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5791-C035-43E1-A8D7-941AD487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2D35C-B29C-4DA1-8650-D01F9DED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2215-18F5-491B-9814-63183371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D35B4-52FA-4B65-9420-51D9B9D2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3FC5-52EB-47D7-93C5-365FDBB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476E-578E-47A6-90C8-BDF16416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0BAA9-D3E0-4C02-9CB1-58209CDB3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5FA6-F17D-49AB-BBD9-50DB98EA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AC108-4883-42D6-B2BD-87D3E633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65AB-9CEB-4779-ADF1-C1413DF1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7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D1139-F9E2-4453-9532-2AB6B4210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18842-FF97-48E1-872C-BFC6C052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91B03-A216-4B06-A66A-FC3B414C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A851-16EA-4663-806C-A74326C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F0A0-420C-46FF-864C-7579637E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CC81-751E-40A0-802D-3458D779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24F3-75A2-4C57-8BB8-8AFB9CDB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19604-F4B7-4DF6-85F0-198C91B6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8F1F-A1EB-4F13-932E-3696CBF5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D4A4-4B03-4301-B29C-2F6FC22C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6F8C-74C6-44BA-8F53-C1CEC803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AE8B-EC23-44E0-9312-78DBEBEC4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D167-9301-4CBF-B63C-35B0FE45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E550-D297-41AF-8B0D-D3CAFE26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5739-5539-468B-BDAA-C9115DA1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065C-96FB-47C6-A05F-6DA87D90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6317-5375-4414-8F30-61FB255BF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F1ED-7985-480F-BBF4-B02AB829F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01AB-58FD-4D19-A5C7-BEEED1C9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72EF4-2E59-4DC2-A32B-A2069037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A5E02-1789-466A-8DF3-82B7016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0EC7-377D-4BE2-821F-36BDEA09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DDD27-02B8-49A5-9D30-93EA000D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5903-3E6E-462C-8C70-7F9541600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05752-1FF6-4DBF-8880-8CBBBC786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1B798-C4A2-4837-B17D-1693AF61A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A8D1D-1305-451F-B7B1-41F24DC2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36D6-E068-4528-8B5D-72151DF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F5DA0-4F7A-478B-9498-3C7993DA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7492-59F9-4250-9289-FF680D47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10C73-66DC-4F81-BCFD-9B741276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A16A7-F01C-4992-AE87-ED001C97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67E6C-290D-4F3E-8177-3FE5B1F8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03DB6-1630-4E7A-9D49-60D28197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8E707-01F3-4108-A012-191685C3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3595F-6217-4579-A300-D3BEF9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351B-8DF9-4C57-B1B5-E17B30C2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63BC-B92B-4AA0-A741-12A199B5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BC839-1E7E-4A21-A4FA-197539749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2C1F-5F2F-436F-8D24-44E9CD2F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6243-26A4-4B5A-9D12-7AC0C3CE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12539-F995-4D09-9D32-BABF02F9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08CB-B03F-4A37-94EC-F41C3E6E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2A21-4D97-4C1C-B631-A67D56D6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8D67-CA1D-4942-A279-061F6645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F732C-3ECE-43B9-AC52-D03F6A4B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E241-7AF7-4031-BC15-919FD2AA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B0A95-71EB-4F3C-9DC5-BFC55F5F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BC8B1-0BE3-4635-A771-A6DF1E3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3B140-A77C-46DB-8E55-5C6C7FD6B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A02F-FD6B-4D75-9125-C85F02AC1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B61E-42A8-453B-AB13-33CF56F2518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D8CB-AB05-4B89-90B9-1DCC43F73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C5C0-4815-4041-B94E-D01290207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4FD1-367A-4A43-AA51-F11558D6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E05F-81E9-46CD-97A7-16545CD95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DATAGUMBO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64DA0-ADB9-4771-91AB-5223E1112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By Vinay Kakuru</a:t>
            </a:r>
          </a:p>
          <a:p>
            <a:r>
              <a:rPr lang="en-US" dirty="0"/>
              <a:t>FINTECH BOOTCAMP RICE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92D51-760C-45FD-818B-F42C7E54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6" y="1266503"/>
            <a:ext cx="4611688" cy="25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8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549-AF35-47C0-8F4A-BB4A195C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&amp;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F7E9-FE2D-4BF4-9C66-66DD9734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Name of company?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Data Gumbo</a:t>
            </a:r>
          </a:p>
          <a:p>
            <a:r>
              <a:rPr lang="en-US" sz="2000" dirty="0"/>
              <a:t>When was the company incorporated?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August 2016</a:t>
            </a:r>
          </a:p>
          <a:p>
            <a:r>
              <a:rPr lang="en-US" sz="2000" dirty="0"/>
              <a:t>Who are the founders of the company?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Andrew Bruce</a:t>
            </a:r>
          </a:p>
          <a:p>
            <a:r>
              <a:rPr lang="en-US" sz="2000" dirty="0"/>
              <a:t>How did the idea for the company (or project) come about?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Started as data analytics company focused on operational metrics, and then pivoted to blockchain-based smart contracts to automate contract execution between companies</a:t>
            </a:r>
            <a:r>
              <a:rPr lang="en-US" sz="1800" b="1" dirty="0"/>
              <a:t> </a:t>
            </a:r>
          </a:p>
          <a:p>
            <a:r>
              <a:rPr lang="en-US" sz="2000" dirty="0"/>
              <a:t>How is the company funded? How much funding have they received?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Early Stage Venture; 3 Rounds; Convertible Note [$1.35 M], Convertible Note [$1.85 M], Series A [$6 M] from </a:t>
            </a:r>
            <a:r>
              <a:rPr lang="en-US" sz="1800" b="1" dirty="0" err="1">
                <a:solidFill>
                  <a:schemeClr val="accent1"/>
                </a:solidFill>
              </a:rPr>
              <a:t>Equinor</a:t>
            </a:r>
            <a:r>
              <a:rPr lang="en-US" sz="1800" b="1" dirty="0">
                <a:solidFill>
                  <a:schemeClr val="accent1"/>
                </a:solidFill>
              </a:rPr>
              <a:t> Technology Ventures &amp; Saudi Aramco Ventures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86592-EBCA-4A0E-AC6E-9885FF2EF463}"/>
              </a:ext>
            </a:extLst>
          </p:cNvPr>
          <p:cNvSpPr txBox="1"/>
          <p:nvPr/>
        </p:nvSpPr>
        <p:spPr>
          <a:xfrm>
            <a:off x="838200" y="6271536"/>
            <a:ext cx="24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CrunchBase</a:t>
            </a:r>
          </a:p>
        </p:txBody>
      </p:sp>
    </p:spTree>
    <p:extLst>
      <p:ext uri="{BB962C8B-B14F-4D97-AF65-F5344CB8AC3E}">
        <p14:creationId xmlns:p14="http://schemas.microsoft.com/office/powerpoint/2010/main" val="31117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CD16-CA3F-4C49-8259-0E77D617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A714-19A5-4613-906B-6011736F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What specific financial problem is the company or project trying to solve?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Payments are distributed as per Performance Based Contracts or Achieved Results</a:t>
            </a:r>
          </a:p>
          <a:p>
            <a:r>
              <a:rPr lang="en-US" sz="2000" dirty="0"/>
              <a:t>Who is the company's intended customer?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Oil &amp; Gas operators and Oil &amp; Gas Drilling Contractors (drilling and exploration)</a:t>
            </a:r>
          </a:p>
          <a:p>
            <a:r>
              <a:rPr lang="en-US" sz="2000" dirty="0"/>
              <a:t>Is there any information about the market size of this set of customers? 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Estimated [$6 – 8 B in US] is spent on renting drilling rigs (Split: 75% Land; 25% Offshore] – estimated 30% performance improvement opportunity [$1.8B - 2.4B]*</a:t>
            </a:r>
          </a:p>
          <a:p>
            <a:r>
              <a:rPr lang="en-US" sz="2000" dirty="0"/>
              <a:t>What solution does this company offer that their competitors do not or cannot offer? (What is the unfair advantage they utilize?)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Niche – first of a kind in Oil &amp; Gas space</a:t>
            </a:r>
          </a:p>
          <a:p>
            <a:r>
              <a:rPr lang="en-US" sz="2000" dirty="0"/>
              <a:t>Which technologies are they currently using, and how are they implementing them? (This may take a little bit of sleuthing–– you may want to search the company’s engineering blog or use sites like </a:t>
            </a:r>
            <a:r>
              <a:rPr lang="en-US" sz="2000" dirty="0" err="1"/>
              <a:t>Stackshare</a:t>
            </a:r>
            <a:r>
              <a:rPr lang="en-US" sz="2000" dirty="0"/>
              <a:t> to find this information.)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NLP is to interpret human entries; IOT to measure performance KPIs; Blockchain is used to hold contract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0F5FE-ED4F-4F49-AE17-F2464E755B19}"/>
              </a:ext>
            </a:extLst>
          </p:cNvPr>
          <p:cNvSpPr txBox="1"/>
          <p:nvPr/>
        </p:nvSpPr>
        <p:spPr>
          <a:xfrm>
            <a:off x="838199" y="6354375"/>
            <a:ext cx="3715327" cy="28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Data Gumbo; CrunchBase</a:t>
            </a:r>
          </a:p>
        </p:txBody>
      </p:sp>
    </p:spTree>
    <p:extLst>
      <p:ext uri="{BB962C8B-B14F-4D97-AF65-F5344CB8AC3E}">
        <p14:creationId xmlns:p14="http://schemas.microsoft.com/office/powerpoint/2010/main" val="327756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8C30-9470-4302-BE03-F79A7F15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AC77-BFE2-4D29-A577-8E8D5046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364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What domain of the financial industry is the company in?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BaaS –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Blockchain – human readable contract once agreed is converted to machine readable contract; for dispute resolution; acts like Smart Contract</a:t>
            </a:r>
          </a:p>
          <a:p>
            <a:pPr lvl="2"/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2000" dirty="0"/>
              <a:t>What have been the major trends and innovations of this domain over the last 5-10 years?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Technology</a:t>
            </a:r>
          </a:p>
          <a:p>
            <a:pPr lvl="2"/>
            <a:r>
              <a:rPr lang="en-US" sz="1700" b="1" dirty="0">
                <a:solidFill>
                  <a:schemeClr val="accent1"/>
                </a:solidFill>
              </a:rPr>
              <a:t>Blockchain x IOT;</a:t>
            </a:r>
            <a:r>
              <a:rPr lang="en-US" sz="1700" dirty="0">
                <a:solidFill>
                  <a:schemeClr val="accent1"/>
                </a:solidFill>
              </a:rPr>
              <a:t> </a:t>
            </a:r>
          </a:p>
          <a:p>
            <a:pPr lvl="2"/>
            <a:r>
              <a:rPr lang="en-US" sz="1700" b="1" dirty="0">
                <a:solidFill>
                  <a:schemeClr val="accent1"/>
                </a:solidFill>
              </a:rPr>
              <a:t>Baas by AMZN, MSFT, ORCL; </a:t>
            </a:r>
          </a:p>
          <a:p>
            <a:pPr lvl="2"/>
            <a:r>
              <a:rPr lang="en-US" sz="1700" b="1" dirty="0">
                <a:solidFill>
                  <a:schemeClr val="accent1"/>
                </a:solidFill>
              </a:rPr>
              <a:t>Hybrid Blockchain; Interoperability between chains</a:t>
            </a:r>
          </a:p>
          <a:p>
            <a:pPr lvl="2"/>
            <a:r>
              <a:rPr lang="en-US" sz="1700" b="1" dirty="0">
                <a:solidFill>
                  <a:schemeClr val="accent1"/>
                </a:solidFill>
              </a:rPr>
              <a:t>Cryptocurrencies, etc.</a:t>
            </a:r>
          </a:p>
          <a:p>
            <a:pPr lvl="1"/>
            <a:endParaRPr lang="en-US" sz="1800" b="1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Applications:</a:t>
            </a:r>
          </a:p>
          <a:p>
            <a:pPr lvl="2"/>
            <a:r>
              <a:rPr lang="en-US" sz="1700" b="1" dirty="0">
                <a:solidFill>
                  <a:schemeClr val="accent1"/>
                </a:solidFill>
              </a:rPr>
              <a:t>The Emergence of Blockchain for Social Good</a:t>
            </a:r>
          </a:p>
          <a:p>
            <a:pPr lvl="2"/>
            <a:r>
              <a:rPr lang="en-US" sz="1700" b="1" dirty="0">
                <a:solidFill>
                  <a:schemeClr val="accent1"/>
                </a:solidFill>
              </a:rPr>
              <a:t>The Decentralization of Creativity</a:t>
            </a:r>
          </a:p>
          <a:p>
            <a:pPr lvl="2"/>
            <a:r>
              <a:rPr lang="en-US" sz="1700" b="1" dirty="0">
                <a:solidFill>
                  <a:schemeClr val="accent1"/>
                </a:solidFill>
              </a:rPr>
              <a:t>The Rise of Mainstream Digital Asset Marketplaces (example: Coinbase)</a:t>
            </a:r>
          </a:p>
          <a:p>
            <a:pPr lvl="2"/>
            <a:r>
              <a:rPr lang="en-US" sz="1700" b="1" dirty="0">
                <a:solidFill>
                  <a:schemeClr val="accent1"/>
                </a:solidFill>
              </a:rPr>
              <a:t>FinTech &amp; Payments are Evolving Fast </a:t>
            </a:r>
            <a:endParaRPr lang="en-US" sz="2000" dirty="0"/>
          </a:p>
          <a:p>
            <a:r>
              <a:rPr lang="en-US" sz="2000" dirty="0"/>
              <a:t>What are the other major companies in this domain? </a:t>
            </a: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Axoni</a:t>
            </a:r>
            <a:r>
              <a:rPr lang="en-US" sz="1800" b="1" dirty="0">
                <a:solidFill>
                  <a:schemeClr val="accent1"/>
                </a:solidFill>
              </a:rPr>
              <a:t>, </a:t>
            </a:r>
            <a:r>
              <a:rPr lang="en-US" sz="1800" b="1" dirty="0" err="1">
                <a:solidFill>
                  <a:schemeClr val="accent1"/>
                </a:solidFill>
              </a:rPr>
              <a:t>Factom</a:t>
            </a:r>
            <a:r>
              <a:rPr lang="en-US" sz="1800" b="1" dirty="0">
                <a:solidFill>
                  <a:schemeClr val="accent1"/>
                </a:solidFill>
              </a:rPr>
              <a:t>, Symbiont [mostly focusing on non-oil &amp; gas industries)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33C7A-2860-48A7-8D80-4F5D449ACA71}"/>
              </a:ext>
            </a:extLst>
          </p:cNvPr>
          <p:cNvSpPr txBox="1"/>
          <p:nvPr/>
        </p:nvSpPr>
        <p:spPr>
          <a:xfrm>
            <a:off x="838200" y="6349590"/>
            <a:ext cx="3715327" cy="28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Data Gumbo; Medium; CrunchBase</a:t>
            </a:r>
          </a:p>
        </p:txBody>
      </p:sp>
    </p:spTree>
    <p:extLst>
      <p:ext uri="{BB962C8B-B14F-4D97-AF65-F5344CB8AC3E}">
        <p14:creationId xmlns:p14="http://schemas.microsoft.com/office/powerpoint/2010/main" val="12348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79D3-B1C3-47FE-AE68-9397736F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FC71-862B-41FB-8404-E41E865A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has been the business impact of this company so far?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Secured partnership with </a:t>
            </a:r>
            <a:r>
              <a:rPr lang="en-US" sz="1800" b="1" dirty="0" err="1">
                <a:solidFill>
                  <a:schemeClr val="accent1"/>
                </a:solidFill>
              </a:rPr>
              <a:t>Equinor</a:t>
            </a:r>
            <a:r>
              <a:rPr lang="en-US" sz="1800" b="1" dirty="0">
                <a:solidFill>
                  <a:schemeClr val="accent1"/>
                </a:solidFill>
              </a:rPr>
              <a:t> and Aramco through Series A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Implemented on Diamond Offshore Rigs (Gulf of Mexico) in late 2018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Working of proof of concept in Norway</a:t>
            </a:r>
          </a:p>
          <a:p>
            <a:r>
              <a:rPr lang="en-US" sz="2000" dirty="0"/>
              <a:t>What are some of the core metrics that companies in this domain use to measure success? How is your company performing, based on these metrics?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On-bottom Time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Rate of Drilling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Equipment downtime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Trip Speed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other </a:t>
            </a:r>
            <a:r>
              <a:rPr lang="en-US" sz="1800" dirty="0">
                <a:solidFill>
                  <a:schemeClr val="accent1"/>
                </a:solidFill>
              </a:rPr>
              <a:t>p</a:t>
            </a:r>
            <a:r>
              <a:rPr lang="en-US" sz="1800" b="1" dirty="0">
                <a:solidFill>
                  <a:schemeClr val="accent1"/>
                </a:solidFill>
              </a:rPr>
              <a:t>erformance KPIs translated to Savings</a:t>
            </a:r>
          </a:p>
          <a:p>
            <a:r>
              <a:rPr lang="en-US" sz="2000" dirty="0"/>
              <a:t>How is your company performing relative to competitors in the same domain?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Early entrant working to establish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0511A-18A1-47EE-8B9B-E13AD30650A0}"/>
              </a:ext>
            </a:extLst>
          </p:cNvPr>
          <p:cNvSpPr txBox="1"/>
          <p:nvPr/>
        </p:nvSpPr>
        <p:spPr>
          <a:xfrm>
            <a:off x="838200" y="6349590"/>
            <a:ext cx="3715327" cy="28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Data Gumbo; Medium; CrunchBase</a:t>
            </a:r>
          </a:p>
        </p:txBody>
      </p:sp>
    </p:spTree>
    <p:extLst>
      <p:ext uri="{BB962C8B-B14F-4D97-AF65-F5344CB8AC3E}">
        <p14:creationId xmlns:p14="http://schemas.microsoft.com/office/powerpoint/2010/main" val="31206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D361-CDA1-4710-B145-4F5E6579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988F-9BAB-4370-8108-B6D97A57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000" dirty="0"/>
              <a:t>If you were to advise the company, what products or services would you suggest they offer? (This could be something that a competitor offers, or use your imagination!)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partnership with land-based rig contractors or equipment providers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Provide standalone KPI calculations and rig state detection across the industry</a:t>
            </a:r>
          </a:p>
          <a:p>
            <a:r>
              <a:rPr lang="en-US" sz="2000" dirty="0"/>
              <a:t>Why do you think that offering this product or service would benefit the company?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volume of manual activity [US land rig count 950+; US offshore rig count 26]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provides like comparison across drilling contractors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What technologies would this additional product or service utilize?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Why are these technologies appropriate for your solution?</a:t>
            </a:r>
          </a:p>
        </p:txBody>
      </p:sp>
    </p:spTree>
    <p:extLst>
      <p:ext uri="{BB962C8B-B14F-4D97-AF65-F5344CB8AC3E}">
        <p14:creationId xmlns:p14="http://schemas.microsoft.com/office/powerpoint/2010/main" val="368877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686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DATAGUMBO</vt:lpstr>
      <vt:lpstr>Overview &amp; Origin</vt:lpstr>
      <vt:lpstr>Business Activities</vt:lpstr>
      <vt:lpstr>Landscape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DATAGUMBO</dc:title>
  <dc:creator>vinay</dc:creator>
  <cp:lastModifiedBy> </cp:lastModifiedBy>
  <cp:revision>15</cp:revision>
  <dcterms:created xsi:type="dcterms:W3CDTF">2019-07-24T16:51:49Z</dcterms:created>
  <dcterms:modified xsi:type="dcterms:W3CDTF">2019-07-24T22:17:57Z</dcterms:modified>
</cp:coreProperties>
</file>