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6858000" cx="9144000"/>
  <p:notesSz cx="9144000" cy="6858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6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2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78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531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73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99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43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645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6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0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14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5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28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5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1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74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5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5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gbc.org/DisplayPage.aspx?CMSPageID=1720" TargetMode="Externa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gbc.org/DisplayPage.aspx?CMSPageID=1720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gbc.org/DisplayPage.aspx?CMSPageID=1720" TargetMode="Externa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gbc.org/DisplayPage.aspx?CMSPageID=1720" TargetMode="Externa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sgbc.org/DisplayPage.aspx?CMSPageID=1720" TargetMode="External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usgbc.org/DisplayPage.aspx?CMSPageID=1720" TargetMode="External"/><Relationship Id="rId4" Type="http://schemas.openxmlformats.org/officeDocument/2006/relationships/image" Target="../media/image4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ive-the-solution.com/mindmaps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live-the-solution.com/mindmaps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reen_buildi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07077" y="3456748"/>
            <a:ext cx="2441231" cy="940104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12700">
              <a:lnSpc>
                <a:spcPts val="7400"/>
              </a:lnSpc>
            </a:pPr>
            <a:r>
              <a:rPr sz="7200" u="sng" spc="-95" dirty="0">
                <a:solidFill>
                  <a:srgbClr val="675E46"/>
                </a:solidFill>
                <a:latin typeface="Cambria"/>
                <a:cs typeface="Cambria"/>
              </a:rPr>
              <a:t>Green</a:t>
            </a:r>
            <a:endParaRPr sz="7200" u="sng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1202" y="3456748"/>
            <a:ext cx="3747962" cy="940104"/>
          </a:xfrm>
          <a:prstGeom prst="rect">
            <a:avLst/>
          </a:prstGeom>
        </p:spPr>
        <p:txBody>
          <a:bodyPr wrap="square" lIns="0" tIns="46990" rIns="0" bIns="0" rtlCol="0">
            <a:noAutofit/>
          </a:bodyPr>
          <a:lstStyle/>
          <a:p>
            <a:pPr marL="12700">
              <a:lnSpc>
                <a:spcPts val="7400"/>
              </a:lnSpc>
            </a:pPr>
            <a:r>
              <a:rPr sz="7200" u="sng" spc="-84" dirty="0">
                <a:solidFill>
                  <a:srgbClr val="675E46"/>
                </a:solidFill>
                <a:latin typeface="Cambria"/>
                <a:cs typeface="Cambria"/>
              </a:rPr>
              <a:t>Buildings</a:t>
            </a:r>
            <a:endParaRPr sz="7200" u="sng" dirty="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4540" y="5398033"/>
            <a:ext cx="2797414" cy="645668"/>
          </a:xfrm>
          <a:prstGeom prst="rect">
            <a:avLst/>
          </a:prstGeom>
        </p:spPr>
        <p:txBody>
          <a:bodyPr wrap="square" lIns="0" tIns="13366" rIns="0" bIns="0" rtlCol="0">
            <a:noAutofit/>
          </a:bodyPr>
          <a:lstStyle/>
          <a:p>
            <a:pPr marL="12700" marR="38176">
              <a:lnSpc>
                <a:spcPts val="2105"/>
              </a:lnSpc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42FB1475-B7A6-4D41-9AF6-6C34ED07E0D2}"/>
              </a:ext>
            </a:extLst>
          </p:cNvPr>
          <p:cNvSpPr/>
          <p:nvPr/>
        </p:nvSpPr>
        <p:spPr>
          <a:xfrm>
            <a:off x="3125248" y="4576533"/>
            <a:ext cx="1923219" cy="16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D08E3CE4-A0B3-4F5E-AB8A-4A830D5AD2B0}"/>
              </a:ext>
            </a:extLst>
          </p:cNvPr>
          <p:cNvSpPr/>
          <p:nvPr/>
        </p:nvSpPr>
        <p:spPr>
          <a:xfrm rot="5400000">
            <a:off x="5655206" y="1250839"/>
            <a:ext cx="1039367" cy="26258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96E9705F-C8F9-4171-8043-0AAF7ACFF834}"/>
              </a:ext>
            </a:extLst>
          </p:cNvPr>
          <p:cNvSpPr/>
          <p:nvPr/>
        </p:nvSpPr>
        <p:spPr>
          <a:xfrm rot="5400000">
            <a:off x="2013412" y="1253126"/>
            <a:ext cx="1043940" cy="26258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609600"/>
            <a:ext cx="4436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Green </a:t>
            </a:r>
            <a:r>
              <a:rPr spc="-190" dirty="0"/>
              <a:t>Star </a:t>
            </a:r>
            <a:r>
              <a:rPr spc="-170" dirty="0"/>
              <a:t>Rating</a:t>
            </a:r>
            <a:r>
              <a:rPr spc="-459" dirty="0"/>
              <a:t> </a:t>
            </a:r>
            <a:r>
              <a:rPr spc="-215" dirty="0"/>
              <a:t>Scale</a:t>
            </a:r>
          </a:p>
        </p:txBody>
      </p:sp>
      <p:sp>
        <p:nvSpPr>
          <p:cNvPr id="3" name="object 3"/>
          <p:cNvSpPr/>
          <p:nvPr/>
        </p:nvSpPr>
        <p:spPr>
          <a:xfrm>
            <a:off x="972311" y="2209800"/>
            <a:ext cx="7485884" cy="2587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" y="214884"/>
            <a:ext cx="1039367" cy="2926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231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803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9581" y="3657600"/>
            <a:ext cx="2735580" cy="2572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0535" y="336930"/>
            <a:ext cx="2589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Green</a:t>
            </a:r>
            <a:r>
              <a:rPr spc="-330" dirty="0"/>
              <a:t> </a:t>
            </a:r>
            <a:r>
              <a:rPr spc="-165" dirty="0"/>
              <a:t>Globes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0442" y="894715"/>
            <a:ext cx="5975350" cy="305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2625" marR="5080" indent="-113411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solidFill>
                  <a:srgbClr val="A6A6A6"/>
                </a:solidFill>
                <a:latin typeface="Arial"/>
                <a:cs typeface="Arial"/>
              </a:rPr>
              <a:t>Canadian </a:t>
            </a:r>
            <a:r>
              <a:rPr sz="2400" spc="-114" dirty="0">
                <a:solidFill>
                  <a:srgbClr val="A6A6A6"/>
                </a:solidFill>
                <a:latin typeface="Arial"/>
                <a:cs typeface="Arial"/>
              </a:rPr>
              <a:t>standards</a:t>
            </a:r>
            <a:r>
              <a:rPr sz="2400" spc="-17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A6A6A6"/>
                </a:solidFill>
                <a:latin typeface="Arial"/>
                <a:cs typeface="Arial"/>
              </a:rPr>
              <a:t>association  </a:t>
            </a:r>
            <a:r>
              <a:rPr sz="2400" spc="-200" dirty="0">
                <a:solidFill>
                  <a:srgbClr val="A6A6A6"/>
                </a:solidFill>
                <a:latin typeface="Arial"/>
                <a:cs typeface="Arial"/>
              </a:rPr>
              <a:t>Canada</a:t>
            </a:r>
            <a:r>
              <a:rPr sz="2400" spc="-145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A6A6A6"/>
                </a:solidFill>
                <a:latin typeface="Arial"/>
                <a:cs typeface="Arial"/>
              </a:rPr>
              <a:t>2004</a:t>
            </a:r>
            <a:endParaRPr sz="2400">
              <a:latin typeface="Arial"/>
              <a:cs typeface="Arial"/>
            </a:endParaRPr>
          </a:p>
          <a:p>
            <a:pPr marL="102235" indent="-89535">
              <a:lnSpc>
                <a:spcPct val="100000"/>
              </a:lnSpc>
              <a:spcBef>
                <a:spcPts val="1290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145" dirty="0">
                <a:latin typeface="Trebuchet MS"/>
                <a:cs typeface="Trebuchet MS"/>
              </a:rPr>
              <a:t>Project </a:t>
            </a:r>
            <a:r>
              <a:rPr sz="2000" b="1" spc="-70" dirty="0">
                <a:latin typeface="Trebuchet MS"/>
                <a:cs typeface="Trebuchet MS"/>
              </a:rPr>
              <a:t>Management</a:t>
            </a:r>
            <a:r>
              <a:rPr sz="2000" b="1" spc="-165" dirty="0"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0000"/>
                </a:solidFill>
                <a:latin typeface="Trebuchet MS"/>
                <a:cs typeface="Trebuchet MS"/>
              </a:rPr>
              <a:t>50</a:t>
            </a:r>
            <a:endParaRPr sz="2000">
              <a:latin typeface="Trebuchet MS"/>
              <a:cs typeface="Trebuchet MS"/>
            </a:endParaRPr>
          </a:p>
          <a:p>
            <a:pPr marL="102235" indent="-89535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114" dirty="0">
                <a:latin typeface="Trebuchet MS"/>
                <a:cs typeface="Trebuchet MS"/>
              </a:rPr>
              <a:t>Site</a:t>
            </a:r>
            <a:r>
              <a:rPr sz="2000" b="1" spc="-165" dirty="0"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0000"/>
                </a:solidFill>
                <a:latin typeface="Trebuchet MS"/>
                <a:cs typeface="Trebuchet MS"/>
              </a:rPr>
              <a:t>115</a:t>
            </a:r>
            <a:endParaRPr sz="2000">
              <a:latin typeface="Trebuchet MS"/>
              <a:cs typeface="Trebuchet MS"/>
            </a:endParaRPr>
          </a:p>
          <a:p>
            <a:pPr marL="102235" indent="-89535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130" dirty="0">
                <a:latin typeface="Trebuchet MS"/>
                <a:cs typeface="Trebuchet MS"/>
              </a:rPr>
              <a:t>Energy</a:t>
            </a:r>
            <a:r>
              <a:rPr sz="2000" b="1" spc="-155" dirty="0"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0000"/>
                </a:solidFill>
                <a:latin typeface="Trebuchet MS"/>
                <a:cs typeface="Trebuchet MS"/>
              </a:rPr>
              <a:t>380</a:t>
            </a:r>
            <a:endParaRPr sz="2000">
              <a:latin typeface="Trebuchet MS"/>
              <a:cs typeface="Trebuchet MS"/>
            </a:endParaRPr>
          </a:p>
          <a:p>
            <a:pPr marL="102235" indent="-89535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80" dirty="0">
                <a:latin typeface="Trebuchet MS"/>
                <a:cs typeface="Trebuchet MS"/>
              </a:rPr>
              <a:t>Indoor </a:t>
            </a:r>
            <a:r>
              <a:rPr sz="2000" b="1" spc="-120" dirty="0">
                <a:latin typeface="Trebuchet MS"/>
                <a:cs typeface="Trebuchet MS"/>
              </a:rPr>
              <a:t>Environment</a:t>
            </a:r>
            <a:r>
              <a:rPr sz="2000" b="1" spc="-280" dirty="0">
                <a:latin typeface="Trebuchet MS"/>
                <a:cs typeface="Trebuchet MS"/>
              </a:rPr>
              <a:t> </a:t>
            </a:r>
            <a:r>
              <a:rPr sz="2000" b="1" spc="-155" dirty="0">
                <a:solidFill>
                  <a:srgbClr val="FF0000"/>
                </a:solidFill>
                <a:latin typeface="Trebuchet MS"/>
                <a:cs typeface="Trebuchet MS"/>
              </a:rPr>
              <a:t>200</a:t>
            </a:r>
            <a:endParaRPr sz="2000">
              <a:latin typeface="Trebuchet MS"/>
              <a:cs typeface="Trebuchet MS"/>
            </a:endParaRPr>
          </a:p>
          <a:p>
            <a:pPr marL="102235" indent="-89535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110" dirty="0">
                <a:latin typeface="Trebuchet MS"/>
                <a:cs typeface="Trebuchet MS"/>
              </a:rPr>
              <a:t>Water</a:t>
            </a:r>
            <a:r>
              <a:rPr sz="2000" b="1" spc="-155" dirty="0"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0000"/>
                </a:solidFill>
                <a:latin typeface="Trebuchet MS"/>
                <a:cs typeface="Trebuchet MS"/>
              </a:rPr>
              <a:t>85</a:t>
            </a:r>
            <a:endParaRPr sz="2000">
              <a:latin typeface="Trebuchet MS"/>
              <a:cs typeface="Trebuchet MS"/>
            </a:endParaRPr>
          </a:p>
          <a:p>
            <a:pPr marL="102235" indent="-89535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120" dirty="0">
                <a:latin typeface="Trebuchet MS"/>
                <a:cs typeface="Trebuchet MS"/>
              </a:rPr>
              <a:t>Resources</a:t>
            </a:r>
            <a:r>
              <a:rPr sz="2000" b="1" spc="-165" dirty="0"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0000"/>
                </a:solidFill>
                <a:latin typeface="Trebuchet MS"/>
                <a:cs typeface="Trebuchet MS"/>
              </a:rPr>
              <a:t>100</a:t>
            </a:r>
            <a:endParaRPr sz="2000">
              <a:latin typeface="Trebuchet MS"/>
              <a:cs typeface="Trebuchet MS"/>
            </a:endParaRPr>
          </a:p>
          <a:p>
            <a:pPr marL="102235" indent="-89535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90" dirty="0">
                <a:latin typeface="Trebuchet MS"/>
                <a:cs typeface="Trebuchet MS"/>
              </a:rPr>
              <a:t>Emissions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0000"/>
                </a:solidFill>
                <a:latin typeface="Trebuchet MS"/>
                <a:cs typeface="Trebuchet MS"/>
              </a:rPr>
              <a:t>70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043940" cy="2625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2269" y="2438400"/>
            <a:ext cx="2932531" cy="3791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231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589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417" y="336930"/>
            <a:ext cx="4986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Green </a:t>
            </a:r>
            <a:r>
              <a:rPr spc="-160" dirty="0"/>
              <a:t>Globes </a:t>
            </a:r>
            <a:r>
              <a:rPr spc="-170" dirty="0"/>
              <a:t>Rating</a:t>
            </a:r>
            <a:r>
              <a:rPr spc="-470" dirty="0"/>
              <a:t> </a:t>
            </a:r>
            <a:r>
              <a:rPr spc="-215" dirty="0"/>
              <a:t>Scale</a:t>
            </a:r>
          </a:p>
        </p:txBody>
      </p:sp>
      <p:sp>
        <p:nvSpPr>
          <p:cNvPr id="3" name="object 3"/>
          <p:cNvSpPr/>
          <p:nvPr/>
        </p:nvSpPr>
        <p:spPr>
          <a:xfrm>
            <a:off x="1258185" y="1222248"/>
            <a:ext cx="7047614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043940" cy="2625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231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081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8450" y="4191000"/>
            <a:ext cx="2762250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578360"/>
            <a:ext cx="2767910" cy="609396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12700">
              <a:lnSpc>
                <a:spcPts val="4800"/>
              </a:lnSpc>
            </a:pPr>
            <a:r>
              <a:rPr sz="4600" spc="-107" dirty="0">
                <a:solidFill>
                  <a:srgbClr val="675E46"/>
                </a:solidFill>
                <a:latin typeface="Cambria"/>
                <a:cs typeface="Cambria"/>
              </a:rPr>
              <a:t>Why Green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94740" y="578360"/>
            <a:ext cx="2600454" cy="609396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12700">
              <a:lnSpc>
                <a:spcPts val="4800"/>
              </a:lnSpc>
            </a:pPr>
            <a:r>
              <a:rPr sz="4600" spc="-87" dirty="0">
                <a:solidFill>
                  <a:srgbClr val="675E46"/>
                </a:solidFill>
                <a:latin typeface="Cambria"/>
                <a:cs typeface="Cambria"/>
              </a:rPr>
              <a:t>Buildings?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0240" y="2880741"/>
            <a:ext cx="5938277" cy="1188542"/>
          </a:xfrm>
          <a:prstGeom prst="rect">
            <a:avLst/>
          </a:prstGeom>
        </p:spPr>
        <p:txBody>
          <a:bodyPr wrap="square" lIns="0" tIns="28606" rIns="0" bIns="0" rtlCol="0">
            <a:noAutofit/>
          </a:bodyPr>
          <a:lstStyle/>
          <a:p>
            <a:pPr marL="12700" marR="83941">
              <a:lnSpc>
                <a:spcPts val="4505"/>
              </a:lnSpc>
            </a:pPr>
            <a:r>
              <a:rPr sz="4400" spc="-7" dirty="0">
                <a:solidFill>
                  <a:srgbClr val="2E2B1F"/>
                </a:solidFill>
                <a:latin typeface="Calibri"/>
                <a:cs typeface="Calibri"/>
              </a:rPr>
              <a:t>How large are buildings’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ts val="4755"/>
              </a:lnSpc>
              <a:spcBef>
                <a:spcPts val="12"/>
              </a:spcBef>
            </a:pPr>
            <a:r>
              <a:rPr sz="4400" spc="-16" dirty="0">
                <a:solidFill>
                  <a:srgbClr val="2E2B1F"/>
                </a:solidFill>
                <a:latin typeface="Calibri"/>
                <a:cs typeface="Calibri"/>
              </a:rPr>
              <a:t>carbon footprint anyway?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633637"/>
            <a:ext cx="7099653" cy="482904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103" dirty="0">
                <a:solidFill>
                  <a:srgbClr val="675E46"/>
                </a:solidFill>
                <a:latin typeface="Cambria"/>
                <a:cs typeface="Cambria"/>
              </a:rPr>
              <a:t>Impacts of U.S. Buildings on Resources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240" y="1691242"/>
            <a:ext cx="254000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40" y="1718817"/>
            <a:ext cx="5660847" cy="482600"/>
          </a:xfrm>
          <a:prstGeom prst="rect">
            <a:avLst/>
          </a:prstGeom>
        </p:spPr>
        <p:txBody>
          <a:bodyPr wrap="square" lIns="0" tIns="23495" rIns="0" bIns="0" rtlCol="0">
            <a:noAutofit/>
          </a:bodyPr>
          <a:lstStyle/>
          <a:p>
            <a:pPr marL="12700">
              <a:lnSpc>
                <a:spcPts val="3700"/>
              </a:lnSpc>
            </a:pPr>
            <a:r>
              <a:rPr sz="3600" spc="-7" dirty="0">
                <a:solidFill>
                  <a:srgbClr val="2E2B1F"/>
                </a:solidFill>
                <a:latin typeface="Calibri"/>
                <a:cs typeface="Calibri"/>
              </a:rPr>
              <a:t>Buildings are responsible for…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419" y="2340257"/>
            <a:ext cx="241198" cy="2322568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dirty="0">
                <a:solidFill>
                  <a:srgbClr val="9CBDBC"/>
                </a:solidFill>
                <a:latin typeface="Arial"/>
                <a:cs typeface="Arial"/>
              </a:rPr>
              <a:t>•</a:t>
            </a:r>
            <a:endParaRPr sz="3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07"/>
              </a:spcBef>
            </a:pPr>
            <a:r>
              <a:rPr sz="3400" dirty="0">
                <a:solidFill>
                  <a:srgbClr val="9CBDBC"/>
                </a:solidFill>
                <a:latin typeface="Arial"/>
                <a:cs typeface="Arial"/>
              </a:rPr>
              <a:t>•</a:t>
            </a:r>
            <a:endParaRPr sz="3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88"/>
              </a:spcBef>
            </a:pPr>
            <a:r>
              <a:rPr sz="3400" dirty="0">
                <a:solidFill>
                  <a:srgbClr val="9CBDBC"/>
                </a:solidFill>
                <a:latin typeface="Arial"/>
                <a:cs typeface="Arial"/>
              </a:rPr>
              <a:t>•</a:t>
            </a:r>
            <a:endParaRPr sz="3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86"/>
              </a:spcBef>
            </a:pPr>
            <a:r>
              <a:rPr sz="3400" dirty="0">
                <a:solidFill>
                  <a:srgbClr val="9CBDBC"/>
                </a:solidFill>
                <a:latin typeface="Arial"/>
                <a:cs typeface="Arial"/>
              </a:rPr>
              <a:t>•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324" y="2366289"/>
            <a:ext cx="834576" cy="1700758"/>
          </a:xfrm>
          <a:prstGeom prst="rect">
            <a:avLst/>
          </a:prstGeom>
        </p:spPr>
        <p:txBody>
          <a:bodyPr wrap="square" lIns="0" tIns="22225" rIns="0" bIns="0" rtlCol="0">
            <a:noAutofit/>
          </a:bodyPr>
          <a:lstStyle/>
          <a:p>
            <a:pPr marL="12700">
              <a:lnSpc>
                <a:spcPts val="3500"/>
              </a:lnSpc>
            </a:pPr>
            <a:r>
              <a:rPr sz="3400" spc="-3" dirty="0">
                <a:solidFill>
                  <a:srgbClr val="2E2B1F"/>
                </a:solidFill>
                <a:latin typeface="Calibri"/>
                <a:cs typeface="Calibri"/>
              </a:rPr>
              <a:t>40%</a:t>
            </a:r>
            <a:endParaRPr sz="3400">
              <a:latin typeface="Calibri"/>
              <a:cs typeface="Calibri"/>
            </a:endParaRPr>
          </a:p>
          <a:p>
            <a:pPr marL="12700" marR="140">
              <a:lnSpc>
                <a:spcPct val="101725"/>
              </a:lnSpc>
              <a:spcBef>
                <a:spcPts val="570"/>
              </a:spcBef>
            </a:pPr>
            <a:r>
              <a:rPr sz="3400" spc="-3" dirty="0">
                <a:solidFill>
                  <a:srgbClr val="2E2B1F"/>
                </a:solidFill>
                <a:latin typeface="Calibri"/>
                <a:cs typeface="Calibri"/>
              </a:rPr>
              <a:t>72%</a:t>
            </a:r>
            <a:endParaRPr sz="3400">
              <a:latin typeface="Calibri"/>
              <a:cs typeface="Calibri"/>
            </a:endParaRPr>
          </a:p>
          <a:p>
            <a:pPr marL="12700" marR="140">
              <a:lnSpc>
                <a:spcPct val="101725"/>
              </a:lnSpc>
              <a:spcBef>
                <a:spcPts val="747"/>
              </a:spcBef>
            </a:pPr>
            <a:r>
              <a:rPr sz="3400" spc="-3" dirty="0">
                <a:solidFill>
                  <a:srgbClr val="2E2B1F"/>
                </a:solidFill>
                <a:latin typeface="Calibri"/>
                <a:cs typeface="Calibri"/>
              </a:rPr>
              <a:t>39%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206" y="2366289"/>
            <a:ext cx="4436729" cy="1771624"/>
          </a:xfrm>
          <a:prstGeom prst="rect">
            <a:avLst/>
          </a:prstGeom>
        </p:spPr>
        <p:txBody>
          <a:bodyPr wrap="square" lIns="0" tIns="22225" rIns="0" bIns="0" rtlCol="0">
            <a:noAutofit/>
          </a:bodyPr>
          <a:lstStyle/>
          <a:p>
            <a:pPr marL="12863" marR="77080">
              <a:lnSpc>
                <a:spcPts val="3500"/>
              </a:lnSpc>
            </a:pPr>
            <a:r>
              <a:rPr sz="3400" spc="-3" dirty="0">
                <a:solidFill>
                  <a:srgbClr val="2E2B1F"/>
                </a:solidFill>
                <a:latin typeface="Calibri"/>
                <a:cs typeface="Calibri"/>
              </a:rPr>
              <a:t>primary energy use*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ts val="4900"/>
              </a:lnSpc>
              <a:spcBef>
                <a:spcPts val="195"/>
              </a:spcBef>
            </a:pPr>
            <a:r>
              <a:rPr sz="3400" dirty="0">
                <a:solidFill>
                  <a:srgbClr val="2E2B1F"/>
                </a:solidFill>
                <a:latin typeface="Calibri"/>
                <a:cs typeface="Calibri"/>
              </a:rPr>
              <a:t>electricity</a:t>
            </a:r>
            <a:r>
              <a:rPr sz="3400" spc="-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400" spc="-19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3400" spc="0" dirty="0">
                <a:solidFill>
                  <a:srgbClr val="2E2B1F"/>
                </a:solidFill>
                <a:latin typeface="Calibri"/>
                <a:cs typeface="Calibri"/>
              </a:rPr>
              <a:t>ons</a:t>
            </a:r>
            <a:r>
              <a:rPr sz="3400" spc="4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3400" spc="0" dirty="0">
                <a:solidFill>
                  <a:srgbClr val="2E2B1F"/>
                </a:solidFill>
                <a:latin typeface="Calibri"/>
                <a:cs typeface="Calibri"/>
              </a:rPr>
              <a:t>mption* </a:t>
            </a:r>
            <a:r>
              <a:rPr sz="3400" spc="-29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3400" spc="-4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3375" spc="0" baseline="-20631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3375" spc="222" baseline="-2063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400" spc="0" dirty="0">
                <a:solidFill>
                  <a:srgbClr val="2E2B1F"/>
                </a:solidFill>
                <a:latin typeface="Calibri"/>
                <a:cs typeface="Calibri"/>
              </a:rPr>
              <a:t>emission</a:t>
            </a:r>
            <a:r>
              <a:rPr sz="3400" spc="9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3400" spc="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4232148"/>
            <a:ext cx="3706128" cy="456692"/>
          </a:xfrm>
          <a:prstGeom prst="rect">
            <a:avLst/>
          </a:prstGeom>
        </p:spPr>
        <p:txBody>
          <a:bodyPr wrap="square" lIns="0" tIns="22193" rIns="0" bIns="0" rtlCol="0">
            <a:noAutofit/>
          </a:bodyPr>
          <a:lstStyle/>
          <a:p>
            <a:pPr marL="12700">
              <a:lnSpc>
                <a:spcPts val="3495"/>
              </a:lnSpc>
            </a:pPr>
            <a:r>
              <a:rPr sz="3400" spc="-11" dirty="0">
                <a:solidFill>
                  <a:srgbClr val="2E2B1F"/>
                </a:solidFill>
                <a:latin typeface="Calibri"/>
                <a:cs typeface="Calibri"/>
              </a:rPr>
              <a:t>13.6% potable water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0180" y="4232148"/>
            <a:ext cx="2817368" cy="456692"/>
          </a:xfrm>
          <a:prstGeom prst="rect">
            <a:avLst/>
          </a:prstGeom>
        </p:spPr>
        <p:txBody>
          <a:bodyPr wrap="square" lIns="0" tIns="22193" rIns="0" bIns="0" rtlCol="0">
            <a:noAutofit/>
          </a:bodyPr>
          <a:lstStyle/>
          <a:p>
            <a:pPr marL="12700">
              <a:lnSpc>
                <a:spcPts val="3495"/>
              </a:lnSpc>
            </a:pPr>
            <a:r>
              <a:rPr sz="3400" spc="-1" dirty="0">
                <a:solidFill>
                  <a:srgbClr val="2E2B1F"/>
                </a:solidFill>
                <a:latin typeface="Calibri"/>
                <a:cs typeface="Calibri"/>
              </a:rPr>
              <a:t>consumption**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5940" y="6015177"/>
            <a:ext cx="7356991" cy="802944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 marR="34335">
              <a:lnSpc>
                <a:spcPts val="1900"/>
              </a:lnSpc>
            </a:pP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9768" y="1363979"/>
            <a:ext cx="1985772" cy="2240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3128" y="1335024"/>
            <a:ext cx="1559052" cy="1706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1417701"/>
            <a:ext cx="1879600" cy="2133600"/>
          </a:xfrm>
          <a:custGeom>
            <a:avLst/>
            <a:gdLst/>
            <a:ahLst/>
            <a:cxnLst/>
            <a:rect l="l" t="t" r="r" b="b"/>
            <a:pathLst>
              <a:path w="1879600" h="2133600">
                <a:moveTo>
                  <a:pt x="939800" y="2133600"/>
                </a:moveTo>
                <a:lnTo>
                  <a:pt x="1879600" y="1193800"/>
                </a:lnTo>
                <a:lnTo>
                  <a:pt x="1676145" y="1193800"/>
                </a:lnTo>
                <a:lnTo>
                  <a:pt x="1676145" y="0"/>
                </a:lnTo>
                <a:lnTo>
                  <a:pt x="203504" y="0"/>
                </a:lnTo>
                <a:lnTo>
                  <a:pt x="203504" y="1193800"/>
                </a:lnTo>
                <a:lnTo>
                  <a:pt x="0" y="1193800"/>
                </a:lnTo>
                <a:lnTo>
                  <a:pt x="939800" y="21336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59152" y="1363979"/>
            <a:ext cx="1987296" cy="2651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42616" y="1335024"/>
            <a:ext cx="1420368" cy="2011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87600" y="1417701"/>
            <a:ext cx="1879600" cy="2544699"/>
          </a:xfrm>
          <a:custGeom>
            <a:avLst/>
            <a:gdLst/>
            <a:ahLst/>
            <a:cxnLst/>
            <a:rect l="l" t="t" r="r" b="b"/>
            <a:pathLst>
              <a:path w="1879600" h="2544699">
                <a:moveTo>
                  <a:pt x="939800" y="2544699"/>
                </a:moveTo>
                <a:lnTo>
                  <a:pt x="1879600" y="1604899"/>
                </a:lnTo>
                <a:lnTo>
                  <a:pt x="1676146" y="1604899"/>
                </a:lnTo>
                <a:lnTo>
                  <a:pt x="1676146" y="0"/>
                </a:lnTo>
                <a:lnTo>
                  <a:pt x="203454" y="0"/>
                </a:lnTo>
                <a:lnTo>
                  <a:pt x="203454" y="1604899"/>
                </a:lnTo>
                <a:lnTo>
                  <a:pt x="0" y="1604899"/>
                </a:lnTo>
                <a:lnTo>
                  <a:pt x="939800" y="2544699"/>
                </a:lnTo>
                <a:close/>
              </a:path>
            </a:pathLst>
          </a:custGeom>
          <a:solidFill>
            <a:srgbClr val="6C7C7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56532" y="1363979"/>
            <a:ext cx="1985772" cy="32445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98848" y="1304544"/>
            <a:ext cx="1537715" cy="2346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84091" y="1417574"/>
            <a:ext cx="1879600" cy="3137535"/>
          </a:xfrm>
          <a:custGeom>
            <a:avLst/>
            <a:gdLst/>
            <a:ahLst/>
            <a:cxnLst/>
            <a:rect l="l" t="t" r="r" b="b"/>
            <a:pathLst>
              <a:path w="1879600" h="3137534">
                <a:moveTo>
                  <a:pt x="939800" y="3137535"/>
                </a:moveTo>
                <a:lnTo>
                  <a:pt x="1879600" y="2197735"/>
                </a:lnTo>
                <a:lnTo>
                  <a:pt x="1676146" y="2197735"/>
                </a:lnTo>
                <a:lnTo>
                  <a:pt x="1676146" y="0"/>
                </a:lnTo>
                <a:lnTo>
                  <a:pt x="203581" y="0"/>
                </a:lnTo>
                <a:lnTo>
                  <a:pt x="203581" y="2197735"/>
                </a:lnTo>
                <a:lnTo>
                  <a:pt x="0" y="2197735"/>
                </a:lnTo>
                <a:lnTo>
                  <a:pt x="939800" y="3137535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88024" y="1363979"/>
            <a:ext cx="1985772" cy="49042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30340" y="1304544"/>
            <a:ext cx="1501140" cy="40538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16091" y="1417574"/>
            <a:ext cx="1879600" cy="4796955"/>
          </a:xfrm>
          <a:custGeom>
            <a:avLst/>
            <a:gdLst/>
            <a:ahLst/>
            <a:cxnLst/>
            <a:rect l="l" t="t" r="r" b="b"/>
            <a:pathLst>
              <a:path w="1879600" h="4796955">
                <a:moveTo>
                  <a:pt x="939800" y="4796955"/>
                </a:moveTo>
                <a:lnTo>
                  <a:pt x="1879600" y="3857116"/>
                </a:lnTo>
                <a:lnTo>
                  <a:pt x="1676145" y="3857116"/>
                </a:lnTo>
                <a:lnTo>
                  <a:pt x="1676145" y="0"/>
                </a:lnTo>
                <a:lnTo>
                  <a:pt x="203581" y="0"/>
                </a:lnTo>
                <a:lnTo>
                  <a:pt x="203581" y="3857116"/>
                </a:lnTo>
                <a:lnTo>
                  <a:pt x="0" y="3857116"/>
                </a:lnTo>
                <a:lnTo>
                  <a:pt x="939800" y="4796955"/>
                </a:lnTo>
                <a:close/>
              </a:path>
            </a:pathLst>
          </a:custGeom>
          <a:solidFill>
            <a:srgbClr val="6F8D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633637"/>
            <a:ext cx="3748116" cy="482904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99" dirty="0">
                <a:solidFill>
                  <a:srgbClr val="675E46"/>
                </a:solidFill>
                <a:latin typeface="Cambria"/>
                <a:cs typeface="Cambria"/>
              </a:rPr>
              <a:t>Green Buildings can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5519" y="633637"/>
            <a:ext cx="2035676" cy="1691605"/>
          </a:xfrm>
          <a:prstGeom prst="rect">
            <a:avLst/>
          </a:prstGeom>
        </p:spPr>
        <p:txBody>
          <a:bodyPr wrap="square" lIns="0" tIns="24257" rIns="0" bIns="0" rtlCol="0">
            <a:noAutofit/>
          </a:bodyPr>
          <a:lstStyle/>
          <a:p>
            <a:pPr algn="ctr">
              <a:lnSpc>
                <a:spcPts val="3820"/>
              </a:lnSpc>
            </a:pPr>
            <a:r>
              <a:rPr sz="3600" spc="-98" dirty="0">
                <a:solidFill>
                  <a:srgbClr val="675E46"/>
                </a:solidFill>
                <a:latin typeface="Cambria"/>
                <a:cs typeface="Cambria"/>
              </a:rPr>
              <a:t>potentially</a:t>
            </a:r>
            <a:endParaRPr sz="3600">
              <a:latin typeface="Cambria"/>
              <a:cs typeface="Cambria"/>
            </a:endParaRPr>
          </a:p>
          <a:p>
            <a:pPr marL="469758" marR="588317" algn="ctr">
              <a:lnSpc>
                <a:spcPct val="101725"/>
              </a:lnSpc>
              <a:spcBef>
                <a:spcPts val="2432"/>
              </a:spcBef>
            </a:pPr>
            <a:r>
              <a:rPr sz="2800" spc="-41" dirty="0">
                <a:solidFill>
                  <a:srgbClr val="FFFFFF"/>
                </a:solidFill>
                <a:latin typeface="Calibri"/>
                <a:cs typeface="Calibri"/>
              </a:rPr>
              <a:t>Water</a:t>
            </a:r>
            <a:endParaRPr sz="2800">
              <a:latin typeface="Calibri"/>
              <a:cs typeface="Calibri"/>
            </a:endParaRPr>
          </a:p>
          <a:p>
            <a:pPr marL="647894" marR="765729" algn="ctr">
              <a:lnSpc>
                <a:spcPts val="3360"/>
              </a:lnSpc>
              <a:spcBef>
                <a:spcPts val="168"/>
              </a:spcBef>
            </a:pPr>
            <a:r>
              <a:rPr sz="2800" spc="-14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1023" y="633637"/>
            <a:ext cx="1699867" cy="1691605"/>
          </a:xfrm>
          <a:prstGeom prst="rect">
            <a:avLst/>
          </a:prstGeom>
        </p:spPr>
        <p:txBody>
          <a:bodyPr wrap="square" lIns="0" tIns="24257" rIns="0" bIns="0" rtlCol="0">
            <a:noAutofit/>
          </a:bodyPr>
          <a:lstStyle/>
          <a:p>
            <a:pPr marL="12700">
              <a:lnSpc>
                <a:spcPts val="3820"/>
              </a:lnSpc>
            </a:pPr>
            <a:r>
              <a:rPr sz="3600" spc="-92" dirty="0">
                <a:solidFill>
                  <a:srgbClr val="675E46"/>
                </a:solidFill>
                <a:latin typeface="Cambria"/>
                <a:cs typeface="Cambria"/>
              </a:rPr>
              <a:t>reduce…</a:t>
            </a:r>
            <a:endParaRPr sz="3600">
              <a:latin typeface="Cambria"/>
              <a:cs typeface="Cambria"/>
            </a:endParaRPr>
          </a:p>
          <a:p>
            <a:pPr marL="551123" marR="359626" algn="ctr">
              <a:lnSpc>
                <a:spcPct val="101725"/>
              </a:lnSpc>
              <a:spcBef>
                <a:spcPts val="2432"/>
              </a:spcBef>
            </a:pPr>
            <a:r>
              <a:rPr sz="2800" spc="-13" dirty="0">
                <a:solidFill>
                  <a:srgbClr val="FFFFFF"/>
                </a:solidFill>
                <a:latin typeface="Calibri"/>
                <a:cs typeface="Calibri"/>
              </a:rPr>
              <a:t>Solid</a:t>
            </a:r>
            <a:endParaRPr sz="2800">
              <a:latin typeface="Calibri"/>
              <a:cs typeface="Calibri"/>
            </a:endParaRPr>
          </a:p>
          <a:p>
            <a:pPr marL="456464" marR="264383" algn="ctr">
              <a:lnSpc>
                <a:spcPts val="3360"/>
              </a:lnSpc>
              <a:spcBef>
                <a:spcPts val="168"/>
              </a:spcBef>
            </a:pPr>
            <a:r>
              <a:rPr sz="2800" spc="-44" dirty="0">
                <a:solidFill>
                  <a:srgbClr val="FFFFFF"/>
                </a:solidFill>
                <a:latin typeface="Calibri"/>
                <a:cs typeface="Calibri"/>
              </a:rPr>
              <a:t>Waste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869" y="1498981"/>
            <a:ext cx="1210785" cy="279907"/>
          </a:xfrm>
          <a:prstGeom prst="rect">
            <a:avLst/>
          </a:prstGeom>
        </p:spPr>
        <p:txBody>
          <a:bodyPr wrap="square" lIns="0" tIns="13366" rIns="0" bIns="0" rtlCol="0">
            <a:noAutofit/>
          </a:bodyPr>
          <a:lstStyle/>
          <a:p>
            <a:pPr marL="12700">
              <a:lnSpc>
                <a:spcPts val="2105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Energy Use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0002" y="1498981"/>
            <a:ext cx="1053698" cy="584707"/>
          </a:xfrm>
          <a:prstGeom prst="rect">
            <a:avLst/>
          </a:prstGeom>
        </p:spPr>
        <p:txBody>
          <a:bodyPr wrap="square" lIns="0" tIns="15430" rIns="0" bIns="0" rtlCol="0">
            <a:noAutofit/>
          </a:bodyPr>
          <a:lstStyle/>
          <a:p>
            <a:pPr marL="288721" marR="305833" algn="ctr">
              <a:lnSpc>
                <a:spcPts val="2430"/>
              </a:lnSpc>
            </a:pPr>
            <a:r>
              <a:rPr sz="3000" spc="4" baseline="9557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350" spc="4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2075"/>
              </a:lnSpc>
            </a:pPr>
            <a:r>
              <a:rPr sz="2000" spc="-1" dirty="0">
                <a:solidFill>
                  <a:srgbClr val="FFFFFF"/>
                </a:solidFill>
                <a:latin typeface="Calibri"/>
                <a:cs typeface="Calibri"/>
              </a:rPr>
              <a:t>Emissions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7945" y="2108581"/>
            <a:ext cx="738034" cy="889507"/>
          </a:xfrm>
          <a:prstGeom prst="rect">
            <a:avLst/>
          </a:prstGeom>
        </p:spPr>
        <p:txBody>
          <a:bodyPr wrap="square" lIns="0" tIns="13366" rIns="0" bIns="0" rtlCol="0">
            <a:noAutofit/>
          </a:bodyPr>
          <a:lstStyle/>
          <a:p>
            <a:pPr marL="43395" marR="63537" algn="ctr">
              <a:lnSpc>
                <a:spcPts val="2105"/>
              </a:lnSpc>
            </a:pPr>
            <a:r>
              <a:rPr sz="2000" spc="1" dirty="0">
                <a:solidFill>
                  <a:srgbClr val="FFFFFF"/>
                </a:solidFill>
                <a:latin typeface="Calibri"/>
                <a:cs typeface="Calibri"/>
              </a:rPr>
              <a:t>24%*</a:t>
            </a:r>
            <a:endParaRPr sz="2000">
              <a:latin typeface="Calibri"/>
              <a:cs typeface="Calibri"/>
            </a:endParaRPr>
          </a:p>
          <a:p>
            <a:pPr marL="218681" marR="239357" algn="ctr">
              <a:lnSpc>
                <a:spcPts val="2400"/>
              </a:lnSpc>
              <a:spcBef>
                <a:spcPts val="14"/>
              </a:spcBef>
            </a:pPr>
            <a:r>
              <a:rPr sz="2000" spc="-12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4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50%**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4490" y="2413381"/>
            <a:ext cx="864791" cy="889888"/>
          </a:xfrm>
          <a:prstGeom prst="rect">
            <a:avLst/>
          </a:prstGeom>
        </p:spPr>
        <p:txBody>
          <a:bodyPr wrap="square" lIns="0" tIns="13366" rIns="0" bIns="0" rtlCol="0">
            <a:noAutofit/>
          </a:bodyPr>
          <a:lstStyle/>
          <a:p>
            <a:pPr algn="ctr">
              <a:lnSpc>
                <a:spcPts val="2105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33%***</a:t>
            </a:r>
            <a:endParaRPr sz="2000">
              <a:latin typeface="Calibri"/>
              <a:cs typeface="Calibri"/>
            </a:endParaRPr>
          </a:p>
          <a:p>
            <a:pPr marL="282663" marR="302131" algn="ctr">
              <a:lnSpc>
                <a:spcPts val="2400"/>
              </a:lnSpc>
              <a:spcBef>
                <a:spcPts val="14"/>
              </a:spcBef>
            </a:pPr>
            <a:r>
              <a:rPr sz="2000" spc="-12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44919" marR="62748" algn="ctr">
              <a:lnSpc>
                <a:spcPts val="2405"/>
              </a:lnSpc>
              <a:spcBef>
                <a:spcPts val="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39%**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8210" y="3225292"/>
            <a:ext cx="1046150" cy="380491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40%**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0591" y="4932426"/>
            <a:ext cx="1046150" cy="380491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70%**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3501" y="6147612"/>
            <a:ext cx="7399463" cy="668528"/>
          </a:xfrm>
          <a:prstGeom prst="rect">
            <a:avLst/>
          </a:prstGeom>
        </p:spPr>
        <p:txBody>
          <a:bodyPr wrap="square" lIns="0" tIns="7651" rIns="0" bIns="0" rtlCol="0">
            <a:noAutofit/>
          </a:bodyPr>
          <a:lstStyle/>
          <a:p>
            <a:pPr marL="12700" marR="21031">
              <a:lnSpc>
                <a:spcPts val="1205"/>
              </a:lnSpc>
            </a:pP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645491"/>
            <a:ext cx="6401871" cy="456996"/>
          </a:xfrm>
          <a:prstGeom prst="rect">
            <a:avLst/>
          </a:prstGeom>
        </p:spPr>
        <p:txBody>
          <a:bodyPr wrap="square" lIns="0" tIns="22860" rIns="0" bIns="0" rtlCol="0">
            <a:noAutofit/>
          </a:bodyPr>
          <a:lstStyle/>
          <a:p>
            <a:pPr marL="12700">
              <a:lnSpc>
                <a:spcPts val="3600"/>
              </a:lnSpc>
            </a:pPr>
            <a:r>
              <a:rPr sz="3400" spc="-104" dirty="0">
                <a:solidFill>
                  <a:srgbClr val="675E46"/>
                </a:solidFill>
                <a:latin typeface="Cambria"/>
                <a:cs typeface="Cambria"/>
              </a:rPr>
              <a:t>Perceived Business Benefits to Going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4940" y="645491"/>
            <a:ext cx="1138965" cy="456996"/>
          </a:xfrm>
          <a:prstGeom prst="rect">
            <a:avLst/>
          </a:prstGeom>
        </p:spPr>
        <p:txBody>
          <a:bodyPr wrap="square" lIns="0" tIns="22860" rIns="0" bIns="0" rtlCol="0">
            <a:noAutofit/>
          </a:bodyPr>
          <a:lstStyle/>
          <a:p>
            <a:pPr marL="12700">
              <a:lnSpc>
                <a:spcPts val="3600"/>
              </a:lnSpc>
            </a:pPr>
            <a:r>
              <a:rPr sz="3400" spc="-87" dirty="0">
                <a:solidFill>
                  <a:srgbClr val="675E46"/>
                </a:solidFill>
                <a:latin typeface="Cambria"/>
                <a:cs typeface="Cambria"/>
              </a:rPr>
              <a:t>Green</a:t>
            </a:r>
            <a:endParaRPr sz="3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1691242"/>
            <a:ext cx="254000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840" y="1718817"/>
            <a:ext cx="3688943" cy="482600"/>
          </a:xfrm>
          <a:prstGeom prst="rect">
            <a:avLst/>
          </a:prstGeom>
        </p:spPr>
        <p:txBody>
          <a:bodyPr wrap="square" lIns="0" tIns="23495" rIns="0" bIns="0" rtlCol="0">
            <a:noAutofit/>
          </a:bodyPr>
          <a:lstStyle/>
          <a:p>
            <a:pPr marL="12700">
              <a:lnSpc>
                <a:spcPts val="3700"/>
              </a:lnSpc>
            </a:pPr>
            <a:r>
              <a:rPr sz="3600" spc="-11" dirty="0">
                <a:solidFill>
                  <a:srgbClr val="2E2B1F"/>
                </a:solidFill>
                <a:latin typeface="Calibri"/>
                <a:cs typeface="Calibri"/>
              </a:rPr>
              <a:t>Researches found…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419" y="2340257"/>
            <a:ext cx="241198" cy="294436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dirty="0">
                <a:solidFill>
                  <a:srgbClr val="9CBDBC"/>
                </a:solidFill>
                <a:latin typeface="Arial"/>
                <a:cs typeface="Arial"/>
              </a:rPr>
              <a:t>•</a:t>
            </a:r>
            <a:endParaRPr sz="3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807"/>
              </a:spcBef>
            </a:pPr>
            <a:r>
              <a:rPr sz="3400" dirty="0">
                <a:solidFill>
                  <a:srgbClr val="9CBDBC"/>
                </a:solidFill>
                <a:latin typeface="Arial"/>
                <a:cs typeface="Arial"/>
              </a:rPr>
              <a:t>•</a:t>
            </a:r>
            <a:endParaRPr sz="3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88"/>
              </a:spcBef>
            </a:pPr>
            <a:r>
              <a:rPr sz="3400" dirty="0">
                <a:solidFill>
                  <a:srgbClr val="9CBDBC"/>
                </a:solidFill>
                <a:latin typeface="Arial"/>
                <a:cs typeface="Arial"/>
              </a:rPr>
              <a:t>•</a:t>
            </a:r>
            <a:endParaRPr sz="3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86"/>
              </a:spcBef>
            </a:pPr>
            <a:r>
              <a:rPr sz="3400" dirty="0">
                <a:solidFill>
                  <a:srgbClr val="9CBDBC"/>
                </a:solidFill>
                <a:latin typeface="Arial"/>
                <a:cs typeface="Arial"/>
              </a:rPr>
              <a:t>•</a:t>
            </a:r>
            <a:endParaRPr sz="34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986"/>
              </a:spcBef>
            </a:pPr>
            <a:r>
              <a:rPr sz="3400" dirty="0">
                <a:solidFill>
                  <a:srgbClr val="9CBDBC"/>
                </a:solidFill>
                <a:latin typeface="Arial"/>
                <a:cs typeface="Arial"/>
              </a:rPr>
              <a:t>•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2366289"/>
            <a:ext cx="967881" cy="2322550"/>
          </a:xfrm>
          <a:prstGeom prst="rect">
            <a:avLst/>
          </a:prstGeom>
        </p:spPr>
        <p:txBody>
          <a:bodyPr wrap="square" lIns="0" tIns="22225" rIns="0" bIns="0" rtlCol="0">
            <a:noAutofit/>
          </a:bodyPr>
          <a:lstStyle/>
          <a:p>
            <a:pPr marL="12700">
              <a:lnSpc>
                <a:spcPts val="3500"/>
              </a:lnSpc>
            </a:pPr>
            <a:r>
              <a:rPr sz="3400" dirty="0">
                <a:solidFill>
                  <a:srgbClr val="2E2B1F"/>
                </a:solidFill>
                <a:latin typeface="Calibri"/>
                <a:cs typeface="Calibri"/>
              </a:rPr>
              <a:t>8-9%</a:t>
            </a:r>
            <a:endParaRPr sz="3400">
              <a:latin typeface="Calibri"/>
              <a:cs typeface="Calibri"/>
            </a:endParaRPr>
          </a:p>
          <a:p>
            <a:pPr marL="12700" marR="25622">
              <a:lnSpc>
                <a:spcPct val="101725"/>
              </a:lnSpc>
              <a:spcBef>
                <a:spcPts val="570"/>
              </a:spcBef>
            </a:pPr>
            <a:r>
              <a:rPr sz="3400" spc="-3" dirty="0">
                <a:solidFill>
                  <a:srgbClr val="2E2B1F"/>
                </a:solidFill>
                <a:latin typeface="Calibri"/>
                <a:cs typeface="Calibri"/>
              </a:rPr>
              <a:t>7.5%</a:t>
            </a:r>
            <a:endParaRPr sz="3400">
              <a:latin typeface="Calibri"/>
              <a:cs typeface="Calibri"/>
            </a:endParaRPr>
          </a:p>
          <a:p>
            <a:pPr marL="12700" marR="25622">
              <a:lnSpc>
                <a:spcPct val="101725"/>
              </a:lnSpc>
              <a:spcBef>
                <a:spcPts val="747"/>
              </a:spcBef>
            </a:pPr>
            <a:r>
              <a:rPr sz="3400" spc="-3" dirty="0">
                <a:solidFill>
                  <a:srgbClr val="2E2B1F"/>
                </a:solidFill>
                <a:latin typeface="Calibri"/>
                <a:cs typeface="Calibri"/>
              </a:rPr>
              <a:t>6.6%</a:t>
            </a:r>
            <a:endParaRPr sz="3400">
              <a:latin typeface="Calibri"/>
              <a:cs typeface="Calibri"/>
            </a:endParaRPr>
          </a:p>
          <a:p>
            <a:pPr marL="12700" marR="25622">
              <a:lnSpc>
                <a:spcPct val="101725"/>
              </a:lnSpc>
              <a:spcBef>
                <a:spcPts val="745"/>
              </a:spcBef>
            </a:pPr>
            <a:r>
              <a:rPr sz="3400" spc="-3" dirty="0">
                <a:solidFill>
                  <a:srgbClr val="2E2B1F"/>
                </a:solidFill>
                <a:latin typeface="Calibri"/>
                <a:cs typeface="Calibri"/>
              </a:rPr>
              <a:t>3.5%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6029" y="2366289"/>
            <a:ext cx="5741761" cy="2322550"/>
          </a:xfrm>
          <a:prstGeom prst="rect">
            <a:avLst/>
          </a:prstGeom>
        </p:spPr>
        <p:txBody>
          <a:bodyPr wrap="square" lIns="0" tIns="22225" rIns="0" bIns="0" rtlCol="0">
            <a:noAutofit/>
          </a:bodyPr>
          <a:lstStyle/>
          <a:p>
            <a:pPr marL="36689" marR="79064">
              <a:lnSpc>
                <a:spcPts val="3500"/>
              </a:lnSpc>
            </a:pPr>
            <a:r>
              <a:rPr sz="3400" spc="-10" dirty="0">
                <a:solidFill>
                  <a:srgbClr val="2E2B1F"/>
                </a:solidFill>
                <a:latin typeface="Calibri"/>
                <a:cs typeface="Calibri"/>
              </a:rPr>
              <a:t>operating cost decreases*</a:t>
            </a:r>
            <a:endParaRPr sz="3400">
              <a:latin typeface="Calibri"/>
              <a:cs typeface="Calibri"/>
            </a:endParaRPr>
          </a:p>
          <a:p>
            <a:pPr marL="12700" marR="79064">
              <a:lnSpc>
                <a:spcPct val="101725"/>
              </a:lnSpc>
              <a:spcBef>
                <a:spcPts val="570"/>
              </a:spcBef>
            </a:pPr>
            <a:r>
              <a:rPr sz="3400" spc="-9" dirty="0">
                <a:solidFill>
                  <a:srgbClr val="2E2B1F"/>
                </a:solidFill>
                <a:latin typeface="Calibri"/>
                <a:cs typeface="Calibri"/>
              </a:rPr>
              <a:t>building value increases*</a:t>
            </a:r>
            <a:endParaRPr sz="340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747"/>
              </a:spcBef>
            </a:pPr>
            <a:r>
              <a:rPr sz="3400" spc="-14" dirty="0">
                <a:solidFill>
                  <a:srgbClr val="2E2B1F"/>
                </a:solidFill>
                <a:latin typeface="Calibri"/>
                <a:cs typeface="Calibri"/>
              </a:rPr>
              <a:t>return on investment improves*</a:t>
            </a:r>
            <a:endParaRPr sz="3400">
              <a:latin typeface="Calibri"/>
              <a:cs typeface="Calibri"/>
            </a:endParaRPr>
          </a:p>
          <a:p>
            <a:pPr marL="12700" marR="79064">
              <a:lnSpc>
                <a:spcPct val="101725"/>
              </a:lnSpc>
              <a:spcBef>
                <a:spcPts val="745"/>
              </a:spcBef>
            </a:pPr>
            <a:r>
              <a:rPr sz="3400" spc="-10" dirty="0">
                <a:solidFill>
                  <a:srgbClr val="2E2B1F"/>
                </a:solidFill>
                <a:latin typeface="Calibri"/>
                <a:cs typeface="Calibri"/>
              </a:rPr>
              <a:t>occupancy rate increases*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324" y="4853940"/>
            <a:ext cx="4505128" cy="456691"/>
          </a:xfrm>
          <a:prstGeom prst="rect">
            <a:avLst/>
          </a:prstGeom>
        </p:spPr>
        <p:txBody>
          <a:bodyPr wrap="square" lIns="0" tIns="22193" rIns="0" bIns="0" rtlCol="0">
            <a:noAutofit/>
          </a:bodyPr>
          <a:lstStyle/>
          <a:p>
            <a:pPr marL="12700">
              <a:lnSpc>
                <a:spcPts val="3495"/>
              </a:lnSpc>
            </a:pPr>
            <a:r>
              <a:rPr sz="3400" spc="-11" dirty="0">
                <a:solidFill>
                  <a:srgbClr val="2E2B1F"/>
                </a:solidFill>
                <a:latin typeface="Calibri"/>
                <a:cs typeface="Calibri"/>
              </a:rPr>
              <a:t>3% rent ratio increases**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33501" y="6147612"/>
            <a:ext cx="6764833" cy="500888"/>
          </a:xfrm>
          <a:prstGeom prst="rect">
            <a:avLst/>
          </a:prstGeom>
        </p:spPr>
        <p:txBody>
          <a:bodyPr wrap="square" lIns="0" tIns="7651" rIns="0" bIns="0" rtlCol="0">
            <a:noAutofit/>
          </a:bodyPr>
          <a:lstStyle/>
          <a:p>
            <a:pPr marL="12700" marR="21031">
              <a:lnSpc>
                <a:spcPts val="1205"/>
              </a:lnSpc>
            </a:pP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8487747" y="12443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747" y="6184643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87747" y="5498843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5487" y="590803"/>
            <a:ext cx="3511094" cy="609396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12700">
              <a:lnSpc>
                <a:spcPts val="4800"/>
              </a:lnSpc>
            </a:pPr>
            <a:r>
              <a:rPr sz="4600" spc="-90" dirty="0">
                <a:solidFill>
                  <a:srgbClr val="675E46"/>
                </a:solidFill>
                <a:latin typeface="Cambria"/>
                <a:cs typeface="Cambria"/>
              </a:rPr>
              <a:t>Other benefits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787" y="1703685"/>
            <a:ext cx="254000" cy="482600"/>
          </a:xfrm>
          <a:prstGeom prst="rect">
            <a:avLst/>
          </a:prstGeom>
        </p:spPr>
        <p:txBody>
          <a:bodyPr wrap="square" lIns="0" tIns="24003" rIns="0" bIns="0" rtlCol="0">
            <a:noAutofit/>
          </a:bodyPr>
          <a:lstStyle/>
          <a:p>
            <a:pPr marL="12700">
              <a:lnSpc>
                <a:spcPts val="3779"/>
              </a:lnSpc>
            </a:pPr>
            <a:r>
              <a:rPr sz="36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8387" y="1731260"/>
            <a:ext cx="5755445" cy="1031697"/>
          </a:xfrm>
          <a:prstGeom prst="rect">
            <a:avLst/>
          </a:prstGeom>
        </p:spPr>
        <p:txBody>
          <a:bodyPr wrap="square" lIns="0" tIns="23495" rIns="0" bIns="0" rtlCol="0">
            <a:noAutofit/>
          </a:bodyPr>
          <a:lstStyle/>
          <a:p>
            <a:pPr marL="12700" marR="68625">
              <a:lnSpc>
                <a:spcPts val="3700"/>
              </a:lnSpc>
            </a:pPr>
            <a:r>
              <a:rPr sz="3600" spc="-6" dirty="0">
                <a:solidFill>
                  <a:srgbClr val="2E2B1F"/>
                </a:solidFill>
                <a:latin typeface="Calibri"/>
                <a:cs typeface="Calibri"/>
              </a:rPr>
              <a:t>Green building occupants are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ts val="4325"/>
              </a:lnSpc>
              <a:spcBef>
                <a:spcPts val="31"/>
              </a:spcBef>
            </a:pPr>
            <a:r>
              <a:rPr sz="3600" spc="-7" dirty="0">
                <a:solidFill>
                  <a:srgbClr val="2E2B1F"/>
                </a:solidFill>
                <a:latin typeface="Calibri"/>
                <a:cs typeface="Calibri"/>
              </a:rPr>
              <a:t>healthier and more productive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6966" y="2892390"/>
            <a:ext cx="228853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solidFill>
                  <a:srgbClr val="9CBDBC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5871" y="2916933"/>
            <a:ext cx="6322736" cy="919987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>
              <a:lnSpc>
                <a:spcPts val="3304"/>
              </a:lnSpc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In the U.S., people spend, on average,</a:t>
            </a:r>
            <a:endParaRPr sz="3200">
              <a:latin typeface="Calibri"/>
              <a:cs typeface="Calibri"/>
            </a:endParaRPr>
          </a:p>
          <a:p>
            <a:pPr marL="12700" marR="61036">
              <a:lnSpc>
                <a:spcPts val="3840"/>
              </a:lnSpc>
              <a:spcBef>
                <a:spcPts val="26"/>
              </a:spcBef>
            </a:pPr>
            <a:r>
              <a:rPr sz="3200" spc="-4" dirty="0">
                <a:solidFill>
                  <a:srgbClr val="2E2B1F"/>
                </a:solidFill>
                <a:latin typeface="Calibri"/>
                <a:cs typeface="Calibri"/>
              </a:rPr>
              <a:t>90% or more of their time indoors*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6966" y="3965293"/>
            <a:ext cx="229006" cy="432612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solidFill>
                  <a:srgbClr val="9CBDBC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5871" y="3989854"/>
            <a:ext cx="5008690" cy="920216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>
              <a:lnSpc>
                <a:spcPts val="3304"/>
              </a:lnSpc>
            </a:pPr>
            <a:r>
              <a:rPr sz="3200" spc="-5" dirty="0">
                <a:solidFill>
                  <a:srgbClr val="2E2B1F"/>
                </a:solidFill>
                <a:latin typeface="Calibri"/>
                <a:cs typeface="Calibri"/>
              </a:rPr>
              <a:t>Green buildings typically have</a:t>
            </a:r>
            <a:endParaRPr sz="3200">
              <a:latin typeface="Calibri"/>
              <a:cs typeface="Calibri"/>
            </a:endParaRPr>
          </a:p>
          <a:p>
            <a:pPr marL="12700" marR="61081">
              <a:lnSpc>
                <a:spcPts val="3840"/>
              </a:lnSpc>
              <a:spcBef>
                <a:spcPts val="26"/>
              </a:spcBef>
            </a:pPr>
            <a:r>
              <a:rPr sz="3200" spc="0" dirty="0">
                <a:solidFill>
                  <a:srgbClr val="2E2B1F"/>
                </a:solidFill>
                <a:latin typeface="Calibri"/>
                <a:cs typeface="Calibri"/>
              </a:rPr>
              <a:t>indoor air quality and lighting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0290" y="3989854"/>
            <a:ext cx="1105406" cy="432612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>
              <a:lnSpc>
                <a:spcPts val="3304"/>
              </a:lnSpc>
            </a:pPr>
            <a:r>
              <a:rPr sz="3200" spc="-19" dirty="0">
                <a:solidFill>
                  <a:srgbClr val="2E2B1F"/>
                </a:solidFill>
                <a:latin typeface="Calibri"/>
                <a:cs typeface="Calibri"/>
              </a:rPr>
              <a:t>better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63048" y="6375549"/>
            <a:ext cx="7304106" cy="333247"/>
          </a:xfrm>
          <a:prstGeom prst="rect">
            <a:avLst/>
          </a:prstGeom>
        </p:spPr>
        <p:txBody>
          <a:bodyPr wrap="square" lIns="0" tIns="7651" rIns="0" bIns="0" rtlCol="0">
            <a:noAutofit/>
          </a:bodyPr>
          <a:lstStyle/>
          <a:p>
            <a:pPr marL="12700" marR="21031">
              <a:lnSpc>
                <a:spcPts val="1205"/>
              </a:lnSpc>
            </a:pP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63F9AC5-B9C1-4DAC-BD0F-41DA0569D480}"/>
              </a:ext>
            </a:extLst>
          </p:cNvPr>
          <p:cNvSpPr txBox="1"/>
          <p:nvPr/>
        </p:nvSpPr>
        <p:spPr>
          <a:xfrm>
            <a:off x="914400" y="2775514"/>
            <a:ext cx="5722934" cy="1310379"/>
          </a:xfrm>
          <a:prstGeom prst="rect">
            <a:avLst/>
          </a:prstGeom>
        </p:spPr>
        <p:txBody>
          <a:bodyPr wrap="square" lIns="0" tIns="30797" rIns="0" bIns="0" rtlCol="0">
            <a:noAutofit/>
          </a:bodyPr>
          <a:lstStyle/>
          <a:p>
            <a:pPr marL="12700">
              <a:lnSpc>
                <a:spcPts val="4850"/>
              </a:lnSpc>
            </a:pP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How to register a Green</a:t>
            </a:r>
            <a:endParaRPr sz="4600">
              <a:latin typeface="Cambria"/>
              <a:cs typeface="Cambria"/>
            </a:endParaRPr>
          </a:p>
          <a:p>
            <a:pPr marL="12700" marR="87599">
              <a:lnSpc>
                <a:spcPts val="5340"/>
              </a:lnSpc>
              <a:spcBef>
                <a:spcPts val="149"/>
              </a:spcBef>
            </a:pPr>
            <a:r>
              <a:rPr sz="4600" spc="-102" dirty="0">
                <a:solidFill>
                  <a:srgbClr val="675E46"/>
                </a:solidFill>
                <a:latin typeface="Cambria"/>
                <a:cs typeface="Cambria"/>
              </a:rPr>
              <a:t>Building project?</a:t>
            </a:r>
            <a:endParaRPr sz="4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994916" y="1496567"/>
            <a:ext cx="3544824" cy="1318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40280" y="1805939"/>
            <a:ext cx="3054096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23110" y="1549400"/>
            <a:ext cx="3438398" cy="1212850"/>
          </a:xfrm>
          <a:custGeom>
            <a:avLst/>
            <a:gdLst/>
            <a:ahLst/>
            <a:cxnLst/>
            <a:rect l="l" t="t" r="r" b="b"/>
            <a:pathLst>
              <a:path w="3438398" h="1212850">
                <a:moveTo>
                  <a:pt x="0" y="121285"/>
                </a:moveTo>
                <a:lnTo>
                  <a:pt x="0" y="1091564"/>
                </a:lnTo>
                <a:lnTo>
                  <a:pt x="225" y="1099028"/>
                </a:lnTo>
                <a:lnTo>
                  <a:pt x="10237" y="1140411"/>
                </a:lnTo>
                <a:lnTo>
                  <a:pt x="33121" y="1174862"/>
                </a:lnTo>
                <a:lnTo>
                  <a:pt x="66156" y="1199631"/>
                </a:lnTo>
                <a:lnTo>
                  <a:pt x="106617" y="1211972"/>
                </a:lnTo>
                <a:lnTo>
                  <a:pt x="121284" y="1212850"/>
                </a:lnTo>
                <a:lnTo>
                  <a:pt x="3317113" y="1212850"/>
                </a:lnTo>
                <a:lnTo>
                  <a:pt x="3365959" y="1202593"/>
                </a:lnTo>
                <a:lnTo>
                  <a:pt x="3400410" y="1179682"/>
                </a:lnTo>
                <a:lnTo>
                  <a:pt x="3425179" y="1146638"/>
                </a:lnTo>
                <a:lnTo>
                  <a:pt x="3437520" y="1106208"/>
                </a:lnTo>
                <a:lnTo>
                  <a:pt x="3438398" y="1091564"/>
                </a:lnTo>
                <a:lnTo>
                  <a:pt x="3438398" y="121285"/>
                </a:lnTo>
                <a:lnTo>
                  <a:pt x="3428141" y="72438"/>
                </a:lnTo>
                <a:lnTo>
                  <a:pt x="3405230" y="37987"/>
                </a:lnTo>
                <a:lnTo>
                  <a:pt x="3372186" y="13218"/>
                </a:lnTo>
                <a:lnTo>
                  <a:pt x="3331756" y="877"/>
                </a:lnTo>
                <a:lnTo>
                  <a:pt x="3317113" y="0"/>
                </a:lnTo>
                <a:lnTo>
                  <a:pt x="121284" y="0"/>
                </a:lnTo>
                <a:lnTo>
                  <a:pt x="72383" y="10256"/>
                </a:lnTo>
                <a:lnTo>
                  <a:pt x="37938" y="33167"/>
                </a:lnTo>
                <a:lnTo>
                  <a:pt x="13194" y="66211"/>
                </a:lnTo>
                <a:lnTo>
                  <a:pt x="875" y="106641"/>
                </a:lnTo>
                <a:lnTo>
                  <a:pt x="0" y="12128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41191" y="2784348"/>
            <a:ext cx="652272" cy="562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13988" y="2944368"/>
            <a:ext cx="106679" cy="106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69386" y="2838069"/>
            <a:ext cx="545718" cy="454786"/>
          </a:xfrm>
          <a:custGeom>
            <a:avLst/>
            <a:gdLst/>
            <a:ahLst/>
            <a:cxnLst/>
            <a:rect l="l" t="t" r="r" b="b"/>
            <a:pathLst>
              <a:path w="545718" h="454786">
                <a:moveTo>
                  <a:pt x="272923" y="454786"/>
                </a:moveTo>
                <a:lnTo>
                  <a:pt x="545718" y="227329"/>
                </a:lnTo>
                <a:lnTo>
                  <a:pt x="436625" y="227329"/>
                </a:lnTo>
                <a:lnTo>
                  <a:pt x="436625" y="0"/>
                </a:lnTo>
                <a:lnTo>
                  <a:pt x="109092" y="0"/>
                </a:lnTo>
                <a:lnTo>
                  <a:pt x="109092" y="227329"/>
                </a:lnTo>
                <a:lnTo>
                  <a:pt x="0" y="227329"/>
                </a:lnTo>
                <a:lnTo>
                  <a:pt x="272923" y="4547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94916" y="3314700"/>
            <a:ext cx="3544824" cy="13197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33016" y="3457955"/>
            <a:ext cx="3467100" cy="905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3110" y="3368675"/>
            <a:ext cx="3438398" cy="1212850"/>
          </a:xfrm>
          <a:custGeom>
            <a:avLst/>
            <a:gdLst/>
            <a:ahLst/>
            <a:cxnLst/>
            <a:rect l="l" t="t" r="r" b="b"/>
            <a:pathLst>
              <a:path w="3438398" h="1212850">
                <a:moveTo>
                  <a:pt x="0" y="121285"/>
                </a:moveTo>
                <a:lnTo>
                  <a:pt x="0" y="1091564"/>
                </a:lnTo>
                <a:lnTo>
                  <a:pt x="225" y="1099028"/>
                </a:lnTo>
                <a:lnTo>
                  <a:pt x="10237" y="1140411"/>
                </a:lnTo>
                <a:lnTo>
                  <a:pt x="33121" y="1174862"/>
                </a:lnTo>
                <a:lnTo>
                  <a:pt x="66156" y="1199631"/>
                </a:lnTo>
                <a:lnTo>
                  <a:pt x="106617" y="1211972"/>
                </a:lnTo>
                <a:lnTo>
                  <a:pt x="121284" y="1212850"/>
                </a:lnTo>
                <a:lnTo>
                  <a:pt x="3317113" y="1212850"/>
                </a:lnTo>
                <a:lnTo>
                  <a:pt x="3365959" y="1202593"/>
                </a:lnTo>
                <a:lnTo>
                  <a:pt x="3400410" y="1179682"/>
                </a:lnTo>
                <a:lnTo>
                  <a:pt x="3425179" y="1146638"/>
                </a:lnTo>
                <a:lnTo>
                  <a:pt x="3437520" y="1106208"/>
                </a:lnTo>
                <a:lnTo>
                  <a:pt x="3438398" y="1091564"/>
                </a:lnTo>
                <a:lnTo>
                  <a:pt x="3438398" y="121285"/>
                </a:lnTo>
                <a:lnTo>
                  <a:pt x="3428141" y="72438"/>
                </a:lnTo>
                <a:lnTo>
                  <a:pt x="3405230" y="37987"/>
                </a:lnTo>
                <a:lnTo>
                  <a:pt x="3372186" y="13218"/>
                </a:lnTo>
                <a:lnTo>
                  <a:pt x="3331756" y="877"/>
                </a:lnTo>
                <a:lnTo>
                  <a:pt x="3317113" y="0"/>
                </a:lnTo>
                <a:lnTo>
                  <a:pt x="121284" y="0"/>
                </a:lnTo>
                <a:lnTo>
                  <a:pt x="72383" y="10256"/>
                </a:lnTo>
                <a:lnTo>
                  <a:pt x="37938" y="33167"/>
                </a:lnTo>
                <a:lnTo>
                  <a:pt x="13194" y="66211"/>
                </a:lnTo>
                <a:lnTo>
                  <a:pt x="875" y="106641"/>
                </a:lnTo>
                <a:lnTo>
                  <a:pt x="0" y="121285"/>
                </a:lnTo>
                <a:close/>
              </a:path>
            </a:pathLst>
          </a:custGeom>
          <a:solidFill>
            <a:srgbClr val="6F8D2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41191" y="4604004"/>
            <a:ext cx="652272" cy="5608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13988" y="4762500"/>
            <a:ext cx="106679" cy="106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69386" y="4657344"/>
            <a:ext cx="545718" cy="454787"/>
          </a:xfrm>
          <a:custGeom>
            <a:avLst/>
            <a:gdLst/>
            <a:ahLst/>
            <a:cxnLst/>
            <a:rect l="l" t="t" r="r" b="b"/>
            <a:pathLst>
              <a:path w="545718" h="454787">
                <a:moveTo>
                  <a:pt x="272923" y="454786"/>
                </a:moveTo>
                <a:lnTo>
                  <a:pt x="545718" y="227329"/>
                </a:lnTo>
                <a:lnTo>
                  <a:pt x="436625" y="227329"/>
                </a:lnTo>
                <a:lnTo>
                  <a:pt x="436625" y="0"/>
                </a:lnTo>
                <a:lnTo>
                  <a:pt x="109092" y="0"/>
                </a:lnTo>
                <a:lnTo>
                  <a:pt x="109092" y="227329"/>
                </a:lnTo>
                <a:lnTo>
                  <a:pt x="0" y="227329"/>
                </a:lnTo>
                <a:lnTo>
                  <a:pt x="272923" y="4547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94916" y="5134356"/>
            <a:ext cx="3544824" cy="13197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70176" y="5443728"/>
            <a:ext cx="3192779" cy="571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23110" y="5187950"/>
            <a:ext cx="3438398" cy="1212850"/>
          </a:xfrm>
          <a:custGeom>
            <a:avLst/>
            <a:gdLst/>
            <a:ahLst/>
            <a:cxnLst/>
            <a:rect l="l" t="t" r="r" b="b"/>
            <a:pathLst>
              <a:path w="3438398" h="1212850">
                <a:moveTo>
                  <a:pt x="0" y="121284"/>
                </a:moveTo>
                <a:lnTo>
                  <a:pt x="0" y="1091565"/>
                </a:lnTo>
                <a:lnTo>
                  <a:pt x="225" y="1099033"/>
                </a:lnTo>
                <a:lnTo>
                  <a:pt x="10237" y="1140433"/>
                </a:lnTo>
                <a:lnTo>
                  <a:pt x="33121" y="1174881"/>
                </a:lnTo>
                <a:lnTo>
                  <a:pt x="66156" y="1199641"/>
                </a:lnTo>
                <a:lnTo>
                  <a:pt x="106617" y="1211973"/>
                </a:lnTo>
                <a:lnTo>
                  <a:pt x="121284" y="1212850"/>
                </a:lnTo>
                <a:lnTo>
                  <a:pt x="3317113" y="1212850"/>
                </a:lnTo>
                <a:lnTo>
                  <a:pt x="3365959" y="1202601"/>
                </a:lnTo>
                <a:lnTo>
                  <a:pt x="3400410" y="1179700"/>
                </a:lnTo>
                <a:lnTo>
                  <a:pt x="3425179" y="1146660"/>
                </a:lnTo>
                <a:lnTo>
                  <a:pt x="3437520" y="1106217"/>
                </a:lnTo>
                <a:lnTo>
                  <a:pt x="3438398" y="1091565"/>
                </a:lnTo>
                <a:lnTo>
                  <a:pt x="3438398" y="121284"/>
                </a:lnTo>
                <a:lnTo>
                  <a:pt x="3428141" y="72438"/>
                </a:lnTo>
                <a:lnTo>
                  <a:pt x="3405230" y="37987"/>
                </a:lnTo>
                <a:lnTo>
                  <a:pt x="3372186" y="13218"/>
                </a:lnTo>
                <a:lnTo>
                  <a:pt x="3331756" y="877"/>
                </a:lnTo>
                <a:lnTo>
                  <a:pt x="3317113" y="0"/>
                </a:lnTo>
                <a:lnTo>
                  <a:pt x="121284" y="0"/>
                </a:lnTo>
                <a:lnTo>
                  <a:pt x="72383" y="10256"/>
                </a:lnTo>
                <a:lnTo>
                  <a:pt x="37938" y="33167"/>
                </a:lnTo>
                <a:lnTo>
                  <a:pt x="13194" y="66211"/>
                </a:lnTo>
                <a:lnTo>
                  <a:pt x="875" y="106641"/>
                </a:lnTo>
                <a:lnTo>
                  <a:pt x="0" y="121284"/>
                </a:lnTo>
                <a:close/>
              </a:path>
            </a:pathLst>
          </a:custGeom>
          <a:solidFill>
            <a:srgbClr val="6E664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23076" y="1357884"/>
            <a:ext cx="1222248" cy="5105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66891" y="1417701"/>
            <a:ext cx="1083817" cy="4983099"/>
          </a:xfrm>
          <a:custGeom>
            <a:avLst/>
            <a:gdLst/>
            <a:ahLst/>
            <a:cxnLst/>
            <a:rect l="l" t="t" r="r" b="b"/>
            <a:pathLst>
              <a:path w="1083817" h="4983099">
                <a:moveTo>
                  <a:pt x="541909" y="4983099"/>
                </a:moveTo>
                <a:lnTo>
                  <a:pt x="1083817" y="4441228"/>
                </a:lnTo>
                <a:lnTo>
                  <a:pt x="812800" y="4441228"/>
                </a:lnTo>
                <a:lnTo>
                  <a:pt x="812800" y="0"/>
                </a:lnTo>
                <a:lnTo>
                  <a:pt x="271017" y="0"/>
                </a:lnTo>
                <a:lnTo>
                  <a:pt x="271017" y="4441228"/>
                </a:lnTo>
                <a:lnTo>
                  <a:pt x="0" y="4441228"/>
                </a:lnTo>
                <a:lnTo>
                  <a:pt x="541909" y="4983099"/>
                </a:lnTo>
                <a:close/>
              </a:path>
            </a:pathLst>
          </a:custGeom>
          <a:solidFill>
            <a:srgbClr val="47534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66891" y="1417701"/>
            <a:ext cx="1083817" cy="4983099"/>
          </a:xfrm>
          <a:custGeom>
            <a:avLst/>
            <a:gdLst/>
            <a:ahLst/>
            <a:cxnLst/>
            <a:rect l="l" t="t" r="r" b="b"/>
            <a:pathLst>
              <a:path w="1083817" h="4983099">
                <a:moveTo>
                  <a:pt x="0" y="4441228"/>
                </a:moveTo>
                <a:lnTo>
                  <a:pt x="271017" y="4441228"/>
                </a:lnTo>
                <a:lnTo>
                  <a:pt x="271017" y="0"/>
                </a:lnTo>
                <a:lnTo>
                  <a:pt x="812800" y="0"/>
                </a:lnTo>
                <a:lnTo>
                  <a:pt x="812800" y="4441228"/>
                </a:lnTo>
                <a:lnTo>
                  <a:pt x="1083817" y="4441228"/>
                </a:lnTo>
                <a:lnTo>
                  <a:pt x="541909" y="4983099"/>
                </a:lnTo>
                <a:lnTo>
                  <a:pt x="0" y="4441228"/>
                </a:lnTo>
                <a:close/>
              </a:path>
            </a:pathLst>
          </a:custGeom>
          <a:ln w="12699">
            <a:solidFill>
              <a:srgbClr val="A6A17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578360"/>
            <a:ext cx="1408121" cy="609396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12700">
              <a:lnSpc>
                <a:spcPts val="4800"/>
              </a:lnSpc>
            </a:pPr>
            <a:r>
              <a:rPr sz="4600" spc="-81" dirty="0">
                <a:solidFill>
                  <a:srgbClr val="675E46"/>
                </a:solidFill>
                <a:latin typeface="Cambria"/>
                <a:cs typeface="Cambria"/>
              </a:rPr>
              <a:t>Steps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2276" y="578360"/>
            <a:ext cx="5086377" cy="609396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12700">
              <a:lnSpc>
                <a:spcPts val="4800"/>
              </a:lnSpc>
            </a:pPr>
            <a:r>
              <a:rPr sz="4600" spc="-97" dirty="0">
                <a:solidFill>
                  <a:srgbClr val="675E46"/>
                </a:solidFill>
                <a:latin typeface="Cambria"/>
                <a:cs typeface="Cambria"/>
              </a:rPr>
              <a:t>to LEED Certification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2464" y="2000503"/>
            <a:ext cx="2646363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spc="-7" dirty="0">
                <a:solidFill>
                  <a:srgbClr val="FFFFFF"/>
                </a:solidFill>
                <a:latin typeface="Calibri"/>
                <a:cs typeface="Calibri"/>
              </a:rPr>
              <a:t>Register your project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5200" y="3652545"/>
            <a:ext cx="3035897" cy="665708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451081" marR="471239" algn="ctr">
              <a:lnSpc>
                <a:spcPts val="2500"/>
              </a:lnSpc>
            </a:pPr>
            <a:r>
              <a:rPr sz="2400" spc="-18" dirty="0">
                <a:solidFill>
                  <a:srgbClr val="FFFFFF"/>
                </a:solidFill>
                <a:latin typeface="Calibri"/>
                <a:cs typeface="Calibri"/>
              </a:rPr>
              <a:t>Track Progress &amp;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640"/>
              </a:lnSpc>
              <a:spcBef>
                <a:spcPts val="7"/>
              </a:spcBef>
            </a:pPr>
            <a:r>
              <a:rPr sz="2400" spc="-3" dirty="0">
                <a:solidFill>
                  <a:srgbClr val="FFFFFF"/>
                </a:solidFill>
                <a:latin typeface="Calibri"/>
                <a:cs typeface="Calibri"/>
              </a:rPr>
              <a:t>Document Achievement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72360" y="5639816"/>
            <a:ext cx="2785421" cy="330200"/>
          </a:xfrm>
          <a:prstGeom prst="rect">
            <a:avLst/>
          </a:prstGeom>
        </p:spPr>
        <p:txBody>
          <a:bodyPr wrap="square" lIns="0" tIns="15875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sz="2400" spc="-3" dirty="0">
                <a:solidFill>
                  <a:srgbClr val="FFFFFF"/>
                </a:solidFill>
                <a:latin typeface="Calibri"/>
                <a:cs typeface="Calibri"/>
              </a:rPr>
              <a:t>Apply for Certification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 rot="16200000">
            <a:off x="5764156" y="3654365"/>
            <a:ext cx="2363709" cy="2413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4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800" spc="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mo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ths</a:t>
            </a:r>
            <a:r>
              <a:rPr sz="1800" spc="-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4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&gt; 1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586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535940" y="578360"/>
            <a:ext cx="3903540" cy="3352797"/>
          </a:xfrm>
          <a:prstGeom prst="rect">
            <a:avLst/>
          </a:prstGeom>
        </p:spPr>
        <p:txBody>
          <a:bodyPr wrap="square" lIns="0" tIns="30797" rIns="0" bIns="0" rtlCol="0">
            <a:noAutofit/>
          </a:bodyPr>
          <a:lstStyle/>
          <a:p>
            <a:pPr marL="12700">
              <a:lnSpc>
                <a:spcPts val="4850"/>
              </a:lnSpc>
            </a:pPr>
            <a:r>
              <a:rPr sz="4600" spc="-98" dirty="0">
                <a:solidFill>
                  <a:srgbClr val="675E46"/>
                </a:solidFill>
                <a:latin typeface="Cambria"/>
                <a:cs typeface="Arial" panose="020B0604020202020204" pitchFamily="34" charset="0"/>
              </a:rPr>
              <a:t>Green Buildings</a:t>
            </a:r>
            <a:endParaRPr sz="4600" dirty="0">
              <a:latin typeface="Cambria"/>
              <a:cs typeface="Arial" panose="020B0604020202020204" pitchFamily="34" charset="0"/>
            </a:endParaRPr>
          </a:p>
          <a:p>
            <a:pPr marL="127000" marR="87599">
              <a:lnSpc>
                <a:spcPct val="101725"/>
              </a:lnSpc>
              <a:spcBef>
                <a:spcPts val="3161"/>
              </a:spcBef>
            </a:pPr>
            <a:r>
              <a:rPr sz="4400" spc="259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r>
              <a:rPr sz="4400" spc="-4" dirty="0">
                <a:solidFill>
                  <a:srgbClr val="2E2B1F"/>
                </a:solidFill>
                <a:latin typeface="Calibri"/>
                <a:cs typeface="Calibri"/>
              </a:rPr>
              <a:t>What?</a:t>
            </a:r>
            <a:endParaRPr sz="4400" dirty="0">
              <a:latin typeface="Calibri"/>
              <a:cs typeface="Calibri"/>
            </a:endParaRPr>
          </a:p>
          <a:p>
            <a:pPr marL="127000" marR="87599">
              <a:lnSpc>
                <a:spcPct val="101725"/>
              </a:lnSpc>
              <a:spcBef>
                <a:spcPts val="967"/>
              </a:spcBef>
            </a:pPr>
            <a:r>
              <a:rPr sz="4400" spc="259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r>
              <a:rPr sz="4400" spc="-18" dirty="0">
                <a:solidFill>
                  <a:srgbClr val="2E2B1F"/>
                </a:solidFill>
                <a:latin typeface="Calibri"/>
                <a:cs typeface="Calibri"/>
              </a:rPr>
              <a:t>Why?</a:t>
            </a:r>
            <a:endParaRPr sz="4400" dirty="0">
              <a:latin typeface="Calibri"/>
              <a:cs typeface="Calibri"/>
            </a:endParaRPr>
          </a:p>
          <a:p>
            <a:pPr marL="127000" marR="87599">
              <a:lnSpc>
                <a:spcPct val="101725"/>
              </a:lnSpc>
              <a:spcBef>
                <a:spcPts val="964"/>
              </a:spcBef>
            </a:pPr>
            <a:r>
              <a:rPr sz="4400" spc="259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r>
              <a:rPr sz="4400" spc="0" dirty="0">
                <a:solidFill>
                  <a:srgbClr val="2E2B1F"/>
                </a:solidFill>
                <a:latin typeface="Calibri"/>
                <a:cs typeface="Calibri"/>
              </a:rPr>
              <a:t>How?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4709" y="1420493"/>
            <a:ext cx="5859145" cy="5437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535940" y="578360"/>
            <a:ext cx="6708659" cy="609396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12700">
              <a:lnSpc>
                <a:spcPts val="4800"/>
              </a:lnSpc>
            </a:pPr>
            <a:r>
              <a:rPr sz="4600" spc="-108" dirty="0">
                <a:solidFill>
                  <a:srgbClr val="675E46"/>
                </a:solidFill>
                <a:latin typeface="Cambria"/>
                <a:cs typeface="Cambria"/>
              </a:rPr>
              <a:t>Dimensions of being ‘Green’</a:t>
            </a:r>
            <a:endParaRPr sz="4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2391" y="609600"/>
            <a:ext cx="6400800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6780" y="6787966"/>
            <a:ext cx="4265676" cy="0"/>
          </a:xfrm>
          <a:custGeom>
            <a:avLst/>
            <a:gdLst/>
            <a:ahLst/>
            <a:cxnLst/>
            <a:rect l="l" t="t" r="r" b="b"/>
            <a:pathLst>
              <a:path w="4265676">
                <a:moveTo>
                  <a:pt x="0" y="0"/>
                </a:moveTo>
                <a:lnTo>
                  <a:pt x="4265676" y="0"/>
                </a:lnTo>
              </a:path>
            </a:pathLst>
          </a:custGeom>
          <a:ln w="13461">
            <a:solidFill>
              <a:srgbClr val="D2571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4507" y="2029841"/>
            <a:ext cx="863750" cy="1233931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Good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  <a:spcBef>
                <a:spcPts val="23"/>
              </a:spcBef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Good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Good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9511" y="2029841"/>
            <a:ext cx="2162410" cy="807211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 marR="53263">
              <a:lnSpc>
                <a:spcPts val="2895"/>
              </a:lnSpc>
            </a:pPr>
            <a:r>
              <a:rPr sz="2800" spc="-4" dirty="0">
                <a:solidFill>
                  <a:srgbClr val="2E2B1F"/>
                </a:solidFill>
                <a:latin typeface="Calibri"/>
                <a:cs typeface="Calibri"/>
              </a:rPr>
              <a:t>location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  <a:spcBef>
                <a:spcPts val="23"/>
              </a:spcBef>
            </a:pPr>
            <a:r>
              <a:rPr sz="2800" spc="-8" dirty="0">
                <a:solidFill>
                  <a:srgbClr val="2E2B1F"/>
                </a:solidFill>
                <a:latin typeface="Calibri"/>
                <a:cs typeface="Calibri"/>
              </a:rPr>
              <a:t>transportation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9511" y="2883280"/>
            <a:ext cx="1232252" cy="38049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3" dirty="0">
                <a:solidFill>
                  <a:srgbClr val="2E2B1F"/>
                </a:solidFill>
                <a:latin typeface="Calibri"/>
                <a:cs typeface="Calibri"/>
              </a:rPr>
              <a:t>building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8427" y="2883280"/>
            <a:ext cx="1014364" cy="38049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2" dirty="0">
                <a:solidFill>
                  <a:srgbClr val="2E2B1F"/>
                </a:solidFill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27119" y="6617081"/>
            <a:ext cx="4895935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Source: </a:t>
            </a:r>
            <a:r>
              <a:rPr sz="1400" spc="-5" dirty="0">
                <a:solidFill>
                  <a:srgbClr val="D25713"/>
                </a:solidFill>
                <a:latin typeface="Calibri"/>
                <a:cs typeface="Calibri"/>
                <a:hlinkClick r:id="rId3"/>
              </a:rPr>
              <a:t>http://www.usgbc.org/DisplayPage.aspx?CMSPageID=1720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1251141"/>
            <a:ext cx="6477000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16780" y="6787966"/>
            <a:ext cx="4265676" cy="0"/>
          </a:xfrm>
          <a:custGeom>
            <a:avLst/>
            <a:gdLst/>
            <a:ahLst/>
            <a:cxnLst/>
            <a:rect l="l" t="t" r="r" b="b"/>
            <a:pathLst>
              <a:path w="4265676">
                <a:moveTo>
                  <a:pt x="0" y="0"/>
                </a:moveTo>
                <a:lnTo>
                  <a:pt x="4265676" y="0"/>
                </a:lnTo>
              </a:path>
            </a:pathLst>
          </a:custGeom>
          <a:ln w="13461">
            <a:solidFill>
              <a:srgbClr val="D2571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04592" y="4088892"/>
            <a:ext cx="2221582" cy="920445"/>
          </a:xfrm>
          <a:prstGeom prst="rect">
            <a:avLst/>
          </a:prstGeom>
        </p:spPr>
        <p:txBody>
          <a:bodyPr wrap="square" lIns="0" tIns="20986" rIns="0" bIns="0" rtlCol="0">
            <a:noAutofit/>
          </a:bodyPr>
          <a:lstStyle/>
          <a:p>
            <a:pPr marL="12700">
              <a:lnSpc>
                <a:spcPts val="3304"/>
              </a:lnSpc>
            </a:pPr>
            <a:r>
              <a:rPr sz="3200" spc="-19" dirty="0">
                <a:solidFill>
                  <a:srgbClr val="2E2B1F"/>
                </a:solidFill>
                <a:latin typeface="Calibri"/>
                <a:cs typeface="Calibri"/>
              </a:rPr>
              <a:t>Water saving</a:t>
            </a:r>
            <a:endParaRPr sz="3200">
              <a:latin typeface="Calibri"/>
              <a:cs typeface="Calibri"/>
            </a:endParaRPr>
          </a:p>
          <a:p>
            <a:pPr marL="12700" marR="32575">
              <a:lnSpc>
                <a:spcPts val="3845"/>
              </a:lnSpc>
              <a:spcBef>
                <a:spcPts val="27"/>
              </a:spcBef>
            </a:pPr>
            <a:r>
              <a:rPr sz="3200" spc="-4" dirty="0">
                <a:solidFill>
                  <a:srgbClr val="2E2B1F"/>
                </a:solidFill>
                <a:latin typeface="Calibri"/>
                <a:cs typeface="Calibri"/>
              </a:rPr>
              <a:t>technologies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27119" y="6617081"/>
            <a:ext cx="4895935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Source: </a:t>
            </a:r>
            <a:r>
              <a:rPr sz="1400" spc="-5" dirty="0">
                <a:solidFill>
                  <a:srgbClr val="D25713"/>
                </a:solidFill>
                <a:latin typeface="Calibri"/>
                <a:cs typeface="Calibri"/>
                <a:hlinkClick r:id="rId3"/>
              </a:rPr>
              <a:t>http://www.usgbc.org/DisplayPage.aspx?CMSPageID=1720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1" y="603441"/>
            <a:ext cx="7206048" cy="5568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6780" y="6787966"/>
            <a:ext cx="4265676" cy="0"/>
          </a:xfrm>
          <a:custGeom>
            <a:avLst/>
            <a:gdLst/>
            <a:ahLst/>
            <a:cxnLst/>
            <a:rect l="l" t="t" r="r" b="b"/>
            <a:pathLst>
              <a:path w="4265676">
                <a:moveTo>
                  <a:pt x="0" y="0"/>
                </a:moveTo>
                <a:lnTo>
                  <a:pt x="4265676" y="0"/>
                </a:lnTo>
              </a:path>
            </a:pathLst>
          </a:custGeom>
          <a:ln w="13461">
            <a:solidFill>
              <a:srgbClr val="D2571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2383" y="1275206"/>
            <a:ext cx="975609" cy="38049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1" dirty="0">
                <a:solidFill>
                  <a:srgbClr val="2E2B1F"/>
                </a:solidFill>
                <a:latin typeface="Calibri"/>
                <a:cs typeface="Calibri"/>
              </a:rPr>
              <a:t>Highly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8352" y="1275206"/>
            <a:ext cx="1256845" cy="38049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9" dirty="0">
                <a:solidFill>
                  <a:srgbClr val="2E2B1F"/>
                </a:solidFill>
                <a:latin typeface="Calibri"/>
                <a:cs typeface="Calibri"/>
              </a:rPr>
              <a:t>efficient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6798" y="1275206"/>
            <a:ext cx="1351248" cy="38049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4" dirty="0">
                <a:solidFill>
                  <a:srgbClr val="2E2B1F"/>
                </a:solidFill>
                <a:latin typeface="Calibri"/>
                <a:cs typeface="Calibri"/>
              </a:rPr>
              <a:t>Lightings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1474" y="1275206"/>
            <a:ext cx="621878" cy="38049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63353" y="1275206"/>
            <a:ext cx="1017882" cy="38049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HVACs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27119" y="6617081"/>
            <a:ext cx="4895935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Source: </a:t>
            </a:r>
            <a:r>
              <a:rPr sz="1400" spc="-5" dirty="0">
                <a:solidFill>
                  <a:srgbClr val="D25713"/>
                </a:solidFill>
                <a:latin typeface="Calibri"/>
                <a:cs typeface="Calibri"/>
                <a:hlinkClick r:id="rId3"/>
              </a:rPr>
              <a:t>http://www.usgbc.org/DisplayPage.aspx?CMSPageID=1720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0600" y="718695"/>
            <a:ext cx="6858000" cy="548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6780" y="6787966"/>
            <a:ext cx="4265676" cy="0"/>
          </a:xfrm>
          <a:custGeom>
            <a:avLst/>
            <a:gdLst/>
            <a:ahLst/>
            <a:cxnLst/>
            <a:rect l="l" t="t" r="r" b="b"/>
            <a:pathLst>
              <a:path w="4265676">
                <a:moveTo>
                  <a:pt x="0" y="0"/>
                </a:moveTo>
                <a:lnTo>
                  <a:pt x="4265676" y="0"/>
                </a:lnTo>
              </a:path>
            </a:pathLst>
          </a:custGeom>
          <a:ln w="13461">
            <a:solidFill>
              <a:srgbClr val="D2571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81248" y="2588666"/>
            <a:ext cx="5023206" cy="380796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2800" spc="-6" dirty="0">
                <a:solidFill>
                  <a:srgbClr val="2E2B1F"/>
                </a:solidFill>
                <a:latin typeface="Calibri"/>
                <a:cs typeface="Calibri"/>
              </a:rPr>
              <a:t>Environmentally friendly materials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1248" y="3015615"/>
            <a:ext cx="3786520" cy="380491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11" dirty="0">
                <a:solidFill>
                  <a:srgbClr val="2E2B1F"/>
                </a:solidFill>
                <a:latin typeface="Calibri"/>
                <a:cs typeface="Calibri"/>
              </a:rPr>
              <a:t>Good waste management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9369" y="3015615"/>
            <a:ext cx="842250" cy="380491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plans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81248" y="3442335"/>
            <a:ext cx="1415618" cy="38049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8" dirty="0">
                <a:solidFill>
                  <a:srgbClr val="2E2B1F"/>
                </a:solidFill>
                <a:latin typeface="Calibri"/>
                <a:cs typeface="Calibri"/>
              </a:rPr>
              <a:t>Recycling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7354" y="3442335"/>
            <a:ext cx="1445393" cy="38049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14" dirty="0">
                <a:solidFill>
                  <a:srgbClr val="2E2B1F"/>
                </a:solidFill>
                <a:latin typeface="Calibri"/>
                <a:cs typeface="Calibri"/>
              </a:rPr>
              <a:t>programs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27119" y="6617081"/>
            <a:ext cx="4895935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Source: </a:t>
            </a:r>
            <a:r>
              <a:rPr sz="1400" spc="-5" dirty="0">
                <a:solidFill>
                  <a:srgbClr val="D25713"/>
                </a:solidFill>
                <a:latin typeface="Calibri"/>
                <a:cs typeface="Calibri"/>
                <a:hlinkClick r:id="rId3"/>
              </a:rPr>
              <a:t>http://www.usgbc.org/DisplayPage.aspx?CMSPageID=1720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622172"/>
            <a:ext cx="7772400" cy="5613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16780" y="6787966"/>
            <a:ext cx="4265676" cy="0"/>
          </a:xfrm>
          <a:custGeom>
            <a:avLst/>
            <a:gdLst/>
            <a:ahLst/>
            <a:cxnLst/>
            <a:rect l="l" t="t" r="r" b="b"/>
            <a:pathLst>
              <a:path w="4265676">
                <a:moveTo>
                  <a:pt x="0" y="0"/>
                </a:moveTo>
                <a:lnTo>
                  <a:pt x="4265676" y="0"/>
                </a:lnTo>
              </a:path>
            </a:pathLst>
          </a:custGeom>
          <a:ln w="13461">
            <a:solidFill>
              <a:srgbClr val="D2571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9176" y="1254759"/>
            <a:ext cx="2808656" cy="38049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Clean breathing air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176" y="1681479"/>
            <a:ext cx="863750" cy="1234186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Good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  <a:spcBef>
                <a:spcPts val="23"/>
              </a:spcBef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Good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Good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4180" y="1681479"/>
            <a:ext cx="2251721" cy="807212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 marR="53263">
              <a:lnSpc>
                <a:spcPts val="2895"/>
              </a:lnSpc>
            </a:pPr>
            <a:r>
              <a:rPr sz="2800" spc="-7" dirty="0">
                <a:solidFill>
                  <a:srgbClr val="2E2B1F"/>
                </a:solidFill>
                <a:latin typeface="Calibri"/>
                <a:cs typeface="Calibri"/>
              </a:rPr>
              <a:t>ventilation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60"/>
              </a:lnSpc>
              <a:spcBef>
                <a:spcPts val="23"/>
              </a:spcBef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natural lighting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4180" y="2535174"/>
            <a:ext cx="885473" cy="380491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6" dirty="0">
                <a:solidFill>
                  <a:srgbClr val="2E2B1F"/>
                </a:solidFill>
                <a:latin typeface="Calibri"/>
                <a:cs typeface="Calibri"/>
              </a:rPr>
              <a:t>views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1199" y="2535174"/>
            <a:ext cx="382034" cy="380491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9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4699" y="2535174"/>
            <a:ext cx="560846" cy="380491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940" y="2535174"/>
            <a:ext cx="1383312" cy="380491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800" spc="-11" dirty="0">
                <a:solidFill>
                  <a:srgbClr val="2E2B1F"/>
                </a:solidFill>
                <a:latin typeface="Calibri"/>
                <a:cs typeface="Calibri"/>
              </a:rPr>
              <a:t>outdoors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127119" y="6617081"/>
            <a:ext cx="4895935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Source: </a:t>
            </a:r>
            <a:r>
              <a:rPr sz="1400" spc="-5" dirty="0">
                <a:solidFill>
                  <a:srgbClr val="D25713"/>
                </a:solidFill>
                <a:latin typeface="Calibri"/>
                <a:cs typeface="Calibri"/>
                <a:hlinkClick r:id="rId3"/>
              </a:rPr>
              <a:t>http://www.usgbc.org/DisplayPage.aspx?CMSPageID=1720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5740" y="897294"/>
            <a:ext cx="7620000" cy="52749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6780" y="6787966"/>
            <a:ext cx="4265676" cy="0"/>
          </a:xfrm>
          <a:custGeom>
            <a:avLst/>
            <a:gdLst/>
            <a:ahLst/>
            <a:cxnLst/>
            <a:rect l="l" t="t" r="r" b="b"/>
            <a:pathLst>
              <a:path w="4265676">
                <a:moveTo>
                  <a:pt x="0" y="0"/>
                </a:moveTo>
                <a:lnTo>
                  <a:pt x="4265676" y="0"/>
                </a:lnTo>
              </a:path>
            </a:pathLst>
          </a:custGeom>
          <a:ln w="13461">
            <a:solidFill>
              <a:srgbClr val="D2571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20516" y="3819271"/>
            <a:ext cx="427228" cy="411480"/>
          </a:xfrm>
          <a:custGeom>
            <a:avLst/>
            <a:gdLst/>
            <a:ahLst/>
            <a:cxnLst/>
            <a:rect l="l" t="t" r="r" b="b"/>
            <a:pathLst>
              <a:path w="427228" h="411479">
                <a:moveTo>
                  <a:pt x="0" y="205739"/>
                </a:moveTo>
                <a:lnTo>
                  <a:pt x="708" y="222619"/>
                </a:lnTo>
                <a:lnTo>
                  <a:pt x="2795" y="239121"/>
                </a:lnTo>
                <a:lnTo>
                  <a:pt x="6207" y="255194"/>
                </a:lnTo>
                <a:lnTo>
                  <a:pt x="10889" y="270784"/>
                </a:lnTo>
                <a:lnTo>
                  <a:pt x="16785" y="285839"/>
                </a:lnTo>
                <a:lnTo>
                  <a:pt x="23841" y="300306"/>
                </a:lnTo>
                <a:lnTo>
                  <a:pt x="32002" y="314131"/>
                </a:lnTo>
                <a:lnTo>
                  <a:pt x="41213" y="327263"/>
                </a:lnTo>
                <a:lnTo>
                  <a:pt x="51418" y="339648"/>
                </a:lnTo>
                <a:lnTo>
                  <a:pt x="62563" y="351234"/>
                </a:lnTo>
                <a:lnTo>
                  <a:pt x="74593" y="361967"/>
                </a:lnTo>
                <a:lnTo>
                  <a:pt x="87453" y="371795"/>
                </a:lnTo>
                <a:lnTo>
                  <a:pt x="101088" y="380664"/>
                </a:lnTo>
                <a:lnTo>
                  <a:pt x="115442" y="388522"/>
                </a:lnTo>
                <a:lnTo>
                  <a:pt x="130462" y="395317"/>
                </a:lnTo>
                <a:lnTo>
                  <a:pt x="146092" y="400994"/>
                </a:lnTo>
                <a:lnTo>
                  <a:pt x="162277" y="405502"/>
                </a:lnTo>
                <a:lnTo>
                  <a:pt x="178962" y="408788"/>
                </a:lnTo>
                <a:lnTo>
                  <a:pt x="196093" y="410798"/>
                </a:lnTo>
                <a:lnTo>
                  <a:pt x="213613" y="411479"/>
                </a:lnTo>
                <a:lnTo>
                  <a:pt x="231134" y="410798"/>
                </a:lnTo>
                <a:lnTo>
                  <a:pt x="248265" y="408788"/>
                </a:lnTo>
                <a:lnTo>
                  <a:pt x="264950" y="405502"/>
                </a:lnTo>
                <a:lnTo>
                  <a:pt x="281135" y="400994"/>
                </a:lnTo>
                <a:lnTo>
                  <a:pt x="296765" y="395317"/>
                </a:lnTo>
                <a:lnTo>
                  <a:pt x="311785" y="388522"/>
                </a:lnTo>
                <a:lnTo>
                  <a:pt x="326139" y="380664"/>
                </a:lnTo>
                <a:lnTo>
                  <a:pt x="339774" y="371795"/>
                </a:lnTo>
                <a:lnTo>
                  <a:pt x="352634" y="361967"/>
                </a:lnTo>
                <a:lnTo>
                  <a:pt x="364664" y="351234"/>
                </a:lnTo>
                <a:lnTo>
                  <a:pt x="375809" y="339648"/>
                </a:lnTo>
                <a:lnTo>
                  <a:pt x="386014" y="327263"/>
                </a:lnTo>
                <a:lnTo>
                  <a:pt x="395225" y="314131"/>
                </a:lnTo>
                <a:lnTo>
                  <a:pt x="403386" y="300306"/>
                </a:lnTo>
                <a:lnTo>
                  <a:pt x="410442" y="285839"/>
                </a:lnTo>
                <a:lnTo>
                  <a:pt x="416338" y="270784"/>
                </a:lnTo>
                <a:lnTo>
                  <a:pt x="421020" y="255194"/>
                </a:lnTo>
                <a:lnTo>
                  <a:pt x="424432" y="239121"/>
                </a:lnTo>
                <a:lnTo>
                  <a:pt x="426519" y="222619"/>
                </a:lnTo>
                <a:lnTo>
                  <a:pt x="427228" y="205739"/>
                </a:lnTo>
                <a:lnTo>
                  <a:pt x="426519" y="188860"/>
                </a:lnTo>
                <a:lnTo>
                  <a:pt x="424432" y="172358"/>
                </a:lnTo>
                <a:lnTo>
                  <a:pt x="421020" y="156285"/>
                </a:lnTo>
                <a:lnTo>
                  <a:pt x="416338" y="140695"/>
                </a:lnTo>
                <a:lnTo>
                  <a:pt x="410442" y="125640"/>
                </a:lnTo>
                <a:lnTo>
                  <a:pt x="403386" y="111173"/>
                </a:lnTo>
                <a:lnTo>
                  <a:pt x="395225" y="97348"/>
                </a:lnTo>
                <a:lnTo>
                  <a:pt x="386014" y="84216"/>
                </a:lnTo>
                <a:lnTo>
                  <a:pt x="375809" y="71831"/>
                </a:lnTo>
                <a:lnTo>
                  <a:pt x="364664" y="60245"/>
                </a:lnTo>
                <a:lnTo>
                  <a:pt x="352634" y="49512"/>
                </a:lnTo>
                <a:lnTo>
                  <a:pt x="339774" y="39684"/>
                </a:lnTo>
                <a:lnTo>
                  <a:pt x="326139" y="30815"/>
                </a:lnTo>
                <a:lnTo>
                  <a:pt x="311785" y="22957"/>
                </a:lnTo>
                <a:lnTo>
                  <a:pt x="296765" y="16162"/>
                </a:lnTo>
                <a:lnTo>
                  <a:pt x="281135" y="10485"/>
                </a:lnTo>
                <a:lnTo>
                  <a:pt x="264950" y="5977"/>
                </a:lnTo>
                <a:lnTo>
                  <a:pt x="248265" y="2691"/>
                </a:lnTo>
                <a:lnTo>
                  <a:pt x="231134" y="681"/>
                </a:lnTo>
                <a:lnTo>
                  <a:pt x="213613" y="0"/>
                </a:lnTo>
                <a:lnTo>
                  <a:pt x="196093" y="681"/>
                </a:lnTo>
                <a:lnTo>
                  <a:pt x="178962" y="2691"/>
                </a:lnTo>
                <a:lnTo>
                  <a:pt x="162277" y="5977"/>
                </a:lnTo>
                <a:lnTo>
                  <a:pt x="146092" y="10485"/>
                </a:lnTo>
                <a:lnTo>
                  <a:pt x="130462" y="16162"/>
                </a:lnTo>
                <a:lnTo>
                  <a:pt x="115442" y="22957"/>
                </a:lnTo>
                <a:lnTo>
                  <a:pt x="101088" y="30815"/>
                </a:lnTo>
                <a:lnTo>
                  <a:pt x="87453" y="39684"/>
                </a:lnTo>
                <a:lnTo>
                  <a:pt x="74593" y="49512"/>
                </a:lnTo>
                <a:lnTo>
                  <a:pt x="62563" y="60245"/>
                </a:lnTo>
                <a:lnTo>
                  <a:pt x="51418" y="71831"/>
                </a:lnTo>
                <a:lnTo>
                  <a:pt x="41213" y="84216"/>
                </a:lnTo>
                <a:lnTo>
                  <a:pt x="32002" y="97348"/>
                </a:lnTo>
                <a:lnTo>
                  <a:pt x="23841" y="111173"/>
                </a:lnTo>
                <a:lnTo>
                  <a:pt x="16785" y="125640"/>
                </a:lnTo>
                <a:lnTo>
                  <a:pt x="10889" y="140695"/>
                </a:lnTo>
                <a:lnTo>
                  <a:pt x="6207" y="156285"/>
                </a:lnTo>
                <a:lnTo>
                  <a:pt x="2795" y="172358"/>
                </a:lnTo>
                <a:lnTo>
                  <a:pt x="708" y="188860"/>
                </a:lnTo>
                <a:lnTo>
                  <a:pt x="0" y="2057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20516" y="3819271"/>
            <a:ext cx="427228" cy="411480"/>
          </a:xfrm>
          <a:custGeom>
            <a:avLst/>
            <a:gdLst/>
            <a:ahLst/>
            <a:cxnLst/>
            <a:rect l="l" t="t" r="r" b="b"/>
            <a:pathLst>
              <a:path w="427228" h="411479">
                <a:moveTo>
                  <a:pt x="0" y="205739"/>
                </a:moveTo>
                <a:lnTo>
                  <a:pt x="708" y="188860"/>
                </a:lnTo>
                <a:lnTo>
                  <a:pt x="2795" y="172358"/>
                </a:lnTo>
                <a:lnTo>
                  <a:pt x="6207" y="156285"/>
                </a:lnTo>
                <a:lnTo>
                  <a:pt x="10889" y="140695"/>
                </a:lnTo>
                <a:lnTo>
                  <a:pt x="16785" y="125640"/>
                </a:lnTo>
                <a:lnTo>
                  <a:pt x="23841" y="111173"/>
                </a:lnTo>
                <a:lnTo>
                  <a:pt x="32002" y="97348"/>
                </a:lnTo>
                <a:lnTo>
                  <a:pt x="41213" y="84216"/>
                </a:lnTo>
                <a:lnTo>
                  <a:pt x="51418" y="71831"/>
                </a:lnTo>
                <a:lnTo>
                  <a:pt x="62563" y="60245"/>
                </a:lnTo>
                <a:lnTo>
                  <a:pt x="74593" y="49512"/>
                </a:lnTo>
                <a:lnTo>
                  <a:pt x="87453" y="39684"/>
                </a:lnTo>
                <a:lnTo>
                  <a:pt x="101088" y="30815"/>
                </a:lnTo>
                <a:lnTo>
                  <a:pt x="115442" y="22957"/>
                </a:lnTo>
                <a:lnTo>
                  <a:pt x="130462" y="16162"/>
                </a:lnTo>
                <a:lnTo>
                  <a:pt x="146092" y="10485"/>
                </a:lnTo>
                <a:lnTo>
                  <a:pt x="162277" y="5977"/>
                </a:lnTo>
                <a:lnTo>
                  <a:pt x="178962" y="2691"/>
                </a:lnTo>
                <a:lnTo>
                  <a:pt x="196093" y="681"/>
                </a:lnTo>
                <a:lnTo>
                  <a:pt x="213613" y="0"/>
                </a:lnTo>
                <a:lnTo>
                  <a:pt x="231134" y="681"/>
                </a:lnTo>
                <a:lnTo>
                  <a:pt x="248265" y="2691"/>
                </a:lnTo>
                <a:lnTo>
                  <a:pt x="264950" y="5977"/>
                </a:lnTo>
                <a:lnTo>
                  <a:pt x="281135" y="10485"/>
                </a:lnTo>
                <a:lnTo>
                  <a:pt x="296765" y="16162"/>
                </a:lnTo>
                <a:lnTo>
                  <a:pt x="311785" y="22957"/>
                </a:lnTo>
                <a:lnTo>
                  <a:pt x="326139" y="30815"/>
                </a:lnTo>
                <a:lnTo>
                  <a:pt x="339774" y="39684"/>
                </a:lnTo>
                <a:lnTo>
                  <a:pt x="352634" y="49512"/>
                </a:lnTo>
                <a:lnTo>
                  <a:pt x="364664" y="60245"/>
                </a:lnTo>
                <a:lnTo>
                  <a:pt x="375809" y="71831"/>
                </a:lnTo>
                <a:lnTo>
                  <a:pt x="386014" y="84216"/>
                </a:lnTo>
                <a:lnTo>
                  <a:pt x="395225" y="97348"/>
                </a:lnTo>
                <a:lnTo>
                  <a:pt x="403386" y="111173"/>
                </a:lnTo>
                <a:lnTo>
                  <a:pt x="410442" y="125640"/>
                </a:lnTo>
                <a:lnTo>
                  <a:pt x="416338" y="140695"/>
                </a:lnTo>
                <a:lnTo>
                  <a:pt x="421020" y="156285"/>
                </a:lnTo>
                <a:lnTo>
                  <a:pt x="424432" y="172358"/>
                </a:lnTo>
                <a:lnTo>
                  <a:pt x="426519" y="188860"/>
                </a:lnTo>
                <a:lnTo>
                  <a:pt x="427228" y="205739"/>
                </a:lnTo>
                <a:lnTo>
                  <a:pt x="426519" y="222619"/>
                </a:lnTo>
                <a:lnTo>
                  <a:pt x="424432" y="239121"/>
                </a:lnTo>
                <a:lnTo>
                  <a:pt x="421020" y="255194"/>
                </a:lnTo>
                <a:lnTo>
                  <a:pt x="416338" y="270784"/>
                </a:lnTo>
                <a:lnTo>
                  <a:pt x="410442" y="285839"/>
                </a:lnTo>
                <a:lnTo>
                  <a:pt x="403386" y="300306"/>
                </a:lnTo>
                <a:lnTo>
                  <a:pt x="395225" y="314131"/>
                </a:lnTo>
                <a:lnTo>
                  <a:pt x="386014" y="327263"/>
                </a:lnTo>
                <a:lnTo>
                  <a:pt x="375809" y="339648"/>
                </a:lnTo>
                <a:lnTo>
                  <a:pt x="364664" y="351234"/>
                </a:lnTo>
                <a:lnTo>
                  <a:pt x="352634" y="361967"/>
                </a:lnTo>
                <a:lnTo>
                  <a:pt x="339774" y="371795"/>
                </a:lnTo>
                <a:lnTo>
                  <a:pt x="326139" y="380664"/>
                </a:lnTo>
                <a:lnTo>
                  <a:pt x="311785" y="388522"/>
                </a:lnTo>
                <a:lnTo>
                  <a:pt x="296765" y="395317"/>
                </a:lnTo>
                <a:lnTo>
                  <a:pt x="281135" y="400994"/>
                </a:lnTo>
                <a:lnTo>
                  <a:pt x="264950" y="405502"/>
                </a:lnTo>
                <a:lnTo>
                  <a:pt x="248265" y="408788"/>
                </a:lnTo>
                <a:lnTo>
                  <a:pt x="231134" y="410798"/>
                </a:lnTo>
                <a:lnTo>
                  <a:pt x="213613" y="411479"/>
                </a:lnTo>
                <a:lnTo>
                  <a:pt x="196093" y="410798"/>
                </a:lnTo>
                <a:lnTo>
                  <a:pt x="178962" y="408788"/>
                </a:lnTo>
                <a:lnTo>
                  <a:pt x="162277" y="405502"/>
                </a:lnTo>
                <a:lnTo>
                  <a:pt x="146092" y="400994"/>
                </a:lnTo>
                <a:lnTo>
                  <a:pt x="130462" y="395317"/>
                </a:lnTo>
                <a:lnTo>
                  <a:pt x="115442" y="388522"/>
                </a:lnTo>
                <a:lnTo>
                  <a:pt x="101088" y="380664"/>
                </a:lnTo>
                <a:lnTo>
                  <a:pt x="87453" y="371795"/>
                </a:lnTo>
                <a:lnTo>
                  <a:pt x="74593" y="361967"/>
                </a:lnTo>
                <a:lnTo>
                  <a:pt x="62563" y="351234"/>
                </a:lnTo>
                <a:lnTo>
                  <a:pt x="51418" y="339648"/>
                </a:lnTo>
                <a:lnTo>
                  <a:pt x="41213" y="327263"/>
                </a:lnTo>
                <a:lnTo>
                  <a:pt x="32002" y="314131"/>
                </a:lnTo>
                <a:lnTo>
                  <a:pt x="23841" y="300306"/>
                </a:lnTo>
                <a:lnTo>
                  <a:pt x="16785" y="285839"/>
                </a:lnTo>
                <a:lnTo>
                  <a:pt x="10889" y="270784"/>
                </a:lnTo>
                <a:lnTo>
                  <a:pt x="6207" y="255194"/>
                </a:lnTo>
                <a:lnTo>
                  <a:pt x="2795" y="239121"/>
                </a:lnTo>
                <a:lnTo>
                  <a:pt x="708" y="222619"/>
                </a:lnTo>
                <a:lnTo>
                  <a:pt x="0" y="205739"/>
                </a:lnTo>
                <a:close/>
              </a:path>
            </a:pathLst>
          </a:custGeom>
          <a:ln w="127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641" y="3903472"/>
            <a:ext cx="228600" cy="215137"/>
          </a:xfrm>
          <a:custGeom>
            <a:avLst/>
            <a:gdLst/>
            <a:ahLst/>
            <a:cxnLst/>
            <a:rect l="l" t="t" r="r" b="b"/>
            <a:pathLst>
              <a:path w="228600" h="215137">
                <a:moveTo>
                  <a:pt x="0" y="107568"/>
                </a:moveTo>
                <a:lnTo>
                  <a:pt x="128" y="112706"/>
                </a:lnTo>
                <a:lnTo>
                  <a:pt x="1803" y="126681"/>
                </a:lnTo>
                <a:lnTo>
                  <a:pt x="5320" y="140062"/>
                </a:lnTo>
                <a:lnTo>
                  <a:pt x="10553" y="152730"/>
                </a:lnTo>
                <a:lnTo>
                  <a:pt x="17377" y="164566"/>
                </a:lnTo>
                <a:lnTo>
                  <a:pt x="25668" y="175453"/>
                </a:lnTo>
                <a:lnTo>
                  <a:pt x="35301" y="185272"/>
                </a:lnTo>
                <a:lnTo>
                  <a:pt x="46152" y="193905"/>
                </a:lnTo>
                <a:lnTo>
                  <a:pt x="58095" y="201233"/>
                </a:lnTo>
                <a:lnTo>
                  <a:pt x="71006" y="207139"/>
                </a:lnTo>
                <a:lnTo>
                  <a:pt x="84761" y="211504"/>
                </a:lnTo>
                <a:lnTo>
                  <a:pt x="99233" y="214209"/>
                </a:lnTo>
                <a:lnTo>
                  <a:pt x="114300" y="215137"/>
                </a:lnTo>
                <a:lnTo>
                  <a:pt x="119766" y="215016"/>
                </a:lnTo>
                <a:lnTo>
                  <a:pt x="134634" y="213437"/>
                </a:lnTo>
                <a:lnTo>
                  <a:pt x="148863" y="210122"/>
                </a:lnTo>
                <a:lnTo>
                  <a:pt x="162329" y="205191"/>
                </a:lnTo>
                <a:lnTo>
                  <a:pt x="174907" y="198761"/>
                </a:lnTo>
                <a:lnTo>
                  <a:pt x="186473" y="190951"/>
                </a:lnTo>
                <a:lnTo>
                  <a:pt x="196901" y="181879"/>
                </a:lnTo>
                <a:lnTo>
                  <a:pt x="206067" y="171663"/>
                </a:lnTo>
                <a:lnTo>
                  <a:pt x="213846" y="160422"/>
                </a:lnTo>
                <a:lnTo>
                  <a:pt x="220114" y="148273"/>
                </a:lnTo>
                <a:lnTo>
                  <a:pt x="224745" y="135336"/>
                </a:lnTo>
                <a:lnTo>
                  <a:pt x="227615" y="121729"/>
                </a:lnTo>
                <a:lnTo>
                  <a:pt x="228600" y="107568"/>
                </a:lnTo>
                <a:lnTo>
                  <a:pt x="226796" y="88423"/>
                </a:lnTo>
                <a:lnTo>
                  <a:pt x="223279" y="75028"/>
                </a:lnTo>
                <a:lnTo>
                  <a:pt x="218046" y="62353"/>
                </a:lnTo>
                <a:lnTo>
                  <a:pt x="211222" y="50515"/>
                </a:lnTo>
                <a:lnTo>
                  <a:pt x="202931" y="39631"/>
                </a:lnTo>
                <a:lnTo>
                  <a:pt x="193298" y="29819"/>
                </a:lnTo>
                <a:lnTo>
                  <a:pt x="182447" y="21195"/>
                </a:lnTo>
                <a:lnTo>
                  <a:pt x="170504" y="13877"/>
                </a:lnTo>
                <a:lnTo>
                  <a:pt x="157593" y="7981"/>
                </a:lnTo>
                <a:lnTo>
                  <a:pt x="143838" y="3625"/>
                </a:lnTo>
                <a:lnTo>
                  <a:pt x="129366" y="925"/>
                </a:lnTo>
                <a:lnTo>
                  <a:pt x="114300" y="0"/>
                </a:lnTo>
                <a:lnTo>
                  <a:pt x="108833" y="120"/>
                </a:lnTo>
                <a:lnTo>
                  <a:pt x="93965" y="1696"/>
                </a:lnTo>
                <a:lnTo>
                  <a:pt x="79736" y="5004"/>
                </a:lnTo>
                <a:lnTo>
                  <a:pt x="66270" y="9926"/>
                </a:lnTo>
                <a:lnTo>
                  <a:pt x="53692" y="16346"/>
                </a:lnTo>
                <a:lnTo>
                  <a:pt x="42126" y="24146"/>
                </a:lnTo>
                <a:lnTo>
                  <a:pt x="31698" y="33209"/>
                </a:lnTo>
                <a:lnTo>
                  <a:pt x="22532" y="43420"/>
                </a:lnTo>
                <a:lnTo>
                  <a:pt x="14753" y="54659"/>
                </a:lnTo>
                <a:lnTo>
                  <a:pt x="8485" y="66811"/>
                </a:lnTo>
                <a:lnTo>
                  <a:pt x="3854" y="79757"/>
                </a:lnTo>
                <a:lnTo>
                  <a:pt x="984" y="93382"/>
                </a:lnTo>
                <a:lnTo>
                  <a:pt x="0" y="107568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9641" y="3903472"/>
            <a:ext cx="228600" cy="215137"/>
          </a:xfrm>
          <a:custGeom>
            <a:avLst/>
            <a:gdLst/>
            <a:ahLst/>
            <a:cxnLst/>
            <a:rect l="l" t="t" r="r" b="b"/>
            <a:pathLst>
              <a:path w="228600" h="215137">
                <a:moveTo>
                  <a:pt x="0" y="107568"/>
                </a:moveTo>
                <a:lnTo>
                  <a:pt x="984" y="93382"/>
                </a:lnTo>
                <a:lnTo>
                  <a:pt x="3854" y="79757"/>
                </a:lnTo>
                <a:lnTo>
                  <a:pt x="8485" y="66811"/>
                </a:lnTo>
                <a:lnTo>
                  <a:pt x="14753" y="54659"/>
                </a:lnTo>
                <a:lnTo>
                  <a:pt x="22532" y="43420"/>
                </a:lnTo>
                <a:lnTo>
                  <a:pt x="31698" y="33209"/>
                </a:lnTo>
                <a:lnTo>
                  <a:pt x="42126" y="24146"/>
                </a:lnTo>
                <a:lnTo>
                  <a:pt x="53692" y="16346"/>
                </a:lnTo>
                <a:lnTo>
                  <a:pt x="66270" y="9926"/>
                </a:lnTo>
                <a:lnTo>
                  <a:pt x="79736" y="5004"/>
                </a:lnTo>
                <a:lnTo>
                  <a:pt x="93965" y="1696"/>
                </a:lnTo>
                <a:lnTo>
                  <a:pt x="108833" y="120"/>
                </a:lnTo>
                <a:lnTo>
                  <a:pt x="114300" y="0"/>
                </a:lnTo>
                <a:lnTo>
                  <a:pt x="129366" y="925"/>
                </a:lnTo>
                <a:lnTo>
                  <a:pt x="143838" y="3625"/>
                </a:lnTo>
                <a:lnTo>
                  <a:pt x="157593" y="7981"/>
                </a:lnTo>
                <a:lnTo>
                  <a:pt x="170504" y="13877"/>
                </a:lnTo>
                <a:lnTo>
                  <a:pt x="182447" y="21195"/>
                </a:lnTo>
                <a:lnTo>
                  <a:pt x="193298" y="29819"/>
                </a:lnTo>
                <a:lnTo>
                  <a:pt x="202931" y="39631"/>
                </a:lnTo>
                <a:lnTo>
                  <a:pt x="211222" y="50515"/>
                </a:lnTo>
                <a:lnTo>
                  <a:pt x="218046" y="62353"/>
                </a:lnTo>
                <a:lnTo>
                  <a:pt x="223279" y="75028"/>
                </a:lnTo>
                <a:lnTo>
                  <a:pt x="226796" y="88423"/>
                </a:lnTo>
                <a:lnTo>
                  <a:pt x="228471" y="102421"/>
                </a:lnTo>
                <a:lnTo>
                  <a:pt x="228600" y="107568"/>
                </a:lnTo>
                <a:lnTo>
                  <a:pt x="227615" y="121729"/>
                </a:lnTo>
                <a:lnTo>
                  <a:pt x="224745" y="135336"/>
                </a:lnTo>
                <a:lnTo>
                  <a:pt x="220114" y="148273"/>
                </a:lnTo>
                <a:lnTo>
                  <a:pt x="213846" y="160422"/>
                </a:lnTo>
                <a:lnTo>
                  <a:pt x="206067" y="171663"/>
                </a:lnTo>
                <a:lnTo>
                  <a:pt x="196901" y="181879"/>
                </a:lnTo>
                <a:lnTo>
                  <a:pt x="186473" y="190951"/>
                </a:lnTo>
                <a:lnTo>
                  <a:pt x="174907" y="198761"/>
                </a:lnTo>
                <a:lnTo>
                  <a:pt x="162329" y="205191"/>
                </a:lnTo>
                <a:lnTo>
                  <a:pt x="148863" y="210122"/>
                </a:lnTo>
                <a:lnTo>
                  <a:pt x="134634" y="213437"/>
                </a:lnTo>
                <a:lnTo>
                  <a:pt x="119766" y="215016"/>
                </a:lnTo>
                <a:lnTo>
                  <a:pt x="114300" y="215137"/>
                </a:lnTo>
                <a:lnTo>
                  <a:pt x="99233" y="214209"/>
                </a:lnTo>
                <a:lnTo>
                  <a:pt x="84761" y="211504"/>
                </a:lnTo>
                <a:lnTo>
                  <a:pt x="71006" y="207139"/>
                </a:lnTo>
                <a:lnTo>
                  <a:pt x="58095" y="201233"/>
                </a:lnTo>
                <a:lnTo>
                  <a:pt x="46152" y="193905"/>
                </a:lnTo>
                <a:lnTo>
                  <a:pt x="35301" y="185272"/>
                </a:lnTo>
                <a:lnTo>
                  <a:pt x="25668" y="175453"/>
                </a:lnTo>
                <a:lnTo>
                  <a:pt x="17377" y="164566"/>
                </a:lnTo>
                <a:lnTo>
                  <a:pt x="10553" y="152730"/>
                </a:lnTo>
                <a:lnTo>
                  <a:pt x="5320" y="140062"/>
                </a:lnTo>
                <a:lnTo>
                  <a:pt x="1803" y="126681"/>
                </a:lnTo>
                <a:lnTo>
                  <a:pt x="128" y="112706"/>
                </a:lnTo>
                <a:lnTo>
                  <a:pt x="0" y="107568"/>
                </a:lnTo>
                <a:close/>
              </a:path>
            </a:pathLst>
          </a:custGeom>
          <a:ln w="127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7401" y="3819271"/>
            <a:ext cx="457708" cy="411480"/>
          </a:xfrm>
          <a:custGeom>
            <a:avLst/>
            <a:gdLst/>
            <a:ahLst/>
            <a:cxnLst/>
            <a:rect l="l" t="t" r="r" b="b"/>
            <a:pathLst>
              <a:path w="457708" h="411479">
                <a:moveTo>
                  <a:pt x="0" y="205739"/>
                </a:moveTo>
                <a:lnTo>
                  <a:pt x="757" y="222619"/>
                </a:lnTo>
                <a:lnTo>
                  <a:pt x="2992" y="239121"/>
                </a:lnTo>
                <a:lnTo>
                  <a:pt x="6645" y="255194"/>
                </a:lnTo>
                <a:lnTo>
                  <a:pt x="11657" y="270784"/>
                </a:lnTo>
                <a:lnTo>
                  <a:pt x="17970" y="285839"/>
                </a:lnTo>
                <a:lnTo>
                  <a:pt x="25525" y="300306"/>
                </a:lnTo>
                <a:lnTo>
                  <a:pt x="34263" y="314131"/>
                </a:lnTo>
                <a:lnTo>
                  <a:pt x="44126" y="327263"/>
                </a:lnTo>
                <a:lnTo>
                  <a:pt x="55056" y="339648"/>
                </a:lnTo>
                <a:lnTo>
                  <a:pt x="66992" y="351234"/>
                </a:lnTo>
                <a:lnTo>
                  <a:pt x="79877" y="361967"/>
                </a:lnTo>
                <a:lnTo>
                  <a:pt x="93652" y="371795"/>
                </a:lnTo>
                <a:lnTo>
                  <a:pt x="108259" y="380664"/>
                </a:lnTo>
                <a:lnTo>
                  <a:pt x="123638" y="388522"/>
                </a:lnTo>
                <a:lnTo>
                  <a:pt x="139731" y="395317"/>
                </a:lnTo>
                <a:lnTo>
                  <a:pt x="156480" y="400994"/>
                </a:lnTo>
                <a:lnTo>
                  <a:pt x="173825" y="405502"/>
                </a:lnTo>
                <a:lnTo>
                  <a:pt x="191708" y="408788"/>
                </a:lnTo>
                <a:lnTo>
                  <a:pt x="210070" y="410798"/>
                </a:lnTo>
                <a:lnTo>
                  <a:pt x="228853" y="411479"/>
                </a:lnTo>
                <a:lnTo>
                  <a:pt x="247619" y="410798"/>
                </a:lnTo>
                <a:lnTo>
                  <a:pt x="265968" y="408788"/>
                </a:lnTo>
                <a:lnTo>
                  <a:pt x="283841" y="405502"/>
                </a:lnTo>
                <a:lnTo>
                  <a:pt x="301178" y="400994"/>
                </a:lnTo>
                <a:lnTo>
                  <a:pt x="317922" y="395317"/>
                </a:lnTo>
                <a:lnTo>
                  <a:pt x="334013" y="388522"/>
                </a:lnTo>
                <a:lnTo>
                  <a:pt x="349392" y="380664"/>
                </a:lnTo>
                <a:lnTo>
                  <a:pt x="364000" y="371795"/>
                </a:lnTo>
                <a:lnTo>
                  <a:pt x="377778" y="361967"/>
                </a:lnTo>
                <a:lnTo>
                  <a:pt x="390667" y="351234"/>
                </a:lnTo>
                <a:lnTo>
                  <a:pt x="402609" y="339648"/>
                </a:lnTo>
                <a:lnTo>
                  <a:pt x="413544" y="327263"/>
                </a:lnTo>
                <a:lnTo>
                  <a:pt x="423413" y="314131"/>
                </a:lnTo>
                <a:lnTo>
                  <a:pt x="432158" y="300306"/>
                </a:lnTo>
                <a:lnTo>
                  <a:pt x="439719" y="285839"/>
                </a:lnTo>
                <a:lnTo>
                  <a:pt x="446038" y="270784"/>
                </a:lnTo>
                <a:lnTo>
                  <a:pt x="451055" y="255194"/>
                </a:lnTo>
                <a:lnTo>
                  <a:pt x="454711" y="239121"/>
                </a:lnTo>
                <a:lnTo>
                  <a:pt x="456949" y="222619"/>
                </a:lnTo>
                <a:lnTo>
                  <a:pt x="457708" y="205739"/>
                </a:lnTo>
                <a:lnTo>
                  <a:pt x="456949" y="188860"/>
                </a:lnTo>
                <a:lnTo>
                  <a:pt x="454711" y="172358"/>
                </a:lnTo>
                <a:lnTo>
                  <a:pt x="451055" y="156285"/>
                </a:lnTo>
                <a:lnTo>
                  <a:pt x="446038" y="140695"/>
                </a:lnTo>
                <a:lnTo>
                  <a:pt x="439719" y="125640"/>
                </a:lnTo>
                <a:lnTo>
                  <a:pt x="432158" y="111173"/>
                </a:lnTo>
                <a:lnTo>
                  <a:pt x="423413" y="97348"/>
                </a:lnTo>
                <a:lnTo>
                  <a:pt x="413544" y="84216"/>
                </a:lnTo>
                <a:lnTo>
                  <a:pt x="402609" y="71831"/>
                </a:lnTo>
                <a:lnTo>
                  <a:pt x="390667" y="60245"/>
                </a:lnTo>
                <a:lnTo>
                  <a:pt x="377778" y="49512"/>
                </a:lnTo>
                <a:lnTo>
                  <a:pt x="364000" y="39684"/>
                </a:lnTo>
                <a:lnTo>
                  <a:pt x="349392" y="30815"/>
                </a:lnTo>
                <a:lnTo>
                  <a:pt x="334013" y="22957"/>
                </a:lnTo>
                <a:lnTo>
                  <a:pt x="317922" y="16162"/>
                </a:lnTo>
                <a:lnTo>
                  <a:pt x="301178" y="10485"/>
                </a:lnTo>
                <a:lnTo>
                  <a:pt x="283841" y="5977"/>
                </a:lnTo>
                <a:lnTo>
                  <a:pt x="265968" y="2691"/>
                </a:lnTo>
                <a:lnTo>
                  <a:pt x="247619" y="681"/>
                </a:lnTo>
                <a:lnTo>
                  <a:pt x="228853" y="0"/>
                </a:lnTo>
                <a:lnTo>
                  <a:pt x="210070" y="681"/>
                </a:lnTo>
                <a:lnTo>
                  <a:pt x="191708" y="2691"/>
                </a:lnTo>
                <a:lnTo>
                  <a:pt x="173825" y="5977"/>
                </a:lnTo>
                <a:lnTo>
                  <a:pt x="156480" y="10485"/>
                </a:lnTo>
                <a:lnTo>
                  <a:pt x="139731" y="16162"/>
                </a:lnTo>
                <a:lnTo>
                  <a:pt x="123638" y="22957"/>
                </a:lnTo>
                <a:lnTo>
                  <a:pt x="108259" y="30815"/>
                </a:lnTo>
                <a:lnTo>
                  <a:pt x="93652" y="39684"/>
                </a:lnTo>
                <a:lnTo>
                  <a:pt x="79877" y="49512"/>
                </a:lnTo>
                <a:lnTo>
                  <a:pt x="66992" y="60245"/>
                </a:lnTo>
                <a:lnTo>
                  <a:pt x="55056" y="71831"/>
                </a:lnTo>
                <a:lnTo>
                  <a:pt x="44126" y="84216"/>
                </a:lnTo>
                <a:lnTo>
                  <a:pt x="34263" y="97348"/>
                </a:lnTo>
                <a:lnTo>
                  <a:pt x="25525" y="111173"/>
                </a:lnTo>
                <a:lnTo>
                  <a:pt x="17970" y="125640"/>
                </a:lnTo>
                <a:lnTo>
                  <a:pt x="11657" y="140695"/>
                </a:lnTo>
                <a:lnTo>
                  <a:pt x="6645" y="156285"/>
                </a:lnTo>
                <a:lnTo>
                  <a:pt x="2992" y="172358"/>
                </a:lnTo>
                <a:lnTo>
                  <a:pt x="757" y="188860"/>
                </a:lnTo>
                <a:lnTo>
                  <a:pt x="0" y="2057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97401" y="3819271"/>
            <a:ext cx="457708" cy="411480"/>
          </a:xfrm>
          <a:custGeom>
            <a:avLst/>
            <a:gdLst/>
            <a:ahLst/>
            <a:cxnLst/>
            <a:rect l="l" t="t" r="r" b="b"/>
            <a:pathLst>
              <a:path w="457708" h="411479">
                <a:moveTo>
                  <a:pt x="0" y="205739"/>
                </a:moveTo>
                <a:lnTo>
                  <a:pt x="757" y="188860"/>
                </a:lnTo>
                <a:lnTo>
                  <a:pt x="2992" y="172358"/>
                </a:lnTo>
                <a:lnTo>
                  <a:pt x="6645" y="156285"/>
                </a:lnTo>
                <a:lnTo>
                  <a:pt x="11657" y="140695"/>
                </a:lnTo>
                <a:lnTo>
                  <a:pt x="17970" y="125640"/>
                </a:lnTo>
                <a:lnTo>
                  <a:pt x="25525" y="111173"/>
                </a:lnTo>
                <a:lnTo>
                  <a:pt x="34263" y="97348"/>
                </a:lnTo>
                <a:lnTo>
                  <a:pt x="44126" y="84216"/>
                </a:lnTo>
                <a:lnTo>
                  <a:pt x="55056" y="71831"/>
                </a:lnTo>
                <a:lnTo>
                  <a:pt x="66992" y="60245"/>
                </a:lnTo>
                <a:lnTo>
                  <a:pt x="79877" y="49512"/>
                </a:lnTo>
                <a:lnTo>
                  <a:pt x="93652" y="39684"/>
                </a:lnTo>
                <a:lnTo>
                  <a:pt x="108259" y="30815"/>
                </a:lnTo>
                <a:lnTo>
                  <a:pt x="123638" y="22957"/>
                </a:lnTo>
                <a:lnTo>
                  <a:pt x="139731" y="16162"/>
                </a:lnTo>
                <a:lnTo>
                  <a:pt x="156480" y="10485"/>
                </a:lnTo>
                <a:lnTo>
                  <a:pt x="173825" y="5977"/>
                </a:lnTo>
                <a:lnTo>
                  <a:pt x="191708" y="2691"/>
                </a:lnTo>
                <a:lnTo>
                  <a:pt x="210070" y="681"/>
                </a:lnTo>
                <a:lnTo>
                  <a:pt x="228853" y="0"/>
                </a:lnTo>
                <a:lnTo>
                  <a:pt x="247619" y="681"/>
                </a:lnTo>
                <a:lnTo>
                  <a:pt x="265968" y="2691"/>
                </a:lnTo>
                <a:lnTo>
                  <a:pt x="283841" y="5977"/>
                </a:lnTo>
                <a:lnTo>
                  <a:pt x="301178" y="10485"/>
                </a:lnTo>
                <a:lnTo>
                  <a:pt x="317922" y="16162"/>
                </a:lnTo>
                <a:lnTo>
                  <a:pt x="334013" y="22957"/>
                </a:lnTo>
                <a:lnTo>
                  <a:pt x="349392" y="30815"/>
                </a:lnTo>
                <a:lnTo>
                  <a:pt x="364000" y="39684"/>
                </a:lnTo>
                <a:lnTo>
                  <a:pt x="377778" y="49512"/>
                </a:lnTo>
                <a:lnTo>
                  <a:pt x="390667" y="60245"/>
                </a:lnTo>
                <a:lnTo>
                  <a:pt x="402609" y="71831"/>
                </a:lnTo>
                <a:lnTo>
                  <a:pt x="413544" y="84216"/>
                </a:lnTo>
                <a:lnTo>
                  <a:pt x="423413" y="97348"/>
                </a:lnTo>
                <a:lnTo>
                  <a:pt x="432158" y="111173"/>
                </a:lnTo>
                <a:lnTo>
                  <a:pt x="439719" y="125640"/>
                </a:lnTo>
                <a:lnTo>
                  <a:pt x="446038" y="140695"/>
                </a:lnTo>
                <a:lnTo>
                  <a:pt x="451055" y="156285"/>
                </a:lnTo>
                <a:lnTo>
                  <a:pt x="454711" y="172358"/>
                </a:lnTo>
                <a:lnTo>
                  <a:pt x="456949" y="188860"/>
                </a:lnTo>
                <a:lnTo>
                  <a:pt x="457708" y="205739"/>
                </a:lnTo>
                <a:lnTo>
                  <a:pt x="456949" y="222619"/>
                </a:lnTo>
                <a:lnTo>
                  <a:pt x="454711" y="239121"/>
                </a:lnTo>
                <a:lnTo>
                  <a:pt x="451055" y="255194"/>
                </a:lnTo>
                <a:lnTo>
                  <a:pt x="446038" y="270784"/>
                </a:lnTo>
                <a:lnTo>
                  <a:pt x="439719" y="285839"/>
                </a:lnTo>
                <a:lnTo>
                  <a:pt x="432158" y="300306"/>
                </a:lnTo>
                <a:lnTo>
                  <a:pt x="423413" y="314131"/>
                </a:lnTo>
                <a:lnTo>
                  <a:pt x="413544" y="327263"/>
                </a:lnTo>
                <a:lnTo>
                  <a:pt x="402609" y="339648"/>
                </a:lnTo>
                <a:lnTo>
                  <a:pt x="390667" y="351234"/>
                </a:lnTo>
                <a:lnTo>
                  <a:pt x="377778" y="361967"/>
                </a:lnTo>
                <a:lnTo>
                  <a:pt x="364000" y="371795"/>
                </a:lnTo>
                <a:lnTo>
                  <a:pt x="349392" y="380664"/>
                </a:lnTo>
                <a:lnTo>
                  <a:pt x="334013" y="388522"/>
                </a:lnTo>
                <a:lnTo>
                  <a:pt x="317922" y="395317"/>
                </a:lnTo>
                <a:lnTo>
                  <a:pt x="301178" y="400994"/>
                </a:lnTo>
                <a:lnTo>
                  <a:pt x="283841" y="405502"/>
                </a:lnTo>
                <a:lnTo>
                  <a:pt x="265968" y="408788"/>
                </a:lnTo>
                <a:lnTo>
                  <a:pt x="247619" y="410798"/>
                </a:lnTo>
                <a:lnTo>
                  <a:pt x="228853" y="411479"/>
                </a:lnTo>
                <a:lnTo>
                  <a:pt x="210070" y="410798"/>
                </a:lnTo>
                <a:lnTo>
                  <a:pt x="191708" y="408788"/>
                </a:lnTo>
                <a:lnTo>
                  <a:pt x="173825" y="405502"/>
                </a:lnTo>
                <a:lnTo>
                  <a:pt x="156480" y="400994"/>
                </a:lnTo>
                <a:lnTo>
                  <a:pt x="139731" y="395317"/>
                </a:lnTo>
                <a:lnTo>
                  <a:pt x="123638" y="388522"/>
                </a:lnTo>
                <a:lnTo>
                  <a:pt x="108259" y="380664"/>
                </a:lnTo>
                <a:lnTo>
                  <a:pt x="93652" y="371795"/>
                </a:lnTo>
                <a:lnTo>
                  <a:pt x="79877" y="361967"/>
                </a:lnTo>
                <a:lnTo>
                  <a:pt x="66992" y="351234"/>
                </a:lnTo>
                <a:lnTo>
                  <a:pt x="55056" y="339648"/>
                </a:lnTo>
                <a:lnTo>
                  <a:pt x="44126" y="327263"/>
                </a:lnTo>
                <a:lnTo>
                  <a:pt x="34263" y="314131"/>
                </a:lnTo>
                <a:lnTo>
                  <a:pt x="25525" y="300306"/>
                </a:lnTo>
                <a:lnTo>
                  <a:pt x="17970" y="285839"/>
                </a:lnTo>
                <a:lnTo>
                  <a:pt x="11657" y="270784"/>
                </a:lnTo>
                <a:lnTo>
                  <a:pt x="6645" y="255194"/>
                </a:lnTo>
                <a:lnTo>
                  <a:pt x="2992" y="239121"/>
                </a:lnTo>
                <a:lnTo>
                  <a:pt x="757" y="222619"/>
                </a:lnTo>
                <a:lnTo>
                  <a:pt x="0" y="205739"/>
                </a:lnTo>
                <a:close/>
              </a:path>
            </a:pathLst>
          </a:custGeom>
          <a:ln w="127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71823" y="3903472"/>
            <a:ext cx="244855" cy="215137"/>
          </a:xfrm>
          <a:custGeom>
            <a:avLst/>
            <a:gdLst/>
            <a:ahLst/>
            <a:cxnLst/>
            <a:rect l="l" t="t" r="r" b="b"/>
            <a:pathLst>
              <a:path w="244855" h="215137">
                <a:moveTo>
                  <a:pt x="0" y="107568"/>
                </a:moveTo>
                <a:lnTo>
                  <a:pt x="681" y="118960"/>
                </a:lnTo>
                <a:lnTo>
                  <a:pt x="3233" y="132191"/>
                </a:lnTo>
                <a:lnTo>
                  <a:pt x="7565" y="144826"/>
                </a:lnTo>
                <a:lnTo>
                  <a:pt x="13557" y="156759"/>
                </a:lnTo>
                <a:lnTo>
                  <a:pt x="21089" y="167884"/>
                </a:lnTo>
                <a:lnTo>
                  <a:pt x="30041" y="178096"/>
                </a:lnTo>
                <a:lnTo>
                  <a:pt x="40295" y="187290"/>
                </a:lnTo>
                <a:lnTo>
                  <a:pt x="51729" y="195358"/>
                </a:lnTo>
                <a:lnTo>
                  <a:pt x="64225" y="202197"/>
                </a:lnTo>
                <a:lnTo>
                  <a:pt x="77663" y="207700"/>
                </a:lnTo>
                <a:lnTo>
                  <a:pt x="91922" y="211762"/>
                </a:lnTo>
                <a:lnTo>
                  <a:pt x="106883" y="214276"/>
                </a:lnTo>
                <a:lnTo>
                  <a:pt x="122427" y="215137"/>
                </a:lnTo>
                <a:lnTo>
                  <a:pt x="135425" y="214538"/>
                </a:lnTo>
                <a:lnTo>
                  <a:pt x="150511" y="212294"/>
                </a:lnTo>
                <a:lnTo>
                  <a:pt x="164908" y="208484"/>
                </a:lnTo>
                <a:lnTo>
                  <a:pt x="178496" y="203215"/>
                </a:lnTo>
                <a:lnTo>
                  <a:pt x="191158" y="196593"/>
                </a:lnTo>
                <a:lnTo>
                  <a:pt x="202774" y="188723"/>
                </a:lnTo>
                <a:lnTo>
                  <a:pt x="213227" y="179711"/>
                </a:lnTo>
                <a:lnTo>
                  <a:pt x="222397" y="169662"/>
                </a:lnTo>
                <a:lnTo>
                  <a:pt x="230166" y="158683"/>
                </a:lnTo>
                <a:lnTo>
                  <a:pt x="236414" y="146878"/>
                </a:lnTo>
                <a:lnTo>
                  <a:pt x="241025" y="134353"/>
                </a:lnTo>
                <a:lnTo>
                  <a:pt x="243878" y="121215"/>
                </a:lnTo>
                <a:lnTo>
                  <a:pt x="244855" y="107568"/>
                </a:lnTo>
                <a:lnTo>
                  <a:pt x="244176" y="96155"/>
                </a:lnTo>
                <a:lnTo>
                  <a:pt x="241629" y="82906"/>
                </a:lnTo>
                <a:lnTo>
                  <a:pt x="237305" y="70260"/>
                </a:lnTo>
                <a:lnTo>
                  <a:pt x="231322" y="58322"/>
                </a:lnTo>
                <a:lnTo>
                  <a:pt x="223800" y="47197"/>
                </a:lnTo>
                <a:lnTo>
                  <a:pt x="214857" y="36989"/>
                </a:lnTo>
                <a:lnTo>
                  <a:pt x="204611" y="27803"/>
                </a:lnTo>
                <a:lnTo>
                  <a:pt x="193181" y="19743"/>
                </a:lnTo>
                <a:lnTo>
                  <a:pt x="180686" y="12914"/>
                </a:lnTo>
                <a:lnTo>
                  <a:pt x="167245" y="7421"/>
                </a:lnTo>
                <a:lnTo>
                  <a:pt x="152975" y="3368"/>
                </a:lnTo>
                <a:lnTo>
                  <a:pt x="137997" y="859"/>
                </a:lnTo>
                <a:lnTo>
                  <a:pt x="122427" y="0"/>
                </a:lnTo>
                <a:lnTo>
                  <a:pt x="109451" y="597"/>
                </a:lnTo>
                <a:lnTo>
                  <a:pt x="94384" y="2837"/>
                </a:lnTo>
                <a:lnTo>
                  <a:pt x="79998" y="6638"/>
                </a:lnTo>
                <a:lnTo>
                  <a:pt x="66415" y="11898"/>
                </a:lnTo>
                <a:lnTo>
                  <a:pt x="53753" y="18510"/>
                </a:lnTo>
                <a:lnTo>
                  <a:pt x="42132" y="26371"/>
                </a:lnTo>
                <a:lnTo>
                  <a:pt x="31672" y="35376"/>
                </a:lnTo>
                <a:lnTo>
                  <a:pt x="22493" y="45419"/>
                </a:lnTo>
                <a:lnTo>
                  <a:pt x="14715" y="56398"/>
                </a:lnTo>
                <a:lnTo>
                  <a:pt x="8456" y="68207"/>
                </a:lnTo>
                <a:lnTo>
                  <a:pt x="3838" y="80741"/>
                </a:lnTo>
                <a:lnTo>
                  <a:pt x="979" y="93897"/>
                </a:lnTo>
                <a:lnTo>
                  <a:pt x="0" y="107568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71823" y="3903472"/>
            <a:ext cx="244855" cy="215137"/>
          </a:xfrm>
          <a:custGeom>
            <a:avLst/>
            <a:gdLst/>
            <a:ahLst/>
            <a:cxnLst/>
            <a:rect l="l" t="t" r="r" b="b"/>
            <a:pathLst>
              <a:path w="244855" h="215137">
                <a:moveTo>
                  <a:pt x="0" y="107568"/>
                </a:moveTo>
                <a:lnTo>
                  <a:pt x="979" y="93897"/>
                </a:lnTo>
                <a:lnTo>
                  <a:pt x="3838" y="80741"/>
                </a:lnTo>
                <a:lnTo>
                  <a:pt x="8456" y="68207"/>
                </a:lnTo>
                <a:lnTo>
                  <a:pt x="14715" y="56398"/>
                </a:lnTo>
                <a:lnTo>
                  <a:pt x="22493" y="45419"/>
                </a:lnTo>
                <a:lnTo>
                  <a:pt x="31672" y="35376"/>
                </a:lnTo>
                <a:lnTo>
                  <a:pt x="42132" y="26371"/>
                </a:lnTo>
                <a:lnTo>
                  <a:pt x="53753" y="18510"/>
                </a:lnTo>
                <a:lnTo>
                  <a:pt x="66415" y="11898"/>
                </a:lnTo>
                <a:lnTo>
                  <a:pt x="79998" y="6638"/>
                </a:lnTo>
                <a:lnTo>
                  <a:pt x="94384" y="2837"/>
                </a:lnTo>
                <a:lnTo>
                  <a:pt x="109451" y="597"/>
                </a:lnTo>
                <a:lnTo>
                  <a:pt x="122427" y="0"/>
                </a:lnTo>
                <a:lnTo>
                  <a:pt x="137997" y="859"/>
                </a:lnTo>
                <a:lnTo>
                  <a:pt x="152975" y="3368"/>
                </a:lnTo>
                <a:lnTo>
                  <a:pt x="167245" y="7421"/>
                </a:lnTo>
                <a:lnTo>
                  <a:pt x="180686" y="12914"/>
                </a:lnTo>
                <a:lnTo>
                  <a:pt x="193181" y="19743"/>
                </a:lnTo>
                <a:lnTo>
                  <a:pt x="204611" y="27803"/>
                </a:lnTo>
                <a:lnTo>
                  <a:pt x="214857" y="36989"/>
                </a:lnTo>
                <a:lnTo>
                  <a:pt x="223800" y="47197"/>
                </a:lnTo>
                <a:lnTo>
                  <a:pt x="231322" y="58322"/>
                </a:lnTo>
                <a:lnTo>
                  <a:pt x="237305" y="70260"/>
                </a:lnTo>
                <a:lnTo>
                  <a:pt x="241629" y="82906"/>
                </a:lnTo>
                <a:lnTo>
                  <a:pt x="244176" y="96155"/>
                </a:lnTo>
                <a:lnTo>
                  <a:pt x="244855" y="107568"/>
                </a:lnTo>
                <a:lnTo>
                  <a:pt x="243878" y="121215"/>
                </a:lnTo>
                <a:lnTo>
                  <a:pt x="241025" y="134353"/>
                </a:lnTo>
                <a:lnTo>
                  <a:pt x="236414" y="146878"/>
                </a:lnTo>
                <a:lnTo>
                  <a:pt x="230166" y="158683"/>
                </a:lnTo>
                <a:lnTo>
                  <a:pt x="222397" y="169662"/>
                </a:lnTo>
                <a:lnTo>
                  <a:pt x="213227" y="179711"/>
                </a:lnTo>
                <a:lnTo>
                  <a:pt x="202774" y="188723"/>
                </a:lnTo>
                <a:lnTo>
                  <a:pt x="191158" y="196593"/>
                </a:lnTo>
                <a:lnTo>
                  <a:pt x="178496" y="203215"/>
                </a:lnTo>
                <a:lnTo>
                  <a:pt x="164908" y="208484"/>
                </a:lnTo>
                <a:lnTo>
                  <a:pt x="150511" y="212294"/>
                </a:lnTo>
                <a:lnTo>
                  <a:pt x="135425" y="214538"/>
                </a:lnTo>
                <a:lnTo>
                  <a:pt x="122427" y="215137"/>
                </a:lnTo>
                <a:lnTo>
                  <a:pt x="106883" y="214276"/>
                </a:lnTo>
                <a:lnTo>
                  <a:pt x="91922" y="211762"/>
                </a:lnTo>
                <a:lnTo>
                  <a:pt x="77663" y="207700"/>
                </a:lnTo>
                <a:lnTo>
                  <a:pt x="64225" y="202197"/>
                </a:lnTo>
                <a:lnTo>
                  <a:pt x="51729" y="195358"/>
                </a:lnTo>
                <a:lnTo>
                  <a:pt x="40295" y="187290"/>
                </a:lnTo>
                <a:lnTo>
                  <a:pt x="30041" y="178096"/>
                </a:lnTo>
                <a:lnTo>
                  <a:pt x="21089" y="167884"/>
                </a:lnTo>
                <a:lnTo>
                  <a:pt x="13557" y="156759"/>
                </a:lnTo>
                <a:lnTo>
                  <a:pt x="7565" y="144826"/>
                </a:lnTo>
                <a:lnTo>
                  <a:pt x="3233" y="132191"/>
                </a:lnTo>
                <a:lnTo>
                  <a:pt x="681" y="118960"/>
                </a:lnTo>
                <a:lnTo>
                  <a:pt x="0" y="107568"/>
                </a:lnTo>
                <a:close/>
              </a:path>
            </a:pathLst>
          </a:custGeom>
          <a:ln w="127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85972" y="4239768"/>
            <a:ext cx="1126236" cy="588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20516" y="4310253"/>
            <a:ext cx="1006475" cy="457835"/>
          </a:xfrm>
          <a:custGeom>
            <a:avLst/>
            <a:gdLst/>
            <a:ahLst/>
            <a:cxnLst/>
            <a:rect l="l" t="t" r="r" b="b"/>
            <a:pathLst>
              <a:path w="1006475" h="457835">
                <a:moveTo>
                  <a:pt x="32617" y="36411"/>
                </a:moveTo>
                <a:lnTo>
                  <a:pt x="0" y="0"/>
                </a:lnTo>
                <a:lnTo>
                  <a:pt x="1668" y="37549"/>
                </a:lnTo>
                <a:lnTo>
                  <a:pt x="6586" y="74263"/>
                </a:lnTo>
                <a:lnTo>
                  <a:pt x="14624" y="110023"/>
                </a:lnTo>
                <a:lnTo>
                  <a:pt x="25653" y="144711"/>
                </a:lnTo>
                <a:lnTo>
                  <a:pt x="39544" y="178210"/>
                </a:lnTo>
                <a:lnTo>
                  <a:pt x="56167" y="210402"/>
                </a:lnTo>
                <a:lnTo>
                  <a:pt x="75391" y="241168"/>
                </a:lnTo>
                <a:lnTo>
                  <a:pt x="97088" y="270392"/>
                </a:lnTo>
                <a:lnTo>
                  <a:pt x="121129" y="297954"/>
                </a:lnTo>
                <a:lnTo>
                  <a:pt x="147383" y="323738"/>
                </a:lnTo>
                <a:lnTo>
                  <a:pt x="175721" y="347626"/>
                </a:lnTo>
                <a:lnTo>
                  <a:pt x="206014" y="369499"/>
                </a:lnTo>
                <a:lnTo>
                  <a:pt x="238131" y="389241"/>
                </a:lnTo>
                <a:lnTo>
                  <a:pt x="271945" y="406732"/>
                </a:lnTo>
                <a:lnTo>
                  <a:pt x="307324" y="421856"/>
                </a:lnTo>
                <a:lnTo>
                  <a:pt x="344139" y="434494"/>
                </a:lnTo>
                <a:lnTo>
                  <a:pt x="382261" y="444529"/>
                </a:lnTo>
                <a:lnTo>
                  <a:pt x="421561" y="451842"/>
                </a:lnTo>
                <a:lnTo>
                  <a:pt x="461908" y="456317"/>
                </a:lnTo>
                <a:lnTo>
                  <a:pt x="503174" y="457835"/>
                </a:lnTo>
                <a:lnTo>
                  <a:pt x="544457" y="456317"/>
                </a:lnTo>
                <a:lnTo>
                  <a:pt x="584821" y="451842"/>
                </a:lnTo>
                <a:lnTo>
                  <a:pt x="624135" y="444529"/>
                </a:lnTo>
                <a:lnTo>
                  <a:pt x="662270" y="434494"/>
                </a:lnTo>
                <a:lnTo>
                  <a:pt x="699097" y="421856"/>
                </a:lnTo>
                <a:lnTo>
                  <a:pt x="734486" y="406732"/>
                </a:lnTo>
                <a:lnTo>
                  <a:pt x="768308" y="389241"/>
                </a:lnTo>
                <a:lnTo>
                  <a:pt x="800433" y="369499"/>
                </a:lnTo>
                <a:lnTo>
                  <a:pt x="830732" y="347626"/>
                </a:lnTo>
                <a:lnTo>
                  <a:pt x="859075" y="323738"/>
                </a:lnTo>
                <a:lnTo>
                  <a:pt x="885334" y="297954"/>
                </a:lnTo>
                <a:lnTo>
                  <a:pt x="909377" y="270392"/>
                </a:lnTo>
                <a:lnTo>
                  <a:pt x="931077" y="241168"/>
                </a:lnTo>
                <a:lnTo>
                  <a:pt x="950304" y="210402"/>
                </a:lnTo>
                <a:lnTo>
                  <a:pt x="966928" y="178210"/>
                </a:lnTo>
                <a:lnTo>
                  <a:pt x="980819" y="144711"/>
                </a:lnTo>
                <a:lnTo>
                  <a:pt x="991849" y="110023"/>
                </a:lnTo>
                <a:lnTo>
                  <a:pt x="999888" y="74263"/>
                </a:lnTo>
                <a:lnTo>
                  <a:pt x="1004806" y="37549"/>
                </a:lnTo>
                <a:lnTo>
                  <a:pt x="1006475" y="0"/>
                </a:lnTo>
                <a:lnTo>
                  <a:pt x="1003300" y="3816"/>
                </a:lnTo>
                <a:lnTo>
                  <a:pt x="995086" y="13395"/>
                </a:lnTo>
                <a:lnTo>
                  <a:pt x="969175" y="41109"/>
                </a:lnTo>
                <a:lnTo>
                  <a:pt x="941414" y="67230"/>
                </a:lnTo>
                <a:lnTo>
                  <a:pt x="911872" y="91693"/>
                </a:lnTo>
                <a:lnTo>
                  <a:pt x="880618" y="114427"/>
                </a:lnTo>
                <a:lnTo>
                  <a:pt x="838100" y="141084"/>
                </a:lnTo>
                <a:lnTo>
                  <a:pt x="794063" y="164156"/>
                </a:lnTo>
                <a:lnTo>
                  <a:pt x="748733" y="183671"/>
                </a:lnTo>
                <a:lnTo>
                  <a:pt x="702336" y="199660"/>
                </a:lnTo>
                <a:lnTo>
                  <a:pt x="655099" y="212151"/>
                </a:lnTo>
                <a:lnTo>
                  <a:pt x="607250" y="221175"/>
                </a:lnTo>
                <a:lnTo>
                  <a:pt x="559014" y="226760"/>
                </a:lnTo>
                <a:lnTo>
                  <a:pt x="510619" y="228938"/>
                </a:lnTo>
                <a:lnTo>
                  <a:pt x="462291" y="227737"/>
                </a:lnTo>
                <a:lnTo>
                  <a:pt x="414258" y="223186"/>
                </a:lnTo>
                <a:lnTo>
                  <a:pt x="366745" y="215316"/>
                </a:lnTo>
                <a:lnTo>
                  <a:pt x="319981" y="204157"/>
                </a:lnTo>
                <a:lnTo>
                  <a:pt x="274191" y="189737"/>
                </a:lnTo>
                <a:lnTo>
                  <a:pt x="229602" y="172086"/>
                </a:lnTo>
                <a:lnTo>
                  <a:pt x="186441" y="151235"/>
                </a:lnTo>
                <a:lnTo>
                  <a:pt x="144936" y="127212"/>
                </a:lnTo>
                <a:lnTo>
                  <a:pt x="105312" y="100047"/>
                </a:lnTo>
                <a:lnTo>
                  <a:pt x="67797" y="69771"/>
                </a:lnTo>
                <a:lnTo>
                  <a:pt x="32617" y="364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20516" y="4310253"/>
            <a:ext cx="1006475" cy="457835"/>
          </a:xfrm>
          <a:custGeom>
            <a:avLst/>
            <a:gdLst/>
            <a:ahLst/>
            <a:cxnLst/>
            <a:rect l="l" t="t" r="r" b="b"/>
            <a:pathLst>
              <a:path w="1006475" h="457835">
                <a:moveTo>
                  <a:pt x="1006475" y="0"/>
                </a:moveTo>
                <a:lnTo>
                  <a:pt x="1004806" y="37549"/>
                </a:lnTo>
                <a:lnTo>
                  <a:pt x="999888" y="74263"/>
                </a:lnTo>
                <a:lnTo>
                  <a:pt x="991849" y="110023"/>
                </a:lnTo>
                <a:lnTo>
                  <a:pt x="980819" y="144711"/>
                </a:lnTo>
                <a:lnTo>
                  <a:pt x="966928" y="178210"/>
                </a:lnTo>
                <a:lnTo>
                  <a:pt x="950304" y="210402"/>
                </a:lnTo>
                <a:lnTo>
                  <a:pt x="931077" y="241168"/>
                </a:lnTo>
                <a:lnTo>
                  <a:pt x="909377" y="270392"/>
                </a:lnTo>
                <a:lnTo>
                  <a:pt x="885334" y="297954"/>
                </a:lnTo>
                <a:lnTo>
                  <a:pt x="859075" y="323738"/>
                </a:lnTo>
                <a:lnTo>
                  <a:pt x="830732" y="347626"/>
                </a:lnTo>
                <a:lnTo>
                  <a:pt x="800433" y="369499"/>
                </a:lnTo>
                <a:lnTo>
                  <a:pt x="768308" y="389241"/>
                </a:lnTo>
                <a:lnTo>
                  <a:pt x="734486" y="406732"/>
                </a:lnTo>
                <a:lnTo>
                  <a:pt x="699097" y="421856"/>
                </a:lnTo>
                <a:lnTo>
                  <a:pt x="662270" y="434494"/>
                </a:lnTo>
                <a:lnTo>
                  <a:pt x="624135" y="444529"/>
                </a:lnTo>
                <a:lnTo>
                  <a:pt x="584821" y="451842"/>
                </a:lnTo>
                <a:lnTo>
                  <a:pt x="544457" y="456317"/>
                </a:lnTo>
                <a:lnTo>
                  <a:pt x="503174" y="457835"/>
                </a:lnTo>
                <a:lnTo>
                  <a:pt x="461908" y="456317"/>
                </a:lnTo>
                <a:lnTo>
                  <a:pt x="421561" y="451842"/>
                </a:lnTo>
                <a:lnTo>
                  <a:pt x="382261" y="444529"/>
                </a:lnTo>
                <a:lnTo>
                  <a:pt x="344139" y="434494"/>
                </a:lnTo>
                <a:lnTo>
                  <a:pt x="307324" y="421856"/>
                </a:lnTo>
                <a:lnTo>
                  <a:pt x="271945" y="406732"/>
                </a:lnTo>
                <a:lnTo>
                  <a:pt x="238131" y="389241"/>
                </a:lnTo>
                <a:lnTo>
                  <a:pt x="206014" y="369499"/>
                </a:lnTo>
                <a:lnTo>
                  <a:pt x="175721" y="347626"/>
                </a:lnTo>
                <a:lnTo>
                  <a:pt x="147383" y="323738"/>
                </a:lnTo>
                <a:lnTo>
                  <a:pt x="121129" y="297954"/>
                </a:lnTo>
                <a:lnTo>
                  <a:pt x="97088" y="270392"/>
                </a:lnTo>
                <a:lnTo>
                  <a:pt x="75391" y="241168"/>
                </a:lnTo>
                <a:lnTo>
                  <a:pt x="56167" y="210402"/>
                </a:lnTo>
                <a:lnTo>
                  <a:pt x="39544" y="178210"/>
                </a:lnTo>
                <a:lnTo>
                  <a:pt x="25653" y="144711"/>
                </a:lnTo>
                <a:lnTo>
                  <a:pt x="14624" y="110023"/>
                </a:lnTo>
                <a:lnTo>
                  <a:pt x="6586" y="74263"/>
                </a:lnTo>
                <a:lnTo>
                  <a:pt x="1668" y="37549"/>
                </a:lnTo>
                <a:lnTo>
                  <a:pt x="0" y="0"/>
                </a:lnTo>
                <a:lnTo>
                  <a:pt x="32617" y="36411"/>
                </a:lnTo>
                <a:lnTo>
                  <a:pt x="67797" y="69771"/>
                </a:lnTo>
                <a:lnTo>
                  <a:pt x="105312" y="100047"/>
                </a:lnTo>
                <a:lnTo>
                  <a:pt x="144936" y="127212"/>
                </a:lnTo>
                <a:lnTo>
                  <a:pt x="186441" y="151235"/>
                </a:lnTo>
                <a:lnTo>
                  <a:pt x="229602" y="172086"/>
                </a:lnTo>
                <a:lnTo>
                  <a:pt x="274191" y="189737"/>
                </a:lnTo>
                <a:lnTo>
                  <a:pt x="319981" y="204157"/>
                </a:lnTo>
                <a:lnTo>
                  <a:pt x="366745" y="215316"/>
                </a:lnTo>
                <a:lnTo>
                  <a:pt x="414258" y="223186"/>
                </a:lnTo>
                <a:lnTo>
                  <a:pt x="462291" y="227737"/>
                </a:lnTo>
                <a:lnTo>
                  <a:pt x="510619" y="228938"/>
                </a:lnTo>
                <a:lnTo>
                  <a:pt x="559014" y="226760"/>
                </a:lnTo>
                <a:lnTo>
                  <a:pt x="607250" y="221175"/>
                </a:lnTo>
                <a:lnTo>
                  <a:pt x="655099" y="212151"/>
                </a:lnTo>
                <a:lnTo>
                  <a:pt x="702336" y="199660"/>
                </a:lnTo>
                <a:lnTo>
                  <a:pt x="748733" y="183671"/>
                </a:lnTo>
                <a:lnTo>
                  <a:pt x="794063" y="164156"/>
                </a:lnTo>
                <a:lnTo>
                  <a:pt x="838100" y="141084"/>
                </a:lnTo>
                <a:lnTo>
                  <a:pt x="880618" y="114427"/>
                </a:lnTo>
                <a:lnTo>
                  <a:pt x="911872" y="91693"/>
                </a:lnTo>
                <a:lnTo>
                  <a:pt x="941414" y="67230"/>
                </a:lnTo>
                <a:lnTo>
                  <a:pt x="969175" y="41109"/>
                </a:lnTo>
                <a:lnTo>
                  <a:pt x="995086" y="13395"/>
                </a:lnTo>
                <a:lnTo>
                  <a:pt x="1003300" y="3816"/>
                </a:lnTo>
                <a:lnTo>
                  <a:pt x="1006475" y="0"/>
                </a:lnTo>
                <a:close/>
              </a:path>
            </a:pathLst>
          </a:custGeom>
          <a:ln w="127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23690" y="4539233"/>
            <a:ext cx="0" cy="228854"/>
          </a:xfrm>
          <a:custGeom>
            <a:avLst/>
            <a:gdLst/>
            <a:ahLst/>
            <a:cxnLst/>
            <a:rect l="l" t="t" r="r" b="b"/>
            <a:pathLst>
              <a:path h="228853">
                <a:moveTo>
                  <a:pt x="0" y="0"/>
                </a:moveTo>
                <a:lnTo>
                  <a:pt x="0" y="228854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10584" y="4497578"/>
            <a:ext cx="0" cy="228854"/>
          </a:xfrm>
          <a:custGeom>
            <a:avLst/>
            <a:gdLst/>
            <a:ahLst/>
            <a:cxnLst/>
            <a:rect l="l" t="t" r="r" b="b"/>
            <a:pathLst>
              <a:path h="228853">
                <a:moveTo>
                  <a:pt x="0" y="0"/>
                </a:moveTo>
                <a:lnTo>
                  <a:pt x="0" y="228854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36796" y="4497578"/>
            <a:ext cx="0" cy="228854"/>
          </a:xfrm>
          <a:custGeom>
            <a:avLst/>
            <a:gdLst/>
            <a:ahLst/>
            <a:cxnLst/>
            <a:rect l="l" t="t" r="r" b="b"/>
            <a:pathLst>
              <a:path h="228853">
                <a:moveTo>
                  <a:pt x="0" y="0"/>
                </a:moveTo>
                <a:lnTo>
                  <a:pt x="0" y="228854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38626" y="4423283"/>
            <a:ext cx="3048" cy="188722"/>
          </a:xfrm>
          <a:custGeom>
            <a:avLst/>
            <a:gdLst/>
            <a:ahLst/>
            <a:cxnLst/>
            <a:rect l="l" t="t" r="r" b="b"/>
            <a:pathLst>
              <a:path w="3048" h="188722">
                <a:moveTo>
                  <a:pt x="0" y="0"/>
                </a:moveTo>
                <a:lnTo>
                  <a:pt x="3048" y="188722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10278" y="4403217"/>
            <a:ext cx="2921" cy="188721"/>
          </a:xfrm>
          <a:custGeom>
            <a:avLst/>
            <a:gdLst/>
            <a:ahLst/>
            <a:cxnLst/>
            <a:rect l="l" t="t" r="r" b="b"/>
            <a:pathLst>
              <a:path w="2921" h="188722">
                <a:moveTo>
                  <a:pt x="0" y="0"/>
                </a:moveTo>
                <a:lnTo>
                  <a:pt x="2921" y="188721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10584" y="1016000"/>
            <a:ext cx="1230312" cy="1327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127119" y="6617081"/>
            <a:ext cx="4895935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r>
              <a:rPr sz="1400" spc="-5" dirty="0">
                <a:solidFill>
                  <a:srgbClr val="2E2B1F"/>
                </a:solidFill>
                <a:latin typeface="Calibri"/>
                <a:cs typeface="Calibri"/>
              </a:rPr>
              <a:t>Source: </a:t>
            </a:r>
            <a:r>
              <a:rPr sz="1400" spc="-5" dirty="0">
                <a:solidFill>
                  <a:srgbClr val="D25713"/>
                </a:solidFill>
                <a:latin typeface="Calibri"/>
                <a:cs typeface="Calibri"/>
                <a:hlinkClick r:id="rId5"/>
              </a:rPr>
              <a:t>http://www.usgbc.org/DisplayPage.aspx?CMSPageID=1720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15284" y="2423899"/>
            <a:ext cx="2692400" cy="351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700" y="91440"/>
            <a:ext cx="7050024" cy="22128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8675" y="157629"/>
            <a:ext cx="6917421" cy="1620158"/>
          </a:xfrm>
          <a:custGeom>
            <a:avLst/>
            <a:gdLst/>
            <a:ahLst/>
            <a:cxnLst/>
            <a:rect l="l" t="t" r="r" b="b"/>
            <a:pathLst>
              <a:path w="6917421" h="1620158">
                <a:moveTo>
                  <a:pt x="494707" y="546820"/>
                </a:moveTo>
                <a:lnTo>
                  <a:pt x="463751" y="550056"/>
                </a:lnTo>
                <a:lnTo>
                  <a:pt x="433382" y="553744"/>
                </a:lnTo>
                <a:lnTo>
                  <a:pt x="403645" y="557874"/>
                </a:lnTo>
                <a:lnTo>
                  <a:pt x="374585" y="562438"/>
                </a:lnTo>
                <a:lnTo>
                  <a:pt x="346247" y="567425"/>
                </a:lnTo>
                <a:lnTo>
                  <a:pt x="318676" y="572827"/>
                </a:lnTo>
                <a:lnTo>
                  <a:pt x="291918" y="578633"/>
                </a:lnTo>
                <a:lnTo>
                  <a:pt x="266018" y="584834"/>
                </a:lnTo>
                <a:lnTo>
                  <a:pt x="241020" y="591422"/>
                </a:lnTo>
                <a:lnTo>
                  <a:pt x="216972" y="598386"/>
                </a:lnTo>
                <a:lnTo>
                  <a:pt x="193917" y="605718"/>
                </a:lnTo>
                <a:lnTo>
                  <a:pt x="171901" y="613406"/>
                </a:lnTo>
                <a:lnTo>
                  <a:pt x="150969" y="621444"/>
                </a:lnTo>
                <a:lnTo>
                  <a:pt x="131166" y="629820"/>
                </a:lnTo>
                <a:lnTo>
                  <a:pt x="112538" y="638525"/>
                </a:lnTo>
                <a:lnTo>
                  <a:pt x="95130" y="647550"/>
                </a:lnTo>
                <a:lnTo>
                  <a:pt x="68319" y="663709"/>
                </a:lnTo>
                <a:lnTo>
                  <a:pt x="46021" y="680242"/>
                </a:lnTo>
                <a:lnTo>
                  <a:pt x="28173" y="697072"/>
                </a:lnTo>
                <a:lnTo>
                  <a:pt x="14711" y="714120"/>
                </a:lnTo>
                <a:lnTo>
                  <a:pt x="5571" y="731309"/>
                </a:lnTo>
                <a:lnTo>
                  <a:pt x="688" y="748558"/>
                </a:lnTo>
                <a:lnTo>
                  <a:pt x="0" y="765791"/>
                </a:lnTo>
                <a:lnTo>
                  <a:pt x="3441" y="782928"/>
                </a:lnTo>
                <a:lnTo>
                  <a:pt x="10948" y="799892"/>
                </a:lnTo>
                <a:lnTo>
                  <a:pt x="22458" y="816603"/>
                </a:lnTo>
                <a:lnTo>
                  <a:pt x="37906" y="832984"/>
                </a:lnTo>
                <a:lnTo>
                  <a:pt x="57228" y="848956"/>
                </a:lnTo>
                <a:lnTo>
                  <a:pt x="80360" y="864441"/>
                </a:lnTo>
                <a:lnTo>
                  <a:pt x="107239" y="879360"/>
                </a:lnTo>
                <a:lnTo>
                  <a:pt x="137800" y="893634"/>
                </a:lnTo>
                <a:lnTo>
                  <a:pt x="171980" y="907187"/>
                </a:lnTo>
                <a:lnTo>
                  <a:pt x="209714" y="919938"/>
                </a:lnTo>
                <a:lnTo>
                  <a:pt x="250939" y="931811"/>
                </a:lnTo>
                <a:lnTo>
                  <a:pt x="295591" y="942726"/>
                </a:lnTo>
                <a:lnTo>
                  <a:pt x="343606" y="952604"/>
                </a:lnTo>
                <a:lnTo>
                  <a:pt x="323116" y="959875"/>
                </a:lnTo>
                <a:lnTo>
                  <a:pt x="285482" y="975143"/>
                </a:lnTo>
                <a:lnTo>
                  <a:pt x="252398" y="991292"/>
                </a:lnTo>
                <a:lnTo>
                  <a:pt x="223971" y="1008217"/>
                </a:lnTo>
                <a:lnTo>
                  <a:pt x="200310" y="1025817"/>
                </a:lnTo>
                <a:lnTo>
                  <a:pt x="181520" y="1043986"/>
                </a:lnTo>
                <a:lnTo>
                  <a:pt x="162707" y="1072082"/>
                </a:lnTo>
                <a:lnTo>
                  <a:pt x="155460" y="1100878"/>
                </a:lnTo>
                <a:lnTo>
                  <a:pt x="155677" y="1110571"/>
                </a:lnTo>
                <a:lnTo>
                  <a:pt x="169104" y="1148006"/>
                </a:lnTo>
                <a:lnTo>
                  <a:pt x="199803" y="1182215"/>
                </a:lnTo>
                <a:lnTo>
                  <a:pt x="221140" y="1198342"/>
                </a:lnTo>
                <a:lnTo>
                  <a:pt x="246205" y="1213750"/>
                </a:lnTo>
                <a:lnTo>
                  <a:pt x="274797" y="1228389"/>
                </a:lnTo>
                <a:lnTo>
                  <a:pt x="306718" y="1242208"/>
                </a:lnTo>
                <a:lnTo>
                  <a:pt x="341769" y="1255158"/>
                </a:lnTo>
                <a:lnTo>
                  <a:pt x="379749" y="1267188"/>
                </a:lnTo>
                <a:lnTo>
                  <a:pt x="420462" y="1278248"/>
                </a:lnTo>
                <a:lnTo>
                  <a:pt x="463706" y="1288288"/>
                </a:lnTo>
                <a:lnTo>
                  <a:pt x="509283" y="1297258"/>
                </a:lnTo>
                <a:lnTo>
                  <a:pt x="556995" y="1305107"/>
                </a:lnTo>
                <a:lnTo>
                  <a:pt x="606641" y="1311785"/>
                </a:lnTo>
                <a:lnTo>
                  <a:pt x="658024" y="1317243"/>
                </a:lnTo>
                <a:lnTo>
                  <a:pt x="710942" y="1321429"/>
                </a:lnTo>
                <a:lnTo>
                  <a:pt x="765199" y="1324295"/>
                </a:lnTo>
                <a:lnTo>
                  <a:pt x="820594" y="1325788"/>
                </a:lnTo>
                <a:lnTo>
                  <a:pt x="876929" y="1325860"/>
                </a:lnTo>
                <a:lnTo>
                  <a:pt x="934003" y="1324460"/>
                </a:lnTo>
                <a:lnTo>
                  <a:pt x="938194" y="1326873"/>
                </a:lnTo>
                <a:lnTo>
                  <a:pt x="1002632" y="1358695"/>
                </a:lnTo>
                <a:lnTo>
                  <a:pt x="1063979" y="1383883"/>
                </a:lnTo>
                <a:lnTo>
                  <a:pt x="1130564" y="1407100"/>
                </a:lnTo>
                <a:lnTo>
                  <a:pt x="1201950" y="1428312"/>
                </a:lnTo>
                <a:lnTo>
                  <a:pt x="1277701" y="1447483"/>
                </a:lnTo>
                <a:lnTo>
                  <a:pt x="1357381" y="1464581"/>
                </a:lnTo>
                <a:lnTo>
                  <a:pt x="1440554" y="1479569"/>
                </a:lnTo>
                <a:lnTo>
                  <a:pt x="1526785" y="1492413"/>
                </a:lnTo>
                <a:lnTo>
                  <a:pt x="1615636" y="1503079"/>
                </a:lnTo>
                <a:lnTo>
                  <a:pt x="1706671" y="1511531"/>
                </a:lnTo>
                <a:lnTo>
                  <a:pt x="1799456" y="1517736"/>
                </a:lnTo>
                <a:lnTo>
                  <a:pt x="1893553" y="1521658"/>
                </a:lnTo>
                <a:lnTo>
                  <a:pt x="1988528" y="1523262"/>
                </a:lnTo>
                <a:lnTo>
                  <a:pt x="2083942" y="1522515"/>
                </a:lnTo>
                <a:lnTo>
                  <a:pt x="2179361" y="1519381"/>
                </a:lnTo>
                <a:lnTo>
                  <a:pt x="2274349" y="1513826"/>
                </a:lnTo>
                <a:lnTo>
                  <a:pt x="2368470" y="1505815"/>
                </a:lnTo>
                <a:lnTo>
                  <a:pt x="2461286" y="1495314"/>
                </a:lnTo>
                <a:lnTo>
                  <a:pt x="2552363" y="1482287"/>
                </a:lnTo>
                <a:lnTo>
                  <a:pt x="2641264" y="1466700"/>
                </a:lnTo>
                <a:lnTo>
                  <a:pt x="2662608" y="1476550"/>
                </a:lnTo>
                <a:lnTo>
                  <a:pt x="2708237" y="1495435"/>
                </a:lnTo>
                <a:lnTo>
                  <a:pt x="2757610" y="1513194"/>
                </a:lnTo>
                <a:lnTo>
                  <a:pt x="2810518" y="1529775"/>
                </a:lnTo>
                <a:lnTo>
                  <a:pt x="2866747" y="1545129"/>
                </a:lnTo>
                <a:lnTo>
                  <a:pt x="2926089" y="1559205"/>
                </a:lnTo>
                <a:lnTo>
                  <a:pt x="2988331" y="1571953"/>
                </a:lnTo>
                <a:lnTo>
                  <a:pt x="3053262" y="1583322"/>
                </a:lnTo>
                <a:lnTo>
                  <a:pt x="3120672" y="1593262"/>
                </a:lnTo>
                <a:lnTo>
                  <a:pt x="3190350" y="1601724"/>
                </a:lnTo>
                <a:lnTo>
                  <a:pt x="3311784" y="1612493"/>
                </a:lnTo>
                <a:lnTo>
                  <a:pt x="3397727" y="1617285"/>
                </a:lnTo>
                <a:lnTo>
                  <a:pt x="3483455" y="1619821"/>
                </a:lnTo>
                <a:lnTo>
                  <a:pt x="3568623" y="1620158"/>
                </a:lnTo>
                <a:lnTo>
                  <a:pt x="3652883" y="1618356"/>
                </a:lnTo>
                <a:lnTo>
                  <a:pt x="3735890" y="1614474"/>
                </a:lnTo>
                <a:lnTo>
                  <a:pt x="3817297" y="1608572"/>
                </a:lnTo>
                <a:lnTo>
                  <a:pt x="3896758" y="1600709"/>
                </a:lnTo>
                <a:lnTo>
                  <a:pt x="3973927" y="1590942"/>
                </a:lnTo>
                <a:lnTo>
                  <a:pt x="4048456" y="1579333"/>
                </a:lnTo>
                <a:lnTo>
                  <a:pt x="4120001" y="1565940"/>
                </a:lnTo>
                <a:lnTo>
                  <a:pt x="4188214" y="1550822"/>
                </a:lnTo>
                <a:lnTo>
                  <a:pt x="4252749" y="1534038"/>
                </a:lnTo>
                <a:lnTo>
                  <a:pt x="4313260" y="1515648"/>
                </a:lnTo>
                <a:lnTo>
                  <a:pt x="4369401" y="1495710"/>
                </a:lnTo>
                <a:lnTo>
                  <a:pt x="4420825" y="1474284"/>
                </a:lnTo>
                <a:lnTo>
                  <a:pt x="4467186" y="1451428"/>
                </a:lnTo>
                <a:lnTo>
                  <a:pt x="4508137" y="1427203"/>
                </a:lnTo>
                <a:lnTo>
                  <a:pt x="4543333" y="1401667"/>
                </a:lnTo>
                <a:lnTo>
                  <a:pt x="4572426" y="1374879"/>
                </a:lnTo>
                <a:lnTo>
                  <a:pt x="4594308" y="1379103"/>
                </a:lnTo>
                <a:lnTo>
                  <a:pt x="4639015" y="1386946"/>
                </a:lnTo>
                <a:lnTo>
                  <a:pt x="4684889" y="1393973"/>
                </a:lnTo>
                <a:lnTo>
                  <a:pt x="4731818" y="1400173"/>
                </a:lnTo>
                <a:lnTo>
                  <a:pt x="4779692" y="1405535"/>
                </a:lnTo>
                <a:lnTo>
                  <a:pt x="4828398" y="1410050"/>
                </a:lnTo>
                <a:lnTo>
                  <a:pt x="4877826" y="1413705"/>
                </a:lnTo>
                <a:lnTo>
                  <a:pt x="4927864" y="1416491"/>
                </a:lnTo>
                <a:lnTo>
                  <a:pt x="4978401" y="1418398"/>
                </a:lnTo>
                <a:lnTo>
                  <a:pt x="5029326" y="1419413"/>
                </a:lnTo>
                <a:lnTo>
                  <a:pt x="5054899" y="1419583"/>
                </a:lnTo>
                <a:lnTo>
                  <a:pt x="5130815" y="1418795"/>
                </a:lnTo>
                <a:lnTo>
                  <a:pt x="5205086" y="1416098"/>
                </a:lnTo>
                <a:lnTo>
                  <a:pt x="5277474" y="1411569"/>
                </a:lnTo>
                <a:lnTo>
                  <a:pt x="5347738" y="1405283"/>
                </a:lnTo>
                <a:lnTo>
                  <a:pt x="5415639" y="1397314"/>
                </a:lnTo>
                <a:lnTo>
                  <a:pt x="5480937" y="1387739"/>
                </a:lnTo>
                <a:lnTo>
                  <a:pt x="5543391" y="1376632"/>
                </a:lnTo>
                <a:lnTo>
                  <a:pt x="5602763" y="1364069"/>
                </a:lnTo>
                <a:lnTo>
                  <a:pt x="5658812" y="1350124"/>
                </a:lnTo>
                <a:lnTo>
                  <a:pt x="5711299" y="1334874"/>
                </a:lnTo>
                <a:lnTo>
                  <a:pt x="5759983" y="1318393"/>
                </a:lnTo>
                <a:lnTo>
                  <a:pt x="5804625" y="1300757"/>
                </a:lnTo>
                <a:lnTo>
                  <a:pt x="5844985" y="1282040"/>
                </a:lnTo>
                <a:lnTo>
                  <a:pt x="5880823" y="1262319"/>
                </a:lnTo>
                <a:lnTo>
                  <a:pt x="5937974" y="1220163"/>
                </a:lnTo>
                <a:lnTo>
                  <a:pt x="5974160" y="1174890"/>
                </a:lnTo>
                <a:lnTo>
                  <a:pt x="5987460" y="1127102"/>
                </a:lnTo>
                <a:lnTo>
                  <a:pt x="6015045" y="1125715"/>
                </a:lnTo>
                <a:lnTo>
                  <a:pt x="6069717" y="1122277"/>
                </a:lnTo>
                <a:lnTo>
                  <a:pt x="6123644" y="1117966"/>
                </a:lnTo>
                <a:lnTo>
                  <a:pt x="6176725" y="1112794"/>
                </a:lnTo>
                <a:lnTo>
                  <a:pt x="6228860" y="1106773"/>
                </a:lnTo>
                <a:lnTo>
                  <a:pt x="6279948" y="1099916"/>
                </a:lnTo>
                <a:lnTo>
                  <a:pt x="6329889" y="1092234"/>
                </a:lnTo>
                <a:lnTo>
                  <a:pt x="6378581" y="1083740"/>
                </a:lnTo>
                <a:lnTo>
                  <a:pt x="6425924" y="1074445"/>
                </a:lnTo>
                <a:lnTo>
                  <a:pt x="6471818" y="1064363"/>
                </a:lnTo>
                <a:lnTo>
                  <a:pt x="6562464" y="1040847"/>
                </a:lnTo>
                <a:lnTo>
                  <a:pt x="6624908" y="1021279"/>
                </a:lnTo>
                <a:lnTo>
                  <a:pt x="6681471" y="1000452"/>
                </a:lnTo>
                <a:lnTo>
                  <a:pt x="6732102" y="978490"/>
                </a:lnTo>
                <a:lnTo>
                  <a:pt x="6776750" y="955517"/>
                </a:lnTo>
                <a:lnTo>
                  <a:pt x="6815362" y="931659"/>
                </a:lnTo>
                <a:lnTo>
                  <a:pt x="6847888" y="907039"/>
                </a:lnTo>
                <a:lnTo>
                  <a:pt x="6874276" y="881783"/>
                </a:lnTo>
                <a:lnTo>
                  <a:pt x="6894475" y="856014"/>
                </a:lnTo>
                <a:lnTo>
                  <a:pt x="6916098" y="803440"/>
                </a:lnTo>
                <a:lnTo>
                  <a:pt x="6917421" y="776883"/>
                </a:lnTo>
                <a:lnTo>
                  <a:pt x="6912347" y="750312"/>
                </a:lnTo>
                <a:lnTo>
                  <a:pt x="6882810" y="697628"/>
                </a:lnTo>
                <a:lnTo>
                  <a:pt x="6858244" y="671763"/>
                </a:lnTo>
                <a:lnTo>
                  <a:pt x="6827076" y="646384"/>
                </a:lnTo>
                <a:lnTo>
                  <a:pt x="6789256" y="621613"/>
                </a:lnTo>
                <a:lnTo>
                  <a:pt x="6744732" y="597576"/>
                </a:lnTo>
                <a:lnTo>
                  <a:pt x="6693453" y="574398"/>
                </a:lnTo>
                <a:lnTo>
                  <a:pt x="6695336" y="572979"/>
                </a:lnTo>
                <a:lnTo>
                  <a:pt x="6715735" y="555957"/>
                </a:lnTo>
                <a:lnTo>
                  <a:pt x="6732442" y="538584"/>
                </a:lnTo>
                <a:lnTo>
                  <a:pt x="6748102" y="516753"/>
                </a:lnTo>
                <a:lnTo>
                  <a:pt x="6758038" y="494941"/>
                </a:lnTo>
                <a:lnTo>
                  <a:pt x="6762402" y="473235"/>
                </a:lnTo>
                <a:lnTo>
                  <a:pt x="6761351" y="451720"/>
                </a:lnTo>
                <a:lnTo>
                  <a:pt x="6755037" y="430483"/>
                </a:lnTo>
                <a:lnTo>
                  <a:pt x="6743614" y="409610"/>
                </a:lnTo>
                <a:lnTo>
                  <a:pt x="6727238" y="389187"/>
                </a:lnTo>
                <a:lnTo>
                  <a:pt x="6706061" y="369300"/>
                </a:lnTo>
                <a:lnTo>
                  <a:pt x="6680239" y="350035"/>
                </a:lnTo>
                <a:lnTo>
                  <a:pt x="6649924" y="331479"/>
                </a:lnTo>
                <a:lnTo>
                  <a:pt x="6615272" y="313717"/>
                </a:lnTo>
                <a:lnTo>
                  <a:pt x="6576437" y="296835"/>
                </a:lnTo>
                <a:lnTo>
                  <a:pt x="6533572" y="280920"/>
                </a:lnTo>
                <a:lnTo>
                  <a:pt x="6486831" y="266058"/>
                </a:lnTo>
                <a:lnTo>
                  <a:pt x="6436370" y="252334"/>
                </a:lnTo>
                <a:lnTo>
                  <a:pt x="6382341" y="239835"/>
                </a:lnTo>
                <a:lnTo>
                  <a:pt x="6324899" y="228648"/>
                </a:lnTo>
                <a:lnTo>
                  <a:pt x="6264199" y="218857"/>
                </a:lnTo>
                <a:lnTo>
                  <a:pt x="6200393" y="210550"/>
                </a:lnTo>
                <a:lnTo>
                  <a:pt x="6133637" y="203812"/>
                </a:lnTo>
                <a:lnTo>
                  <a:pt x="6128384" y="195376"/>
                </a:lnTo>
                <a:lnTo>
                  <a:pt x="6098500" y="162563"/>
                </a:lnTo>
                <a:lnTo>
                  <a:pt x="6067110" y="139115"/>
                </a:lnTo>
                <a:lnTo>
                  <a:pt x="6028381" y="116861"/>
                </a:lnTo>
                <a:lnTo>
                  <a:pt x="5982636" y="95977"/>
                </a:lnTo>
                <a:lnTo>
                  <a:pt x="5930196" y="76642"/>
                </a:lnTo>
                <a:lnTo>
                  <a:pt x="5891675" y="64699"/>
                </a:lnTo>
                <a:lnTo>
                  <a:pt x="5821134" y="46549"/>
                </a:lnTo>
                <a:lnTo>
                  <a:pt x="5768721" y="35576"/>
                </a:lnTo>
                <a:lnTo>
                  <a:pt x="5714426" y="26104"/>
                </a:lnTo>
                <a:lnTo>
                  <a:pt x="5658530" y="18126"/>
                </a:lnTo>
                <a:lnTo>
                  <a:pt x="5601317" y="11635"/>
                </a:lnTo>
                <a:lnTo>
                  <a:pt x="5543067" y="6624"/>
                </a:lnTo>
                <a:lnTo>
                  <a:pt x="5484063" y="3086"/>
                </a:lnTo>
                <a:lnTo>
                  <a:pt x="5424586" y="1012"/>
                </a:lnTo>
                <a:lnTo>
                  <a:pt x="5364919" y="397"/>
                </a:lnTo>
                <a:lnTo>
                  <a:pt x="5305343" y="1231"/>
                </a:lnTo>
                <a:lnTo>
                  <a:pt x="5246141" y="3509"/>
                </a:lnTo>
                <a:lnTo>
                  <a:pt x="5187594" y="7222"/>
                </a:lnTo>
                <a:lnTo>
                  <a:pt x="5129984" y="12364"/>
                </a:lnTo>
                <a:lnTo>
                  <a:pt x="5073594" y="18927"/>
                </a:lnTo>
                <a:lnTo>
                  <a:pt x="5018704" y="26903"/>
                </a:lnTo>
                <a:lnTo>
                  <a:pt x="4965598" y="36286"/>
                </a:lnTo>
                <a:lnTo>
                  <a:pt x="4914557" y="47068"/>
                </a:lnTo>
                <a:lnTo>
                  <a:pt x="4865863" y="59241"/>
                </a:lnTo>
                <a:lnTo>
                  <a:pt x="4819797" y="72799"/>
                </a:lnTo>
                <a:lnTo>
                  <a:pt x="4776642" y="87734"/>
                </a:lnTo>
                <a:lnTo>
                  <a:pt x="4768461" y="84378"/>
                </a:lnTo>
                <a:lnTo>
                  <a:pt x="4726207" y="68905"/>
                </a:lnTo>
                <a:lnTo>
                  <a:pt x="4679779" y="54772"/>
                </a:lnTo>
                <a:lnTo>
                  <a:pt x="4642410" y="45099"/>
                </a:lnTo>
                <a:lnTo>
                  <a:pt x="4603008" y="36260"/>
                </a:lnTo>
                <a:lnTo>
                  <a:pt x="4561706" y="28288"/>
                </a:lnTo>
                <a:lnTo>
                  <a:pt x="4480909" y="15968"/>
                </a:lnTo>
                <a:lnTo>
                  <a:pt x="4427766" y="9935"/>
                </a:lnTo>
                <a:lnTo>
                  <a:pt x="4373993" y="5348"/>
                </a:lnTo>
                <a:lnTo>
                  <a:pt x="4319832" y="2180"/>
                </a:lnTo>
                <a:lnTo>
                  <a:pt x="4265523" y="406"/>
                </a:lnTo>
                <a:lnTo>
                  <a:pt x="4211308" y="0"/>
                </a:lnTo>
                <a:lnTo>
                  <a:pt x="4157427" y="935"/>
                </a:lnTo>
                <a:lnTo>
                  <a:pt x="4104121" y="3187"/>
                </a:lnTo>
                <a:lnTo>
                  <a:pt x="4051630" y="6728"/>
                </a:lnTo>
                <a:lnTo>
                  <a:pt x="4000196" y="11534"/>
                </a:lnTo>
                <a:lnTo>
                  <a:pt x="3950060" y="17578"/>
                </a:lnTo>
                <a:lnTo>
                  <a:pt x="3901461" y="24835"/>
                </a:lnTo>
                <a:lnTo>
                  <a:pt x="3854641" y="33277"/>
                </a:lnTo>
                <a:lnTo>
                  <a:pt x="3809842" y="42881"/>
                </a:lnTo>
                <a:lnTo>
                  <a:pt x="3767302" y="53619"/>
                </a:lnTo>
                <a:lnTo>
                  <a:pt x="3727264" y="65465"/>
                </a:lnTo>
                <a:lnTo>
                  <a:pt x="3689968" y="78395"/>
                </a:lnTo>
                <a:lnTo>
                  <a:pt x="3624565" y="107399"/>
                </a:lnTo>
                <a:lnTo>
                  <a:pt x="3596939" y="123421"/>
                </a:lnTo>
                <a:lnTo>
                  <a:pt x="3596573" y="123306"/>
                </a:lnTo>
                <a:lnTo>
                  <a:pt x="3551097" y="110060"/>
                </a:lnTo>
                <a:lnTo>
                  <a:pt x="3502848" y="97893"/>
                </a:lnTo>
                <a:lnTo>
                  <a:pt x="3464941" y="89498"/>
                </a:lnTo>
                <a:lnTo>
                  <a:pt x="3425637" y="81744"/>
                </a:lnTo>
                <a:lnTo>
                  <a:pt x="3335583" y="67268"/>
                </a:lnTo>
                <a:lnTo>
                  <a:pt x="3271266" y="59382"/>
                </a:lnTo>
                <a:lnTo>
                  <a:pt x="3206040" y="53252"/>
                </a:lnTo>
                <a:lnTo>
                  <a:pt x="3140201" y="48850"/>
                </a:lnTo>
                <a:lnTo>
                  <a:pt x="3074045" y="46146"/>
                </a:lnTo>
                <a:lnTo>
                  <a:pt x="3007869" y="45111"/>
                </a:lnTo>
                <a:lnTo>
                  <a:pt x="2941969" y="45718"/>
                </a:lnTo>
                <a:lnTo>
                  <a:pt x="2876643" y="47936"/>
                </a:lnTo>
                <a:lnTo>
                  <a:pt x="2812187" y="51739"/>
                </a:lnTo>
                <a:lnTo>
                  <a:pt x="2748897" y="57095"/>
                </a:lnTo>
                <a:lnTo>
                  <a:pt x="2687070" y="63978"/>
                </a:lnTo>
                <a:lnTo>
                  <a:pt x="2627003" y="72358"/>
                </a:lnTo>
                <a:lnTo>
                  <a:pt x="2568992" y="82206"/>
                </a:lnTo>
                <a:lnTo>
                  <a:pt x="2513334" y="93494"/>
                </a:lnTo>
                <a:lnTo>
                  <a:pt x="2460325" y="106193"/>
                </a:lnTo>
                <a:lnTo>
                  <a:pt x="2410263" y="120274"/>
                </a:lnTo>
                <a:lnTo>
                  <a:pt x="2363443" y="135708"/>
                </a:lnTo>
                <a:lnTo>
                  <a:pt x="2320162" y="152466"/>
                </a:lnTo>
                <a:lnTo>
                  <a:pt x="2280718" y="170521"/>
                </a:lnTo>
                <a:lnTo>
                  <a:pt x="2245405" y="189842"/>
                </a:lnTo>
                <a:lnTo>
                  <a:pt x="2213867" y="184169"/>
                </a:lnTo>
                <a:lnTo>
                  <a:pt x="2149332" y="173883"/>
                </a:lnTo>
                <a:lnTo>
                  <a:pt x="2083046" y="165024"/>
                </a:lnTo>
                <a:lnTo>
                  <a:pt x="2015246" y="157606"/>
                </a:lnTo>
                <a:lnTo>
                  <a:pt x="1946166" y="151646"/>
                </a:lnTo>
                <a:lnTo>
                  <a:pt x="1876044" y="147160"/>
                </a:lnTo>
                <a:lnTo>
                  <a:pt x="1805113" y="144165"/>
                </a:lnTo>
                <a:lnTo>
                  <a:pt x="1733609" y="142676"/>
                </a:lnTo>
                <a:lnTo>
                  <a:pt x="1697716" y="142501"/>
                </a:lnTo>
                <a:lnTo>
                  <a:pt x="1661769" y="142708"/>
                </a:lnTo>
                <a:lnTo>
                  <a:pt x="1589826" y="144279"/>
                </a:lnTo>
                <a:lnTo>
                  <a:pt x="1466600" y="150587"/>
                </a:lnTo>
                <a:lnTo>
                  <a:pt x="1382204" y="157648"/>
                </a:lnTo>
                <a:lnTo>
                  <a:pt x="1300942" y="166729"/>
                </a:lnTo>
                <a:lnTo>
                  <a:pt x="1223050" y="177729"/>
                </a:lnTo>
                <a:lnTo>
                  <a:pt x="1148767" y="190551"/>
                </a:lnTo>
                <a:lnTo>
                  <a:pt x="1078330" y="205092"/>
                </a:lnTo>
                <a:lnTo>
                  <a:pt x="1011978" y="221255"/>
                </a:lnTo>
                <a:lnTo>
                  <a:pt x="949948" y="238939"/>
                </a:lnTo>
                <a:lnTo>
                  <a:pt x="892479" y="258045"/>
                </a:lnTo>
                <a:lnTo>
                  <a:pt x="839808" y="278472"/>
                </a:lnTo>
                <a:lnTo>
                  <a:pt x="792172" y="300122"/>
                </a:lnTo>
                <a:lnTo>
                  <a:pt x="749811" y="322893"/>
                </a:lnTo>
                <a:lnTo>
                  <a:pt x="712962" y="346688"/>
                </a:lnTo>
                <a:lnTo>
                  <a:pt x="681862" y="371405"/>
                </a:lnTo>
                <a:lnTo>
                  <a:pt x="637863" y="423209"/>
                </a:lnTo>
                <a:lnTo>
                  <a:pt x="619718" y="477508"/>
                </a:lnTo>
                <a:lnTo>
                  <a:pt x="620936" y="505344"/>
                </a:lnTo>
                <a:lnTo>
                  <a:pt x="629330" y="533504"/>
                </a:lnTo>
                <a:lnTo>
                  <a:pt x="623488" y="538584"/>
                </a:lnTo>
                <a:lnTo>
                  <a:pt x="590640" y="539918"/>
                </a:lnTo>
                <a:lnTo>
                  <a:pt x="558196" y="541741"/>
                </a:lnTo>
                <a:lnTo>
                  <a:pt x="526204" y="544045"/>
                </a:lnTo>
                <a:lnTo>
                  <a:pt x="494707" y="546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1441" y="2148459"/>
            <a:ext cx="90043" cy="90042"/>
          </a:xfrm>
          <a:custGeom>
            <a:avLst/>
            <a:gdLst/>
            <a:ahLst/>
            <a:cxnLst/>
            <a:rect l="l" t="t" r="r" b="b"/>
            <a:pathLst>
              <a:path w="90043" h="90042">
                <a:moveTo>
                  <a:pt x="90043" y="44957"/>
                </a:moveTo>
                <a:lnTo>
                  <a:pt x="87695" y="30629"/>
                </a:lnTo>
                <a:lnTo>
                  <a:pt x="81276" y="18344"/>
                </a:lnTo>
                <a:lnTo>
                  <a:pt x="71521" y="8649"/>
                </a:lnTo>
                <a:lnTo>
                  <a:pt x="59169" y="2286"/>
                </a:lnTo>
                <a:lnTo>
                  <a:pt x="44958" y="0"/>
                </a:lnTo>
                <a:lnTo>
                  <a:pt x="30705" y="2320"/>
                </a:lnTo>
                <a:lnTo>
                  <a:pt x="18392" y="8723"/>
                </a:lnTo>
                <a:lnTo>
                  <a:pt x="8672" y="18462"/>
                </a:lnTo>
                <a:lnTo>
                  <a:pt x="2292" y="30789"/>
                </a:lnTo>
                <a:lnTo>
                  <a:pt x="0" y="44957"/>
                </a:lnTo>
                <a:lnTo>
                  <a:pt x="0" y="45157"/>
                </a:lnTo>
                <a:lnTo>
                  <a:pt x="2346" y="59348"/>
                </a:lnTo>
                <a:lnTo>
                  <a:pt x="8758" y="71670"/>
                </a:lnTo>
                <a:lnTo>
                  <a:pt x="18493" y="81385"/>
                </a:lnTo>
                <a:lnTo>
                  <a:pt x="30808" y="87755"/>
                </a:lnTo>
                <a:lnTo>
                  <a:pt x="44958" y="90042"/>
                </a:lnTo>
                <a:lnTo>
                  <a:pt x="45262" y="90041"/>
                </a:lnTo>
                <a:lnTo>
                  <a:pt x="59424" y="87670"/>
                </a:lnTo>
                <a:lnTo>
                  <a:pt x="71717" y="81241"/>
                </a:lnTo>
                <a:lnTo>
                  <a:pt x="81408" y="71489"/>
                </a:lnTo>
                <a:lnTo>
                  <a:pt x="87761" y="59150"/>
                </a:lnTo>
                <a:lnTo>
                  <a:pt x="90043" y="449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20388" y="1992884"/>
            <a:ext cx="179959" cy="179958"/>
          </a:xfrm>
          <a:custGeom>
            <a:avLst/>
            <a:gdLst/>
            <a:ahLst/>
            <a:cxnLst/>
            <a:rect l="l" t="t" r="r" b="b"/>
            <a:pathLst>
              <a:path w="179959" h="179958">
                <a:moveTo>
                  <a:pt x="179959" y="90042"/>
                </a:moveTo>
                <a:lnTo>
                  <a:pt x="178725" y="75081"/>
                </a:lnTo>
                <a:lnTo>
                  <a:pt x="175278" y="61274"/>
                </a:lnTo>
                <a:lnTo>
                  <a:pt x="169798" y="48407"/>
                </a:lnTo>
                <a:lnTo>
                  <a:pt x="162470" y="36662"/>
                </a:lnTo>
                <a:lnTo>
                  <a:pt x="153475" y="26222"/>
                </a:lnTo>
                <a:lnTo>
                  <a:pt x="142998" y="17269"/>
                </a:lnTo>
                <a:lnTo>
                  <a:pt x="131220" y="9988"/>
                </a:lnTo>
                <a:lnTo>
                  <a:pt x="118325" y="4561"/>
                </a:lnTo>
                <a:lnTo>
                  <a:pt x="104496" y="1170"/>
                </a:lnTo>
                <a:lnTo>
                  <a:pt x="89915" y="0"/>
                </a:lnTo>
                <a:lnTo>
                  <a:pt x="89623" y="0"/>
                </a:lnTo>
                <a:lnTo>
                  <a:pt x="75079" y="1218"/>
                </a:lnTo>
                <a:lnTo>
                  <a:pt x="61285" y="4655"/>
                </a:lnTo>
                <a:lnTo>
                  <a:pt x="48425" y="10128"/>
                </a:lnTo>
                <a:lnTo>
                  <a:pt x="36682" y="17454"/>
                </a:lnTo>
                <a:lnTo>
                  <a:pt x="26240" y="26448"/>
                </a:lnTo>
                <a:lnTo>
                  <a:pt x="17284" y="36929"/>
                </a:lnTo>
                <a:lnTo>
                  <a:pt x="9998" y="48712"/>
                </a:lnTo>
                <a:lnTo>
                  <a:pt x="4566" y="61614"/>
                </a:lnTo>
                <a:lnTo>
                  <a:pt x="1172" y="75452"/>
                </a:lnTo>
                <a:lnTo>
                  <a:pt x="0" y="90042"/>
                </a:lnTo>
                <a:lnTo>
                  <a:pt x="0" y="90230"/>
                </a:lnTo>
                <a:lnTo>
                  <a:pt x="1203" y="104788"/>
                </a:lnTo>
                <a:lnTo>
                  <a:pt x="4629" y="118597"/>
                </a:lnTo>
                <a:lnTo>
                  <a:pt x="10093" y="131472"/>
                </a:lnTo>
                <a:lnTo>
                  <a:pt x="17411" y="143229"/>
                </a:lnTo>
                <a:lnTo>
                  <a:pt x="26398" y="153683"/>
                </a:lnTo>
                <a:lnTo>
                  <a:pt x="36870" y="162651"/>
                </a:lnTo>
                <a:lnTo>
                  <a:pt x="48642" y="169946"/>
                </a:lnTo>
                <a:lnTo>
                  <a:pt x="61530" y="175386"/>
                </a:lnTo>
                <a:lnTo>
                  <a:pt x="75349" y="178785"/>
                </a:lnTo>
                <a:lnTo>
                  <a:pt x="89915" y="179958"/>
                </a:lnTo>
                <a:lnTo>
                  <a:pt x="90209" y="179958"/>
                </a:lnTo>
                <a:lnTo>
                  <a:pt x="104787" y="178740"/>
                </a:lnTo>
                <a:lnTo>
                  <a:pt x="118608" y="175304"/>
                </a:lnTo>
                <a:lnTo>
                  <a:pt x="131490" y="169833"/>
                </a:lnTo>
                <a:lnTo>
                  <a:pt x="143249" y="162513"/>
                </a:lnTo>
                <a:lnTo>
                  <a:pt x="153702" y="153526"/>
                </a:lnTo>
                <a:lnTo>
                  <a:pt x="162666" y="143057"/>
                </a:lnTo>
                <a:lnTo>
                  <a:pt x="169956" y="131290"/>
                </a:lnTo>
                <a:lnTo>
                  <a:pt x="175391" y="118409"/>
                </a:lnTo>
                <a:lnTo>
                  <a:pt x="178786" y="104599"/>
                </a:lnTo>
                <a:lnTo>
                  <a:pt x="179959" y="900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64380" y="1747520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269875" y="134874"/>
                </a:moveTo>
                <a:lnTo>
                  <a:pt x="269054" y="119934"/>
                </a:lnTo>
                <a:lnTo>
                  <a:pt x="266710" y="105731"/>
                </a:lnTo>
                <a:lnTo>
                  <a:pt x="262924" y="92066"/>
                </a:lnTo>
                <a:lnTo>
                  <a:pt x="257779" y="79021"/>
                </a:lnTo>
                <a:lnTo>
                  <a:pt x="251357" y="66679"/>
                </a:lnTo>
                <a:lnTo>
                  <a:pt x="243739" y="55121"/>
                </a:lnTo>
                <a:lnTo>
                  <a:pt x="235010" y="44430"/>
                </a:lnTo>
                <a:lnTo>
                  <a:pt x="225250" y="34689"/>
                </a:lnTo>
                <a:lnTo>
                  <a:pt x="214542" y="25980"/>
                </a:lnTo>
                <a:lnTo>
                  <a:pt x="202969" y="18384"/>
                </a:lnTo>
                <a:lnTo>
                  <a:pt x="190612" y="11985"/>
                </a:lnTo>
                <a:lnTo>
                  <a:pt x="177555" y="6865"/>
                </a:lnTo>
                <a:lnTo>
                  <a:pt x="163879" y="3106"/>
                </a:lnTo>
                <a:lnTo>
                  <a:pt x="149667" y="790"/>
                </a:lnTo>
                <a:lnTo>
                  <a:pt x="135001" y="0"/>
                </a:lnTo>
                <a:lnTo>
                  <a:pt x="134613" y="0"/>
                </a:lnTo>
                <a:lnTo>
                  <a:pt x="119941" y="830"/>
                </a:lnTo>
                <a:lnTo>
                  <a:pt x="105728" y="3183"/>
                </a:lnTo>
                <a:lnTo>
                  <a:pt x="92055" y="6975"/>
                </a:lnTo>
                <a:lnTo>
                  <a:pt x="79005" y="12125"/>
                </a:lnTo>
                <a:lnTo>
                  <a:pt x="66660" y="18550"/>
                </a:lnTo>
                <a:lnTo>
                  <a:pt x="55101" y="26169"/>
                </a:lnTo>
                <a:lnTo>
                  <a:pt x="44411" y="34899"/>
                </a:lnTo>
                <a:lnTo>
                  <a:pt x="34672" y="44658"/>
                </a:lnTo>
                <a:lnTo>
                  <a:pt x="25965" y="55364"/>
                </a:lnTo>
                <a:lnTo>
                  <a:pt x="18372" y="66934"/>
                </a:lnTo>
                <a:lnTo>
                  <a:pt x="11977" y="79286"/>
                </a:lnTo>
                <a:lnTo>
                  <a:pt x="6860" y="92338"/>
                </a:lnTo>
                <a:lnTo>
                  <a:pt x="3103" y="106008"/>
                </a:lnTo>
                <a:lnTo>
                  <a:pt x="789" y="120214"/>
                </a:lnTo>
                <a:lnTo>
                  <a:pt x="0" y="134874"/>
                </a:lnTo>
                <a:lnTo>
                  <a:pt x="0" y="135366"/>
                </a:lnTo>
                <a:lnTo>
                  <a:pt x="841" y="150028"/>
                </a:lnTo>
                <a:lnTo>
                  <a:pt x="3202" y="164232"/>
                </a:lnTo>
                <a:lnTo>
                  <a:pt x="7001" y="177894"/>
                </a:lnTo>
                <a:lnTo>
                  <a:pt x="12157" y="190935"/>
                </a:lnTo>
                <a:lnTo>
                  <a:pt x="18588" y="203271"/>
                </a:lnTo>
                <a:lnTo>
                  <a:pt x="26212" y="214820"/>
                </a:lnTo>
                <a:lnTo>
                  <a:pt x="34947" y="225502"/>
                </a:lnTo>
                <a:lnTo>
                  <a:pt x="44711" y="235233"/>
                </a:lnTo>
                <a:lnTo>
                  <a:pt x="55423" y="243932"/>
                </a:lnTo>
                <a:lnTo>
                  <a:pt x="66999" y="251518"/>
                </a:lnTo>
                <a:lnTo>
                  <a:pt x="79360" y="257908"/>
                </a:lnTo>
                <a:lnTo>
                  <a:pt x="92422" y="263021"/>
                </a:lnTo>
                <a:lnTo>
                  <a:pt x="106104" y="266774"/>
                </a:lnTo>
                <a:lnTo>
                  <a:pt x="120324" y="269086"/>
                </a:lnTo>
                <a:lnTo>
                  <a:pt x="135001" y="269875"/>
                </a:lnTo>
                <a:lnTo>
                  <a:pt x="135387" y="269874"/>
                </a:lnTo>
                <a:lnTo>
                  <a:pt x="150036" y="269044"/>
                </a:lnTo>
                <a:lnTo>
                  <a:pt x="164229" y="266691"/>
                </a:lnTo>
                <a:lnTo>
                  <a:pt x="177884" y="262898"/>
                </a:lnTo>
                <a:lnTo>
                  <a:pt x="190919" y="257747"/>
                </a:lnTo>
                <a:lnTo>
                  <a:pt x="203252" y="251319"/>
                </a:lnTo>
                <a:lnTo>
                  <a:pt x="214800" y="243696"/>
                </a:lnTo>
                <a:lnTo>
                  <a:pt x="225482" y="234962"/>
                </a:lnTo>
                <a:lnTo>
                  <a:pt x="235215" y="225197"/>
                </a:lnTo>
                <a:lnTo>
                  <a:pt x="243917" y="214483"/>
                </a:lnTo>
                <a:lnTo>
                  <a:pt x="251506" y="202903"/>
                </a:lnTo>
                <a:lnTo>
                  <a:pt x="257900" y="190538"/>
                </a:lnTo>
                <a:lnTo>
                  <a:pt x="263015" y="177471"/>
                </a:lnTo>
                <a:lnTo>
                  <a:pt x="266771" y="163783"/>
                </a:lnTo>
                <a:lnTo>
                  <a:pt x="269085" y="149557"/>
                </a:lnTo>
                <a:lnTo>
                  <a:pt x="269875" y="134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8675" y="157629"/>
            <a:ext cx="6917421" cy="1620158"/>
          </a:xfrm>
          <a:custGeom>
            <a:avLst/>
            <a:gdLst/>
            <a:ahLst/>
            <a:cxnLst/>
            <a:rect l="l" t="t" r="r" b="b"/>
            <a:pathLst>
              <a:path w="6917421" h="1620158">
                <a:moveTo>
                  <a:pt x="629330" y="533504"/>
                </a:moveTo>
                <a:lnTo>
                  <a:pt x="620936" y="505344"/>
                </a:lnTo>
                <a:lnTo>
                  <a:pt x="619718" y="477508"/>
                </a:lnTo>
                <a:lnTo>
                  <a:pt x="625440" y="450097"/>
                </a:lnTo>
                <a:lnTo>
                  <a:pt x="656750" y="396945"/>
                </a:lnTo>
                <a:lnTo>
                  <a:pt x="712962" y="346688"/>
                </a:lnTo>
                <a:lnTo>
                  <a:pt x="749811" y="322893"/>
                </a:lnTo>
                <a:lnTo>
                  <a:pt x="792172" y="300122"/>
                </a:lnTo>
                <a:lnTo>
                  <a:pt x="839808" y="278472"/>
                </a:lnTo>
                <a:lnTo>
                  <a:pt x="892479" y="258045"/>
                </a:lnTo>
                <a:lnTo>
                  <a:pt x="949948" y="238939"/>
                </a:lnTo>
                <a:lnTo>
                  <a:pt x="1011978" y="221255"/>
                </a:lnTo>
                <a:lnTo>
                  <a:pt x="1078330" y="205092"/>
                </a:lnTo>
                <a:lnTo>
                  <a:pt x="1148767" y="190551"/>
                </a:lnTo>
                <a:lnTo>
                  <a:pt x="1223050" y="177729"/>
                </a:lnTo>
                <a:lnTo>
                  <a:pt x="1300942" y="166729"/>
                </a:lnTo>
                <a:lnTo>
                  <a:pt x="1382204" y="157648"/>
                </a:lnTo>
                <a:lnTo>
                  <a:pt x="1466600" y="150587"/>
                </a:lnTo>
                <a:lnTo>
                  <a:pt x="1553890" y="145646"/>
                </a:lnTo>
                <a:lnTo>
                  <a:pt x="1625795" y="143300"/>
                </a:lnTo>
                <a:lnTo>
                  <a:pt x="1697716" y="142501"/>
                </a:lnTo>
                <a:lnTo>
                  <a:pt x="1733609" y="142676"/>
                </a:lnTo>
                <a:lnTo>
                  <a:pt x="1805113" y="144165"/>
                </a:lnTo>
                <a:lnTo>
                  <a:pt x="1876044" y="147160"/>
                </a:lnTo>
                <a:lnTo>
                  <a:pt x="1946166" y="151646"/>
                </a:lnTo>
                <a:lnTo>
                  <a:pt x="2015246" y="157606"/>
                </a:lnTo>
                <a:lnTo>
                  <a:pt x="2083046" y="165024"/>
                </a:lnTo>
                <a:lnTo>
                  <a:pt x="2149332" y="173883"/>
                </a:lnTo>
                <a:lnTo>
                  <a:pt x="2213867" y="184169"/>
                </a:lnTo>
                <a:lnTo>
                  <a:pt x="2245405" y="189842"/>
                </a:lnTo>
                <a:lnTo>
                  <a:pt x="2280718" y="170521"/>
                </a:lnTo>
                <a:lnTo>
                  <a:pt x="2320162" y="152466"/>
                </a:lnTo>
                <a:lnTo>
                  <a:pt x="2363443" y="135708"/>
                </a:lnTo>
                <a:lnTo>
                  <a:pt x="2410263" y="120274"/>
                </a:lnTo>
                <a:lnTo>
                  <a:pt x="2460325" y="106193"/>
                </a:lnTo>
                <a:lnTo>
                  <a:pt x="2513334" y="93494"/>
                </a:lnTo>
                <a:lnTo>
                  <a:pt x="2568992" y="82206"/>
                </a:lnTo>
                <a:lnTo>
                  <a:pt x="2627003" y="72358"/>
                </a:lnTo>
                <a:lnTo>
                  <a:pt x="2687070" y="63978"/>
                </a:lnTo>
                <a:lnTo>
                  <a:pt x="2748897" y="57095"/>
                </a:lnTo>
                <a:lnTo>
                  <a:pt x="2812187" y="51739"/>
                </a:lnTo>
                <a:lnTo>
                  <a:pt x="2876643" y="47936"/>
                </a:lnTo>
                <a:lnTo>
                  <a:pt x="2941969" y="45718"/>
                </a:lnTo>
                <a:lnTo>
                  <a:pt x="3007869" y="45111"/>
                </a:lnTo>
                <a:lnTo>
                  <a:pt x="3074045" y="46146"/>
                </a:lnTo>
                <a:lnTo>
                  <a:pt x="3140201" y="48850"/>
                </a:lnTo>
                <a:lnTo>
                  <a:pt x="3206040" y="53252"/>
                </a:lnTo>
                <a:lnTo>
                  <a:pt x="3271266" y="59382"/>
                </a:lnTo>
                <a:lnTo>
                  <a:pt x="3335583" y="67268"/>
                </a:lnTo>
                <a:lnTo>
                  <a:pt x="3398692" y="76939"/>
                </a:lnTo>
                <a:lnTo>
                  <a:pt x="3438889" y="84256"/>
                </a:lnTo>
                <a:lnTo>
                  <a:pt x="3477735" y="92226"/>
                </a:lnTo>
                <a:lnTo>
                  <a:pt x="3515161" y="100832"/>
                </a:lnTo>
                <a:lnTo>
                  <a:pt x="3562732" y="113272"/>
                </a:lnTo>
                <a:lnTo>
                  <a:pt x="3596939" y="123421"/>
                </a:lnTo>
                <a:lnTo>
                  <a:pt x="3655654" y="92381"/>
                </a:lnTo>
                <a:lnTo>
                  <a:pt x="3727264" y="65465"/>
                </a:lnTo>
                <a:lnTo>
                  <a:pt x="3767302" y="53619"/>
                </a:lnTo>
                <a:lnTo>
                  <a:pt x="3809842" y="42881"/>
                </a:lnTo>
                <a:lnTo>
                  <a:pt x="3854641" y="33277"/>
                </a:lnTo>
                <a:lnTo>
                  <a:pt x="3901461" y="24835"/>
                </a:lnTo>
                <a:lnTo>
                  <a:pt x="3950060" y="17578"/>
                </a:lnTo>
                <a:lnTo>
                  <a:pt x="4000196" y="11534"/>
                </a:lnTo>
                <a:lnTo>
                  <a:pt x="4051630" y="6728"/>
                </a:lnTo>
                <a:lnTo>
                  <a:pt x="4104121" y="3187"/>
                </a:lnTo>
                <a:lnTo>
                  <a:pt x="4157427" y="935"/>
                </a:lnTo>
                <a:lnTo>
                  <a:pt x="4211308" y="0"/>
                </a:lnTo>
                <a:lnTo>
                  <a:pt x="4265523" y="406"/>
                </a:lnTo>
                <a:lnTo>
                  <a:pt x="4319832" y="2180"/>
                </a:lnTo>
                <a:lnTo>
                  <a:pt x="4373993" y="5348"/>
                </a:lnTo>
                <a:lnTo>
                  <a:pt x="4427766" y="9935"/>
                </a:lnTo>
                <a:lnTo>
                  <a:pt x="4480909" y="15968"/>
                </a:lnTo>
                <a:lnTo>
                  <a:pt x="4533183" y="23472"/>
                </a:lnTo>
                <a:lnTo>
                  <a:pt x="4575676" y="30847"/>
                </a:lnTo>
                <a:lnTo>
                  <a:pt x="4616360" y="39112"/>
                </a:lnTo>
                <a:lnTo>
                  <a:pt x="4655099" y="48233"/>
                </a:lnTo>
                <a:lnTo>
                  <a:pt x="4703495" y="61666"/>
                </a:lnTo>
                <a:lnTo>
                  <a:pt x="4747876" y="76479"/>
                </a:lnTo>
                <a:lnTo>
                  <a:pt x="4776642" y="87734"/>
                </a:lnTo>
                <a:lnTo>
                  <a:pt x="4819797" y="72799"/>
                </a:lnTo>
                <a:lnTo>
                  <a:pt x="4865863" y="59241"/>
                </a:lnTo>
                <a:lnTo>
                  <a:pt x="4914557" y="47068"/>
                </a:lnTo>
                <a:lnTo>
                  <a:pt x="4965598" y="36286"/>
                </a:lnTo>
                <a:lnTo>
                  <a:pt x="5018704" y="26903"/>
                </a:lnTo>
                <a:lnTo>
                  <a:pt x="5073594" y="18927"/>
                </a:lnTo>
                <a:lnTo>
                  <a:pt x="5129984" y="12364"/>
                </a:lnTo>
                <a:lnTo>
                  <a:pt x="5187594" y="7222"/>
                </a:lnTo>
                <a:lnTo>
                  <a:pt x="5246141" y="3509"/>
                </a:lnTo>
                <a:lnTo>
                  <a:pt x="5305343" y="1231"/>
                </a:lnTo>
                <a:lnTo>
                  <a:pt x="5364919" y="397"/>
                </a:lnTo>
                <a:lnTo>
                  <a:pt x="5424586" y="1012"/>
                </a:lnTo>
                <a:lnTo>
                  <a:pt x="5484063" y="3086"/>
                </a:lnTo>
                <a:lnTo>
                  <a:pt x="5543067" y="6624"/>
                </a:lnTo>
                <a:lnTo>
                  <a:pt x="5601317" y="11635"/>
                </a:lnTo>
                <a:lnTo>
                  <a:pt x="5658530" y="18126"/>
                </a:lnTo>
                <a:lnTo>
                  <a:pt x="5714426" y="26104"/>
                </a:lnTo>
                <a:lnTo>
                  <a:pt x="5768721" y="35576"/>
                </a:lnTo>
                <a:lnTo>
                  <a:pt x="5821134" y="46549"/>
                </a:lnTo>
                <a:lnTo>
                  <a:pt x="5871382" y="59032"/>
                </a:lnTo>
                <a:lnTo>
                  <a:pt x="5911284" y="70571"/>
                </a:lnTo>
                <a:lnTo>
                  <a:pt x="5948400" y="82904"/>
                </a:lnTo>
                <a:lnTo>
                  <a:pt x="5998644" y="102775"/>
                </a:lnTo>
                <a:lnTo>
                  <a:pt x="6042086" y="124136"/>
                </a:lnTo>
                <a:lnTo>
                  <a:pt x="6078404" y="146807"/>
                </a:lnTo>
                <a:lnTo>
                  <a:pt x="6115192" y="178770"/>
                </a:lnTo>
                <a:lnTo>
                  <a:pt x="6133637" y="203812"/>
                </a:lnTo>
                <a:lnTo>
                  <a:pt x="6200393" y="210550"/>
                </a:lnTo>
                <a:lnTo>
                  <a:pt x="6264199" y="218857"/>
                </a:lnTo>
                <a:lnTo>
                  <a:pt x="6324899" y="228648"/>
                </a:lnTo>
                <a:lnTo>
                  <a:pt x="6382341" y="239835"/>
                </a:lnTo>
                <a:lnTo>
                  <a:pt x="6436370" y="252334"/>
                </a:lnTo>
                <a:lnTo>
                  <a:pt x="6486831" y="266058"/>
                </a:lnTo>
                <a:lnTo>
                  <a:pt x="6533572" y="280920"/>
                </a:lnTo>
                <a:lnTo>
                  <a:pt x="6576437" y="296835"/>
                </a:lnTo>
                <a:lnTo>
                  <a:pt x="6615272" y="313717"/>
                </a:lnTo>
                <a:lnTo>
                  <a:pt x="6649924" y="331479"/>
                </a:lnTo>
                <a:lnTo>
                  <a:pt x="6680239" y="350035"/>
                </a:lnTo>
                <a:lnTo>
                  <a:pt x="6706061" y="369300"/>
                </a:lnTo>
                <a:lnTo>
                  <a:pt x="6727238" y="389187"/>
                </a:lnTo>
                <a:lnTo>
                  <a:pt x="6743614" y="409610"/>
                </a:lnTo>
                <a:lnTo>
                  <a:pt x="6755037" y="430483"/>
                </a:lnTo>
                <a:lnTo>
                  <a:pt x="6761351" y="451720"/>
                </a:lnTo>
                <a:lnTo>
                  <a:pt x="6762402" y="473235"/>
                </a:lnTo>
                <a:lnTo>
                  <a:pt x="6758038" y="494941"/>
                </a:lnTo>
                <a:lnTo>
                  <a:pt x="6748102" y="516753"/>
                </a:lnTo>
                <a:lnTo>
                  <a:pt x="6732442" y="538584"/>
                </a:lnTo>
                <a:lnTo>
                  <a:pt x="6715735" y="555957"/>
                </a:lnTo>
                <a:lnTo>
                  <a:pt x="6695336" y="572979"/>
                </a:lnTo>
                <a:lnTo>
                  <a:pt x="6693453" y="574398"/>
                </a:lnTo>
                <a:lnTo>
                  <a:pt x="6744732" y="597576"/>
                </a:lnTo>
                <a:lnTo>
                  <a:pt x="6789256" y="621613"/>
                </a:lnTo>
                <a:lnTo>
                  <a:pt x="6827076" y="646384"/>
                </a:lnTo>
                <a:lnTo>
                  <a:pt x="6858244" y="671763"/>
                </a:lnTo>
                <a:lnTo>
                  <a:pt x="6882810" y="697628"/>
                </a:lnTo>
                <a:lnTo>
                  <a:pt x="6900828" y="723852"/>
                </a:lnTo>
                <a:lnTo>
                  <a:pt x="6917421" y="776883"/>
                </a:lnTo>
                <a:lnTo>
                  <a:pt x="6916098" y="803440"/>
                </a:lnTo>
                <a:lnTo>
                  <a:pt x="6894475" y="856014"/>
                </a:lnTo>
                <a:lnTo>
                  <a:pt x="6874276" y="881783"/>
                </a:lnTo>
                <a:lnTo>
                  <a:pt x="6847888" y="907039"/>
                </a:lnTo>
                <a:lnTo>
                  <a:pt x="6815362" y="931659"/>
                </a:lnTo>
                <a:lnTo>
                  <a:pt x="6776750" y="955517"/>
                </a:lnTo>
                <a:lnTo>
                  <a:pt x="6732102" y="978490"/>
                </a:lnTo>
                <a:lnTo>
                  <a:pt x="6681471" y="1000452"/>
                </a:lnTo>
                <a:lnTo>
                  <a:pt x="6624908" y="1021279"/>
                </a:lnTo>
                <a:lnTo>
                  <a:pt x="6562464" y="1040847"/>
                </a:lnTo>
                <a:lnTo>
                  <a:pt x="6494190" y="1059030"/>
                </a:lnTo>
                <a:lnTo>
                  <a:pt x="6449059" y="1069502"/>
                </a:lnTo>
                <a:lnTo>
                  <a:pt x="6402427" y="1079192"/>
                </a:lnTo>
                <a:lnTo>
                  <a:pt x="6354397" y="1088087"/>
                </a:lnTo>
                <a:lnTo>
                  <a:pt x="6305068" y="1096177"/>
                </a:lnTo>
                <a:lnTo>
                  <a:pt x="6254541" y="1103448"/>
                </a:lnTo>
                <a:lnTo>
                  <a:pt x="6202917" y="1109889"/>
                </a:lnTo>
                <a:lnTo>
                  <a:pt x="6150297" y="1115487"/>
                </a:lnTo>
                <a:lnTo>
                  <a:pt x="6096780" y="1120230"/>
                </a:lnTo>
                <a:lnTo>
                  <a:pt x="6042468" y="1124106"/>
                </a:lnTo>
                <a:lnTo>
                  <a:pt x="5987460" y="1127102"/>
                </a:lnTo>
                <a:lnTo>
                  <a:pt x="5974160" y="1174890"/>
                </a:lnTo>
                <a:lnTo>
                  <a:pt x="5937974" y="1220163"/>
                </a:lnTo>
                <a:lnTo>
                  <a:pt x="5880823" y="1262319"/>
                </a:lnTo>
                <a:lnTo>
                  <a:pt x="5844985" y="1282040"/>
                </a:lnTo>
                <a:lnTo>
                  <a:pt x="5804625" y="1300757"/>
                </a:lnTo>
                <a:lnTo>
                  <a:pt x="5759983" y="1318393"/>
                </a:lnTo>
                <a:lnTo>
                  <a:pt x="5711299" y="1334874"/>
                </a:lnTo>
                <a:lnTo>
                  <a:pt x="5658812" y="1350124"/>
                </a:lnTo>
                <a:lnTo>
                  <a:pt x="5602763" y="1364069"/>
                </a:lnTo>
                <a:lnTo>
                  <a:pt x="5543391" y="1376632"/>
                </a:lnTo>
                <a:lnTo>
                  <a:pt x="5480937" y="1387739"/>
                </a:lnTo>
                <a:lnTo>
                  <a:pt x="5415639" y="1397314"/>
                </a:lnTo>
                <a:lnTo>
                  <a:pt x="5347738" y="1405283"/>
                </a:lnTo>
                <a:lnTo>
                  <a:pt x="5277474" y="1411569"/>
                </a:lnTo>
                <a:lnTo>
                  <a:pt x="5205086" y="1416098"/>
                </a:lnTo>
                <a:lnTo>
                  <a:pt x="5130815" y="1418795"/>
                </a:lnTo>
                <a:lnTo>
                  <a:pt x="5054899" y="1419583"/>
                </a:lnTo>
                <a:lnTo>
                  <a:pt x="5029326" y="1419413"/>
                </a:lnTo>
                <a:lnTo>
                  <a:pt x="4978401" y="1418398"/>
                </a:lnTo>
                <a:lnTo>
                  <a:pt x="4927864" y="1416491"/>
                </a:lnTo>
                <a:lnTo>
                  <a:pt x="4877826" y="1413705"/>
                </a:lnTo>
                <a:lnTo>
                  <a:pt x="4828398" y="1410050"/>
                </a:lnTo>
                <a:lnTo>
                  <a:pt x="4779692" y="1405535"/>
                </a:lnTo>
                <a:lnTo>
                  <a:pt x="4731818" y="1400173"/>
                </a:lnTo>
                <a:lnTo>
                  <a:pt x="4684889" y="1393973"/>
                </a:lnTo>
                <a:lnTo>
                  <a:pt x="4639015" y="1386946"/>
                </a:lnTo>
                <a:lnTo>
                  <a:pt x="4594308" y="1379103"/>
                </a:lnTo>
                <a:lnTo>
                  <a:pt x="4572426" y="1374879"/>
                </a:lnTo>
                <a:lnTo>
                  <a:pt x="4543333" y="1401667"/>
                </a:lnTo>
                <a:lnTo>
                  <a:pt x="4508137" y="1427203"/>
                </a:lnTo>
                <a:lnTo>
                  <a:pt x="4467186" y="1451428"/>
                </a:lnTo>
                <a:lnTo>
                  <a:pt x="4420825" y="1474284"/>
                </a:lnTo>
                <a:lnTo>
                  <a:pt x="4369401" y="1495710"/>
                </a:lnTo>
                <a:lnTo>
                  <a:pt x="4313260" y="1515648"/>
                </a:lnTo>
                <a:lnTo>
                  <a:pt x="4252749" y="1534038"/>
                </a:lnTo>
                <a:lnTo>
                  <a:pt x="4188214" y="1550822"/>
                </a:lnTo>
                <a:lnTo>
                  <a:pt x="4120001" y="1565940"/>
                </a:lnTo>
                <a:lnTo>
                  <a:pt x="4048456" y="1579333"/>
                </a:lnTo>
                <a:lnTo>
                  <a:pt x="3973927" y="1590942"/>
                </a:lnTo>
                <a:lnTo>
                  <a:pt x="3896758" y="1600709"/>
                </a:lnTo>
                <a:lnTo>
                  <a:pt x="3817297" y="1608572"/>
                </a:lnTo>
                <a:lnTo>
                  <a:pt x="3735890" y="1614474"/>
                </a:lnTo>
                <a:lnTo>
                  <a:pt x="3652883" y="1618356"/>
                </a:lnTo>
                <a:lnTo>
                  <a:pt x="3568623" y="1620158"/>
                </a:lnTo>
                <a:lnTo>
                  <a:pt x="3483455" y="1619821"/>
                </a:lnTo>
                <a:lnTo>
                  <a:pt x="3397727" y="1617285"/>
                </a:lnTo>
                <a:lnTo>
                  <a:pt x="3311784" y="1612493"/>
                </a:lnTo>
                <a:lnTo>
                  <a:pt x="3225972" y="1605384"/>
                </a:lnTo>
                <a:lnTo>
                  <a:pt x="3155241" y="1597681"/>
                </a:lnTo>
                <a:lnTo>
                  <a:pt x="3086671" y="1588474"/>
                </a:lnTo>
                <a:lnTo>
                  <a:pt x="3020474" y="1577813"/>
                </a:lnTo>
                <a:lnTo>
                  <a:pt x="2956860" y="1565748"/>
                </a:lnTo>
                <a:lnTo>
                  <a:pt x="2896042" y="1552330"/>
                </a:lnTo>
                <a:lnTo>
                  <a:pt x="2838230" y="1537609"/>
                </a:lnTo>
                <a:lnTo>
                  <a:pt x="2783635" y="1521635"/>
                </a:lnTo>
                <a:lnTo>
                  <a:pt x="2732469" y="1504459"/>
                </a:lnTo>
                <a:lnTo>
                  <a:pt x="2684941" y="1486130"/>
                </a:lnTo>
                <a:lnTo>
                  <a:pt x="2641264" y="1466700"/>
                </a:lnTo>
                <a:lnTo>
                  <a:pt x="2552363" y="1482287"/>
                </a:lnTo>
                <a:lnTo>
                  <a:pt x="2461286" y="1495314"/>
                </a:lnTo>
                <a:lnTo>
                  <a:pt x="2368470" y="1505815"/>
                </a:lnTo>
                <a:lnTo>
                  <a:pt x="2274349" y="1513826"/>
                </a:lnTo>
                <a:lnTo>
                  <a:pt x="2179361" y="1519381"/>
                </a:lnTo>
                <a:lnTo>
                  <a:pt x="2083942" y="1522515"/>
                </a:lnTo>
                <a:lnTo>
                  <a:pt x="1988528" y="1523262"/>
                </a:lnTo>
                <a:lnTo>
                  <a:pt x="1893553" y="1521658"/>
                </a:lnTo>
                <a:lnTo>
                  <a:pt x="1799456" y="1517736"/>
                </a:lnTo>
                <a:lnTo>
                  <a:pt x="1706671" y="1511531"/>
                </a:lnTo>
                <a:lnTo>
                  <a:pt x="1615636" y="1503079"/>
                </a:lnTo>
                <a:lnTo>
                  <a:pt x="1526785" y="1492413"/>
                </a:lnTo>
                <a:lnTo>
                  <a:pt x="1440554" y="1479569"/>
                </a:lnTo>
                <a:lnTo>
                  <a:pt x="1357381" y="1464581"/>
                </a:lnTo>
                <a:lnTo>
                  <a:pt x="1277701" y="1447483"/>
                </a:lnTo>
                <a:lnTo>
                  <a:pt x="1201950" y="1428312"/>
                </a:lnTo>
                <a:lnTo>
                  <a:pt x="1130564" y="1407100"/>
                </a:lnTo>
                <a:lnTo>
                  <a:pt x="1063979" y="1383883"/>
                </a:lnTo>
                <a:lnTo>
                  <a:pt x="1002632" y="1358695"/>
                </a:lnTo>
                <a:lnTo>
                  <a:pt x="946957" y="1331572"/>
                </a:lnTo>
                <a:lnTo>
                  <a:pt x="934003" y="1324460"/>
                </a:lnTo>
                <a:lnTo>
                  <a:pt x="876929" y="1325860"/>
                </a:lnTo>
                <a:lnTo>
                  <a:pt x="820594" y="1325788"/>
                </a:lnTo>
                <a:lnTo>
                  <a:pt x="765199" y="1324295"/>
                </a:lnTo>
                <a:lnTo>
                  <a:pt x="710942" y="1321429"/>
                </a:lnTo>
                <a:lnTo>
                  <a:pt x="658024" y="1317243"/>
                </a:lnTo>
                <a:lnTo>
                  <a:pt x="606641" y="1311785"/>
                </a:lnTo>
                <a:lnTo>
                  <a:pt x="556995" y="1305107"/>
                </a:lnTo>
                <a:lnTo>
                  <a:pt x="509283" y="1297258"/>
                </a:lnTo>
                <a:lnTo>
                  <a:pt x="463706" y="1288288"/>
                </a:lnTo>
                <a:lnTo>
                  <a:pt x="420462" y="1278248"/>
                </a:lnTo>
                <a:lnTo>
                  <a:pt x="379749" y="1267188"/>
                </a:lnTo>
                <a:lnTo>
                  <a:pt x="341769" y="1255158"/>
                </a:lnTo>
                <a:lnTo>
                  <a:pt x="306718" y="1242208"/>
                </a:lnTo>
                <a:lnTo>
                  <a:pt x="274797" y="1228389"/>
                </a:lnTo>
                <a:lnTo>
                  <a:pt x="246205" y="1213750"/>
                </a:lnTo>
                <a:lnTo>
                  <a:pt x="221140" y="1198342"/>
                </a:lnTo>
                <a:lnTo>
                  <a:pt x="199803" y="1182215"/>
                </a:lnTo>
                <a:lnTo>
                  <a:pt x="169104" y="1148006"/>
                </a:lnTo>
                <a:lnTo>
                  <a:pt x="157233" y="1120291"/>
                </a:lnTo>
                <a:lnTo>
                  <a:pt x="155460" y="1100878"/>
                </a:lnTo>
                <a:lnTo>
                  <a:pt x="156568" y="1091223"/>
                </a:lnTo>
                <a:lnTo>
                  <a:pt x="167711" y="1062622"/>
                </a:lnTo>
                <a:lnTo>
                  <a:pt x="190299" y="1034837"/>
                </a:lnTo>
                <a:lnTo>
                  <a:pt x="211538" y="1016939"/>
                </a:lnTo>
                <a:lnTo>
                  <a:pt x="237596" y="999664"/>
                </a:lnTo>
                <a:lnTo>
                  <a:pt x="268364" y="983114"/>
                </a:lnTo>
                <a:lnTo>
                  <a:pt x="303737" y="967393"/>
                </a:lnTo>
                <a:lnTo>
                  <a:pt x="343606" y="952604"/>
                </a:lnTo>
                <a:lnTo>
                  <a:pt x="295591" y="942726"/>
                </a:lnTo>
                <a:lnTo>
                  <a:pt x="250939" y="931811"/>
                </a:lnTo>
                <a:lnTo>
                  <a:pt x="209714" y="919938"/>
                </a:lnTo>
                <a:lnTo>
                  <a:pt x="171980" y="907187"/>
                </a:lnTo>
                <a:lnTo>
                  <a:pt x="137800" y="893634"/>
                </a:lnTo>
                <a:lnTo>
                  <a:pt x="107239" y="879360"/>
                </a:lnTo>
                <a:lnTo>
                  <a:pt x="80360" y="864441"/>
                </a:lnTo>
                <a:lnTo>
                  <a:pt x="57228" y="848956"/>
                </a:lnTo>
                <a:lnTo>
                  <a:pt x="37906" y="832984"/>
                </a:lnTo>
                <a:lnTo>
                  <a:pt x="22458" y="816603"/>
                </a:lnTo>
                <a:lnTo>
                  <a:pt x="3441" y="782928"/>
                </a:lnTo>
                <a:lnTo>
                  <a:pt x="0" y="765791"/>
                </a:lnTo>
                <a:lnTo>
                  <a:pt x="688" y="748558"/>
                </a:lnTo>
                <a:lnTo>
                  <a:pt x="14711" y="714120"/>
                </a:lnTo>
                <a:lnTo>
                  <a:pt x="28173" y="697072"/>
                </a:lnTo>
                <a:lnTo>
                  <a:pt x="46021" y="680242"/>
                </a:lnTo>
                <a:lnTo>
                  <a:pt x="68319" y="663709"/>
                </a:lnTo>
                <a:lnTo>
                  <a:pt x="95130" y="647550"/>
                </a:lnTo>
                <a:lnTo>
                  <a:pt x="131166" y="629820"/>
                </a:lnTo>
                <a:lnTo>
                  <a:pt x="150969" y="621444"/>
                </a:lnTo>
                <a:lnTo>
                  <a:pt x="171901" y="613406"/>
                </a:lnTo>
                <a:lnTo>
                  <a:pt x="193917" y="605718"/>
                </a:lnTo>
                <a:lnTo>
                  <a:pt x="216972" y="598386"/>
                </a:lnTo>
                <a:lnTo>
                  <a:pt x="241020" y="591422"/>
                </a:lnTo>
                <a:lnTo>
                  <a:pt x="266018" y="584834"/>
                </a:lnTo>
                <a:lnTo>
                  <a:pt x="291918" y="578633"/>
                </a:lnTo>
                <a:lnTo>
                  <a:pt x="318676" y="572827"/>
                </a:lnTo>
                <a:lnTo>
                  <a:pt x="346247" y="567425"/>
                </a:lnTo>
                <a:lnTo>
                  <a:pt x="374585" y="562438"/>
                </a:lnTo>
                <a:lnTo>
                  <a:pt x="403645" y="557874"/>
                </a:lnTo>
                <a:lnTo>
                  <a:pt x="433382" y="553744"/>
                </a:lnTo>
                <a:lnTo>
                  <a:pt x="463751" y="550056"/>
                </a:lnTo>
                <a:lnTo>
                  <a:pt x="494707" y="546820"/>
                </a:lnTo>
                <a:lnTo>
                  <a:pt x="526204" y="544045"/>
                </a:lnTo>
                <a:lnTo>
                  <a:pt x="558196" y="541741"/>
                </a:lnTo>
                <a:lnTo>
                  <a:pt x="590640" y="539918"/>
                </a:lnTo>
                <a:lnTo>
                  <a:pt x="623488" y="538584"/>
                </a:lnTo>
                <a:lnTo>
                  <a:pt x="629330" y="533504"/>
                </a:lnTo>
                <a:close/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71441" y="2148459"/>
            <a:ext cx="90043" cy="90042"/>
          </a:xfrm>
          <a:custGeom>
            <a:avLst/>
            <a:gdLst/>
            <a:ahLst/>
            <a:cxnLst/>
            <a:rect l="l" t="t" r="r" b="b"/>
            <a:pathLst>
              <a:path w="90043" h="90042">
                <a:moveTo>
                  <a:pt x="90043" y="44957"/>
                </a:moveTo>
                <a:lnTo>
                  <a:pt x="87761" y="59150"/>
                </a:lnTo>
                <a:lnTo>
                  <a:pt x="81408" y="71489"/>
                </a:lnTo>
                <a:lnTo>
                  <a:pt x="71717" y="81241"/>
                </a:lnTo>
                <a:lnTo>
                  <a:pt x="59424" y="87670"/>
                </a:lnTo>
                <a:lnTo>
                  <a:pt x="45262" y="90041"/>
                </a:lnTo>
                <a:lnTo>
                  <a:pt x="44958" y="90042"/>
                </a:lnTo>
                <a:lnTo>
                  <a:pt x="30808" y="87755"/>
                </a:lnTo>
                <a:lnTo>
                  <a:pt x="18493" y="81385"/>
                </a:lnTo>
                <a:lnTo>
                  <a:pt x="8758" y="71670"/>
                </a:lnTo>
                <a:lnTo>
                  <a:pt x="2346" y="59348"/>
                </a:lnTo>
                <a:lnTo>
                  <a:pt x="0" y="45157"/>
                </a:lnTo>
                <a:lnTo>
                  <a:pt x="0" y="44957"/>
                </a:lnTo>
                <a:lnTo>
                  <a:pt x="2292" y="30789"/>
                </a:lnTo>
                <a:lnTo>
                  <a:pt x="8672" y="18462"/>
                </a:lnTo>
                <a:lnTo>
                  <a:pt x="18392" y="8723"/>
                </a:lnTo>
                <a:lnTo>
                  <a:pt x="30705" y="2320"/>
                </a:lnTo>
                <a:lnTo>
                  <a:pt x="44958" y="0"/>
                </a:lnTo>
                <a:lnTo>
                  <a:pt x="59169" y="2286"/>
                </a:lnTo>
                <a:lnTo>
                  <a:pt x="71521" y="8649"/>
                </a:lnTo>
                <a:lnTo>
                  <a:pt x="81276" y="18344"/>
                </a:lnTo>
                <a:lnTo>
                  <a:pt x="87695" y="30629"/>
                </a:lnTo>
                <a:lnTo>
                  <a:pt x="90042" y="44759"/>
                </a:lnTo>
                <a:lnTo>
                  <a:pt x="90043" y="44957"/>
                </a:lnTo>
                <a:close/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20388" y="1992884"/>
            <a:ext cx="179959" cy="179958"/>
          </a:xfrm>
          <a:custGeom>
            <a:avLst/>
            <a:gdLst/>
            <a:ahLst/>
            <a:cxnLst/>
            <a:rect l="l" t="t" r="r" b="b"/>
            <a:pathLst>
              <a:path w="179959" h="179958">
                <a:moveTo>
                  <a:pt x="179959" y="90042"/>
                </a:moveTo>
                <a:lnTo>
                  <a:pt x="178786" y="104599"/>
                </a:lnTo>
                <a:lnTo>
                  <a:pt x="175391" y="118409"/>
                </a:lnTo>
                <a:lnTo>
                  <a:pt x="169956" y="131290"/>
                </a:lnTo>
                <a:lnTo>
                  <a:pt x="162666" y="143057"/>
                </a:lnTo>
                <a:lnTo>
                  <a:pt x="153702" y="153526"/>
                </a:lnTo>
                <a:lnTo>
                  <a:pt x="143249" y="162513"/>
                </a:lnTo>
                <a:lnTo>
                  <a:pt x="131490" y="169833"/>
                </a:lnTo>
                <a:lnTo>
                  <a:pt x="118608" y="175304"/>
                </a:lnTo>
                <a:lnTo>
                  <a:pt x="104787" y="178740"/>
                </a:lnTo>
                <a:lnTo>
                  <a:pt x="90209" y="179958"/>
                </a:lnTo>
                <a:lnTo>
                  <a:pt x="89915" y="179958"/>
                </a:lnTo>
                <a:lnTo>
                  <a:pt x="75349" y="178785"/>
                </a:lnTo>
                <a:lnTo>
                  <a:pt x="61530" y="175386"/>
                </a:lnTo>
                <a:lnTo>
                  <a:pt x="48642" y="169946"/>
                </a:lnTo>
                <a:lnTo>
                  <a:pt x="36870" y="162651"/>
                </a:lnTo>
                <a:lnTo>
                  <a:pt x="26398" y="153683"/>
                </a:lnTo>
                <a:lnTo>
                  <a:pt x="17411" y="143229"/>
                </a:lnTo>
                <a:lnTo>
                  <a:pt x="10093" y="131472"/>
                </a:lnTo>
                <a:lnTo>
                  <a:pt x="4629" y="118597"/>
                </a:lnTo>
                <a:lnTo>
                  <a:pt x="1203" y="104788"/>
                </a:lnTo>
                <a:lnTo>
                  <a:pt x="0" y="90230"/>
                </a:lnTo>
                <a:lnTo>
                  <a:pt x="0" y="90042"/>
                </a:lnTo>
                <a:lnTo>
                  <a:pt x="1172" y="75452"/>
                </a:lnTo>
                <a:lnTo>
                  <a:pt x="4566" y="61614"/>
                </a:lnTo>
                <a:lnTo>
                  <a:pt x="9998" y="48712"/>
                </a:lnTo>
                <a:lnTo>
                  <a:pt x="17284" y="36929"/>
                </a:lnTo>
                <a:lnTo>
                  <a:pt x="26240" y="26448"/>
                </a:lnTo>
                <a:lnTo>
                  <a:pt x="36682" y="17454"/>
                </a:lnTo>
                <a:lnTo>
                  <a:pt x="48425" y="10128"/>
                </a:lnTo>
                <a:lnTo>
                  <a:pt x="61285" y="4655"/>
                </a:lnTo>
                <a:lnTo>
                  <a:pt x="75079" y="1218"/>
                </a:lnTo>
                <a:lnTo>
                  <a:pt x="89623" y="0"/>
                </a:lnTo>
                <a:lnTo>
                  <a:pt x="89915" y="0"/>
                </a:lnTo>
                <a:lnTo>
                  <a:pt x="104496" y="1170"/>
                </a:lnTo>
                <a:lnTo>
                  <a:pt x="118325" y="4561"/>
                </a:lnTo>
                <a:lnTo>
                  <a:pt x="131220" y="9988"/>
                </a:lnTo>
                <a:lnTo>
                  <a:pt x="142998" y="17269"/>
                </a:lnTo>
                <a:lnTo>
                  <a:pt x="153475" y="26222"/>
                </a:lnTo>
                <a:lnTo>
                  <a:pt x="162470" y="36662"/>
                </a:lnTo>
                <a:lnTo>
                  <a:pt x="169798" y="48407"/>
                </a:lnTo>
                <a:lnTo>
                  <a:pt x="175278" y="61274"/>
                </a:lnTo>
                <a:lnTo>
                  <a:pt x="178725" y="75081"/>
                </a:lnTo>
                <a:lnTo>
                  <a:pt x="179958" y="89644"/>
                </a:lnTo>
                <a:lnTo>
                  <a:pt x="179959" y="90042"/>
                </a:lnTo>
                <a:close/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64380" y="1747520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269875" y="134874"/>
                </a:moveTo>
                <a:lnTo>
                  <a:pt x="269085" y="149557"/>
                </a:lnTo>
                <a:lnTo>
                  <a:pt x="266771" y="163783"/>
                </a:lnTo>
                <a:lnTo>
                  <a:pt x="263015" y="177471"/>
                </a:lnTo>
                <a:lnTo>
                  <a:pt x="257900" y="190538"/>
                </a:lnTo>
                <a:lnTo>
                  <a:pt x="251506" y="202903"/>
                </a:lnTo>
                <a:lnTo>
                  <a:pt x="243917" y="214483"/>
                </a:lnTo>
                <a:lnTo>
                  <a:pt x="235215" y="225197"/>
                </a:lnTo>
                <a:lnTo>
                  <a:pt x="225482" y="234962"/>
                </a:lnTo>
                <a:lnTo>
                  <a:pt x="214800" y="243696"/>
                </a:lnTo>
                <a:lnTo>
                  <a:pt x="203252" y="251319"/>
                </a:lnTo>
                <a:lnTo>
                  <a:pt x="190919" y="257747"/>
                </a:lnTo>
                <a:lnTo>
                  <a:pt x="177884" y="262898"/>
                </a:lnTo>
                <a:lnTo>
                  <a:pt x="164229" y="266691"/>
                </a:lnTo>
                <a:lnTo>
                  <a:pt x="150036" y="269044"/>
                </a:lnTo>
                <a:lnTo>
                  <a:pt x="135387" y="269874"/>
                </a:lnTo>
                <a:lnTo>
                  <a:pt x="135001" y="269875"/>
                </a:lnTo>
                <a:lnTo>
                  <a:pt x="120324" y="269086"/>
                </a:lnTo>
                <a:lnTo>
                  <a:pt x="106104" y="266774"/>
                </a:lnTo>
                <a:lnTo>
                  <a:pt x="92422" y="263021"/>
                </a:lnTo>
                <a:lnTo>
                  <a:pt x="79360" y="257908"/>
                </a:lnTo>
                <a:lnTo>
                  <a:pt x="66999" y="251518"/>
                </a:lnTo>
                <a:lnTo>
                  <a:pt x="55423" y="243932"/>
                </a:lnTo>
                <a:lnTo>
                  <a:pt x="44711" y="235233"/>
                </a:lnTo>
                <a:lnTo>
                  <a:pt x="34947" y="225502"/>
                </a:lnTo>
                <a:lnTo>
                  <a:pt x="26212" y="214820"/>
                </a:lnTo>
                <a:lnTo>
                  <a:pt x="18588" y="203271"/>
                </a:lnTo>
                <a:lnTo>
                  <a:pt x="12157" y="190935"/>
                </a:lnTo>
                <a:lnTo>
                  <a:pt x="7001" y="177894"/>
                </a:lnTo>
                <a:lnTo>
                  <a:pt x="3202" y="164232"/>
                </a:lnTo>
                <a:lnTo>
                  <a:pt x="841" y="150028"/>
                </a:lnTo>
                <a:lnTo>
                  <a:pt x="0" y="135366"/>
                </a:lnTo>
                <a:lnTo>
                  <a:pt x="0" y="134874"/>
                </a:lnTo>
                <a:lnTo>
                  <a:pt x="789" y="120214"/>
                </a:lnTo>
                <a:lnTo>
                  <a:pt x="3103" y="106008"/>
                </a:lnTo>
                <a:lnTo>
                  <a:pt x="6860" y="92338"/>
                </a:lnTo>
                <a:lnTo>
                  <a:pt x="11977" y="79286"/>
                </a:lnTo>
                <a:lnTo>
                  <a:pt x="18372" y="66934"/>
                </a:lnTo>
                <a:lnTo>
                  <a:pt x="25965" y="55364"/>
                </a:lnTo>
                <a:lnTo>
                  <a:pt x="34672" y="44658"/>
                </a:lnTo>
                <a:lnTo>
                  <a:pt x="44411" y="34899"/>
                </a:lnTo>
                <a:lnTo>
                  <a:pt x="55101" y="26169"/>
                </a:lnTo>
                <a:lnTo>
                  <a:pt x="66660" y="18550"/>
                </a:lnTo>
                <a:lnTo>
                  <a:pt x="79005" y="12125"/>
                </a:lnTo>
                <a:lnTo>
                  <a:pt x="92055" y="6975"/>
                </a:lnTo>
                <a:lnTo>
                  <a:pt x="105728" y="3183"/>
                </a:lnTo>
                <a:lnTo>
                  <a:pt x="119941" y="830"/>
                </a:lnTo>
                <a:lnTo>
                  <a:pt x="134613" y="0"/>
                </a:lnTo>
                <a:lnTo>
                  <a:pt x="135001" y="0"/>
                </a:lnTo>
                <a:lnTo>
                  <a:pt x="149667" y="790"/>
                </a:lnTo>
                <a:lnTo>
                  <a:pt x="163879" y="3106"/>
                </a:lnTo>
                <a:lnTo>
                  <a:pt x="177555" y="6865"/>
                </a:lnTo>
                <a:lnTo>
                  <a:pt x="190612" y="11985"/>
                </a:lnTo>
                <a:lnTo>
                  <a:pt x="202969" y="18384"/>
                </a:lnTo>
                <a:lnTo>
                  <a:pt x="214542" y="25980"/>
                </a:lnTo>
                <a:lnTo>
                  <a:pt x="225250" y="34689"/>
                </a:lnTo>
                <a:lnTo>
                  <a:pt x="235010" y="44430"/>
                </a:lnTo>
                <a:lnTo>
                  <a:pt x="243739" y="55121"/>
                </a:lnTo>
                <a:lnTo>
                  <a:pt x="251357" y="66679"/>
                </a:lnTo>
                <a:lnTo>
                  <a:pt x="257779" y="79021"/>
                </a:lnTo>
                <a:lnTo>
                  <a:pt x="262924" y="92066"/>
                </a:lnTo>
                <a:lnTo>
                  <a:pt x="266710" y="105731"/>
                </a:lnTo>
                <a:lnTo>
                  <a:pt x="269054" y="119934"/>
                </a:lnTo>
                <a:lnTo>
                  <a:pt x="269874" y="134592"/>
                </a:lnTo>
                <a:lnTo>
                  <a:pt x="269875" y="134874"/>
                </a:lnTo>
                <a:close/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685" y="1103884"/>
            <a:ext cx="405066" cy="30506"/>
          </a:xfrm>
          <a:custGeom>
            <a:avLst/>
            <a:gdLst/>
            <a:ahLst/>
            <a:cxnLst/>
            <a:rect l="l" t="t" r="r" b="b"/>
            <a:pathLst>
              <a:path w="405066" h="30506">
                <a:moveTo>
                  <a:pt x="405066" y="29844"/>
                </a:moveTo>
                <a:lnTo>
                  <a:pt x="383866" y="30273"/>
                </a:lnTo>
                <a:lnTo>
                  <a:pt x="362680" y="30494"/>
                </a:lnTo>
                <a:lnTo>
                  <a:pt x="341523" y="30506"/>
                </a:lnTo>
                <a:lnTo>
                  <a:pt x="320409" y="30313"/>
                </a:lnTo>
                <a:lnTo>
                  <a:pt x="299351" y="29914"/>
                </a:lnTo>
                <a:lnTo>
                  <a:pt x="278365" y="29311"/>
                </a:lnTo>
                <a:lnTo>
                  <a:pt x="257465" y="28504"/>
                </a:lnTo>
                <a:lnTo>
                  <a:pt x="236664" y="27496"/>
                </a:lnTo>
                <a:lnTo>
                  <a:pt x="215977" y="26286"/>
                </a:lnTo>
                <a:lnTo>
                  <a:pt x="195418" y="24876"/>
                </a:lnTo>
                <a:lnTo>
                  <a:pt x="175001" y="23267"/>
                </a:lnTo>
                <a:lnTo>
                  <a:pt x="154741" y="21459"/>
                </a:lnTo>
                <a:lnTo>
                  <a:pt x="134651" y="19455"/>
                </a:lnTo>
                <a:lnTo>
                  <a:pt x="114747" y="17255"/>
                </a:lnTo>
                <a:lnTo>
                  <a:pt x="95042" y="14860"/>
                </a:lnTo>
                <a:lnTo>
                  <a:pt x="75550" y="12272"/>
                </a:lnTo>
                <a:lnTo>
                  <a:pt x="56285" y="9490"/>
                </a:lnTo>
                <a:lnTo>
                  <a:pt x="37263" y="6517"/>
                </a:lnTo>
                <a:lnTo>
                  <a:pt x="18496" y="3353"/>
                </a:lnTo>
                <a:lnTo>
                  <a:pt x="0" y="0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4965" y="1460753"/>
            <a:ext cx="177291" cy="14224"/>
          </a:xfrm>
          <a:custGeom>
            <a:avLst/>
            <a:gdLst/>
            <a:ahLst/>
            <a:cxnLst/>
            <a:rect l="l" t="t" r="r" b="b"/>
            <a:pathLst>
              <a:path w="177291" h="14224">
                <a:moveTo>
                  <a:pt x="177291" y="0"/>
                </a:moveTo>
                <a:lnTo>
                  <a:pt x="165063" y="1513"/>
                </a:lnTo>
                <a:lnTo>
                  <a:pt x="152757" y="2952"/>
                </a:lnTo>
                <a:lnTo>
                  <a:pt x="140375" y="4317"/>
                </a:lnTo>
                <a:lnTo>
                  <a:pt x="127920" y="5606"/>
                </a:lnTo>
                <a:lnTo>
                  <a:pt x="115396" y="6819"/>
                </a:lnTo>
                <a:lnTo>
                  <a:pt x="102806" y="7955"/>
                </a:lnTo>
                <a:lnTo>
                  <a:pt x="90153" y="9014"/>
                </a:lnTo>
                <a:lnTo>
                  <a:pt x="77439" y="9995"/>
                </a:lnTo>
                <a:lnTo>
                  <a:pt x="64668" y="10899"/>
                </a:lnTo>
                <a:lnTo>
                  <a:pt x="51843" y="11723"/>
                </a:lnTo>
                <a:lnTo>
                  <a:pt x="38967" y="12468"/>
                </a:lnTo>
                <a:lnTo>
                  <a:pt x="26043" y="13133"/>
                </a:lnTo>
                <a:lnTo>
                  <a:pt x="13074" y="13718"/>
                </a:lnTo>
                <a:lnTo>
                  <a:pt x="0" y="14224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22752" y="1552575"/>
            <a:ext cx="106807" cy="65277"/>
          </a:xfrm>
          <a:custGeom>
            <a:avLst/>
            <a:gdLst/>
            <a:ahLst/>
            <a:cxnLst/>
            <a:rect l="l" t="t" r="r" b="b"/>
            <a:pathLst>
              <a:path w="106807" h="65277">
                <a:moveTo>
                  <a:pt x="106807" y="65277"/>
                </a:moveTo>
                <a:lnTo>
                  <a:pt x="93996" y="59011"/>
                </a:lnTo>
                <a:lnTo>
                  <a:pt x="81621" y="52660"/>
                </a:lnTo>
                <a:lnTo>
                  <a:pt x="69685" y="46226"/>
                </a:lnTo>
                <a:lnTo>
                  <a:pt x="58193" y="39710"/>
                </a:lnTo>
                <a:lnTo>
                  <a:pt x="47148" y="33115"/>
                </a:lnTo>
                <a:lnTo>
                  <a:pt x="36554" y="26441"/>
                </a:lnTo>
                <a:lnTo>
                  <a:pt x="26416" y="19690"/>
                </a:lnTo>
                <a:lnTo>
                  <a:pt x="16736" y="12864"/>
                </a:lnTo>
                <a:lnTo>
                  <a:pt x="7520" y="5965"/>
                </a:lnTo>
                <a:lnTo>
                  <a:pt x="0" y="0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61864" y="1455165"/>
            <a:ext cx="42545" cy="71628"/>
          </a:xfrm>
          <a:custGeom>
            <a:avLst/>
            <a:gdLst/>
            <a:ahLst/>
            <a:cxnLst/>
            <a:rect l="l" t="t" r="r" b="b"/>
            <a:pathLst>
              <a:path w="42545" h="71628">
                <a:moveTo>
                  <a:pt x="42545" y="0"/>
                </a:moveTo>
                <a:lnTo>
                  <a:pt x="39134" y="11074"/>
                </a:lnTo>
                <a:lnTo>
                  <a:pt x="34600" y="22105"/>
                </a:lnTo>
                <a:lnTo>
                  <a:pt x="28955" y="33084"/>
                </a:lnTo>
                <a:lnTo>
                  <a:pt x="22210" y="44003"/>
                </a:lnTo>
                <a:lnTo>
                  <a:pt x="14374" y="54855"/>
                </a:lnTo>
                <a:lnTo>
                  <a:pt x="5458" y="65630"/>
                </a:lnTo>
                <a:lnTo>
                  <a:pt x="0" y="71628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52388" y="1012951"/>
            <a:ext cx="519938" cy="267462"/>
          </a:xfrm>
          <a:custGeom>
            <a:avLst/>
            <a:gdLst/>
            <a:ahLst/>
            <a:cxnLst/>
            <a:rect l="l" t="t" r="r" b="b"/>
            <a:pathLst>
              <a:path w="519938" h="267462">
                <a:moveTo>
                  <a:pt x="0" y="0"/>
                </a:moveTo>
                <a:lnTo>
                  <a:pt x="47184" y="7868"/>
                </a:lnTo>
                <a:lnTo>
                  <a:pt x="92530" y="16517"/>
                </a:lnTo>
                <a:lnTo>
                  <a:pt x="135971" y="25912"/>
                </a:lnTo>
                <a:lnTo>
                  <a:pt x="177444" y="36021"/>
                </a:lnTo>
                <a:lnTo>
                  <a:pt x="216882" y="46809"/>
                </a:lnTo>
                <a:lnTo>
                  <a:pt x="254220" y="58243"/>
                </a:lnTo>
                <a:lnTo>
                  <a:pt x="289393" y="70291"/>
                </a:lnTo>
                <a:lnTo>
                  <a:pt x="322336" y="82917"/>
                </a:lnTo>
                <a:lnTo>
                  <a:pt x="352983" y="96090"/>
                </a:lnTo>
                <a:lnTo>
                  <a:pt x="381269" y="109775"/>
                </a:lnTo>
                <a:lnTo>
                  <a:pt x="407130" y="123939"/>
                </a:lnTo>
                <a:lnTo>
                  <a:pt x="430499" y="138549"/>
                </a:lnTo>
                <a:lnTo>
                  <a:pt x="451312" y="153572"/>
                </a:lnTo>
                <a:lnTo>
                  <a:pt x="469503" y="168973"/>
                </a:lnTo>
                <a:lnTo>
                  <a:pt x="485007" y="184719"/>
                </a:lnTo>
                <a:lnTo>
                  <a:pt x="497758" y="200777"/>
                </a:lnTo>
                <a:lnTo>
                  <a:pt x="507692" y="217114"/>
                </a:lnTo>
                <a:lnTo>
                  <a:pt x="514744" y="233696"/>
                </a:lnTo>
                <a:lnTo>
                  <a:pt x="518847" y="250490"/>
                </a:lnTo>
                <a:lnTo>
                  <a:pt x="519938" y="267462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47306" y="727963"/>
            <a:ext cx="231521" cy="100330"/>
          </a:xfrm>
          <a:custGeom>
            <a:avLst/>
            <a:gdLst/>
            <a:ahLst/>
            <a:cxnLst/>
            <a:rect l="l" t="t" r="r" b="b"/>
            <a:pathLst>
              <a:path w="231521" h="100330">
                <a:moveTo>
                  <a:pt x="231521" y="0"/>
                </a:moveTo>
                <a:lnTo>
                  <a:pt x="223471" y="5814"/>
                </a:lnTo>
                <a:lnTo>
                  <a:pt x="215010" y="11559"/>
                </a:lnTo>
                <a:lnTo>
                  <a:pt x="206145" y="17233"/>
                </a:lnTo>
                <a:lnTo>
                  <a:pt x="196878" y="22834"/>
                </a:lnTo>
                <a:lnTo>
                  <a:pt x="187216" y="28359"/>
                </a:lnTo>
                <a:lnTo>
                  <a:pt x="177162" y="33806"/>
                </a:lnTo>
                <a:lnTo>
                  <a:pt x="166722" y="39175"/>
                </a:lnTo>
                <a:lnTo>
                  <a:pt x="155901" y="44462"/>
                </a:lnTo>
                <a:lnTo>
                  <a:pt x="144702" y="49666"/>
                </a:lnTo>
                <a:lnTo>
                  <a:pt x="133131" y="54786"/>
                </a:lnTo>
                <a:lnTo>
                  <a:pt x="121193" y="59818"/>
                </a:lnTo>
                <a:lnTo>
                  <a:pt x="108892" y="64761"/>
                </a:lnTo>
                <a:lnTo>
                  <a:pt x="96233" y="69613"/>
                </a:lnTo>
                <a:lnTo>
                  <a:pt x="83221" y="74373"/>
                </a:lnTo>
                <a:lnTo>
                  <a:pt x="69860" y="79038"/>
                </a:lnTo>
                <a:lnTo>
                  <a:pt x="56156" y="83606"/>
                </a:lnTo>
                <a:lnTo>
                  <a:pt x="42113" y="88075"/>
                </a:lnTo>
                <a:lnTo>
                  <a:pt x="27736" y="92444"/>
                </a:lnTo>
                <a:lnTo>
                  <a:pt x="13030" y="96710"/>
                </a:lnTo>
                <a:lnTo>
                  <a:pt x="0" y="100330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3329" y="355853"/>
            <a:ext cx="12192" cy="47371"/>
          </a:xfrm>
          <a:custGeom>
            <a:avLst/>
            <a:gdLst/>
            <a:ahLst/>
            <a:cxnLst/>
            <a:rect l="l" t="t" r="r" b="b"/>
            <a:pathLst>
              <a:path w="12192" h="47371">
                <a:moveTo>
                  <a:pt x="0" y="0"/>
                </a:moveTo>
                <a:lnTo>
                  <a:pt x="5842" y="12131"/>
                </a:lnTo>
                <a:lnTo>
                  <a:pt x="9809" y="24338"/>
                </a:lnTo>
                <a:lnTo>
                  <a:pt x="11900" y="36594"/>
                </a:lnTo>
                <a:lnTo>
                  <a:pt x="12192" y="47371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4541" y="240156"/>
            <a:ext cx="118618" cy="60451"/>
          </a:xfrm>
          <a:custGeom>
            <a:avLst/>
            <a:gdLst/>
            <a:ahLst/>
            <a:cxnLst/>
            <a:rect l="l" t="t" r="r" b="b"/>
            <a:pathLst>
              <a:path w="118618" h="60451">
                <a:moveTo>
                  <a:pt x="0" y="60451"/>
                </a:moveTo>
                <a:lnTo>
                  <a:pt x="8915" y="54239"/>
                </a:lnTo>
                <a:lnTo>
                  <a:pt x="18358" y="48108"/>
                </a:lnTo>
                <a:lnTo>
                  <a:pt x="28319" y="42062"/>
                </a:lnTo>
                <a:lnTo>
                  <a:pt x="38793" y="36106"/>
                </a:lnTo>
                <a:lnTo>
                  <a:pt x="49772" y="30245"/>
                </a:lnTo>
                <a:lnTo>
                  <a:pt x="61248" y="24484"/>
                </a:lnTo>
                <a:lnTo>
                  <a:pt x="73215" y="18826"/>
                </a:lnTo>
                <a:lnTo>
                  <a:pt x="85664" y="13277"/>
                </a:lnTo>
                <a:lnTo>
                  <a:pt x="98589" y="7842"/>
                </a:lnTo>
                <a:lnTo>
                  <a:pt x="111983" y="2524"/>
                </a:lnTo>
                <a:lnTo>
                  <a:pt x="118618" y="0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5196" y="277241"/>
            <a:ext cx="57403" cy="52069"/>
          </a:xfrm>
          <a:custGeom>
            <a:avLst/>
            <a:gdLst/>
            <a:ahLst/>
            <a:cxnLst/>
            <a:rect l="l" t="t" r="r" b="b"/>
            <a:pathLst>
              <a:path w="57403" h="52069">
                <a:moveTo>
                  <a:pt x="0" y="52069"/>
                </a:moveTo>
                <a:lnTo>
                  <a:pt x="6616" y="43247"/>
                </a:lnTo>
                <a:lnTo>
                  <a:pt x="14345" y="34520"/>
                </a:lnTo>
                <a:lnTo>
                  <a:pt x="23172" y="25901"/>
                </a:lnTo>
                <a:lnTo>
                  <a:pt x="33084" y="17405"/>
                </a:lnTo>
                <a:lnTo>
                  <a:pt x="44068" y="9044"/>
                </a:lnTo>
                <a:lnTo>
                  <a:pt x="56110" y="832"/>
                </a:lnTo>
                <a:lnTo>
                  <a:pt x="57403" y="0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33192" y="347091"/>
            <a:ext cx="207899" cy="50545"/>
          </a:xfrm>
          <a:custGeom>
            <a:avLst/>
            <a:gdLst/>
            <a:ahLst/>
            <a:cxnLst/>
            <a:rect l="l" t="t" r="r" b="b"/>
            <a:pathLst>
              <a:path w="207899" h="50545">
                <a:moveTo>
                  <a:pt x="0" y="0"/>
                </a:moveTo>
                <a:lnTo>
                  <a:pt x="13374" y="2539"/>
                </a:lnTo>
                <a:lnTo>
                  <a:pt x="26628" y="5138"/>
                </a:lnTo>
                <a:lnTo>
                  <a:pt x="39759" y="7796"/>
                </a:lnTo>
                <a:lnTo>
                  <a:pt x="52767" y="10512"/>
                </a:lnTo>
                <a:lnTo>
                  <a:pt x="65648" y="13286"/>
                </a:lnTo>
                <a:lnTo>
                  <a:pt x="78400" y="16119"/>
                </a:lnTo>
                <a:lnTo>
                  <a:pt x="91022" y="19010"/>
                </a:lnTo>
                <a:lnTo>
                  <a:pt x="103511" y="21959"/>
                </a:lnTo>
                <a:lnTo>
                  <a:pt x="115866" y="24965"/>
                </a:lnTo>
                <a:lnTo>
                  <a:pt x="128083" y="28029"/>
                </a:lnTo>
                <a:lnTo>
                  <a:pt x="140162" y="31151"/>
                </a:lnTo>
                <a:lnTo>
                  <a:pt x="152100" y="34330"/>
                </a:lnTo>
                <a:lnTo>
                  <a:pt x="163895" y="37566"/>
                </a:lnTo>
                <a:lnTo>
                  <a:pt x="175545" y="40860"/>
                </a:lnTo>
                <a:lnTo>
                  <a:pt x="187048" y="44210"/>
                </a:lnTo>
                <a:lnTo>
                  <a:pt x="198402" y="47616"/>
                </a:lnTo>
                <a:lnTo>
                  <a:pt x="207899" y="50545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18006" y="691134"/>
            <a:ext cx="36321" cy="53212"/>
          </a:xfrm>
          <a:custGeom>
            <a:avLst/>
            <a:gdLst/>
            <a:ahLst/>
            <a:cxnLst/>
            <a:rect l="l" t="t" r="r" b="b"/>
            <a:pathLst>
              <a:path w="36321" h="53212">
                <a:moveTo>
                  <a:pt x="36321" y="53212"/>
                </a:moveTo>
                <a:lnTo>
                  <a:pt x="27063" y="42880"/>
                </a:lnTo>
                <a:lnTo>
                  <a:pt x="18824" y="32464"/>
                </a:lnTo>
                <a:lnTo>
                  <a:pt x="11614" y="21972"/>
                </a:lnTo>
                <a:lnTo>
                  <a:pt x="5446" y="11408"/>
                </a:lnTo>
                <a:lnTo>
                  <a:pt x="331" y="778"/>
                </a:lnTo>
                <a:lnTo>
                  <a:pt x="0" y="0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1780794" y="723138"/>
            <a:ext cx="4312564" cy="482600"/>
          </a:xfrm>
          <a:prstGeom prst="rect">
            <a:avLst/>
          </a:prstGeom>
        </p:spPr>
        <p:txBody>
          <a:bodyPr wrap="square" lIns="0" tIns="23495" rIns="0" bIns="0" rtlCol="0">
            <a:noAutofit/>
          </a:bodyPr>
          <a:lstStyle/>
          <a:p>
            <a:pPr marL="12700">
              <a:lnSpc>
                <a:spcPts val="3700"/>
              </a:lnSpc>
            </a:pPr>
            <a:r>
              <a:rPr sz="3600" spc="-8" dirty="0">
                <a:solidFill>
                  <a:srgbClr val="2E2B1F"/>
                </a:solidFill>
                <a:latin typeface="Calibri"/>
                <a:cs typeface="Calibri"/>
              </a:rPr>
              <a:t>Is our building ‘green’?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2309" y="2967901"/>
            <a:ext cx="3436874" cy="3551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7700" y="548640"/>
            <a:ext cx="7050024" cy="27721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8675" y="614829"/>
            <a:ext cx="6917421" cy="1620158"/>
          </a:xfrm>
          <a:custGeom>
            <a:avLst/>
            <a:gdLst/>
            <a:ahLst/>
            <a:cxnLst/>
            <a:rect l="l" t="t" r="r" b="b"/>
            <a:pathLst>
              <a:path w="6917421" h="1620158">
                <a:moveTo>
                  <a:pt x="494707" y="546820"/>
                </a:moveTo>
                <a:lnTo>
                  <a:pt x="463751" y="550056"/>
                </a:lnTo>
                <a:lnTo>
                  <a:pt x="433382" y="553744"/>
                </a:lnTo>
                <a:lnTo>
                  <a:pt x="403645" y="557874"/>
                </a:lnTo>
                <a:lnTo>
                  <a:pt x="374585" y="562438"/>
                </a:lnTo>
                <a:lnTo>
                  <a:pt x="346247" y="567425"/>
                </a:lnTo>
                <a:lnTo>
                  <a:pt x="318676" y="572827"/>
                </a:lnTo>
                <a:lnTo>
                  <a:pt x="291918" y="578633"/>
                </a:lnTo>
                <a:lnTo>
                  <a:pt x="266018" y="584834"/>
                </a:lnTo>
                <a:lnTo>
                  <a:pt x="241020" y="591422"/>
                </a:lnTo>
                <a:lnTo>
                  <a:pt x="216972" y="598386"/>
                </a:lnTo>
                <a:lnTo>
                  <a:pt x="193917" y="605718"/>
                </a:lnTo>
                <a:lnTo>
                  <a:pt x="171901" y="613406"/>
                </a:lnTo>
                <a:lnTo>
                  <a:pt x="150969" y="621444"/>
                </a:lnTo>
                <a:lnTo>
                  <a:pt x="131166" y="629820"/>
                </a:lnTo>
                <a:lnTo>
                  <a:pt x="112538" y="638525"/>
                </a:lnTo>
                <a:lnTo>
                  <a:pt x="95130" y="647550"/>
                </a:lnTo>
                <a:lnTo>
                  <a:pt x="68319" y="663709"/>
                </a:lnTo>
                <a:lnTo>
                  <a:pt x="46021" y="680242"/>
                </a:lnTo>
                <a:lnTo>
                  <a:pt x="28173" y="697072"/>
                </a:lnTo>
                <a:lnTo>
                  <a:pt x="14711" y="714121"/>
                </a:lnTo>
                <a:lnTo>
                  <a:pt x="5571" y="731309"/>
                </a:lnTo>
                <a:lnTo>
                  <a:pt x="688" y="748558"/>
                </a:lnTo>
                <a:lnTo>
                  <a:pt x="0" y="765791"/>
                </a:lnTo>
                <a:lnTo>
                  <a:pt x="3441" y="782928"/>
                </a:lnTo>
                <a:lnTo>
                  <a:pt x="10948" y="799892"/>
                </a:lnTo>
                <a:lnTo>
                  <a:pt x="22458" y="816603"/>
                </a:lnTo>
                <a:lnTo>
                  <a:pt x="37906" y="832984"/>
                </a:lnTo>
                <a:lnTo>
                  <a:pt x="57228" y="848956"/>
                </a:lnTo>
                <a:lnTo>
                  <a:pt x="80360" y="864441"/>
                </a:lnTo>
                <a:lnTo>
                  <a:pt x="107239" y="879360"/>
                </a:lnTo>
                <a:lnTo>
                  <a:pt x="137800" y="893634"/>
                </a:lnTo>
                <a:lnTo>
                  <a:pt x="171980" y="907187"/>
                </a:lnTo>
                <a:lnTo>
                  <a:pt x="209714" y="919938"/>
                </a:lnTo>
                <a:lnTo>
                  <a:pt x="250939" y="931811"/>
                </a:lnTo>
                <a:lnTo>
                  <a:pt x="295591" y="942726"/>
                </a:lnTo>
                <a:lnTo>
                  <a:pt x="343606" y="952604"/>
                </a:lnTo>
                <a:lnTo>
                  <a:pt x="323116" y="959875"/>
                </a:lnTo>
                <a:lnTo>
                  <a:pt x="285482" y="975143"/>
                </a:lnTo>
                <a:lnTo>
                  <a:pt x="252398" y="991292"/>
                </a:lnTo>
                <a:lnTo>
                  <a:pt x="223971" y="1008217"/>
                </a:lnTo>
                <a:lnTo>
                  <a:pt x="200310" y="1025817"/>
                </a:lnTo>
                <a:lnTo>
                  <a:pt x="181520" y="1043986"/>
                </a:lnTo>
                <a:lnTo>
                  <a:pt x="162707" y="1072082"/>
                </a:lnTo>
                <a:lnTo>
                  <a:pt x="155460" y="1100878"/>
                </a:lnTo>
                <a:lnTo>
                  <a:pt x="155677" y="1110571"/>
                </a:lnTo>
                <a:lnTo>
                  <a:pt x="169104" y="1148006"/>
                </a:lnTo>
                <a:lnTo>
                  <a:pt x="199803" y="1182215"/>
                </a:lnTo>
                <a:lnTo>
                  <a:pt x="221140" y="1198342"/>
                </a:lnTo>
                <a:lnTo>
                  <a:pt x="246205" y="1213750"/>
                </a:lnTo>
                <a:lnTo>
                  <a:pt x="274797" y="1228389"/>
                </a:lnTo>
                <a:lnTo>
                  <a:pt x="306718" y="1242208"/>
                </a:lnTo>
                <a:lnTo>
                  <a:pt x="341769" y="1255158"/>
                </a:lnTo>
                <a:lnTo>
                  <a:pt x="379749" y="1267188"/>
                </a:lnTo>
                <a:lnTo>
                  <a:pt x="420462" y="1278248"/>
                </a:lnTo>
                <a:lnTo>
                  <a:pt x="463706" y="1288288"/>
                </a:lnTo>
                <a:lnTo>
                  <a:pt x="509283" y="1297258"/>
                </a:lnTo>
                <a:lnTo>
                  <a:pt x="556995" y="1305107"/>
                </a:lnTo>
                <a:lnTo>
                  <a:pt x="606641" y="1311785"/>
                </a:lnTo>
                <a:lnTo>
                  <a:pt x="658024" y="1317243"/>
                </a:lnTo>
                <a:lnTo>
                  <a:pt x="710942" y="1321429"/>
                </a:lnTo>
                <a:lnTo>
                  <a:pt x="765199" y="1324295"/>
                </a:lnTo>
                <a:lnTo>
                  <a:pt x="820594" y="1325788"/>
                </a:lnTo>
                <a:lnTo>
                  <a:pt x="876929" y="1325860"/>
                </a:lnTo>
                <a:lnTo>
                  <a:pt x="934003" y="1324460"/>
                </a:lnTo>
                <a:lnTo>
                  <a:pt x="938194" y="1326873"/>
                </a:lnTo>
                <a:lnTo>
                  <a:pt x="1002632" y="1358695"/>
                </a:lnTo>
                <a:lnTo>
                  <a:pt x="1063979" y="1383883"/>
                </a:lnTo>
                <a:lnTo>
                  <a:pt x="1130564" y="1407100"/>
                </a:lnTo>
                <a:lnTo>
                  <a:pt x="1201950" y="1428312"/>
                </a:lnTo>
                <a:lnTo>
                  <a:pt x="1277701" y="1447483"/>
                </a:lnTo>
                <a:lnTo>
                  <a:pt x="1357381" y="1464581"/>
                </a:lnTo>
                <a:lnTo>
                  <a:pt x="1440554" y="1479569"/>
                </a:lnTo>
                <a:lnTo>
                  <a:pt x="1526785" y="1492413"/>
                </a:lnTo>
                <a:lnTo>
                  <a:pt x="1615636" y="1503079"/>
                </a:lnTo>
                <a:lnTo>
                  <a:pt x="1706671" y="1511531"/>
                </a:lnTo>
                <a:lnTo>
                  <a:pt x="1799456" y="1517736"/>
                </a:lnTo>
                <a:lnTo>
                  <a:pt x="1893553" y="1521658"/>
                </a:lnTo>
                <a:lnTo>
                  <a:pt x="1988528" y="1523262"/>
                </a:lnTo>
                <a:lnTo>
                  <a:pt x="2083942" y="1522515"/>
                </a:lnTo>
                <a:lnTo>
                  <a:pt x="2179361" y="1519381"/>
                </a:lnTo>
                <a:lnTo>
                  <a:pt x="2274349" y="1513826"/>
                </a:lnTo>
                <a:lnTo>
                  <a:pt x="2368470" y="1505815"/>
                </a:lnTo>
                <a:lnTo>
                  <a:pt x="2461286" y="1495314"/>
                </a:lnTo>
                <a:lnTo>
                  <a:pt x="2552363" y="1482287"/>
                </a:lnTo>
                <a:lnTo>
                  <a:pt x="2641264" y="1466700"/>
                </a:lnTo>
                <a:lnTo>
                  <a:pt x="2662608" y="1476550"/>
                </a:lnTo>
                <a:lnTo>
                  <a:pt x="2708237" y="1495435"/>
                </a:lnTo>
                <a:lnTo>
                  <a:pt x="2757610" y="1513194"/>
                </a:lnTo>
                <a:lnTo>
                  <a:pt x="2810518" y="1529775"/>
                </a:lnTo>
                <a:lnTo>
                  <a:pt x="2866747" y="1545129"/>
                </a:lnTo>
                <a:lnTo>
                  <a:pt x="2926089" y="1559205"/>
                </a:lnTo>
                <a:lnTo>
                  <a:pt x="2988331" y="1571953"/>
                </a:lnTo>
                <a:lnTo>
                  <a:pt x="3053262" y="1583322"/>
                </a:lnTo>
                <a:lnTo>
                  <a:pt x="3120672" y="1593262"/>
                </a:lnTo>
                <a:lnTo>
                  <a:pt x="3190350" y="1601724"/>
                </a:lnTo>
                <a:lnTo>
                  <a:pt x="3311784" y="1612493"/>
                </a:lnTo>
                <a:lnTo>
                  <a:pt x="3397727" y="1617285"/>
                </a:lnTo>
                <a:lnTo>
                  <a:pt x="3483455" y="1619821"/>
                </a:lnTo>
                <a:lnTo>
                  <a:pt x="3568623" y="1620158"/>
                </a:lnTo>
                <a:lnTo>
                  <a:pt x="3652883" y="1618356"/>
                </a:lnTo>
                <a:lnTo>
                  <a:pt x="3735890" y="1614474"/>
                </a:lnTo>
                <a:lnTo>
                  <a:pt x="3817297" y="1608572"/>
                </a:lnTo>
                <a:lnTo>
                  <a:pt x="3896758" y="1600709"/>
                </a:lnTo>
                <a:lnTo>
                  <a:pt x="3973927" y="1590942"/>
                </a:lnTo>
                <a:lnTo>
                  <a:pt x="4048456" y="1579333"/>
                </a:lnTo>
                <a:lnTo>
                  <a:pt x="4120001" y="1565940"/>
                </a:lnTo>
                <a:lnTo>
                  <a:pt x="4188214" y="1550822"/>
                </a:lnTo>
                <a:lnTo>
                  <a:pt x="4252749" y="1534038"/>
                </a:lnTo>
                <a:lnTo>
                  <a:pt x="4313260" y="1515648"/>
                </a:lnTo>
                <a:lnTo>
                  <a:pt x="4369401" y="1495710"/>
                </a:lnTo>
                <a:lnTo>
                  <a:pt x="4420825" y="1474284"/>
                </a:lnTo>
                <a:lnTo>
                  <a:pt x="4467186" y="1451428"/>
                </a:lnTo>
                <a:lnTo>
                  <a:pt x="4508137" y="1427203"/>
                </a:lnTo>
                <a:lnTo>
                  <a:pt x="4543333" y="1401667"/>
                </a:lnTo>
                <a:lnTo>
                  <a:pt x="4572426" y="1374879"/>
                </a:lnTo>
                <a:lnTo>
                  <a:pt x="4594308" y="1379103"/>
                </a:lnTo>
                <a:lnTo>
                  <a:pt x="4639015" y="1386946"/>
                </a:lnTo>
                <a:lnTo>
                  <a:pt x="4684889" y="1393973"/>
                </a:lnTo>
                <a:lnTo>
                  <a:pt x="4731818" y="1400173"/>
                </a:lnTo>
                <a:lnTo>
                  <a:pt x="4779692" y="1405535"/>
                </a:lnTo>
                <a:lnTo>
                  <a:pt x="4828398" y="1410050"/>
                </a:lnTo>
                <a:lnTo>
                  <a:pt x="4877826" y="1413705"/>
                </a:lnTo>
                <a:lnTo>
                  <a:pt x="4927864" y="1416491"/>
                </a:lnTo>
                <a:lnTo>
                  <a:pt x="4978401" y="1418398"/>
                </a:lnTo>
                <a:lnTo>
                  <a:pt x="5029326" y="1419413"/>
                </a:lnTo>
                <a:lnTo>
                  <a:pt x="5054899" y="1419583"/>
                </a:lnTo>
                <a:lnTo>
                  <a:pt x="5130815" y="1418795"/>
                </a:lnTo>
                <a:lnTo>
                  <a:pt x="5205086" y="1416098"/>
                </a:lnTo>
                <a:lnTo>
                  <a:pt x="5277474" y="1411569"/>
                </a:lnTo>
                <a:lnTo>
                  <a:pt x="5347738" y="1405283"/>
                </a:lnTo>
                <a:lnTo>
                  <a:pt x="5415639" y="1397314"/>
                </a:lnTo>
                <a:lnTo>
                  <a:pt x="5480937" y="1387739"/>
                </a:lnTo>
                <a:lnTo>
                  <a:pt x="5543391" y="1376632"/>
                </a:lnTo>
                <a:lnTo>
                  <a:pt x="5602763" y="1364069"/>
                </a:lnTo>
                <a:lnTo>
                  <a:pt x="5658812" y="1350124"/>
                </a:lnTo>
                <a:lnTo>
                  <a:pt x="5711299" y="1334874"/>
                </a:lnTo>
                <a:lnTo>
                  <a:pt x="5759983" y="1318393"/>
                </a:lnTo>
                <a:lnTo>
                  <a:pt x="5804625" y="1300757"/>
                </a:lnTo>
                <a:lnTo>
                  <a:pt x="5844985" y="1282040"/>
                </a:lnTo>
                <a:lnTo>
                  <a:pt x="5880823" y="1262319"/>
                </a:lnTo>
                <a:lnTo>
                  <a:pt x="5937974" y="1220163"/>
                </a:lnTo>
                <a:lnTo>
                  <a:pt x="5974160" y="1174890"/>
                </a:lnTo>
                <a:lnTo>
                  <a:pt x="5987460" y="1127102"/>
                </a:lnTo>
                <a:lnTo>
                  <a:pt x="6015045" y="1125715"/>
                </a:lnTo>
                <a:lnTo>
                  <a:pt x="6069717" y="1122277"/>
                </a:lnTo>
                <a:lnTo>
                  <a:pt x="6123644" y="1117966"/>
                </a:lnTo>
                <a:lnTo>
                  <a:pt x="6176725" y="1112794"/>
                </a:lnTo>
                <a:lnTo>
                  <a:pt x="6228860" y="1106773"/>
                </a:lnTo>
                <a:lnTo>
                  <a:pt x="6279948" y="1099916"/>
                </a:lnTo>
                <a:lnTo>
                  <a:pt x="6329889" y="1092234"/>
                </a:lnTo>
                <a:lnTo>
                  <a:pt x="6378581" y="1083740"/>
                </a:lnTo>
                <a:lnTo>
                  <a:pt x="6425924" y="1074445"/>
                </a:lnTo>
                <a:lnTo>
                  <a:pt x="6471818" y="1064363"/>
                </a:lnTo>
                <a:lnTo>
                  <a:pt x="6562464" y="1040847"/>
                </a:lnTo>
                <a:lnTo>
                  <a:pt x="6624908" y="1021279"/>
                </a:lnTo>
                <a:lnTo>
                  <a:pt x="6681471" y="1000452"/>
                </a:lnTo>
                <a:lnTo>
                  <a:pt x="6732102" y="978490"/>
                </a:lnTo>
                <a:lnTo>
                  <a:pt x="6776750" y="955517"/>
                </a:lnTo>
                <a:lnTo>
                  <a:pt x="6815362" y="931659"/>
                </a:lnTo>
                <a:lnTo>
                  <a:pt x="6847888" y="907039"/>
                </a:lnTo>
                <a:lnTo>
                  <a:pt x="6874276" y="881783"/>
                </a:lnTo>
                <a:lnTo>
                  <a:pt x="6894475" y="856014"/>
                </a:lnTo>
                <a:lnTo>
                  <a:pt x="6916098" y="803440"/>
                </a:lnTo>
                <a:lnTo>
                  <a:pt x="6917421" y="776883"/>
                </a:lnTo>
                <a:lnTo>
                  <a:pt x="6912347" y="750312"/>
                </a:lnTo>
                <a:lnTo>
                  <a:pt x="6882810" y="697628"/>
                </a:lnTo>
                <a:lnTo>
                  <a:pt x="6858244" y="671763"/>
                </a:lnTo>
                <a:lnTo>
                  <a:pt x="6827076" y="646384"/>
                </a:lnTo>
                <a:lnTo>
                  <a:pt x="6789256" y="621613"/>
                </a:lnTo>
                <a:lnTo>
                  <a:pt x="6744732" y="597576"/>
                </a:lnTo>
                <a:lnTo>
                  <a:pt x="6693453" y="574398"/>
                </a:lnTo>
                <a:lnTo>
                  <a:pt x="6695336" y="572979"/>
                </a:lnTo>
                <a:lnTo>
                  <a:pt x="6715735" y="555957"/>
                </a:lnTo>
                <a:lnTo>
                  <a:pt x="6732442" y="538584"/>
                </a:lnTo>
                <a:lnTo>
                  <a:pt x="6748102" y="516753"/>
                </a:lnTo>
                <a:lnTo>
                  <a:pt x="6758038" y="494941"/>
                </a:lnTo>
                <a:lnTo>
                  <a:pt x="6762402" y="473235"/>
                </a:lnTo>
                <a:lnTo>
                  <a:pt x="6761351" y="451720"/>
                </a:lnTo>
                <a:lnTo>
                  <a:pt x="6755037" y="430483"/>
                </a:lnTo>
                <a:lnTo>
                  <a:pt x="6743614" y="409610"/>
                </a:lnTo>
                <a:lnTo>
                  <a:pt x="6727238" y="389187"/>
                </a:lnTo>
                <a:lnTo>
                  <a:pt x="6706061" y="369300"/>
                </a:lnTo>
                <a:lnTo>
                  <a:pt x="6680239" y="350035"/>
                </a:lnTo>
                <a:lnTo>
                  <a:pt x="6649924" y="331479"/>
                </a:lnTo>
                <a:lnTo>
                  <a:pt x="6615272" y="313717"/>
                </a:lnTo>
                <a:lnTo>
                  <a:pt x="6576437" y="296835"/>
                </a:lnTo>
                <a:lnTo>
                  <a:pt x="6533572" y="280920"/>
                </a:lnTo>
                <a:lnTo>
                  <a:pt x="6486831" y="266058"/>
                </a:lnTo>
                <a:lnTo>
                  <a:pt x="6436370" y="252334"/>
                </a:lnTo>
                <a:lnTo>
                  <a:pt x="6382341" y="239835"/>
                </a:lnTo>
                <a:lnTo>
                  <a:pt x="6324899" y="228648"/>
                </a:lnTo>
                <a:lnTo>
                  <a:pt x="6264199" y="218857"/>
                </a:lnTo>
                <a:lnTo>
                  <a:pt x="6200393" y="210550"/>
                </a:lnTo>
                <a:lnTo>
                  <a:pt x="6133637" y="203812"/>
                </a:lnTo>
                <a:lnTo>
                  <a:pt x="6128384" y="195376"/>
                </a:lnTo>
                <a:lnTo>
                  <a:pt x="6098500" y="162563"/>
                </a:lnTo>
                <a:lnTo>
                  <a:pt x="6067110" y="139115"/>
                </a:lnTo>
                <a:lnTo>
                  <a:pt x="6028381" y="116861"/>
                </a:lnTo>
                <a:lnTo>
                  <a:pt x="5982636" y="95977"/>
                </a:lnTo>
                <a:lnTo>
                  <a:pt x="5930196" y="76642"/>
                </a:lnTo>
                <a:lnTo>
                  <a:pt x="5891675" y="64699"/>
                </a:lnTo>
                <a:lnTo>
                  <a:pt x="5821134" y="46549"/>
                </a:lnTo>
                <a:lnTo>
                  <a:pt x="5768721" y="35576"/>
                </a:lnTo>
                <a:lnTo>
                  <a:pt x="5714426" y="26104"/>
                </a:lnTo>
                <a:lnTo>
                  <a:pt x="5658530" y="18126"/>
                </a:lnTo>
                <a:lnTo>
                  <a:pt x="5601317" y="11635"/>
                </a:lnTo>
                <a:lnTo>
                  <a:pt x="5543067" y="6624"/>
                </a:lnTo>
                <a:lnTo>
                  <a:pt x="5484063" y="3086"/>
                </a:lnTo>
                <a:lnTo>
                  <a:pt x="5424586" y="1012"/>
                </a:lnTo>
                <a:lnTo>
                  <a:pt x="5364919" y="397"/>
                </a:lnTo>
                <a:lnTo>
                  <a:pt x="5305343" y="1231"/>
                </a:lnTo>
                <a:lnTo>
                  <a:pt x="5246141" y="3509"/>
                </a:lnTo>
                <a:lnTo>
                  <a:pt x="5187594" y="7222"/>
                </a:lnTo>
                <a:lnTo>
                  <a:pt x="5129984" y="12364"/>
                </a:lnTo>
                <a:lnTo>
                  <a:pt x="5073594" y="18927"/>
                </a:lnTo>
                <a:lnTo>
                  <a:pt x="5018704" y="26903"/>
                </a:lnTo>
                <a:lnTo>
                  <a:pt x="4965598" y="36286"/>
                </a:lnTo>
                <a:lnTo>
                  <a:pt x="4914557" y="47068"/>
                </a:lnTo>
                <a:lnTo>
                  <a:pt x="4865863" y="59241"/>
                </a:lnTo>
                <a:lnTo>
                  <a:pt x="4819797" y="72799"/>
                </a:lnTo>
                <a:lnTo>
                  <a:pt x="4776642" y="87734"/>
                </a:lnTo>
                <a:lnTo>
                  <a:pt x="4768461" y="84378"/>
                </a:lnTo>
                <a:lnTo>
                  <a:pt x="4726207" y="68905"/>
                </a:lnTo>
                <a:lnTo>
                  <a:pt x="4679779" y="54772"/>
                </a:lnTo>
                <a:lnTo>
                  <a:pt x="4642410" y="45099"/>
                </a:lnTo>
                <a:lnTo>
                  <a:pt x="4603008" y="36260"/>
                </a:lnTo>
                <a:lnTo>
                  <a:pt x="4561706" y="28288"/>
                </a:lnTo>
                <a:lnTo>
                  <a:pt x="4480909" y="15968"/>
                </a:lnTo>
                <a:lnTo>
                  <a:pt x="4427766" y="9935"/>
                </a:lnTo>
                <a:lnTo>
                  <a:pt x="4373993" y="5348"/>
                </a:lnTo>
                <a:lnTo>
                  <a:pt x="4319832" y="2180"/>
                </a:lnTo>
                <a:lnTo>
                  <a:pt x="4265523" y="406"/>
                </a:lnTo>
                <a:lnTo>
                  <a:pt x="4211308" y="0"/>
                </a:lnTo>
                <a:lnTo>
                  <a:pt x="4157427" y="935"/>
                </a:lnTo>
                <a:lnTo>
                  <a:pt x="4104121" y="3187"/>
                </a:lnTo>
                <a:lnTo>
                  <a:pt x="4051630" y="6728"/>
                </a:lnTo>
                <a:lnTo>
                  <a:pt x="4000196" y="11534"/>
                </a:lnTo>
                <a:lnTo>
                  <a:pt x="3950060" y="17578"/>
                </a:lnTo>
                <a:lnTo>
                  <a:pt x="3901461" y="24835"/>
                </a:lnTo>
                <a:lnTo>
                  <a:pt x="3854641" y="33277"/>
                </a:lnTo>
                <a:lnTo>
                  <a:pt x="3809842" y="42881"/>
                </a:lnTo>
                <a:lnTo>
                  <a:pt x="3767302" y="53619"/>
                </a:lnTo>
                <a:lnTo>
                  <a:pt x="3727264" y="65465"/>
                </a:lnTo>
                <a:lnTo>
                  <a:pt x="3689968" y="78395"/>
                </a:lnTo>
                <a:lnTo>
                  <a:pt x="3624565" y="107399"/>
                </a:lnTo>
                <a:lnTo>
                  <a:pt x="3596939" y="123421"/>
                </a:lnTo>
                <a:lnTo>
                  <a:pt x="3596573" y="123306"/>
                </a:lnTo>
                <a:lnTo>
                  <a:pt x="3551097" y="110060"/>
                </a:lnTo>
                <a:lnTo>
                  <a:pt x="3502848" y="97893"/>
                </a:lnTo>
                <a:lnTo>
                  <a:pt x="3464941" y="89498"/>
                </a:lnTo>
                <a:lnTo>
                  <a:pt x="3425637" y="81744"/>
                </a:lnTo>
                <a:lnTo>
                  <a:pt x="3335583" y="67268"/>
                </a:lnTo>
                <a:lnTo>
                  <a:pt x="3271266" y="59382"/>
                </a:lnTo>
                <a:lnTo>
                  <a:pt x="3206040" y="53252"/>
                </a:lnTo>
                <a:lnTo>
                  <a:pt x="3140201" y="48850"/>
                </a:lnTo>
                <a:lnTo>
                  <a:pt x="3074045" y="46146"/>
                </a:lnTo>
                <a:lnTo>
                  <a:pt x="3007869" y="45111"/>
                </a:lnTo>
                <a:lnTo>
                  <a:pt x="2941969" y="45718"/>
                </a:lnTo>
                <a:lnTo>
                  <a:pt x="2876643" y="47936"/>
                </a:lnTo>
                <a:lnTo>
                  <a:pt x="2812187" y="51739"/>
                </a:lnTo>
                <a:lnTo>
                  <a:pt x="2748897" y="57095"/>
                </a:lnTo>
                <a:lnTo>
                  <a:pt x="2687070" y="63978"/>
                </a:lnTo>
                <a:lnTo>
                  <a:pt x="2627003" y="72358"/>
                </a:lnTo>
                <a:lnTo>
                  <a:pt x="2568992" y="82206"/>
                </a:lnTo>
                <a:lnTo>
                  <a:pt x="2513334" y="93494"/>
                </a:lnTo>
                <a:lnTo>
                  <a:pt x="2460325" y="106193"/>
                </a:lnTo>
                <a:lnTo>
                  <a:pt x="2410263" y="120274"/>
                </a:lnTo>
                <a:lnTo>
                  <a:pt x="2363443" y="135708"/>
                </a:lnTo>
                <a:lnTo>
                  <a:pt x="2320162" y="152466"/>
                </a:lnTo>
                <a:lnTo>
                  <a:pt x="2280718" y="170521"/>
                </a:lnTo>
                <a:lnTo>
                  <a:pt x="2245405" y="189842"/>
                </a:lnTo>
                <a:lnTo>
                  <a:pt x="2213867" y="184169"/>
                </a:lnTo>
                <a:lnTo>
                  <a:pt x="2149332" y="173883"/>
                </a:lnTo>
                <a:lnTo>
                  <a:pt x="2083046" y="165024"/>
                </a:lnTo>
                <a:lnTo>
                  <a:pt x="2015246" y="157606"/>
                </a:lnTo>
                <a:lnTo>
                  <a:pt x="1946166" y="151646"/>
                </a:lnTo>
                <a:lnTo>
                  <a:pt x="1876044" y="147160"/>
                </a:lnTo>
                <a:lnTo>
                  <a:pt x="1805113" y="144165"/>
                </a:lnTo>
                <a:lnTo>
                  <a:pt x="1733609" y="142676"/>
                </a:lnTo>
                <a:lnTo>
                  <a:pt x="1697716" y="142501"/>
                </a:lnTo>
                <a:lnTo>
                  <a:pt x="1661769" y="142708"/>
                </a:lnTo>
                <a:lnTo>
                  <a:pt x="1589826" y="144279"/>
                </a:lnTo>
                <a:lnTo>
                  <a:pt x="1466600" y="150587"/>
                </a:lnTo>
                <a:lnTo>
                  <a:pt x="1382204" y="157648"/>
                </a:lnTo>
                <a:lnTo>
                  <a:pt x="1300942" y="166729"/>
                </a:lnTo>
                <a:lnTo>
                  <a:pt x="1223050" y="177729"/>
                </a:lnTo>
                <a:lnTo>
                  <a:pt x="1148767" y="190551"/>
                </a:lnTo>
                <a:lnTo>
                  <a:pt x="1078330" y="205092"/>
                </a:lnTo>
                <a:lnTo>
                  <a:pt x="1011978" y="221255"/>
                </a:lnTo>
                <a:lnTo>
                  <a:pt x="949948" y="238939"/>
                </a:lnTo>
                <a:lnTo>
                  <a:pt x="892479" y="258045"/>
                </a:lnTo>
                <a:lnTo>
                  <a:pt x="839808" y="278472"/>
                </a:lnTo>
                <a:lnTo>
                  <a:pt x="792172" y="300122"/>
                </a:lnTo>
                <a:lnTo>
                  <a:pt x="749811" y="322893"/>
                </a:lnTo>
                <a:lnTo>
                  <a:pt x="712962" y="346688"/>
                </a:lnTo>
                <a:lnTo>
                  <a:pt x="681862" y="371405"/>
                </a:lnTo>
                <a:lnTo>
                  <a:pt x="637863" y="423209"/>
                </a:lnTo>
                <a:lnTo>
                  <a:pt x="619718" y="477508"/>
                </a:lnTo>
                <a:lnTo>
                  <a:pt x="620936" y="505344"/>
                </a:lnTo>
                <a:lnTo>
                  <a:pt x="629330" y="533504"/>
                </a:lnTo>
                <a:lnTo>
                  <a:pt x="623488" y="538584"/>
                </a:lnTo>
                <a:lnTo>
                  <a:pt x="590640" y="539918"/>
                </a:lnTo>
                <a:lnTo>
                  <a:pt x="558196" y="541741"/>
                </a:lnTo>
                <a:lnTo>
                  <a:pt x="526204" y="544045"/>
                </a:lnTo>
                <a:lnTo>
                  <a:pt x="494707" y="5468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37660" y="3164459"/>
            <a:ext cx="89915" cy="90042"/>
          </a:xfrm>
          <a:custGeom>
            <a:avLst/>
            <a:gdLst/>
            <a:ahLst/>
            <a:cxnLst/>
            <a:rect l="l" t="t" r="r" b="b"/>
            <a:pathLst>
              <a:path w="89915" h="90042">
                <a:moveTo>
                  <a:pt x="89915" y="44957"/>
                </a:moveTo>
                <a:lnTo>
                  <a:pt x="87595" y="30705"/>
                </a:lnTo>
                <a:lnTo>
                  <a:pt x="81192" y="18392"/>
                </a:lnTo>
                <a:lnTo>
                  <a:pt x="71453" y="8672"/>
                </a:lnTo>
                <a:lnTo>
                  <a:pt x="59126" y="2292"/>
                </a:lnTo>
                <a:lnTo>
                  <a:pt x="44957" y="0"/>
                </a:lnTo>
                <a:lnTo>
                  <a:pt x="30656" y="2320"/>
                </a:lnTo>
                <a:lnTo>
                  <a:pt x="18337" y="8723"/>
                </a:lnTo>
                <a:lnTo>
                  <a:pt x="8635" y="18462"/>
                </a:lnTo>
                <a:lnTo>
                  <a:pt x="2280" y="30789"/>
                </a:lnTo>
                <a:lnTo>
                  <a:pt x="0" y="44957"/>
                </a:lnTo>
                <a:lnTo>
                  <a:pt x="0" y="45157"/>
                </a:lnTo>
                <a:lnTo>
                  <a:pt x="2333" y="59348"/>
                </a:lnTo>
                <a:lnTo>
                  <a:pt x="8721" y="71670"/>
                </a:lnTo>
                <a:lnTo>
                  <a:pt x="18439" y="81385"/>
                </a:lnTo>
                <a:lnTo>
                  <a:pt x="30759" y="87755"/>
                </a:lnTo>
                <a:lnTo>
                  <a:pt x="44957" y="90042"/>
                </a:lnTo>
                <a:lnTo>
                  <a:pt x="45156" y="90042"/>
                </a:lnTo>
                <a:lnTo>
                  <a:pt x="59286" y="87695"/>
                </a:lnTo>
                <a:lnTo>
                  <a:pt x="71571" y="81276"/>
                </a:lnTo>
                <a:lnTo>
                  <a:pt x="81266" y="71521"/>
                </a:lnTo>
                <a:lnTo>
                  <a:pt x="87629" y="59169"/>
                </a:lnTo>
                <a:lnTo>
                  <a:pt x="89915" y="449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86987" y="2822702"/>
            <a:ext cx="179959" cy="179959"/>
          </a:xfrm>
          <a:custGeom>
            <a:avLst/>
            <a:gdLst/>
            <a:ahLst/>
            <a:cxnLst/>
            <a:rect l="l" t="t" r="r" b="b"/>
            <a:pathLst>
              <a:path w="179959" h="179959">
                <a:moveTo>
                  <a:pt x="179959" y="89915"/>
                </a:moveTo>
                <a:lnTo>
                  <a:pt x="178740" y="75079"/>
                </a:lnTo>
                <a:lnTo>
                  <a:pt x="175303" y="61285"/>
                </a:lnTo>
                <a:lnTo>
                  <a:pt x="169830" y="48425"/>
                </a:lnTo>
                <a:lnTo>
                  <a:pt x="162504" y="36682"/>
                </a:lnTo>
                <a:lnTo>
                  <a:pt x="153510" y="26240"/>
                </a:lnTo>
                <a:lnTo>
                  <a:pt x="143029" y="17284"/>
                </a:lnTo>
                <a:lnTo>
                  <a:pt x="131246" y="9998"/>
                </a:lnTo>
                <a:lnTo>
                  <a:pt x="118344" y="4566"/>
                </a:lnTo>
                <a:lnTo>
                  <a:pt x="104506" y="1172"/>
                </a:lnTo>
                <a:lnTo>
                  <a:pt x="89915" y="0"/>
                </a:lnTo>
                <a:lnTo>
                  <a:pt x="89728" y="0"/>
                </a:lnTo>
                <a:lnTo>
                  <a:pt x="75170" y="1203"/>
                </a:lnTo>
                <a:lnTo>
                  <a:pt x="61361" y="4629"/>
                </a:lnTo>
                <a:lnTo>
                  <a:pt x="48486" y="10093"/>
                </a:lnTo>
                <a:lnTo>
                  <a:pt x="36729" y="17411"/>
                </a:lnTo>
                <a:lnTo>
                  <a:pt x="26275" y="26398"/>
                </a:lnTo>
                <a:lnTo>
                  <a:pt x="17307" y="36870"/>
                </a:lnTo>
                <a:lnTo>
                  <a:pt x="10012" y="48642"/>
                </a:lnTo>
                <a:lnTo>
                  <a:pt x="4572" y="61530"/>
                </a:lnTo>
                <a:lnTo>
                  <a:pt x="1173" y="75349"/>
                </a:lnTo>
                <a:lnTo>
                  <a:pt x="0" y="89915"/>
                </a:lnTo>
                <a:lnTo>
                  <a:pt x="0" y="90209"/>
                </a:lnTo>
                <a:lnTo>
                  <a:pt x="1218" y="104787"/>
                </a:lnTo>
                <a:lnTo>
                  <a:pt x="4654" y="118608"/>
                </a:lnTo>
                <a:lnTo>
                  <a:pt x="10125" y="131490"/>
                </a:lnTo>
                <a:lnTo>
                  <a:pt x="17445" y="143249"/>
                </a:lnTo>
                <a:lnTo>
                  <a:pt x="26432" y="153702"/>
                </a:lnTo>
                <a:lnTo>
                  <a:pt x="36901" y="162666"/>
                </a:lnTo>
                <a:lnTo>
                  <a:pt x="48668" y="169956"/>
                </a:lnTo>
                <a:lnTo>
                  <a:pt x="61549" y="175391"/>
                </a:lnTo>
                <a:lnTo>
                  <a:pt x="75359" y="178786"/>
                </a:lnTo>
                <a:lnTo>
                  <a:pt x="89915" y="179959"/>
                </a:lnTo>
                <a:lnTo>
                  <a:pt x="90314" y="179958"/>
                </a:lnTo>
                <a:lnTo>
                  <a:pt x="104877" y="178725"/>
                </a:lnTo>
                <a:lnTo>
                  <a:pt x="118684" y="175278"/>
                </a:lnTo>
                <a:lnTo>
                  <a:pt x="131551" y="169798"/>
                </a:lnTo>
                <a:lnTo>
                  <a:pt x="143296" y="162470"/>
                </a:lnTo>
                <a:lnTo>
                  <a:pt x="153736" y="153475"/>
                </a:lnTo>
                <a:lnTo>
                  <a:pt x="162689" y="142998"/>
                </a:lnTo>
                <a:lnTo>
                  <a:pt x="169970" y="131220"/>
                </a:lnTo>
                <a:lnTo>
                  <a:pt x="175397" y="118325"/>
                </a:lnTo>
                <a:lnTo>
                  <a:pt x="178788" y="104496"/>
                </a:lnTo>
                <a:lnTo>
                  <a:pt x="179959" y="899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4663" y="2390902"/>
            <a:ext cx="269875" cy="270001"/>
          </a:xfrm>
          <a:custGeom>
            <a:avLst/>
            <a:gdLst/>
            <a:ahLst/>
            <a:cxnLst/>
            <a:rect l="l" t="t" r="r" b="b"/>
            <a:pathLst>
              <a:path w="269875" h="270001">
                <a:moveTo>
                  <a:pt x="269875" y="135000"/>
                </a:moveTo>
                <a:lnTo>
                  <a:pt x="269045" y="119941"/>
                </a:lnTo>
                <a:lnTo>
                  <a:pt x="266697" y="105728"/>
                </a:lnTo>
                <a:lnTo>
                  <a:pt x="262911" y="92055"/>
                </a:lnTo>
                <a:lnTo>
                  <a:pt x="257769" y="79005"/>
                </a:lnTo>
                <a:lnTo>
                  <a:pt x="251352" y="66660"/>
                </a:lnTo>
                <a:lnTo>
                  <a:pt x="243741" y="55101"/>
                </a:lnTo>
                <a:lnTo>
                  <a:pt x="235019" y="44411"/>
                </a:lnTo>
                <a:lnTo>
                  <a:pt x="225267" y="34672"/>
                </a:lnTo>
                <a:lnTo>
                  <a:pt x="214565" y="25965"/>
                </a:lnTo>
                <a:lnTo>
                  <a:pt x="202997" y="18372"/>
                </a:lnTo>
                <a:lnTo>
                  <a:pt x="190643" y="11977"/>
                </a:lnTo>
                <a:lnTo>
                  <a:pt x="177585" y="6860"/>
                </a:lnTo>
                <a:lnTo>
                  <a:pt x="163904" y="3103"/>
                </a:lnTo>
                <a:lnTo>
                  <a:pt x="149682" y="789"/>
                </a:lnTo>
                <a:lnTo>
                  <a:pt x="135000" y="0"/>
                </a:lnTo>
                <a:lnTo>
                  <a:pt x="134508" y="0"/>
                </a:lnTo>
                <a:lnTo>
                  <a:pt x="119846" y="841"/>
                </a:lnTo>
                <a:lnTo>
                  <a:pt x="105642" y="3202"/>
                </a:lnTo>
                <a:lnTo>
                  <a:pt x="91980" y="7001"/>
                </a:lnTo>
                <a:lnTo>
                  <a:pt x="78939" y="12157"/>
                </a:lnTo>
                <a:lnTo>
                  <a:pt x="66603" y="18588"/>
                </a:lnTo>
                <a:lnTo>
                  <a:pt x="55054" y="26212"/>
                </a:lnTo>
                <a:lnTo>
                  <a:pt x="44372" y="34947"/>
                </a:lnTo>
                <a:lnTo>
                  <a:pt x="34641" y="44711"/>
                </a:lnTo>
                <a:lnTo>
                  <a:pt x="25942" y="55423"/>
                </a:lnTo>
                <a:lnTo>
                  <a:pt x="18356" y="66999"/>
                </a:lnTo>
                <a:lnTo>
                  <a:pt x="11966" y="79360"/>
                </a:lnTo>
                <a:lnTo>
                  <a:pt x="6853" y="92422"/>
                </a:lnTo>
                <a:lnTo>
                  <a:pt x="3100" y="106104"/>
                </a:lnTo>
                <a:lnTo>
                  <a:pt x="788" y="120324"/>
                </a:lnTo>
                <a:lnTo>
                  <a:pt x="0" y="135000"/>
                </a:lnTo>
                <a:lnTo>
                  <a:pt x="0" y="135493"/>
                </a:lnTo>
                <a:lnTo>
                  <a:pt x="841" y="150155"/>
                </a:lnTo>
                <a:lnTo>
                  <a:pt x="3202" y="164359"/>
                </a:lnTo>
                <a:lnTo>
                  <a:pt x="7001" y="178021"/>
                </a:lnTo>
                <a:lnTo>
                  <a:pt x="12157" y="191062"/>
                </a:lnTo>
                <a:lnTo>
                  <a:pt x="18588" y="203398"/>
                </a:lnTo>
                <a:lnTo>
                  <a:pt x="26212" y="214947"/>
                </a:lnTo>
                <a:lnTo>
                  <a:pt x="34947" y="225629"/>
                </a:lnTo>
                <a:lnTo>
                  <a:pt x="44711" y="235360"/>
                </a:lnTo>
                <a:lnTo>
                  <a:pt x="55423" y="244059"/>
                </a:lnTo>
                <a:lnTo>
                  <a:pt x="66999" y="251645"/>
                </a:lnTo>
                <a:lnTo>
                  <a:pt x="79360" y="258035"/>
                </a:lnTo>
                <a:lnTo>
                  <a:pt x="92422" y="263148"/>
                </a:lnTo>
                <a:lnTo>
                  <a:pt x="106104" y="266901"/>
                </a:lnTo>
                <a:lnTo>
                  <a:pt x="120324" y="269213"/>
                </a:lnTo>
                <a:lnTo>
                  <a:pt x="135000" y="270001"/>
                </a:lnTo>
                <a:lnTo>
                  <a:pt x="135388" y="270001"/>
                </a:lnTo>
                <a:lnTo>
                  <a:pt x="150058" y="269171"/>
                </a:lnTo>
                <a:lnTo>
                  <a:pt x="164267" y="266818"/>
                </a:lnTo>
                <a:lnTo>
                  <a:pt x="177933" y="263025"/>
                </a:lnTo>
                <a:lnTo>
                  <a:pt x="190974" y="257874"/>
                </a:lnTo>
                <a:lnTo>
                  <a:pt x="203308" y="251446"/>
                </a:lnTo>
                <a:lnTo>
                  <a:pt x="214855" y="243823"/>
                </a:lnTo>
                <a:lnTo>
                  <a:pt x="225533" y="235089"/>
                </a:lnTo>
                <a:lnTo>
                  <a:pt x="235259" y="225324"/>
                </a:lnTo>
                <a:lnTo>
                  <a:pt x="243954" y="214610"/>
                </a:lnTo>
                <a:lnTo>
                  <a:pt x="251534" y="203030"/>
                </a:lnTo>
                <a:lnTo>
                  <a:pt x="257919" y="190665"/>
                </a:lnTo>
                <a:lnTo>
                  <a:pt x="263027" y="177598"/>
                </a:lnTo>
                <a:lnTo>
                  <a:pt x="266777" y="163910"/>
                </a:lnTo>
                <a:lnTo>
                  <a:pt x="269087" y="149684"/>
                </a:lnTo>
                <a:lnTo>
                  <a:pt x="269875" y="135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8675" y="614829"/>
            <a:ext cx="6917421" cy="1620158"/>
          </a:xfrm>
          <a:custGeom>
            <a:avLst/>
            <a:gdLst/>
            <a:ahLst/>
            <a:cxnLst/>
            <a:rect l="l" t="t" r="r" b="b"/>
            <a:pathLst>
              <a:path w="6917421" h="1620158">
                <a:moveTo>
                  <a:pt x="629330" y="533504"/>
                </a:moveTo>
                <a:lnTo>
                  <a:pt x="620936" y="505344"/>
                </a:lnTo>
                <a:lnTo>
                  <a:pt x="619718" y="477508"/>
                </a:lnTo>
                <a:lnTo>
                  <a:pt x="625440" y="450097"/>
                </a:lnTo>
                <a:lnTo>
                  <a:pt x="656750" y="396945"/>
                </a:lnTo>
                <a:lnTo>
                  <a:pt x="712962" y="346688"/>
                </a:lnTo>
                <a:lnTo>
                  <a:pt x="749811" y="322893"/>
                </a:lnTo>
                <a:lnTo>
                  <a:pt x="792172" y="300122"/>
                </a:lnTo>
                <a:lnTo>
                  <a:pt x="839808" y="278472"/>
                </a:lnTo>
                <a:lnTo>
                  <a:pt x="892479" y="258045"/>
                </a:lnTo>
                <a:lnTo>
                  <a:pt x="949948" y="238939"/>
                </a:lnTo>
                <a:lnTo>
                  <a:pt x="1011978" y="221255"/>
                </a:lnTo>
                <a:lnTo>
                  <a:pt x="1078330" y="205092"/>
                </a:lnTo>
                <a:lnTo>
                  <a:pt x="1148767" y="190551"/>
                </a:lnTo>
                <a:lnTo>
                  <a:pt x="1223050" y="177729"/>
                </a:lnTo>
                <a:lnTo>
                  <a:pt x="1300942" y="166729"/>
                </a:lnTo>
                <a:lnTo>
                  <a:pt x="1382204" y="157648"/>
                </a:lnTo>
                <a:lnTo>
                  <a:pt x="1466600" y="150587"/>
                </a:lnTo>
                <a:lnTo>
                  <a:pt x="1553890" y="145646"/>
                </a:lnTo>
                <a:lnTo>
                  <a:pt x="1625795" y="143300"/>
                </a:lnTo>
                <a:lnTo>
                  <a:pt x="1697716" y="142501"/>
                </a:lnTo>
                <a:lnTo>
                  <a:pt x="1733609" y="142676"/>
                </a:lnTo>
                <a:lnTo>
                  <a:pt x="1805113" y="144165"/>
                </a:lnTo>
                <a:lnTo>
                  <a:pt x="1876044" y="147160"/>
                </a:lnTo>
                <a:lnTo>
                  <a:pt x="1946166" y="151646"/>
                </a:lnTo>
                <a:lnTo>
                  <a:pt x="2015246" y="157606"/>
                </a:lnTo>
                <a:lnTo>
                  <a:pt x="2083046" y="165024"/>
                </a:lnTo>
                <a:lnTo>
                  <a:pt x="2149332" y="173883"/>
                </a:lnTo>
                <a:lnTo>
                  <a:pt x="2213867" y="184169"/>
                </a:lnTo>
                <a:lnTo>
                  <a:pt x="2245405" y="189842"/>
                </a:lnTo>
                <a:lnTo>
                  <a:pt x="2280718" y="170521"/>
                </a:lnTo>
                <a:lnTo>
                  <a:pt x="2320162" y="152466"/>
                </a:lnTo>
                <a:lnTo>
                  <a:pt x="2363443" y="135708"/>
                </a:lnTo>
                <a:lnTo>
                  <a:pt x="2410263" y="120274"/>
                </a:lnTo>
                <a:lnTo>
                  <a:pt x="2460325" y="106193"/>
                </a:lnTo>
                <a:lnTo>
                  <a:pt x="2513334" y="93494"/>
                </a:lnTo>
                <a:lnTo>
                  <a:pt x="2568992" y="82206"/>
                </a:lnTo>
                <a:lnTo>
                  <a:pt x="2627003" y="72358"/>
                </a:lnTo>
                <a:lnTo>
                  <a:pt x="2687070" y="63978"/>
                </a:lnTo>
                <a:lnTo>
                  <a:pt x="2748897" y="57095"/>
                </a:lnTo>
                <a:lnTo>
                  <a:pt x="2812187" y="51739"/>
                </a:lnTo>
                <a:lnTo>
                  <a:pt x="2876643" y="47936"/>
                </a:lnTo>
                <a:lnTo>
                  <a:pt x="2941969" y="45718"/>
                </a:lnTo>
                <a:lnTo>
                  <a:pt x="3007869" y="45111"/>
                </a:lnTo>
                <a:lnTo>
                  <a:pt x="3074045" y="46146"/>
                </a:lnTo>
                <a:lnTo>
                  <a:pt x="3140201" y="48850"/>
                </a:lnTo>
                <a:lnTo>
                  <a:pt x="3206040" y="53252"/>
                </a:lnTo>
                <a:lnTo>
                  <a:pt x="3271266" y="59382"/>
                </a:lnTo>
                <a:lnTo>
                  <a:pt x="3335583" y="67268"/>
                </a:lnTo>
                <a:lnTo>
                  <a:pt x="3398692" y="76939"/>
                </a:lnTo>
                <a:lnTo>
                  <a:pt x="3438889" y="84256"/>
                </a:lnTo>
                <a:lnTo>
                  <a:pt x="3477735" y="92226"/>
                </a:lnTo>
                <a:lnTo>
                  <a:pt x="3515161" y="100832"/>
                </a:lnTo>
                <a:lnTo>
                  <a:pt x="3562732" y="113272"/>
                </a:lnTo>
                <a:lnTo>
                  <a:pt x="3596939" y="123421"/>
                </a:lnTo>
                <a:lnTo>
                  <a:pt x="3655654" y="92381"/>
                </a:lnTo>
                <a:lnTo>
                  <a:pt x="3727264" y="65465"/>
                </a:lnTo>
                <a:lnTo>
                  <a:pt x="3767302" y="53619"/>
                </a:lnTo>
                <a:lnTo>
                  <a:pt x="3809842" y="42881"/>
                </a:lnTo>
                <a:lnTo>
                  <a:pt x="3854641" y="33277"/>
                </a:lnTo>
                <a:lnTo>
                  <a:pt x="3901461" y="24835"/>
                </a:lnTo>
                <a:lnTo>
                  <a:pt x="3950060" y="17578"/>
                </a:lnTo>
                <a:lnTo>
                  <a:pt x="4000196" y="11534"/>
                </a:lnTo>
                <a:lnTo>
                  <a:pt x="4051630" y="6728"/>
                </a:lnTo>
                <a:lnTo>
                  <a:pt x="4104121" y="3187"/>
                </a:lnTo>
                <a:lnTo>
                  <a:pt x="4157427" y="935"/>
                </a:lnTo>
                <a:lnTo>
                  <a:pt x="4211308" y="0"/>
                </a:lnTo>
                <a:lnTo>
                  <a:pt x="4265523" y="406"/>
                </a:lnTo>
                <a:lnTo>
                  <a:pt x="4319832" y="2180"/>
                </a:lnTo>
                <a:lnTo>
                  <a:pt x="4373993" y="5348"/>
                </a:lnTo>
                <a:lnTo>
                  <a:pt x="4427766" y="9935"/>
                </a:lnTo>
                <a:lnTo>
                  <a:pt x="4480909" y="15968"/>
                </a:lnTo>
                <a:lnTo>
                  <a:pt x="4533183" y="23472"/>
                </a:lnTo>
                <a:lnTo>
                  <a:pt x="4575676" y="30847"/>
                </a:lnTo>
                <a:lnTo>
                  <a:pt x="4616360" y="39112"/>
                </a:lnTo>
                <a:lnTo>
                  <a:pt x="4655099" y="48233"/>
                </a:lnTo>
                <a:lnTo>
                  <a:pt x="4703495" y="61666"/>
                </a:lnTo>
                <a:lnTo>
                  <a:pt x="4747876" y="76479"/>
                </a:lnTo>
                <a:lnTo>
                  <a:pt x="4776642" y="87734"/>
                </a:lnTo>
                <a:lnTo>
                  <a:pt x="4819797" y="72799"/>
                </a:lnTo>
                <a:lnTo>
                  <a:pt x="4865863" y="59241"/>
                </a:lnTo>
                <a:lnTo>
                  <a:pt x="4914557" y="47068"/>
                </a:lnTo>
                <a:lnTo>
                  <a:pt x="4965598" y="36286"/>
                </a:lnTo>
                <a:lnTo>
                  <a:pt x="5018704" y="26903"/>
                </a:lnTo>
                <a:lnTo>
                  <a:pt x="5073594" y="18927"/>
                </a:lnTo>
                <a:lnTo>
                  <a:pt x="5129984" y="12364"/>
                </a:lnTo>
                <a:lnTo>
                  <a:pt x="5187594" y="7222"/>
                </a:lnTo>
                <a:lnTo>
                  <a:pt x="5246141" y="3509"/>
                </a:lnTo>
                <a:lnTo>
                  <a:pt x="5305343" y="1231"/>
                </a:lnTo>
                <a:lnTo>
                  <a:pt x="5364919" y="397"/>
                </a:lnTo>
                <a:lnTo>
                  <a:pt x="5424586" y="1012"/>
                </a:lnTo>
                <a:lnTo>
                  <a:pt x="5484063" y="3086"/>
                </a:lnTo>
                <a:lnTo>
                  <a:pt x="5543067" y="6624"/>
                </a:lnTo>
                <a:lnTo>
                  <a:pt x="5601317" y="11635"/>
                </a:lnTo>
                <a:lnTo>
                  <a:pt x="5658530" y="18126"/>
                </a:lnTo>
                <a:lnTo>
                  <a:pt x="5714426" y="26104"/>
                </a:lnTo>
                <a:lnTo>
                  <a:pt x="5768721" y="35576"/>
                </a:lnTo>
                <a:lnTo>
                  <a:pt x="5821134" y="46549"/>
                </a:lnTo>
                <a:lnTo>
                  <a:pt x="5871382" y="59032"/>
                </a:lnTo>
                <a:lnTo>
                  <a:pt x="5911284" y="70571"/>
                </a:lnTo>
                <a:lnTo>
                  <a:pt x="5948400" y="82904"/>
                </a:lnTo>
                <a:lnTo>
                  <a:pt x="5998644" y="102775"/>
                </a:lnTo>
                <a:lnTo>
                  <a:pt x="6042086" y="124136"/>
                </a:lnTo>
                <a:lnTo>
                  <a:pt x="6078404" y="146807"/>
                </a:lnTo>
                <a:lnTo>
                  <a:pt x="6115192" y="178770"/>
                </a:lnTo>
                <a:lnTo>
                  <a:pt x="6133637" y="203812"/>
                </a:lnTo>
                <a:lnTo>
                  <a:pt x="6200393" y="210550"/>
                </a:lnTo>
                <a:lnTo>
                  <a:pt x="6264199" y="218857"/>
                </a:lnTo>
                <a:lnTo>
                  <a:pt x="6324899" y="228648"/>
                </a:lnTo>
                <a:lnTo>
                  <a:pt x="6382341" y="239835"/>
                </a:lnTo>
                <a:lnTo>
                  <a:pt x="6436370" y="252334"/>
                </a:lnTo>
                <a:lnTo>
                  <a:pt x="6486831" y="266058"/>
                </a:lnTo>
                <a:lnTo>
                  <a:pt x="6533572" y="280920"/>
                </a:lnTo>
                <a:lnTo>
                  <a:pt x="6576437" y="296835"/>
                </a:lnTo>
                <a:lnTo>
                  <a:pt x="6615272" y="313717"/>
                </a:lnTo>
                <a:lnTo>
                  <a:pt x="6649924" y="331479"/>
                </a:lnTo>
                <a:lnTo>
                  <a:pt x="6680239" y="350035"/>
                </a:lnTo>
                <a:lnTo>
                  <a:pt x="6706061" y="369300"/>
                </a:lnTo>
                <a:lnTo>
                  <a:pt x="6727238" y="389187"/>
                </a:lnTo>
                <a:lnTo>
                  <a:pt x="6743614" y="409610"/>
                </a:lnTo>
                <a:lnTo>
                  <a:pt x="6755037" y="430483"/>
                </a:lnTo>
                <a:lnTo>
                  <a:pt x="6761351" y="451720"/>
                </a:lnTo>
                <a:lnTo>
                  <a:pt x="6762402" y="473235"/>
                </a:lnTo>
                <a:lnTo>
                  <a:pt x="6758038" y="494941"/>
                </a:lnTo>
                <a:lnTo>
                  <a:pt x="6748102" y="516753"/>
                </a:lnTo>
                <a:lnTo>
                  <a:pt x="6732442" y="538584"/>
                </a:lnTo>
                <a:lnTo>
                  <a:pt x="6715735" y="555957"/>
                </a:lnTo>
                <a:lnTo>
                  <a:pt x="6695336" y="572979"/>
                </a:lnTo>
                <a:lnTo>
                  <a:pt x="6693453" y="574398"/>
                </a:lnTo>
                <a:lnTo>
                  <a:pt x="6744732" y="597576"/>
                </a:lnTo>
                <a:lnTo>
                  <a:pt x="6789256" y="621613"/>
                </a:lnTo>
                <a:lnTo>
                  <a:pt x="6827076" y="646384"/>
                </a:lnTo>
                <a:lnTo>
                  <a:pt x="6858244" y="671763"/>
                </a:lnTo>
                <a:lnTo>
                  <a:pt x="6882810" y="697628"/>
                </a:lnTo>
                <a:lnTo>
                  <a:pt x="6900828" y="723852"/>
                </a:lnTo>
                <a:lnTo>
                  <a:pt x="6917421" y="776883"/>
                </a:lnTo>
                <a:lnTo>
                  <a:pt x="6916098" y="803440"/>
                </a:lnTo>
                <a:lnTo>
                  <a:pt x="6894475" y="856014"/>
                </a:lnTo>
                <a:lnTo>
                  <a:pt x="6874276" y="881783"/>
                </a:lnTo>
                <a:lnTo>
                  <a:pt x="6847888" y="907039"/>
                </a:lnTo>
                <a:lnTo>
                  <a:pt x="6815362" y="931659"/>
                </a:lnTo>
                <a:lnTo>
                  <a:pt x="6776750" y="955517"/>
                </a:lnTo>
                <a:lnTo>
                  <a:pt x="6732102" y="978490"/>
                </a:lnTo>
                <a:lnTo>
                  <a:pt x="6681471" y="1000452"/>
                </a:lnTo>
                <a:lnTo>
                  <a:pt x="6624908" y="1021279"/>
                </a:lnTo>
                <a:lnTo>
                  <a:pt x="6562464" y="1040847"/>
                </a:lnTo>
                <a:lnTo>
                  <a:pt x="6494190" y="1059030"/>
                </a:lnTo>
                <a:lnTo>
                  <a:pt x="6449059" y="1069502"/>
                </a:lnTo>
                <a:lnTo>
                  <a:pt x="6402427" y="1079192"/>
                </a:lnTo>
                <a:lnTo>
                  <a:pt x="6354397" y="1088087"/>
                </a:lnTo>
                <a:lnTo>
                  <a:pt x="6305068" y="1096177"/>
                </a:lnTo>
                <a:lnTo>
                  <a:pt x="6254541" y="1103448"/>
                </a:lnTo>
                <a:lnTo>
                  <a:pt x="6202917" y="1109889"/>
                </a:lnTo>
                <a:lnTo>
                  <a:pt x="6150297" y="1115487"/>
                </a:lnTo>
                <a:lnTo>
                  <a:pt x="6096780" y="1120230"/>
                </a:lnTo>
                <a:lnTo>
                  <a:pt x="6042468" y="1124106"/>
                </a:lnTo>
                <a:lnTo>
                  <a:pt x="5987460" y="1127102"/>
                </a:lnTo>
                <a:lnTo>
                  <a:pt x="5974160" y="1174890"/>
                </a:lnTo>
                <a:lnTo>
                  <a:pt x="5937974" y="1220163"/>
                </a:lnTo>
                <a:lnTo>
                  <a:pt x="5880823" y="1262319"/>
                </a:lnTo>
                <a:lnTo>
                  <a:pt x="5844985" y="1282040"/>
                </a:lnTo>
                <a:lnTo>
                  <a:pt x="5804625" y="1300757"/>
                </a:lnTo>
                <a:lnTo>
                  <a:pt x="5759983" y="1318393"/>
                </a:lnTo>
                <a:lnTo>
                  <a:pt x="5711299" y="1334874"/>
                </a:lnTo>
                <a:lnTo>
                  <a:pt x="5658812" y="1350124"/>
                </a:lnTo>
                <a:lnTo>
                  <a:pt x="5602763" y="1364069"/>
                </a:lnTo>
                <a:lnTo>
                  <a:pt x="5543391" y="1376632"/>
                </a:lnTo>
                <a:lnTo>
                  <a:pt x="5480937" y="1387739"/>
                </a:lnTo>
                <a:lnTo>
                  <a:pt x="5415639" y="1397314"/>
                </a:lnTo>
                <a:lnTo>
                  <a:pt x="5347738" y="1405283"/>
                </a:lnTo>
                <a:lnTo>
                  <a:pt x="5277474" y="1411569"/>
                </a:lnTo>
                <a:lnTo>
                  <a:pt x="5205086" y="1416098"/>
                </a:lnTo>
                <a:lnTo>
                  <a:pt x="5130815" y="1418795"/>
                </a:lnTo>
                <a:lnTo>
                  <a:pt x="5054899" y="1419583"/>
                </a:lnTo>
                <a:lnTo>
                  <a:pt x="5029326" y="1419413"/>
                </a:lnTo>
                <a:lnTo>
                  <a:pt x="4978401" y="1418398"/>
                </a:lnTo>
                <a:lnTo>
                  <a:pt x="4927864" y="1416491"/>
                </a:lnTo>
                <a:lnTo>
                  <a:pt x="4877826" y="1413705"/>
                </a:lnTo>
                <a:lnTo>
                  <a:pt x="4828398" y="1410050"/>
                </a:lnTo>
                <a:lnTo>
                  <a:pt x="4779692" y="1405535"/>
                </a:lnTo>
                <a:lnTo>
                  <a:pt x="4731818" y="1400173"/>
                </a:lnTo>
                <a:lnTo>
                  <a:pt x="4684889" y="1393973"/>
                </a:lnTo>
                <a:lnTo>
                  <a:pt x="4639015" y="1386946"/>
                </a:lnTo>
                <a:lnTo>
                  <a:pt x="4594308" y="1379103"/>
                </a:lnTo>
                <a:lnTo>
                  <a:pt x="4572426" y="1374879"/>
                </a:lnTo>
                <a:lnTo>
                  <a:pt x="4543333" y="1401667"/>
                </a:lnTo>
                <a:lnTo>
                  <a:pt x="4508137" y="1427203"/>
                </a:lnTo>
                <a:lnTo>
                  <a:pt x="4467186" y="1451428"/>
                </a:lnTo>
                <a:lnTo>
                  <a:pt x="4420825" y="1474284"/>
                </a:lnTo>
                <a:lnTo>
                  <a:pt x="4369401" y="1495710"/>
                </a:lnTo>
                <a:lnTo>
                  <a:pt x="4313260" y="1515648"/>
                </a:lnTo>
                <a:lnTo>
                  <a:pt x="4252749" y="1534038"/>
                </a:lnTo>
                <a:lnTo>
                  <a:pt x="4188214" y="1550822"/>
                </a:lnTo>
                <a:lnTo>
                  <a:pt x="4120001" y="1565940"/>
                </a:lnTo>
                <a:lnTo>
                  <a:pt x="4048456" y="1579333"/>
                </a:lnTo>
                <a:lnTo>
                  <a:pt x="3973927" y="1590942"/>
                </a:lnTo>
                <a:lnTo>
                  <a:pt x="3896758" y="1600709"/>
                </a:lnTo>
                <a:lnTo>
                  <a:pt x="3817297" y="1608572"/>
                </a:lnTo>
                <a:lnTo>
                  <a:pt x="3735890" y="1614474"/>
                </a:lnTo>
                <a:lnTo>
                  <a:pt x="3652883" y="1618356"/>
                </a:lnTo>
                <a:lnTo>
                  <a:pt x="3568623" y="1620158"/>
                </a:lnTo>
                <a:lnTo>
                  <a:pt x="3483455" y="1619821"/>
                </a:lnTo>
                <a:lnTo>
                  <a:pt x="3397727" y="1617285"/>
                </a:lnTo>
                <a:lnTo>
                  <a:pt x="3311784" y="1612493"/>
                </a:lnTo>
                <a:lnTo>
                  <a:pt x="3225972" y="1605384"/>
                </a:lnTo>
                <a:lnTo>
                  <a:pt x="3155241" y="1597681"/>
                </a:lnTo>
                <a:lnTo>
                  <a:pt x="3086671" y="1588474"/>
                </a:lnTo>
                <a:lnTo>
                  <a:pt x="3020474" y="1577813"/>
                </a:lnTo>
                <a:lnTo>
                  <a:pt x="2956860" y="1565748"/>
                </a:lnTo>
                <a:lnTo>
                  <a:pt x="2896042" y="1552330"/>
                </a:lnTo>
                <a:lnTo>
                  <a:pt x="2838230" y="1537609"/>
                </a:lnTo>
                <a:lnTo>
                  <a:pt x="2783635" y="1521635"/>
                </a:lnTo>
                <a:lnTo>
                  <a:pt x="2732469" y="1504459"/>
                </a:lnTo>
                <a:lnTo>
                  <a:pt x="2684941" y="1486130"/>
                </a:lnTo>
                <a:lnTo>
                  <a:pt x="2641264" y="1466700"/>
                </a:lnTo>
                <a:lnTo>
                  <a:pt x="2552363" y="1482287"/>
                </a:lnTo>
                <a:lnTo>
                  <a:pt x="2461286" y="1495314"/>
                </a:lnTo>
                <a:lnTo>
                  <a:pt x="2368470" y="1505815"/>
                </a:lnTo>
                <a:lnTo>
                  <a:pt x="2274349" y="1513826"/>
                </a:lnTo>
                <a:lnTo>
                  <a:pt x="2179361" y="1519381"/>
                </a:lnTo>
                <a:lnTo>
                  <a:pt x="2083942" y="1522515"/>
                </a:lnTo>
                <a:lnTo>
                  <a:pt x="1988528" y="1523262"/>
                </a:lnTo>
                <a:lnTo>
                  <a:pt x="1893553" y="1521658"/>
                </a:lnTo>
                <a:lnTo>
                  <a:pt x="1799456" y="1517736"/>
                </a:lnTo>
                <a:lnTo>
                  <a:pt x="1706671" y="1511531"/>
                </a:lnTo>
                <a:lnTo>
                  <a:pt x="1615636" y="1503079"/>
                </a:lnTo>
                <a:lnTo>
                  <a:pt x="1526785" y="1492413"/>
                </a:lnTo>
                <a:lnTo>
                  <a:pt x="1440554" y="1479569"/>
                </a:lnTo>
                <a:lnTo>
                  <a:pt x="1357381" y="1464581"/>
                </a:lnTo>
                <a:lnTo>
                  <a:pt x="1277701" y="1447483"/>
                </a:lnTo>
                <a:lnTo>
                  <a:pt x="1201950" y="1428312"/>
                </a:lnTo>
                <a:lnTo>
                  <a:pt x="1130564" y="1407100"/>
                </a:lnTo>
                <a:lnTo>
                  <a:pt x="1063979" y="1383883"/>
                </a:lnTo>
                <a:lnTo>
                  <a:pt x="1002632" y="1358695"/>
                </a:lnTo>
                <a:lnTo>
                  <a:pt x="946957" y="1331572"/>
                </a:lnTo>
                <a:lnTo>
                  <a:pt x="934003" y="1324460"/>
                </a:lnTo>
                <a:lnTo>
                  <a:pt x="876929" y="1325860"/>
                </a:lnTo>
                <a:lnTo>
                  <a:pt x="820594" y="1325788"/>
                </a:lnTo>
                <a:lnTo>
                  <a:pt x="765199" y="1324295"/>
                </a:lnTo>
                <a:lnTo>
                  <a:pt x="710942" y="1321429"/>
                </a:lnTo>
                <a:lnTo>
                  <a:pt x="658024" y="1317243"/>
                </a:lnTo>
                <a:lnTo>
                  <a:pt x="606641" y="1311785"/>
                </a:lnTo>
                <a:lnTo>
                  <a:pt x="556995" y="1305107"/>
                </a:lnTo>
                <a:lnTo>
                  <a:pt x="509283" y="1297258"/>
                </a:lnTo>
                <a:lnTo>
                  <a:pt x="463706" y="1288288"/>
                </a:lnTo>
                <a:lnTo>
                  <a:pt x="420462" y="1278248"/>
                </a:lnTo>
                <a:lnTo>
                  <a:pt x="379749" y="1267188"/>
                </a:lnTo>
                <a:lnTo>
                  <a:pt x="341769" y="1255158"/>
                </a:lnTo>
                <a:lnTo>
                  <a:pt x="306718" y="1242208"/>
                </a:lnTo>
                <a:lnTo>
                  <a:pt x="274797" y="1228389"/>
                </a:lnTo>
                <a:lnTo>
                  <a:pt x="246205" y="1213750"/>
                </a:lnTo>
                <a:lnTo>
                  <a:pt x="221140" y="1198342"/>
                </a:lnTo>
                <a:lnTo>
                  <a:pt x="199803" y="1182215"/>
                </a:lnTo>
                <a:lnTo>
                  <a:pt x="169104" y="1148006"/>
                </a:lnTo>
                <a:lnTo>
                  <a:pt x="157233" y="1120291"/>
                </a:lnTo>
                <a:lnTo>
                  <a:pt x="155460" y="1100878"/>
                </a:lnTo>
                <a:lnTo>
                  <a:pt x="156568" y="1091223"/>
                </a:lnTo>
                <a:lnTo>
                  <a:pt x="167711" y="1062622"/>
                </a:lnTo>
                <a:lnTo>
                  <a:pt x="190299" y="1034837"/>
                </a:lnTo>
                <a:lnTo>
                  <a:pt x="211538" y="1016939"/>
                </a:lnTo>
                <a:lnTo>
                  <a:pt x="237596" y="999664"/>
                </a:lnTo>
                <a:lnTo>
                  <a:pt x="268364" y="983114"/>
                </a:lnTo>
                <a:lnTo>
                  <a:pt x="303737" y="967393"/>
                </a:lnTo>
                <a:lnTo>
                  <a:pt x="343606" y="952604"/>
                </a:lnTo>
                <a:lnTo>
                  <a:pt x="295591" y="942726"/>
                </a:lnTo>
                <a:lnTo>
                  <a:pt x="250939" y="931811"/>
                </a:lnTo>
                <a:lnTo>
                  <a:pt x="209714" y="919938"/>
                </a:lnTo>
                <a:lnTo>
                  <a:pt x="171980" y="907187"/>
                </a:lnTo>
                <a:lnTo>
                  <a:pt x="137800" y="893634"/>
                </a:lnTo>
                <a:lnTo>
                  <a:pt x="107239" y="879360"/>
                </a:lnTo>
                <a:lnTo>
                  <a:pt x="80360" y="864441"/>
                </a:lnTo>
                <a:lnTo>
                  <a:pt x="57228" y="848956"/>
                </a:lnTo>
                <a:lnTo>
                  <a:pt x="37906" y="832984"/>
                </a:lnTo>
                <a:lnTo>
                  <a:pt x="22458" y="816603"/>
                </a:lnTo>
                <a:lnTo>
                  <a:pt x="3441" y="782928"/>
                </a:lnTo>
                <a:lnTo>
                  <a:pt x="0" y="765791"/>
                </a:lnTo>
                <a:lnTo>
                  <a:pt x="688" y="748558"/>
                </a:lnTo>
                <a:lnTo>
                  <a:pt x="14711" y="714121"/>
                </a:lnTo>
                <a:lnTo>
                  <a:pt x="28173" y="697072"/>
                </a:lnTo>
                <a:lnTo>
                  <a:pt x="46021" y="680242"/>
                </a:lnTo>
                <a:lnTo>
                  <a:pt x="68319" y="663709"/>
                </a:lnTo>
                <a:lnTo>
                  <a:pt x="95130" y="647550"/>
                </a:lnTo>
                <a:lnTo>
                  <a:pt x="131166" y="629820"/>
                </a:lnTo>
                <a:lnTo>
                  <a:pt x="150969" y="621444"/>
                </a:lnTo>
                <a:lnTo>
                  <a:pt x="171901" y="613406"/>
                </a:lnTo>
                <a:lnTo>
                  <a:pt x="193917" y="605718"/>
                </a:lnTo>
                <a:lnTo>
                  <a:pt x="216972" y="598386"/>
                </a:lnTo>
                <a:lnTo>
                  <a:pt x="241020" y="591422"/>
                </a:lnTo>
                <a:lnTo>
                  <a:pt x="266018" y="584834"/>
                </a:lnTo>
                <a:lnTo>
                  <a:pt x="291918" y="578633"/>
                </a:lnTo>
                <a:lnTo>
                  <a:pt x="318676" y="572827"/>
                </a:lnTo>
                <a:lnTo>
                  <a:pt x="346247" y="567425"/>
                </a:lnTo>
                <a:lnTo>
                  <a:pt x="374585" y="562438"/>
                </a:lnTo>
                <a:lnTo>
                  <a:pt x="403645" y="557874"/>
                </a:lnTo>
                <a:lnTo>
                  <a:pt x="433382" y="553744"/>
                </a:lnTo>
                <a:lnTo>
                  <a:pt x="463751" y="550056"/>
                </a:lnTo>
                <a:lnTo>
                  <a:pt x="494707" y="546820"/>
                </a:lnTo>
                <a:lnTo>
                  <a:pt x="526204" y="544045"/>
                </a:lnTo>
                <a:lnTo>
                  <a:pt x="558196" y="541741"/>
                </a:lnTo>
                <a:lnTo>
                  <a:pt x="590640" y="539918"/>
                </a:lnTo>
                <a:lnTo>
                  <a:pt x="623488" y="538584"/>
                </a:lnTo>
                <a:lnTo>
                  <a:pt x="629330" y="533504"/>
                </a:lnTo>
                <a:close/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37660" y="3164459"/>
            <a:ext cx="89915" cy="90042"/>
          </a:xfrm>
          <a:custGeom>
            <a:avLst/>
            <a:gdLst/>
            <a:ahLst/>
            <a:cxnLst/>
            <a:rect l="l" t="t" r="r" b="b"/>
            <a:pathLst>
              <a:path w="89915" h="90042">
                <a:moveTo>
                  <a:pt x="89915" y="44957"/>
                </a:moveTo>
                <a:lnTo>
                  <a:pt x="87629" y="59169"/>
                </a:lnTo>
                <a:lnTo>
                  <a:pt x="81266" y="71521"/>
                </a:lnTo>
                <a:lnTo>
                  <a:pt x="71571" y="81276"/>
                </a:lnTo>
                <a:lnTo>
                  <a:pt x="59286" y="87695"/>
                </a:lnTo>
                <a:lnTo>
                  <a:pt x="45156" y="90042"/>
                </a:lnTo>
                <a:lnTo>
                  <a:pt x="44957" y="90042"/>
                </a:lnTo>
                <a:lnTo>
                  <a:pt x="30759" y="87755"/>
                </a:lnTo>
                <a:lnTo>
                  <a:pt x="18439" y="81385"/>
                </a:lnTo>
                <a:lnTo>
                  <a:pt x="8721" y="71670"/>
                </a:lnTo>
                <a:lnTo>
                  <a:pt x="2333" y="59348"/>
                </a:lnTo>
                <a:lnTo>
                  <a:pt x="0" y="45157"/>
                </a:lnTo>
                <a:lnTo>
                  <a:pt x="0" y="44957"/>
                </a:lnTo>
                <a:lnTo>
                  <a:pt x="2280" y="30789"/>
                </a:lnTo>
                <a:lnTo>
                  <a:pt x="8635" y="18462"/>
                </a:lnTo>
                <a:lnTo>
                  <a:pt x="18337" y="8723"/>
                </a:lnTo>
                <a:lnTo>
                  <a:pt x="30656" y="2320"/>
                </a:lnTo>
                <a:lnTo>
                  <a:pt x="44957" y="0"/>
                </a:lnTo>
                <a:lnTo>
                  <a:pt x="59126" y="2292"/>
                </a:lnTo>
                <a:lnTo>
                  <a:pt x="71453" y="8672"/>
                </a:lnTo>
                <a:lnTo>
                  <a:pt x="81192" y="18392"/>
                </a:lnTo>
                <a:lnTo>
                  <a:pt x="87595" y="30705"/>
                </a:lnTo>
                <a:lnTo>
                  <a:pt x="89915" y="44957"/>
                </a:lnTo>
                <a:close/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86987" y="2822702"/>
            <a:ext cx="179959" cy="179959"/>
          </a:xfrm>
          <a:custGeom>
            <a:avLst/>
            <a:gdLst/>
            <a:ahLst/>
            <a:cxnLst/>
            <a:rect l="l" t="t" r="r" b="b"/>
            <a:pathLst>
              <a:path w="179959" h="179959">
                <a:moveTo>
                  <a:pt x="179959" y="89915"/>
                </a:moveTo>
                <a:lnTo>
                  <a:pt x="178788" y="104496"/>
                </a:lnTo>
                <a:lnTo>
                  <a:pt x="175397" y="118325"/>
                </a:lnTo>
                <a:lnTo>
                  <a:pt x="169970" y="131220"/>
                </a:lnTo>
                <a:lnTo>
                  <a:pt x="162689" y="142998"/>
                </a:lnTo>
                <a:lnTo>
                  <a:pt x="153736" y="153475"/>
                </a:lnTo>
                <a:lnTo>
                  <a:pt x="143296" y="162470"/>
                </a:lnTo>
                <a:lnTo>
                  <a:pt x="131551" y="169798"/>
                </a:lnTo>
                <a:lnTo>
                  <a:pt x="118684" y="175278"/>
                </a:lnTo>
                <a:lnTo>
                  <a:pt x="104877" y="178725"/>
                </a:lnTo>
                <a:lnTo>
                  <a:pt x="90314" y="179958"/>
                </a:lnTo>
                <a:lnTo>
                  <a:pt x="89915" y="179959"/>
                </a:lnTo>
                <a:lnTo>
                  <a:pt x="75359" y="178786"/>
                </a:lnTo>
                <a:lnTo>
                  <a:pt x="61549" y="175391"/>
                </a:lnTo>
                <a:lnTo>
                  <a:pt x="48668" y="169956"/>
                </a:lnTo>
                <a:lnTo>
                  <a:pt x="36901" y="162666"/>
                </a:lnTo>
                <a:lnTo>
                  <a:pt x="26432" y="153702"/>
                </a:lnTo>
                <a:lnTo>
                  <a:pt x="17445" y="143249"/>
                </a:lnTo>
                <a:lnTo>
                  <a:pt x="10125" y="131490"/>
                </a:lnTo>
                <a:lnTo>
                  <a:pt x="4654" y="118608"/>
                </a:lnTo>
                <a:lnTo>
                  <a:pt x="1218" y="104787"/>
                </a:lnTo>
                <a:lnTo>
                  <a:pt x="0" y="90209"/>
                </a:lnTo>
                <a:lnTo>
                  <a:pt x="0" y="89915"/>
                </a:lnTo>
                <a:lnTo>
                  <a:pt x="1173" y="75349"/>
                </a:lnTo>
                <a:lnTo>
                  <a:pt x="4572" y="61530"/>
                </a:lnTo>
                <a:lnTo>
                  <a:pt x="10012" y="48642"/>
                </a:lnTo>
                <a:lnTo>
                  <a:pt x="17307" y="36870"/>
                </a:lnTo>
                <a:lnTo>
                  <a:pt x="26275" y="26398"/>
                </a:lnTo>
                <a:lnTo>
                  <a:pt x="36729" y="17411"/>
                </a:lnTo>
                <a:lnTo>
                  <a:pt x="48486" y="10093"/>
                </a:lnTo>
                <a:lnTo>
                  <a:pt x="61361" y="4629"/>
                </a:lnTo>
                <a:lnTo>
                  <a:pt x="75170" y="1203"/>
                </a:lnTo>
                <a:lnTo>
                  <a:pt x="89728" y="0"/>
                </a:lnTo>
                <a:lnTo>
                  <a:pt x="89915" y="0"/>
                </a:lnTo>
                <a:lnTo>
                  <a:pt x="104506" y="1172"/>
                </a:lnTo>
                <a:lnTo>
                  <a:pt x="118344" y="4566"/>
                </a:lnTo>
                <a:lnTo>
                  <a:pt x="131246" y="9998"/>
                </a:lnTo>
                <a:lnTo>
                  <a:pt x="143029" y="17284"/>
                </a:lnTo>
                <a:lnTo>
                  <a:pt x="153510" y="26240"/>
                </a:lnTo>
                <a:lnTo>
                  <a:pt x="162504" y="36682"/>
                </a:lnTo>
                <a:lnTo>
                  <a:pt x="169830" y="48425"/>
                </a:lnTo>
                <a:lnTo>
                  <a:pt x="175303" y="61285"/>
                </a:lnTo>
                <a:lnTo>
                  <a:pt x="178740" y="75079"/>
                </a:lnTo>
                <a:lnTo>
                  <a:pt x="179958" y="89623"/>
                </a:lnTo>
                <a:lnTo>
                  <a:pt x="179959" y="89915"/>
                </a:lnTo>
                <a:close/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4663" y="2390902"/>
            <a:ext cx="269875" cy="270001"/>
          </a:xfrm>
          <a:custGeom>
            <a:avLst/>
            <a:gdLst/>
            <a:ahLst/>
            <a:cxnLst/>
            <a:rect l="l" t="t" r="r" b="b"/>
            <a:pathLst>
              <a:path w="269875" h="270001">
                <a:moveTo>
                  <a:pt x="269875" y="135000"/>
                </a:moveTo>
                <a:lnTo>
                  <a:pt x="269087" y="149684"/>
                </a:lnTo>
                <a:lnTo>
                  <a:pt x="266777" y="163910"/>
                </a:lnTo>
                <a:lnTo>
                  <a:pt x="263027" y="177598"/>
                </a:lnTo>
                <a:lnTo>
                  <a:pt x="257919" y="190665"/>
                </a:lnTo>
                <a:lnTo>
                  <a:pt x="251534" y="203030"/>
                </a:lnTo>
                <a:lnTo>
                  <a:pt x="243954" y="214610"/>
                </a:lnTo>
                <a:lnTo>
                  <a:pt x="235259" y="225324"/>
                </a:lnTo>
                <a:lnTo>
                  <a:pt x="225533" y="235089"/>
                </a:lnTo>
                <a:lnTo>
                  <a:pt x="214855" y="243823"/>
                </a:lnTo>
                <a:lnTo>
                  <a:pt x="203308" y="251446"/>
                </a:lnTo>
                <a:lnTo>
                  <a:pt x="190974" y="257874"/>
                </a:lnTo>
                <a:lnTo>
                  <a:pt x="177933" y="263025"/>
                </a:lnTo>
                <a:lnTo>
                  <a:pt x="164267" y="266818"/>
                </a:lnTo>
                <a:lnTo>
                  <a:pt x="150058" y="269171"/>
                </a:lnTo>
                <a:lnTo>
                  <a:pt x="135388" y="270001"/>
                </a:lnTo>
                <a:lnTo>
                  <a:pt x="135000" y="270001"/>
                </a:lnTo>
                <a:lnTo>
                  <a:pt x="120324" y="269213"/>
                </a:lnTo>
                <a:lnTo>
                  <a:pt x="106104" y="266901"/>
                </a:lnTo>
                <a:lnTo>
                  <a:pt x="92422" y="263148"/>
                </a:lnTo>
                <a:lnTo>
                  <a:pt x="79360" y="258035"/>
                </a:lnTo>
                <a:lnTo>
                  <a:pt x="66999" y="251645"/>
                </a:lnTo>
                <a:lnTo>
                  <a:pt x="55423" y="244059"/>
                </a:lnTo>
                <a:lnTo>
                  <a:pt x="44711" y="235360"/>
                </a:lnTo>
                <a:lnTo>
                  <a:pt x="34947" y="225629"/>
                </a:lnTo>
                <a:lnTo>
                  <a:pt x="26212" y="214947"/>
                </a:lnTo>
                <a:lnTo>
                  <a:pt x="18588" y="203398"/>
                </a:lnTo>
                <a:lnTo>
                  <a:pt x="12157" y="191062"/>
                </a:lnTo>
                <a:lnTo>
                  <a:pt x="7001" y="178021"/>
                </a:lnTo>
                <a:lnTo>
                  <a:pt x="3202" y="164359"/>
                </a:lnTo>
                <a:lnTo>
                  <a:pt x="841" y="150155"/>
                </a:lnTo>
                <a:lnTo>
                  <a:pt x="0" y="135493"/>
                </a:lnTo>
                <a:lnTo>
                  <a:pt x="0" y="135000"/>
                </a:lnTo>
                <a:lnTo>
                  <a:pt x="788" y="120324"/>
                </a:lnTo>
                <a:lnTo>
                  <a:pt x="3100" y="106104"/>
                </a:lnTo>
                <a:lnTo>
                  <a:pt x="6853" y="92422"/>
                </a:lnTo>
                <a:lnTo>
                  <a:pt x="11966" y="79360"/>
                </a:lnTo>
                <a:lnTo>
                  <a:pt x="18356" y="66999"/>
                </a:lnTo>
                <a:lnTo>
                  <a:pt x="25942" y="55423"/>
                </a:lnTo>
                <a:lnTo>
                  <a:pt x="34641" y="44711"/>
                </a:lnTo>
                <a:lnTo>
                  <a:pt x="44372" y="34947"/>
                </a:lnTo>
                <a:lnTo>
                  <a:pt x="55054" y="26212"/>
                </a:lnTo>
                <a:lnTo>
                  <a:pt x="66603" y="18588"/>
                </a:lnTo>
                <a:lnTo>
                  <a:pt x="78939" y="12157"/>
                </a:lnTo>
                <a:lnTo>
                  <a:pt x="91980" y="7001"/>
                </a:lnTo>
                <a:lnTo>
                  <a:pt x="105642" y="3202"/>
                </a:lnTo>
                <a:lnTo>
                  <a:pt x="119846" y="841"/>
                </a:lnTo>
                <a:lnTo>
                  <a:pt x="134508" y="0"/>
                </a:lnTo>
                <a:lnTo>
                  <a:pt x="135000" y="0"/>
                </a:lnTo>
                <a:lnTo>
                  <a:pt x="149682" y="789"/>
                </a:lnTo>
                <a:lnTo>
                  <a:pt x="163904" y="3103"/>
                </a:lnTo>
                <a:lnTo>
                  <a:pt x="177585" y="6860"/>
                </a:lnTo>
                <a:lnTo>
                  <a:pt x="190643" y="11977"/>
                </a:lnTo>
                <a:lnTo>
                  <a:pt x="202997" y="18372"/>
                </a:lnTo>
                <a:lnTo>
                  <a:pt x="214565" y="25965"/>
                </a:lnTo>
                <a:lnTo>
                  <a:pt x="225267" y="34672"/>
                </a:lnTo>
                <a:lnTo>
                  <a:pt x="235019" y="44411"/>
                </a:lnTo>
                <a:lnTo>
                  <a:pt x="243741" y="55101"/>
                </a:lnTo>
                <a:lnTo>
                  <a:pt x="251352" y="66660"/>
                </a:lnTo>
                <a:lnTo>
                  <a:pt x="257769" y="79005"/>
                </a:lnTo>
                <a:lnTo>
                  <a:pt x="262911" y="92055"/>
                </a:lnTo>
                <a:lnTo>
                  <a:pt x="266697" y="105728"/>
                </a:lnTo>
                <a:lnTo>
                  <a:pt x="269045" y="119941"/>
                </a:lnTo>
                <a:lnTo>
                  <a:pt x="269874" y="134613"/>
                </a:lnTo>
                <a:lnTo>
                  <a:pt x="269875" y="135000"/>
                </a:lnTo>
                <a:close/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9685" y="1561084"/>
            <a:ext cx="405066" cy="30506"/>
          </a:xfrm>
          <a:custGeom>
            <a:avLst/>
            <a:gdLst/>
            <a:ahLst/>
            <a:cxnLst/>
            <a:rect l="l" t="t" r="r" b="b"/>
            <a:pathLst>
              <a:path w="405066" h="30506">
                <a:moveTo>
                  <a:pt x="405066" y="29844"/>
                </a:moveTo>
                <a:lnTo>
                  <a:pt x="383866" y="30273"/>
                </a:lnTo>
                <a:lnTo>
                  <a:pt x="362680" y="30494"/>
                </a:lnTo>
                <a:lnTo>
                  <a:pt x="341523" y="30506"/>
                </a:lnTo>
                <a:lnTo>
                  <a:pt x="320409" y="30313"/>
                </a:lnTo>
                <a:lnTo>
                  <a:pt x="299351" y="29914"/>
                </a:lnTo>
                <a:lnTo>
                  <a:pt x="278365" y="29311"/>
                </a:lnTo>
                <a:lnTo>
                  <a:pt x="257465" y="28504"/>
                </a:lnTo>
                <a:lnTo>
                  <a:pt x="236664" y="27496"/>
                </a:lnTo>
                <a:lnTo>
                  <a:pt x="215977" y="26286"/>
                </a:lnTo>
                <a:lnTo>
                  <a:pt x="195418" y="24876"/>
                </a:lnTo>
                <a:lnTo>
                  <a:pt x="175001" y="23267"/>
                </a:lnTo>
                <a:lnTo>
                  <a:pt x="154741" y="21459"/>
                </a:lnTo>
                <a:lnTo>
                  <a:pt x="134651" y="19455"/>
                </a:lnTo>
                <a:lnTo>
                  <a:pt x="114747" y="17255"/>
                </a:lnTo>
                <a:lnTo>
                  <a:pt x="95042" y="14860"/>
                </a:lnTo>
                <a:lnTo>
                  <a:pt x="75550" y="12272"/>
                </a:lnTo>
                <a:lnTo>
                  <a:pt x="56285" y="9490"/>
                </a:lnTo>
                <a:lnTo>
                  <a:pt x="37263" y="6517"/>
                </a:lnTo>
                <a:lnTo>
                  <a:pt x="18496" y="3353"/>
                </a:lnTo>
                <a:lnTo>
                  <a:pt x="0" y="0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24965" y="1917953"/>
            <a:ext cx="177291" cy="14224"/>
          </a:xfrm>
          <a:custGeom>
            <a:avLst/>
            <a:gdLst/>
            <a:ahLst/>
            <a:cxnLst/>
            <a:rect l="l" t="t" r="r" b="b"/>
            <a:pathLst>
              <a:path w="177291" h="14224">
                <a:moveTo>
                  <a:pt x="177291" y="0"/>
                </a:moveTo>
                <a:lnTo>
                  <a:pt x="165063" y="1513"/>
                </a:lnTo>
                <a:lnTo>
                  <a:pt x="152757" y="2952"/>
                </a:lnTo>
                <a:lnTo>
                  <a:pt x="140375" y="4317"/>
                </a:lnTo>
                <a:lnTo>
                  <a:pt x="127920" y="5606"/>
                </a:lnTo>
                <a:lnTo>
                  <a:pt x="115396" y="6819"/>
                </a:lnTo>
                <a:lnTo>
                  <a:pt x="102806" y="7955"/>
                </a:lnTo>
                <a:lnTo>
                  <a:pt x="90153" y="9014"/>
                </a:lnTo>
                <a:lnTo>
                  <a:pt x="77439" y="9995"/>
                </a:lnTo>
                <a:lnTo>
                  <a:pt x="64668" y="10899"/>
                </a:lnTo>
                <a:lnTo>
                  <a:pt x="51843" y="11723"/>
                </a:lnTo>
                <a:lnTo>
                  <a:pt x="38967" y="12468"/>
                </a:lnTo>
                <a:lnTo>
                  <a:pt x="26043" y="13133"/>
                </a:lnTo>
                <a:lnTo>
                  <a:pt x="13074" y="13718"/>
                </a:lnTo>
                <a:lnTo>
                  <a:pt x="0" y="14224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22752" y="2009775"/>
            <a:ext cx="106807" cy="65277"/>
          </a:xfrm>
          <a:custGeom>
            <a:avLst/>
            <a:gdLst/>
            <a:ahLst/>
            <a:cxnLst/>
            <a:rect l="l" t="t" r="r" b="b"/>
            <a:pathLst>
              <a:path w="106807" h="65277">
                <a:moveTo>
                  <a:pt x="106807" y="65277"/>
                </a:moveTo>
                <a:lnTo>
                  <a:pt x="93996" y="59011"/>
                </a:lnTo>
                <a:lnTo>
                  <a:pt x="81621" y="52660"/>
                </a:lnTo>
                <a:lnTo>
                  <a:pt x="69685" y="46226"/>
                </a:lnTo>
                <a:lnTo>
                  <a:pt x="58193" y="39710"/>
                </a:lnTo>
                <a:lnTo>
                  <a:pt x="47148" y="33115"/>
                </a:lnTo>
                <a:lnTo>
                  <a:pt x="36554" y="26441"/>
                </a:lnTo>
                <a:lnTo>
                  <a:pt x="26416" y="19690"/>
                </a:lnTo>
                <a:lnTo>
                  <a:pt x="16736" y="12864"/>
                </a:lnTo>
                <a:lnTo>
                  <a:pt x="7520" y="5965"/>
                </a:lnTo>
                <a:lnTo>
                  <a:pt x="0" y="0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61864" y="1912365"/>
            <a:ext cx="42545" cy="71628"/>
          </a:xfrm>
          <a:custGeom>
            <a:avLst/>
            <a:gdLst/>
            <a:ahLst/>
            <a:cxnLst/>
            <a:rect l="l" t="t" r="r" b="b"/>
            <a:pathLst>
              <a:path w="42545" h="71628">
                <a:moveTo>
                  <a:pt x="42545" y="0"/>
                </a:moveTo>
                <a:lnTo>
                  <a:pt x="39134" y="11074"/>
                </a:lnTo>
                <a:lnTo>
                  <a:pt x="34600" y="22105"/>
                </a:lnTo>
                <a:lnTo>
                  <a:pt x="28955" y="33084"/>
                </a:lnTo>
                <a:lnTo>
                  <a:pt x="22210" y="44003"/>
                </a:lnTo>
                <a:lnTo>
                  <a:pt x="14374" y="54855"/>
                </a:lnTo>
                <a:lnTo>
                  <a:pt x="5458" y="65630"/>
                </a:lnTo>
                <a:lnTo>
                  <a:pt x="0" y="71628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52388" y="1470152"/>
            <a:ext cx="519938" cy="267462"/>
          </a:xfrm>
          <a:custGeom>
            <a:avLst/>
            <a:gdLst/>
            <a:ahLst/>
            <a:cxnLst/>
            <a:rect l="l" t="t" r="r" b="b"/>
            <a:pathLst>
              <a:path w="519938" h="267462">
                <a:moveTo>
                  <a:pt x="0" y="0"/>
                </a:moveTo>
                <a:lnTo>
                  <a:pt x="47184" y="7868"/>
                </a:lnTo>
                <a:lnTo>
                  <a:pt x="92530" y="16517"/>
                </a:lnTo>
                <a:lnTo>
                  <a:pt x="135971" y="25912"/>
                </a:lnTo>
                <a:lnTo>
                  <a:pt x="177444" y="36021"/>
                </a:lnTo>
                <a:lnTo>
                  <a:pt x="216882" y="46809"/>
                </a:lnTo>
                <a:lnTo>
                  <a:pt x="254220" y="58243"/>
                </a:lnTo>
                <a:lnTo>
                  <a:pt x="289393" y="70291"/>
                </a:lnTo>
                <a:lnTo>
                  <a:pt x="322336" y="82917"/>
                </a:lnTo>
                <a:lnTo>
                  <a:pt x="352983" y="96090"/>
                </a:lnTo>
                <a:lnTo>
                  <a:pt x="381269" y="109775"/>
                </a:lnTo>
                <a:lnTo>
                  <a:pt x="407130" y="123939"/>
                </a:lnTo>
                <a:lnTo>
                  <a:pt x="430499" y="138549"/>
                </a:lnTo>
                <a:lnTo>
                  <a:pt x="451312" y="153572"/>
                </a:lnTo>
                <a:lnTo>
                  <a:pt x="469503" y="168973"/>
                </a:lnTo>
                <a:lnTo>
                  <a:pt x="485007" y="184719"/>
                </a:lnTo>
                <a:lnTo>
                  <a:pt x="497758" y="200777"/>
                </a:lnTo>
                <a:lnTo>
                  <a:pt x="507692" y="217114"/>
                </a:lnTo>
                <a:lnTo>
                  <a:pt x="514744" y="233696"/>
                </a:lnTo>
                <a:lnTo>
                  <a:pt x="518847" y="250490"/>
                </a:lnTo>
                <a:lnTo>
                  <a:pt x="519938" y="267462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47306" y="1185164"/>
            <a:ext cx="231521" cy="100330"/>
          </a:xfrm>
          <a:custGeom>
            <a:avLst/>
            <a:gdLst/>
            <a:ahLst/>
            <a:cxnLst/>
            <a:rect l="l" t="t" r="r" b="b"/>
            <a:pathLst>
              <a:path w="231521" h="100330">
                <a:moveTo>
                  <a:pt x="231521" y="0"/>
                </a:moveTo>
                <a:lnTo>
                  <a:pt x="223471" y="5814"/>
                </a:lnTo>
                <a:lnTo>
                  <a:pt x="215010" y="11559"/>
                </a:lnTo>
                <a:lnTo>
                  <a:pt x="206145" y="17233"/>
                </a:lnTo>
                <a:lnTo>
                  <a:pt x="196878" y="22834"/>
                </a:lnTo>
                <a:lnTo>
                  <a:pt x="187216" y="28359"/>
                </a:lnTo>
                <a:lnTo>
                  <a:pt x="177162" y="33806"/>
                </a:lnTo>
                <a:lnTo>
                  <a:pt x="166722" y="39175"/>
                </a:lnTo>
                <a:lnTo>
                  <a:pt x="155901" y="44462"/>
                </a:lnTo>
                <a:lnTo>
                  <a:pt x="144702" y="49666"/>
                </a:lnTo>
                <a:lnTo>
                  <a:pt x="133131" y="54786"/>
                </a:lnTo>
                <a:lnTo>
                  <a:pt x="121193" y="59818"/>
                </a:lnTo>
                <a:lnTo>
                  <a:pt x="108892" y="64761"/>
                </a:lnTo>
                <a:lnTo>
                  <a:pt x="96233" y="69613"/>
                </a:lnTo>
                <a:lnTo>
                  <a:pt x="83221" y="74373"/>
                </a:lnTo>
                <a:lnTo>
                  <a:pt x="69860" y="79038"/>
                </a:lnTo>
                <a:lnTo>
                  <a:pt x="56156" y="83606"/>
                </a:lnTo>
                <a:lnTo>
                  <a:pt x="42113" y="88075"/>
                </a:lnTo>
                <a:lnTo>
                  <a:pt x="27736" y="92444"/>
                </a:lnTo>
                <a:lnTo>
                  <a:pt x="13030" y="96710"/>
                </a:lnTo>
                <a:lnTo>
                  <a:pt x="0" y="100330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23329" y="813053"/>
            <a:ext cx="12192" cy="47371"/>
          </a:xfrm>
          <a:custGeom>
            <a:avLst/>
            <a:gdLst/>
            <a:ahLst/>
            <a:cxnLst/>
            <a:rect l="l" t="t" r="r" b="b"/>
            <a:pathLst>
              <a:path w="12192" h="47371">
                <a:moveTo>
                  <a:pt x="0" y="0"/>
                </a:moveTo>
                <a:lnTo>
                  <a:pt x="5842" y="12131"/>
                </a:lnTo>
                <a:lnTo>
                  <a:pt x="9809" y="24338"/>
                </a:lnTo>
                <a:lnTo>
                  <a:pt x="11900" y="36594"/>
                </a:lnTo>
                <a:lnTo>
                  <a:pt x="12192" y="47371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4541" y="697357"/>
            <a:ext cx="118618" cy="60451"/>
          </a:xfrm>
          <a:custGeom>
            <a:avLst/>
            <a:gdLst/>
            <a:ahLst/>
            <a:cxnLst/>
            <a:rect l="l" t="t" r="r" b="b"/>
            <a:pathLst>
              <a:path w="118618" h="60451">
                <a:moveTo>
                  <a:pt x="0" y="60451"/>
                </a:moveTo>
                <a:lnTo>
                  <a:pt x="8915" y="54239"/>
                </a:lnTo>
                <a:lnTo>
                  <a:pt x="18358" y="48108"/>
                </a:lnTo>
                <a:lnTo>
                  <a:pt x="28319" y="42062"/>
                </a:lnTo>
                <a:lnTo>
                  <a:pt x="38793" y="36106"/>
                </a:lnTo>
                <a:lnTo>
                  <a:pt x="49772" y="30245"/>
                </a:lnTo>
                <a:lnTo>
                  <a:pt x="61248" y="24484"/>
                </a:lnTo>
                <a:lnTo>
                  <a:pt x="73215" y="18826"/>
                </a:lnTo>
                <a:lnTo>
                  <a:pt x="85664" y="13277"/>
                </a:lnTo>
                <a:lnTo>
                  <a:pt x="98589" y="7842"/>
                </a:lnTo>
                <a:lnTo>
                  <a:pt x="111983" y="2524"/>
                </a:lnTo>
                <a:lnTo>
                  <a:pt x="118618" y="0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35196" y="734440"/>
            <a:ext cx="57403" cy="52070"/>
          </a:xfrm>
          <a:custGeom>
            <a:avLst/>
            <a:gdLst/>
            <a:ahLst/>
            <a:cxnLst/>
            <a:rect l="l" t="t" r="r" b="b"/>
            <a:pathLst>
              <a:path w="57403" h="52070">
                <a:moveTo>
                  <a:pt x="0" y="52070"/>
                </a:moveTo>
                <a:lnTo>
                  <a:pt x="6616" y="43247"/>
                </a:lnTo>
                <a:lnTo>
                  <a:pt x="14345" y="34520"/>
                </a:lnTo>
                <a:lnTo>
                  <a:pt x="23172" y="25901"/>
                </a:lnTo>
                <a:lnTo>
                  <a:pt x="33084" y="17405"/>
                </a:lnTo>
                <a:lnTo>
                  <a:pt x="44068" y="9044"/>
                </a:lnTo>
                <a:lnTo>
                  <a:pt x="56110" y="832"/>
                </a:lnTo>
                <a:lnTo>
                  <a:pt x="57403" y="0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33192" y="804290"/>
            <a:ext cx="207899" cy="50546"/>
          </a:xfrm>
          <a:custGeom>
            <a:avLst/>
            <a:gdLst/>
            <a:ahLst/>
            <a:cxnLst/>
            <a:rect l="l" t="t" r="r" b="b"/>
            <a:pathLst>
              <a:path w="207899" h="50546">
                <a:moveTo>
                  <a:pt x="0" y="0"/>
                </a:moveTo>
                <a:lnTo>
                  <a:pt x="13374" y="2539"/>
                </a:lnTo>
                <a:lnTo>
                  <a:pt x="26628" y="5138"/>
                </a:lnTo>
                <a:lnTo>
                  <a:pt x="39759" y="7796"/>
                </a:lnTo>
                <a:lnTo>
                  <a:pt x="52767" y="10512"/>
                </a:lnTo>
                <a:lnTo>
                  <a:pt x="65648" y="13286"/>
                </a:lnTo>
                <a:lnTo>
                  <a:pt x="78400" y="16119"/>
                </a:lnTo>
                <a:lnTo>
                  <a:pt x="91022" y="19010"/>
                </a:lnTo>
                <a:lnTo>
                  <a:pt x="103511" y="21959"/>
                </a:lnTo>
                <a:lnTo>
                  <a:pt x="115866" y="24965"/>
                </a:lnTo>
                <a:lnTo>
                  <a:pt x="128083" y="28029"/>
                </a:lnTo>
                <a:lnTo>
                  <a:pt x="140162" y="31151"/>
                </a:lnTo>
                <a:lnTo>
                  <a:pt x="152100" y="34330"/>
                </a:lnTo>
                <a:lnTo>
                  <a:pt x="163895" y="37566"/>
                </a:lnTo>
                <a:lnTo>
                  <a:pt x="175545" y="40860"/>
                </a:lnTo>
                <a:lnTo>
                  <a:pt x="187048" y="44210"/>
                </a:lnTo>
                <a:lnTo>
                  <a:pt x="198402" y="47616"/>
                </a:lnTo>
                <a:lnTo>
                  <a:pt x="207899" y="50546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18006" y="1148334"/>
            <a:ext cx="36321" cy="53212"/>
          </a:xfrm>
          <a:custGeom>
            <a:avLst/>
            <a:gdLst/>
            <a:ahLst/>
            <a:cxnLst/>
            <a:rect l="l" t="t" r="r" b="b"/>
            <a:pathLst>
              <a:path w="36321" h="53212">
                <a:moveTo>
                  <a:pt x="36321" y="53212"/>
                </a:moveTo>
                <a:lnTo>
                  <a:pt x="27063" y="42880"/>
                </a:lnTo>
                <a:lnTo>
                  <a:pt x="18824" y="32464"/>
                </a:lnTo>
                <a:lnTo>
                  <a:pt x="11614" y="21972"/>
                </a:lnTo>
                <a:lnTo>
                  <a:pt x="5446" y="11408"/>
                </a:lnTo>
                <a:lnTo>
                  <a:pt x="331" y="778"/>
                </a:lnTo>
                <a:lnTo>
                  <a:pt x="0" y="0"/>
                </a:lnTo>
              </a:path>
            </a:pathLst>
          </a:custGeom>
          <a:ln w="25400">
            <a:solidFill>
              <a:srgbClr val="2E2B1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458974" y="1180363"/>
            <a:ext cx="2954803" cy="482904"/>
          </a:xfrm>
          <a:prstGeom prst="rect">
            <a:avLst/>
          </a:prstGeom>
        </p:spPr>
        <p:txBody>
          <a:bodyPr wrap="square" lIns="0" tIns="23495" rIns="0" bIns="0" rtlCol="0">
            <a:noAutofit/>
          </a:bodyPr>
          <a:lstStyle/>
          <a:p>
            <a:pPr marL="12700">
              <a:lnSpc>
                <a:spcPts val="3700"/>
              </a:lnSpc>
            </a:pPr>
            <a:r>
              <a:rPr sz="3600" spc="-8" dirty="0">
                <a:solidFill>
                  <a:srgbClr val="2E2B1F"/>
                </a:solidFill>
                <a:latin typeface="Calibri"/>
                <a:cs typeface="Calibri"/>
              </a:rPr>
              <a:t>Let’s find out!!!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8400" y="820452"/>
            <a:ext cx="3962400" cy="5217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26146" y="6845807"/>
            <a:ext cx="5481828" cy="0"/>
          </a:xfrm>
          <a:custGeom>
            <a:avLst/>
            <a:gdLst/>
            <a:ahLst/>
            <a:cxnLst/>
            <a:rect l="l" t="t" r="r" b="b"/>
            <a:pathLst>
              <a:path w="5481828">
                <a:moveTo>
                  <a:pt x="0" y="0"/>
                </a:moveTo>
                <a:lnTo>
                  <a:pt x="5481828" y="0"/>
                </a:lnTo>
              </a:path>
            </a:pathLst>
          </a:custGeom>
          <a:ln w="16510">
            <a:solidFill>
              <a:srgbClr val="D2571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468274" y="6629349"/>
            <a:ext cx="6287467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535940" y="3017261"/>
            <a:ext cx="6429880" cy="609091"/>
          </a:xfrm>
          <a:prstGeom prst="rect">
            <a:avLst/>
          </a:prstGeom>
        </p:spPr>
        <p:txBody>
          <a:bodyPr wrap="square" lIns="0" tIns="30448" rIns="0" bIns="0" rtlCol="0">
            <a:noAutofit/>
          </a:bodyPr>
          <a:lstStyle/>
          <a:p>
            <a:pPr marL="12700">
              <a:lnSpc>
                <a:spcPts val="4795"/>
              </a:lnSpc>
            </a:pPr>
            <a:r>
              <a:rPr sz="4600" spc="-103" dirty="0">
                <a:solidFill>
                  <a:srgbClr val="675E46"/>
                </a:solidFill>
                <a:latin typeface="Cambria"/>
                <a:cs typeface="Cambria"/>
              </a:rPr>
              <a:t>What are Green Buildings?</a:t>
            </a:r>
            <a:endParaRPr sz="4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0DC546B-AF97-410A-B4D7-715F59E2996C}"/>
              </a:ext>
            </a:extLst>
          </p:cNvPr>
          <p:cNvSpPr txBox="1"/>
          <p:nvPr/>
        </p:nvSpPr>
        <p:spPr>
          <a:xfrm>
            <a:off x="914400" y="3267796"/>
            <a:ext cx="5996569" cy="609091"/>
          </a:xfrm>
          <a:prstGeom prst="rect">
            <a:avLst/>
          </a:prstGeom>
        </p:spPr>
        <p:txBody>
          <a:bodyPr wrap="square" lIns="0" tIns="30448" rIns="0" bIns="0" rtlCol="0">
            <a:noAutofit/>
          </a:bodyPr>
          <a:lstStyle/>
          <a:p>
            <a:pPr marL="12700">
              <a:lnSpc>
                <a:spcPts val="4795"/>
              </a:lnSpc>
            </a:pPr>
            <a:r>
              <a:rPr sz="4600" spc="-98" dirty="0">
                <a:solidFill>
                  <a:srgbClr val="675E46"/>
                </a:solidFill>
                <a:latin typeface="Cambria"/>
                <a:cs typeface="Cambria"/>
              </a:rPr>
              <a:t>Some cool GREEN stuff…</a:t>
            </a:r>
            <a:endParaRPr sz="4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reen buildings examples in india ppt">
            <a:extLst>
              <a:ext uri="{FF2B5EF4-FFF2-40B4-BE49-F238E27FC236}">
                <a16:creationId xmlns:a16="http://schemas.microsoft.com/office/drawing/2014/main" id="{7B413BEF-CAF7-4031-A7BC-FFFE25C2F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756145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0F301C51-4DEF-44C4-8E87-9DA4AA97DE2A}"/>
              </a:ext>
            </a:extLst>
          </p:cNvPr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2A4EC58-079E-4572-B7C2-E7AEB568A46F}"/>
              </a:ext>
            </a:extLst>
          </p:cNvPr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962874F5-0D41-4B36-8A73-0D9E645E982D}"/>
              </a:ext>
            </a:extLst>
          </p:cNvPr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6574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ii-Godrej gbc hyderabad platinum green building">
            <a:extLst>
              <a:ext uri="{FF2B5EF4-FFF2-40B4-BE49-F238E27FC236}">
                <a16:creationId xmlns:a16="http://schemas.microsoft.com/office/drawing/2014/main" id="{542D0ACE-ADB9-4E32-94E1-2D73DBFFC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315200" cy="522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B3B6FE80-CFFB-410D-AE1E-46FA3C7755F7}"/>
              </a:ext>
            </a:extLst>
          </p:cNvPr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D1B3270-D793-4837-BFB3-19B535455F0D}"/>
              </a:ext>
            </a:extLst>
          </p:cNvPr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157FAD3-92B2-4E17-8C22-9D1933208E3A}"/>
              </a:ext>
            </a:extLst>
          </p:cNvPr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234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mage result for rajiv gandhi international airport green building">
            <a:extLst>
              <a:ext uri="{FF2B5EF4-FFF2-40B4-BE49-F238E27FC236}">
                <a16:creationId xmlns:a16="http://schemas.microsoft.com/office/drawing/2014/main" id="{97F6B09C-972E-427C-911B-DD4A7A4E8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54" y="549938"/>
            <a:ext cx="4016292" cy="28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rajiv gandhi international airport green building">
            <a:extLst>
              <a:ext uri="{FF2B5EF4-FFF2-40B4-BE49-F238E27FC236}">
                <a16:creationId xmlns:a16="http://schemas.microsoft.com/office/drawing/2014/main" id="{27732E4B-153C-46F6-97D0-A78613C2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47658"/>
            <a:ext cx="3733800" cy="239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lated image">
            <a:extLst>
              <a:ext uri="{FF2B5EF4-FFF2-40B4-BE49-F238E27FC236}">
                <a16:creationId xmlns:a16="http://schemas.microsoft.com/office/drawing/2014/main" id="{522697E1-B6C1-4CE3-9D11-E47FE3216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847658"/>
            <a:ext cx="3733800" cy="239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3E784304-E724-4B61-9F5B-DFEA2C7CD686}"/>
              </a:ext>
            </a:extLst>
          </p:cNvPr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EA965B0-09F4-40F6-862B-3F75C9BB8BD3}"/>
              </a:ext>
            </a:extLst>
          </p:cNvPr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42864C9-AD92-4793-8DA5-F26B253B29BB}"/>
              </a:ext>
            </a:extLst>
          </p:cNvPr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1345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6624" y="2202307"/>
            <a:ext cx="1398425" cy="939800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L="12700">
              <a:lnSpc>
                <a:spcPts val="7300"/>
              </a:lnSpc>
            </a:pPr>
            <a:r>
              <a:rPr sz="7200" spc="-129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9547" y="2202307"/>
            <a:ext cx="1359105" cy="939800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L="12700">
              <a:lnSpc>
                <a:spcPts val="7300"/>
              </a:lnSpc>
            </a:pPr>
            <a:r>
              <a:rPr sz="7200" spc="-39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3151" y="2202307"/>
            <a:ext cx="2976493" cy="939800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L="12700">
              <a:lnSpc>
                <a:spcPts val="7300"/>
              </a:lnSpc>
            </a:pPr>
            <a:r>
              <a:rPr sz="7200" spc="-74" dirty="0">
                <a:solidFill>
                  <a:srgbClr val="2E2B1F"/>
                </a:solidFill>
                <a:latin typeface="Calibri"/>
                <a:cs typeface="Calibri"/>
              </a:rPr>
              <a:t>HULT!!!</a:t>
            </a:r>
            <a:endParaRPr sz="7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179" y="3299841"/>
            <a:ext cx="1864258" cy="939799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L="12700">
              <a:lnSpc>
                <a:spcPts val="7300"/>
              </a:lnSpc>
            </a:pPr>
            <a:endParaRPr sz="7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3299841"/>
            <a:ext cx="3200400" cy="939799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L="12700">
              <a:lnSpc>
                <a:spcPts val="7300"/>
              </a:lnSpc>
            </a:pPr>
            <a:r>
              <a:rPr lang="en-IN" sz="7200" dirty="0">
                <a:solidFill>
                  <a:srgbClr val="2E2B1F"/>
                </a:solidFill>
                <a:latin typeface="Calibri"/>
                <a:cs typeface="Calibri"/>
              </a:rPr>
              <a:t>Let’s do</a:t>
            </a:r>
            <a:endParaRPr sz="7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886200" y="3299841"/>
            <a:ext cx="6324600" cy="939799"/>
          </a:xfrm>
          <a:prstGeom prst="rect">
            <a:avLst/>
          </a:prstGeom>
        </p:spPr>
        <p:txBody>
          <a:bodyPr wrap="square" lIns="0" tIns="46355" rIns="0" bIns="0" rtlCol="0">
            <a:noAutofit/>
          </a:bodyPr>
          <a:lstStyle/>
          <a:p>
            <a:pPr marL="12700">
              <a:lnSpc>
                <a:spcPts val="7300"/>
              </a:lnSpc>
            </a:pPr>
            <a:r>
              <a:rPr sz="7200" spc="-2" dirty="0">
                <a:solidFill>
                  <a:srgbClr val="2E2B1F"/>
                </a:solidFill>
                <a:latin typeface="Calibri"/>
                <a:cs typeface="Calibri"/>
              </a:rPr>
              <a:t>something!!</a:t>
            </a:r>
            <a:endParaRPr sz="7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-381000"/>
            <a:ext cx="9144000" cy="6627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3863" y="6682460"/>
            <a:ext cx="2298319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spc="0" dirty="0">
                <a:solidFill>
                  <a:srgbClr val="2E2B1F"/>
                </a:solidFill>
                <a:latin typeface="Calibri"/>
                <a:cs typeface="Calibri"/>
              </a:rPr>
              <a:t>Source: </a:t>
            </a:r>
            <a:r>
              <a:rPr sz="900" u="sng" spc="0" dirty="0">
                <a:solidFill>
                  <a:srgbClr val="D25713"/>
                </a:solidFill>
                <a:latin typeface="Calibri"/>
                <a:cs typeface="Calibri"/>
                <a:hlinkClick r:id="rId4"/>
              </a:rPr>
              <a:t>http://live-the-solution.com/mindmaps/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8"/>
            <a:ext cx="9144000" cy="6620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78740" y="6682460"/>
            <a:ext cx="2298269" cy="139700"/>
          </a:xfrm>
          <a:prstGeom prst="rect">
            <a:avLst/>
          </a:prstGeom>
        </p:spPr>
        <p:txBody>
          <a:bodyPr wrap="square" lIns="0" tIns="6350" rIns="0" bIns="0" rtlCol="0">
            <a:noAutofit/>
          </a:bodyPr>
          <a:lstStyle/>
          <a:p>
            <a:pPr marL="12700">
              <a:lnSpc>
                <a:spcPts val="1000"/>
              </a:lnSpc>
            </a:pPr>
            <a:r>
              <a:rPr sz="900" spc="0" dirty="0">
                <a:solidFill>
                  <a:srgbClr val="2E2B1F"/>
                </a:solidFill>
                <a:latin typeface="Calibri"/>
                <a:cs typeface="Calibri"/>
              </a:rPr>
              <a:t>Source: </a:t>
            </a:r>
            <a:r>
              <a:rPr sz="900" u="sng" spc="0" dirty="0">
                <a:solidFill>
                  <a:srgbClr val="D25713"/>
                </a:solidFill>
                <a:latin typeface="Calibri"/>
                <a:cs typeface="Calibri"/>
                <a:hlinkClick r:id="rId4"/>
              </a:rPr>
              <a:t>http://live-the-solution.com/mindmaps/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297049" y="3571459"/>
            <a:ext cx="5322951" cy="863600"/>
          </a:xfrm>
          <a:prstGeom prst="rect">
            <a:avLst/>
          </a:prstGeom>
        </p:spPr>
        <p:txBody>
          <a:bodyPr wrap="square" lIns="0" tIns="43180" rIns="0" bIns="0" rtlCol="0">
            <a:noAutofit/>
          </a:bodyPr>
          <a:lstStyle/>
          <a:p>
            <a:pPr marL="12700">
              <a:lnSpc>
                <a:spcPts val="6800"/>
              </a:lnSpc>
            </a:pPr>
            <a:r>
              <a:rPr sz="6600" spc="-122" dirty="0">
                <a:solidFill>
                  <a:srgbClr val="675E46"/>
                </a:solidFill>
                <a:latin typeface="Cambria"/>
                <a:cs typeface="Cambria"/>
              </a:rPr>
              <a:t>THANK YOU</a:t>
            </a:r>
            <a:r>
              <a:rPr lang="en-IN" sz="6600" spc="-122" dirty="0">
                <a:solidFill>
                  <a:srgbClr val="675E46"/>
                </a:solidFill>
                <a:latin typeface="Cambria"/>
                <a:cs typeface="Cambria"/>
              </a:rPr>
              <a:t>!!</a:t>
            </a:r>
            <a:endParaRPr sz="6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2" name="Shape 3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Google Shape;3083;p1"/>
          <p:cNvSpPr/>
          <p:nvPr/>
        </p:nvSpPr>
        <p:spPr>
          <a:xfrm>
            <a:off x="8458200" y="0"/>
            <a:ext cx="685800" cy="5486400"/>
          </a:xfrm>
          <a:custGeom>
            <a:rect b="b" l="l" r="r" t="t"/>
            <a:pathLst>
              <a:path extrusionOk="0" h="5486400" w="6858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84" name="Google Shape;3084;p1"/>
          <p:cNvSpPr/>
          <p:nvPr/>
        </p:nvSpPr>
        <p:spPr>
          <a:xfrm>
            <a:off x="8458200" y="6172200"/>
            <a:ext cx="685800" cy="685798"/>
          </a:xfrm>
          <a:custGeom>
            <a:rect b="b" l="l" r="r" t="t"/>
            <a:pathLst>
              <a:path extrusionOk="0" h="685798" w="685800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85" name="Google Shape;3085;p1"/>
          <p:cNvSpPr/>
          <p:nvPr/>
        </p:nvSpPr>
        <p:spPr>
          <a:xfrm>
            <a:off x="8458200" y="5486400"/>
            <a:ext cx="685800" cy="685800"/>
          </a:xfrm>
          <a:custGeom>
            <a:rect b="b" l="l" r="r" t="t"/>
            <a:pathLst>
              <a:path extrusionOk="0" h="685800" w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086" name="Google Shape;3086;p1"/>
          <p:cNvSpPr txBox="1"/>
          <p:nvPr/>
        </p:nvSpPr>
        <p:spPr>
          <a:xfrm>
            <a:off x="535940" y="578360"/>
            <a:ext cx="64308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noAutofit/>
          </a:bodyPr>
          <a:lstStyle/>
          <a:p>
            <a:pPr indent="0" lvl="0" marL="12700" marR="0" rtl="0" algn="l">
              <a:lnSpc>
                <a:spcPct val="1043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rgbClr val="675E46"/>
                </a:solidFill>
                <a:latin typeface="Cambria"/>
                <a:ea typeface="Cambria"/>
                <a:cs typeface="Cambria"/>
                <a:sym typeface="Cambria"/>
              </a:rPr>
              <a:t>What are Green Buildings?</a:t>
            </a:r>
            <a:endParaRPr sz="4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87" name="Google Shape;3087;p1"/>
          <p:cNvSpPr txBox="1"/>
          <p:nvPr/>
        </p:nvSpPr>
        <p:spPr>
          <a:xfrm>
            <a:off x="650240" y="1669611"/>
            <a:ext cx="164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875">
            <a:noAutofit/>
          </a:bodyPr>
          <a:lstStyle/>
          <a:p>
            <a:pPr indent="0" lvl="0" marL="12700" marR="0" rtl="0" algn="l">
              <a:lnSpc>
                <a:spcPct val="1065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8" name="Google Shape;3088;p1"/>
          <p:cNvSpPr txBox="1"/>
          <p:nvPr/>
        </p:nvSpPr>
        <p:spPr>
          <a:xfrm>
            <a:off x="1195378" y="1334132"/>
            <a:ext cx="68826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550">
            <a:noAutofit/>
          </a:bodyPr>
          <a:lstStyle/>
          <a:p>
            <a:pPr indent="0" lvl="0" marL="12700" marR="33807" rtl="0" algn="l">
              <a:lnSpc>
                <a:spcPct val="1043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Green buildings are…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903" lvl="0" marL="310183" marR="0" rtl="0" algn="l">
              <a:lnSpc>
                <a:spcPct val="120000"/>
              </a:lnSpc>
              <a:spcBef>
                <a:spcPts val="46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Buildings or homes that are more energy efficient, produce less waste and are healthier to be inside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9" name="Google Shape;3089;p1"/>
          <p:cNvSpPr txBox="1"/>
          <p:nvPr/>
        </p:nvSpPr>
        <p:spPr>
          <a:xfrm>
            <a:off x="650240" y="3108648"/>
            <a:ext cx="164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875">
            <a:noAutofit/>
          </a:bodyPr>
          <a:lstStyle/>
          <a:p>
            <a:pPr indent="0" lvl="0" marL="12700" marR="0" rtl="0" algn="l">
              <a:lnSpc>
                <a:spcPct val="1065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0" name="Google Shape;3090;p1"/>
          <p:cNvSpPr txBox="1"/>
          <p:nvPr/>
        </p:nvSpPr>
        <p:spPr>
          <a:xfrm>
            <a:off x="878840" y="3125470"/>
            <a:ext cx="69096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550">
            <a:noAutofit/>
          </a:bodyPr>
          <a:lstStyle/>
          <a:p>
            <a:pPr indent="0" lvl="0" marL="12700" marR="46507" rtl="0" algn="l">
              <a:lnSpc>
                <a:spcPct val="1043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Green buildings don’t literally mean…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1278" marR="0" rtl="0" algn="l">
              <a:lnSpc>
                <a:spcPct val="101725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Buildings that produce zero-emissions or totally green or totally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10183" marR="46507" rtl="0" algn="l">
              <a:lnSpc>
                <a:spcPct val="12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environmentally friendly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1" name="Google Shape;3091;p1"/>
          <p:cNvSpPr txBox="1"/>
          <p:nvPr/>
        </p:nvSpPr>
        <p:spPr>
          <a:xfrm>
            <a:off x="650240" y="4547558"/>
            <a:ext cx="164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875">
            <a:noAutofit/>
          </a:bodyPr>
          <a:lstStyle/>
          <a:p>
            <a:pPr indent="0" lvl="0" marL="12700" marR="0" rtl="0" algn="l">
              <a:lnSpc>
                <a:spcPct val="1065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9A47B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2" name="Google Shape;3092;p1"/>
          <p:cNvSpPr txBox="1"/>
          <p:nvPr/>
        </p:nvSpPr>
        <p:spPr>
          <a:xfrm>
            <a:off x="878840" y="4564380"/>
            <a:ext cx="6941400" cy="13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550">
            <a:noAutofit/>
          </a:bodyPr>
          <a:lstStyle/>
          <a:p>
            <a:pPr indent="0" lvl="0" marL="12700" marR="46507" rtl="0" algn="l">
              <a:lnSpc>
                <a:spcPct val="1043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Green building certification systems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1278" marR="0" rtl="0" algn="l">
              <a:lnSpc>
                <a:spcPct val="101725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Certification systems by different organizations/institutions that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8372" marR="1189703" rtl="0" algn="ctr">
              <a:lnSpc>
                <a:spcPct val="12025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setup standards to </a:t>
            </a: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quantify</a:t>
            </a:r>
            <a:r>
              <a:rPr b="1" lang="en-US" sz="2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how ‘green’ a building is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1278" marR="46507" rtl="0" algn="l">
              <a:lnSpc>
                <a:spcPct val="101725"/>
              </a:lnSpc>
              <a:spcBef>
                <a:spcPts val="314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CBDBC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>
                <a:solidFill>
                  <a:srgbClr val="2E2B1F"/>
                </a:solidFill>
                <a:latin typeface="Calibri"/>
                <a:ea typeface="Calibri"/>
                <a:cs typeface="Calibri"/>
                <a:sym typeface="Calibri"/>
              </a:rPr>
              <a:t>Different standards world wide, but similar in concept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5940" y="578360"/>
            <a:ext cx="3665534" cy="609396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12700">
              <a:lnSpc>
                <a:spcPts val="4800"/>
              </a:lnSpc>
            </a:pPr>
            <a:r>
              <a:rPr sz="4600" spc="-98" dirty="0">
                <a:solidFill>
                  <a:srgbClr val="675E46"/>
                </a:solidFill>
                <a:latin typeface="Cambria"/>
                <a:cs typeface="Cambria"/>
              </a:rPr>
              <a:t>Green Building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90007" y="578360"/>
            <a:ext cx="3294431" cy="609396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12700">
              <a:lnSpc>
                <a:spcPts val="4800"/>
              </a:lnSpc>
            </a:pPr>
            <a:r>
              <a:rPr sz="4600" spc="-91" dirty="0">
                <a:solidFill>
                  <a:srgbClr val="675E46"/>
                </a:solidFill>
                <a:latin typeface="Cambria"/>
                <a:cs typeface="Cambria"/>
              </a:rPr>
              <a:t>Certifications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0240" y="1552261"/>
            <a:ext cx="120650" cy="755396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8"/>
              </a:spcBef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34"/>
              </a:spcBef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13275" y="1552261"/>
            <a:ext cx="120650" cy="4445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8840" y="1563751"/>
            <a:ext cx="3128454" cy="4514545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 marR="22181">
              <a:lnSpc>
                <a:spcPts val="1600"/>
              </a:lnSpc>
            </a:pPr>
            <a:r>
              <a:rPr sz="1500" spc="-4" dirty="0">
                <a:solidFill>
                  <a:srgbClr val="2E2B1F"/>
                </a:solidFill>
                <a:latin typeface="Calibri"/>
                <a:cs typeface="Calibri"/>
              </a:rPr>
              <a:t>Australia: Nabers / Green Star</a:t>
            </a:r>
            <a:endParaRPr sz="1500" dirty="0">
              <a:latin typeface="Calibri"/>
              <a:cs typeface="Calibri"/>
            </a:endParaRPr>
          </a:p>
          <a:p>
            <a:pPr marL="12700" marR="22181">
              <a:lnSpc>
                <a:spcPts val="2165"/>
              </a:lnSpc>
              <a:spcBef>
                <a:spcPts val="28"/>
              </a:spcBef>
            </a:pPr>
            <a:r>
              <a:rPr sz="1500" spc="-4" dirty="0">
                <a:solidFill>
                  <a:srgbClr val="2E2B1F"/>
                </a:solidFill>
                <a:latin typeface="Calibri"/>
                <a:cs typeface="Calibri"/>
              </a:rPr>
              <a:t>Brazil: AQUA / </a:t>
            </a:r>
            <a:r>
              <a:rPr sz="1800" b="1" spc="-4" dirty="0">
                <a:solidFill>
                  <a:srgbClr val="FF0000"/>
                </a:solidFill>
                <a:latin typeface="Calibri"/>
                <a:cs typeface="Calibri"/>
              </a:rPr>
              <a:t>LEED </a:t>
            </a:r>
            <a:r>
              <a:rPr sz="1500" spc="-4" dirty="0">
                <a:solidFill>
                  <a:srgbClr val="2E2B1F"/>
                </a:solidFill>
                <a:latin typeface="Calibri"/>
                <a:cs typeface="Calibri"/>
              </a:rPr>
              <a:t>Brasil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ts val="2197"/>
              </a:lnSpc>
              <a:spcBef>
                <a:spcPts val="161"/>
              </a:spcBef>
            </a:pPr>
            <a:r>
              <a:rPr sz="1500" spc="4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500" spc="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spc="4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500" spc="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spc="4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500" spc="0" dirty="0">
                <a:solidFill>
                  <a:srgbClr val="2E2B1F"/>
                </a:solidFill>
                <a:latin typeface="Calibri"/>
                <a:cs typeface="Calibri"/>
              </a:rPr>
              <a:t>a:</a:t>
            </a:r>
            <a:r>
              <a:rPr sz="1500" spc="-4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4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b="1" spc="0" dirty="0">
                <a:solidFill>
                  <a:srgbClr val="FF0000"/>
                </a:solidFill>
                <a:latin typeface="Calibri"/>
                <a:cs typeface="Calibri"/>
              </a:rPr>
              <a:t>EED</a:t>
            </a:r>
            <a:r>
              <a:rPr sz="1800" b="1" spc="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spc="4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1500" spc="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spc="4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500" spc="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spc="4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1500" spc="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500" spc="-3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0" dirty="0">
                <a:solidFill>
                  <a:srgbClr val="2E2B1F"/>
                </a:solidFill>
                <a:latin typeface="Calibri"/>
                <a:cs typeface="Calibri"/>
              </a:rPr>
              <a:t>/</a:t>
            </a:r>
            <a:r>
              <a:rPr sz="1500" spc="-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1500" spc="-14" dirty="0">
                <a:solidFill>
                  <a:srgbClr val="2E2B1F"/>
                </a:solidFill>
                <a:latin typeface="Calibri"/>
                <a:cs typeface="Calibri"/>
              </a:rPr>
              <a:t>r</a:t>
            </a:r>
            <a:r>
              <a:rPr sz="1500" spc="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500" spc="-4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500" spc="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500" spc="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0" dirty="0">
                <a:solidFill>
                  <a:srgbClr val="2E2B1F"/>
                </a:solidFill>
                <a:latin typeface="Calibri"/>
                <a:cs typeface="Calibri"/>
              </a:rPr>
              <a:t>Gl</a:t>
            </a:r>
            <a:r>
              <a:rPr sz="1500" spc="4" dirty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sz="1500" spc="0" dirty="0">
                <a:solidFill>
                  <a:srgbClr val="2E2B1F"/>
                </a:solidFill>
                <a:latin typeface="Calibri"/>
                <a:cs typeface="Calibri"/>
              </a:rPr>
              <a:t>bes</a:t>
            </a:r>
            <a:r>
              <a:rPr sz="1500" spc="-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500" spc="0" dirty="0">
                <a:solidFill>
                  <a:srgbClr val="2E2B1F"/>
                </a:solidFill>
                <a:latin typeface="Calibri"/>
                <a:cs typeface="Calibri"/>
              </a:rPr>
              <a:t>/ 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ts val="1831"/>
              </a:lnSpc>
            </a:pPr>
            <a:r>
              <a:rPr sz="1500" spc="0" dirty="0">
                <a:solidFill>
                  <a:srgbClr val="2E2B1F"/>
                </a:solidFill>
                <a:latin typeface="Calibri"/>
                <a:cs typeface="Calibri"/>
              </a:rPr>
              <a:t>Built Green Canada</a:t>
            </a:r>
            <a:endParaRPr sz="1500" dirty="0">
              <a:latin typeface="Calibri"/>
              <a:cs typeface="Calibri"/>
            </a:endParaRPr>
          </a:p>
          <a:p>
            <a:pPr marL="12700" marR="1794859">
              <a:lnSpc>
                <a:spcPts val="1800"/>
              </a:lnSpc>
            </a:pPr>
            <a:r>
              <a:rPr sz="1500" spc="-2" dirty="0">
                <a:solidFill>
                  <a:srgbClr val="2E2B1F"/>
                </a:solidFill>
                <a:latin typeface="Calibri"/>
                <a:cs typeface="Calibri"/>
              </a:rPr>
              <a:t>China: GBAS Finland: PromisE France: HQE</a:t>
            </a:r>
            <a:endParaRPr sz="1500" dirty="0">
              <a:latin typeface="Calibri"/>
              <a:cs typeface="Calibri"/>
            </a:endParaRPr>
          </a:p>
          <a:p>
            <a:pPr marL="12700" marR="944148">
              <a:lnSpc>
                <a:spcPts val="1800"/>
              </a:lnSpc>
            </a:pPr>
            <a:r>
              <a:rPr sz="1500" spc="-3" dirty="0">
                <a:solidFill>
                  <a:srgbClr val="2E2B1F"/>
                </a:solidFill>
                <a:latin typeface="Calibri"/>
                <a:cs typeface="Calibri"/>
              </a:rPr>
              <a:t>Germany: DGNB / CEPHEUS Hong Kong: HKBEAM</a:t>
            </a:r>
            <a:endParaRPr sz="1500" dirty="0">
              <a:latin typeface="Calibri"/>
              <a:cs typeface="Calibri"/>
            </a:endParaRPr>
          </a:p>
          <a:p>
            <a:pPr marL="12700" marR="22181">
              <a:lnSpc>
                <a:spcPts val="1785"/>
              </a:lnSpc>
            </a:pPr>
            <a:r>
              <a:rPr sz="1500" spc="-1" dirty="0">
                <a:solidFill>
                  <a:srgbClr val="0070C0"/>
                </a:solidFill>
                <a:latin typeface="Calibri"/>
                <a:cs typeface="Calibri"/>
              </a:rPr>
              <a:t>India: Indian Green Building Council</a:t>
            </a:r>
            <a:endParaRPr sz="15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 marR="22181">
              <a:lnSpc>
                <a:spcPts val="1470"/>
              </a:lnSpc>
            </a:pPr>
            <a:r>
              <a:rPr sz="1500" spc="-1" dirty="0">
                <a:solidFill>
                  <a:srgbClr val="0070C0"/>
                </a:solidFill>
                <a:latin typeface="Calibri"/>
                <a:cs typeface="Calibri"/>
              </a:rPr>
              <a:t>(IGBC) / GRIHA</a:t>
            </a:r>
            <a:endParaRPr sz="1500" dirty="0">
              <a:solidFill>
                <a:srgbClr val="0070C0"/>
              </a:solidFill>
              <a:latin typeface="Calibri"/>
              <a:cs typeface="Calibri"/>
            </a:endParaRPr>
          </a:p>
          <a:p>
            <a:pPr marL="12700" marR="22181">
              <a:lnSpc>
                <a:spcPts val="1770"/>
              </a:lnSpc>
              <a:spcBef>
                <a:spcPts val="15"/>
              </a:spcBef>
            </a:pPr>
            <a:r>
              <a:rPr sz="1500" spc="0" dirty="0">
                <a:solidFill>
                  <a:srgbClr val="2E2B1F"/>
                </a:solidFill>
                <a:latin typeface="Calibri"/>
                <a:cs typeface="Calibri"/>
              </a:rPr>
              <a:t>Indonesia: Green Building Council</a:t>
            </a:r>
            <a:endParaRPr sz="1500" dirty="0">
              <a:latin typeface="Calibri"/>
              <a:cs typeface="Calibri"/>
            </a:endParaRPr>
          </a:p>
          <a:p>
            <a:pPr marL="12700" marR="22181">
              <a:lnSpc>
                <a:spcPts val="1470"/>
              </a:lnSpc>
            </a:pPr>
            <a:r>
              <a:rPr sz="1500" spc="-1" dirty="0">
                <a:solidFill>
                  <a:srgbClr val="2E2B1F"/>
                </a:solidFill>
                <a:latin typeface="Calibri"/>
                <a:cs typeface="Calibri"/>
              </a:rPr>
              <a:t>Indonesia (GBCI) / Greenship</a:t>
            </a:r>
            <a:endParaRPr sz="1500" dirty="0">
              <a:latin typeface="Calibri"/>
              <a:cs typeface="Calibri"/>
            </a:endParaRPr>
          </a:p>
          <a:p>
            <a:pPr marL="12700" marR="22181">
              <a:lnSpc>
                <a:spcPts val="1770"/>
              </a:lnSpc>
              <a:spcBef>
                <a:spcPts val="15"/>
              </a:spcBef>
            </a:pPr>
            <a:r>
              <a:rPr sz="1500" spc="-3" dirty="0">
                <a:solidFill>
                  <a:srgbClr val="2E2B1F"/>
                </a:solidFill>
                <a:latin typeface="Calibri"/>
                <a:cs typeface="Calibri"/>
              </a:rPr>
              <a:t>Italy: Protocollo Itaca / Green Building</a:t>
            </a:r>
            <a:endParaRPr sz="1500" dirty="0">
              <a:latin typeface="Calibri"/>
              <a:cs typeface="Calibri"/>
            </a:endParaRPr>
          </a:p>
          <a:p>
            <a:pPr marL="12700" marR="22181">
              <a:lnSpc>
                <a:spcPts val="1470"/>
              </a:lnSpc>
            </a:pPr>
            <a:r>
              <a:rPr sz="1500" spc="-1" dirty="0">
                <a:solidFill>
                  <a:srgbClr val="2E2B1F"/>
                </a:solidFill>
                <a:latin typeface="Calibri"/>
                <a:cs typeface="Calibri"/>
              </a:rPr>
              <a:t>Council Italia</a:t>
            </a:r>
            <a:endParaRPr sz="1500" dirty="0">
              <a:latin typeface="Calibri"/>
              <a:cs typeface="Calibri"/>
            </a:endParaRPr>
          </a:p>
          <a:p>
            <a:pPr marL="12700" marR="22181">
              <a:lnSpc>
                <a:spcPts val="1800"/>
              </a:lnSpc>
              <a:spcBef>
                <a:spcPts val="16"/>
              </a:spcBef>
            </a:pPr>
            <a:r>
              <a:rPr sz="1500" spc="-3" dirty="0">
                <a:solidFill>
                  <a:srgbClr val="2E2B1F"/>
                </a:solidFill>
                <a:latin typeface="Calibri"/>
                <a:cs typeface="Calibri"/>
              </a:rPr>
              <a:t>Japan: CASBEE</a:t>
            </a:r>
            <a:endParaRPr sz="1500" dirty="0">
              <a:latin typeface="Calibri"/>
              <a:cs typeface="Calibri"/>
            </a:endParaRPr>
          </a:p>
          <a:p>
            <a:pPr marL="12700" marR="22181">
              <a:lnSpc>
                <a:spcPts val="1800"/>
              </a:lnSpc>
            </a:pPr>
            <a:r>
              <a:rPr sz="1500" spc="-12" dirty="0">
                <a:solidFill>
                  <a:srgbClr val="2E2B1F"/>
                </a:solidFill>
                <a:latin typeface="Calibri"/>
                <a:cs typeface="Calibri"/>
              </a:rPr>
              <a:t>Korea: KGBC</a:t>
            </a:r>
            <a:endParaRPr sz="1500" dirty="0">
              <a:latin typeface="Calibri"/>
              <a:cs typeface="Calibri"/>
            </a:endParaRPr>
          </a:p>
          <a:p>
            <a:pPr marL="12700" marR="22181">
              <a:lnSpc>
                <a:spcPts val="1805"/>
              </a:lnSpc>
              <a:spcBef>
                <a:spcPts val="0"/>
              </a:spcBef>
            </a:pPr>
            <a:r>
              <a:rPr sz="1500" spc="-4" dirty="0">
                <a:solidFill>
                  <a:srgbClr val="2E2B1F"/>
                </a:solidFill>
                <a:latin typeface="Calibri"/>
                <a:cs typeface="Calibri"/>
              </a:rPr>
              <a:t>Malaysia: GBI Malaysia</a:t>
            </a:r>
            <a:endParaRPr sz="1500" dirty="0">
              <a:latin typeface="Calibri"/>
              <a:cs typeface="Calibri"/>
            </a:endParaRPr>
          </a:p>
          <a:p>
            <a:pPr marL="12700" marR="22181">
              <a:lnSpc>
                <a:spcPts val="2165"/>
              </a:lnSpc>
              <a:spcBef>
                <a:spcPts val="17"/>
              </a:spcBef>
            </a:pPr>
            <a:r>
              <a:rPr sz="1500" spc="-3" dirty="0">
                <a:solidFill>
                  <a:srgbClr val="2E2B1F"/>
                </a:solidFill>
                <a:latin typeface="Calibri"/>
                <a:cs typeface="Calibri"/>
              </a:rPr>
              <a:t>Mexico: </a:t>
            </a:r>
            <a:r>
              <a:rPr sz="1800" b="1" spc="-3" dirty="0">
                <a:solidFill>
                  <a:srgbClr val="FF0000"/>
                </a:solidFill>
                <a:latin typeface="Calibri"/>
                <a:cs typeface="Calibri"/>
              </a:rPr>
              <a:t>LEED </a:t>
            </a:r>
            <a:r>
              <a:rPr sz="1500" spc="-3" dirty="0">
                <a:solidFill>
                  <a:srgbClr val="2E2B1F"/>
                </a:solidFill>
                <a:latin typeface="Calibri"/>
                <a:cs typeface="Calibri"/>
              </a:rPr>
              <a:t>Mexico</a:t>
            </a:r>
            <a:endParaRPr sz="1500" dirty="0">
              <a:latin typeface="Calibri"/>
              <a:cs typeface="Calibri"/>
            </a:endParaRPr>
          </a:p>
          <a:p>
            <a:pPr marL="12700" marR="22181">
              <a:lnSpc>
                <a:spcPts val="1795"/>
              </a:lnSpc>
            </a:pPr>
            <a:r>
              <a:rPr sz="1500" spc="-1" dirty="0">
                <a:solidFill>
                  <a:srgbClr val="2E2B1F"/>
                </a:solidFill>
                <a:latin typeface="Calibri"/>
                <a:cs typeface="Calibri"/>
              </a:rPr>
              <a:t>Netherlands: BREEAM Netherlands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1875" y="1563751"/>
            <a:ext cx="3142751" cy="4926025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 marR="28575">
              <a:lnSpc>
                <a:spcPts val="1600"/>
              </a:lnSpc>
            </a:pPr>
            <a:r>
              <a:rPr sz="1500" spc="-3" dirty="0">
                <a:solidFill>
                  <a:srgbClr val="2E2B1F"/>
                </a:solidFill>
                <a:latin typeface="Calibri"/>
                <a:cs typeface="Calibri"/>
              </a:rPr>
              <a:t>New Zealand: Green Star NZ</a:t>
            </a:r>
            <a:endParaRPr sz="1500">
              <a:latin typeface="Calibri"/>
              <a:cs typeface="Calibri"/>
            </a:endParaRPr>
          </a:p>
          <a:p>
            <a:pPr marL="12700" marR="28575">
              <a:lnSpc>
                <a:spcPts val="1770"/>
              </a:lnSpc>
              <a:spcBef>
                <a:spcPts val="8"/>
              </a:spcBef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Philippines: BERDE / Philippine Green</a:t>
            </a:r>
            <a:endParaRPr sz="1500">
              <a:latin typeface="Calibri"/>
              <a:cs typeface="Calibri"/>
            </a:endParaRPr>
          </a:p>
          <a:p>
            <a:pPr marL="12700" marR="28575">
              <a:lnSpc>
                <a:spcPts val="1470"/>
              </a:lnSpc>
            </a:pPr>
            <a:r>
              <a:rPr sz="1500" dirty="0">
                <a:solidFill>
                  <a:srgbClr val="2E2B1F"/>
                </a:solidFill>
                <a:latin typeface="Calibri"/>
                <a:cs typeface="Calibri"/>
              </a:rPr>
              <a:t>Building Council</a:t>
            </a:r>
            <a:endParaRPr sz="1500">
              <a:latin typeface="Calibri"/>
              <a:cs typeface="Calibri"/>
            </a:endParaRPr>
          </a:p>
          <a:p>
            <a:pPr marL="12700" marR="28575">
              <a:lnSpc>
                <a:spcPts val="1800"/>
              </a:lnSpc>
              <a:spcBef>
                <a:spcPts val="16"/>
              </a:spcBef>
            </a:pPr>
            <a:r>
              <a:rPr sz="1500" spc="-4" dirty="0">
                <a:solidFill>
                  <a:srgbClr val="2E2B1F"/>
                </a:solidFill>
                <a:latin typeface="Calibri"/>
                <a:cs typeface="Calibri"/>
              </a:rPr>
              <a:t>Portugal: Lider A</a:t>
            </a:r>
            <a:endParaRPr sz="1500">
              <a:latin typeface="Calibri"/>
              <a:cs typeface="Calibri"/>
            </a:endParaRPr>
          </a:p>
          <a:p>
            <a:pPr marL="12700" marR="28575">
              <a:lnSpc>
                <a:spcPts val="1805"/>
              </a:lnSpc>
              <a:spcBef>
                <a:spcPts val="0"/>
              </a:spcBef>
            </a:pPr>
            <a:r>
              <a:rPr sz="1500" spc="-6" dirty="0">
                <a:solidFill>
                  <a:srgbClr val="2E2B1F"/>
                </a:solidFill>
                <a:latin typeface="Calibri"/>
                <a:cs typeface="Calibri"/>
              </a:rPr>
              <a:t>Qatar: QSAS</a:t>
            </a:r>
            <a:endParaRPr sz="1500">
              <a:latin typeface="Calibri"/>
              <a:cs typeface="Calibri"/>
            </a:endParaRPr>
          </a:p>
          <a:p>
            <a:pPr marL="12700" marR="28575">
              <a:lnSpc>
                <a:spcPts val="1770"/>
              </a:lnSpc>
            </a:pPr>
            <a:r>
              <a:rPr sz="1500" spc="-6" dirty="0">
                <a:solidFill>
                  <a:srgbClr val="2E2B1F"/>
                </a:solidFill>
                <a:latin typeface="Calibri"/>
                <a:cs typeface="Calibri"/>
              </a:rPr>
              <a:t>Republic of China (Taiwan): Green</a:t>
            </a:r>
            <a:endParaRPr sz="1500">
              <a:latin typeface="Calibri"/>
              <a:cs typeface="Calibri"/>
            </a:endParaRPr>
          </a:p>
          <a:p>
            <a:pPr marL="12700" marR="28575">
              <a:lnSpc>
                <a:spcPts val="1470"/>
              </a:lnSpc>
            </a:pPr>
            <a:r>
              <a:rPr sz="1500" spc="0" dirty="0">
                <a:solidFill>
                  <a:srgbClr val="2E2B1F"/>
                </a:solidFill>
                <a:latin typeface="Calibri"/>
                <a:cs typeface="Calibri"/>
              </a:rPr>
              <a:t>Building Label</a:t>
            </a:r>
            <a:endParaRPr sz="1500">
              <a:latin typeface="Calibri"/>
              <a:cs typeface="Calibri"/>
            </a:endParaRPr>
          </a:p>
          <a:p>
            <a:pPr marL="12700" marR="28575">
              <a:lnSpc>
                <a:spcPts val="1800"/>
              </a:lnSpc>
              <a:spcBef>
                <a:spcPts val="16"/>
              </a:spcBef>
            </a:pPr>
            <a:r>
              <a:rPr sz="1500" spc="-3" dirty="0">
                <a:solidFill>
                  <a:srgbClr val="2E2B1F"/>
                </a:solidFill>
                <a:latin typeface="Calibri"/>
                <a:cs typeface="Calibri"/>
              </a:rPr>
              <a:t>Singapore: Green Mark</a:t>
            </a:r>
            <a:endParaRPr sz="1500">
              <a:latin typeface="Calibri"/>
              <a:cs typeface="Calibri"/>
            </a:endParaRPr>
          </a:p>
          <a:p>
            <a:pPr marL="12700" marR="28575">
              <a:lnSpc>
                <a:spcPts val="1800"/>
              </a:lnSpc>
            </a:pPr>
            <a:r>
              <a:rPr sz="1500" spc="-3" dirty="0">
                <a:solidFill>
                  <a:srgbClr val="2E2B1F"/>
                </a:solidFill>
                <a:latin typeface="Calibri"/>
                <a:cs typeface="Calibri"/>
              </a:rPr>
              <a:t>South Africa: Green Star SA</a:t>
            </a:r>
            <a:endParaRPr sz="1500">
              <a:latin typeface="Calibri"/>
              <a:cs typeface="Calibri"/>
            </a:endParaRPr>
          </a:p>
          <a:p>
            <a:pPr marL="12700" marR="28575">
              <a:lnSpc>
                <a:spcPts val="1800"/>
              </a:lnSpc>
            </a:pPr>
            <a:r>
              <a:rPr sz="1500" spc="-1" dirty="0">
                <a:solidFill>
                  <a:srgbClr val="2E2B1F"/>
                </a:solidFill>
                <a:latin typeface="Calibri"/>
                <a:cs typeface="Calibri"/>
              </a:rPr>
              <a:t>Spain: VERDE</a:t>
            </a:r>
            <a:endParaRPr sz="1500">
              <a:latin typeface="Calibri"/>
              <a:cs typeface="Calibri"/>
            </a:endParaRPr>
          </a:p>
          <a:p>
            <a:pPr marL="12700" marR="28575">
              <a:lnSpc>
                <a:spcPts val="1800"/>
              </a:lnSpc>
            </a:pPr>
            <a:r>
              <a:rPr sz="1500" spc="-3" dirty="0">
                <a:solidFill>
                  <a:srgbClr val="2E2B1F"/>
                </a:solidFill>
                <a:latin typeface="Calibri"/>
                <a:cs typeface="Calibri"/>
              </a:rPr>
              <a:t>Switzerland: Minergie</a:t>
            </a:r>
            <a:endParaRPr sz="1500">
              <a:latin typeface="Calibri"/>
              <a:cs typeface="Calibri"/>
            </a:endParaRPr>
          </a:p>
          <a:p>
            <a:pPr marL="12700" marR="223566">
              <a:lnSpc>
                <a:spcPts val="2197"/>
              </a:lnSpc>
              <a:spcBef>
                <a:spcPts val="235"/>
              </a:spcBef>
            </a:pPr>
            <a:r>
              <a:rPr sz="1500" spc="-2" dirty="0">
                <a:solidFill>
                  <a:srgbClr val="2E2B1F"/>
                </a:solidFill>
                <a:latin typeface="Calibri"/>
                <a:cs typeface="Calibri"/>
              </a:rPr>
              <a:t>United States: </a:t>
            </a:r>
            <a:r>
              <a:rPr sz="1800" b="1" spc="-2" dirty="0">
                <a:solidFill>
                  <a:srgbClr val="FF0000"/>
                </a:solidFill>
                <a:latin typeface="Calibri"/>
                <a:cs typeface="Calibri"/>
              </a:rPr>
              <a:t>LEED </a:t>
            </a:r>
            <a:r>
              <a:rPr sz="1500" spc="-2" dirty="0">
                <a:solidFill>
                  <a:srgbClr val="2E2B1F"/>
                </a:solidFill>
                <a:latin typeface="Calibri"/>
                <a:cs typeface="Calibri"/>
              </a:rPr>
              <a:t>/ Living Building </a:t>
            </a:r>
            <a:endParaRPr sz="1500">
              <a:latin typeface="Calibri"/>
              <a:cs typeface="Calibri"/>
            </a:endParaRPr>
          </a:p>
          <a:p>
            <a:pPr marL="12700" marR="223566">
              <a:lnSpc>
                <a:spcPts val="1831"/>
              </a:lnSpc>
            </a:pPr>
            <a:r>
              <a:rPr sz="1500" spc="-1" dirty="0">
                <a:solidFill>
                  <a:srgbClr val="2E2B1F"/>
                </a:solidFill>
                <a:latin typeface="Calibri"/>
                <a:cs typeface="Calibri"/>
              </a:rPr>
              <a:t>Challenge / Green Globes / Build it </a:t>
            </a:r>
            <a:endParaRPr sz="1500">
              <a:latin typeface="Calibri"/>
              <a:cs typeface="Calibri"/>
            </a:endParaRPr>
          </a:p>
          <a:p>
            <a:pPr marL="12700" marR="223566">
              <a:lnSpc>
                <a:spcPts val="1831"/>
              </a:lnSpc>
            </a:pPr>
            <a:r>
              <a:rPr sz="1500" spc="-1" dirty="0">
                <a:solidFill>
                  <a:srgbClr val="2E2B1F"/>
                </a:solidFill>
                <a:latin typeface="Calibri"/>
                <a:cs typeface="Calibri"/>
              </a:rPr>
              <a:t>Green / NAHB NGBS / International </a:t>
            </a:r>
            <a:endParaRPr sz="1500">
              <a:latin typeface="Calibri"/>
              <a:cs typeface="Calibri"/>
            </a:endParaRPr>
          </a:p>
          <a:p>
            <a:pPr marL="12700" marR="223566">
              <a:lnSpc>
                <a:spcPts val="1831"/>
              </a:lnSpc>
            </a:pPr>
            <a:r>
              <a:rPr sz="1500" spc="-1" dirty="0">
                <a:solidFill>
                  <a:srgbClr val="2E2B1F"/>
                </a:solidFill>
                <a:latin typeface="Calibri"/>
                <a:cs typeface="Calibri"/>
              </a:rPr>
              <a:t>Green Construction Code (IGCC) / </a:t>
            </a:r>
            <a:endParaRPr sz="1500">
              <a:latin typeface="Calibri"/>
              <a:cs typeface="Calibri"/>
            </a:endParaRPr>
          </a:p>
          <a:p>
            <a:pPr marL="12700" marR="223566">
              <a:lnSpc>
                <a:spcPts val="1831"/>
              </a:lnSpc>
            </a:pPr>
            <a:r>
              <a:rPr sz="1500" spc="-16" dirty="0">
                <a:solidFill>
                  <a:srgbClr val="2E2B1F"/>
                </a:solidFill>
                <a:latin typeface="Calibri"/>
                <a:cs typeface="Calibri"/>
              </a:rPr>
              <a:t>ENERGY STAR</a:t>
            </a:r>
            <a:endParaRPr sz="1500">
              <a:latin typeface="Calibri"/>
              <a:cs typeface="Calibri"/>
            </a:endParaRPr>
          </a:p>
          <a:p>
            <a:pPr marL="12700" marR="648355">
              <a:lnSpc>
                <a:spcPct val="100097"/>
              </a:lnSpc>
            </a:pPr>
            <a:r>
              <a:rPr sz="1500" spc="-4" dirty="0">
                <a:solidFill>
                  <a:srgbClr val="2E2B1F"/>
                </a:solidFill>
                <a:latin typeface="Calibri"/>
                <a:cs typeface="Calibri"/>
              </a:rPr>
              <a:t>United Kingdom: BREEAM United Arab Emirates: Estidama IAPGSA Pakistan Institute of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415"/>
              </a:lnSpc>
              <a:spcBef>
                <a:spcPts val="70"/>
              </a:spcBef>
            </a:pPr>
            <a:r>
              <a:rPr sz="1500" spc="-4" dirty="0">
                <a:solidFill>
                  <a:srgbClr val="2E2B1F"/>
                </a:solidFill>
                <a:latin typeface="Calibri"/>
                <a:cs typeface="Calibri"/>
              </a:rPr>
              <a:t>Architecture Pakistan Green Sustainable</a:t>
            </a:r>
            <a:endParaRPr sz="1500">
              <a:latin typeface="Calibri"/>
              <a:cs typeface="Calibri"/>
            </a:endParaRPr>
          </a:p>
          <a:p>
            <a:pPr marL="12700" marR="28575">
              <a:lnSpc>
                <a:spcPts val="1470"/>
              </a:lnSpc>
              <a:spcBef>
                <a:spcPts val="2"/>
              </a:spcBef>
            </a:pPr>
            <a:r>
              <a:rPr sz="1500" spc="-3" dirty="0">
                <a:solidFill>
                  <a:srgbClr val="2E2B1F"/>
                </a:solidFill>
                <a:latin typeface="Calibri"/>
                <a:cs typeface="Calibri"/>
              </a:rPr>
              <a:t>Architecture</a:t>
            </a:r>
            <a:endParaRPr sz="1500">
              <a:latin typeface="Calibri"/>
              <a:cs typeface="Calibri"/>
            </a:endParaRPr>
          </a:p>
          <a:p>
            <a:pPr marL="12700" marR="28575">
              <a:lnSpc>
                <a:spcPts val="1800"/>
              </a:lnSpc>
              <a:spcBef>
                <a:spcPts val="16"/>
              </a:spcBef>
            </a:pPr>
            <a:r>
              <a:rPr sz="1500" spc="-6" dirty="0">
                <a:solidFill>
                  <a:srgbClr val="2E2B1F"/>
                </a:solidFill>
                <a:latin typeface="Calibri"/>
                <a:cs typeface="Calibri"/>
              </a:rPr>
              <a:t>Jordan: EDAMA</a:t>
            </a:r>
            <a:endParaRPr sz="1500">
              <a:latin typeface="Calibri"/>
              <a:cs typeface="Calibri"/>
            </a:endParaRPr>
          </a:p>
          <a:p>
            <a:pPr marL="12700" marR="28575">
              <a:lnSpc>
                <a:spcPts val="1800"/>
              </a:lnSpc>
            </a:pPr>
            <a:r>
              <a:rPr sz="1500" spc="-8" dirty="0">
                <a:solidFill>
                  <a:srgbClr val="2E2B1F"/>
                </a:solidFill>
                <a:latin typeface="Calibri"/>
                <a:cs typeface="Calibri"/>
              </a:rPr>
              <a:t>Czech Republic: SBToolCZ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3275" y="2192341"/>
            <a:ext cx="120650" cy="673481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"/>
              </a:spcBef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240" y="2512762"/>
            <a:ext cx="120650" cy="1358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"/>
              </a:spcBef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"/>
              </a:spcBef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"/>
              </a:spcBef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"/>
              </a:spcBef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3275" y="3061402"/>
            <a:ext cx="120650" cy="116713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"/>
              </a:spcBef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"/>
              </a:spcBef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65"/>
              </a:spcBef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4067496"/>
            <a:ext cx="120650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4478976"/>
            <a:ext cx="120650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4890456"/>
            <a:ext cx="120802" cy="117635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 marR="152">
              <a:lnSpc>
                <a:spcPts val="1635"/>
              </a:lnSpc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"/>
              </a:spcBef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60"/>
              </a:spcBef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145"/>
              </a:spcBef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3275" y="4981896"/>
            <a:ext cx="120650" cy="67343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75"/>
              </a:spcBef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3275" y="6033786"/>
            <a:ext cx="120650" cy="4445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5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5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14376" y="6588963"/>
            <a:ext cx="3043492" cy="165607"/>
          </a:xfrm>
          <a:prstGeom prst="rect">
            <a:avLst/>
          </a:prstGeom>
        </p:spPr>
        <p:txBody>
          <a:bodyPr wrap="square" lIns="0" tIns="7651" rIns="0" bIns="0" rtlCol="0">
            <a:noAutofit/>
          </a:bodyPr>
          <a:lstStyle/>
          <a:p>
            <a:pPr marL="12700">
              <a:lnSpc>
                <a:spcPts val="1205"/>
              </a:lnSpc>
            </a:pPr>
            <a:r>
              <a:rPr sz="1100" spc="-1" dirty="0">
                <a:solidFill>
                  <a:srgbClr val="2E2B1F"/>
                </a:solidFill>
                <a:latin typeface="Calibri"/>
                <a:cs typeface="Calibri"/>
              </a:rPr>
              <a:t>Source: </a:t>
            </a:r>
            <a:r>
              <a:rPr sz="1100" u="sng" spc="-1" dirty="0">
                <a:solidFill>
                  <a:srgbClr val="D25713"/>
                </a:solidFill>
                <a:latin typeface="Calibri"/>
                <a:cs typeface="Calibri"/>
                <a:hlinkClick r:id="rId2"/>
              </a:rPr>
              <a:t>http://en.wikipedia.org/wiki/Green_building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55086" y="1236218"/>
            <a:ext cx="1826894" cy="1845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5940" y="611163"/>
            <a:ext cx="1258646" cy="533196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71" dirty="0">
                <a:solidFill>
                  <a:srgbClr val="675E46"/>
                </a:solidFill>
                <a:latin typeface="Cambria"/>
                <a:cs typeface="Cambria"/>
              </a:rPr>
              <a:t>LEED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5979" y="611163"/>
            <a:ext cx="1341662" cy="533196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93" dirty="0">
                <a:solidFill>
                  <a:srgbClr val="675E46"/>
                </a:solidFill>
                <a:latin typeface="Cambria"/>
                <a:cs typeface="Cambria"/>
              </a:rPr>
              <a:t>Green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1329" y="611163"/>
            <a:ext cx="1843891" cy="533196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82" dirty="0">
                <a:solidFill>
                  <a:srgbClr val="675E46"/>
                </a:solidFill>
                <a:latin typeface="Cambria"/>
                <a:cs typeface="Cambria"/>
              </a:rPr>
              <a:t>Building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27874" y="611163"/>
            <a:ext cx="2642638" cy="533196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89" dirty="0">
                <a:solidFill>
                  <a:srgbClr val="675E46"/>
                </a:solidFill>
                <a:latin typeface="Cambria"/>
                <a:cs typeface="Cambria"/>
              </a:rPr>
              <a:t>Certification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240" y="3151574"/>
            <a:ext cx="164846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0" y="3168396"/>
            <a:ext cx="5255110" cy="670432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 marR="40478">
              <a:lnSpc>
                <a:spcPts val="2295"/>
              </a:lnSpc>
            </a:pPr>
            <a:r>
              <a:rPr sz="2200" spc="-12" dirty="0">
                <a:solidFill>
                  <a:srgbClr val="2E2B1F"/>
                </a:solidFill>
                <a:latin typeface="Calibri"/>
                <a:cs typeface="Calibri"/>
              </a:rPr>
              <a:t>LEED stands for…</a:t>
            </a:r>
            <a:endParaRPr sz="2200">
              <a:latin typeface="Calibri"/>
              <a:cs typeface="Calibri"/>
            </a:endParaRPr>
          </a:p>
          <a:p>
            <a:pPr marL="81279">
              <a:lnSpc>
                <a:spcPct val="101725"/>
              </a:lnSpc>
              <a:spcBef>
                <a:spcPts val="325"/>
              </a:spcBef>
            </a:pPr>
            <a:r>
              <a:rPr sz="2000" spc="274" dirty="0">
                <a:solidFill>
                  <a:srgbClr val="9CBDBC"/>
                </a:solidFill>
                <a:latin typeface="Arial"/>
                <a:cs typeface="Arial"/>
              </a:rPr>
              <a:t>• </a:t>
            </a:r>
            <a:r>
              <a:rPr sz="2000" spc="-4" dirty="0">
                <a:solidFill>
                  <a:srgbClr val="2E2B1F"/>
                </a:solidFill>
                <a:latin typeface="Calibri"/>
                <a:cs typeface="Calibri"/>
              </a:rPr>
              <a:t>Leadership in Energy and Environmental Design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240" y="4285811"/>
            <a:ext cx="164846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4302633"/>
            <a:ext cx="7118345" cy="304292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>
              <a:lnSpc>
                <a:spcPts val="2295"/>
              </a:lnSpc>
            </a:pPr>
            <a:r>
              <a:rPr sz="2200" spc="-8" dirty="0">
                <a:solidFill>
                  <a:srgbClr val="2E2B1F"/>
                </a:solidFill>
                <a:latin typeface="Calibri"/>
                <a:cs typeface="Calibri"/>
              </a:rPr>
              <a:t>Developed by the U.S. Green Building Council (USGBC) in 2000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5090737"/>
            <a:ext cx="164846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78840" y="5107559"/>
            <a:ext cx="6352800" cy="1005331"/>
          </a:xfrm>
          <a:prstGeom prst="rect">
            <a:avLst/>
          </a:prstGeom>
        </p:spPr>
        <p:txBody>
          <a:bodyPr wrap="square" lIns="0" tIns="14573" rIns="0" bIns="0" rtlCol="0">
            <a:noAutofit/>
          </a:bodyPr>
          <a:lstStyle/>
          <a:p>
            <a:pPr marL="12700">
              <a:lnSpc>
                <a:spcPts val="229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 U.S. green building certification standard also used by</a:t>
            </a:r>
            <a:endParaRPr sz="2200">
              <a:latin typeface="Calibri"/>
              <a:cs typeface="Calibri"/>
            </a:endParaRPr>
          </a:p>
          <a:p>
            <a:pPr marL="12700" marR="41833">
              <a:lnSpc>
                <a:spcPts val="2640"/>
              </a:lnSpc>
              <a:spcBef>
                <a:spcPts val="17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numerous projects outside the U.S.</a:t>
            </a:r>
            <a:endParaRPr sz="2200">
              <a:latin typeface="Calibri"/>
              <a:cs typeface="Calibri"/>
            </a:endParaRPr>
          </a:p>
          <a:p>
            <a:pPr marL="81279" marR="41833">
              <a:lnSpc>
                <a:spcPct val="101725"/>
              </a:lnSpc>
              <a:spcBef>
                <a:spcPts val="302"/>
              </a:spcBef>
            </a:pPr>
            <a:r>
              <a:rPr sz="2000" spc="274" dirty="0">
                <a:solidFill>
                  <a:srgbClr val="9CBDBC"/>
                </a:solidFill>
                <a:latin typeface="Arial"/>
                <a:cs typeface="Arial"/>
              </a:rPr>
              <a:t>• </a:t>
            </a:r>
            <a:r>
              <a:rPr sz="2000" spc="-4" dirty="0">
                <a:solidFill>
                  <a:srgbClr val="2E2B1F"/>
                </a:solidFill>
                <a:latin typeface="Calibri"/>
                <a:cs typeface="Calibri"/>
              </a:rPr>
              <a:t>One of the most well known standards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476" y="2338070"/>
            <a:ext cx="7659524" cy="2388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3470" y="5063108"/>
            <a:ext cx="7433729" cy="1202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588979"/>
            <a:ext cx="138672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-73" dirty="0">
                <a:solidFill>
                  <a:srgbClr val="675E46"/>
                </a:solidFill>
                <a:latin typeface="Cambria"/>
                <a:cs typeface="Cambria"/>
              </a:rPr>
              <a:t>LEED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6431" y="588979"/>
            <a:ext cx="907734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-63" dirty="0">
                <a:solidFill>
                  <a:srgbClr val="675E46"/>
                </a:solidFill>
                <a:latin typeface="Cambria"/>
                <a:cs typeface="Cambria"/>
              </a:rPr>
              <a:t>has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9573" y="588979"/>
            <a:ext cx="419205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dirty="0">
                <a:solidFill>
                  <a:srgbClr val="675E46"/>
                </a:solidFill>
                <a:latin typeface="Cambria"/>
                <a:cs typeface="Cambria"/>
              </a:rPr>
              <a:t>4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8091" y="588979"/>
            <a:ext cx="1405230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-99" dirty="0">
                <a:solidFill>
                  <a:srgbClr val="675E46"/>
                </a:solidFill>
                <a:latin typeface="Cambria"/>
                <a:cs typeface="Cambria"/>
              </a:rPr>
              <a:t>levels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8728" y="588979"/>
            <a:ext cx="563598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-47" dirty="0">
                <a:solidFill>
                  <a:srgbClr val="675E46"/>
                </a:solidFill>
                <a:latin typeface="Cambria"/>
                <a:cs typeface="Cambria"/>
              </a:rPr>
              <a:t>of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2185" y="588979"/>
            <a:ext cx="2613434" cy="585012"/>
          </a:xfrm>
          <a:prstGeom prst="rect">
            <a:avLst/>
          </a:prstGeom>
        </p:spPr>
        <p:txBody>
          <a:bodyPr wrap="square" lIns="0" tIns="29241" rIns="0" bIns="0" rtlCol="0">
            <a:noAutofit/>
          </a:bodyPr>
          <a:lstStyle/>
          <a:p>
            <a:pPr marL="12700">
              <a:lnSpc>
                <a:spcPts val="4605"/>
              </a:lnSpc>
            </a:pPr>
            <a:r>
              <a:rPr sz="4400" spc="-90" dirty="0">
                <a:solidFill>
                  <a:srgbClr val="675E46"/>
                </a:solidFill>
                <a:latin typeface="Cambria"/>
                <a:cs typeface="Cambria"/>
              </a:rPr>
              <a:t>certificates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477" y="5557367"/>
            <a:ext cx="1069433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Less Points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278118" y="5557367"/>
            <a:ext cx="1187162" cy="254000"/>
          </a:xfrm>
          <a:prstGeom prst="rect">
            <a:avLst/>
          </a:prstGeom>
        </p:spPr>
        <p:txBody>
          <a:bodyPr wrap="square" lIns="0" tIns="12065" rIns="0" bIns="0" rtlCol="0">
            <a:noAutofit/>
          </a:bodyPr>
          <a:lstStyle/>
          <a:p>
            <a:pPr marL="12700">
              <a:lnSpc>
                <a:spcPts val="1900"/>
              </a:lnSpc>
            </a:pPr>
            <a:r>
              <a:rPr sz="1800" spc="-7" dirty="0">
                <a:solidFill>
                  <a:srgbClr val="FFFFFF"/>
                </a:solidFill>
                <a:latin typeface="Calibri"/>
                <a:cs typeface="Calibri"/>
              </a:rPr>
              <a:t>More Points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8200" y="6172200"/>
            <a:ext cx="685800" cy="685798"/>
          </a:xfrm>
          <a:custGeom>
            <a:avLst/>
            <a:gdLst/>
            <a:ahLst/>
            <a:cxnLst/>
            <a:rect l="l" t="t" r="r" b="b"/>
            <a:pathLst>
              <a:path w="685800" h="685798">
                <a:moveTo>
                  <a:pt x="0" y="685798"/>
                </a:moveTo>
                <a:lnTo>
                  <a:pt x="685800" y="685798"/>
                </a:lnTo>
                <a:lnTo>
                  <a:pt x="685800" y="0"/>
                </a:lnTo>
                <a:lnTo>
                  <a:pt x="0" y="0"/>
                </a:lnTo>
                <a:lnTo>
                  <a:pt x="0" y="685798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666" y="1120967"/>
            <a:ext cx="7861554" cy="5149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578360"/>
            <a:ext cx="1551201" cy="609396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12700">
              <a:lnSpc>
                <a:spcPts val="4800"/>
              </a:lnSpc>
            </a:pPr>
            <a:r>
              <a:rPr sz="4600" spc="-97" dirty="0">
                <a:solidFill>
                  <a:srgbClr val="675E46"/>
                </a:solidFill>
                <a:latin typeface="Cambria"/>
                <a:cs typeface="Cambria"/>
              </a:rPr>
              <a:t>Types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4187" y="578360"/>
            <a:ext cx="587049" cy="609396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12700">
              <a:lnSpc>
                <a:spcPts val="4800"/>
              </a:lnSpc>
            </a:pPr>
            <a:r>
              <a:rPr sz="4600" spc="-50" dirty="0">
                <a:solidFill>
                  <a:srgbClr val="675E46"/>
                </a:solidFill>
                <a:latin typeface="Cambria"/>
                <a:cs typeface="Cambria"/>
              </a:rPr>
              <a:t>of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1760" y="578360"/>
            <a:ext cx="1447210" cy="609396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12700">
              <a:lnSpc>
                <a:spcPts val="4800"/>
              </a:lnSpc>
            </a:pPr>
            <a:r>
              <a:rPr sz="4600" spc="-72" dirty="0">
                <a:solidFill>
                  <a:srgbClr val="675E46"/>
                </a:solidFill>
                <a:latin typeface="Cambria"/>
                <a:cs typeface="Cambria"/>
              </a:rPr>
              <a:t>LEED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7224" y="578360"/>
            <a:ext cx="3224351" cy="609396"/>
          </a:xfrm>
          <a:prstGeom prst="rect">
            <a:avLst/>
          </a:prstGeom>
        </p:spPr>
        <p:txBody>
          <a:bodyPr wrap="square" lIns="0" tIns="30480" rIns="0" bIns="0" rtlCol="0">
            <a:noAutofit/>
          </a:bodyPr>
          <a:lstStyle/>
          <a:p>
            <a:pPr marL="12700">
              <a:lnSpc>
                <a:spcPts val="4800"/>
              </a:lnSpc>
            </a:pPr>
            <a:r>
              <a:rPr sz="4600" spc="-90" dirty="0">
                <a:solidFill>
                  <a:srgbClr val="675E46"/>
                </a:solidFill>
                <a:latin typeface="Cambria"/>
                <a:cs typeface="Cambria"/>
              </a:rPr>
              <a:t>certifications</a:t>
            </a:r>
            <a:endParaRPr sz="4600">
              <a:latin typeface="Cambria"/>
              <a:cs typeface="Cambri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97307" y="6604584"/>
            <a:ext cx="4895858" cy="203708"/>
          </a:xfrm>
          <a:prstGeom prst="rect">
            <a:avLst/>
          </a:prstGeom>
        </p:spPr>
        <p:txBody>
          <a:bodyPr wrap="square" lIns="0" tIns="9556" rIns="0" bIns="0" rtlCol="0">
            <a:noAutofit/>
          </a:bodyPr>
          <a:lstStyle/>
          <a:p>
            <a:pPr marL="12700">
              <a:lnSpc>
                <a:spcPts val="1505"/>
              </a:lnSpc>
            </a:pP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2" y="4172902"/>
            <a:ext cx="5937391" cy="2079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4534" y="762000"/>
            <a:ext cx="204216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Green</a:t>
            </a:r>
            <a:r>
              <a:rPr spc="-350" dirty="0"/>
              <a:t> </a:t>
            </a:r>
            <a:r>
              <a:rPr spc="-190" dirty="0"/>
              <a:t>Star</a:t>
            </a:r>
          </a:p>
          <a:p>
            <a:pPr marL="635" algn="ctr">
              <a:lnSpc>
                <a:spcPct val="100000"/>
              </a:lnSpc>
              <a:spcBef>
                <a:spcPts val="70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1645412"/>
            <a:ext cx="361696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235" indent="-89535">
              <a:lnSpc>
                <a:spcPct val="100000"/>
              </a:lnSpc>
              <a:spcBef>
                <a:spcPts val="105"/>
              </a:spcBef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70" dirty="0">
                <a:latin typeface="Trebuchet MS"/>
                <a:cs typeface="Trebuchet MS"/>
              </a:rPr>
              <a:t>Management</a:t>
            </a:r>
            <a:r>
              <a:rPr sz="2000" b="1" spc="-155" dirty="0"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0000"/>
                </a:solidFill>
                <a:latin typeface="Trebuchet MS"/>
                <a:cs typeface="Trebuchet MS"/>
              </a:rPr>
              <a:t>12</a:t>
            </a:r>
            <a:endParaRPr sz="2000">
              <a:latin typeface="Trebuchet MS"/>
              <a:cs typeface="Trebuchet MS"/>
            </a:endParaRPr>
          </a:p>
          <a:p>
            <a:pPr marL="102235" indent="-89535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80" dirty="0">
                <a:latin typeface="Trebuchet MS"/>
                <a:cs typeface="Trebuchet MS"/>
              </a:rPr>
              <a:t>Indoor </a:t>
            </a:r>
            <a:r>
              <a:rPr sz="2000" b="1" spc="-120" dirty="0">
                <a:latin typeface="Trebuchet MS"/>
                <a:cs typeface="Trebuchet MS"/>
              </a:rPr>
              <a:t>Environmental </a:t>
            </a:r>
            <a:r>
              <a:rPr sz="2000" b="1" spc="-95" dirty="0">
                <a:latin typeface="Trebuchet MS"/>
                <a:cs typeface="Trebuchet MS"/>
              </a:rPr>
              <a:t>Quality</a:t>
            </a:r>
            <a:r>
              <a:rPr sz="2000" b="1" spc="-409" dirty="0">
                <a:latin typeface="Trebuchet MS"/>
                <a:cs typeface="Trebuchet MS"/>
              </a:rPr>
              <a:t> </a:t>
            </a:r>
            <a:r>
              <a:rPr sz="2000" b="1" spc="-155" dirty="0">
                <a:solidFill>
                  <a:srgbClr val="FF0000"/>
                </a:solidFill>
                <a:latin typeface="Trebuchet MS"/>
                <a:cs typeface="Trebuchet MS"/>
              </a:rPr>
              <a:t>27</a:t>
            </a:r>
            <a:endParaRPr sz="2000">
              <a:latin typeface="Trebuchet MS"/>
              <a:cs typeface="Trebuchet MS"/>
            </a:endParaRPr>
          </a:p>
          <a:p>
            <a:pPr marL="102235" indent="-89535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130" dirty="0">
                <a:latin typeface="Trebuchet MS"/>
                <a:cs typeface="Trebuchet MS"/>
              </a:rPr>
              <a:t>Energy</a:t>
            </a:r>
            <a:r>
              <a:rPr sz="2000" b="1" spc="-155" dirty="0"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0000"/>
                </a:solidFill>
                <a:latin typeface="Trebuchet MS"/>
                <a:cs typeface="Trebuchet MS"/>
              </a:rPr>
              <a:t>24</a:t>
            </a:r>
            <a:endParaRPr sz="2000">
              <a:latin typeface="Trebuchet MS"/>
              <a:cs typeface="Trebuchet MS"/>
            </a:endParaRPr>
          </a:p>
          <a:p>
            <a:pPr marL="102235" indent="-89535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120" dirty="0">
                <a:latin typeface="Trebuchet MS"/>
                <a:cs typeface="Trebuchet MS"/>
              </a:rPr>
              <a:t>Transportation</a:t>
            </a:r>
            <a:r>
              <a:rPr sz="2000" b="1" spc="-170" dirty="0"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0000"/>
                </a:solidFill>
                <a:latin typeface="Trebuchet MS"/>
                <a:cs typeface="Trebuchet MS"/>
              </a:rPr>
              <a:t>12</a:t>
            </a:r>
            <a:endParaRPr sz="2000">
              <a:latin typeface="Trebuchet MS"/>
              <a:cs typeface="Trebuchet MS"/>
            </a:endParaRPr>
          </a:p>
          <a:p>
            <a:pPr marL="102235" indent="-89535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110" dirty="0">
                <a:latin typeface="Trebuchet MS"/>
                <a:cs typeface="Trebuchet MS"/>
              </a:rPr>
              <a:t>Water</a:t>
            </a:r>
            <a:r>
              <a:rPr sz="2000" b="1" spc="-155" dirty="0"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0000"/>
                </a:solidFill>
                <a:latin typeface="Trebuchet MS"/>
                <a:cs typeface="Trebuchet MS"/>
              </a:rPr>
              <a:t>13</a:t>
            </a:r>
            <a:endParaRPr sz="2000">
              <a:latin typeface="Trebuchet MS"/>
              <a:cs typeface="Trebuchet MS"/>
            </a:endParaRPr>
          </a:p>
          <a:p>
            <a:pPr marL="102235" indent="-89535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90" dirty="0">
                <a:latin typeface="Trebuchet MS"/>
                <a:cs typeface="Trebuchet MS"/>
              </a:rPr>
              <a:t>Design Innovation</a:t>
            </a:r>
            <a:r>
              <a:rPr sz="2000" b="1" spc="-254" dirty="0"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0000"/>
                </a:solidFill>
                <a:latin typeface="Trebuchet MS"/>
                <a:cs typeface="Trebuchet MS"/>
              </a:rPr>
              <a:t>5</a:t>
            </a:r>
            <a:endParaRPr sz="2000">
              <a:latin typeface="Trebuchet MS"/>
              <a:cs typeface="Trebuchet MS"/>
            </a:endParaRPr>
          </a:p>
          <a:p>
            <a:pPr marL="102235" indent="-89535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70" dirty="0">
                <a:latin typeface="Trebuchet MS"/>
                <a:cs typeface="Trebuchet MS"/>
              </a:rPr>
              <a:t>Material</a:t>
            </a:r>
            <a:r>
              <a:rPr sz="2000" b="1" spc="-150" dirty="0">
                <a:latin typeface="Trebuchet MS"/>
                <a:cs typeface="Trebuchet MS"/>
              </a:rPr>
              <a:t> </a:t>
            </a:r>
            <a:r>
              <a:rPr sz="2000" b="1" spc="-155" dirty="0">
                <a:solidFill>
                  <a:srgbClr val="FF0000"/>
                </a:solidFill>
                <a:latin typeface="Trebuchet MS"/>
                <a:cs typeface="Trebuchet MS"/>
              </a:rPr>
              <a:t>20</a:t>
            </a:r>
            <a:endParaRPr sz="2000">
              <a:latin typeface="Trebuchet MS"/>
              <a:cs typeface="Trebuchet MS"/>
            </a:endParaRPr>
          </a:p>
          <a:p>
            <a:pPr marL="102235" indent="-89535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135" dirty="0">
                <a:latin typeface="Trebuchet MS"/>
                <a:cs typeface="Trebuchet MS"/>
              </a:rPr>
              <a:t>Land </a:t>
            </a:r>
            <a:r>
              <a:rPr sz="2000" b="1" spc="-85" dirty="0">
                <a:latin typeface="Trebuchet MS"/>
                <a:cs typeface="Trebuchet MS"/>
              </a:rPr>
              <a:t>Use </a:t>
            </a:r>
            <a:r>
              <a:rPr sz="2000" b="1" spc="-95" dirty="0">
                <a:latin typeface="Trebuchet MS"/>
                <a:cs typeface="Trebuchet MS"/>
              </a:rPr>
              <a:t>and </a:t>
            </a:r>
            <a:r>
              <a:rPr sz="2000" b="1" spc="-110" dirty="0">
                <a:latin typeface="Trebuchet MS"/>
                <a:cs typeface="Trebuchet MS"/>
              </a:rPr>
              <a:t>Ecology</a:t>
            </a:r>
            <a:r>
              <a:rPr sz="2000" b="1" spc="-330" dirty="0"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0000"/>
                </a:solidFill>
                <a:latin typeface="Trebuchet MS"/>
                <a:cs typeface="Trebuchet MS"/>
              </a:rPr>
              <a:t>8</a:t>
            </a:r>
            <a:endParaRPr sz="2000">
              <a:latin typeface="Trebuchet MS"/>
              <a:cs typeface="Trebuchet MS"/>
            </a:endParaRPr>
          </a:p>
          <a:p>
            <a:pPr marL="102235" indent="-89535">
              <a:lnSpc>
                <a:spcPct val="100000"/>
              </a:lnSpc>
              <a:buSzPct val="95000"/>
              <a:buFont typeface="Arial"/>
              <a:buChar char="•"/>
              <a:tabLst>
                <a:tab pos="102870" algn="l"/>
              </a:tabLst>
            </a:pPr>
            <a:r>
              <a:rPr sz="2000" b="1" spc="-90" dirty="0">
                <a:latin typeface="Trebuchet MS"/>
                <a:cs typeface="Trebuchet MS"/>
              </a:rPr>
              <a:t>Emissions</a:t>
            </a:r>
            <a:r>
              <a:rPr sz="2000" b="1" spc="-180" dirty="0">
                <a:latin typeface="Trebuchet MS"/>
                <a:cs typeface="Trebuchet MS"/>
              </a:rPr>
              <a:t> </a:t>
            </a:r>
            <a:r>
              <a:rPr sz="2000" b="1" spc="-160" dirty="0">
                <a:solidFill>
                  <a:srgbClr val="FF0000"/>
                </a:solidFill>
                <a:latin typeface="Trebuchet MS"/>
                <a:cs typeface="Trebuchet MS"/>
              </a:rPr>
              <a:t>14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" y="214884"/>
            <a:ext cx="982675" cy="2926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2311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8112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