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F2618A86-90F0-4450-916D-BCC8ABC9AE0F}"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8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58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24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48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18A86-90F0-4450-916D-BCC8ABC9AE0F}"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15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87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2618A86-90F0-4450-916D-BCC8ABC9AE0F}"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2618A86-90F0-4450-916D-BCC8ABC9AE0F}"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227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2618A86-90F0-4450-916D-BCC8ABC9AE0F}" type="slidenum">
              <a:rPr lang="en-IN" smtClean="0"/>
              <a:t>‹#›</a:t>
            </a:fld>
            <a:endParaRPr lang="en-IN" dirty="0"/>
          </a:p>
        </p:txBody>
      </p:sp>
    </p:spTree>
    <p:extLst>
      <p:ext uri="{BB962C8B-B14F-4D97-AF65-F5344CB8AC3E}">
        <p14:creationId xmlns:p14="http://schemas.microsoft.com/office/powerpoint/2010/main" val="26623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8ABE8C-28E0-4C80-8DF1-09971415276F}"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98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8ABE8C-28E0-4C80-8DF1-09971415276F}" type="datetimeFigureOut">
              <a:rPr lang="en-IN" smtClean="0"/>
              <a:t>28-09-2021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F2618A86-90F0-4450-916D-BCC8ABC9AE0F}"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00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8ABE8C-28E0-4C80-8DF1-09971415276F}" type="datetimeFigureOut">
              <a:rPr lang="en-IN" smtClean="0"/>
              <a:t>28-09-2021</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618A86-90F0-4450-916D-BCC8ABC9AE0F}"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93132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8F0-7D73-4399-8F73-CB9FDB8EEBEE}"/>
              </a:ext>
            </a:extLst>
          </p:cNvPr>
          <p:cNvSpPr>
            <a:spLocks noGrp="1"/>
          </p:cNvSpPr>
          <p:nvPr>
            <p:ph type="title"/>
          </p:nvPr>
        </p:nvSpPr>
        <p:spPr/>
        <p:txBody>
          <a:bodyPr>
            <a:normAutofit/>
          </a:bodyPr>
          <a:lstStyle/>
          <a:p>
            <a:r>
              <a:rPr lang="en-US" sz="3200" dirty="0"/>
              <a:t>     </a:t>
            </a:r>
            <a:r>
              <a:rPr lang="en-US" sz="4000" dirty="0"/>
              <a:t>Super Market Billing system   </a:t>
            </a:r>
            <a:endParaRPr lang="en-IN" sz="4000" dirty="0"/>
          </a:p>
        </p:txBody>
      </p:sp>
      <p:sp>
        <p:nvSpPr>
          <p:cNvPr id="3" name="Content Placeholder 2">
            <a:extLst>
              <a:ext uri="{FF2B5EF4-FFF2-40B4-BE49-F238E27FC236}">
                <a16:creationId xmlns:a16="http://schemas.microsoft.com/office/drawing/2014/main" id="{82CA9B3C-B6E5-4C0C-909F-EBEBCB4B580A}"/>
              </a:ext>
            </a:extLst>
          </p:cNvPr>
          <p:cNvSpPr>
            <a:spLocks noGrp="1"/>
          </p:cNvSpPr>
          <p:nvPr>
            <p:ph idx="1"/>
          </p:nvPr>
        </p:nvSpPr>
        <p:spPr/>
        <p:txBody>
          <a:bodyPr>
            <a:noAutofit/>
          </a:bodyPr>
          <a:lstStyle/>
          <a:p>
            <a:pPr marL="0" indent="0">
              <a:lnSpc>
                <a:spcPct val="115000"/>
              </a:lnSpc>
              <a:spcAft>
                <a:spcPts val="1000"/>
              </a:spcAft>
              <a:buNone/>
              <a:tabLst>
                <a:tab pos="914400" algn="l"/>
              </a:tabLst>
            </a:pP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			   Presented by: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Aditya S                                                                           PL0621094              </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Jeeva k                                                                             PL0621095 </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Ramya V                                                                          PL0621107</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Nihal basha SK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PL0621101</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Somasekhar R                                                                   PL0621124</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Arifuneesa SK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PL0621127</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Vinay Teja K                                                                   </a:t>
            </a: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PL0621116</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85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854D-C1F2-4CDD-8F78-1CFBD7F58715}"/>
              </a:ext>
            </a:extLst>
          </p:cNvPr>
          <p:cNvSpPr>
            <a:spLocks noGrp="1"/>
          </p:cNvSpPr>
          <p:nvPr>
            <p:ph type="title"/>
          </p:nvPr>
        </p:nvSpPr>
        <p:spPr/>
        <p:txBody>
          <a:bodyPr/>
          <a:lstStyle/>
          <a:p>
            <a:r>
              <a:rPr lang="en" dirty="0"/>
              <a:t>Workflow</a:t>
            </a:r>
            <a:endParaRPr lang="en-IN" dirty="0"/>
          </a:p>
        </p:txBody>
      </p:sp>
      <p:sp>
        <p:nvSpPr>
          <p:cNvPr id="3" name="Content Placeholder 2">
            <a:extLst>
              <a:ext uri="{FF2B5EF4-FFF2-40B4-BE49-F238E27FC236}">
                <a16:creationId xmlns:a16="http://schemas.microsoft.com/office/drawing/2014/main" id="{07758E5F-FBDB-4B77-AADC-91425746F5A5}"/>
              </a:ext>
            </a:extLst>
          </p:cNvPr>
          <p:cNvSpPr>
            <a:spLocks noGrp="1"/>
          </p:cNvSpPr>
          <p:nvPr>
            <p:ph idx="1"/>
          </p:nvPr>
        </p:nvSpPr>
        <p:spPr/>
        <p:txBody>
          <a:bodyPr>
            <a:normAutofit fontScale="92500" lnSpcReduction="10000"/>
          </a:bodyPr>
          <a:lstStyle/>
          <a:p>
            <a:pPr marL="0" lvl="0" indent="0" algn="l" rtl="0">
              <a:spcBef>
                <a:spcPts val="0"/>
              </a:spcBef>
              <a:spcAft>
                <a:spcPts val="0"/>
              </a:spcAft>
              <a:buClr>
                <a:schemeClr val="dk1"/>
              </a:buClr>
              <a:buSzPts val="1100"/>
              <a:buFont typeface="Arial"/>
              <a:buNone/>
            </a:pPr>
            <a:r>
              <a:rPr lang="en-US" sz="2400" dirty="0">
                <a:solidFill>
                  <a:schemeClr val="dk1"/>
                </a:solidFill>
                <a:latin typeface="Gill Sans MT" panose="020B0502020104020203" pitchFamily="34" charset="0"/>
                <a:ea typeface="Roboto Condensed"/>
                <a:cs typeface="Roboto Condensed"/>
                <a:sym typeface="Roboto Condensed"/>
              </a:rPr>
              <a:t>In workflow we will go through the process involved in supermarkets from arrival of the product step by step</a:t>
            </a:r>
          </a:p>
          <a:p>
            <a:pPr marL="0" lvl="0" indent="0" algn="l" rtl="0">
              <a:spcBef>
                <a:spcPts val="0"/>
              </a:spcBef>
              <a:spcAft>
                <a:spcPts val="0"/>
              </a:spcAft>
              <a:buClr>
                <a:schemeClr val="dk1"/>
              </a:buClr>
              <a:buSzPts val="1100"/>
              <a:buFont typeface="Arial"/>
              <a:buNone/>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Arrival of the product to the store</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Registering the product in the database. Done by the operator.</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Taxes and commissions for each product entered by the admin.</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Customers will take the products for billing.</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Operator will bill the products.</a:t>
            </a:r>
          </a:p>
          <a:p>
            <a:pPr marL="457200" lvl="0" indent="-368300" algn="l" rtl="0">
              <a:spcBef>
                <a:spcPts val="0"/>
              </a:spcBef>
              <a:spcAft>
                <a:spcPts val="0"/>
              </a:spcAft>
              <a:buClr>
                <a:schemeClr val="dk1"/>
              </a:buClr>
              <a:buSzPts val="2200"/>
              <a:buFont typeface="Roboto Condensed"/>
              <a:buChar char="●"/>
            </a:pPr>
            <a:r>
              <a:rPr lang="en-US" sz="2400" dirty="0">
                <a:solidFill>
                  <a:schemeClr val="dk1"/>
                </a:solidFill>
                <a:latin typeface="Gill Sans MT" panose="020B0502020104020203" pitchFamily="34" charset="0"/>
                <a:ea typeface="Roboto Condensed"/>
                <a:cs typeface="Roboto Condensed"/>
                <a:sym typeface="Roboto Condensed"/>
              </a:rPr>
              <a:t>After payment the bill will be generated based on product ids.</a:t>
            </a:r>
          </a:p>
          <a:p>
            <a:endParaRPr lang="en-IN" dirty="0"/>
          </a:p>
        </p:txBody>
      </p:sp>
    </p:spTree>
    <p:extLst>
      <p:ext uri="{BB962C8B-B14F-4D97-AF65-F5344CB8AC3E}">
        <p14:creationId xmlns:p14="http://schemas.microsoft.com/office/powerpoint/2010/main" val="104793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F7DF-FA5A-40C5-B27F-8D8796A73509}"/>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CF9E776F-9D2C-4412-AAD7-E55820413EE7}"/>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1B328593-378F-484F-90F5-399CD638A8C6}"/>
              </a:ext>
            </a:extLst>
          </p:cNvPr>
          <p:cNvSpPr/>
          <p:nvPr/>
        </p:nvSpPr>
        <p:spPr>
          <a:xfrm>
            <a:off x="3701988" y="2485748"/>
            <a:ext cx="5237826"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JSP and Spring Boot with MVC</a:t>
            </a:r>
            <a:endParaRPr lang="en-IN" sz="2000" dirty="0"/>
          </a:p>
        </p:txBody>
      </p:sp>
      <p:sp>
        <p:nvSpPr>
          <p:cNvPr id="5" name="Rectangle 4">
            <a:extLst>
              <a:ext uri="{FF2B5EF4-FFF2-40B4-BE49-F238E27FC236}">
                <a16:creationId xmlns:a16="http://schemas.microsoft.com/office/drawing/2014/main" id="{6D189B36-F7BA-4D5D-B849-753E943D502C}"/>
              </a:ext>
            </a:extLst>
          </p:cNvPr>
          <p:cNvSpPr/>
          <p:nvPr/>
        </p:nvSpPr>
        <p:spPr>
          <a:xfrm>
            <a:off x="4935984" y="3429001"/>
            <a:ext cx="4891597" cy="992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Software  Used: Windows 10</a:t>
            </a:r>
            <a:endParaRPr lang="en-IN" sz="2000" dirty="0"/>
          </a:p>
        </p:txBody>
      </p:sp>
    </p:spTree>
    <p:extLst>
      <p:ext uri="{BB962C8B-B14F-4D97-AF65-F5344CB8AC3E}">
        <p14:creationId xmlns:p14="http://schemas.microsoft.com/office/powerpoint/2010/main" val="386219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3DE7-5AD3-461E-987C-E49A3C24B342}"/>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EABCF473-1C89-4DCE-86F7-69281EFBEAAE}"/>
              </a:ext>
            </a:extLst>
          </p:cNvPr>
          <p:cNvSpPr>
            <a:spLocks noGrp="1"/>
          </p:cNvSpPr>
          <p:nvPr>
            <p:ph idx="1"/>
          </p:nvPr>
        </p:nvSpPr>
        <p:spPr/>
        <p:txBody>
          <a:bodyPr>
            <a:normAutofit/>
          </a:bodyPr>
          <a:lstStyle/>
          <a:p>
            <a:pPr marL="457200" lvl="0" indent="-457200">
              <a:lnSpc>
                <a:spcPct val="115000"/>
              </a:lnSpc>
              <a:spcAft>
                <a:spcPts val="1000"/>
              </a:spcAft>
              <a:buFont typeface="+mj-lt"/>
              <a:buAutoNum type="arabicParenR"/>
            </a:pPr>
            <a:r>
              <a:rPr lang="en-US" dirty="0">
                <a:latin typeface="Gill Sans MT" panose="020B0502020104020203" pitchFamily="34" charset="0"/>
              </a:rPr>
              <a:t>Admin module</a:t>
            </a:r>
          </a:p>
          <a:p>
            <a:pPr marL="457200" lvl="0" indent="-457200">
              <a:lnSpc>
                <a:spcPct val="115000"/>
              </a:lnSpc>
              <a:spcAft>
                <a:spcPts val="1000"/>
              </a:spcAft>
              <a:buFont typeface="+mj-lt"/>
              <a:buAutoNum type="arabicParenR"/>
            </a:pPr>
            <a:r>
              <a:rPr lang="en-US" dirty="0">
                <a:latin typeface="Gill Sans MT" panose="020B0502020104020203" pitchFamily="34" charset="0"/>
              </a:rPr>
              <a:t>Cashier module</a:t>
            </a:r>
            <a:endParaRPr lang="en-IN" dirty="0">
              <a:latin typeface="Gill Sans MT" panose="020B0502020104020203" pitchFamily="34" charset="0"/>
            </a:endParaRPr>
          </a:p>
        </p:txBody>
      </p:sp>
    </p:spTree>
    <p:extLst>
      <p:ext uri="{BB962C8B-B14F-4D97-AF65-F5344CB8AC3E}">
        <p14:creationId xmlns:p14="http://schemas.microsoft.com/office/powerpoint/2010/main" val="166835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D508-0797-424E-8239-E77321518E49}"/>
              </a:ext>
            </a:extLst>
          </p:cNvPr>
          <p:cNvSpPr>
            <a:spLocks noGrp="1"/>
          </p:cNvSpPr>
          <p:nvPr>
            <p:ph type="title"/>
          </p:nvPr>
        </p:nvSpPr>
        <p:spPr>
          <a:xfrm>
            <a:off x="1451579" y="804520"/>
            <a:ext cx="9603275" cy="804126"/>
          </a:xfrm>
        </p:spPr>
        <p:txBody>
          <a:bodyPr/>
          <a:lstStyle/>
          <a:p>
            <a:r>
              <a:rPr lang="en-US" dirty="0"/>
              <a:t>SYSTEM DESIGN</a:t>
            </a:r>
            <a:endParaRPr lang="en-IN" dirty="0"/>
          </a:p>
        </p:txBody>
      </p:sp>
      <p:sp>
        <p:nvSpPr>
          <p:cNvPr id="3" name="Content Placeholder 2">
            <a:extLst>
              <a:ext uri="{FF2B5EF4-FFF2-40B4-BE49-F238E27FC236}">
                <a16:creationId xmlns:a16="http://schemas.microsoft.com/office/drawing/2014/main" id="{15F4184F-33C6-4E29-8E85-EC18974F4F76}"/>
              </a:ext>
            </a:extLst>
          </p:cNvPr>
          <p:cNvSpPr>
            <a:spLocks noGrp="1"/>
          </p:cNvSpPr>
          <p:nvPr>
            <p:ph idx="1"/>
          </p:nvPr>
        </p:nvSpPr>
        <p:spPr>
          <a:xfrm>
            <a:off x="1251751" y="2015732"/>
            <a:ext cx="9803103" cy="3450613"/>
          </a:xfrm>
        </p:spPr>
        <p:txBody>
          <a:bodyPr/>
          <a:lstStyle/>
          <a:p>
            <a:pPr marL="457200" indent="-457200">
              <a:buFont typeface="+mj-lt"/>
              <a:buAutoNum type="arabicParenR"/>
            </a:pPr>
            <a:r>
              <a:rPr lang="en-US" dirty="0"/>
              <a:t>Architecture Diagram:</a:t>
            </a:r>
          </a:p>
          <a:p>
            <a:pPr marL="457200" indent="-457200">
              <a:buFont typeface="+mj-lt"/>
              <a:buAutoNum type="arabicParenR"/>
            </a:pPr>
            <a:endParaRPr lang="en-US" dirty="0"/>
          </a:p>
          <a:p>
            <a:pPr marL="0" indent="0">
              <a:buNone/>
            </a:pPr>
            <a:endParaRPr lang="en-IN" dirty="0"/>
          </a:p>
        </p:txBody>
      </p:sp>
      <p:sp>
        <p:nvSpPr>
          <p:cNvPr id="43" name="Rectangle 38">
            <a:extLst>
              <a:ext uri="{FF2B5EF4-FFF2-40B4-BE49-F238E27FC236}">
                <a16:creationId xmlns:a16="http://schemas.microsoft.com/office/drawing/2014/main" id="{CE9C2015-7175-4643-94D2-631BD05A78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Architecture Diagram</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59">
            <a:extLst>
              <a:ext uri="{FF2B5EF4-FFF2-40B4-BE49-F238E27FC236}">
                <a16:creationId xmlns:a16="http://schemas.microsoft.com/office/drawing/2014/main" id="{099AF8C0-A793-4B4B-8194-B215B999AD7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6" name="Picture 45">
            <a:extLst>
              <a:ext uri="{FF2B5EF4-FFF2-40B4-BE49-F238E27FC236}">
                <a16:creationId xmlns:a16="http://schemas.microsoft.com/office/drawing/2014/main" id="{CBEA690B-6032-4899-B187-0C279EE7A5D2}"/>
              </a:ext>
            </a:extLst>
          </p:cNvPr>
          <p:cNvPicPr>
            <a:picLocks noChangeAspect="1"/>
          </p:cNvPicPr>
          <p:nvPr/>
        </p:nvPicPr>
        <p:blipFill rotWithShape="1">
          <a:blip r:embed="rId2">
            <a:extLst>
              <a:ext uri="{28A0092B-C50C-407E-A947-70E740481C1C}">
                <a14:useLocalDpi xmlns:a14="http://schemas.microsoft.com/office/drawing/2010/main" val="0"/>
              </a:ext>
            </a:extLst>
          </a:blip>
          <a:srcRect l="5382" r="4005"/>
          <a:stretch/>
        </p:blipFill>
        <p:spPr>
          <a:xfrm>
            <a:off x="2166151" y="2517672"/>
            <a:ext cx="6427433" cy="3355759"/>
          </a:xfrm>
          <a:prstGeom prst="rect">
            <a:avLst/>
          </a:prstGeom>
        </p:spPr>
      </p:pic>
    </p:spTree>
    <p:extLst>
      <p:ext uri="{BB962C8B-B14F-4D97-AF65-F5344CB8AC3E}">
        <p14:creationId xmlns:p14="http://schemas.microsoft.com/office/powerpoint/2010/main" val="73122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DA7-432C-4FFD-9320-0FE3366BBB40}"/>
              </a:ext>
            </a:extLst>
          </p:cNvPr>
          <p:cNvSpPr>
            <a:spLocks noGrp="1"/>
          </p:cNvSpPr>
          <p:nvPr>
            <p:ph type="title"/>
          </p:nvPr>
        </p:nvSpPr>
        <p:spPr/>
        <p:txBody>
          <a:bodyPr/>
          <a:lstStyle/>
          <a:p>
            <a:r>
              <a:rPr lang="en-US" dirty="0">
                <a:solidFill>
                  <a:srgbClr val="C00000"/>
                </a:solidFill>
              </a:rPr>
              <a:t>2)</a:t>
            </a:r>
            <a:r>
              <a:rPr lang="en-US" dirty="0">
                <a:solidFill>
                  <a:srgbClr val="CC3300"/>
                </a:solidFill>
              </a:rPr>
              <a:t> </a:t>
            </a:r>
            <a:r>
              <a:rPr lang="en-US" dirty="0"/>
              <a:t>Use case Diagram</a:t>
            </a:r>
            <a:endParaRPr lang="en-IN" dirty="0"/>
          </a:p>
        </p:txBody>
      </p:sp>
      <p:pic>
        <p:nvPicPr>
          <p:cNvPr id="11" name="Content Placeholder 10">
            <a:extLst>
              <a:ext uri="{FF2B5EF4-FFF2-40B4-BE49-F238E27FC236}">
                <a16:creationId xmlns:a16="http://schemas.microsoft.com/office/drawing/2014/main" id="{9DDE96F8-6CA6-407F-B2C6-C1E3A2AE49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192" t="20304" r="19220" b="13379"/>
          <a:stretch/>
        </p:blipFill>
        <p:spPr>
          <a:xfrm>
            <a:off x="1451580" y="2157274"/>
            <a:ext cx="5117896" cy="3417903"/>
          </a:xfrm>
        </p:spPr>
      </p:pic>
    </p:spTree>
    <p:extLst>
      <p:ext uri="{BB962C8B-B14F-4D97-AF65-F5344CB8AC3E}">
        <p14:creationId xmlns:p14="http://schemas.microsoft.com/office/powerpoint/2010/main" val="199426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BB40-592D-4CE3-865F-433472EB6243}"/>
              </a:ext>
            </a:extLst>
          </p:cNvPr>
          <p:cNvSpPr>
            <a:spLocks noGrp="1"/>
          </p:cNvSpPr>
          <p:nvPr>
            <p:ph type="title"/>
          </p:nvPr>
        </p:nvSpPr>
        <p:spPr/>
        <p:txBody>
          <a:bodyPr/>
          <a:lstStyle/>
          <a:p>
            <a:r>
              <a:rPr lang="en-US" dirty="0">
                <a:solidFill>
                  <a:srgbClr val="C00000"/>
                </a:solidFill>
              </a:rPr>
              <a:t>3)</a:t>
            </a:r>
            <a:r>
              <a:rPr lang="en-US" dirty="0"/>
              <a:t> Sequence diagram</a:t>
            </a:r>
            <a:endParaRPr lang="en-IN" dirty="0"/>
          </a:p>
        </p:txBody>
      </p:sp>
      <p:pic>
        <p:nvPicPr>
          <p:cNvPr id="5" name="Content Placeholder 4">
            <a:extLst>
              <a:ext uri="{FF2B5EF4-FFF2-40B4-BE49-F238E27FC236}">
                <a16:creationId xmlns:a16="http://schemas.microsoft.com/office/drawing/2014/main" id="{7D913B28-070E-46DD-AFBC-B96B23BE92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14" r="13352"/>
          <a:stretch/>
        </p:blipFill>
        <p:spPr>
          <a:xfrm>
            <a:off x="2325949" y="2016124"/>
            <a:ext cx="6081203" cy="3780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981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0285-81A1-4CEF-9FB6-36E5D5219E30}"/>
              </a:ext>
            </a:extLst>
          </p:cNvPr>
          <p:cNvSpPr>
            <a:spLocks noGrp="1"/>
          </p:cNvSpPr>
          <p:nvPr>
            <p:ph type="title"/>
          </p:nvPr>
        </p:nvSpPr>
        <p:spPr/>
        <p:txBody>
          <a:bodyPr/>
          <a:lstStyle/>
          <a:p>
            <a:r>
              <a:rPr lang="en-US" dirty="0">
                <a:solidFill>
                  <a:srgbClr val="C00000"/>
                </a:solidFill>
              </a:rPr>
              <a:t>4) </a:t>
            </a:r>
            <a:r>
              <a:rPr lang="en-US" dirty="0"/>
              <a:t>Class diagram</a:t>
            </a:r>
            <a:endParaRPr lang="en-IN" dirty="0"/>
          </a:p>
        </p:txBody>
      </p:sp>
      <p:pic>
        <p:nvPicPr>
          <p:cNvPr id="5" name="Content Placeholder 4">
            <a:extLst>
              <a:ext uri="{FF2B5EF4-FFF2-40B4-BE49-F238E27FC236}">
                <a16:creationId xmlns:a16="http://schemas.microsoft.com/office/drawing/2014/main" id="{5F629E8D-F80F-4822-AB34-45F2956930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772" t="21334" r="19799" b="15358"/>
          <a:stretch/>
        </p:blipFill>
        <p:spPr>
          <a:xfrm>
            <a:off x="2095130" y="2166151"/>
            <a:ext cx="6684886" cy="349780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471885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526-EEBE-474A-8AC0-BF092FA2D24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7912D91-D133-4B9C-A1C2-882B93990E92}"/>
              </a:ext>
            </a:extLst>
          </p:cNvPr>
          <p:cNvSpPr>
            <a:spLocks noGrp="1"/>
          </p:cNvSpPr>
          <p:nvPr>
            <p:ph idx="1"/>
          </p:nvPr>
        </p:nvSpPr>
        <p:spPr/>
        <p:txBody>
          <a:bodyPr/>
          <a:lstStyle/>
          <a:p>
            <a:r>
              <a:rPr lang="en-US" dirty="0"/>
              <a:t>There are two modules in this application</a:t>
            </a:r>
          </a:p>
          <a:p>
            <a:r>
              <a:rPr lang="en-US" dirty="0"/>
              <a:t> Admin </a:t>
            </a:r>
          </a:p>
          <a:p>
            <a:r>
              <a:rPr lang="en-US" dirty="0"/>
              <a:t>Cashier</a:t>
            </a:r>
          </a:p>
          <a:p>
            <a:r>
              <a:rPr lang="en-US" dirty="0"/>
              <a:t> Admin:  Admin has to login using his login credentials to be able to use the application.</a:t>
            </a:r>
          </a:p>
          <a:p>
            <a:r>
              <a:rPr lang="en-US" dirty="0"/>
              <a:t>Then he will have some operations under him such as enrolling cashier, updating stock.</a:t>
            </a:r>
          </a:p>
          <a:p>
            <a:r>
              <a:rPr lang="en-US" dirty="0"/>
              <a:t>Cashier: Cashier also should login using his credentials as admin does. His operations are billing and saving customer details.</a:t>
            </a:r>
            <a:endParaRPr lang="en-IN" dirty="0"/>
          </a:p>
        </p:txBody>
      </p:sp>
    </p:spTree>
    <p:extLst>
      <p:ext uri="{BB962C8B-B14F-4D97-AF65-F5344CB8AC3E}">
        <p14:creationId xmlns:p14="http://schemas.microsoft.com/office/powerpoint/2010/main" val="7761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A3B8-6306-4936-9BD7-CC67978D5A1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06271F5-3959-4DE1-A5F0-BF1767A66543}"/>
              </a:ext>
            </a:extLst>
          </p:cNvPr>
          <p:cNvSpPr>
            <a:spLocks noGrp="1"/>
          </p:cNvSpPr>
          <p:nvPr>
            <p:ph idx="1"/>
          </p:nvPr>
        </p:nvSpPr>
        <p:spPr/>
        <p:txBody>
          <a:bodyPr/>
          <a:lstStyle/>
          <a:p>
            <a:r>
              <a:rPr lang="en-US" b="0" i="0" dirty="0">
                <a:solidFill>
                  <a:srgbClr val="202124"/>
                </a:solidFill>
                <a:effectLst/>
                <a:latin typeface="Gill Sans MT" panose="020B0502020104020203" pitchFamily="34" charset="0"/>
              </a:rPr>
              <a:t>Supermarket Billing System has to do with making appropriate effort to stop the rising problem to all manual supermarket operation in order to enhance the operation of such supermarket. In this project, the software or system that can be used to aid all supermarkets that is still operating manually have been successfully developed.</a:t>
            </a:r>
            <a:endParaRPr lang="en-IN" dirty="0">
              <a:latin typeface="Gill Sans MT" panose="020B0502020104020203" pitchFamily="34" charset="0"/>
            </a:endParaRPr>
          </a:p>
        </p:txBody>
      </p:sp>
    </p:spTree>
    <p:extLst>
      <p:ext uri="{BB962C8B-B14F-4D97-AF65-F5344CB8AC3E}">
        <p14:creationId xmlns:p14="http://schemas.microsoft.com/office/powerpoint/2010/main" val="93787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22DC-C077-454D-B15E-6FD5D1A37D4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747642B-ACE2-4D5C-A6A4-76C3ED73A921}"/>
              </a:ext>
            </a:extLst>
          </p:cNvPr>
          <p:cNvSpPr>
            <a:spLocks noGrp="1"/>
          </p:cNvSpPr>
          <p:nvPr>
            <p:ph idx="1"/>
          </p:nvPr>
        </p:nvSpPr>
        <p:spPr>
          <a:xfrm>
            <a:off x="1451579" y="2015732"/>
            <a:ext cx="9603275" cy="3958940"/>
          </a:xfrm>
        </p:spPr>
        <p:txBody>
          <a:bodyPr>
            <a:normAutofit/>
          </a:bodyPr>
          <a:lstStyle/>
          <a:p>
            <a:r>
              <a:rPr lang="en-US" dirty="0"/>
              <a:t>Introduction</a:t>
            </a:r>
          </a:p>
          <a:p>
            <a:r>
              <a:rPr lang="en-US" dirty="0"/>
              <a:t>Existing System</a:t>
            </a:r>
          </a:p>
          <a:p>
            <a:r>
              <a:rPr lang="en-US" dirty="0"/>
              <a:t>Proposed System</a:t>
            </a:r>
          </a:p>
          <a:p>
            <a:r>
              <a:rPr lang="en-US" dirty="0"/>
              <a:t>Overview</a:t>
            </a:r>
          </a:p>
          <a:p>
            <a:r>
              <a:rPr lang="en-US" dirty="0"/>
              <a:t>Module</a:t>
            </a:r>
          </a:p>
          <a:p>
            <a:r>
              <a:rPr lang="en-US" dirty="0"/>
              <a:t>System Design</a:t>
            </a:r>
          </a:p>
          <a:p>
            <a:r>
              <a:rPr lang="en-US" dirty="0"/>
              <a:t>Conclusion</a:t>
            </a:r>
            <a:endParaRPr lang="en-IN" dirty="0"/>
          </a:p>
        </p:txBody>
      </p:sp>
    </p:spTree>
    <p:extLst>
      <p:ext uri="{BB962C8B-B14F-4D97-AF65-F5344CB8AC3E}">
        <p14:creationId xmlns:p14="http://schemas.microsoft.com/office/powerpoint/2010/main" val="38450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8D94-7488-4F12-969F-BBE4F5EFB775}"/>
              </a:ext>
            </a:extLst>
          </p:cNvPr>
          <p:cNvSpPr>
            <a:spLocks noGrp="1"/>
          </p:cNvSpPr>
          <p:nvPr>
            <p:ph type="title"/>
          </p:nvPr>
        </p:nvSpPr>
        <p:spPr>
          <a:xfrm>
            <a:off x="1451579" y="834501"/>
            <a:ext cx="9603275" cy="1019253"/>
          </a:xfrm>
        </p:spPr>
        <p:txBody>
          <a:bodyPr/>
          <a:lstStyle/>
          <a:p>
            <a:r>
              <a:rPr lang="en" dirty="0"/>
              <a:t>Introduction</a:t>
            </a:r>
            <a:endParaRPr lang="en-IN" dirty="0"/>
          </a:p>
        </p:txBody>
      </p:sp>
      <p:sp>
        <p:nvSpPr>
          <p:cNvPr id="3" name="Content Placeholder 2">
            <a:extLst>
              <a:ext uri="{FF2B5EF4-FFF2-40B4-BE49-F238E27FC236}">
                <a16:creationId xmlns:a16="http://schemas.microsoft.com/office/drawing/2014/main" id="{285902E8-CA48-46D8-B972-E294016332C4}"/>
              </a:ext>
            </a:extLst>
          </p:cNvPr>
          <p:cNvSpPr>
            <a:spLocks noGrp="1"/>
          </p:cNvSpPr>
          <p:nvPr>
            <p:ph idx="1"/>
          </p:nvPr>
        </p:nvSpPr>
        <p:spPr/>
        <p:txBody>
          <a:bodyPr/>
          <a:lstStyle/>
          <a:p>
            <a:r>
              <a:rPr lang="en-US" sz="2400" dirty="0">
                <a:solidFill>
                  <a:schemeClr val="dk1"/>
                </a:solidFill>
                <a:latin typeface="Gill Sans MT" panose="020B0502020104020203" pitchFamily="34" charset="0"/>
                <a:ea typeface="Roboto Condensed"/>
                <a:cs typeface="Roboto Condensed"/>
                <a:sym typeface="Roboto Condensed"/>
              </a:rPr>
              <a:t>Super market billing system is an application whose primary function is to assist the people in the supermarket. It does that by automating the store. People using this application can avoid manual bill making and can get rid of maintaining heaps of bills.</a:t>
            </a:r>
          </a:p>
          <a:p>
            <a:pPr marL="0" indent="0">
              <a:buNone/>
            </a:pPr>
            <a:endParaRPr lang="en-IN" dirty="0"/>
          </a:p>
        </p:txBody>
      </p:sp>
    </p:spTree>
    <p:extLst>
      <p:ext uri="{BB962C8B-B14F-4D97-AF65-F5344CB8AC3E}">
        <p14:creationId xmlns:p14="http://schemas.microsoft.com/office/powerpoint/2010/main" val="302279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C342-10C2-45AA-8FA9-A3D68ABE95AB}"/>
              </a:ext>
            </a:extLst>
          </p:cNvPr>
          <p:cNvSpPr>
            <a:spLocks noGrp="1"/>
          </p:cNvSpPr>
          <p:nvPr>
            <p:ph type="title"/>
          </p:nvPr>
        </p:nvSpPr>
        <p:spPr>
          <a:xfrm>
            <a:off x="1451579" y="804520"/>
            <a:ext cx="9603275" cy="587136"/>
          </a:xfrm>
        </p:spPr>
        <p:txBody>
          <a:bodyPr>
            <a:normAutofit fontScale="90000"/>
          </a:bodyPr>
          <a:lstStyle/>
          <a:p>
            <a:br>
              <a:rPr lang="en" dirty="0"/>
            </a:br>
            <a:r>
              <a:rPr lang="en" dirty="0"/>
              <a:t>Existing System</a:t>
            </a:r>
            <a:endParaRPr lang="en-IN" dirty="0"/>
          </a:p>
        </p:txBody>
      </p:sp>
      <p:sp>
        <p:nvSpPr>
          <p:cNvPr id="3" name="Content Placeholder 2">
            <a:extLst>
              <a:ext uri="{FF2B5EF4-FFF2-40B4-BE49-F238E27FC236}">
                <a16:creationId xmlns:a16="http://schemas.microsoft.com/office/drawing/2014/main" id="{86F49E57-619E-477C-B9D3-659873B847E1}"/>
              </a:ext>
            </a:extLst>
          </p:cNvPr>
          <p:cNvSpPr>
            <a:spLocks noGrp="1"/>
          </p:cNvSpPr>
          <p:nvPr>
            <p:ph idx="1"/>
          </p:nvPr>
        </p:nvSpPr>
        <p:spPr/>
        <p:txBody>
          <a:bodyPr/>
          <a:lstStyle/>
          <a:p>
            <a:r>
              <a:rPr lang="en-US" sz="2400" dirty="0">
                <a:solidFill>
                  <a:schemeClr val="dk1"/>
                </a:solidFill>
                <a:latin typeface="Gill Sans MT" panose="020B0502020104020203" pitchFamily="34" charset="0"/>
                <a:ea typeface="Roboto Condensed"/>
                <a:cs typeface="Roboto Condensed"/>
                <a:sym typeface="Roboto Condensed"/>
              </a:rPr>
              <a:t>Many Supermarkets use this type of billing system. It has been improved according to the requirements of sellers and customers. It does the same work that is calculating the bill, gives it to the customer and maintains a proper database and also generates records. A new concept is added in the billing system which also maintains relationships with the customers who purchase more products regularly, so that System gives them more commission.</a:t>
            </a:r>
          </a:p>
          <a:p>
            <a:endParaRPr lang="en-IN" dirty="0"/>
          </a:p>
        </p:txBody>
      </p:sp>
    </p:spTree>
    <p:extLst>
      <p:ext uri="{BB962C8B-B14F-4D97-AF65-F5344CB8AC3E}">
        <p14:creationId xmlns:p14="http://schemas.microsoft.com/office/powerpoint/2010/main" val="407075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2292-BDA4-4C5B-B613-F17A290C4CCF}"/>
              </a:ext>
            </a:extLst>
          </p:cNvPr>
          <p:cNvSpPr>
            <a:spLocks noGrp="1"/>
          </p:cNvSpPr>
          <p:nvPr>
            <p:ph type="title"/>
          </p:nvPr>
        </p:nvSpPr>
        <p:spPr/>
        <p:txBody>
          <a:bodyPr/>
          <a:lstStyle/>
          <a:p>
            <a:r>
              <a:rPr lang="en" dirty="0"/>
              <a:t>Limitations of Existing System</a:t>
            </a:r>
            <a:endParaRPr lang="en-IN" dirty="0"/>
          </a:p>
        </p:txBody>
      </p:sp>
      <p:sp>
        <p:nvSpPr>
          <p:cNvPr id="3" name="Content Placeholder 2">
            <a:extLst>
              <a:ext uri="{FF2B5EF4-FFF2-40B4-BE49-F238E27FC236}">
                <a16:creationId xmlns:a16="http://schemas.microsoft.com/office/drawing/2014/main" id="{31F66957-61C9-4DCB-9DD9-07C80E29827E}"/>
              </a:ext>
            </a:extLst>
          </p:cNvPr>
          <p:cNvSpPr>
            <a:spLocks noGrp="1"/>
          </p:cNvSpPr>
          <p:nvPr>
            <p:ph idx="1"/>
          </p:nvPr>
        </p:nvSpPr>
        <p:spPr/>
        <p:txBody>
          <a:bodyPr>
            <a:normAutofit lnSpcReduction="10000"/>
          </a:bodyPr>
          <a:lstStyle/>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Processing Speed:</a:t>
            </a:r>
            <a:r>
              <a:rPr lang="en-US" sz="2400" dirty="0">
                <a:solidFill>
                  <a:schemeClr val="dk1"/>
                </a:solidFill>
                <a:latin typeface="Gill Sans MT" panose="020B0502020104020203" pitchFamily="34" charset="0"/>
                <a:ea typeface="Roboto Condensed"/>
                <a:cs typeface="Roboto Condensed"/>
                <a:sym typeface="Roboto Condensed"/>
              </a:rPr>
              <a:t> Processing speed of the software is not so good to operate fast.</a:t>
            </a:r>
          </a:p>
          <a:p>
            <a:pPr marL="457200" lvl="0" indent="-368300" algn="l" rtl="0">
              <a:spcBef>
                <a:spcPts val="0"/>
              </a:spcBef>
              <a:spcAft>
                <a:spcPts val="0"/>
              </a:spcAft>
              <a:buClr>
                <a:schemeClr val="dk1"/>
              </a:buClr>
              <a:buSzPts val="2200"/>
              <a:buFont typeface="Roboto Condensed"/>
              <a:buChar char="●"/>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Flexibility:</a:t>
            </a:r>
            <a:r>
              <a:rPr lang="en-US" sz="2400" dirty="0">
                <a:solidFill>
                  <a:schemeClr val="dk1"/>
                </a:solidFill>
                <a:latin typeface="Gill Sans MT" panose="020B0502020104020203" pitchFamily="34" charset="0"/>
                <a:ea typeface="Roboto Condensed"/>
                <a:cs typeface="Roboto Condensed"/>
                <a:sym typeface="Roboto Condensed"/>
              </a:rPr>
              <a:t> Existing system is not so flexible that it can be changed according to the operators and customers.</a:t>
            </a:r>
          </a:p>
          <a:p>
            <a:pPr marL="457200" lvl="0" indent="-368300" algn="l" rtl="0">
              <a:spcBef>
                <a:spcPts val="0"/>
              </a:spcBef>
              <a:spcAft>
                <a:spcPts val="0"/>
              </a:spcAft>
              <a:buClr>
                <a:schemeClr val="dk1"/>
              </a:buClr>
              <a:buSzPts val="2200"/>
              <a:buFont typeface="Roboto Condensed"/>
              <a:buChar char="●"/>
            </a:pPr>
            <a:endParaRPr lang="en-US" sz="2400" dirty="0">
              <a:solidFill>
                <a:schemeClr val="dk1"/>
              </a:solidFill>
              <a:latin typeface="Gill Sans MT" panose="020B0502020104020203" pitchFamily="34" charset="0"/>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US" sz="2400" b="1" dirty="0">
                <a:solidFill>
                  <a:schemeClr val="dk1"/>
                </a:solidFill>
                <a:latin typeface="Gill Sans MT" panose="020B0502020104020203" pitchFamily="34" charset="0"/>
                <a:ea typeface="Roboto Condensed"/>
                <a:cs typeface="Roboto Condensed"/>
                <a:sym typeface="Roboto Condensed"/>
              </a:rPr>
              <a:t>Man Power:</a:t>
            </a:r>
            <a:r>
              <a:rPr lang="en-US" sz="2400" dirty="0">
                <a:solidFill>
                  <a:schemeClr val="dk1"/>
                </a:solidFill>
                <a:latin typeface="Gill Sans MT" panose="020B0502020104020203" pitchFamily="34" charset="0"/>
                <a:ea typeface="Roboto Condensed"/>
                <a:cs typeface="Roboto Condensed"/>
                <a:sym typeface="Roboto Condensed"/>
              </a:rPr>
              <a:t> Existing System uses so many people to operate the system.</a:t>
            </a:r>
          </a:p>
          <a:p>
            <a:pPr marL="88900" lvl="0" indent="0" algn="l" rtl="0">
              <a:spcBef>
                <a:spcPts val="0"/>
              </a:spcBef>
              <a:spcAft>
                <a:spcPts val="0"/>
              </a:spcAft>
              <a:buClr>
                <a:schemeClr val="dk1"/>
              </a:buClr>
              <a:buSzPts val="2200"/>
              <a:buNone/>
            </a:pPr>
            <a:endParaRPr lang="en-US" sz="2000" b="1" dirty="0">
              <a:solidFill>
                <a:schemeClr val="dk1"/>
              </a:solidFill>
              <a:latin typeface="Gill Sans MT" panose="020B0502020104020203" pitchFamily="34" charset="0"/>
              <a:ea typeface="Roboto Condensed"/>
              <a:cs typeface="Roboto Condensed"/>
              <a:sym typeface="Roboto Condensed"/>
            </a:endParaRPr>
          </a:p>
        </p:txBody>
      </p:sp>
    </p:spTree>
    <p:extLst>
      <p:ext uri="{BB962C8B-B14F-4D97-AF65-F5344CB8AC3E}">
        <p14:creationId xmlns:p14="http://schemas.microsoft.com/office/powerpoint/2010/main" val="170123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DB17-7CC9-4AF1-93A4-B8C04E9861E0}"/>
              </a:ext>
            </a:extLst>
          </p:cNvPr>
          <p:cNvSpPr>
            <a:spLocks noGrp="1"/>
          </p:cNvSpPr>
          <p:nvPr>
            <p:ph type="title"/>
          </p:nvPr>
        </p:nvSpPr>
        <p:spPr/>
        <p:txBody>
          <a:bodyPr/>
          <a:lstStyle/>
          <a:p>
            <a:r>
              <a:rPr lang="en" dirty="0"/>
              <a:t>Proposed System</a:t>
            </a:r>
            <a:endParaRPr lang="en-IN" dirty="0"/>
          </a:p>
        </p:txBody>
      </p:sp>
      <p:sp>
        <p:nvSpPr>
          <p:cNvPr id="3" name="Content Placeholder 2">
            <a:extLst>
              <a:ext uri="{FF2B5EF4-FFF2-40B4-BE49-F238E27FC236}">
                <a16:creationId xmlns:a16="http://schemas.microsoft.com/office/drawing/2014/main" id="{3CF00AFB-CC81-4D27-922E-043B63FBD4DB}"/>
              </a:ext>
            </a:extLst>
          </p:cNvPr>
          <p:cNvSpPr>
            <a:spLocks noGrp="1"/>
          </p:cNvSpPr>
          <p:nvPr>
            <p:ph idx="1"/>
          </p:nvPr>
        </p:nvSpPr>
        <p:spPr/>
        <p:txBody>
          <a:bodyPr/>
          <a:lstStyle/>
          <a:p>
            <a:pPr marL="0" lvl="0" indent="0" algn="l" rtl="0">
              <a:spcBef>
                <a:spcPts val="0"/>
              </a:spcBef>
              <a:spcAft>
                <a:spcPts val="0"/>
              </a:spcAft>
              <a:buClr>
                <a:schemeClr val="dk1"/>
              </a:buClr>
              <a:buSzPts val="1100"/>
              <a:buNone/>
            </a:pPr>
            <a:r>
              <a:rPr lang="en-US" sz="2400" dirty="0">
                <a:solidFill>
                  <a:schemeClr val="dk1"/>
                </a:solidFill>
                <a:latin typeface="Gill Sans MT" panose="020B0502020104020203" pitchFamily="34" charset="0"/>
                <a:ea typeface="Roboto Condensed"/>
                <a:cs typeface="Roboto Condensed"/>
                <a:sym typeface="Roboto Condensed"/>
              </a:rPr>
              <a:t>      This system will address all the drawbacks of the existing system and also improves some of them to an extinct. It is a sophisticated method in contrast to the existing system.</a:t>
            </a:r>
          </a:p>
          <a:p>
            <a:pPr marL="0" lvl="0" indent="0" algn="l" rtl="0">
              <a:spcBef>
                <a:spcPts val="0"/>
              </a:spcBef>
              <a:spcAft>
                <a:spcPts val="0"/>
              </a:spcAft>
              <a:buClr>
                <a:schemeClr val="dk1"/>
              </a:buClr>
              <a:buSzPts val="1100"/>
              <a:buFont typeface="Arial"/>
              <a:buNone/>
            </a:pPr>
            <a:endParaRPr lang="en-US" sz="2400" dirty="0">
              <a:solidFill>
                <a:schemeClr val="dk1"/>
              </a:solidFill>
              <a:ea typeface="Roboto Condensed"/>
              <a:cs typeface="Roboto Condensed"/>
              <a:sym typeface="Roboto Condensed"/>
            </a:endParaRPr>
          </a:p>
          <a:p>
            <a:endParaRPr lang="en-IN" dirty="0"/>
          </a:p>
        </p:txBody>
      </p:sp>
    </p:spTree>
    <p:extLst>
      <p:ext uri="{BB962C8B-B14F-4D97-AF65-F5344CB8AC3E}">
        <p14:creationId xmlns:p14="http://schemas.microsoft.com/office/powerpoint/2010/main" val="360113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44F9-FD20-47CF-A049-E90B7BFC3010}"/>
              </a:ext>
            </a:extLst>
          </p:cNvPr>
          <p:cNvSpPr>
            <a:spLocks noGrp="1"/>
          </p:cNvSpPr>
          <p:nvPr>
            <p:ph type="title"/>
          </p:nvPr>
        </p:nvSpPr>
        <p:spPr/>
        <p:txBody>
          <a:bodyPr/>
          <a:lstStyle/>
          <a:p>
            <a:r>
              <a:rPr lang="en" dirty="0"/>
              <a:t>Advantages of Proposed System</a:t>
            </a:r>
            <a:endParaRPr lang="en-IN" dirty="0"/>
          </a:p>
        </p:txBody>
      </p:sp>
      <p:sp>
        <p:nvSpPr>
          <p:cNvPr id="3" name="Content Placeholder 2">
            <a:extLst>
              <a:ext uri="{FF2B5EF4-FFF2-40B4-BE49-F238E27FC236}">
                <a16:creationId xmlns:a16="http://schemas.microsoft.com/office/drawing/2014/main" id="{CCFD32AE-D191-4499-B964-C93DA05FC853}"/>
              </a:ext>
            </a:extLst>
          </p:cNvPr>
          <p:cNvSpPr>
            <a:spLocks noGrp="1"/>
          </p:cNvSpPr>
          <p:nvPr>
            <p:ph idx="1"/>
          </p:nvPr>
        </p:nvSpPr>
        <p:spPr/>
        <p:txBody>
          <a:bodyPr>
            <a:normAutofit lnSpcReduction="10000"/>
          </a:bodyPr>
          <a:lstStyle/>
          <a:p>
            <a:pPr marL="0" lvl="0" indent="0" algn="l" rtl="0">
              <a:spcBef>
                <a:spcPts val="0"/>
              </a:spcBef>
              <a:spcAft>
                <a:spcPts val="0"/>
              </a:spcAft>
              <a:buClr>
                <a:schemeClr val="dk1"/>
              </a:buClr>
              <a:buSzPts val="1100"/>
              <a:buFont typeface="Arial"/>
              <a:buNone/>
            </a:pPr>
            <a:r>
              <a:rPr lang="en-US" sz="2400" dirty="0">
                <a:solidFill>
                  <a:schemeClr val="dk1"/>
                </a:solidFill>
                <a:latin typeface="Gill Sans MT" panose="020B0502020104020203" pitchFamily="34" charset="0"/>
                <a:ea typeface="Times New Roman"/>
                <a:cs typeface="Times New Roman"/>
                <a:sym typeface="Times New Roman"/>
              </a:rPr>
              <a:t>There are many advantages to the proposed system which are listed below </a:t>
            </a:r>
          </a:p>
          <a:p>
            <a:pPr marL="0" lvl="0" indent="0" algn="l" rtl="0">
              <a:spcBef>
                <a:spcPts val="0"/>
              </a:spcBef>
              <a:spcAft>
                <a:spcPts val="0"/>
              </a:spcAft>
              <a:buClr>
                <a:schemeClr val="dk1"/>
              </a:buClr>
              <a:buSzPts val="1100"/>
              <a:buFont typeface="Arial"/>
              <a:buNone/>
            </a:pPr>
            <a:endParaRPr lang="en-US" sz="2400" dirty="0">
              <a:solidFill>
                <a:schemeClr val="dk1"/>
              </a:solidFill>
              <a:latin typeface="Gill Sans MT" panose="020B0502020104020203" pitchFamily="34" charset="0"/>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Reduction in processing cost.</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Improve reporting.</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Ability to meet user requirements. </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Flexibility.</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Reduction in usage of storage space. </a:t>
            </a:r>
          </a:p>
          <a:p>
            <a:pPr marL="457200" lvl="0" indent="-368300" algn="l" rtl="0">
              <a:spcBef>
                <a:spcPts val="0"/>
              </a:spcBef>
              <a:spcAft>
                <a:spcPts val="0"/>
              </a:spcAft>
              <a:buClr>
                <a:schemeClr val="dk1"/>
              </a:buClr>
              <a:buSzPts val="2200"/>
              <a:buFont typeface="Times New Roman"/>
              <a:buChar char="●"/>
            </a:pPr>
            <a:r>
              <a:rPr lang="en-US" sz="2400" dirty="0">
                <a:solidFill>
                  <a:schemeClr val="dk1"/>
                </a:solidFill>
                <a:latin typeface="Gill Sans MT" panose="020B0502020104020203" pitchFamily="34" charset="0"/>
                <a:ea typeface="Times New Roman"/>
                <a:cs typeface="Times New Roman"/>
                <a:sym typeface="Times New Roman"/>
              </a:rPr>
              <a:t>Faster response time</a:t>
            </a:r>
          </a:p>
          <a:p>
            <a:endParaRPr lang="en-IN" dirty="0"/>
          </a:p>
        </p:txBody>
      </p:sp>
    </p:spTree>
    <p:extLst>
      <p:ext uri="{BB962C8B-B14F-4D97-AF65-F5344CB8AC3E}">
        <p14:creationId xmlns:p14="http://schemas.microsoft.com/office/powerpoint/2010/main" val="171381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CA10-8154-42FC-AFB6-B53A894A39B9}"/>
              </a:ext>
            </a:extLst>
          </p:cNvPr>
          <p:cNvSpPr>
            <a:spLocks noGrp="1"/>
          </p:cNvSpPr>
          <p:nvPr>
            <p:ph type="title"/>
          </p:nvPr>
        </p:nvSpPr>
        <p:spPr/>
        <p:txBody>
          <a:bodyPr/>
          <a:lstStyle/>
          <a:p>
            <a:r>
              <a:rPr lang="en" dirty="0"/>
              <a:t>Advantages of Proposed System</a:t>
            </a:r>
            <a:endParaRPr lang="en-IN" dirty="0"/>
          </a:p>
        </p:txBody>
      </p:sp>
      <p:sp>
        <p:nvSpPr>
          <p:cNvPr id="3" name="Content Placeholder 2">
            <a:extLst>
              <a:ext uri="{FF2B5EF4-FFF2-40B4-BE49-F238E27FC236}">
                <a16:creationId xmlns:a16="http://schemas.microsoft.com/office/drawing/2014/main" id="{2530711D-76DA-46EC-8482-41376C3BB718}"/>
              </a:ext>
            </a:extLst>
          </p:cNvPr>
          <p:cNvSpPr>
            <a:spLocks noGrp="1"/>
          </p:cNvSpPr>
          <p:nvPr>
            <p:ph idx="1"/>
          </p:nvPr>
        </p:nvSpPr>
        <p:spPr/>
        <p:txBody>
          <a:bodyPr/>
          <a:lstStyle/>
          <a:p>
            <a:pPr marL="431800" lvl="0" indent="-34290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Reduction in Manpower. </a:t>
            </a:r>
          </a:p>
          <a:p>
            <a:pPr marL="431800" lvl="0" indent="-34290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Automatic production of the documents and Reports</a:t>
            </a:r>
          </a:p>
          <a:p>
            <a:pPr marL="431800" indent="-342900">
              <a:spcBef>
                <a:spcPts val="0"/>
              </a:spcBef>
              <a:buClr>
                <a:schemeClr val="dk1"/>
              </a:buClr>
              <a:buSzPts val="2200"/>
            </a:pPr>
            <a:r>
              <a:rPr lang="en-US" sz="1800" dirty="0">
                <a:effectLst/>
                <a:latin typeface="Gill Sans MT" panose="020B0502020104020203" pitchFamily="34" charset="0"/>
                <a:ea typeface="Times New Roman" panose="02020603050405020304" pitchFamily="18" charset="0"/>
                <a:cs typeface="SimSun" panose="02010600030101010101" pitchFamily="2" charset="-122"/>
              </a:rPr>
              <a:t>Ability to meet user requirements</a:t>
            </a:r>
            <a:r>
              <a:rPr lang="en-US" sz="1800" dirty="0">
                <a:effectLst/>
                <a:latin typeface="Times New Roman" panose="02020603050405020304" pitchFamily="18" charset="0"/>
                <a:ea typeface="Times New Roman" panose="02020603050405020304" pitchFamily="18"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74650" lvl="0" indent="-285750" algn="l" rtl="0">
              <a:spcBef>
                <a:spcPts val="0"/>
              </a:spcBef>
              <a:spcAft>
                <a:spcPts val="0"/>
              </a:spcAft>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Reduction in usage of storage space. </a:t>
            </a:r>
          </a:p>
          <a:p>
            <a:pPr marL="374650" indent="-285750">
              <a:spcBef>
                <a:spcPts val="0"/>
              </a:spcBef>
              <a:buClr>
                <a:schemeClr val="dk1"/>
              </a:buClr>
              <a:buSzPts val="2200"/>
            </a:pPr>
            <a:r>
              <a:rPr lang="en-US" sz="1800" dirty="0">
                <a:solidFill>
                  <a:schemeClr val="dk1"/>
                </a:solidFill>
                <a:latin typeface="Gill Sans MT" panose="020B0502020104020203" pitchFamily="34" charset="0"/>
                <a:ea typeface="Times New Roman"/>
                <a:cs typeface="Times New Roman"/>
                <a:sym typeface="Times New Roman"/>
              </a:rPr>
              <a:t>Faster response time</a:t>
            </a:r>
          </a:p>
          <a:p>
            <a:pPr marL="374650" lvl="0" indent="-285750" algn="l" rtl="0">
              <a:spcBef>
                <a:spcPts val="0"/>
              </a:spcBef>
              <a:spcAft>
                <a:spcPts val="0"/>
              </a:spcAft>
              <a:buClr>
                <a:schemeClr val="dk1"/>
              </a:buClr>
              <a:buSzPts val="2200"/>
            </a:pPr>
            <a:endParaRPr lang="en-US" sz="1800" dirty="0">
              <a:solidFill>
                <a:schemeClr val="dk1"/>
              </a:solidFill>
              <a:latin typeface="Gill Sans MT" panose="020B0502020104020203" pitchFamily="34" charset="0"/>
              <a:ea typeface="Times New Roman"/>
              <a:cs typeface="Times New Roman"/>
              <a:sym typeface="Times New Roman"/>
            </a:endParaRPr>
          </a:p>
          <a:p>
            <a:pPr marL="88900" lvl="0" indent="0" algn="l" rtl="0">
              <a:spcBef>
                <a:spcPts val="0"/>
              </a:spcBef>
              <a:spcAft>
                <a:spcPts val="0"/>
              </a:spcAft>
              <a:buClr>
                <a:schemeClr val="dk1"/>
              </a:buClr>
              <a:buSzPts val="2200"/>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Tree>
    <p:extLst>
      <p:ext uri="{BB962C8B-B14F-4D97-AF65-F5344CB8AC3E}">
        <p14:creationId xmlns:p14="http://schemas.microsoft.com/office/powerpoint/2010/main" val="348410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842-DE95-423A-9236-40E51D3F0407}"/>
              </a:ext>
            </a:extLst>
          </p:cNvPr>
          <p:cNvSpPr>
            <a:spLocks noGrp="1"/>
          </p:cNvSpPr>
          <p:nvPr>
            <p:ph type="title"/>
          </p:nvPr>
        </p:nvSpPr>
        <p:spPr/>
        <p:txBody>
          <a:bodyPr/>
          <a:lstStyle/>
          <a:p>
            <a:r>
              <a:rPr lang="en" dirty="0"/>
              <a:t>Overview</a:t>
            </a:r>
            <a:endParaRPr lang="en-IN" dirty="0"/>
          </a:p>
        </p:txBody>
      </p:sp>
      <p:sp>
        <p:nvSpPr>
          <p:cNvPr id="3" name="Content Placeholder 2">
            <a:extLst>
              <a:ext uri="{FF2B5EF4-FFF2-40B4-BE49-F238E27FC236}">
                <a16:creationId xmlns:a16="http://schemas.microsoft.com/office/drawing/2014/main" id="{5104389B-D44D-400D-B901-F2CF2C3A5EE5}"/>
              </a:ext>
            </a:extLst>
          </p:cNvPr>
          <p:cNvSpPr>
            <a:spLocks noGrp="1"/>
          </p:cNvSpPr>
          <p:nvPr>
            <p:ph idx="1"/>
          </p:nvPr>
        </p:nvSpPr>
        <p:spPr/>
        <p:txBody>
          <a:bodyPr/>
          <a:lstStyle/>
          <a:p>
            <a:pPr marL="0" lvl="0" indent="0" algn="l" rtl="0">
              <a:spcBef>
                <a:spcPts val="0"/>
              </a:spcBef>
              <a:spcAft>
                <a:spcPts val="0"/>
              </a:spcAft>
              <a:buClr>
                <a:schemeClr val="dk1"/>
              </a:buClr>
              <a:buSzPts val="1100"/>
              <a:buFont typeface="Arial"/>
              <a:buNone/>
            </a:pPr>
            <a:r>
              <a:rPr lang="en-US" sz="2000" dirty="0">
                <a:solidFill>
                  <a:schemeClr val="dk1"/>
                </a:solidFill>
                <a:latin typeface="Gill Sans MT" panose="020B0502020104020203" pitchFamily="34" charset="0"/>
                <a:ea typeface="Roboto Condensed"/>
                <a:cs typeface="Roboto Condensed"/>
                <a:sym typeface="Roboto Condensed"/>
              </a:rPr>
              <a:t>          In this project there are two sections: administrator and customer. On the customer side only information is passed and saved as a record. On the administrator side there are five modules which have their functionalities and will perform in order to run the application. On the administration side there will be two or more operators, one is admin and the rest are billing operators. Each of them has to login with their credentials to access the application, which makes it secure from any unwanted users.</a:t>
            </a:r>
          </a:p>
          <a:p>
            <a:endParaRPr lang="en-IN" dirty="0"/>
          </a:p>
        </p:txBody>
      </p:sp>
    </p:spTree>
    <p:extLst>
      <p:ext uri="{BB962C8B-B14F-4D97-AF65-F5344CB8AC3E}">
        <p14:creationId xmlns:p14="http://schemas.microsoft.com/office/powerpoint/2010/main" val="758510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Super Market Billing system</Template>
  <TotalTime>27</TotalTime>
  <Words>687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Roboto Condensed</vt:lpstr>
      <vt:lpstr>Times New Roman</vt:lpstr>
      <vt:lpstr>Gallery</vt:lpstr>
      <vt:lpstr>     Super Market Billing system   </vt:lpstr>
      <vt:lpstr>CONTENTS</vt:lpstr>
      <vt:lpstr>Introduction</vt:lpstr>
      <vt:lpstr> Existing System</vt:lpstr>
      <vt:lpstr>Limitations of Existing System</vt:lpstr>
      <vt:lpstr>Proposed System</vt:lpstr>
      <vt:lpstr>Advantages of Proposed System</vt:lpstr>
      <vt:lpstr>Advantages of Proposed System</vt:lpstr>
      <vt:lpstr>Overview</vt:lpstr>
      <vt:lpstr>Workflow</vt:lpstr>
      <vt:lpstr>Technologies used</vt:lpstr>
      <vt:lpstr>MODULES</vt:lpstr>
      <vt:lpstr>SYSTEM DESIGN</vt:lpstr>
      <vt:lpstr>2) Use case Diagram</vt:lpstr>
      <vt:lpstr>3) Sequence diagram</vt:lpstr>
      <vt:lpstr>4) Class diagram</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 Market Billing system   </dc:title>
  <dc:creator>K Jeeva</dc:creator>
  <cp:lastModifiedBy>somasekhar randi</cp:lastModifiedBy>
  <cp:revision>4</cp:revision>
  <dcterms:created xsi:type="dcterms:W3CDTF">2021-09-27T17:27:26Z</dcterms:created>
  <dcterms:modified xsi:type="dcterms:W3CDTF">2021-09-28T02:36:40Z</dcterms:modified>
</cp:coreProperties>
</file>