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3" d="100"/>
          <a:sy n="103" d="100"/>
        </p:scale>
        <p:origin x="12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C1835-8EBA-4E6E-85EB-BDBCE0956C9C}"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D24B6-1CB3-44D7-A5DA-26AA72DFC25F}" type="slidenum">
              <a:rPr lang="en-US" smtClean="0"/>
              <a:t>‹#›</a:t>
            </a:fld>
            <a:endParaRPr lang="en-US"/>
          </a:p>
        </p:txBody>
      </p:sp>
    </p:spTree>
    <p:extLst>
      <p:ext uri="{BB962C8B-B14F-4D97-AF65-F5344CB8AC3E}">
        <p14:creationId xmlns:p14="http://schemas.microsoft.com/office/powerpoint/2010/main" val="2453646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 create an introductory fixed income mathematics course, 10/16/24</a:t>
            </a:r>
          </a:p>
        </p:txBody>
      </p:sp>
      <p:sp>
        <p:nvSpPr>
          <p:cNvPr id="4" name="Slide Number Placeholder 3"/>
          <p:cNvSpPr>
            <a:spLocks noGrp="1"/>
          </p:cNvSpPr>
          <p:nvPr>
            <p:ph type="sldNum" sz="quarter" idx="5"/>
          </p:nvPr>
        </p:nvSpPr>
        <p:spPr/>
        <p:txBody>
          <a:bodyPr/>
          <a:lstStyle/>
          <a:p>
            <a:fld id="{FEFD24B6-1CB3-44D7-A5DA-26AA72DFC25F}" type="slidenum">
              <a:rPr lang="en-US" smtClean="0"/>
              <a:t>1</a:t>
            </a:fld>
            <a:endParaRPr lang="en-US"/>
          </a:p>
        </p:txBody>
      </p:sp>
    </p:spTree>
    <p:extLst>
      <p:ext uri="{BB962C8B-B14F-4D97-AF65-F5344CB8AC3E}">
        <p14:creationId xmlns:p14="http://schemas.microsoft.com/office/powerpoint/2010/main" val="315839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 create an introductory fixed income mathematics course</a:t>
            </a:r>
          </a:p>
        </p:txBody>
      </p:sp>
      <p:sp>
        <p:nvSpPr>
          <p:cNvPr id="4" name="Slide Number Placeholder 3"/>
          <p:cNvSpPr>
            <a:spLocks noGrp="1"/>
          </p:cNvSpPr>
          <p:nvPr>
            <p:ph type="sldNum" sz="quarter" idx="5"/>
          </p:nvPr>
        </p:nvSpPr>
        <p:spPr/>
        <p:txBody>
          <a:bodyPr/>
          <a:lstStyle/>
          <a:p>
            <a:fld id="{FEFD24B6-1CB3-44D7-A5DA-26AA72DFC25F}" type="slidenum">
              <a:rPr lang="en-US" smtClean="0"/>
              <a:t>5</a:t>
            </a:fld>
            <a:endParaRPr lang="en-US"/>
          </a:p>
        </p:txBody>
      </p:sp>
    </p:spTree>
    <p:extLst>
      <p:ext uri="{BB962C8B-B14F-4D97-AF65-F5344CB8AC3E}">
        <p14:creationId xmlns:p14="http://schemas.microsoft.com/office/powerpoint/2010/main" val="2295497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2E589-0CF2-704E-0597-C1F5301BCB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F3535-CB22-87B9-36C6-8789001A59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D0E2BA-2C9E-8408-BC1E-6CCC7AE85C32}"/>
              </a:ext>
            </a:extLst>
          </p:cNvPr>
          <p:cNvSpPr>
            <a:spLocks noGrp="1"/>
          </p:cNvSpPr>
          <p:nvPr>
            <p:ph type="body" idx="1"/>
          </p:nvPr>
        </p:nvSpPr>
        <p:spPr/>
        <p:txBody>
          <a:bodyPr/>
          <a:lstStyle/>
          <a:p>
            <a:r>
              <a:rPr lang="en-US" dirty="0"/>
              <a:t>Prompt: for each of the slides create mathematical equations and illustrations to explain the topic to students</a:t>
            </a:r>
          </a:p>
        </p:txBody>
      </p:sp>
      <p:sp>
        <p:nvSpPr>
          <p:cNvPr id="4" name="Slide Number Placeholder 3">
            <a:extLst>
              <a:ext uri="{FF2B5EF4-FFF2-40B4-BE49-F238E27FC236}">
                <a16:creationId xmlns:a16="http://schemas.microsoft.com/office/drawing/2014/main" id="{1E1B9476-4477-5DAE-F684-9F629CC97EF0}"/>
              </a:ext>
            </a:extLst>
          </p:cNvPr>
          <p:cNvSpPr>
            <a:spLocks noGrp="1"/>
          </p:cNvSpPr>
          <p:nvPr>
            <p:ph type="sldNum" sz="quarter" idx="5"/>
          </p:nvPr>
        </p:nvSpPr>
        <p:spPr/>
        <p:txBody>
          <a:bodyPr/>
          <a:lstStyle/>
          <a:p>
            <a:fld id="{FEFD24B6-1CB3-44D7-A5DA-26AA72DFC25F}" type="slidenum">
              <a:rPr lang="en-US" smtClean="0"/>
              <a:t>6</a:t>
            </a:fld>
            <a:endParaRPr lang="en-US"/>
          </a:p>
        </p:txBody>
      </p:sp>
    </p:spTree>
    <p:extLst>
      <p:ext uri="{BB962C8B-B14F-4D97-AF65-F5344CB8AC3E}">
        <p14:creationId xmlns:p14="http://schemas.microsoft.com/office/powerpoint/2010/main" val="3430870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96A3A-DCA4-3F5B-F29C-C30C91518B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260D06-2599-9705-8DF0-17F539A7D7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3DF356-4810-98EE-5E43-C207700A94B5}"/>
              </a:ext>
            </a:extLst>
          </p:cNvPr>
          <p:cNvSpPr>
            <a:spLocks noGrp="1"/>
          </p:cNvSpPr>
          <p:nvPr>
            <p:ph type="body" idx="1"/>
          </p:nvPr>
        </p:nvSpPr>
        <p:spPr/>
        <p:txBody>
          <a:bodyPr/>
          <a:lstStyle/>
          <a:p>
            <a:r>
              <a:rPr lang="en-US" dirty="0"/>
              <a:t>Prompt: for each of the slides create mathematical equations and illustrations to explain the topic to students</a:t>
            </a:r>
          </a:p>
        </p:txBody>
      </p:sp>
      <p:sp>
        <p:nvSpPr>
          <p:cNvPr id="4" name="Slide Number Placeholder 3">
            <a:extLst>
              <a:ext uri="{FF2B5EF4-FFF2-40B4-BE49-F238E27FC236}">
                <a16:creationId xmlns:a16="http://schemas.microsoft.com/office/drawing/2014/main" id="{2193B865-9114-C77D-FB5D-A74BD1274BDF}"/>
              </a:ext>
            </a:extLst>
          </p:cNvPr>
          <p:cNvSpPr>
            <a:spLocks noGrp="1"/>
          </p:cNvSpPr>
          <p:nvPr>
            <p:ph type="sldNum" sz="quarter" idx="5"/>
          </p:nvPr>
        </p:nvSpPr>
        <p:spPr/>
        <p:txBody>
          <a:bodyPr/>
          <a:lstStyle/>
          <a:p>
            <a:fld id="{FEFD24B6-1CB3-44D7-A5DA-26AA72DFC25F}" type="slidenum">
              <a:rPr lang="en-US" smtClean="0"/>
              <a:t>7</a:t>
            </a:fld>
            <a:endParaRPr lang="en-US"/>
          </a:p>
        </p:txBody>
      </p:sp>
    </p:spTree>
    <p:extLst>
      <p:ext uri="{BB962C8B-B14F-4D97-AF65-F5344CB8AC3E}">
        <p14:creationId xmlns:p14="http://schemas.microsoft.com/office/powerpoint/2010/main" val="2915439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0A8E4-40C3-FCAA-55D8-16EF3D737E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2F53F3-13F8-7397-E14F-358DE1B613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5D4ADE-37B8-E543-D509-169B57C732E3}"/>
              </a:ext>
            </a:extLst>
          </p:cNvPr>
          <p:cNvSpPr>
            <a:spLocks noGrp="1"/>
          </p:cNvSpPr>
          <p:nvPr>
            <p:ph type="body" idx="1"/>
          </p:nvPr>
        </p:nvSpPr>
        <p:spPr/>
        <p:txBody>
          <a:bodyPr/>
          <a:lstStyle/>
          <a:p>
            <a:r>
              <a:rPr lang="en-US" dirty="0"/>
              <a:t>Prompt: for each of the slides create mathematical equations and illustrations to explain the topic to students</a:t>
            </a:r>
          </a:p>
        </p:txBody>
      </p:sp>
      <p:sp>
        <p:nvSpPr>
          <p:cNvPr id="4" name="Slide Number Placeholder 3">
            <a:extLst>
              <a:ext uri="{FF2B5EF4-FFF2-40B4-BE49-F238E27FC236}">
                <a16:creationId xmlns:a16="http://schemas.microsoft.com/office/drawing/2014/main" id="{6E9335E6-514D-3D55-4512-483B8A1D9E6C}"/>
              </a:ext>
            </a:extLst>
          </p:cNvPr>
          <p:cNvSpPr>
            <a:spLocks noGrp="1"/>
          </p:cNvSpPr>
          <p:nvPr>
            <p:ph type="sldNum" sz="quarter" idx="5"/>
          </p:nvPr>
        </p:nvSpPr>
        <p:spPr/>
        <p:txBody>
          <a:bodyPr/>
          <a:lstStyle/>
          <a:p>
            <a:fld id="{FEFD24B6-1CB3-44D7-A5DA-26AA72DFC25F}" type="slidenum">
              <a:rPr lang="en-US" smtClean="0"/>
              <a:t>8</a:t>
            </a:fld>
            <a:endParaRPr lang="en-US"/>
          </a:p>
        </p:txBody>
      </p:sp>
    </p:spTree>
    <p:extLst>
      <p:ext uri="{BB962C8B-B14F-4D97-AF65-F5344CB8AC3E}">
        <p14:creationId xmlns:p14="http://schemas.microsoft.com/office/powerpoint/2010/main" val="2134570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5A06-B4C5-F0E8-DB62-BFEE040B5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BA502B-C90E-ECF3-FD8D-17CB011635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1669DB-5F4A-1BB3-55C7-3125D3B261BC}"/>
              </a:ext>
            </a:extLst>
          </p:cNvPr>
          <p:cNvSpPr>
            <a:spLocks noGrp="1"/>
          </p:cNvSpPr>
          <p:nvPr>
            <p:ph type="dt" sz="half" idx="10"/>
          </p:nvPr>
        </p:nvSpPr>
        <p:spPr/>
        <p:txBody>
          <a:bodyPr/>
          <a:lstStyle/>
          <a:p>
            <a:fld id="{E7AAF4E2-20C1-4C70-9E7E-DF940559C2C0}" type="datetimeFigureOut">
              <a:rPr lang="en-US" smtClean="0"/>
              <a:t>10/19/2024</a:t>
            </a:fld>
            <a:endParaRPr lang="en-US"/>
          </a:p>
        </p:txBody>
      </p:sp>
      <p:sp>
        <p:nvSpPr>
          <p:cNvPr id="5" name="Footer Placeholder 4">
            <a:extLst>
              <a:ext uri="{FF2B5EF4-FFF2-40B4-BE49-F238E27FC236}">
                <a16:creationId xmlns:a16="http://schemas.microsoft.com/office/drawing/2014/main" id="{ACED8177-BDFA-3B78-2D1B-C5A3B7584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BDD091-1E6C-7E31-AF4F-D3D654F7DD7C}"/>
              </a:ext>
            </a:extLst>
          </p:cNvPr>
          <p:cNvSpPr>
            <a:spLocks noGrp="1"/>
          </p:cNvSpPr>
          <p:nvPr>
            <p:ph type="sldNum" sz="quarter" idx="12"/>
          </p:nvPr>
        </p:nvSpPr>
        <p:spPr/>
        <p:txBody>
          <a:bodyPr/>
          <a:lstStyle/>
          <a:p>
            <a:fld id="{FB2C188E-B666-42CA-BE5D-94BD9EAB3F06}" type="slidenum">
              <a:rPr lang="en-US" smtClean="0"/>
              <a:t>‹#›</a:t>
            </a:fld>
            <a:endParaRPr lang="en-US"/>
          </a:p>
        </p:txBody>
      </p:sp>
    </p:spTree>
    <p:extLst>
      <p:ext uri="{BB962C8B-B14F-4D97-AF65-F5344CB8AC3E}">
        <p14:creationId xmlns:p14="http://schemas.microsoft.com/office/powerpoint/2010/main" val="190045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C41D-9BE8-1883-7D86-5FEEB910B0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B04B45-4EE8-9139-F3C3-D247F964D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54CBA-CAEC-CE86-A590-EE27FC8D60D0}"/>
              </a:ext>
            </a:extLst>
          </p:cNvPr>
          <p:cNvSpPr>
            <a:spLocks noGrp="1"/>
          </p:cNvSpPr>
          <p:nvPr>
            <p:ph type="dt" sz="half" idx="10"/>
          </p:nvPr>
        </p:nvSpPr>
        <p:spPr/>
        <p:txBody>
          <a:bodyPr/>
          <a:lstStyle/>
          <a:p>
            <a:fld id="{E7AAF4E2-20C1-4C70-9E7E-DF940559C2C0}" type="datetimeFigureOut">
              <a:rPr lang="en-US" smtClean="0"/>
              <a:t>10/19/2024</a:t>
            </a:fld>
            <a:endParaRPr lang="en-US"/>
          </a:p>
        </p:txBody>
      </p:sp>
      <p:sp>
        <p:nvSpPr>
          <p:cNvPr id="5" name="Footer Placeholder 4">
            <a:extLst>
              <a:ext uri="{FF2B5EF4-FFF2-40B4-BE49-F238E27FC236}">
                <a16:creationId xmlns:a16="http://schemas.microsoft.com/office/drawing/2014/main" id="{F69BFC87-C22F-2FE2-4DBD-58DD6489D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E0E56-1733-01D9-9492-30D6B7ADFC9B}"/>
              </a:ext>
            </a:extLst>
          </p:cNvPr>
          <p:cNvSpPr>
            <a:spLocks noGrp="1"/>
          </p:cNvSpPr>
          <p:nvPr>
            <p:ph type="sldNum" sz="quarter" idx="12"/>
          </p:nvPr>
        </p:nvSpPr>
        <p:spPr/>
        <p:txBody>
          <a:bodyPr/>
          <a:lstStyle/>
          <a:p>
            <a:fld id="{FB2C188E-B666-42CA-BE5D-94BD9EAB3F06}" type="slidenum">
              <a:rPr lang="en-US" smtClean="0"/>
              <a:t>‹#›</a:t>
            </a:fld>
            <a:endParaRPr lang="en-US"/>
          </a:p>
        </p:txBody>
      </p:sp>
    </p:spTree>
    <p:extLst>
      <p:ext uri="{BB962C8B-B14F-4D97-AF65-F5344CB8AC3E}">
        <p14:creationId xmlns:p14="http://schemas.microsoft.com/office/powerpoint/2010/main" val="403607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EC5625-0669-A075-1ABE-BF3F021A1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3455B6-FA38-E7E1-388B-7311147EAF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E29A0-744D-2458-2209-E9369CEE2F5C}"/>
              </a:ext>
            </a:extLst>
          </p:cNvPr>
          <p:cNvSpPr>
            <a:spLocks noGrp="1"/>
          </p:cNvSpPr>
          <p:nvPr>
            <p:ph type="dt" sz="half" idx="10"/>
          </p:nvPr>
        </p:nvSpPr>
        <p:spPr/>
        <p:txBody>
          <a:bodyPr/>
          <a:lstStyle/>
          <a:p>
            <a:fld id="{E7AAF4E2-20C1-4C70-9E7E-DF940559C2C0}" type="datetimeFigureOut">
              <a:rPr lang="en-US" smtClean="0"/>
              <a:t>10/19/2024</a:t>
            </a:fld>
            <a:endParaRPr lang="en-US"/>
          </a:p>
        </p:txBody>
      </p:sp>
      <p:sp>
        <p:nvSpPr>
          <p:cNvPr id="5" name="Footer Placeholder 4">
            <a:extLst>
              <a:ext uri="{FF2B5EF4-FFF2-40B4-BE49-F238E27FC236}">
                <a16:creationId xmlns:a16="http://schemas.microsoft.com/office/drawing/2014/main" id="{15B5EF9D-568F-B251-418F-B3DADDA79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9CDC0-E7A8-7BF9-69EB-6D28B2B8487D}"/>
              </a:ext>
            </a:extLst>
          </p:cNvPr>
          <p:cNvSpPr>
            <a:spLocks noGrp="1"/>
          </p:cNvSpPr>
          <p:nvPr>
            <p:ph type="sldNum" sz="quarter" idx="12"/>
          </p:nvPr>
        </p:nvSpPr>
        <p:spPr/>
        <p:txBody>
          <a:bodyPr/>
          <a:lstStyle/>
          <a:p>
            <a:fld id="{FB2C188E-B666-42CA-BE5D-94BD9EAB3F06}" type="slidenum">
              <a:rPr lang="en-US" smtClean="0"/>
              <a:t>‹#›</a:t>
            </a:fld>
            <a:endParaRPr lang="en-US"/>
          </a:p>
        </p:txBody>
      </p:sp>
    </p:spTree>
    <p:extLst>
      <p:ext uri="{BB962C8B-B14F-4D97-AF65-F5344CB8AC3E}">
        <p14:creationId xmlns:p14="http://schemas.microsoft.com/office/powerpoint/2010/main" val="409722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A2D8-0951-76D3-C76E-2EF744D03A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5EF8DE-59BC-BA07-3D84-CA70B54A6A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DE22A-CC72-BD2A-425A-66F39D31F957}"/>
              </a:ext>
            </a:extLst>
          </p:cNvPr>
          <p:cNvSpPr>
            <a:spLocks noGrp="1"/>
          </p:cNvSpPr>
          <p:nvPr>
            <p:ph type="dt" sz="half" idx="10"/>
          </p:nvPr>
        </p:nvSpPr>
        <p:spPr/>
        <p:txBody>
          <a:bodyPr/>
          <a:lstStyle/>
          <a:p>
            <a:fld id="{E7AAF4E2-20C1-4C70-9E7E-DF940559C2C0}" type="datetimeFigureOut">
              <a:rPr lang="en-US" smtClean="0"/>
              <a:t>10/19/2024</a:t>
            </a:fld>
            <a:endParaRPr lang="en-US"/>
          </a:p>
        </p:txBody>
      </p:sp>
      <p:sp>
        <p:nvSpPr>
          <p:cNvPr id="5" name="Footer Placeholder 4">
            <a:extLst>
              <a:ext uri="{FF2B5EF4-FFF2-40B4-BE49-F238E27FC236}">
                <a16:creationId xmlns:a16="http://schemas.microsoft.com/office/drawing/2014/main" id="{F2317D07-AAC5-63DA-E347-EE774DCF5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7D988-427E-FDB0-26C1-EDC50B324352}"/>
              </a:ext>
            </a:extLst>
          </p:cNvPr>
          <p:cNvSpPr>
            <a:spLocks noGrp="1"/>
          </p:cNvSpPr>
          <p:nvPr>
            <p:ph type="sldNum" sz="quarter" idx="12"/>
          </p:nvPr>
        </p:nvSpPr>
        <p:spPr/>
        <p:txBody>
          <a:bodyPr/>
          <a:lstStyle/>
          <a:p>
            <a:fld id="{FB2C188E-B666-42CA-BE5D-94BD9EAB3F06}" type="slidenum">
              <a:rPr lang="en-US" smtClean="0"/>
              <a:t>‹#›</a:t>
            </a:fld>
            <a:endParaRPr lang="en-US"/>
          </a:p>
        </p:txBody>
      </p:sp>
    </p:spTree>
    <p:extLst>
      <p:ext uri="{BB962C8B-B14F-4D97-AF65-F5344CB8AC3E}">
        <p14:creationId xmlns:p14="http://schemas.microsoft.com/office/powerpoint/2010/main" val="247009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7307-DB91-D902-E19B-CDDE74E3E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03D56E-D80F-7490-F75E-E8DA484B73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B55677-FE73-4D1C-6568-0297D3AB5A3A}"/>
              </a:ext>
            </a:extLst>
          </p:cNvPr>
          <p:cNvSpPr>
            <a:spLocks noGrp="1"/>
          </p:cNvSpPr>
          <p:nvPr>
            <p:ph type="dt" sz="half" idx="10"/>
          </p:nvPr>
        </p:nvSpPr>
        <p:spPr/>
        <p:txBody>
          <a:bodyPr/>
          <a:lstStyle/>
          <a:p>
            <a:fld id="{E7AAF4E2-20C1-4C70-9E7E-DF940559C2C0}" type="datetimeFigureOut">
              <a:rPr lang="en-US" smtClean="0"/>
              <a:t>10/19/2024</a:t>
            </a:fld>
            <a:endParaRPr lang="en-US"/>
          </a:p>
        </p:txBody>
      </p:sp>
      <p:sp>
        <p:nvSpPr>
          <p:cNvPr id="5" name="Footer Placeholder 4">
            <a:extLst>
              <a:ext uri="{FF2B5EF4-FFF2-40B4-BE49-F238E27FC236}">
                <a16:creationId xmlns:a16="http://schemas.microsoft.com/office/drawing/2014/main" id="{86411C72-B63E-5910-3AE5-3615B2208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3FA06-0D04-79E6-8E34-06B6C5A7032A}"/>
              </a:ext>
            </a:extLst>
          </p:cNvPr>
          <p:cNvSpPr>
            <a:spLocks noGrp="1"/>
          </p:cNvSpPr>
          <p:nvPr>
            <p:ph type="sldNum" sz="quarter" idx="12"/>
          </p:nvPr>
        </p:nvSpPr>
        <p:spPr/>
        <p:txBody>
          <a:bodyPr/>
          <a:lstStyle/>
          <a:p>
            <a:fld id="{FB2C188E-B666-42CA-BE5D-94BD9EAB3F06}" type="slidenum">
              <a:rPr lang="en-US" smtClean="0"/>
              <a:t>‹#›</a:t>
            </a:fld>
            <a:endParaRPr lang="en-US"/>
          </a:p>
        </p:txBody>
      </p:sp>
    </p:spTree>
    <p:extLst>
      <p:ext uri="{BB962C8B-B14F-4D97-AF65-F5344CB8AC3E}">
        <p14:creationId xmlns:p14="http://schemas.microsoft.com/office/powerpoint/2010/main" val="3954755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B24F-5DF8-5EB1-977B-1A3E1A7D7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5C927-9CEE-683E-F530-5FB8275EE3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772F2-DEB1-A874-2AA4-AC76D6B7B8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459BEB-DC77-CE9C-F8C6-4FC17A498F39}"/>
              </a:ext>
            </a:extLst>
          </p:cNvPr>
          <p:cNvSpPr>
            <a:spLocks noGrp="1"/>
          </p:cNvSpPr>
          <p:nvPr>
            <p:ph type="dt" sz="half" idx="10"/>
          </p:nvPr>
        </p:nvSpPr>
        <p:spPr/>
        <p:txBody>
          <a:bodyPr/>
          <a:lstStyle/>
          <a:p>
            <a:fld id="{E7AAF4E2-20C1-4C70-9E7E-DF940559C2C0}" type="datetimeFigureOut">
              <a:rPr lang="en-US" smtClean="0"/>
              <a:t>10/19/2024</a:t>
            </a:fld>
            <a:endParaRPr lang="en-US"/>
          </a:p>
        </p:txBody>
      </p:sp>
      <p:sp>
        <p:nvSpPr>
          <p:cNvPr id="6" name="Footer Placeholder 5">
            <a:extLst>
              <a:ext uri="{FF2B5EF4-FFF2-40B4-BE49-F238E27FC236}">
                <a16:creationId xmlns:a16="http://schemas.microsoft.com/office/drawing/2014/main" id="{D9F8E5C2-9A63-D879-E224-81E588064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48EDC-C362-D610-4F54-176986975D06}"/>
              </a:ext>
            </a:extLst>
          </p:cNvPr>
          <p:cNvSpPr>
            <a:spLocks noGrp="1"/>
          </p:cNvSpPr>
          <p:nvPr>
            <p:ph type="sldNum" sz="quarter" idx="12"/>
          </p:nvPr>
        </p:nvSpPr>
        <p:spPr/>
        <p:txBody>
          <a:bodyPr/>
          <a:lstStyle/>
          <a:p>
            <a:fld id="{FB2C188E-B666-42CA-BE5D-94BD9EAB3F06}" type="slidenum">
              <a:rPr lang="en-US" smtClean="0"/>
              <a:t>‹#›</a:t>
            </a:fld>
            <a:endParaRPr lang="en-US"/>
          </a:p>
        </p:txBody>
      </p:sp>
    </p:spTree>
    <p:extLst>
      <p:ext uri="{BB962C8B-B14F-4D97-AF65-F5344CB8AC3E}">
        <p14:creationId xmlns:p14="http://schemas.microsoft.com/office/powerpoint/2010/main" val="679088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0DB2-0F31-565E-6919-3493F18F19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346B65-480F-85E4-E204-B589820D2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E8A51-0D77-CDA2-3BB3-D510D684CA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065D3B-217B-A51D-1C08-F49D9F513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888A8F-51C1-1AB4-E21A-0C7845C528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F9BEAA-C51C-FF00-C6FA-0D4C4029735D}"/>
              </a:ext>
            </a:extLst>
          </p:cNvPr>
          <p:cNvSpPr>
            <a:spLocks noGrp="1"/>
          </p:cNvSpPr>
          <p:nvPr>
            <p:ph type="dt" sz="half" idx="10"/>
          </p:nvPr>
        </p:nvSpPr>
        <p:spPr/>
        <p:txBody>
          <a:bodyPr/>
          <a:lstStyle/>
          <a:p>
            <a:fld id="{E7AAF4E2-20C1-4C70-9E7E-DF940559C2C0}" type="datetimeFigureOut">
              <a:rPr lang="en-US" smtClean="0"/>
              <a:t>10/19/2024</a:t>
            </a:fld>
            <a:endParaRPr lang="en-US"/>
          </a:p>
        </p:txBody>
      </p:sp>
      <p:sp>
        <p:nvSpPr>
          <p:cNvPr id="8" name="Footer Placeholder 7">
            <a:extLst>
              <a:ext uri="{FF2B5EF4-FFF2-40B4-BE49-F238E27FC236}">
                <a16:creationId xmlns:a16="http://schemas.microsoft.com/office/drawing/2014/main" id="{BB934F40-8404-5F18-445B-CA88A79B8F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ADB1C1-59C5-A06B-7C4F-6C2EB967481A}"/>
              </a:ext>
            </a:extLst>
          </p:cNvPr>
          <p:cNvSpPr>
            <a:spLocks noGrp="1"/>
          </p:cNvSpPr>
          <p:nvPr>
            <p:ph type="sldNum" sz="quarter" idx="12"/>
          </p:nvPr>
        </p:nvSpPr>
        <p:spPr/>
        <p:txBody>
          <a:bodyPr/>
          <a:lstStyle/>
          <a:p>
            <a:fld id="{FB2C188E-B666-42CA-BE5D-94BD9EAB3F06}" type="slidenum">
              <a:rPr lang="en-US" smtClean="0"/>
              <a:t>‹#›</a:t>
            </a:fld>
            <a:endParaRPr lang="en-US"/>
          </a:p>
        </p:txBody>
      </p:sp>
    </p:spTree>
    <p:extLst>
      <p:ext uri="{BB962C8B-B14F-4D97-AF65-F5344CB8AC3E}">
        <p14:creationId xmlns:p14="http://schemas.microsoft.com/office/powerpoint/2010/main" val="55802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853A-1BD4-1BB0-BD60-EA7ED912BD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C9DB85-7F9D-D85F-DFA9-3C7B4A04E662}"/>
              </a:ext>
            </a:extLst>
          </p:cNvPr>
          <p:cNvSpPr>
            <a:spLocks noGrp="1"/>
          </p:cNvSpPr>
          <p:nvPr>
            <p:ph type="dt" sz="half" idx="10"/>
          </p:nvPr>
        </p:nvSpPr>
        <p:spPr/>
        <p:txBody>
          <a:bodyPr/>
          <a:lstStyle/>
          <a:p>
            <a:fld id="{E7AAF4E2-20C1-4C70-9E7E-DF940559C2C0}" type="datetimeFigureOut">
              <a:rPr lang="en-US" smtClean="0"/>
              <a:t>10/19/2024</a:t>
            </a:fld>
            <a:endParaRPr lang="en-US"/>
          </a:p>
        </p:txBody>
      </p:sp>
      <p:sp>
        <p:nvSpPr>
          <p:cNvPr id="4" name="Footer Placeholder 3">
            <a:extLst>
              <a:ext uri="{FF2B5EF4-FFF2-40B4-BE49-F238E27FC236}">
                <a16:creationId xmlns:a16="http://schemas.microsoft.com/office/drawing/2014/main" id="{D6D76D72-E7D8-C0C6-B1E8-105B452C68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EC7337-E455-7379-1795-4AABBBB9D6A0}"/>
              </a:ext>
            </a:extLst>
          </p:cNvPr>
          <p:cNvSpPr>
            <a:spLocks noGrp="1"/>
          </p:cNvSpPr>
          <p:nvPr>
            <p:ph type="sldNum" sz="quarter" idx="12"/>
          </p:nvPr>
        </p:nvSpPr>
        <p:spPr/>
        <p:txBody>
          <a:bodyPr/>
          <a:lstStyle/>
          <a:p>
            <a:fld id="{FB2C188E-B666-42CA-BE5D-94BD9EAB3F06}" type="slidenum">
              <a:rPr lang="en-US" smtClean="0"/>
              <a:t>‹#›</a:t>
            </a:fld>
            <a:endParaRPr lang="en-US"/>
          </a:p>
        </p:txBody>
      </p:sp>
    </p:spTree>
    <p:extLst>
      <p:ext uri="{BB962C8B-B14F-4D97-AF65-F5344CB8AC3E}">
        <p14:creationId xmlns:p14="http://schemas.microsoft.com/office/powerpoint/2010/main" val="1611701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8ADC9-DDF8-76C2-C45B-59B9EC6AEDB9}"/>
              </a:ext>
            </a:extLst>
          </p:cNvPr>
          <p:cNvSpPr>
            <a:spLocks noGrp="1"/>
          </p:cNvSpPr>
          <p:nvPr>
            <p:ph type="dt" sz="half" idx="10"/>
          </p:nvPr>
        </p:nvSpPr>
        <p:spPr/>
        <p:txBody>
          <a:bodyPr/>
          <a:lstStyle/>
          <a:p>
            <a:fld id="{E7AAF4E2-20C1-4C70-9E7E-DF940559C2C0}" type="datetimeFigureOut">
              <a:rPr lang="en-US" smtClean="0"/>
              <a:t>10/19/2024</a:t>
            </a:fld>
            <a:endParaRPr lang="en-US"/>
          </a:p>
        </p:txBody>
      </p:sp>
      <p:sp>
        <p:nvSpPr>
          <p:cNvPr id="3" name="Footer Placeholder 2">
            <a:extLst>
              <a:ext uri="{FF2B5EF4-FFF2-40B4-BE49-F238E27FC236}">
                <a16:creationId xmlns:a16="http://schemas.microsoft.com/office/drawing/2014/main" id="{39CDD302-1B8D-9F91-7A94-5857046FB3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23DAC6-A0E8-4C4C-C0BE-97092BA94E61}"/>
              </a:ext>
            </a:extLst>
          </p:cNvPr>
          <p:cNvSpPr>
            <a:spLocks noGrp="1"/>
          </p:cNvSpPr>
          <p:nvPr>
            <p:ph type="sldNum" sz="quarter" idx="12"/>
          </p:nvPr>
        </p:nvSpPr>
        <p:spPr/>
        <p:txBody>
          <a:bodyPr/>
          <a:lstStyle/>
          <a:p>
            <a:fld id="{FB2C188E-B666-42CA-BE5D-94BD9EAB3F06}" type="slidenum">
              <a:rPr lang="en-US" smtClean="0"/>
              <a:t>‹#›</a:t>
            </a:fld>
            <a:endParaRPr lang="en-US"/>
          </a:p>
        </p:txBody>
      </p:sp>
    </p:spTree>
    <p:extLst>
      <p:ext uri="{BB962C8B-B14F-4D97-AF65-F5344CB8AC3E}">
        <p14:creationId xmlns:p14="http://schemas.microsoft.com/office/powerpoint/2010/main" val="186952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AB66-264D-80AA-312D-94CEFD414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A33B39-559E-AF43-11C8-18A817D266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7A73FC-13DA-7F7A-9081-C04E00134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0701C-14D0-6F69-0687-B6EFD2E558CE}"/>
              </a:ext>
            </a:extLst>
          </p:cNvPr>
          <p:cNvSpPr>
            <a:spLocks noGrp="1"/>
          </p:cNvSpPr>
          <p:nvPr>
            <p:ph type="dt" sz="half" idx="10"/>
          </p:nvPr>
        </p:nvSpPr>
        <p:spPr/>
        <p:txBody>
          <a:bodyPr/>
          <a:lstStyle/>
          <a:p>
            <a:fld id="{E7AAF4E2-20C1-4C70-9E7E-DF940559C2C0}" type="datetimeFigureOut">
              <a:rPr lang="en-US" smtClean="0"/>
              <a:t>10/19/2024</a:t>
            </a:fld>
            <a:endParaRPr lang="en-US"/>
          </a:p>
        </p:txBody>
      </p:sp>
      <p:sp>
        <p:nvSpPr>
          <p:cNvPr id="6" name="Footer Placeholder 5">
            <a:extLst>
              <a:ext uri="{FF2B5EF4-FFF2-40B4-BE49-F238E27FC236}">
                <a16:creationId xmlns:a16="http://schemas.microsoft.com/office/drawing/2014/main" id="{AEBD1C77-1AC1-BFCB-D7BA-D7E625759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EFD5F3-7297-C99E-461D-855314748C85}"/>
              </a:ext>
            </a:extLst>
          </p:cNvPr>
          <p:cNvSpPr>
            <a:spLocks noGrp="1"/>
          </p:cNvSpPr>
          <p:nvPr>
            <p:ph type="sldNum" sz="quarter" idx="12"/>
          </p:nvPr>
        </p:nvSpPr>
        <p:spPr/>
        <p:txBody>
          <a:bodyPr/>
          <a:lstStyle/>
          <a:p>
            <a:fld id="{FB2C188E-B666-42CA-BE5D-94BD9EAB3F06}" type="slidenum">
              <a:rPr lang="en-US" smtClean="0"/>
              <a:t>‹#›</a:t>
            </a:fld>
            <a:endParaRPr lang="en-US"/>
          </a:p>
        </p:txBody>
      </p:sp>
    </p:spTree>
    <p:extLst>
      <p:ext uri="{BB962C8B-B14F-4D97-AF65-F5344CB8AC3E}">
        <p14:creationId xmlns:p14="http://schemas.microsoft.com/office/powerpoint/2010/main" val="207582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2586-086B-CD8B-706E-71360EC1B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8EFA8A-2690-C848-71E9-759AF82433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016940-52B3-B553-A123-571F10442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E056D-A58A-356C-CA4B-7487C2856343}"/>
              </a:ext>
            </a:extLst>
          </p:cNvPr>
          <p:cNvSpPr>
            <a:spLocks noGrp="1"/>
          </p:cNvSpPr>
          <p:nvPr>
            <p:ph type="dt" sz="half" idx="10"/>
          </p:nvPr>
        </p:nvSpPr>
        <p:spPr/>
        <p:txBody>
          <a:bodyPr/>
          <a:lstStyle/>
          <a:p>
            <a:fld id="{E7AAF4E2-20C1-4C70-9E7E-DF940559C2C0}" type="datetimeFigureOut">
              <a:rPr lang="en-US" smtClean="0"/>
              <a:t>10/19/2024</a:t>
            </a:fld>
            <a:endParaRPr lang="en-US"/>
          </a:p>
        </p:txBody>
      </p:sp>
      <p:sp>
        <p:nvSpPr>
          <p:cNvPr id="6" name="Footer Placeholder 5">
            <a:extLst>
              <a:ext uri="{FF2B5EF4-FFF2-40B4-BE49-F238E27FC236}">
                <a16:creationId xmlns:a16="http://schemas.microsoft.com/office/drawing/2014/main" id="{045DC8F4-318E-E8D9-A3E0-6CBBD2574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925BA-61E9-E7E9-0928-D14D34B516C4}"/>
              </a:ext>
            </a:extLst>
          </p:cNvPr>
          <p:cNvSpPr>
            <a:spLocks noGrp="1"/>
          </p:cNvSpPr>
          <p:nvPr>
            <p:ph type="sldNum" sz="quarter" idx="12"/>
          </p:nvPr>
        </p:nvSpPr>
        <p:spPr/>
        <p:txBody>
          <a:bodyPr/>
          <a:lstStyle/>
          <a:p>
            <a:fld id="{FB2C188E-B666-42CA-BE5D-94BD9EAB3F06}" type="slidenum">
              <a:rPr lang="en-US" smtClean="0"/>
              <a:t>‹#›</a:t>
            </a:fld>
            <a:endParaRPr lang="en-US"/>
          </a:p>
        </p:txBody>
      </p:sp>
    </p:spTree>
    <p:extLst>
      <p:ext uri="{BB962C8B-B14F-4D97-AF65-F5344CB8AC3E}">
        <p14:creationId xmlns:p14="http://schemas.microsoft.com/office/powerpoint/2010/main" val="252169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87C2D-8961-37B4-CA1C-49227A4B8D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03B857-8BD6-EC95-CBBD-89B544DED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61370-17B9-DC59-AD4A-7567E4ADBF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AAF4E2-20C1-4C70-9E7E-DF940559C2C0}" type="datetimeFigureOut">
              <a:rPr lang="en-US" smtClean="0"/>
              <a:t>10/19/2024</a:t>
            </a:fld>
            <a:endParaRPr lang="en-US"/>
          </a:p>
        </p:txBody>
      </p:sp>
      <p:sp>
        <p:nvSpPr>
          <p:cNvPr id="5" name="Footer Placeholder 4">
            <a:extLst>
              <a:ext uri="{FF2B5EF4-FFF2-40B4-BE49-F238E27FC236}">
                <a16:creationId xmlns:a16="http://schemas.microsoft.com/office/drawing/2014/main" id="{6CAD88F9-DAA3-92F4-8CED-0FE32C924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8DBD2F7-A998-FFF8-1992-EB6CFFD4A6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2C188E-B666-42CA-BE5D-94BD9EAB3F06}" type="slidenum">
              <a:rPr lang="en-US" smtClean="0"/>
              <a:t>‹#›</a:t>
            </a:fld>
            <a:endParaRPr lang="en-US"/>
          </a:p>
        </p:txBody>
      </p:sp>
    </p:spTree>
    <p:extLst>
      <p:ext uri="{BB962C8B-B14F-4D97-AF65-F5344CB8AC3E}">
        <p14:creationId xmlns:p14="http://schemas.microsoft.com/office/powerpoint/2010/main" val="2312596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F12FF42-82D4-0972-B98B-CD6B5205E1B4}"/>
              </a:ext>
            </a:extLst>
          </p:cNvPr>
          <p:cNvSpPr txBox="1"/>
          <p:nvPr/>
        </p:nvSpPr>
        <p:spPr>
          <a:xfrm>
            <a:off x="639192" y="550415"/>
            <a:ext cx="11239130" cy="3693319"/>
          </a:xfrm>
          <a:prstGeom prst="rect">
            <a:avLst/>
          </a:prstGeom>
          <a:noFill/>
        </p:spPr>
        <p:txBody>
          <a:bodyPr wrap="square">
            <a:spAutoFit/>
          </a:bodyPr>
          <a:lstStyle/>
          <a:p>
            <a:pPr algn="ctr"/>
            <a:r>
              <a:rPr lang="en-US" b="1" dirty="0"/>
              <a:t>Course Title: Introduction to Fixed Income Mathematics</a:t>
            </a:r>
          </a:p>
          <a:p>
            <a:endParaRPr lang="en-US" dirty="0"/>
          </a:p>
          <a:p>
            <a:endParaRPr lang="en-US" dirty="0"/>
          </a:p>
          <a:p>
            <a:r>
              <a:rPr lang="en-US" dirty="0"/>
              <a:t>Course Description: This course introduces the fundamental mathematical concepts used in fixed income securities, covering bond pricing, yield calculations, interest rates, and risk assessment. Students will learn to apply quantitative methods to evaluate fixed income instruments and make informed investment decisions.</a:t>
            </a:r>
          </a:p>
          <a:p>
            <a:endParaRPr lang="en-US" dirty="0"/>
          </a:p>
          <a:p>
            <a:endParaRPr lang="en-US" dirty="0"/>
          </a:p>
          <a:p>
            <a:r>
              <a:rPr lang="en-US" dirty="0"/>
              <a:t>Course Objectives: </a:t>
            </a:r>
          </a:p>
          <a:p>
            <a:pPr marL="285750" indent="-285750">
              <a:buFont typeface="Arial" panose="020B0604020202020204" pitchFamily="34" charset="0"/>
              <a:buChar char="•"/>
            </a:pPr>
            <a:r>
              <a:rPr lang="en-US" dirty="0"/>
              <a:t>Understand the basic features and types of fixed income securities.</a:t>
            </a:r>
          </a:p>
          <a:p>
            <a:pPr marL="285750" indent="-285750">
              <a:buFont typeface="Arial" panose="020B0604020202020204" pitchFamily="34" charset="0"/>
              <a:buChar char="•"/>
            </a:pPr>
            <a:r>
              <a:rPr lang="en-US" dirty="0"/>
              <a:t>Apply mathematical principles to calculate bond prices and yields.</a:t>
            </a:r>
          </a:p>
          <a:p>
            <a:pPr marL="285750" indent="-285750">
              <a:buFont typeface="Arial" panose="020B0604020202020204" pitchFamily="34" charset="0"/>
              <a:buChar char="•"/>
            </a:pPr>
            <a:r>
              <a:rPr lang="en-US" dirty="0"/>
              <a:t>Analyze interest rate risks and their impact on fixed income portfolios.</a:t>
            </a:r>
          </a:p>
          <a:p>
            <a:pPr marL="285750" indent="-285750">
              <a:buFont typeface="Arial" panose="020B0604020202020204" pitchFamily="34" charset="0"/>
              <a:buChar char="•"/>
            </a:pPr>
            <a:r>
              <a:rPr lang="en-US" dirty="0"/>
              <a:t>Use financial models to assess the value of fixed income securities.</a:t>
            </a:r>
          </a:p>
        </p:txBody>
      </p:sp>
    </p:spTree>
    <p:extLst>
      <p:ext uri="{BB962C8B-B14F-4D97-AF65-F5344CB8AC3E}">
        <p14:creationId xmlns:p14="http://schemas.microsoft.com/office/powerpoint/2010/main" val="173211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F3D19-3B5C-876D-47A6-D9C9E6762D6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4EB23392-EF54-7B9D-592F-FAEBC5A64B7A}"/>
              </a:ext>
            </a:extLst>
          </p:cNvPr>
          <p:cNvSpPr txBox="1"/>
          <p:nvPr/>
        </p:nvSpPr>
        <p:spPr>
          <a:xfrm>
            <a:off x="639192" y="550415"/>
            <a:ext cx="11239130" cy="4524315"/>
          </a:xfrm>
          <a:prstGeom prst="rect">
            <a:avLst/>
          </a:prstGeom>
          <a:noFill/>
        </p:spPr>
        <p:txBody>
          <a:bodyPr wrap="square">
            <a:spAutoFit/>
          </a:bodyPr>
          <a:lstStyle/>
          <a:p>
            <a:r>
              <a:rPr lang="en-US" b="1" dirty="0"/>
              <a:t>Week 1: Introduction to Fixed Income Securities</a:t>
            </a:r>
          </a:p>
          <a:p>
            <a:pPr>
              <a:buFont typeface="Arial" panose="020B0604020202020204" pitchFamily="34" charset="0"/>
              <a:buChar char="•"/>
            </a:pPr>
            <a:r>
              <a:rPr lang="en-US" dirty="0"/>
              <a:t>Definition and characteristics of fixed income securities</a:t>
            </a:r>
          </a:p>
          <a:p>
            <a:pPr>
              <a:buFont typeface="Arial" panose="020B0604020202020204" pitchFamily="34" charset="0"/>
              <a:buChar char="•"/>
            </a:pPr>
            <a:r>
              <a:rPr lang="en-US" dirty="0"/>
              <a:t>Types of bonds (government, corporate, municipal, etc.)</a:t>
            </a:r>
          </a:p>
          <a:p>
            <a:pPr>
              <a:buFont typeface="Arial" panose="020B0604020202020204" pitchFamily="34" charset="0"/>
              <a:buChar char="•"/>
            </a:pPr>
            <a:r>
              <a:rPr lang="en-US" dirty="0"/>
              <a:t>Cash flows and coupon payments</a:t>
            </a:r>
          </a:p>
          <a:p>
            <a:endParaRPr lang="en-US" b="1" dirty="0"/>
          </a:p>
          <a:p>
            <a:endParaRPr lang="en-US" b="1" dirty="0"/>
          </a:p>
          <a:p>
            <a:r>
              <a:rPr lang="en-US" b="1" dirty="0"/>
              <a:t>Week 2: Time Value of Money</a:t>
            </a:r>
          </a:p>
          <a:p>
            <a:pPr>
              <a:buFont typeface="Arial" panose="020B0604020202020204" pitchFamily="34" charset="0"/>
              <a:buChar char="•"/>
            </a:pPr>
            <a:r>
              <a:rPr lang="en-US" dirty="0"/>
              <a:t>Present value and future value concepts</a:t>
            </a:r>
          </a:p>
          <a:p>
            <a:pPr>
              <a:buFont typeface="Arial" panose="020B0604020202020204" pitchFamily="34" charset="0"/>
              <a:buChar char="•"/>
            </a:pPr>
            <a:r>
              <a:rPr lang="en-US" dirty="0"/>
              <a:t>Discounting cash flows</a:t>
            </a:r>
          </a:p>
          <a:p>
            <a:pPr>
              <a:buFont typeface="Arial" panose="020B0604020202020204" pitchFamily="34" charset="0"/>
              <a:buChar char="•"/>
            </a:pPr>
            <a:r>
              <a:rPr lang="en-US" dirty="0"/>
              <a:t>Annuities and perpetuities</a:t>
            </a:r>
          </a:p>
          <a:p>
            <a:endParaRPr lang="en-US" b="1" dirty="0"/>
          </a:p>
          <a:p>
            <a:endParaRPr lang="en-US" b="1" dirty="0"/>
          </a:p>
          <a:p>
            <a:r>
              <a:rPr lang="en-US" b="1" dirty="0"/>
              <a:t>Week 3: Bond Pricing</a:t>
            </a:r>
          </a:p>
          <a:p>
            <a:pPr>
              <a:buFont typeface="Arial" panose="020B0604020202020204" pitchFamily="34" charset="0"/>
              <a:buChar char="•"/>
            </a:pPr>
            <a:r>
              <a:rPr lang="en-US" dirty="0"/>
              <a:t>Price calculation of coupon bonds</a:t>
            </a:r>
          </a:p>
          <a:p>
            <a:pPr>
              <a:buFont typeface="Arial" panose="020B0604020202020204" pitchFamily="34" charset="0"/>
              <a:buChar char="•"/>
            </a:pPr>
            <a:r>
              <a:rPr lang="en-US" dirty="0"/>
              <a:t>Yield to maturity (YTM) and current yield</a:t>
            </a:r>
          </a:p>
          <a:p>
            <a:pPr>
              <a:buFont typeface="Arial" panose="020B0604020202020204" pitchFamily="34" charset="0"/>
              <a:buChar char="•"/>
            </a:pPr>
            <a:r>
              <a:rPr lang="en-US" dirty="0"/>
              <a:t>Accrued interest and dirty vs. clean prices</a:t>
            </a:r>
          </a:p>
        </p:txBody>
      </p:sp>
    </p:spTree>
    <p:extLst>
      <p:ext uri="{BB962C8B-B14F-4D97-AF65-F5344CB8AC3E}">
        <p14:creationId xmlns:p14="http://schemas.microsoft.com/office/powerpoint/2010/main" val="289196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A81E7-599E-0484-3792-45036EBABBE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BBF62D0-A4EB-FF86-387E-71FFDB152425}"/>
              </a:ext>
            </a:extLst>
          </p:cNvPr>
          <p:cNvSpPr txBox="1"/>
          <p:nvPr/>
        </p:nvSpPr>
        <p:spPr>
          <a:xfrm>
            <a:off x="639192" y="550415"/>
            <a:ext cx="11239130" cy="4524315"/>
          </a:xfrm>
          <a:prstGeom prst="rect">
            <a:avLst/>
          </a:prstGeom>
          <a:noFill/>
        </p:spPr>
        <p:txBody>
          <a:bodyPr wrap="square">
            <a:spAutoFit/>
          </a:bodyPr>
          <a:lstStyle/>
          <a:p>
            <a:r>
              <a:rPr lang="en-US" b="1" dirty="0"/>
              <a:t>Week 4: Yield Measures</a:t>
            </a:r>
          </a:p>
          <a:p>
            <a:pPr>
              <a:buFont typeface="Arial" panose="020B0604020202020204" pitchFamily="34" charset="0"/>
              <a:buChar char="•"/>
            </a:pPr>
            <a:r>
              <a:rPr lang="en-US" dirty="0"/>
              <a:t>Yield to maturity vs. yield to call</a:t>
            </a:r>
          </a:p>
          <a:p>
            <a:pPr>
              <a:buFont typeface="Arial" panose="020B0604020202020204" pitchFamily="34" charset="0"/>
              <a:buChar char="•"/>
            </a:pPr>
            <a:r>
              <a:rPr lang="en-US" dirty="0"/>
              <a:t>Yield curve concepts</a:t>
            </a:r>
          </a:p>
          <a:p>
            <a:pPr>
              <a:buFont typeface="Arial" panose="020B0604020202020204" pitchFamily="34" charset="0"/>
              <a:buChar char="•"/>
            </a:pPr>
            <a:r>
              <a:rPr lang="en-US" dirty="0"/>
              <a:t>Spread measures (G-spread, Z-spread)</a:t>
            </a:r>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Week 5: Interest Rate Risk</a:t>
            </a:r>
          </a:p>
          <a:p>
            <a:pPr>
              <a:buFont typeface="Arial" panose="020B0604020202020204" pitchFamily="34" charset="0"/>
              <a:buChar char="•"/>
            </a:pPr>
            <a:r>
              <a:rPr lang="en-US" dirty="0"/>
              <a:t>Duration and its significance</a:t>
            </a:r>
          </a:p>
          <a:p>
            <a:pPr>
              <a:buFont typeface="Arial" panose="020B0604020202020204" pitchFamily="34" charset="0"/>
              <a:buChar char="•"/>
            </a:pPr>
            <a:r>
              <a:rPr lang="en-US" dirty="0"/>
              <a:t>Modified duration and convexity</a:t>
            </a:r>
          </a:p>
          <a:p>
            <a:pPr>
              <a:buFont typeface="Arial" panose="020B0604020202020204" pitchFamily="34" charset="0"/>
              <a:buChar char="•"/>
            </a:pPr>
            <a:r>
              <a:rPr lang="en-US" dirty="0"/>
              <a:t>Impact of interest rate changes on bond prices</a:t>
            </a:r>
          </a:p>
          <a:p>
            <a:endParaRPr lang="en-US" b="1" dirty="0"/>
          </a:p>
          <a:p>
            <a:endParaRPr lang="en-US" b="1" dirty="0"/>
          </a:p>
          <a:p>
            <a:r>
              <a:rPr lang="en-US" b="1" dirty="0"/>
              <a:t>Week 6: Valuation of Zero-Coupon Bonds</a:t>
            </a:r>
          </a:p>
          <a:p>
            <a:pPr>
              <a:buFont typeface="Arial" panose="020B0604020202020204" pitchFamily="34" charset="0"/>
              <a:buChar char="•"/>
            </a:pPr>
            <a:r>
              <a:rPr lang="en-US" dirty="0"/>
              <a:t>Pricing zero-coupon bonds</a:t>
            </a:r>
          </a:p>
          <a:p>
            <a:pPr>
              <a:buFont typeface="Arial" panose="020B0604020202020204" pitchFamily="34" charset="0"/>
              <a:buChar char="•"/>
            </a:pPr>
            <a:r>
              <a:rPr lang="en-US" dirty="0"/>
              <a:t>Yield calculations for zero-coupon bonds</a:t>
            </a:r>
          </a:p>
          <a:p>
            <a:pPr>
              <a:buFont typeface="Arial" panose="020B0604020202020204" pitchFamily="34" charset="0"/>
              <a:buChar char="•"/>
            </a:pPr>
            <a:r>
              <a:rPr lang="en-US" dirty="0"/>
              <a:t>Comparison with coupon bonds</a:t>
            </a:r>
          </a:p>
        </p:txBody>
      </p:sp>
    </p:spTree>
    <p:extLst>
      <p:ext uri="{BB962C8B-B14F-4D97-AF65-F5344CB8AC3E}">
        <p14:creationId xmlns:p14="http://schemas.microsoft.com/office/powerpoint/2010/main" val="165673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56E1C-B503-92AD-2F10-303080AF4EAD}"/>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5E72AE0-8957-8832-3612-49E58F57C835}"/>
              </a:ext>
            </a:extLst>
          </p:cNvPr>
          <p:cNvSpPr txBox="1"/>
          <p:nvPr/>
        </p:nvSpPr>
        <p:spPr>
          <a:xfrm>
            <a:off x="639192" y="550415"/>
            <a:ext cx="11239130" cy="4524315"/>
          </a:xfrm>
          <a:prstGeom prst="rect">
            <a:avLst/>
          </a:prstGeom>
          <a:noFill/>
        </p:spPr>
        <p:txBody>
          <a:bodyPr wrap="square">
            <a:spAutoFit/>
          </a:bodyPr>
          <a:lstStyle/>
          <a:p>
            <a:r>
              <a:rPr lang="en-US" b="1" dirty="0"/>
              <a:t>Week 7: Credit Risk and Bond Ratings</a:t>
            </a:r>
          </a:p>
          <a:p>
            <a:pPr>
              <a:buFont typeface="Arial" panose="020B0604020202020204" pitchFamily="34" charset="0"/>
              <a:buChar char="•"/>
            </a:pPr>
            <a:r>
              <a:rPr lang="en-US" dirty="0"/>
              <a:t>Understanding credit risk</a:t>
            </a:r>
          </a:p>
          <a:p>
            <a:pPr>
              <a:buFont typeface="Arial" panose="020B0604020202020204" pitchFamily="34" charset="0"/>
              <a:buChar char="•"/>
            </a:pPr>
            <a:r>
              <a:rPr lang="en-US" dirty="0"/>
              <a:t>Bond ratings and their implications</a:t>
            </a:r>
          </a:p>
          <a:p>
            <a:pPr>
              <a:buFont typeface="Arial" panose="020B0604020202020204" pitchFamily="34" charset="0"/>
              <a:buChar char="•"/>
            </a:pPr>
            <a:r>
              <a:rPr lang="en-US" dirty="0"/>
              <a:t>Credit spreads and their calculation</a:t>
            </a:r>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Week 8: Portfolio Management Basics</a:t>
            </a:r>
          </a:p>
          <a:p>
            <a:pPr>
              <a:buFont typeface="Arial" panose="020B0604020202020204" pitchFamily="34" charset="0"/>
              <a:buChar char="•"/>
            </a:pPr>
            <a:r>
              <a:rPr lang="en-US" dirty="0"/>
              <a:t>Constructing a fixed income portfolio</a:t>
            </a:r>
          </a:p>
          <a:p>
            <a:pPr>
              <a:buFont typeface="Arial" panose="020B0604020202020204" pitchFamily="34" charset="0"/>
              <a:buChar char="•"/>
            </a:pPr>
            <a:r>
              <a:rPr lang="en-US" dirty="0"/>
              <a:t>Immunization strategies</a:t>
            </a:r>
          </a:p>
          <a:p>
            <a:pPr>
              <a:buFont typeface="Arial" panose="020B0604020202020204" pitchFamily="34" charset="0"/>
              <a:buChar char="•"/>
            </a:pPr>
            <a:r>
              <a:rPr lang="en-US" dirty="0"/>
              <a:t>Performance measures (total return, excess return)</a:t>
            </a:r>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Week 9: Advanced Topics in Fixed Income</a:t>
            </a:r>
          </a:p>
          <a:p>
            <a:pPr>
              <a:buFont typeface="Arial" panose="020B0604020202020204" pitchFamily="34" charset="0"/>
              <a:buChar char="•"/>
            </a:pPr>
            <a:r>
              <a:rPr lang="en-US" dirty="0"/>
              <a:t>Introduction to securitization</a:t>
            </a:r>
          </a:p>
          <a:p>
            <a:pPr>
              <a:buFont typeface="Arial" panose="020B0604020202020204" pitchFamily="34" charset="0"/>
              <a:buChar char="•"/>
            </a:pPr>
            <a:r>
              <a:rPr lang="en-US" dirty="0"/>
              <a:t>Mortgage-backed securities</a:t>
            </a:r>
          </a:p>
          <a:p>
            <a:pPr>
              <a:buFont typeface="Arial" panose="020B0604020202020204" pitchFamily="34" charset="0"/>
              <a:buChar char="•"/>
            </a:pPr>
            <a:r>
              <a:rPr lang="en-US" dirty="0"/>
              <a:t>Interest rate derivatives (swaps, options)</a:t>
            </a:r>
          </a:p>
        </p:txBody>
      </p:sp>
    </p:spTree>
    <p:extLst>
      <p:ext uri="{BB962C8B-B14F-4D97-AF65-F5344CB8AC3E}">
        <p14:creationId xmlns:p14="http://schemas.microsoft.com/office/powerpoint/2010/main" val="50077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F70D4-E103-765E-A747-F84DBA4B9A9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A3F97D1-4611-4CFD-4BB7-919F92A87F12}"/>
              </a:ext>
            </a:extLst>
          </p:cNvPr>
          <p:cNvSpPr txBox="1"/>
          <p:nvPr/>
        </p:nvSpPr>
        <p:spPr>
          <a:xfrm>
            <a:off x="639192" y="550415"/>
            <a:ext cx="11239130" cy="5632311"/>
          </a:xfrm>
          <a:prstGeom prst="rect">
            <a:avLst/>
          </a:prstGeom>
          <a:noFill/>
        </p:spPr>
        <p:txBody>
          <a:bodyPr wrap="square">
            <a:spAutoFit/>
          </a:bodyPr>
          <a:lstStyle/>
          <a:p>
            <a:r>
              <a:rPr lang="en-US" b="1" dirty="0"/>
              <a:t>Week 10: Practical Applications and Case Studies</a:t>
            </a:r>
          </a:p>
          <a:p>
            <a:pPr>
              <a:buFont typeface="Arial" panose="020B0604020202020204" pitchFamily="34" charset="0"/>
              <a:buChar char="•"/>
            </a:pPr>
            <a:r>
              <a:rPr lang="en-US" dirty="0"/>
              <a:t>Real-world applications of fixed income mathematics</a:t>
            </a:r>
          </a:p>
          <a:p>
            <a:pPr>
              <a:buFont typeface="Arial" panose="020B0604020202020204" pitchFamily="34" charset="0"/>
              <a:buChar char="•"/>
            </a:pPr>
            <a:r>
              <a:rPr lang="en-US" dirty="0"/>
              <a:t>Case studies on bond investments</a:t>
            </a:r>
          </a:p>
          <a:p>
            <a:pPr>
              <a:buFont typeface="Arial" panose="020B0604020202020204" pitchFamily="34" charset="0"/>
              <a:buChar char="•"/>
            </a:pPr>
            <a:r>
              <a:rPr lang="en-US" dirty="0"/>
              <a:t>Current trends in fixed income markets</a:t>
            </a:r>
          </a:p>
          <a:p>
            <a:pPr>
              <a:buFont typeface="Arial" panose="020B0604020202020204" pitchFamily="34" charset="0"/>
              <a:buChar char="•"/>
            </a:pPr>
            <a:endParaRPr lang="en-US" dirty="0"/>
          </a:p>
          <a:p>
            <a:r>
              <a:rPr lang="en-US" b="1" dirty="0"/>
              <a:t>Assessment:</a:t>
            </a:r>
          </a:p>
          <a:p>
            <a:pPr>
              <a:buFont typeface="Arial" panose="020B0604020202020204" pitchFamily="34" charset="0"/>
              <a:buChar char="•"/>
            </a:pPr>
            <a:r>
              <a:rPr lang="en-US" dirty="0"/>
              <a:t>Weekly quizzes to reinforce learning</a:t>
            </a:r>
          </a:p>
          <a:p>
            <a:pPr>
              <a:buFont typeface="Arial" panose="020B0604020202020204" pitchFamily="34" charset="0"/>
              <a:buChar char="•"/>
            </a:pPr>
            <a:r>
              <a:rPr lang="en-US" dirty="0"/>
              <a:t>Midterm exam covering Weeks 1-5</a:t>
            </a:r>
          </a:p>
          <a:p>
            <a:pPr>
              <a:buFont typeface="Arial" panose="020B0604020202020204" pitchFamily="34" charset="0"/>
              <a:buChar char="•"/>
            </a:pPr>
            <a:r>
              <a:rPr lang="en-US" dirty="0"/>
              <a:t>Final project: Analyze a fixed income portfolio or specific bond investment</a:t>
            </a:r>
          </a:p>
          <a:p>
            <a:pPr>
              <a:buFont typeface="Arial" panose="020B0604020202020204" pitchFamily="34" charset="0"/>
              <a:buChar char="•"/>
            </a:pPr>
            <a:r>
              <a:rPr lang="en-US" dirty="0"/>
              <a:t>Final exam covering the entire course content</a:t>
            </a:r>
          </a:p>
          <a:p>
            <a:r>
              <a:rPr lang="en-US" b="1" dirty="0"/>
              <a:t>Recommended Textbooks:</a:t>
            </a:r>
          </a:p>
          <a:p>
            <a:pPr>
              <a:buFont typeface="+mj-lt"/>
              <a:buAutoNum type="arabicPeriod"/>
            </a:pPr>
            <a:r>
              <a:rPr lang="en-US" dirty="0"/>
              <a:t>"Fixed Income Analysis" by Frank J. </a:t>
            </a:r>
            <a:r>
              <a:rPr lang="en-US" dirty="0" err="1"/>
              <a:t>Fabozzi</a:t>
            </a:r>
            <a:endParaRPr lang="en-US" dirty="0"/>
          </a:p>
          <a:p>
            <a:pPr>
              <a:buFont typeface="+mj-lt"/>
              <a:buAutoNum type="arabicPeriod"/>
            </a:pPr>
            <a:r>
              <a:rPr lang="en-US" dirty="0"/>
              <a:t>"Bond Markets, Analysis, and Strategies" by Frank J. </a:t>
            </a:r>
            <a:r>
              <a:rPr lang="en-US" dirty="0" err="1"/>
              <a:t>Fabozzi</a:t>
            </a:r>
            <a:endParaRPr lang="en-US" dirty="0"/>
          </a:p>
          <a:p>
            <a:r>
              <a:rPr lang="en-US" b="1" dirty="0"/>
              <a:t>Supplementary Materials:</a:t>
            </a:r>
          </a:p>
          <a:p>
            <a:pPr>
              <a:buFont typeface="Arial" panose="020B0604020202020204" pitchFamily="34" charset="0"/>
              <a:buChar char="•"/>
            </a:pPr>
            <a:r>
              <a:rPr lang="en-US" dirty="0"/>
              <a:t>Online resources and financial calculators</a:t>
            </a:r>
          </a:p>
          <a:p>
            <a:pPr>
              <a:buFont typeface="Arial" panose="020B0604020202020204" pitchFamily="34" charset="0"/>
              <a:buChar char="•"/>
            </a:pPr>
            <a:r>
              <a:rPr lang="en-US" dirty="0"/>
              <a:t>Access to bond market databases and tools</a:t>
            </a:r>
          </a:p>
          <a:p>
            <a:r>
              <a:rPr lang="en-US" b="1" dirty="0"/>
              <a:t>Target Audience:</a:t>
            </a:r>
          </a:p>
          <a:p>
            <a:r>
              <a:rPr lang="en-US" dirty="0"/>
              <a:t>This course is intended for undergraduate finance students, aspiring analysts, and professionals looking to deepen their understanding of fixed income markets.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30397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19125-6238-3BD6-D434-9079E33BCE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2D0C56F-25D4-E124-2C7E-E10365BA2A85}"/>
              </a:ext>
            </a:extLst>
          </p:cNvPr>
          <p:cNvPicPr>
            <a:picLocks noChangeAspect="1"/>
          </p:cNvPicPr>
          <p:nvPr/>
        </p:nvPicPr>
        <p:blipFill>
          <a:blip r:embed="rId3"/>
          <a:stretch>
            <a:fillRect/>
          </a:stretch>
        </p:blipFill>
        <p:spPr>
          <a:xfrm>
            <a:off x="2238375" y="133350"/>
            <a:ext cx="7715250" cy="6591300"/>
          </a:xfrm>
          <a:prstGeom prst="rect">
            <a:avLst/>
          </a:prstGeom>
        </p:spPr>
      </p:pic>
    </p:spTree>
    <p:extLst>
      <p:ext uri="{BB962C8B-B14F-4D97-AF65-F5344CB8AC3E}">
        <p14:creationId xmlns:p14="http://schemas.microsoft.com/office/powerpoint/2010/main" val="461240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03E0B-1FC8-F0A8-5F05-46D660B8534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8E9D4F5-0A0C-6D0D-A7BC-DF5250B82AFA}"/>
              </a:ext>
            </a:extLst>
          </p:cNvPr>
          <p:cNvPicPr>
            <a:picLocks noChangeAspect="1"/>
          </p:cNvPicPr>
          <p:nvPr/>
        </p:nvPicPr>
        <p:blipFill>
          <a:blip r:embed="rId3"/>
          <a:stretch>
            <a:fillRect/>
          </a:stretch>
        </p:blipFill>
        <p:spPr>
          <a:xfrm>
            <a:off x="1996008" y="0"/>
            <a:ext cx="8199984" cy="6858000"/>
          </a:xfrm>
          <a:prstGeom prst="rect">
            <a:avLst/>
          </a:prstGeom>
        </p:spPr>
      </p:pic>
    </p:spTree>
    <p:extLst>
      <p:ext uri="{BB962C8B-B14F-4D97-AF65-F5344CB8AC3E}">
        <p14:creationId xmlns:p14="http://schemas.microsoft.com/office/powerpoint/2010/main" val="252464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7FD2E-F42D-8411-FA17-88D95B60EEC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6FCE540-16B0-2E85-9260-0F22D534AC8A}"/>
              </a:ext>
            </a:extLst>
          </p:cNvPr>
          <p:cNvPicPr>
            <a:picLocks noChangeAspect="1"/>
          </p:cNvPicPr>
          <p:nvPr/>
        </p:nvPicPr>
        <p:blipFill>
          <a:blip r:embed="rId3"/>
          <a:stretch>
            <a:fillRect/>
          </a:stretch>
        </p:blipFill>
        <p:spPr>
          <a:xfrm>
            <a:off x="2614178" y="0"/>
            <a:ext cx="6963643" cy="6858000"/>
          </a:xfrm>
          <a:prstGeom prst="rect">
            <a:avLst/>
          </a:prstGeom>
        </p:spPr>
      </p:pic>
    </p:spTree>
    <p:extLst>
      <p:ext uri="{BB962C8B-B14F-4D97-AF65-F5344CB8AC3E}">
        <p14:creationId xmlns:p14="http://schemas.microsoft.com/office/powerpoint/2010/main" val="2209531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3438</TotalTime>
  <Words>514</Words>
  <Application>Microsoft Office PowerPoint</Application>
  <PresentationFormat>Widescreen</PresentationFormat>
  <Paragraphs>87</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 Karle</dc:creator>
  <cp:lastModifiedBy>Vinay Karle</cp:lastModifiedBy>
  <cp:revision>3</cp:revision>
  <dcterms:created xsi:type="dcterms:W3CDTF">2024-10-19T13:16:32Z</dcterms:created>
  <dcterms:modified xsi:type="dcterms:W3CDTF">2024-10-21T22:35:22Z</dcterms:modified>
</cp:coreProperties>
</file>