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89" r:id="rId2"/>
    <p:sldId id="700" r:id="rId3"/>
    <p:sldId id="701" r:id="rId4"/>
    <p:sldId id="622" r:id="rId5"/>
    <p:sldId id="675" r:id="rId6"/>
    <p:sldId id="688" r:id="rId7"/>
    <p:sldId id="264" r:id="rId8"/>
    <p:sldId id="694" r:id="rId9"/>
    <p:sldId id="268" r:id="rId10"/>
    <p:sldId id="678" r:id="rId11"/>
    <p:sldId id="691" r:id="rId12"/>
    <p:sldId id="693" r:id="rId13"/>
    <p:sldId id="676" r:id="rId14"/>
    <p:sldId id="257" r:id="rId15"/>
    <p:sldId id="621" r:id="rId16"/>
    <p:sldId id="608" r:id="rId17"/>
    <p:sldId id="623" r:id="rId18"/>
    <p:sldId id="627" r:id="rId19"/>
    <p:sldId id="628" r:id="rId20"/>
    <p:sldId id="629" r:id="rId21"/>
    <p:sldId id="630" r:id="rId22"/>
    <p:sldId id="633" r:id="rId23"/>
    <p:sldId id="636" r:id="rId24"/>
    <p:sldId id="635" r:id="rId25"/>
    <p:sldId id="637" r:id="rId26"/>
    <p:sldId id="638" r:id="rId27"/>
    <p:sldId id="639" r:id="rId28"/>
    <p:sldId id="640" r:id="rId29"/>
    <p:sldId id="632" r:id="rId30"/>
    <p:sldId id="641" r:id="rId31"/>
    <p:sldId id="642" r:id="rId32"/>
    <p:sldId id="643" r:id="rId33"/>
    <p:sldId id="644" r:id="rId34"/>
    <p:sldId id="645" r:id="rId35"/>
  </p:sldIdLst>
  <p:sldSz cx="12192000" cy="6858000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25418-3343-4847-9464-6C9F58F8EF9E}" v="4" dt="2025-03-24T16:29:26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rning Cloud" userId="622d7d18e0d997fa" providerId="LiveId" clId="{08D25418-3343-4847-9464-6C9F58F8EF9E}"/>
    <pc:docChg chg="addSld delSld modSld">
      <pc:chgData name="Learning Cloud" userId="622d7d18e0d997fa" providerId="LiveId" clId="{08D25418-3343-4847-9464-6C9F58F8EF9E}" dt="2025-03-24T16:29:56.225" v="32" actId="47"/>
      <pc:docMkLst>
        <pc:docMk/>
      </pc:docMkLst>
      <pc:sldChg chg="add del">
        <pc:chgData name="Learning Cloud" userId="622d7d18e0d997fa" providerId="LiveId" clId="{08D25418-3343-4847-9464-6C9F58F8EF9E}" dt="2025-03-24T16:29:26.549" v="23"/>
        <pc:sldMkLst>
          <pc:docMk/>
          <pc:sldMk cId="221920432" sldId="257"/>
        </pc:sldMkLst>
      </pc:sldChg>
      <pc:sldChg chg="add del">
        <pc:chgData name="Learning Cloud" userId="622d7d18e0d997fa" providerId="LiveId" clId="{08D25418-3343-4847-9464-6C9F58F8EF9E}" dt="2025-03-24T16:29:26.549" v="23"/>
        <pc:sldMkLst>
          <pc:docMk/>
          <pc:sldMk cId="220022892" sldId="264"/>
        </pc:sldMkLst>
      </pc:sldChg>
      <pc:sldChg chg="add del">
        <pc:chgData name="Learning Cloud" userId="622d7d18e0d997fa" providerId="LiveId" clId="{08D25418-3343-4847-9464-6C9F58F8EF9E}" dt="2025-03-24T16:29:26.549" v="23"/>
        <pc:sldMkLst>
          <pc:docMk/>
          <pc:sldMk cId="432900916" sldId="268"/>
        </pc:sldMkLst>
      </pc:sldChg>
      <pc:sldChg chg="add del">
        <pc:chgData name="Learning Cloud" userId="622d7d18e0d997fa" providerId="LiveId" clId="{08D25418-3343-4847-9464-6C9F58F8EF9E}" dt="2025-03-24T16:29:54.044" v="31" actId="47"/>
        <pc:sldMkLst>
          <pc:docMk/>
          <pc:sldMk cId="0" sldId="287"/>
        </pc:sldMkLst>
      </pc:sldChg>
      <pc:sldChg chg="del">
        <pc:chgData name="Learning Cloud" userId="622d7d18e0d997fa" providerId="LiveId" clId="{08D25418-3343-4847-9464-6C9F58F8EF9E}" dt="2025-03-24T16:28:35.977" v="21" actId="47"/>
        <pc:sldMkLst>
          <pc:docMk/>
          <pc:sldMk cId="0" sldId="290"/>
        </pc:sldMkLst>
      </pc:sldChg>
      <pc:sldChg chg="add del">
        <pc:chgData name="Learning Cloud" userId="622d7d18e0d997fa" providerId="LiveId" clId="{08D25418-3343-4847-9464-6C9F58F8EF9E}" dt="2025-03-24T16:29:26.549" v="23"/>
        <pc:sldMkLst>
          <pc:docMk/>
          <pc:sldMk cId="3195436926" sldId="622"/>
        </pc:sldMkLst>
      </pc:sldChg>
      <pc:sldChg chg="add">
        <pc:chgData name="Learning Cloud" userId="622d7d18e0d997fa" providerId="LiveId" clId="{08D25418-3343-4847-9464-6C9F58F8EF9E}" dt="2025-03-24T16:25:29.271" v="2"/>
        <pc:sldMkLst>
          <pc:docMk/>
          <pc:sldMk cId="0" sldId="630"/>
        </pc:sldMkLst>
      </pc:sldChg>
      <pc:sldChg chg="del">
        <pc:chgData name="Learning Cloud" userId="622d7d18e0d997fa" providerId="LiveId" clId="{08D25418-3343-4847-9464-6C9F58F8EF9E}" dt="2025-03-24T16:25:09.485" v="1" actId="47"/>
        <pc:sldMkLst>
          <pc:docMk/>
          <pc:sldMk cId="1401800403" sldId="630"/>
        </pc:sldMkLst>
      </pc:sldChg>
      <pc:sldChg chg="add">
        <pc:chgData name="Learning Cloud" userId="622d7d18e0d997fa" providerId="LiveId" clId="{08D25418-3343-4847-9464-6C9F58F8EF9E}" dt="2025-03-24T16:26:40.415" v="6"/>
        <pc:sldMkLst>
          <pc:docMk/>
          <pc:sldMk cId="2725635564" sldId="632"/>
        </pc:sldMkLst>
      </pc:sldChg>
      <pc:sldChg chg="add">
        <pc:chgData name="Learning Cloud" userId="622d7d18e0d997fa" providerId="LiveId" clId="{08D25418-3343-4847-9464-6C9F58F8EF9E}" dt="2025-03-24T16:25:29.271" v="2"/>
        <pc:sldMkLst>
          <pc:docMk/>
          <pc:sldMk cId="3391437606" sldId="633"/>
        </pc:sldMkLst>
      </pc:sldChg>
      <pc:sldChg chg="add">
        <pc:chgData name="Learning Cloud" userId="622d7d18e0d997fa" providerId="LiveId" clId="{08D25418-3343-4847-9464-6C9F58F8EF9E}" dt="2025-03-24T16:25:29.271" v="2"/>
        <pc:sldMkLst>
          <pc:docMk/>
          <pc:sldMk cId="3509620987" sldId="635"/>
        </pc:sldMkLst>
      </pc:sldChg>
      <pc:sldChg chg="add">
        <pc:chgData name="Learning Cloud" userId="622d7d18e0d997fa" providerId="LiveId" clId="{08D25418-3343-4847-9464-6C9F58F8EF9E}" dt="2025-03-24T16:25:29.271" v="2"/>
        <pc:sldMkLst>
          <pc:docMk/>
          <pc:sldMk cId="1131332161" sldId="636"/>
        </pc:sldMkLst>
      </pc:sldChg>
      <pc:sldChg chg="add">
        <pc:chgData name="Learning Cloud" userId="622d7d18e0d997fa" providerId="LiveId" clId="{08D25418-3343-4847-9464-6C9F58F8EF9E}" dt="2025-03-24T16:25:29.271" v="2"/>
        <pc:sldMkLst>
          <pc:docMk/>
          <pc:sldMk cId="1292061552" sldId="637"/>
        </pc:sldMkLst>
      </pc:sldChg>
      <pc:sldChg chg="add">
        <pc:chgData name="Learning Cloud" userId="622d7d18e0d997fa" providerId="LiveId" clId="{08D25418-3343-4847-9464-6C9F58F8EF9E}" dt="2025-03-24T16:26:40.415" v="6"/>
        <pc:sldMkLst>
          <pc:docMk/>
          <pc:sldMk cId="0" sldId="638"/>
        </pc:sldMkLst>
      </pc:sldChg>
      <pc:sldChg chg="add del">
        <pc:chgData name="Learning Cloud" userId="622d7d18e0d997fa" providerId="LiveId" clId="{08D25418-3343-4847-9464-6C9F58F8EF9E}" dt="2025-03-24T16:25:41.525" v="3" actId="47"/>
        <pc:sldMkLst>
          <pc:docMk/>
          <pc:sldMk cId="2808177343" sldId="638"/>
        </pc:sldMkLst>
      </pc:sldChg>
      <pc:sldChg chg="add">
        <pc:chgData name="Learning Cloud" userId="622d7d18e0d997fa" providerId="LiveId" clId="{08D25418-3343-4847-9464-6C9F58F8EF9E}" dt="2025-03-24T16:26:40.415" v="6"/>
        <pc:sldMkLst>
          <pc:docMk/>
          <pc:sldMk cId="2263834123" sldId="639"/>
        </pc:sldMkLst>
      </pc:sldChg>
      <pc:sldChg chg="add del">
        <pc:chgData name="Learning Cloud" userId="622d7d18e0d997fa" providerId="LiveId" clId="{08D25418-3343-4847-9464-6C9F58F8EF9E}" dt="2025-03-24T16:25:42.582" v="4" actId="47"/>
        <pc:sldMkLst>
          <pc:docMk/>
          <pc:sldMk cId="4007088119" sldId="639"/>
        </pc:sldMkLst>
      </pc:sldChg>
      <pc:sldChg chg="add">
        <pc:chgData name="Learning Cloud" userId="622d7d18e0d997fa" providerId="LiveId" clId="{08D25418-3343-4847-9464-6C9F58F8EF9E}" dt="2025-03-24T16:26:40.415" v="6"/>
        <pc:sldMkLst>
          <pc:docMk/>
          <pc:sldMk cId="3749928482" sldId="640"/>
        </pc:sldMkLst>
      </pc:sldChg>
      <pc:sldChg chg="add">
        <pc:chgData name="Learning Cloud" userId="622d7d18e0d997fa" providerId="LiveId" clId="{08D25418-3343-4847-9464-6C9F58F8EF9E}" dt="2025-03-24T16:26:40.415" v="6"/>
        <pc:sldMkLst>
          <pc:docMk/>
          <pc:sldMk cId="1883581320" sldId="641"/>
        </pc:sldMkLst>
      </pc:sldChg>
      <pc:sldChg chg="add">
        <pc:chgData name="Learning Cloud" userId="622d7d18e0d997fa" providerId="LiveId" clId="{08D25418-3343-4847-9464-6C9F58F8EF9E}" dt="2025-03-24T16:26:40.415" v="6"/>
        <pc:sldMkLst>
          <pc:docMk/>
          <pc:sldMk cId="920219653" sldId="642"/>
        </pc:sldMkLst>
      </pc:sldChg>
      <pc:sldChg chg="add">
        <pc:chgData name="Learning Cloud" userId="622d7d18e0d997fa" providerId="LiveId" clId="{08D25418-3343-4847-9464-6C9F58F8EF9E}" dt="2025-03-24T16:26:40.415" v="6"/>
        <pc:sldMkLst>
          <pc:docMk/>
          <pc:sldMk cId="0" sldId="643"/>
        </pc:sldMkLst>
      </pc:sldChg>
      <pc:sldChg chg="add">
        <pc:chgData name="Learning Cloud" userId="622d7d18e0d997fa" providerId="LiveId" clId="{08D25418-3343-4847-9464-6C9F58F8EF9E}" dt="2025-03-24T16:26:40.415" v="6"/>
        <pc:sldMkLst>
          <pc:docMk/>
          <pc:sldMk cId="977419108" sldId="644"/>
        </pc:sldMkLst>
      </pc:sldChg>
      <pc:sldChg chg="add">
        <pc:chgData name="Learning Cloud" userId="622d7d18e0d997fa" providerId="LiveId" clId="{08D25418-3343-4847-9464-6C9F58F8EF9E}" dt="2025-03-24T16:26:40.415" v="6"/>
        <pc:sldMkLst>
          <pc:docMk/>
          <pc:sldMk cId="1460898506" sldId="645"/>
        </pc:sldMkLst>
      </pc:sldChg>
      <pc:sldChg chg="add del">
        <pc:chgData name="Learning Cloud" userId="622d7d18e0d997fa" providerId="LiveId" clId="{08D25418-3343-4847-9464-6C9F58F8EF9E}" dt="2025-03-24T16:29:56.225" v="32" actId="47"/>
        <pc:sldMkLst>
          <pc:docMk/>
          <pc:sldMk cId="3565595576" sldId="646"/>
        </pc:sldMkLst>
      </pc:sldChg>
      <pc:sldChg chg="add del">
        <pc:chgData name="Learning Cloud" userId="622d7d18e0d997fa" providerId="LiveId" clId="{08D25418-3343-4847-9464-6C9F58F8EF9E}" dt="2025-03-24T16:29:53.386" v="30" actId="47"/>
        <pc:sldMkLst>
          <pc:docMk/>
          <pc:sldMk cId="0" sldId="647"/>
        </pc:sldMkLst>
      </pc:sldChg>
      <pc:sldChg chg="add del">
        <pc:chgData name="Learning Cloud" userId="622d7d18e0d997fa" providerId="LiveId" clId="{08D25418-3343-4847-9464-6C9F58F8EF9E}" dt="2025-03-24T16:29:38.704" v="26" actId="47"/>
        <pc:sldMkLst>
          <pc:docMk/>
          <pc:sldMk cId="2293283909" sldId="648"/>
        </pc:sldMkLst>
      </pc:sldChg>
      <pc:sldChg chg="add del">
        <pc:chgData name="Learning Cloud" userId="622d7d18e0d997fa" providerId="LiveId" clId="{08D25418-3343-4847-9464-6C9F58F8EF9E}" dt="2025-03-24T16:29:37.256" v="24" actId="47"/>
        <pc:sldMkLst>
          <pc:docMk/>
          <pc:sldMk cId="1578377995" sldId="656"/>
        </pc:sldMkLst>
      </pc:sldChg>
      <pc:sldChg chg="add del">
        <pc:chgData name="Learning Cloud" userId="622d7d18e0d997fa" providerId="LiveId" clId="{08D25418-3343-4847-9464-6C9F58F8EF9E}" dt="2025-03-24T16:29:26.549" v="23"/>
        <pc:sldMkLst>
          <pc:docMk/>
          <pc:sldMk cId="4065746533" sldId="675"/>
        </pc:sldMkLst>
      </pc:sldChg>
      <pc:sldChg chg="add del">
        <pc:chgData name="Learning Cloud" userId="622d7d18e0d997fa" providerId="LiveId" clId="{08D25418-3343-4847-9464-6C9F58F8EF9E}" dt="2025-03-24T16:29:26.549" v="23"/>
        <pc:sldMkLst>
          <pc:docMk/>
          <pc:sldMk cId="2076573754" sldId="676"/>
        </pc:sldMkLst>
      </pc:sldChg>
      <pc:sldChg chg="add del">
        <pc:chgData name="Learning Cloud" userId="622d7d18e0d997fa" providerId="LiveId" clId="{08D25418-3343-4847-9464-6C9F58F8EF9E}" dt="2025-03-24T16:29:26.549" v="23"/>
        <pc:sldMkLst>
          <pc:docMk/>
          <pc:sldMk cId="2039756796" sldId="678"/>
        </pc:sldMkLst>
      </pc:sldChg>
      <pc:sldChg chg="add del">
        <pc:chgData name="Learning Cloud" userId="622d7d18e0d997fa" providerId="LiveId" clId="{08D25418-3343-4847-9464-6C9F58F8EF9E}" dt="2025-03-24T16:29:39.951" v="27" actId="47"/>
        <pc:sldMkLst>
          <pc:docMk/>
          <pc:sldMk cId="3349803057" sldId="685"/>
        </pc:sldMkLst>
      </pc:sldChg>
      <pc:sldChg chg="add del">
        <pc:chgData name="Learning Cloud" userId="622d7d18e0d997fa" providerId="LiveId" clId="{08D25418-3343-4847-9464-6C9F58F8EF9E}" dt="2025-03-24T16:29:26.549" v="23"/>
        <pc:sldMkLst>
          <pc:docMk/>
          <pc:sldMk cId="3879639834" sldId="688"/>
        </pc:sldMkLst>
      </pc:sldChg>
      <pc:sldChg chg="add del">
        <pc:chgData name="Learning Cloud" userId="622d7d18e0d997fa" providerId="LiveId" clId="{08D25418-3343-4847-9464-6C9F58F8EF9E}" dt="2025-03-24T16:29:26.549" v="23"/>
        <pc:sldMkLst>
          <pc:docMk/>
          <pc:sldMk cId="3109182903" sldId="691"/>
        </pc:sldMkLst>
      </pc:sldChg>
      <pc:sldChg chg="add del">
        <pc:chgData name="Learning Cloud" userId="622d7d18e0d997fa" providerId="LiveId" clId="{08D25418-3343-4847-9464-6C9F58F8EF9E}" dt="2025-03-24T16:29:26.549" v="23"/>
        <pc:sldMkLst>
          <pc:docMk/>
          <pc:sldMk cId="354797697" sldId="693"/>
        </pc:sldMkLst>
      </pc:sldChg>
      <pc:sldChg chg="add del">
        <pc:chgData name="Learning Cloud" userId="622d7d18e0d997fa" providerId="LiveId" clId="{08D25418-3343-4847-9464-6C9F58F8EF9E}" dt="2025-03-24T16:29:26.549" v="23"/>
        <pc:sldMkLst>
          <pc:docMk/>
          <pc:sldMk cId="1031721294" sldId="694"/>
        </pc:sldMkLst>
      </pc:sldChg>
      <pc:sldChg chg="add del">
        <pc:chgData name="Learning Cloud" userId="622d7d18e0d997fa" providerId="LiveId" clId="{08D25418-3343-4847-9464-6C9F58F8EF9E}" dt="2025-03-24T16:29:41.130" v="28" actId="47"/>
        <pc:sldMkLst>
          <pc:docMk/>
          <pc:sldMk cId="3394999121" sldId="698"/>
        </pc:sldMkLst>
      </pc:sldChg>
      <pc:sldChg chg="add del">
        <pc:chgData name="Learning Cloud" userId="622d7d18e0d997fa" providerId="LiveId" clId="{08D25418-3343-4847-9464-6C9F58F8EF9E}" dt="2025-03-24T16:29:41.824" v="29" actId="47"/>
        <pc:sldMkLst>
          <pc:docMk/>
          <pc:sldMk cId="1481335784" sldId="699"/>
        </pc:sldMkLst>
      </pc:sldChg>
      <pc:sldChg chg="add del">
        <pc:chgData name="Learning Cloud" userId="622d7d18e0d997fa" providerId="LiveId" clId="{08D25418-3343-4847-9464-6C9F58F8EF9E}" dt="2025-03-24T16:28:33.232" v="19" actId="47"/>
        <pc:sldMkLst>
          <pc:docMk/>
          <pc:sldMk cId="1024469508" sldId="700"/>
        </pc:sldMkLst>
      </pc:sldChg>
      <pc:sldChg chg="add">
        <pc:chgData name="Learning Cloud" userId="622d7d18e0d997fa" providerId="LiveId" clId="{08D25418-3343-4847-9464-6C9F58F8EF9E}" dt="2025-03-24T16:29:26.549" v="23"/>
        <pc:sldMkLst>
          <pc:docMk/>
          <pc:sldMk cId="3011211871" sldId="700"/>
        </pc:sldMkLst>
      </pc:sldChg>
      <pc:sldChg chg="add">
        <pc:chgData name="Learning Cloud" userId="622d7d18e0d997fa" providerId="LiveId" clId="{08D25418-3343-4847-9464-6C9F58F8EF9E}" dt="2025-03-24T16:29:26.549" v="23"/>
        <pc:sldMkLst>
          <pc:docMk/>
          <pc:sldMk cId="2426487097" sldId="701"/>
        </pc:sldMkLst>
      </pc:sldChg>
      <pc:sldChg chg="add del">
        <pc:chgData name="Learning Cloud" userId="622d7d18e0d997fa" providerId="LiveId" clId="{08D25418-3343-4847-9464-6C9F58F8EF9E}" dt="2025-03-24T16:29:38.023" v="25" actId="47"/>
        <pc:sldMkLst>
          <pc:docMk/>
          <pc:sldMk cId="1024469508" sldId="7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3FD6A3-605E-A7B7-A7A5-F1A50D5AD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99AAD-0BD9-AB27-9772-9CF5F575A6D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3815F8B-09D4-4825-8C46-01FDD4851F66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36DB11A-A88D-E355-099D-76F6DB87DB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2074B04-D47E-D0B7-17AB-5422E724E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D3146-56E2-E1B9-D823-BBA47DDD69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66C90-22CA-7615-F7C5-79EC108D5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0F5397-57B6-4410-96DF-E7EA3D7F6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091F5-F786-4A0F-98C1-411763C56A6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05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091F5-F786-4A0F-98C1-411763C56A6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38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091F5-F786-4A0F-98C1-411763C56A6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62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091F5-F786-4A0F-98C1-411763C56A6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509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091F5-F786-4A0F-98C1-411763C56A6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41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4ED9C075-654A-D1D7-4569-1A7005793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28A2B82E-7078-F6CE-0E24-D4516AF76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E71A5B06-4CB4-115A-15F8-AF2377F43E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2E6B6E4-B672-4650-BEFC-BC291474B57D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31C00-B75A-87C6-B493-F9418DF2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4FA00-5C4F-41C1-AB88-53CBB8732F1E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30E8-F6B2-7127-A994-1188EBF3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BABAE-9E3A-AE11-D17A-42C84A66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7967A-F8FC-4666-B74A-490A5A2D0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61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DE9E-94A0-64E7-6656-8B923A8B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71816-847C-4B1D-9EB8-4A271622EDB8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726AD-7114-AF51-76D5-DD2B7E11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7D40-EE4B-BEC1-CCB7-D6089567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4FED9-7146-44EE-AF72-9EE645F09F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71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41D92-8224-7EC7-328B-0BB44F47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E8F8D-D5C9-4262-B2F2-9B445E1D2AA9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4CA6-2EAE-6CAF-ADE7-F4EFF89A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9077-D385-8E7B-D8A1-4FDDBF1D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4FDDC-919B-41C5-A704-07E0E8E5BA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83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32B6-1155-4E55-BB3F-52EF6ED6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37374-D0F2-4049-973D-FCF64A7CBE46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30C9-7B21-ED73-45C4-29D20FE3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F5C7-9E5E-79DA-9293-52A18C9B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AB568-C785-4011-8A4B-23FD09102A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02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9786-6AE1-5974-220D-8E343607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68193-96CF-4AD8-9BC7-501CD6B77D9B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A20C-93BF-F706-BAA0-0B06E61B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61EC-DC65-1C68-F613-F4C6B2D6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DE359-3571-48DE-B16F-AAFF66C5EF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39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5C45C2D-6BD3-D568-5867-6F30B4DC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2146A-9C14-4129-988A-6C121EB389D4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A5481D-13C1-476D-90A0-28E89730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CD6D36-2686-0199-D48B-23D8DB55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EDD27-101C-4009-B679-3D2C303036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6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58F867C-5AFC-2301-F6A2-38FAEC9A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AC781-A768-45B7-9A8A-C1B5DC846C07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B413A03-DA29-E82A-3AAC-3C4AD000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9A0C59B-7188-CF21-AAF4-FC19089C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4B44F-E938-428F-9AF0-94BC38D8D1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5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D6FCF5-ECBF-2938-0E2D-7A26B4B6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AA26F-DAC6-4BAA-B5D2-386B14E45101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2260B25-AEC4-06FC-185B-819A1473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9A8D70-BFA0-E027-4EE2-350BD552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2040-7EDA-46BE-8481-CDC8819B15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34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21EDB53-8DFF-6A6D-2A8C-2DB6D22D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C5899-76FD-42C4-9626-0F42E921AAFA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2FDF8EF-D86B-E462-FF53-98CDBBB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E85168-C917-D51F-09B6-E2713695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E8615-5DDE-4C34-9B59-FCCF10D80C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4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93C4BD-FB44-957D-DC5F-56D21172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D1C2B-D114-4000-A74E-A2A96B5E4916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6BC59-9A8C-A7D8-B52D-6C4DF64C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A7D4B3-12CF-59DD-567F-F4A981E0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C3177-44F6-424D-B5F8-10571EE495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24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D7D8E4-2078-9367-4212-DE05DFA0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3A4DF-8A5F-4FBD-A3A4-369BE9890133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0061A1-696F-E098-64AA-42B994F6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759B42-50FD-5249-E7BE-0B5D5F66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ADEDB-43EB-43D0-B92A-4A14BC53F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16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11FC80D-8817-8C20-A9C9-E1E5B8E58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39348A7-5DD4-82C4-D2DC-19D6C9509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5EE9-2014-CC21-A8B6-856C05CA8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ADD56E-00D0-4432-9B31-7AB0F6766300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F93D6-A5CE-7E19-48FB-EFE898677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2FD9-DC93-9945-959A-ADBCA873D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88B10E8-CEB3-4E70-80D8-7DC3032F4D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aphicFrame>
        <p:nvGraphicFramePr>
          <p:cNvPr id="1031" name="Object 6" hidden="1">
            <a:extLst>
              <a:ext uri="{FF2B5EF4-FFF2-40B4-BE49-F238E27FC236}">
                <a16:creationId xmlns:a16="http://schemas.microsoft.com/office/drawing/2014/main" id="{823FA8FE-34BE-CA7C-F6BB-D0E2ABA86B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</p:nvPr>
        </p:nvGraphicFramePr>
        <p:xfrm>
          <a:off x="1588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60" imgH="360" progId="TCLayout.ActiveDocument.1">
                  <p:embed/>
                </p:oleObj>
              </mc:Choice>
              <mc:Fallback>
                <p:oleObj name="think-cell Slide" r:id="rId14" imgW="360" imgH="360" progId="TCLayout.ActiveDocument.1">
                  <p:embed/>
                  <p:pic>
                    <p:nvPicPr>
                      <p:cNvPr id="1031" name="Object 6" hidden="1">
                        <a:extLst>
                          <a:ext uri="{FF2B5EF4-FFF2-40B4-BE49-F238E27FC236}">
                            <a16:creationId xmlns:a16="http://schemas.microsoft.com/office/drawing/2014/main" id="{823FA8FE-34BE-CA7C-F6BB-D0E2ABA86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3175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5">
            <a:extLst>
              <a:ext uri="{FF2B5EF4-FFF2-40B4-BE49-F238E27FC236}">
                <a16:creationId xmlns:a16="http://schemas.microsoft.com/office/drawing/2014/main" id="{018F6970-D265-F51B-DF95-6FA4C480F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321004"/>
            <a:ext cx="45720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sz="13800" dirty="0"/>
              <a:t>AI/ML</a:t>
            </a:r>
            <a:endParaRPr lang="en-IN" altLang="en-US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4BE335-0FA7-6428-59A7-CBE1CE18D19F}"/>
              </a:ext>
            </a:extLst>
          </p:cNvPr>
          <p:cNvSpPr txBox="1">
            <a:spLocks/>
          </p:cNvSpPr>
          <p:nvPr/>
        </p:nvSpPr>
        <p:spPr bwMode="auto">
          <a:xfrm>
            <a:off x="0" y="35889"/>
            <a:ext cx="12192000" cy="68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IN" sz="4000" dirty="0">
                <a:latin typeface="Calibri" panose="020F0502020204030204" pitchFamily="34" charset="0"/>
                <a:ea typeface="+mn-ea"/>
              </a:rPr>
              <a:t>Model Training (Classification)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591B6526-C7CF-B1CF-D3EF-C61B413AA8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22941" y="1285156"/>
          <a:ext cx="2197735" cy="305060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8833">
                  <a:extLst>
                    <a:ext uri="{9D8B030D-6E8A-4147-A177-3AD203B41FA5}">
                      <a16:colId xmlns:a16="http://schemas.microsoft.com/office/drawing/2014/main" val="67266189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71485358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23350236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6990686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65071780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234967888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39399437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66397119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721022701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4180077248"/>
                    </a:ext>
                  </a:extLst>
                </a:gridCol>
              </a:tblGrid>
              <a:tr h="3813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6196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4944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6551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25588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3978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9735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4593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6566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4F7AD69C-1018-661B-2E1F-669C65F85741}"/>
              </a:ext>
            </a:extLst>
          </p:cNvPr>
          <p:cNvGraphicFramePr>
            <a:graphicFrameLocks/>
          </p:cNvGraphicFramePr>
          <p:nvPr/>
        </p:nvGraphicFramePr>
        <p:xfrm>
          <a:off x="6693902" y="2096449"/>
          <a:ext cx="2197735" cy="305060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8833">
                  <a:extLst>
                    <a:ext uri="{9D8B030D-6E8A-4147-A177-3AD203B41FA5}">
                      <a16:colId xmlns:a16="http://schemas.microsoft.com/office/drawing/2014/main" val="67266189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71485358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23350236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6990686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65071780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234967888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39399437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66397119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721022701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4180077248"/>
                    </a:ext>
                  </a:extLst>
                </a:gridCol>
              </a:tblGrid>
              <a:tr h="38132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6196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4944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6551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25588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3978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9735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4593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6566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2B64ECD-AC81-A94C-D8C3-C66242C79265}"/>
              </a:ext>
            </a:extLst>
          </p:cNvPr>
          <p:cNvGraphicFramePr>
            <a:graphicFrameLocks/>
          </p:cNvGraphicFramePr>
          <p:nvPr/>
        </p:nvGraphicFramePr>
        <p:xfrm>
          <a:off x="6096000" y="2907742"/>
          <a:ext cx="2197735" cy="30506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833">
                  <a:extLst>
                    <a:ext uri="{9D8B030D-6E8A-4147-A177-3AD203B41FA5}">
                      <a16:colId xmlns:a16="http://schemas.microsoft.com/office/drawing/2014/main" val="67266189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71485358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23350236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6990686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65071780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234967888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39399437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66397119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721022701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4180077248"/>
                    </a:ext>
                  </a:extLst>
                </a:gridCol>
              </a:tblGrid>
              <a:tr h="38132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6196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4944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6551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25588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3978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9735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4593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6566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86BA82-A364-E817-1226-91DDA65FEDFC}"/>
              </a:ext>
            </a:extLst>
          </p:cNvPr>
          <p:cNvCxnSpPr>
            <a:cxnSpLocks/>
          </p:cNvCxnSpPr>
          <p:nvPr/>
        </p:nvCxnSpPr>
        <p:spPr>
          <a:xfrm flipV="1">
            <a:off x="6096000" y="1285156"/>
            <a:ext cx="1148700" cy="1622586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91B49E-D501-9B10-EBB8-0F2BB818DF03}"/>
              </a:ext>
            </a:extLst>
          </p:cNvPr>
          <p:cNvCxnSpPr>
            <a:cxnSpLocks/>
          </p:cNvCxnSpPr>
          <p:nvPr/>
        </p:nvCxnSpPr>
        <p:spPr>
          <a:xfrm flipV="1">
            <a:off x="8293109" y="1285156"/>
            <a:ext cx="1127567" cy="1622586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FF6EF8-BD91-7793-D335-1085BD226F64}"/>
              </a:ext>
            </a:extLst>
          </p:cNvPr>
          <p:cNvCxnSpPr>
            <a:cxnSpLocks/>
          </p:cNvCxnSpPr>
          <p:nvPr/>
        </p:nvCxnSpPr>
        <p:spPr>
          <a:xfrm flipV="1">
            <a:off x="8321808" y="4335764"/>
            <a:ext cx="1098868" cy="1622586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3ACCA6-DC42-2DEB-1F12-BBEFFA8F7229}"/>
              </a:ext>
            </a:extLst>
          </p:cNvPr>
          <p:cNvSpPr txBox="1">
            <a:spLocks/>
          </p:cNvSpPr>
          <p:nvPr/>
        </p:nvSpPr>
        <p:spPr>
          <a:xfrm>
            <a:off x="9853471" y="2901205"/>
            <a:ext cx="2338529" cy="605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Mountain</a:t>
            </a:r>
            <a:endParaRPr lang="en-I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CE0FFEC0-F19F-2A89-F594-AF56B269DFF4}"/>
              </a:ext>
            </a:extLst>
          </p:cNvPr>
          <p:cNvSpPr/>
          <p:nvPr/>
        </p:nvSpPr>
        <p:spPr>
          <a:xfrm>
            <a:off x="5353107" y="3049836"/>
            <a:ext cx="636710" cy="5355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2" name="Content Placeholder 10" descr="Machu Pichu">
            <a:extLst>
              <a:ext uri="{FF2B5EF4-FFF2-40B4-BE49-F238E27FC236}">
                <a16:creationId xmlns:a16="http://schemas.microsoft.com/office/drawing/2014/main" id="{C0DB5B31-09E1-CDB0-5635-4B9AC3B62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285156"/>
            <a:ext cx="5194365" cy="454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Equals 27">
            <a:extLst>
              <a:ext uri="{FF2B5EF4-FFF2-40B4-BE49-F238E27FC236}">
                <a16:creationId xmlns:a16="http://schemas.microsoft.com/office/drawing/2014/main" id="{DD12AE0E-353D-0B28-30F5-ED0008F9B563}"/>
              </a:ext>
            </a:extLst>
          </p:cNvPr>
          <p:cNvSpPr/>
          <p:nvPr/>
        </p:nvSpPr>
        <p:spPr>
          <a:xfrm>
            <a:off x="9489539" y="2982469"/>
            <a:ext cx="636710" cy="5355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5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591B6526-C7CF-B1CF-D3EF-C61B413AA8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22941" y="1285156"/>
          <a:ext cx="2197735" cy="305060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8833">
                  <a:extLst>
                    <a:ext uri="{9D8B030D-6E8A-4147-A177-3AD203B41FA5}">
                      <a16:colId xmlns:a16="http://schemas.microsoft.com/office/drawing/2014/main" val="67266189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71485358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23350236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6990686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65071780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234967888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39399437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66397119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721022701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4180077248"/>
                    </a:ext>
                  </a:extLst>
                </a:gridCol>
              </a:tblGrid>
              <a:tr h="3813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6196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4944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6551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25588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3978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9735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4593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6566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4F7AD69C-1018-661B-2E1F-669C65F85741}"/>
              </a:ext>
            </a:extLst>
          </p:cNvPr>
          <p:cNvGraphicFramePr>
            <a:graphicFrameLocks/>
          </p:cNvGraphicFramePr>
          <p:nvPr/>
        </p:nvGraphicFramePr>
        <p:xfrm>
          <a:off x="6693902" y="2096449"/>
          <a:ext cx="2197735" cy="305060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8833">
                  <a:extLst>
                    <a:ext uri="{9D8B030D-6E8A-4147-A177-3AD203B41FA5}">
                      <a16:colId xmlns:a16="http://schemas.microsoft.com/office/drawing/2014/main" val="67266189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71485358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23350236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6990686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65071780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234967888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39399437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66397119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721022701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4180077248"/>
                    </a:ext>
                  </a:extLst>
                </a:gridCol>
              </a:tblGrid>
              <a:tr h="38132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6196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4944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6551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25588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3978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9735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4593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6566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2B64ECD-AC81-A94C-D8C3-C66242C79265}"/>
              </a:ext>
            </a:extLst>
          </p:cNvPr>
          <p:cNvGraphicFramePr>
            <a:graphicFrameLocks/>
          </p:cNvGraphicFramePr>
          <p:nvPr/>
        </p:nvGraphicFramePr>
        <p:xfrm>
          <a:off x="6105832" y="2907742"/>
          <a:ext cx="2197735" cy="30506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833">
                  <a:extLst>
                    <a:ext uri="{9D8B030D-6E8A-4147-A177-3AD203B41FA5}">
                      <a16:colId xmlns:a16="http://schemas.microsoft.com/office/drawing/2014/main" val="67266189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71485358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23350236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6990686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65071780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234967888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39399437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66397119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721022701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4180077248"/>
                    </a:ext>
                  </a:extLst>
                </a:gridCol>
              </a:tblGrid>
              <a:tr h="38132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6196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4944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6551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25588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3978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9735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4593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6566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86BA82-A364-E817-1226-91DDA65FEDFC}"/>
              </a:ext>
            </a:extLst>
          </p:cNvPr>
          <p:cNvCxnSpPr>
            <a:cxnSpLocks/>
          </p:cNvCxnSpPr>
          <p:nvPr/>
        </p:nvCxnSpPr>
        <p:spPr>
          <a:xfrm flipV="1">
            <a:off x="6096000" y="1285156"/>
            <a:ext cx="1148700" cy="1622586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91B49E-D501-9B10-EBB8-0F2BB818DF03}"/>
              </a:ext>
            </a:extLst>
          </p:cNvPr>
          <p:cNvCxnSpPr>
            <a:cxnSpLocks/>
          </p:cNvCxnSpPr>
          <p:nvPr/>
        </p:nvCxnSpPr>
        <p:spPr>
          <a:xfrm flipV="1">
            <a:off x="8293109" y="1285156"/>
            <a:ext cx="1127567" cy="1622586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FF6EF8-BD91-7793-D335-1085BD226F64}"/>
              </a:ext>
            </a:extLst>
          </p:cNvPr>
          <p:cNvCxnSpPr>
            <a:cxnSpLocks/>
          </p:cNvCxnSpPr>
          <p:nvPr/>
        </p:nvCxnSpPr>
        <p:spPr>
          <a:xfrm flipV="1">
            <a:off x="8321808" y="4335764"/>
            <a:ext cx="1098868" cy="1622586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quals 29">
            <a:extLst>
              <a:ext uri="{FF2B5EF4-FFF2-40B4-BE49-F238E27FC236}">
                <a16:creationId xmlns:a16="http://schemas.microsoft.com/office/drawing/2014/main" id="{4101D3E8-0A01-AD9F-2E5F-D5B7C1B3EC17}"/>
              </a:ext>
            </a:extLst>
          </p:cNvPr>
          <p:cNvSpPr/>
          <p:nvPr/>
        </p:nvSpPr>
        <p:spPr>
          <a:xfrm>
            <a:off x="9525372" y="3049836"/>
            <a:ext cx="636710" cy="5355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3ACCA6-DC42-2DEB-1F12-BBEFFA8F7229}"/>
              </a:ext>
            </a:extLst>
          </p:cNvPr>
          <p:cNvSpPr txBox="1">
            <a:spLocks/>
          </p:cNvSpPr>
          <p:nvPr/>
        </p:nvSpPr>
        <p:spPr>
          <a:xfrm>
            <a:off x="9843727" y="2982469"/>
            <a:ext cx="2338529" cy="605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Mountain</a:t>
            </a:r>
            <a:endParaRPr lang="en-I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CE0FFEC0-F19F-2A89-F594-AF56B269DFF4}"/>
              </a:ext>
            </a:extLst>
          </p:cNvPr>
          <p:cNvSpPr/>
          <p:nvPr/>
        </p:nvSpPr>
        <p:spPr>
          <a:xfrm>
            <a:off x="5353107" y="3049836"/>
            <a:ext cx="636710" cy="5355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" name="Picture 1" descr="Wooden house in rustic landscape">
            <a:extLst>
              <a:ext uri="{FF2B5EF4-FFF2-40B4-BE49-F238E27FC236}">
                <a16:creationId xmlns:a16="http://schemas.microsoft.com/office/drawing/2014/main" id="{ED251863-35E7-1A46-2903-5145E7B76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" y="1409686"/>
            <a:ext cx="5193023" cy="454866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546DE9B-5A6B-4358-B41E-34B7D8FFD86D}"/>
              </a:ext>
            </a:extLst>
          </p:cNvPr>
          <p:cNvSpPr txBox="1">
            <a:spLocks/>
          </p:cNvSpPr>
          <p:nvPr/>
        </p:nvSpPr>
        <p:spPr bwMode="auto">
          <a:xfrm>
            <a:off x="0" y="35889"/>
            <a:ext cx="12192000" cy="68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IN" sz="4000" dirty="0">
                <a:latin typeface="Calibri" panose="020F0502020204030204" pitchFamily="34" charset="0"/>
                <a:ea typeface="+mn-ea"/>
              </a:rPr>
              <a:t>Model Evaluation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310918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591B6526-C7CF-B1CF-D3EF-C61B413AA8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22941" y="1285156"/>
          <a:ext cx="2197735" cy="305060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8833">
                  <a:extLst>
                    <a:ext uri="{9D8B030D-6E8A-4147-A177-3AD203B41FA5}">
                      <a16:colId xmlns:a16="http://schemas.microsoft.com/office/drawing/2014/main" val="67266189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71485358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23350236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6990686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65071780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234967888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39399437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66397119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721022701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4180077248"/>
                    </a:ext>
                  </a:extLst>
                </a:gridCol>
              </a:tblGrid>
              <a:tr h="3813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6196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4944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6551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25588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3978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9735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4593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6566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4F7AD69C-1018-661B-2E1F-669C65F85741}"/>
              </a:ext>
            </a:extLst>
          </p:cNvPr>
          <p:cNvGraphicFramePr>
            <a:graphicFrameLocks/>
          </p:cNvGraphicFramePr>
          <p:nvPr/>
        </p:nvGraphicFramePr>
        <p:xfrm>
          <a:off x="6693902" y="2096449"/>
          <a:ext cx="2197735" cy="305060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8833">
                  <a:extLst>
                    <a:ext uri="{9D8B030D-6E8A-4147-A177-3AD203B41FA5}">
                      <a16:colId xmlns:a16="http://schemas.microsoft.com/office/drawing/2014/main" val="67266189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71485358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23350236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6990686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65071780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234967888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39399437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66397119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721022701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4180077248"/>
                    </a:ext>
                  </a:extLst>
                </a:gridCol>
              </a:tblGrid>
              <a:tr h="38132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6196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4944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6551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25588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3978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9735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4593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6566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2B64ECD-AC81-A94C-D8C3-C66242C79265}"/>
              </a:ext>
            </a:extLst>
          </p:cNvPr>
          <p:cNvGraphicFramePr>
            <a:graphicFrameLocks/>
          </p:cNvGraphicFramePr>
          <p:nvPr/>
        </p:nvGraphicFramePr>
        <p:xfrm>
          <a:off x="6105832" y="2907742"/>
          <a:ext cx="2197735" cy="30506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833">
                  <a:extLst>
                    <a:ext uri="{9D8B030D-6E8A-4147-A177-3AD203B41FA5}">
                      <a16:colId xmlns:a16="http://schemas.microsoft.com/office/drawing/2014/main" val="67266189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71485358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23350236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156990686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650717804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234967888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839399437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663971192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3721022701"/>
                    </a:ext>
                  </a:extLst>
                </a:gridCol>
                <a:gridCol w="219878">
                  <a:extLst>
                    <a:ext uri="{9D8B030D-6E8A-4147-A177-3AD203B41FA5}">
                      <a16:colId xmlns:a16="http://schemas.microsoft.com/office/drawing/2014/main" val="4180077248"/>
                    </a:ext>
                  </a:extLst>
                </a:gridCol>
              </a:tblGrid>
              <a:tr h="38132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6196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4944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6551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25588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39780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9735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45937"/>
                  </a:ext>
                </a:extLst>
              </a:tr>
              <a:tr h="38132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6566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86BA82-A364-E817-1226-91DDA65FEDFC}"/>
              </a:ext>
            </a:extLst>
          </p:cNvPr>
          <p:cNvCxnSpPr>
            <a:cxnSpLocks/>
          </p:cNvCxnSpPr>
          <p:nvPr/>
        </p:nvCxnSpPr>
        <p:spPr>
          <a:xfrm flipV="1">
            <a:off x="6096000" y="1285156"/>
            <a:ext cx="1148700" cy="1622586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91B49E-D501-9B10-EBB8-0F2BB818DF03}"/>
              </a:ext>
            </a:extLst>
          </p:cNvPr>
          <p:cNvCxnSpPr>
            <a:cxnSpLocks/>
          </p:cNvCxnSpPr>
          <p:nvPr/>
        </p:nvCxnSpPr>
        <p:spPr>
          <a:xfrm flipV="1">
            <a:off x="8293109" y="1285156"/>
            <a:ext cx="1127567" cy="1622586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FF6EF8-BD91-7793-D335-1085BD226F64}"/>
              </a:ext>
            </a:extLst>
          </p:cNvPr>
          <p:cNvCxnSpPr>
            <a:cxnSpLocks/>
          </p:cNvCxnSpPr>
          <p:nvPr/>
        </p:nvCxnSpPr>
        <p:spPr>
          <a:xfrm flipV="1">
            <a:off x="8321808" y="4335764"/>
            <a:ext cx="1098868" cy="1622586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quals 29">
            <a:extLst>
              <a:ext uri="{FF2B5EF4-FFF2-40B4-BE49-F238E27FC236}">
                <a16:creationId xmlns:a16="http://schemas.microsoft.com/office/drawing/2014/main" id="{4101D3E8-0A01-AD9F-2E5F-D5B7C1B3EC17}"/>
              </a:ext>
            </a:extLst>
          </p:cNvPr>
          <p:cNvSpPr/>
          <p:nvPr/>
        </p:nvSpPr>
        <p:spPr>
          <a:xfrm>
            <a:off x="9525372" y="3049836"/>
            <a:ext cx="636710" cy="5355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3ACCA6-DC42-2DEB-1F12-BBEFFA8F7229}"/>
              </a:ext>
            </a:extLst>
          </p:cNvPr>
          <p:cNvSpPr txBox="1">
            <a:spLocks/>
          </p:cNvSpPr>
          <p:nvPr/>
        </p:nvSpPr>
        <p:spPr>
          <a:xfrm>
            <a:off x="10162082" y="2982469"/>
            <a:ext cx="2020174" cy="605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Mountain</a:t>
            </a:r>
            <a:endParaRPr lang="en-I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CE0FFEC0-F19F-2A89-F594-AF56B269DFF4}"/>
              </a:ext>
            </a:extLst>
          </p:cNvPr>
          <p:cNvSpPr/>
          <p:nvPr/>
        </p:nvSpPr>
        <p:spPr>
          <a:xfrm>
            <a:off x="5331028" y="3049836"/>
            <a:ext cx="636710" cy="5355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" name="Picture 1" descr="Wooden house in rustic landscape">
            <a:extLst>
              <a:ext uri="{FF2B5EF4-FFF2-40B4-BE49-F238E27FC236}">
                <a16:creationId xmlns:a16="http://schemas.microsoft.com/office/drawing/2014/main" id="{ED251863-35E7-1A46-2903-5145E7B76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" y="1409686"/>
            <a:ext cx="5193023" cy="4548664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15564F78-9D4E-7183-C8AB-3A1A615FC87E}"/>
              </a:ext>
            </a:extLst>
          </p:cNvPr>
          <p:cNvSpPr/>
          <p:nvPr/>
        </p:nvSpPr>
        <p:spPr>
          <a:xfrm>
            <a:off x="9606005" y="149897"/>
            <a:ext cx="2192594" cy="257464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30DD5-C491-2DF5-576B-C84BE42A2D77}"/>
              </a:ext>
            </a:extLst>
          </p:cNvPr>
          <p:cNvSpPr txBox="1"/>
          <p:nvPr/>
        </p:nvSpPr>
        <p:spPr>
          <a:xfrm>
            <a:off x="9983811" y="843037"/>
            <a:ext cx="1861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80%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850FE6-A675-FB46-734D-53AA7CE81AD8}"/>
              </a:ext>
            </a:extLst>
          </p:cNvPr>
          <p:cNvSpPr txBox="1">
            <a:spLocks/>
          </p:cNvSpPr>
          <p:nvPr/>
        </p:nvSpPr>
        <p:spPr bwMode="auto">
          <a:xfrm>
            <a:off x="0" y="35889"/>
            <a:ext cx="12192000" cy="68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IN" sz="4000" dirty="0">
                <a:latin typeface="Calibri" panose="020F0502020204030204" pitchFamily="34" charset="0"/>
                <a:ea typeface="+mn-ea"/>
              </a:rPr>
              <a:t>Model Accuracy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35479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1005D-C458-481A-9C2A-6C481AF99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b="47539"/>
          <a:stretch/>
        </p:blipFill>
        <p:spPr>
          <a:xfrm>
            <a:off x="3259394" y="1799739"/>
            <a:ext cx="5107858" cy="197584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83D933-7EEC-D9B2-F2D6-1414AF3686E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75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altLang="en-US" sz="4000" dirty="0">
                <a:latin typeface="Calibri" panose="020F0502020204030204" pitchFamily="34" charset="0"/>
                <a:ea typeface="+mn-ea"/>
              </a:rPr>
              <a:t>Traditional Vs Machine Learning Programming</a:t>
            </a:r>
            <a:endParaRPr lang="en-US" altLang="en-US" sz="4000" dirty="0">
              <a:latin typeface="Calibri" panose="020F0502020204030204" pitchFamily="34" charset="0"/>
              <a:ea typeface="+mn-ea"/>
              <a:cs typeface="Arial Unicode MS" panose="020B060402020202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21F35-9891-A294-FC01-CB912906CED1}"/>
              </a:ext>
            </a:extLst>
          </p:cNvPr>
          <p:cNvSpPr txBox="1"/>
          <p:nvPr/>
        </p:nvSpPr>
        <p:spPr>
          <a:xfrm>
            <a:off x="8878529" y="2792361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f(input) = output</a:t>
            </a:r>
          </a:p>
        </p:txBody>
      </p:sp>
    </p:spTree>
    <p:extLst>
      <p:ext uri="{BB962C8B-B14F-4D97-AF65-F5344CB8AC3E}">
        <p14:creationId xmlns:p14="http://schemas.microsoft.com/office/powerpoint/2010/main" val="207657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1005D-C458-481A-9C2A-6C481AF99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259394" y="1799739"/>
            <a:ext cx="5107858" cy="376629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2AFEAE-E386-B49D-422E-418E9DEB989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75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altLang="en-US" sz="4000" dirty="0">
                <a:latin typeface="Calibri" panose="020F0502020204030204" pitchFamily="34" charset="0"/>
                <a:ea typeface="+mn-ea"/>
              </a:rPr>
              <a:t>Traditional Vs Machine Learning Programming</a:t>
            </a:r>
            <a:endParaRPr lang="en-US" altLang="en-US" sz="4000" dirty="0">
              <a:latin typeface="Calibri" panose="020F0502020204030204" pitchFamily="34" charset="0"/>
              <a:ea typeface="+mn-ea"/>
              <a:cs typeface="Arial Unicode MS" panose="020B060402020202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2C118-3634-DC83-15D9-130BD8155D02}"/>
              </a:ext>
            </a:extLst>
          </p:cNvPr>
          <p:cNvSpPr txBox="1"/>
          <p:nvPr/>
        </p:nvSpPr>
        <p:spPr>
          <a:xfrm>
            <a:off x="8878529" y="2792361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f(input) =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5B670-FF57-103F-85A2-3815C8152F40}"/>
              </a:ext>
            </a:extLst>
          </p:cNvPr>
          <p:cNvSpPr txBox="1"/>
          <p:nvPr/>
        </p:nvSpPr>
        <p:spPr>
          <a:xfrm>
            <a:off x="8878529" y="4281948"/>
            <a:ext cx="1754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f(input) = output</a:t>
            </a:r>
          </a:p>
          <a:p>
            <a:endParaRPr lang="en-US" dirty="0"/>
          </a:p>
          <a:p>
            <a:r>
              <a:rPr lang="en-US" dirty="0"/>
              <a:t>Best </a:t>
            </a:r>
            <a:r>
              <a:rPr lang="en-US" b="1" i="1" dirty="0"/>
              <a:t>fit </a:t>
            </a:r>
            <a:r>
              <a:rPr lang="en-US" dirty="0"/>
              <a:t>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2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B1F-9BC6-5D1B-2C2E-4B0BD02E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43745"/>
          </a:xfrm>
        </p:spPr>
        <p:txBody>
          <a:bodyPr/>
          <a:lstStyle/>
          <a:p>
            <a:r>
              <a:rPr lang="en-IN" dirty="0"/>
              <a:t>Define AI/ML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0FA7-6D60-F225-86D6-B39F4EE83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19354"/>
            <a:ext cx="5334000" cy="3019291"/>
          </a:xfrm>
        </p:spPr>
        <p:txBody>
          <a:bodyPr/>
          <a:lstStyle/>
          <a:p>
            <a:r>
              <a:rPr lang="en-US" sz="2000" dirty="0"/>
              <a:t>AI refers to systems or machines that mimic human intelligence to perform tasks and can iteratively improve themselves based on the information they collect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IN" sz="2000" dirty="0"/>
              <a:t>ML is an art or science making anything to turn into numbers [0s and 1s],and finding the pattern in those numbers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C2411-8606-95D1-5257-8CDCBFC5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-14788"/>
            <a:ext cx="6019800" cy="6656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13C23-FEAE-B752-A76A-17BEFFCFB528}"/>
              </a:ext>
            </a:extLst>
          </p:cNvPr>
          <p:cNvSpPr txBox="1"/>
          <p:nvPr/>
        </p:nvSpPr>
        <p:spPr>
          <a:xfrm>
            <a:off x="2209801" y="630581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tx1">
                    <a:lumMod val="85000"/>
                  </a:schemeClr>
                </a:solidFill>
              </a:rPr>
              <a:t>https://commons.wikimedia.org/wiki/File:AI-ML-DL.svg</a:t>
            </a:r>
          </a:p>
        </p:txBody>
      </p:sp>
    </p:spTree>
    <p:extLst>
      <p:ext uri="{BB962C8B-B14F-4D97-AF65-F5344CB8AC3E}">
        <p14:creationId xmlns:p14="http://schemas.microsoft.com/office/powerpoint/2010/main" val="32092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E9A237A-6219-6043-78B7-0B4E53D2F9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12192000" cy="1229328"/>
          </a:xfrm>
        </p:spPr>
        <p:txBody>
          <a:bodyPr/>
          <a:lstStyle/>
          <a:p>
            <a:r>
              <a:rPr lang="en-US" altLang="en-US" sz="3600" dirty="0">
                <a:cs typeface="Arial" panose="020B0604020202020204" pitchFamily="34" charset="0"/>
              </a:rPr>
              <a:t>How to make Machines Learn ?</a:t>
            </a:r>
          </a:p>
          <a:p>
            <a:r>
              <a:rPr lang="en-US" altLang="en-US" sz="3200" dirty="0">
                <a:cs typeface="Arial" panose="020B0604020202020204" pitchFamily="34" charset="0"/>
              </a:rPr>
              <a:t>[ Types of ML Systems]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BD6E-6ECC-7986-91CD-3ACF1202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351338"/>
          </a:xfrm>
        </p:spPr>
        <p:txBody>
          <a:bodyPr/>
          <a:lstStyle/>
          <a:p>
            <a:pPr lvl="1"/>
            <a:r>
              <a:rPr lang="en-US" sz="2800" dirty="0"/>
              <a:t>Supervised learning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Unsupervised learning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Reinforcement learning</a:t>
            </a:r>
          </a:p>
          <a:p>
            <a:endParaRPr lang="en-IN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14E32A-8EE0-97F5-DB3B-45B7402569D9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69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IN" sz="4000" dirty="0"/>
              <a:t>Types of ML Systems</a:t>
            </a:r>
          </a:p>
        </p:txBody>
      </p:sp>
    </p:spTree>
    <p:extLst>
      <p:ext uri="{BB962C8B-B14F-4D97-AF65-F5344CB8AC3E}">
        <p14:creationId xmlns:p14="http://schemas.microsoft.com/office/powerpoint/2010/main" val="221233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BD6E-6ECC-7986-91CD-3ACF1202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4114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We “supervise” the model and help it to learn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Like a student learning new material by studying old exams that contain both questions and answers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We train the model, with lots of data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This training helps model to make better predictions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Models can improve their predictions after seeing lots of data with the correct answers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Trained models discover connections between the elements in the data that produce the correct answers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14E32A-8EE0-97F5-DB3B-45B7402569D9}"/>
              </a:ext>
            </a:extLst>
          </p:cNvPr>
          <p:cNvSpPr txBox="1">
            <a:spLocks/>
          </p:cNvSpPr>
          <p:nvPr/>
        </p:nvSpPr>
        <p:spPr bwMode="auto">
          <a:xfrm>
            <a:off x="0" y="32657"/>
            <a:ext cx="1219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IN" sz="4000" dirty="0"/>
              <a:t>In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9345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BD6E-6ECC-7986-91CD-3ACF1202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We generally “do not supervise” model learning as much as we do in supervised training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let the models identity the patterns among given data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Trained models discover connections between the elements in the data based on training data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Trained model employs a technique called Clustering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Clustering , refers to grouping things that exhibit similar behavior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14E32A-8EE0-97F5-DB3B-45B7402569D9}"/>
              </a:ext>
            </a:extLst>
          </p:cNvPr>
          <p:cNvSpPr txBox="1">
            <a:spLocks/>
          </p:cNvSpPr>
          <p:nvPr/>
        </p:nvSpPr>
        <p:spPr bwMode="auto">
          <a:xfrm>
            <a:off x="0" y="7620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IN" sz="4000" dirty="0"/>
              <a:t>In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96552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CBD2-04D2-E4E8-0AD3-F8904AAE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56821"/>
            <a:ext cx="12192000" cy="793750"/>
          </a:xfrm>
        </p:spPr>
        <p:txBody>
          <a:bodyPr rtlCol="0">
            <a:normAutofit/>
          </a:bodyPr>
          <a:lstStyle/>
          <a:p>
            <a:pPr lvl="0">
              <a:lnSpc>
                <a:spcPct val="100000"/>
              </a:lnSpc>
              <a:defRPr/>
            </a:pPr>
            <a:r>
              <a:rPr lang="en-US" altLang="en-US" sz="4000" dirty="0">
                <a:latin typeface="Calibri" panose="020F0502020204030204" pitchFamily="34" charset="0"/>
                <a:ea typeface="+mn-ea"/>
              </a:rPr>
              <a:t>Learning about Machine Learning</a:t>
            </a:r>
            <a:endParaRPr lang="en-US" altLang="en-US" sz="4000" dirty="0">
              <a:latin typeface="Calibri" panose="020F0502020204030204" pitchFamily="34" charset="0"/>
              <a:ea typeface="+mn-ea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1211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043F9-F126-EA91-6A66-235421576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53331"/>
            <a:ext cx="7735712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A9D60E-FBF0-7383-4B28-09C09AA86BDC}"/>
              </a:ext>
            </a:extLst>
          </p:cNvPr>
          <p:cNvSpPr txBox="1">
            <a:spLocks/>
          </p:cNvSpPr>
          <p:nvPr/>
        </p:nvSpPr>
        <p:spPr bwMode="auto">
          <a:xfrm>
            <a:off x="0" y="4665"/>
            <a:ext cx="1219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IN" sz="4000" dirty="0"/>
              <a:t>Unsupervised  vs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120776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86B1963-C7C9-8F3F-0CAF-7014BCE7FB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4419600"/>
            <a:ext cx="12192000" cy="836613"/>
          </a:xfrm>
        </p:spPr>
        <p:txBody>
          <a:bodyPr/>
          <a:lstStyle/>
          <a:p>
            <a:pPr algn="l"/>
            <a:r>
              <a:rPr lang="en-US" altLang="en-US" sz="4800" dirty="0"/>
              <a:t>Using ML to Solve real world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B1F-9BC6-5D1B-2C2E-4B0BD02E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72345"/>
          </a:xfrm>
        </p:spPr>
        <p:txBody>
          <a:bodyPr/>
          <a:lstStyle/>
          <a:p>
            <a:r>
              <a:rPr lang="en-US" dirty="0"/>
              <a:t>Problem framing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ADF99-9638-9829-6F91-576E9928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66800"/>
            <a:ext cx="10668000" cy="4351338"/>
          </a:xfrm>
        </p:spPr>
        <p:txBody>
          <a:bodyPr/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Problem framing </a:t>
            </a:r>
            <a:r>
              <a:rPr lang="en-US" sz="2000" dirty="0"/>
              <a:t>ensures that an ML approach is a good solution to the problem before beginning to work with data and train a model</a:t>
            </a:r>
          </a:p>
          <a:p>
            <a:endParaRPr lang="en-US" sz="2000" dirty="0"/>
          </a:p>
          <a:p>
            <a:r>
              <a:rPr lang="en-US" sz="2000" dirty="0"/>
              <a:t>Problem framing is the critical beginning for solving an ML problem</a:t>
            </a:r>
          </a:p>
          <a:p>
            <a:endParaRPr lang="en-US" sz="2000" dirty="0"/>
          </a:p>
          <a:p>
            <a:r>
              <a:rPr lang="en-US" sz="2000" dirty="0"/>
              <a:t>Problem framing helps us to better understand both the problem and the data in order to design and build a bridge between them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At a high level, ML problem framing consists of two distinct steps</a:t>
            </a:r>
          </a:p>
          <a:p>
            <a:pPr lvl="1"/>
            <a:r>
              <a:rPr lang="en-US" sz="1600" dirty="0"/>
              <a:t>Determining whether ML is the right approach for solving a problem</a:t>
            </a:r>
          </a:p>
          <a:p>
            <a:pPr lvl="1"/>
            <a:r>
              <a:rPr lang="en-US" sz="1600" dirty="0"/>
              <a:t>Framing the problem in ML terms</a:t>
            </a:r>
          </a:p>
        </p:txBody>
      </p:sp>
    </p:spTree>
    <p:extLst>
      <p:ext uri="{BB962C8B-B14F-4D97-AF65-F5344CB8AC3E}">
        <p14:creationId xmlns:p14="http://schemas.microsoft.com/office/powerpoint/2010/main" val="33914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B1F-9BC6-5D1B-2C2E-4B0BD02E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73861"/>
          </a:xfrm>
        </p:spPr>
        <p:txBody>
          <a:bodyPr/>
          <a:lstStyle/>
          <a:p>
            <a:r>
              <a:rPr lang="en-US" dirty="0"/>
              <a:t>Understand 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ADF99-9638-9829-6F91-576E9928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758182"/>
            <a:ext cx="11430000" cy="3307702"/>
          </a:xfrm>
        </p:spPr>
        <p:txBody>
          <a:bodyPr/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State the goal</a:t>
            </a:r>
          </a:p>
          <a:p>
            <a:pPr lvl="1"/>
            <a:r>
              <a:rPr lang="en-US" sz="1800" dirty="0"/>
              <a:t>Begin by stating your goal in non-ML terms</a:t>
            </a:r>
          </a:p>
          <a:p>
            <a:pPr lvl="1"/>
            <a:r>
              <a:rPr lang="en-US" sz="1800" dirty="0"/>
              <a:t>The goal is the answer to the question</a:t>
            </a:r>
          </a:p>
          <a:p>
            <a:pPr lvl="1"/>
            <a:r>
              <a:rPr lang="en-US" sz="1800" dirty="0"/>
              <a:t>"What am I trying to accomplish?"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Clear use case for ML</a:t>
            </a:r>
          </a:p>
          <a:p>
            <a:pPr lvl="1"/>
            <a:r>
              <a:rPr lang="en-US" sz="1800" dirty="0"/>
              <a:t>ML is not a universal tool that can be applied to all problems</a:t>
            </a:r>
          </a:p>
          <a:p>
            <a:pPr lvl="1"/>
            <a:r>
              <a:rPr lang="en-US" sz="1800" dirty="0"/>
              <a:t>In reality, ML is a specialized tool suitable only for particular problems</a:t>
            </a:r>
          </a:p>
          <a:p>
            <a:pPr lvl="1"/>
            <a:r>
              <a:rPr lang="en-US" sz="1800" dirty="0"/>
              <a:t>You don't want to implement a complex ML solution when a simpler non-ML solution will work</a:t>
            </a:r>
          </a:p>
          <a:p>
            <a:pPr lvl="1"/>
            <a:r>
              <a:rPr lang="en-US" sz="1800" dirty="0"/>
              <a:t>To confirm that ML is the right approach, first verify that your current non-ML solution is optimized</a:t>
            </a:r>
          </a:p>
          <a:p>
            <a:pPr lvl="1"/>
            <a:r>
              <a:rPr lang="en-US" sz="1800" dirty="0"/>
              <a:t>If you don't have a non-ML solution implemented, try solving the problem manually using a heuristic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36311C-8E3C-B95F-94AD-D9096F7F138E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132711"/>
          <a:ext cx="1066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95371252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998445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Nature of the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3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eCommerce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Suggesting Similar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2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Streaming Video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Suggesting right videos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0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Loan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Recommending right loan plans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41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3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B1F-9BC6-5D1B-2C2E-4B0BD02E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591345"/>
          </a:xfrm>
        </p:spPr>
        <p:txBody>
          <a:bodyPr/>
          <a:lstStyle/>
          <a:p>
            <a:r>
              <a:rPr lang="en-US" dirty="0"/>
              <a:t>Framing an ML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ADF99-9638-9829-6F91-576E9928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1800"/>
            <a:ext cx="10668000" cy="2667000"/>
          </a:xfrm>
        </p:spPr>
        <p:txBody>
          <a:bodyPr/>
          <a:lstStyle/>
          <a:p>
            <a:r>
              <a:rPr lang="en-US" sz="2000" dirty="0"/>
              <a:t>Define the ideal outcome and the model's goal</a:t>
            </a:r>
          </a:p>
          <a:p>
            <a:r>
              <a:rPr lang="en-US" sz="2000" dirty="0"/>
              <a:t>Choose the right kind of model</a:t>
            </a:r>
          </a:p>
          <a:p>
            <a:pPr lvl="1"/>
            <a:r>
              <a:rPr lang="en-US" sz="1600" dirty="0"/>
              <a:t>A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classification</a:t>
            </a:r>
            <a:r>
              <a:rPr lang="en-US" sz="1600" dirty="0"/>
              <a:t> model making predictions</a:t>
            </a:r>
          </a:p>
          <a:p>
            <a:pPr lvl="1"/>
            <a:r>
              <a:rPr lang="en-US" sz="1600" dirty="0"/>
              <a:t>A classification model's output being used in the product code to make a decision</a:t>
            </a:r>
          </a:p>
          <a:p>
            <a:pPr lvl="1"/>
            <a:r>
              <a:rPr lang="en-US" sz="1600" dirty="0"/>
              <a:t>A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regression</a:t>
            </a:r>
            <a:r>
              <a:rPr lang="en-US" sz="1600" dirty="0"/>
              <a:t> model making a numeric prediction</a:t>
            </a:r>
          </a:p>
          <a:p>
            <a:pPr lvl="1"/>
            <a:r>
              <a:rPr lang="en-US" sz="1600" dirty="0"/>
              <a:t>A regression model's output being used in the product code to make a decision</a:t>
            </a:r>
            <a:endParaRPr lang="en-US" sz="2800" dirty="0"/>
          </a:p>
          <a:p>
            <a:r>
              <a:rPr lang="en-IN" sz="2000" dirty="0"/>
              <a:t>Identify the model's output</a:t>
            </a:r>
          </a:p>
          <a:p>
            <a:r>
              <a:rPr lang="en-IN" sz="2000" dirty="0"/>
              <a:t>Define the success metrics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290C12-6FBB-2B1C-4279-89D2FDE2CEBD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914400"/>
          <a:ext cx="10668000" cy="150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295371252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998445625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835382824"/>
                    </a:ext>
                  </a:extLst>
                </a:gridCol>
              </a:tblGrid>
              <a:tr h="377449">
                <a:tc>
                  <a:txBody>
                    <a:bodyPr/>
                    <a:lstStyle/>
                    <a:p>
                      <a:r>
                        <a:rPr lang="en-IN" dirty="0"/>
                        <a:t>Nature of the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35499"/>
                  </a:ext>
                </a:extLst>
              </a:tr>
              <a:tr h="377449">
                <a:tc>
                  <a:txBody>
                    <a:bodyPr/>
                    <a:lstStyle/>
                    <a:p>
                      <a:r>
                        <a:rPr lang="en-IN" dirty="0"/>
                        <a:t>Banking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Fraud transactions 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Predicting purchasing of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22290"/>
                  </a:ext>
                </a:extLst>
              </a:tr>
              <a:tr h="377449">
                <a:tc>
                  <a:txBody>
                    <a:bodyPr/>
                    <a:lstStyle/>
                    <a:p>
                      <a:r>
                        <a:rPr lang="en-IN" dirty="0"/>
                        <a:t>Streaming Video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Suggesting right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Predicting user clicks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04721"/>
                  </a:ext>
                </a:extLst>
              </a:tr>
              <a:tr h="377449">
                <a:tc>
                  <a:txBody>
                    <a:bodyPr/>
                    <a:lstStyle/>
                    <a:p>
                      <a:r>
                        <a:rPr lang="en-IN" dirty="0"/>
                        <a:t>Loan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Recommending right loan 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Predictions user to apply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41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6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B1F-9BC6-5D1B-2C2E-4B0BD02E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591345"/>
          </a:xfrm>
        </p:spPr>
        <p:txBody>
          <a:bodyPr/>
          <a:lstStyle/>
          <a:p>
            <a:r>
              <a:rPr lang="en-US" dirty="0"/>
              <a:t>Framing an ML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ADF99-9638-9829-6F91-576E9928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3962400"/>
          </a:xfrm>
        </p:spPr>
        <p:txBody>
          <a:bodyPr/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Data</a:t>
            </a:r>
          </a:p>
          <a:p>
            <a:pPr lvl="1"/>
            <a:r>
              <a:rPr lang="en-US" sz="1800" dirty="0"/>
              <a:t>    Abundant</a:t>
            </a:r>
          </a:p>
          <a:p>
            <a:pPr lvl="1"/>
            <a:r>
              <a:rPr lang="en-US" sz="1800" dirty="0"/>
              <a:t>    Consistent and reliable</a:t>
            </a:r>
          </a:p>
          <a:p>
            <a:pPr lvl="1"/>
            <a:r>
              <a:rPr lang="en-US" sz="1800" dirty="0"/>
              <a:t>    Trusted</a:t>
            </a:r>
          </a:p>
          <a:p>
            <a:pPr lvl="1"/>
            <a:r>
              <a:rPr lang="en-US" sz="1800" dirty="0"/>
              <a:t>	Available</a:t>
            </a:r>
          </a:p>
          <a:p>
            <a:pPr lvl="1"/>
            <a:r>
              <a:rPr lang="en-US" sz="1800" dirty="0"/>
              <a:t>    Correct</a:t>
            </a:r>
          </a:p>
          <a:p>
            <a:pPr lvl="1"/>
            <a:r>
              <a:rPr lang="en-US" sz="1800" dirty="0"/>
              <a:t>    Representative</a:t>
            </a:r>
          </a:p>
          <a:p>
            <a:pPr lvl="1"/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Predictions vs Actions</a:t>
            </a:r>
          </a:p>
          <a:p>
            <a:pPr lvl="1"/>
            <a:r>
              <a:rPr lang="en-US" sz="1800" dirty="0"/>
              <a:t>There's no value in predicting something if you can't turn the prediction into an action that helps users That is, your product should take action from the model's output</a:t>
            </a:r>
          </a:p>
        </p:txBody>
      </p:sp>
    </p:spTree>
    <p:extLst>
      <p:ext uri="{BB962C8B-B14F-4D97-AF65-F5344CB8AC3E}">
        <p14:creationId xmlns:p14="http://schemas.microsoft.com/office/powerpoint/2010/main" val="129206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86B1963-C7C9-8F3F-0CAF-7014BCE7FB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4419600"/>
            <a:ext cx="12192000" cy="836613"/>
          </a:xfrm>
        </p:spPr>
        <p:txBody>
          <a:bodyPr/>
          <a:lstStyle/>
          <a:p>
            <a:pPr algn="l"/>
            <a:r>
              <a:rPr lang="en-US" altLang="en-US" sz="4800" dirty="0"/>
              <a:t>ML Keywords &amp; Concepts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BD6E-6ECC-7986-91CD-3ACF1202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72345"/>
            <a:ext cx="10515600" cy="4818856"/>
          </a:xfrm>
        </p:spPr>
        <p:txBody>
          <a:bodyPr/>
          <a:lstStyle/>
          <a:p>
            <a:r>
              <a:rPr lang="en-US" sz="2000" dirty="0"/>
              <a:t>feature</a:t>
            </a:r>
          </a:p>
          <a:p>
            <a:r>
              <a:rPr lang="en-US" sz="2000" dirty="0"/>
              <a:t>label</a:t>
            </a:r>
          </a:p>
          <a:p>
            <a:r>
              <a:rPr lang="en-US" sz="2000" dirty="0"/>
              <a:t>labeled example</a:t>
            </a:r>
          </a:p>
          <a:p>
            <a:r>
              <a:rPr lang="en-US" sz="2000" dirty="0"/>
              <a:t>unlabeled example</a:t>
            </a:r>
          </a:p>
          <a:p>
            <a:r>
              <a:rPr lang="en-US" sz="2000" dirty="0"/>
              <a:t>inference</a:t>
            </a:r>
          </a:p>
          <a:p>
            <a:r>
              <a:rPr lang="en-US" sz="2000" dirty="0"/>
              <a:t>loss</a:t>
            </a:r>
          </a:p>
          <a:p>
            <a:r>
              <a:rPr lang="en-US" sz="2000" dirty="0"/>
              <a:t>prediction</a:t>
            </a:r>
          </a:p>
          <a:p>
            <a:r>
              <a:rPr lang="en-US" sz="2000" dirty="0"/>
              <a:t>training</a:t>
            </a:r>
          </a:p>
          <a:p>
            <a:r>
              <a:rPr lang="en-US" sz="2000" dirty="0"/>
              <a:t>data</a:t>
            </a:r>
          </a:p>
          <a:p>
            <a:r>
              <a:rPr lang="en-US" sz="2000" dirty="0"/>
              <a:t>model</a:t>
            </a:r>
          </a:p>
          <a:p>
            <a:r>
              <a:rPr lang="en-US" sz="2000" dirty="0"/>
              <a:t>training</a:t>
            </a:r>
          </a:p>
          <a:p>
            <a:r>
              <a:rPr lang="en-US" sz="2000" dirty="0"/>
              <a:t>evaluating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14E32A-8EE0-97F5-DB3B-45B7402569D9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en-US" sz="4000" dirty="0"/>
              <a:t>ML Keywords &amp; Concepts</a:t>
            </a:r>
            <a:endParaRPr lang="en-IN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383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BD6E-6ECC-7986-91CD-3ACF1202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8" y="3253078"/>
            <a:ext cx="10515600" cy="704055"/>
          </a:xfrm>
        </p:spPr>
        <p:txBody>
          <a:bodyPr/>
          <a:lstStyle/>
          <a:p>
            <a:r>
              <a:rPr lang="en-US" sz="2000" dirty="0"/>
              <a:t>You will use feature(x) and predict or find the value of Label (y)</a:t>
            </a:r>
          </a:p>
          <a:p>
            <a:pPr lvl="1"/>
            <a:r>
              <a:rPr lang="en-US" sz="1600" dirty="0"/>
              <a:t>Ex: Price of the 3bedroom apartment in Bengaluru, MG Road East facing 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14E32A-8EE0-97F5-DB3B-45B7402569D9}"/>
              </a:ext>
            </a:extLst>
          </p:cNvPr>
          <p:cNvSpPr txBox="1">
            <a:spLocks/>
          </p:cNvSpPr>
          <p:nvPr/>
        </p:nvSpPr>
        <p:spPr bwMode="auto">
          <a:xfrm>
            <a:off x="-26437" y="2335431"/>
            <a:ext cx="12192000" cy="7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en-US" sz="4000" dirty="0"/>
              <a:t>label(y)</a:t>
            </a:r>
            <a:endParaRPr lang="en-IN" sz="40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A7283-D780-4FB5-A732-7A46B0CC3030}"/>
              </a:ext>
            </a:extLst>
          </p:cNvPr>
          <p:cNvSpPr txBox="1">
            <a:spLocks/>
          </p:cNvSpPr>
          <p:nvPr/>
        </p:nvSpPr>
        <p:spPr bwMode="auto">
          <a:xfrm>
            <a:off x="4665" y="263321"/>
            <a:ext cx="12160898" cy="71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en-US" sz="4000" dirty="0"/>
              <a:t>features(x)</a:t>
            </a:r>
            <a:endParaRPr lang="en-IN" sz="4000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3A5720-5182-7877-FD61-0A80D9B9F79D}"/>
              </a:ext>
            </a:extLst>
          </p:cNvPr>
          <p:cNvSpPr txBox="1">
            <a:spLocks/>
          </p:cNvSpPr>
          <p:nvPr/>
        </p:nvSpPr>
        <p:spPr bwMode="auto">
          <a:xfrm>
            <a:off x="660918" y="1195368"/>
            <a:ext cx="10515600" cy="917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dirty="0"/>
              <a:t>One which helps to define an example</a:t>
            </a:r>
          </a:p>
          <a:p>
            <a:pPr lvl="1" eaLnBrk="1" hangingPunct="1"/>
            <a:r>
              <a:rPr lang="en-US" sz="1600" dirty="0"/>
              <a:t>Ex: Bedrooms(3,2,1), City (Bengaluru), Facing (East || West || North || South)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27584C-F63F-E563-2985-D49180435231}"/>
              </a:ext>
            </a:extLst>
          </p:cNvPr>
          <p:cNvSpPr txBox="1">
            <a:spLocks/>
          </p:cNvSpPr>
          <p:nvPr/>
        </p:nvSpPr>
        <p:spPr bwMode="auto">
          <a:xfrm>
            <a:off x="637591" y="5137714"/>
            <a:ext cx="10515600" cy="116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dirty="0"/>
              <a:t>In supervised learning, we use features and labels in training a piece of software, called a model, to make useful predictions from data</a:t>
            </a:r>
          </a:p>
          <a:p>
            <a:pPr eaLnBrk="1" hangingPunct="1"/>
            <a:r>
              <a:rPr lang="en-US" sz="2000" dirty="0"/>
              <a:t>In unsupervised learning, we use features and train model to predict labels</a:t>
            </a:r>
          </a:p>
          <a:p>
            <a:pPr eaLnBrk="1" hangingPunct="1"/>
            <a:endParaRPr 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B02C08-232A-F82F-1922-07180C7B13A9}"/>
              </a:ext>
            </a:extLst>
          </p:cNvPr>
          <p:cNvSpPr txBox="1">
            <a:spLocks/>
          </p:cNvSpPr>
          <p:nvPr/>
        </p:nvSpPr>
        <p:spPr bwMode="auto">
          <a:xfrm>
            <a:off x="-20217" y="4243899"/>
            <a:ext cx="12192000" cy="66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en-US" sz="4000" dirty="0"/>
              <a:t>model</a:t>
            </a:r>
            <a:endParaRPr lang="en-IN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992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7CB175-4CE7-3DB5-BCFF-184C71C22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3431004" cy="435133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8DCF3FC-A303-AA2E-7D33-99325D38F9EC}"/>
              </a:ext>
            </a:extLst>
          </p:cNvPr>
          <p:cNvSpPr txBox="1">
            <a:spLocks/>
          </p:cNvSpPr>
          <p:nvPr/>
        </p:nvSpPr>
        <p:spPr bwMode="auto">
          <a:xfrm>
            <a:off x="685800" y="296862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en-US" sz="4000" dirty="0"/>
              <a:t>labeled example</a:t>
            </a:r>
            <a:r>
              <a:rPr lang="en-IN" altLang="en-US" sz="4000" dirty="0"/>
              <a:t>				 </a:t>
            </a:r>
            <a:r>
              <a:rPr lang="en-US" altLang="en-US" sz="4000" dirty="0"/>
              <a:t>unlabeled example</a:t>
            </a:r>
            <a:endParaRPr lang="en-IN" sz="4000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1351CEA2-A7AC-A7BA-D721-0711A5511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88"/>
          <a:stretch/>
        </p:blipFill>
        <p:spPr bwMode="auto">
          <a:xfrm>
            <a:off x="8075198" y="1371600"/>
            <a:ext cx="282140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86B1963-C7C9-8F3F-0CAF-7014BCE7FB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4419600"/>
            <a:ext cx="12192000" cy="836613"/>
          </a:xfrm>
        </p:spPr>
        <p:txBody>
          <a:bodyPr/>
          <a:lstStyle/>
          <a:p>
            <a:pPr algn="l"/>
            <a:r>
              <a:rPr lang="en-US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242648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14E32A-8EE0-97F5-DB3B-45B7402569D9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1219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IN" sz="4000" dirty="0"/>
              <a:t>Training and Loss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097A8-42FA-7FEB-16BE-D3577A986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25556" r="38750" b="54444"/>
          <a:stretch/>
        </p:blipFill>
        <p:spPr>
          <a:xfrm>
            <a:off x="63500" y="2209800"/>
            <a:ext cx="1206500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290F9-B1FD-4705-5D46-52C99D8D033C}"/>
              </a:ext>
            </a:extLst>
          </p:cNvPr>
          <p:cNvSpPr txBox="1">
            <a:spLocks/>
          </p:cNvSpPr>
          <p:nvPr/>
        </p:nvSpPr>
        <p:spPr bwMode="auto">
          <a:xfrm>
            <a:off x="63500" y="1075354"/>
            <a:ext cx="1219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hangingPunct="1"/>
            <a:r>
              <a:rPr lang="en-IN" sz="4000" dirty="0"/>
              <a:t>Loss function = (y-y’)</a:t>
            </a:r>
          </a:p>
        </p:txBody>
      </p:sp>
    </p:spTree>
    <p:extLst>
      <p:ext uri="{BB962C8B-B14F-4D97-AF65-F5344CB8AC3E}">
        <p14:creationId xmlns:p14="http://schemas.microsoft.com/office/powerpoint/2010/main" val="188358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BD6E-6ECC-7986-91CD-3ACF1202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5867400" cy="3429000"/>
          </a:xfrm>
        </p:spPr>
        <p:txBody>
          <a:bodyPr/>
          <a:lstStyle/>
          <a:p>
            <a:r>
              <a:rPr lang="en-US" sz="2000" dirty="0"/>
              <a:t>A loss curve plots training loss vs. the number of iterations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 loss curve provides the following hints about training</a:t>
            </a:r>
          </a:p>
          <a:p>
            <a:pPr lvl="1"/>
            <a:r>
              <a:rPr lang="en-US" sz="1600" dirty="0"/>
              <a:t>A downward slope implies that the model is improving</a:t>
            </a:r>
          </a:p>
          <a:p>
            <a:pPr lvl="1"/>
            <a:r>
              <a:rPr lang="en-US" sz="1600" dirty="0"/>
              <a:t>An upward slope implies that the model is getting worse</a:t>
            </a:r>
          </a:p>
          <a:p>
            <a:pPr lvl="1"/>
            <a:r>
              <a:rPr lang="en-US" sz="1600" dirty="0"/>
              <a:t>A flat slope implies that the model has reached convergence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14E32A-8EE0-97F5-DB3B-45B7402569D9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97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IN" sz="4000" dirty="0"/>
              <a:t>Training and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D3124-A0AA-C0C1-7C96-2F4592D0F03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307629"/>
            <a:ext cx="5549382" cy="424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19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86B1963-C7C9-8F3F-0CAF-7014BCE7FB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4419600"/>
            <a:ext cx="12192000" cy="836613"/>
          </a:xfrm>
        </p:spPr>
        <p:txBody>
          <a:bodyPr/>
          <a:lstStyle/>
          <a:p>
            <a:pPr algn="l"/>
            <a:r>
              <a:rPr lang="en-US" altLang="en-US" sz="4800" dirty="0"/>
              <a:t>ML Life Cycle and Stages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B1F-9BC6-5D1B-2C2E-4B0BD02E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33576"/>
          </a:xfrm>
        </p:spPr>
        <p:txBody>
          <a:bodyPr/>
          <a:lstStyle/>
          <a:p>
            <a:r>
              <a:rPr lang="en-US" dirty="0"/>
              <a:t>High-level view of the ML life cycle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3FDB9-B684-F684-7F62-73AD05EDBB64}"/>
              </a:ext>
            </a:extLst>
          </p:cNvPr>
          <p:cNvSpPr/>
          <p:nvPr/>
        </p:nvSpPr>
        <p:spPr>
          <a:xfrm>
            <a:off x="1600200" y="2781300"/>
            <a:ext cx="13716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Problem Framing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92F2D-8EBE-2697-6FC6-161DFFE0DDC0}"/>
              </a:ext>
            </a:extLst>
          </p:cNvPr>
          <p:cNvSpPr/>
          <p:nvPr/>
        </p:nvSpPr>
        <p:spPr>
          <a:xfrm>
            <a:off x="3570902" y="2776860"/>
            <a:ext cx="13716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Data Collection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F759CF-50FE-5BAF-5FAB-402290E70ED7}"/>
              </a:ext>
            </a:extLst>
          </p:cNvPr>
          <p:cNvSpPr/>
          <p:nvPr/>
        </p:nvSpPr>
        <p:spPr>
          <a:xfrm>
            <a:off x="7579462" y="2739711"/>
            <a:ext cx="13716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development, training and evaluation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727668-DE37-CE48-F316-06EBD57BCB38}"/>
              </a:ext>
            </a:extLst>
          </p:cNvPr>
          <p:cNvSpPr/>
          <p:nvPr/>
        </p:nvSpPr>
        <p:spPr>
          <a:xfrm>
            <a:off x="9574964" y="2739711"/>
            <a:ext cx="13716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</a:p>
          <a:p>
            <a:pPr algn="ctr"/>
            <a:r>
              <a:rPr lang="en-US" sz="1600" dirty="0"/>
              <a:t>Deployment</a:t>
            </a:r>
          </a:p>
          <a:p>
            <a:pPr algn="ctr"/>
            <a:r>
              <a:rPr lang="en-US" sz="1600" dirty="0"/>
              <a:t>&amp; Maintenance,</a:t>
            </a:r>
          </a:p>
          <a:p>
            <a:pPr algn="ctr"/>
            <a:r>
              <a:rPr lang="en-US" sz="1600" dirty="0"/>
              <a:t>Monitor</a:t>
            </a:r>
            <a:endParaRPr lang="en-IN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985F03-4A63-BFB6-CE07-2E8F428C5C2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971800" y="3424560"/>
            <a:ext cx="599102" cy="444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3E355E-D0E5-57F0-3893-B93117C67292}"/>
              </a:ext>
            </a:extLst>
          </p:cNvPr>
          <p:cNvCxnSpPr>
            <a:cxnSpLocks/>
          </p:cNvCxnSpPr>
          <p:nvPr/>
        </p:nvCxnSpPr>
        <p:spPr>
          <a:xfrm flipV="1">
            <a:off x="4966321" y="3420120"/>
            <a:ext cx="599102" cy="444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48B7AF-F0EE-FB11-E117-0DD07936E985}"/>
              </a:ext>
            </a:extLst>
          </p:cNvPr>
          <p:cNvCxnSpPr>
            <a:cxnSpLocks/>
          </p:cNvCxnSpPr>
          <p:nvPr/>
        </p:nvCxnSpPr>
        <p:spPr>
          <a:xfrm flipV="1">
            <a:off x="6967960" y="3340752"/>
            <a:ext cx="599102" cy="444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28EA2C-5F28-E4FC-A807-94CF049E29A0}"/>
              </a:ext>
            </a:extLst>
          </p:cNvPr>
          <p:cNvCxnSpPr>
            <a:cxnSpLocks/>
          </p:cNvCxnSpPr>
          <p:nvPr/>
        </p:nvCxnSpPr>
        <p:spPr>
          <a:xfrm flipV="1">
            <a:off x="8995142" y="3340752"/>
            <a:ext cx="599102" cy="444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AAF1E08-FFB9-3096-4C1C-40606A100242}"/>
              </a:ext>
            </a:extLst>
          </p:cNvPr>
          <p:cNvSpPr/>
          <p:nvPr/>
        </p:nvSpPr>
        <p:spPr>
          <a:xfrm>
            <a:off x="5583960" y="2739711"/>
            <a:ext cx="13716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Transformation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419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B1F-9BC6-5D1B-2C2E-4B0BD02E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72345"/>
          </a:xfrm>
        </p:spPr>
        <p:txBody>
          <a:bodyPr/>
          <a:lstStyle/>
          <a:p>
            <a:r>
              <a:rPr lang="en-US" dirty="0"/>
              <a:t>High-level view of the ML life cycle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ADF99-9638-9829-6F91-576E9928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515031"/>
            <a:ext cx="10515600" cy="235655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dirty="0"/>
              <a:t>Problem Framing/Understanding the problem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Data collection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Data Transformation</a:t>
            </a:r>
          </a:p>
          <a:p>
            <a:pPr>
              <a:buFont typeface="+mj-lt"/>
              <a:buAutoNum type="arabicPeriod"/>
            </a:pPr>
            <a:r>
              <a:rPr lang="en-US" sz="2000"/>
              <a:t>Model </a:t>
            </a:r>
            <a:r>
              <a:rPr lang="en-US" sz="2000" dirty="0"/>
              <a:t>development, training and evaluation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Model deployment and maintenance in the production environment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D8F9D-219B-4687-7A80-E0A531DBF958}"/>
              </a:ext>
            </a:extLst>
          </p:cNvPr>
          <p:cNvSpPr/>
          <p:nvPr/>
        </p:nvSpPr>
        <p:spPr>
          <a:xfrm>
            <a:off x="1295400" y="1295400"/>
            <a:ext cx="13716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Problem Framing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5C3A2-920D-754F-9443-BED618C3350C}"/>
              </a:ext>
            </a:extLst>
          </p:cNvPr>
          <p:cNvSpPr/>
          <p:nvPr/>
        </p:nvSpPr>
        <p:spPr>
          <a:xfrm>
            <a:off x="3266102" y="1290960"/>
            <a:ext cx="13716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Data Collection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9D0C9-C0AF-0948-B68F-FFE02487FDEC}"/>
              </a:ext>
            </a:extLst>
          </p:cNvPr>
          <p:cNvSpPr/>
          <p:nvPr/>
        </p:nvSpPr>
        <p:spPr>
          <a:xfrm>
            <a:off x="7315078" y="1253811"/>
            <a:ext cx="13716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development, training and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5789C-E050-43EA-C4FD-7C9C1FFEE5EC}"/>
              </a:ext>
            </a:extLst>
          </p:cNvPr>
          <p:cNvSpPr/>
          <p:nvPr/>
        </p:nvSpPr>
        <p:spPr>
          <a:xfrm>
            <a:off x="9338596" y="1253811"/>
            <a:ext cx="13716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</a:p>
          <a:p>
            <a:pPr algn="ctr"/>
            <a:r>
              <a:rPr lang="en-US" sz="1600" dirty="0"/>
              <a:t>Deployment</a:t>
            </a:r>
          </a:p>
          <a:p>
            <a:pPr algn="ctr"/>
            <a:r>
              <a:rPr lang="en-US" sz="1600" dirty="0"/>
              <a:t>&amp; Maintenance,</a:t>
            </a:r>
          </a:p>
          <a:p>
            <a:pPr algn="ctr"/>
            <a:r>
              <a:rPr lang="en-US" sz="1600" dirty="0"/>
              <a:t>Monitor</a:t>
            </a:r>
            <a:endParaRPr lang="en-IN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73309B-512D-286D-344C-D1335EDE382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667000" y="1938660"/>
            <a:ext cx="599102" cy="444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EDF9C4-B88B-9E25-F79A-655B4FE27F63}"/>
              </a:ext>
            </a:extLst>
          </p:cNvPr>
          <p:cNvCxnSpPr>
            <a:cxnSpLocks/>
          </p:cNvCxnSpPr>
          <p:nvPr/>
        </p:nvCxnSpPr>
        <p:spPr>
          <a:xfrm flipV="1">
            <a:off x="4652085" y="1934220"/>
            <a:ext cx="599102" cy="444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A2361-A1BD-8010-D967-609F5B5E82E7}"/>
              </a:ext>
            </a:extLst>
          </p:cNvPr>
          <p:cNvCxnSpPr>
            <a:cxnSpLocks/>
          </p:cNvCxnSpPr>
          <p:nvPr/>
        </p:nvCxnSpPr>
        <p:spPr>
          <a:xfrm flipV="1">
            <a:off x="6693116" y="1859292"/>
            <a:ext cx="599102" cy="444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0DA85D-B5AB-30C2-B358-C1D1A6EC7273}"/>
              </a:ext>
            </a:extLst>
          </p:cNvPr>
          <p:cNvCxnSpPr>
            <a:cxnSpLocks/>
          </p:cNvCxnSpPr>
          <p:nvPr/>
        </p:nvCxnSpPr>
        <p:spPr>
          <a:xfrm flipV="1">
            <a:off x="8739494" y="1854852"/>
            <a:ext cx="599102" cy="444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FC79F-6A54-5C19-8F2A-8AE42ED220DB}"/>
              </a:ext>
            </a:extLst>
          </p:cNvPr>
          <p:cNvSpPr/>
          <p:nvPr/>
        </p:nvSpPr>
        <p:spPr>
          <a:xfrm>
            <a:off x="5279160" y="1253811"/>
            <a:ext cx="13716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Transformation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89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5">
            <a:extLst>
              <a:ext uri="{FF2B5EF4-FFF2-40B4-BE49-F238E27FC236}">
                <a16:creationId xmlns:a16="http://schemas.microsoft.com/office/drawing/2014/main" id="{018F6970-D265-F51B-DF95-6FA4C480F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74" y="1851645"/>
            <a:ext cx="7048500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IN" altLang="en-US" sz="19900" dirty="0"/>
              <a:t>0 </a:t>
            </a:r>
            <a:r>
              <a:rPr lang="en-IN" altLang="en-US" sz="16600" dirty="0"/>
              <a:t>&amp;</a:t>
            </a:r>
            <a:r>
              <a:rPr lang="en-IN" altLang="en-US" sz="19900" dirty="0"/>
              <a:t> 1</a:t>
            </a:r>
            <a:endParaRPr lang="en-IN" altLang="en-US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7B8A-67CF-E88E-681A-9F2A62348E6D}"/>
              </a:ext>
            </a:extLst>
          </p:cNvPr>
          <p:cNvSpPr txBox="1">
            <a:spLocks/>
          </p:cNvSpPr>
          <p:nvPr/>
        </p:nvSpPr>
        <p:spPr bwMode="auto">
          <a:xfrm>
            <a:off x="6417213" y="2101363"/>
            <a:ext cx="5334000" cy="265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dirty="0"/>
          </a:p>
          <a:p>
            <a:r>
              <a:rPr lang="en-IN" sz="2800" dirty="0"/>
              <a:t>ML is an </a:t>
            </a:r>
            <a:r>
              <a:rPr lang="en-IN" sz="28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art</a:t>
            </a:r>
            <a:r>
              <a:rPr lang="en-IN" sz="2800" dirty="0"/>
              <a:t> or </a:t>
            </a:r>
            <a:r>
              <a:rPr lang="en-IN" sz="28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science</a:t>
            </a:r>
            <a:r>
              <a:rPr lang="en-IN" sz="2800" dirty="0"/>
              <a:t> making </a:t>
            </a:r>
            <a:r>
              <a:rPr lang="en-IN" sz="28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anything</a:t>
            </a:r>
            <a:r>
              <a:rPr lang="en-IN" sz="2800" dirty="0"/>
              <a:t> to turn into </a:t>
            </a:r>
            <a:r>
              <a:rPr lang="en-IN" sz="28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numbers</a:t>
            </a:r>
            <a:r>
              <a:rPr lang="en-IN" sz="2800" dirty="0"/>
              <a:t> </a:t>
            </a:r>
          </a:p>
          <a:p>
            <a:r>
              <a:rPr lang="en-IN" sz="2800" dirty="0"/>
              <a:t>[0s and 1s],and </a:t>
            </a:r>
            <a:r>
              <a:rPr lang="en-IN" sz="28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finding</a:t>
            </a:r>
            <a:r>
              <a:rPr lang="en-IN" sz="2800" dirty="0"/>
              <a:t> the </a:t>
            </a:r>
            <a:r>
              <a:rPr lang="en-IN" sz="2800" u="sng" dirty="0"/>
              <a:t>pattern</a:t>
            </a:r>
            <a:r>
              <a:rPr lang="en-IN" sz="2800" dirty="0"/>
              <a:t> in </a:t>
            </a:r>
            <a:r>
              <a:rPr lang="en-IN" sz="28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those</a:t>
            </a:r>
            <a:r>
              <a:rPr lang="en-IN" sz="2800" dirty="0"/>
              <a:t> </a:t>
            </a:r>
            <a:r>
              <a:rPr lang="en-IN" sz="28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numbers</a:t>
            </a:r>
          </a:p>
          <a:p>
            <a:endParaRPr lang="en-IN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95DC2B-BBF7-EB7B-9CE6-A282A7028CE1}"/>
              </a:ext>
            </a:extLst>
          </p:cNvPr>
          <p:cNvSpPr txBox="1">
            <a:spLocks/>
          </p:cNvSpPr>
          <p:nvPr/>
        </p:nvSpPr>
        <p:spPr bwMode="auto">
          <a:xfrm>
            <a:off x="0" y="20357"/>
            <a:ext cx="12192000" cy="67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lnSpcReduction="10000"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altLang="en-US" sz="4000" dirty="0">
                <a:latin typeface="Calibri" panose="020F0502020204030204" pitchFamily="34" charset="0"/>
                <a:ea typeface="+mn-ea"/>
              </a:rPr>
              <a:t>What is Machine Learning</a:t>
            </a:r>
            <a:endParaRPr lang="en-US" altLang="en-US" sz="4000" dirty="0">
              <a:latin typeface="Calibri" panose="020F0502020204030204" pitchFamily="34" charset="0"/>
              <a:ea typeface="+mn-ea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43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86B1963-C7C9-8F3F-0CAF-7014BCE7FB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4419600"/>
            <a:ext cx="12192000" cy="836613"/>
          </a:xfrm>
        </p:spPr>
        <p:txBody>
          <a:bodyPr/>
          <a:lstStyle/>
          <a:p>
            <a:pPr algn="l"/>
            <a:r>
              <a:rPr lang="en-US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Lets understand by example</a:t>
            </a:r>
          </a:p>
        </p:txBody>
      </p:sp>
    </p:spTree>
    <p:extLst>
      <p:ext uri="{BB962C8B-B14F-4D97-AF65-F5344CB8AC3E}">
        <p14:creationId xmlns:p14="http://schemas.microsoft.com/office/powerpoint/2010/main" val="406574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A3F863-E6B2-7E4D-2770-B6AEBD6350E7}"/>
              </a:ext>
            </a:extLst>
          </p:cNvPr>
          <p:cNvSpPr txBox="1">
            <a:spLocks/>
          </p:cNvSpPr>
          <p:nvPr/>
        </p:nvSpPr>
        <p:spPr>
          <a:xfrm>
            <a:off x="9347200" y="3126325"/>
            <a:ext cx="2489199" cy="605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Mountain</a:t>
            </a:r>
            <a:endParaRPr lang="en-I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Content Placeholder 10" descr="Machu Pichu">
            <a:extLst>
              <a:ext uri="{FF2B5EF4-FFF2-40B4-BE49-F238E27FC236}">
                <a16:creationId xmlns:a16="http://schemas.microsoft.com/office/drawing/2014/main" id="{9B4AABAD-2737-FE62-667D-13EC0C564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83041" cy="6858000"/>
          </a:xfrm>
        </p:spPr>
      </p:pic>
    </p:spTree>
    <p:extLst>
      <p:ext uri="{BB962C8B-B14F-4D97-AF65-F5344CB8AC3E}">
        <p14:creationId xmlns:p14="http://schemas.microsoft.com/office/powerpoint/2010/main" val="387963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0" descr="Machu Pichu">
            <a:extLst>
              <a:ext uri="{FF2B5EF4-FFF2-40B4-BE49-F238E27FC236}">
                <a16:creationId xmlns:a16="http://schemas.microsoft.com/office/drawing/2014/main" id="{D11FA5FD-9AB9-810F-0F5B-EADACC5C5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23" y="1151598"/>
            <a:ext cx="5808754" cy="4385804"/>
          </a:xfr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344088B-45EF-9C8E-382E-89E28281123D}"/>
              </a:ext>
            </a:extLst>
          </p:cNvPr>
          <p:cNvSpPr txBox="1">
            <a:spLocks/>
          </p:cNvSpPr>
          <p:nvPr/>
        </p:nvSpPr>
        <p:spPr bwMode="auto">
          <a:xfrm>
            <a:off x="19664" y="0"/>
            <a:ext cx="12192000" cy="75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altLang="en-US" sz="4000" dirty="0">
                <a:latin typeface="Calibri" panose="020F0502020204030204" pitchFamily="34" charset="0"/>
                <a:ea typeface="+mn-ea"/>
                <a:cs typeface="Arial Unicode MS" panose="020B0604020202020204" pitchFamily="34" charset="-128"/>
              </a:rPr>
              <a:t>Pixelation in 3 Dimensions</a:t>
            </a:r>
          </a:p>
        </p:txBody>
      </p:sp>
    </p:spTree>
    <p:extLst>
      <p:ext uri="{BB962C8B-B14F-4D97-AF65-F5344CB8AC3E}">
        <p14:creationId xmlns:p14="http://schemas.microsoft.com/office/powerpoint/2010/main" val="22002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8CA984-8A42-4A8C-93ED-567332D8C93C}"/>
              </a:ext>
            </a:extLst>
          </p:cNvPr>
          <p:cNvCxnSpPr>
            <a:cxnSpLocks/>
          </p:cNvCxnSpPr>
          <p:nvPr/>
        </p:nvCxnSpPr>
        <p:spPr>
          <a:xfrm>
            <a:off x="2735328" y="5931916"/>
            <a:ext cx="7172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1549A7-F324-4564-8CAF-F6EE527B3EE6}"/>
              </a:ext>
            </a:extLst>
          </p:cNvPr>
          <p:cNvSpPr txBox="1"/>
          <p:nvPr/>
        </p:nvSpPr>
        <p:spPr>
          <a:xfrm>
            <a:off x="9315280" y="5998985"/>
            <a:ext cx="2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8AAE32-AB12-4534-9921-280BC887597B}"/>
              </a:ext>
            </a:extLst>
          </p:cNvPr>
          <p:cNvSpPr txBox="1"/>
          <p:nvPr/>
        </p:nvSpPr>
        <p:spPr>
          <a:xfrm>
            <a:off x="2450339" y="1630185"/>
            <a:ext cx="2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9B142-1FB2-4173-8D8D-7637D78C174F}"/>
              </a:ext>
            </a:extLst>
          </p:cNvPr>
          <p:cNvCxnSpPr>
            <a:cxnSpLocks/>
          </p:cNvCxnSpPr>
          <p:nvPr/>
        </p:nvCxnSpPr>
        <p:spPr>
          <a:xfrm flipV="1">
            <a:off x="2735328" y="1042219"/>
            <a:ext cx="0" cy="4889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Content Placeholder 10" descr="Machu Pichu">
            <a:extLst>
              <a:ext uri="{FF2B5EF4-FFF2-40B4-BE49-F238E27FC236}">
                <a16:creationId xmlns:a16="http://schemas.microsoft.com/office/drawing/2014/main" id="{D11FA5FD-9AB9-810F-0F5B-EADACC5C5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23" y="1151598"/>
            <a:ext cx="5808754" cy="4385804"/>
          </a:xfr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E7FC1D-A946-452A-C765-D8D68736ED9C}"/>
              </a:ext>
            </a:extLst>
          </p:cNvPr>
          <p:cNvCxnSpPr>
            <a:cxnSpLocks/>
          </p:cNvCxnSpPr>
          <p:nvPr/>
        </p:nvCxnSpPr>
        <p:spPr>
          <a:xfrm flipH="1">
            <a:off x="1117600" y="5931916"/>
            <a:ext cx="1617728" cy="547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F013E3-6A66-5D39-49EE-2D74E50CBF2D}"/>
              </a:ext>
            </a:extLst>
          </p:cNvPr>
          <p:cNvSpPr txBox="1"/>
          <p:nvPr/>
        </p:nvSpPr>
        <p:spPr>
          <a:xfrm>
            <a:off x="1117599" y="5951929"/>
            <a:ext cx="2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18705-7BF4-C376-F751-E5839827D81F}"/>
              </a:ext>
            </a:extLst>
          </p:cNvPr>
          <p:cNvSpPr txBox="1">
            <a:spLocks/>
          </p:cNvSpPr>
          <p:nvPr/>
        </p:nvSpPr>
        <p:spPr bwMode="auto">
          <a:xfrm>
            <a:off x="0" y="-17562"/>
            <a:ext cx="12192000" cy="75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altLang="en-US" sz="4000" dirty="0">
                <a:latin typeface="Calibri" panose="020F0502020204030204" pitchFamily="34" charset="0"/>
                <a:ea typeface="+mn-ea"/>
                <a:cs typeface="Arial Unicode MS" panose="020B0604020202020204" pitchFamily="34" charset="-128"/>
              </a:rPr>
              <a:t>Pixelation in 3 Dimensions</a:t>
            </a:r>
          </a:p>
        </p:txBody>
      </p:sp>
    </p:spTree>
    <p:extLst>
      <p:ext uri="{BB962C8B-B14F-4D97-AF65-F5344CB8AC3E}">
        <p14:creationId xmlns:p14="http://schemas.microsoft.com/office/powerpoint/2010/main" val="103172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FD758F-8BB9-4B5A-9F85-EFB3FC8CB0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491" y="1387499"/>
          <a:ext cx="3834083" cy="2926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67266189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871485358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1523350236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1569906864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3650717804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2349678882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839399437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663971192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3721022701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4180077248"/>
                    </a:ext>
                  </a:extLst>
                </a:gridCol>
              </a:tblGrid>
              <a:tr h="32161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61967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49440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6551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25588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39780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97357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45937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6566"/>
                  </a:ext>
                </a:extLst>
              </a:tr>
            </a:tbl>
          </a:graphicData>
        </a:graphic>
      </p:graphicFrame>
      <p:sp>
        <p:nvSpPr>
          <p:cNvPr id="6" name="Equals 5">
            <a:extLst>
              <a:ext uri="{FF2B5EF4-FFF2-40B4-BE49-F238E27FC236}">
                <a16:creationId xmlns:a16="http://schemas.microsoft.com/office/drawing/2014/main" id="{6D85F54C-ACA9-48E6-B9E1-27A463F0D4F0}"/>
              </a:ext>
            </a:extLst>
          </p:cNvPr>
          <p:cNvSpPr/>
          <p:nvPr/>
        </p:nvSpPr>
        <p:spPr>
          <a:xfrm>
            <a:off x="6220295" y="3429000"/>
            <a:ext cx="636710" cy="5355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4BE335-0FA7-6428-59A7-CBE1CE18D19F}"/>
              </a:ext>
            </a:extLst>
          </p:cNvPr>
          <p:cNvSpPr txBox="1">
            <a:spLocks/>
          </p:cNvSpPr>
          <p:nvPr/>
        </p:nvSpPr>
        <p:spPr bwMode="auto">
          <a:xfrm>
            <a:off x="0" y="35889"/>
            <a:ext cx="12192000" cy="68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IN" sz="4000" dirty="0">
                <a:latin typeface="Calibri" panose="020F0502020204030204" pitchFamily="34" charset="0"/>
                <a:ea typeface="+mn-ea"/>
              </a:rPr>
              <a:t>Image Classification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B382AF2-56F1-EAC4-5DD6-FBF22DD381C0}"/>
              </a:ext>
            </a:extLst>
          </p:cNvPr>
          <p:cNvGraphicFramePr>
            <a:graphicFrameLocks/>
          </p:cNvGraphicFramePr>
          <p:nvPr/>
        </p:nvGraphicFramePr>
        <p:xfrm>
          <a:off x="7662452" y="2198792"/>
          <a:ext cx="3834083" cy="2926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67266189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871485358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1523350236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1569906864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3650717804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2349678882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839399437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663971192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3721022701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4180077248"/>
                    </a:ext>
                  </a:extLst>
                </a:gridCol>
              </a:tblGrid>
              <a:tr h="32161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61967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49440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6551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25588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39780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97357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45937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656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EB862A2-E795-20FA-077F-651292DBD3B6}"/>
              </a:ext>
            </a:extLst>
          </p:cNvPr>
          <p:cNvGraphicFramePr>
            <a:graphicFrameLocks/>
          </p:cNvGraphicFramePr>
          <p:nvPr/>
        </p:nvGraphicFramePr>
        <p:xfrm>
          <a:off x="7064550" y="3010085"/>
          <a:ext cx="3834083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67266189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871485358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1523350236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1569906864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3650717804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2349678882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839399437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663971192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3721022701"/>
                    </a:ext>
                  </a:extLst>
                </a:gridCol>
                <a:gridCol w="386992">
                  <a:extLst>
                    <a:ext uri="{9D8B030D-6E8A-4147-A177-3AD203B41FA5}">
                      <a16:colId xmlns:a16="http://schemas.microsoft.com/office/drawing/2014/main" val="4180077248"/>
                    </a:ext>
                  </a:extLst>
                </a:gridCol>
              </a:tblGrid>
              <a:tr h="22761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61967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49440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6551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25588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39780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97357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45937"/>
                  </a:ext>
                </a:extLst>
              </a:tr>
              <a:tr h="32161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656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8E2859-06DF-E0A6-B89A-08008D78BC6E}"/>
              </a:ext>
            </a:extLst>
          </p:cNvPr>
          <p:cNvCxnSpPr>
            <a:cxnSpLocks/>
          </p:cNvCxnSpPr>
          <p:nvPr/>
        </p:nvCxnSpPr>
        <p:spPr>
          <a:xfrm flipV="1">
            <a:off x="7064550" y="1387499"/>
            <a:ext cx="1099970" cy="1622586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1B7045-32D2-D576-2D8B-6405DE0D4F21}"/>
              </a:ext>
            </a:extLst>
          </p:cNvPr>
          <p:cNvCxnSpPr>
            <a:cxnSpLocks/>
          </p:cNvCxnSpPr>
          <p:nvPr/>
        </p:nvCxnSpPr>
        <p:spPr>
          <a:xfrm flipV="1">
            <a:off x="10898010" y="1387499"/>
            <a:ext cx="1154535" cy="1622586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528393-A1BF-1E8B-47A9-A583EE4AEAE0}"/>
              </a:ext>
            </a:extLst>
          </p:cNvPr>
          <p:cNvCxnSpPr>
            <a:cxnSpLocks/>
          </p:cNvCxnSpPr>
          <p:nvPr/>
        </p:nvCxnSpPr>
        <p:spPr>
          <a:xfrm flipV="1">
            <a:off x="10884524" y="4313579"/>
            <a:ext cx="1154535" cy="1622586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0" descr="Machu Pichu">
            <a:extLst>
              <a:ext uri="{FF2B5EF4-FFF2-40B4-BE49-F238E27FC236}">
                <a16:creationId xmlns:a16="http://schemas.microsoft.com/office/drawing/2014/main" id="{321A0098-4FDF-66DB-DC7E-DB7BCDDFB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705" y="1387499"/>
            <a:ext cx="6024456" cy="454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9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_AMO_UNIQUEIDENTIFIER" val="fe43e174-a4b9-4506-8cbc-8619ad224b80"/>
  <p:tag name="_AMO_REPORTCONTROLSVISIBLE" val="Empt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y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1" id="{1607FCF7-3E3A-475F-9053-C690BE246C1D}" vid="{56E20CC5-79CD-43A7-A8DB-79FB1A3235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MyTheme1</Template>
  <TotalTime>767</TotalTime>
  <Words>1977</Words>
  <Application>Microsoft Office PowerPoint</Application>
  <PresentationFormat>Widescreen</PresentationFormat>
  <Paragraphs>1143</Paragraphs>
  <Slides>34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MyTheme1</vt:lpstr>
      <vt:lpstr>think-cell Slide</vt:lpstr>
      <vt:lpstr>PowerPoint Presentation</vt:lpstr>
      <vt:lpstr>Learning about Machine Learning</vt:lpstr>
      <vt:lpstr>What is Machine Learning?</vt:lpstr>
      <vt:lpstr>PowerPoint Presentation</vt:lpstr>
      <vt:lpstr>Lets understand by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Define AI/ML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ML to Solve real world problems</vt:lpstr>
      <vt:lpstr>Problem framing</vt:lpstr>
      <vt:lpstr>Understand the problem</vt:lpstr>
      <vt:lpstr>Framing an ML problem</vt:lpstr>
      <vt:lpstr>Framing an ML problem</vt:lpstr>
      <vt:lpstr>ML Keywords &amp; Concepts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 Life Cycle and Stages</vt:lpstr>
      <vt:lpstr>High-level view of the ML life cycle</vt:lpstr>
      <vt:lpstr>High-level view of the ML life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Learning Cloud</cp:lastModifiedBy>
  <cp:revision>11</cp:revision>
  <dcterms:created xsi:type="dcterms:W3CDTF">2015-08-26T06:09:50Z</dcterms:created>
  <dcterms:modified xsi:type="dcterms:W3CDTF">2025-03-24T16:29:57Z</dcterms:modified>
</cp:coreProperties>
</file>