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4144E31E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83263" cy="3290411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4A399E-55E6-F397-17D1-DE00BE0F1F81}" name="Vinay Konuru" initials="VK" userId="S::vkonuru@princeton.edu::2d4d74ea-0a72-4698-b80d-de425af084d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4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%20Konuru\Documents\Thesis\DAC%20Emissions%20and%20Cost%20Calcula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rincetonu-my.sharepoint.com/personal/vkonuru_princeton_edu/Documents/DAC%20Emissions%20and%20Cost%20Calculat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%20Konuru\Documents\Thesis\DAC%20Emissions%20and%20Cost%20Calculat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r>
              <a:rPr lang="en-US"/>
              <a:t>DAC CO2 Removal Costs of Plant Versus 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ibre Franklin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131393894853805E-2"/>
          <c:y val="0.17130354191432617"/>
          <c:w val="0.96586860610514624"/>
          <c:h val="0.79655169359036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'Emissions and Costs'!$J$8</c:f>
              <c:strCache>
                <c:ptCount val="1"/>
                <c:pt idx="0">
                  <c:v>Plant Cost Per tCO2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ibre Franklin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'Emissions and Costs'!$I$9:$I$12</c:f>
              <c:strCache>
                <c:ptCount val="4"/>
                <c:pt idx="0">
                  <c:v>Grid HP</c:v>
                </c:pt>
                <c:pt idx="1">
                  <c:v>Grid HP + TES</c:v>
                </c:pt>
                <c:pt idx="2">
                  <c:v>TES</c:v>
                </c:pt>
                <c:pt idx="3">
                  <c:v>TES+Turbine</c:v>
                </c:pt>
              </c:strCache>
            </c:strRef>
          </c:cat>
          <c:val>
            <c:numRef>
              <c:f>'Emissions and Costs'!$J$9:$J$12</c:f>
              <c:numCache>
                <c:formatCode>_("$"* #,##0_);_("$"* \(#,##0\);_("$"* "-"??_);_(@_)</c:formatCode>
                <c:ptCount val="4"/>
                <c:pt idx="0">
                  <c:v>842</c:v>
                </c:pt>
                <c:pt idx="1">
                  <c:v>842</c:v>
                </c:pt>
                <c:pt idx="2">
                  <c:v>980</c:v>
                </c:pt>
                <c:pt idx="3">
                  <c:v>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B-4A79-AC1C-EF37473396DC}"/>
            </c:ext>
          </c:extLst>
        </c:ser>
        <c:ser>
          <c:idx val="1"/>
          <c:order val="1"/>
          <c:tx>
            <c:strRef>
              <c:f>'Emissions and Costs'!$K$8</c:f>
              <c:strCache>
                <c:ptCount val="1"/>
                <c:pt idx="0">
                  <c:v>System Cost Per tCO2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ibre Franklin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'Emissions and Costs'!$I$9:$I$12</c:f>
              <c:strCache>
                <c:ptCount val="4"/>
                <c:pt idx="0">
                  <c:v>Grid HP</c:v>
                </c:pt>
                <c:pt idx="1">
                  <c:v>Grid HP + TES</c:v>
                </c:pt>
                <c:pt idx="2">
                  <c:v>TES</c:v>
                </c:pt>
                <c:pt idx="3">
                  <c:v>TES+Turbine</c:v>
                </c:pt>
              </c:strCache>
            </c:strRef>
          </c:cat>
          <c:val>
            <c:numRef>
              <c:f>'Emissions and Costs'!$K$9:$K$12</c:f>
              <c:numCache>
                <c:formatCode>_("$"* #,##0_);_("$"* \(#,##0\);_("$"* "-"??_);_(@_)</c:formatCode>
                <c:ptCount val="4"/>
                <c:pt idx="0">
                  <c:v>1035</c:v>
                </c:pt>
                <c:pt idx="1">
                  <c:v>988</c:v>
                </c:pt>
                <c:pt idx="2">
                  <c:v>734</c:v>
                </c:pt>
                <c:pt idx="3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5B-4A79-AC1C-EF37473396DC}"/>
            </c:ext>
          </c:extLst>
        </c:ser>
        <c:ser>
          <c:idx val="2"/>
          <c:order val="2"/>
          <c:tx>
            <c:strRef>
              <c:f>'Emissions and Costs'!$L$8</c:f>
              <c:strCache>
                <c:ptCount val="1"/>
                <c:pt idx="0">
                  <c:v>System Penalty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ibre Franklin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'Emissions and Costs'!$I$9:$I$12</c:f>
              <c:strCache>
                <c:ptCount val="4"/>
                <c:pt idx="0">
                  <c:v>Grid HP</c:v>
                </c:pt>
                <c:pt idx="1">
                  <c:v>Grid HP + TES</c:v>
                </c:pt>
                <c:pt idx="2">
                  <c:v>TES</c:v>
                </c:pt>
                <c:pt idx="3">
                  <c:v>TES+Turbine</c:v>
                </c:pt>
              </c:strCache>
            </c:strRef>
          </c:cat>
          <c:val>
            <c:numRef>
              <c:f>'Emissions and Costs'!$L$9:$L$12</c:f>
              <c:numCache>
                <c:formatCode>_("$"* #,##0_);_("$"* \(#,##0\);_("$"* "-"??_);_(@_)</c:formatCode>
                <c:ptCount val="4"/>
                <c:pt idx="0">
                  <c:v>193</c:v>
                </c:pt>
                <c:pt idx="1">
                  <c:v>146</c:v>
                </c:pt>
                <c:pt idx="2" formatCode="&quot;$&quot;#,##0">
                  <c:v>-246</c:v>
                </c:pt>
                <c:pt idx="3" formatCode="&quot;$&quot;#,##0">
                  <c:v>-376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5B-4A79-AC1C-EF37473396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3241263"/>
        <c:axId val="1863031183"/>
      </c:barChart>
      <c:catAx>
        <c:axId val="213324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endParaRPr lang="en-US"/>
          </a:p>
        </c:txPr>
        <c:crossAx val="1863031183"/>
        <c:crosses val="autoZero"/>
        <c:auto val="1"/>
        <c:lblAlgn val="ctr"/>
        <c:lblOffset val="100"/>
        <c:noMultiLvlLbl val="0"/>
      </c:catAx>
      <c:valAx>
        <c:axId val="1863031183"/>
        <c:scaling>
          <c:orientation val="minMax"/>
        </c:scaling>
        <c:delete val="1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213324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ibre Frankli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>
          <a:latin typeface="Libre Franklin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r>
              <a:rPr lang="en-US"/>
              <a:t>System Emissions Reduction (MtCO2)</a:t>
            </a:r>
          </a:p>
        </c:rich>
      </c:tx>
      <c:layout>
        <c:manualLayout>
          <c:xMode val="edge"/>
          <c:yMode val="edge"/>
          <c:x val="0.206383931669046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ibre Franklin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93850922955618"/>
          <c:y val="2.6998136478841892E-2"/>
          <c:w val="0.85333527753475258"/>
          <c:h val="0.811331935969280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DAC_efficiency_and_costs!$C$22</c:f>
              <c:strCache>
                <c:ptCount val="1"/>
                <c:pt idx="0">
                  <c:v>Emissions Reduction (MtCO2)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DAC_efficiency_and_costs!$A$23:$A$26</c:f>
              <c:strCache>
                <c:ptCount val="4"/>
                <c:pt idx="0">
                  <c:v>Grid HP</c:v>
                </c:pt>
                <c:pt idx="1">
                  <c:v>Grid HP + TES</c:v>
                </c:pt>
                <c:pt idx="2">
                  <c:v>TES</c:v>
                </c:pt>
                <c:pt idx="3">
                  <c:v>TES + Turbine</c:v>
                </c:pt>
              </c:strCache>
            </c:strRef>
          </c:cat>
          <c:val>
            <c:numRef>
              <c:f>DAC_efficiency_and_costs!$C$23:$C$26</c:f>
              <c:numCache>
                <c:formatCode>0.00E+00</c:formatCode>
                <c:ptCount val="4"/>
                <c:pt idx="0">
                  <c:v>0.81395368231768905</c:v>
                </c:pt>
                <c:pt idx="1">
                  <c:v>0.85300133848898108</c:v>
                </c:pt>
                <c:pt idx="2">
                  <c:v>1.3345080052644611</c:v>
                </c:pt>
                <c:pt idx="3">
                  <c:v>1.6071104717581124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4-413F-9576-DE5A6953B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272629871"/>
        <c:axId val="1297862415"/>
      </c:barChart>
      <c:catAx>
        <c:axId val="127262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endParaRPr lang="en-US"/>
          </a:p>
        </c:txPr>
        <c:crossAx val="1297862415"/>
        <c:crosses val="autoZero"/>
        <c:auto val="1"/>
        <c:lblAlgn val="ctr"/>
        <c:lblOffset val="100"/>
        <c:noMultiLvlLbl val="0"/>
      </c:catAx>
      <c:valAx>
        <c:axId val="1297862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ibre Franklin" pitchFamily="2" charset="0"/>
                    <a:ea typeface="+mn-ea"/>
                    <a:cs typeface="+mn-cs"/>
                  </a:defRPr>
                </a:pPr>
                <a:r>
                  <a:rPr lang="en-US"/>
                  <a:t>System Emissions Reduction (MtCO2)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ibre Franklin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endParaRPr lang="en-US"/>
          </a:p>
        </c:txPr>
        <c:crossAx val="127262987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Libre Franklin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r>
              <a:rPr lang="en-US"/>
              <a:t>Plant Level Cost of Capture ($/tCO2)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ibre Franklin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DAC_efficiency_and_costs!$B$9</c:f>
              <c:strCache>
                <c:ptCount val="1"/>
                <c:pt idx="0">
                  <c:v>Fixed 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DAC_efficiency_and_costs!$A$10:$A$13</c:f>
              <c:strCache>
                <c:ptCount val="4"/>
                <c:pt idx="0">
                  <c:v>Grid HP</c:v>
                </c:pt>
                <c:pt idx="1">
                  <c:v>Grid HP + TES</c:v>
                </c:pt>
                <c:pt idx="2">
                  <c:v>TES</c:v>
                </c:pt>
                <c:pt idx="3">
                  <c:v>TES + Turbine</c:v>
                </c:pt>
              </c:strCache>
            </c:strRef>
          </c:cat>
          <c:val>
            <c:numRef>
              <c:f>DAC_efficiency_and_costs!$B$10:$B$13</c:f>
              <c:numCache>
                <c:formatCode>_("$"* #,##0_);_("$"* \(#,##0\);_("$"* "-"??_);_(@_)</c:formatCode>
                <c:ptCount val="4"/>
                <c:pt idx="0">
                  <c:v>808.70427314568201</c:v>
                </c:pt>
                <c:pt idx="1">
                  <c:v>812.30360393842307</c:v>
                </c:pt>
                <c:pt idx="2">
                  <c:v>870.917803592052</c:v>
                </c:pt>
                <c:pt idx="3">
                  <c:v>924.32718530643399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4-4F57-8AA4-5543CE1285CE}"/>
            </c:ext>
          </c:extLst>
        </c:ser>
        <c:ser>
          <c:idx val="1"/>
          <c:order val="1"/>
          <c:tx>
            <c:strRef>
              <c:f>DAC_efficiency_and_costs!$C$9</c:f>
              <c:strCache>
                <c:ptCount val="1"/>
                <c:pt idx="0">
                  <c:v>Heat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DAC_efficiency_and_costs!$A$10:$A$13</c:f>
              <c:strCache>
                <c:ptCount val="4"/>
                <c:pt idx="0">
                  <c:v>Grid HP</c:v>
                </c:pt>
                <c:pt idx="1">
                  <c:v>Grid HP + TES</c:v>
                </c:pt>
                <c:pt idx="2">
                  <c:v>TES</c:v>
                </c:pt>
                <c:pt idx="3">
                  <c:v>TES + Turbine</c:v>
                </c:pt>
              </c:strCache>
            </c:strRef>
          </c:cat>
          <c:val>
            <c:numRef>
              <c:f>DAC_efficiency_and_costs!$C$10:$C$13</c:f>
              <c:numCache>
                <c:formatCode>_("$"* #,##0_);_("$"* \(#,##0\);_("$"* "-"??_);_(@_)</c:formatCode>
                <c:ptCount val="4"/>
                <c:pt idx="0">
                  <c:v>33.408926529712197</c:v>
                </c:pt>
                <c:pt idx="1">
                  <c:v>30.460482673604488</c:v>
                </c:pt>
                <c:pt idx="2">
                  <c:v>51.343005369307328</c:v>
                </c:pt>
                <c:pt idx="3">
                  <c:v>40.243827862676319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94-4F57-8AA4-5543CE1285CE}"/>
            </c:ext>
          </c:extLst>
        </c:ser>
        <c:ser>
          <c:idx val="2"/>
          <c:order val="2"/>
          <c:tx>
            <c:strRef>
              <c:f>DAC_efficiency_and_costs!$D$9</c:f>
              <c:strCache>
                <c:ptCount val="1"/>
                <c:pt idx="0">
                  <c:v>Power Costs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DAC_efficiency_and_costs!$A$10:$A$13</c:f>
              <c:strCache>
                <c:ptCount val="4"/>
                <c:pt idx="0">
                  <c:v>Grid HP</c:v>
                </c:pt>
                <c:pt idx="1">
                  <c:v>Grid HP + TES</c:v>
                </c:pt>
                <c:pt idx="2">
                  <c:v>TES</c:v>
                </c:pt>
                <c:pt idx="3">
                  <c:v>TES + Turbine</c:v>
                </c:pt>
              </c:strCache>
            </c:strRef>
          </c:cat>
          <c:val>
            <c:numRef>
              <c:f>DAC_efficiency_and_costs!$D$10:$D$13</c:f>
              <c:numCache>
                <c:formatCode>_("$"* #,##0_);_("$"* \(#,##0\);_("$"* "-"??_);_(@_)</c:formatCode>
                <c:ptCount val="4"/>
                <c:pt idx="0">
                  <c:v>11.6372156085925</c:v>
                </c:pt>
                <c:pt idx="1">
                  <c:v>11.6372156085925</c:v>
                </c:pt>
                <c:pt idx="2">
                  <c:v>11.6372156085925</c:v>
                </c:pt>
                <c:pt idx="3">
                  <c:v>8.3292087381133602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94-4F57-8AA4-5543CE128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272629871"/>
        <c:axId val="1297862415"/>
      </c:barChart>
      <c:catAx>
        <c:axId val="127262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endParaRPr lang="en-US"/>
          </a:p>
        </c:txPr>
        <c:crossAx val="1297862415"/>
        <c:crosses val="autoZero"/>
        <c:auto val="1"/>
        <c:lblAlgn val="ctr"/>
        <c:lblOffset val="100"/>
        <c:noMultiLvlLbl val="0"/>
      </c:catAx>
      <c:valAx>
        <c:axId val="1297862415"/>
        <c:scaling>
          <c:orientation val="minMax"/>
          <c:max val="1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ibre Franklin" pitchFamily="2" charset="0"/>
                    <a:ea typeface="+mn-ea"/>
                    <a:cs typeface="+mn-cs"/>
                  </a:defRPr>
                </a:pPr>
                <a:r>
                  <a:rPr lang="en-US"/>
                  <a:t>CO2 Removal Cost ($/tCO2)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ibre Franklin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ibre Franklin" pitchFamily="2" charset="0"/>
                <a:ea typeface="+mn-ea"/>
                <a:cs typeface="+mn-cs"/>
              </a:defRPr>
            </a:pPr>
            <a:endParaRPr lang="en-US"/>
          </a:p>
        </c:txPr>
        <c:crossAx val="127262987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ibre Frankli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Libre Franklin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4144E3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E7247D-2FC9-4D27-95DC-26F6AC233F28}" authorId="{374A399E-55E6-F397-17D1-DE00BE0F1F81}" created="2024-05-08T14:43:55.9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95033630" sldId="256"/>
      <ac:graphicFrameMk id="10" creationId="{C471938E-1115-58B8-E253-A85AF2DB97CA}"/>
    </ac:deMkLst>
    <p188:txBody>
      <a:bodyPr/>
      <a:lstStyle/>
      <a:p>
        <a:r>
          <a:rPr lang="en-US"/>
          <a:t>Add dashed line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E4705C-0911-FE83-B044-87589E2B33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63CAD-B8E7-CDE0-83A5-02B5855B2B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4E0C-2EE4-46E6-8551-5073089B709B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AFF88-EB16-BB09-2ECA-AFBE5682B1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9A842-EFD4-7804-5400-2941D70A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FCA1-C3BD-42BD-A4B4-E341BDE13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319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C25D661-36BD-45B5-819F-4207D1E845B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621213"/>
            <a:ext cx="5851525" cy="3779837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88"/>
            <a:ext cx="3170238" cy="4810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6482255E-F8AA-472E-9A59-A65C5C7166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85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25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245" y="5385004"/>
            <a:ext cx="37300774" cy="11455506"/>
          </a:xfrm>
        </p:spPr>
        <p:txBody>
          <a:bodyPr anchor="b"/>
          <a:lstStyle>
            <a:lvl1pPr algn="ctr">
              <a:defRPr sz="28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408" y="17282279"/>
            <a:ext cx="32912447" cy="7944208"/>
          </a:xfrm>
        </p:spPr>
        <p:txBody>
          <a:bodyPr/>
          <a:lstStyle>
            <a:lvl1pPr marL="0" indent="0" algn="ctr">
              <a:buNone/>
              <a:defRPr sz="11515"/>
            </a:lvl1pPr>
            <a:lvl2pPr marL="2193600" indent="0" algn="ctr">
              <a:buNone/>
              <a:defRPr sz="9596"/>
            </a:lvl2pPr>
            <a:lvl3pPr marL="4387200" indent="0" algn="ctr">
              <a:buNone/>
              <a:defRPr sz="8636"/>
            </a:lvl3pPr>
            <a:lvl4pPr marL="6580800" indent="0" algn="ctr">
              <a:buNone/>
              <a:defRPr sz="7677"/>
            </a:lvl4pPr>
            <a:lvl5pPr marL="8774400" indent="0" algn="ctr">
              <a:buNone/>
              <a:defRPr sz="7677"/>
            </a:lvl5pPr>
            <a:lvl6pPr marL="10967999" indent="0" algn="ctr">
              <a:buNone/>
              <a:defRPr sz="7677"/>
            </a:lvl6pPr>
            <a:lvl7pPr marL="13161599" indent="0" algn="ctr">
              <a:buNone/>
              <a:defRPr sz="7677"/>
            </a:lvl7pPr>
            <a:lvl8pPr marL="15355199" indent="0" algn="ctr">
              <a:buNone/>
              <a:defRPr sz="7677"/>
            </a:lvl8pPr>
            <a:lvl9pPr marL="17548799" indent="0" algn="ctr">
              <a:buNone/>
              <a:defRPr sz="76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095F-7830-468B-96B6-EF428F0CFBDB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D7A-C177-412D-A060-B57459B5C00A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66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3962" y="1751839"/>
            <a:ext cx="9462329" cy="278847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977" y="1751839"/>
            <a:ext cx="27838445" cy="278847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B2E3-91A4-4FA1-924A-070B2CE8A79D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6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AC01-E6F5-4AD4-9D23-89F528AD05E7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0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121" y="8203188"/>
            <a:ext cx="37849314" cy="13687195"/>
          </a:xfrm>
        </p:spPr>
        <p:txBody>
          <a:bodyPr anchor="b"/>
          <a:lstStyle>
            <a:lvl1pPr>
              <a:defRPr sz="28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121" y="22019869"/>
            <a:ext cx="37849314" cy="7197772"/>
          </a:xfrm>
        </p:spPr>
        <p:txBody>
          <a:bodyPr/>
          <a:lstStyle>
            <a:lvl1pPr marL="0" indent="0">
              <a:buNone/>
              <a:defRPr sz="11515">
                <a:solidFill>
                  <a:schemeClr val="tx1"/>
                </a:solidFill>
              </a:defRPr>
            </a:lvl1pPr>
            <a:lvl2pPr marL="2193600" indent="0">
              <a:buNone/>
              <a:defRPr sz="9596">
                <a:solidFill>
                  <a:schemeClr val="tx1">
                    <a:tint val="75000"/>
                  </a:schemeClr>
                </a:solidFill>
              </a:defRPr>
            </a:lvl2pPr>
            <a:lvl3pPr marL="4387200" indent="0">
              <a:buNone/>
              <a:defRPr sz="8636">
                <a:solidFill>
                  <a:schemeClr val="tx1">
                    <a:tint val="75000"/>
                  </a:schemeClr>
                </a:solidFill>
              </a:defRPr>
            </a:lvl3pPr>
            <a:lvl4pPr marL="6580800" indent="0">
              <a:buNone/>
              <a:defRPr sz="7677">
                <a:solidFill>
                  <a:schemeClr val="tx1">
                    <a:tint val="75000"/>
                  </a:schemeClr>
                </a:solidFill>
              </a:defRPr>
            </a:lvl4pPr>
            <a:lvl5pPr marL="8774400" indent="0">
              <a:buNone/>
              <a:defRPr sz="7677">
                <a:solidFill>
                  <a:schemeClr val="tx1">
                    <a:tint val="75000"/>
                  </a:schemeClr>
                </a:solidFill>
              </a:defRPr>
            </a:lvl5pPr>
            <a:lvl6pPr marL="10967999" indent="0">
              <a:buNone/>
              <a:defRPr sz="7677">
                <a:solidFill>
                  <a:schemeClr val="tx1">
                    <a:tint val="75000"/>
                  </a:schemeClr>
                </a:solidFill>
              </a:defRPr>
            </a:lvl6pPr>
            <a:lvl7pPr marL="13161599" indent="0">
              <a:buNone/>
              <a:defRPr sz="7677">
                <a:solidFill>
                  <a:schemeClr val="tx1">
                    <a:tint val="75000"/>
                  </a:schemeClr>
                </a:solidFill>
              </a:defRPr>
            </a:lvl7pPr>
            <a:lvl8pPr marL="15355199" indent="0">
              <a:buNone/>
              <a:defRPr sz="7677">
                <a:solidFill>
                  <a:schemeClr val="tx1">
                    <a:tint val="75000"/>
                  </a:schemeClr>
                </a:solidFill>
              </a:defRPr>
            </a:lvl8pPr>
            <a:lvl9pPr marL="17548799" indent="0">
              <a:buNone/>
              <a:defRPr sz="7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445-09FE-4F52-8EB3-ADEEB1E18AED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5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974" y="8759197"/>
            <a:ext cx="18650387" cy="20877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5902" y="8759197"/>
            <a:ext cx="18650387" cy="20877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4759-5821-48F0-8480-3C496E342D27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6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90" y="1751846"/>
            <a:ext cx="37849314" cy="6359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95" y="8066080"/>
            <a:ext cx="18564674" cy="3953061"/>
          </a:xfrm>
        </p:spPr>
        <p:txBody>
          <a:bodyPr anchor="b"/>
          <a:lstStyle>
            <a:lvl1pPr marL="0" indent="0">
              <a:buNone/>
              <a:defRPr sz="11515" b="1"/>
            </a:lvl1pPr>
            <a:lvl2pPr marL="2193600" indent="0">
              <a:buNone/>
              <a:defRPr sz="9596" b="1"/>
            </a:lvl2pPr>
            <a:lvl3pPr marL="4387200" indent="0">
              <a:buNone/>
              <a:defRPr sz="8636" b="1"/>
            </a:lvl3pPr>
            <a:lvl4pPr marL="6580800" indent="0">
              <a:buNone/>
              <a:defRPr sz="7677" b="1"/>
            </a:lvl4pPr>
            <a:lvl5pPr marL="8774400" indent="0">
              <a:buNone/>
              <a:defRPr sz="7677" b="1"/>
            </a:lvl5pPr>
            <a:lvl6pPr marL="10967999" indent="0">
              <a:buNone/>
              <a:defRPr sz="7677" b="1"/>
            </a:lvl6pPr>
            <a:lvl7pPr marL="13161599" indent="0">
              <a:buNone/>
              <a:defRPr sz="7677" b="1"/>
            </a:lvl7pPr>
            <a:lvl8pPr marL="15355199" indent="0">
              <a:buNone/>
              <a:defRPr sz="7677" b="1"/>
            </a:lvl8pPr>
            <a:lvl9pPr marL="17548799" indent="0">
              <a:buNone/>
              <a:defRPr sz="7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2695" y="12019141"/>
            <a:ext cx="18564674" cy="1767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5904" y="8066080"/>
            <a:ext cx="18656103" cy="3953061"/>
          </a:xfrm>
        </p:spPr>
        <p:txBody>
          <a:bodyPr anchor="b"/>
          <a:lstStyle>
            <a:lvl1pPr marL="0" indent="0">
              <a:buNone/>
              <a:defRPr sz="11515" b="1"/>
            </a:lvl1pPr>
            <a:lvl2pPr marL="2193600" indent="0">
              <a:buNone/>
              <a:defRPr sz="9596" b="1"/>
            </a:lvl2pPr>
            <a:lvl3pPr marL="4387200" indent="0">
              <a:buNone/>
              <a:defRPr sz="8636" b="1"/>
            </a:lvl3pPr>
            <a:lvl4pPr marL="6580800" indent="0">
              <a:buNone/>
              <a:defRPr sz="7677" b="1"/>
            </a:lvl4pPr>
            <a:lvl5pPr marL="8774400" indent="0">
              <a:buNone/>
              <a:defRPr sz="7677" b="1"/>
            </a:lvl5pPr>
            <a:lvl6pPr marL="10967999" indent="0">
              <a:buNone/>
              <a:defRPr sz="7677" b="1"/>
            </a:lvl6pPr>
            <a:lvl7pPr marL="13161599" indent="0">
              <a:buNone/>
              <a:defRPr sz="7677" b="1"/>
            </a:lvl7pPr>
            <a:lvl8pPr marL="15355199" indent="0">
              <a:buNone/>
              <a:defRPr sz="7677" b="1"/>
            </a:lvl8pPr>
            <a:lvl9pPr marL="17548799" indent="0">
              <a:buNone/>
              <a:defRPr sz="7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5904" y="12019141"/>
            <a:ext cx="18656103" cy="1767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11C8-C090-46A5-8393-4B1C25AC67E9}" type="datetime1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AB8-6A81-41F2-88B4-2FBA2DBD3BA8}" type="datetime1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66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09B-35ED-49B4-B7AC-5868EB04B9E2}" type="datetime1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90" y="2193608"/>
            <a:ext cx="14153495" cy="7677626"/>
          </a:xfrm>
        </p:spPr>
        <p:txBody>
          <a:bodyPr anchor="b"/>
          <a:lstStyle>
            <a:lvl1pPr>
              <a:defRPr sz="15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6102" y="4737590"/>
            <a:ext cx="22215902" cy="23383247"/>
          </a:xfrm>
        </p:spPr>
        <p:txBody>
          <a:bodyPr/>
          <a:lstStyle>
            <a:lvl1pPr>
              <a:defRPr sz="15353"/>
            </a:lvl1pPr>
            <a:lvl2pPr>
              <a:defRPr sz="13434"/>
            </a:lvl2pPr>
            <a:lvl3pPr>
              <a:defRPr sz="11515"/>
            </a:lvl3pPr>
            <a:lvl4pPr>
              <a:defRPr sz="9596"/>
            </a:lvl4pPr>
            <a:lvl5pPr>
              <a:defRPr sz="9596"/>
            </a:lvl5pPr>
            <a:lvl6pPr>
              <a:defRPr sz="9596"/>
            </a:lvl6pPr>
            <a:lvl7pPr>
              <a:defRPr sz="9596"/>
            </a:lvl7pPr>
            <a:lvl8pPr>
              <a:defRPr sz="9596"/>
            </a:lvl8pPr>
            <a:lvl9pPr>
              <a:defRPr sz="9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90" y="9871234"/>
            <a:ext cx="14153495" cy="18287682"/>
          </a:xfrm>
        </p:spPr>
        <p:txBody>
          <a:bodyPr/>
          <a:lstStyle>
            <a:lvl1pPr marL="0" indent="0">
              <a:buNone/>
              <a:defRPr sz="7677"/>
            </a:lvl1pPr>
            <a:lvl2pPr marL="2193600" indent="0">
              <a:buNone/>
              <a:defRPr sz="6717"/>
            </a:lvl2pPr>
            <a:lvl3pPr marL="4387200" indent="0">
              <a:buNone/>
              <a:defRPr sz="5757"/>
            </a:lvl3pPr>
            <a:lvl4pPr marL="6580800" indent="0">
              <a:buNone/>
              <a:defRPr sz="4798"/>
            </a:lvl4pPr>
            <a:lvl5pPr marL="8774400" indent="0">
              <a:buNone/>
              <a:defRPr sz="4798"/>
            </a:lvl5pPr>
            <a:lvl6pPr marL="10967999" indent="0">
              <a:buNone/>
              <a:defRPr sz="4798"/>
            </a:lvl6pPr>
            <a:lvl7pPr marL="13161599" indent="0">
              <a:buNone/>
              <a:defRPr sz="4798"/>
            </a:lvl7pPr>
            <a:lvl8pPr marL="15355199" indent="0">
              <a:buNone/>
              <a:defRPr sz="4798"/>
            </a:lvl8pPr>
            <a:lvl9pPr marL="17548799" indent="0">
              <a:buNone/>
              <a:defRPr sz="4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B168-C14E-49C2-825E-D34E42325FE6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8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90" y="2193608"/>
            <a:ext cx="14153495" cy="7677626"/>
          </a:xfrm>
        </p:spPr>
        <p:txBody>
          <a:bodyPr anchor="b"/>
          <a:lstStyle>
            <a:lvl1pPr>
              <a:defRPr sz="15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6102" y="4737590"/>
            <a:ext cx="22215902" cy="23383247"/>
          </a:xfrm>
        </p:spPr>
        <p:txBody>
          <a:bodyPr anchor="t"/>
          <a:lstStyle>
            <a:lvl1pPr marL="0" indent="0">
              <a:buNone/>
              <a:defRPr sz="15353"/>
            </a:lvl1pPr>
            <a:lvl2pPr marL="2193600" indent="0">
              <a:buNone/>
              <a:defRPr sz="13434"/>
            </a:lvl2pPr>
            <a:lvl3pPr marL="4387200" indent="0">
              <a:buNone/>
              <a:defRPr sz="11515"/>
            </a:lvl3pPr>
            <a:lvl4pPr marL="6580800" indent="0">
              <a:buNone/>
              <a:defRPr sz="9596"/>
            </a:lvl4pPr>
            <a:lvl5pPr marL="8774400" indent="0">
              <a:buNone/>
              <a:defRPr sz="9596"/>
            </a:lvl5pPr>
            <a:lvl6pPr marL="10967999" indent="0">
              <a:buNone/>
              <a:defRPr sz="9596"/>
            </a:lvl6pPr>
            <a:lvl7pPr marL="13161599" indent="0">
              <a:buNone/>
              <a:defRPr sz="9596"/>
            </a:lvl7pPr>
            <a:lvl8pPr marL="15355199" indent="0">
              <a:buNone/>
              <a:defRPr sz="9596"/>
            </a:lvl8pPr>
            <a:lvl9pPr marL="17548799" indent="0">
              <a:buNone/>
              <a:defRPr sz="95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90" y="9871234"/>
            <a:ext cx="14153495" cy="18287682"/>
          </a:xfrm>
        </p:spPr>
        <p:txBody>
          <a:bodyPr/>
          <a:lstStyle>
            <a:lvl1pPr marL="0" indent="0">
              <a:buNone/>
              <a:defRPr sz="7677"/>
            </a:lvl1pPr>
            <a:lvl2pPr marL="2193600" indent="0">
              <a:buNone/>
              <a:defRPr sz="6717"/>
            </a:lvl2pPr>
            <a:lvl3pPr marL="4387200" indent="0">
              <a:buNone/>
              <a:defRPr sz="5757"/>
            </a:lvl3pPr>
            <a:lvl4pPr marL="6580800" indent="0">
              <a:buNone/>
              <a:defRPr sz="4798"/>
            </a:lvl4pPr>
            <a:lvl5pPr marL="8774400" indent="0">
              <a:buNone/>
              <a:defRPr sz="4798"/>
            </a:lvl5pPr>
            <a:lvl6pPr marL="10967999" indent="0">
              <a:buNone/>
              <a:defRPr sz="4798"/>
            </a:lvl6pPr>
            <a:lvl7pPr marL="13161599" indent="0">
              <a:buNone/>
              <a:defRPr sz="4798"/>
            </a:lvl7pPr>
            <a:lvl8pPr marL="15355199" indent="0">
              <a:buNone/>
              <a:defRPr sz="4798"/>
            </a:lvl8pPr>
            <a:lvl9pPr marL="17548799" indent="0">
              <a:buNone/>
              <a:defRPr sz="4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88BD-649D-4A79-8BF2-13390D4C8E42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6975" y="1751846"/>
            <a:ext cx="37849314" cy="635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975" y="8759197"/>
            <a:ext cx="37849314" cy="2087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6974" y="30497245"/>
            <a:ext cx="9873734" cy="1751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EF46-3891-4963-8E6C-EFB99A0E6215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6331" y="30497245"/>
            <a:ext cx="14810601" cy="1751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2555" y="30497245"/>
            <a:ext cx="9873734" cy="1751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F357-3882-40A5-8C53-CDECCD569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9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4387200" rtl="0" eaLnBrk="1" latinLnBrk="0" hangingPunct="1">
        <a:lnSpc>
          <a:spcPct val="90000"/>
        </a:lnSpc>
        <a:spcBef>
          <a:spcPct val="0"/>
        </a:spcBef>
        <a:buNone/>
        <a:defRPr sz="211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6800" indent="-1096800" algn="l" defTabSz="4387200" rtl="0" eaLnBrk="1" latinLnBrk="0" hangingPunct="1">
        <a:lnSpc>
          <a:spcPct val="90000"/>
        </a:lnSpc>
        <a:spcBef>
          <a:spcPts val="4798"/>
        </a:spcBef>
        <a:buFont typeface="Arial" panose="020B0604020202020204" pitchFamily="34" charset="0"/>
        <a:buChar char="•"/>
        <a:defRPr sz="13434" kern="1200">
          <a:solidFill>
            <a:schemeClr val="tx1"/>
          </a:solidFill>
          <a:latin typeface="+mn-lt"/>
          <a:ea typeface="+mn-ea"/>
          <a:cs typeface="+mn-cs"/>
        </a:defRPr>
      </a:lvl1pPr>
      <a:lvl2pPr marL="3290400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11515" kern="1200">
          <a:solidFill>
            <a:schemeClr val="tx1"/>
          </a:solidFill>
          <a:latin typeface="+mn-lt"/>
          <a:ea typeface="+mn-ea"/>
          <a:cs typeface="+mn-cs"/>
        </a:defRPr>
      </a:lvl2pPr>
      <a:lvl3pPr marL="5484000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9596" kern="1200">
          <a:solidFill>
            <a:schemeClr val="tx1"/>
          </a:solidFill>
          <a:latin typeface="+mn-lt"/>
          <a:ea typeface="+mn-ea"/>
          <a:cs typeface="+mn-cs"/>
        </a:defRPr>
      </a:lvl3pPr>
      <a:lvl4pPr marL="7677600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4pPr>
      <a:lvl5pPr marL="9871199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5pPr>
      <a:lvl6pPr marL="12064799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6pPr>
      <a:lvl7pPr marL="14258399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7pPr>
      <a:lvl8pPr marL="16451999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8pPr>
      <a:lvl9pPr marL="18645599" indent="-1096800" algn="l" defTabSz="4387200" rtl="0" eaLnBrk="1" latinLnBrk="0" hangingPunct="1">
        <a:lnSpc>
          <a:spcPct val="90000"/>
        </a:lnSpc>
        <a:spcBef>
          <a:spcPts val="23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1pPr>
      <a:lvl2pPr marL="2193600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2pPr>
      <a:lvl3pPr marL="4387200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3pPr>
      <a:lvl4pPr marL="6580800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4pPr>
      <a:lvl5pPr marL="8774400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5pPr>
      <a:lvl6pPr marL="10967999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6pPr>
      <a:lvl7pPr marL="13161599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7pPr>
      <a:lvl8pPr marL="15355199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8pPr>
      <a:lvl9pPr marL="17548799" algn="l" defTabSz="4387200" rtl="0" eaLnBrk="1" latinLnBrk="0" hangingPunct="1">
        <a:defRPr sz="8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1.xml"/><Relationship Id="rId3" Type="http://schemas.microsoft.com/office/2018/10/relationships/comments" Target="../comments/modernComment_100_4144E31E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chart" Target="../charts/chart2.xml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047D7DAB-331A-4CE7-8290-EF5C3E3A0023}"/>
              </a:ext>
            </a:extLst>
          </p:cNvPr>
          <p:cNvSpPr/>
          <p:nvPr/>
        </p:nvSpPr>
        <p:spPr>
          <a:xfrm>
            <a:off x="31723931" y="4646858"/>
            <a:ext cx="10046369" cy="923339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9C58A72-4622-A77B-7BEE-754EA5F8FA2A}"/>
              </a:ext>
            </a:extLst>
          </p:cNvPr>
          <p:cNvSpPr/>
          <p:nvPr/>
        </p:nvSpPr>
        <p:spPr>
          <a:xfrm>
            <a:off x="21773100" y="26114880"/>
            <a:ext cx="8863941" cy="5992877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E2CF76-CF0C-0783-2FEA-9108F25DFD82}"/>
              </a:ext>
            </a:extLst>
          </p:cNvPr>
          <p:cNvSpPr/>
          <p:nvPr/>
        </p:nvSpPr>
        <p:spPr>
          <a:xfrm>
            <a:off x="12402419" y="26114879"/>
            <a:ext cx="8863941" cy="5992877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F6EB96-F9FC-DEA4-188B-4004CE5583A5}"/>
              </a:ext>
            </a:extLst>
          </p:cNvPr>
          <p:cNvSpPr/>
          <p:nvPr/>
        </p:nvSpPr>
        <p:spPr>
          <a:xfrm>
            <a:off x="12402421" y="19579898"/>
            <a:ext cx="8863941" cy="5790540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4D3AD-EE62-00DC-A4EA-5AA2F8EF43BA}"/>
              </a:ext>
            </a:extLst>
          </p:cNvPr>
          <p:cNvSpPr>
            <a:spLocks/>
          </p:cNvSpPr>
          <p:nvPr/>
        </p:nvSpPr>
        <p:spPr>
          <a:xfrm>
            <a:off x="-1422400" y="-965200"/>
            <a:ext cx="45740320" cy="1593941"/>
          </a:xfrm>
          <a:prstGeom prst="rect">
            <a:avLst/>
          </a:prstGeom>
          <a:solidFill>
            <a:schemeClr val="accent2"/>
          </a:solidFill>
          <a:ln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253F-EB87-B266-71E2-E30273454D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490" y="801107"/>
            <a:ext cx="6691548" cy="1672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4300E-F84B-3DE5-36C7-697D474DF4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" y="704436"/>
            <a:ext cx="5959046" cy="17025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8BF88E1-90E8-93B9-1A11-A0D9645F03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021040" y="0"/>
            <a:ext cx="31516191" cy="3740558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13710" dirty="0">
                <a:latin typeface="Libre Franklin" pitchFamily="2" charset="0"/>
              </a:rPr>
              <a:t>How to Power Direct Air Capture?</a:t>
            </a:r>
            <a:br>
              <a:rPr lang="en-US" sz="13710" dirty="0">
                <a:latin typeface="Libre Franklin" pitchFamily="2" charset="0"/>
              </a:rPr>
            </a:br>
            <a:r>
              <a:rPr lang="en-US" sz="13710" dirty="0">
                <a:latin typeface="Libre Franklin" pitchFamily="2" charset="0"/>
              </a:rPr>
              <a:t> </a:t>
            </a:r>
            <a:r>
              <a:rPr lang="en-US" sz="5400" dirty="0">
                <a:latin typeface="Libre Franklin" pitchFamily="2" charset="0"/>
              </a:rPr>
              <a:t>Modeling System Wide Emissions Reduction of Direct Air Capture with Thermal Energy Storage</a:t>
            </a:r>
            <a:endParaRPr lang="en-GB" sz="6093" dirty="0">
              <a:latin typeface="Libre Franklin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CEC721-D123-7DE9-25C5-8A28D60B5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5739" y="3479516"/>
            <a:ext cx="23004007" cy="1245547"/>
          </a:xfrm>
        </p:spPr>
        <p:txBody>
          <a:bodyPr>
            <a:normAutofit/>
          </a:bodyPr>
          <a:lstStyle/>
          <a:p>
            <a:r>
              <a:rPr lang="en-US" sz="4062" dirty="0">
                <a:latin typeface="Libre Franklin" pitchFamily="2" charset="0"/>
              </a:rPr>
              <a:t>Vinay Konuru</a:t>
            </a:r>
            <a:r>
              <a:rPr lang="en-US" sz="4062" baseline="30000" dirty="0">
                <a:latin typeface="Libre Franklin" pitchFamily="2" charset="0"/>
              </a:rPr>
              <a:t>1</a:t>
            </a:r>
            <a:r>
              <a:rPr lang="en-US" sz="4062" dirty="0">
                <a:latin typeface="Libre Franklin" pitchFamily="2" charset="0"/>
              </a:rPr>
              <a:t>, </a:t>
            </a:r>
            <a:r>
              <a:rPr lang="en-US" sz="4062" dirty="0" err="1">
                <a:latin typeface="Libre Franklin" pitchFamily="2" charset="0"/>
              </a:rPr>
              <a:t>Aniruddh</a:t>
            </a:r>
            <a:r>
              <a:rPr lang="en-US" sz="4062" dirty="0">
                <a:latin typeface="Libre Franklin" pitchFamily="2" charset="0"/>
              </a:rPr>
              <a:t> Mohan</a:t>
            </a:r>
            <a:r>
              <a:rPr lang="en-US" sz="4062" baseline="30000" dirty="0">
                <a:latin typeface="Libre Franklin" pitchFamily="2" charset="0"/>
              </a:rPr>
              <a:t>2</a:t>
            </a:r>
            <a:r>
              <a:rPr lang="en-US" sz="4062" dirty="0">
                <a:latin typeface="Libre Franklin" pitchFamily="2" charset="0"/>
              </a:rPr>
              <a:t>, Kelsey Hatzell</a:t>
            </a:r>
            <a:r>
              <a:rPr lang="en-US" sz="4062" baseline="30000" dirty="0">
                <a:latin typeface="Libre Franklin" pitchFamily="2" charset="0"/>
              </a:rPr>
              <a:t>2</a:t>
            </a:r>
            <a:r>
              <a:rPr lang="en-US" sz="4062" dirty="0">
                <a:latin typeface="Libre Franklin" pitchFamily="2" charset="0"/>
              </a:rPr>
              <a:t>, Jesse Jenkins</a:t>
            </a:r>
            <a:r>
              <a:rPr lang="en-US" sz="4062" baseline="30000" dirty="0">
                <a:latin typeface="Libre Franklin" pitchFamily="2" charset="0"/>
              </a:rPr>
              <a:t>2</a:t>
            </a:r>
            <a:endParaRPr lang="en-US" sz="4062" dirty="0">
              <a:latin typeface="Libre Franklin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4903E-E4FB-3142-2220-F4B17CED8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222" y="4607839"/>
            <a:ext cx="13320000" cy="980161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170C4-B539-CB04-B77B-0E255AEE421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15237" y="4150569"/>
            <a:ext cx="42314711" cy="0"/>
          </a:xfrm>
          <a:prstGeom prst="line">
            <a:avLst/>
          </a:prstGeom>
          <a:ln>
            <a:solidFill>
              <a:srgbClr val="FF9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BF1EA7-6082-8D6E-86A1-9BA3B6EBFF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57723" y="4768274"/>
            <a:ext cx="8334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Libre Franklin" pitchFamily="2" charset="0"/>
              </a:rPr>
              <a:t>Background and 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B1843-8C44-C0C6-F057-45B05C3CF06B}"/>
              </a:ext>
            </a:extLst>
          </p:cNvPr>
          <p:cNvSpPr>
            <a:spLocks/>
          </p:cNvSpPr>
          <p:nvPr/>
        </p:nvSpPr>
        <p:spPr>
          <a:xfrm>
            <a:off x="410203" y="28166522"/>
            <a:ext cx="11479057" cy="980161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0CB7DC-1AB1-53F3-1683-D6B7A6450D8F}"/>
              </a:ext>
            </a:extLst>
          </p:cNvPr>
          <p:cNvSpPr txBox="1"/>
          <p:nvPr/>
        </p:nvSpPr>
        <p:spPr>
          <a:xfrm>
            <a:off x="3767400" y="28328278"/>
            <a:ext cx="650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Libre Franklin" pitchFamily="2" charset="0"/>
              </a:rPr>
              <a:t>Experimental Setup</a:t>
            </a:r>
            <a:endParaRPr lang="en-GB" sz="4000" dirty="0">
              <a:latin typeface="Libre Franklin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EE5C80-83D7-B9A3-B731-FAEE6078D54B}"/>
              </a:ext>
            </a:extLst>
          </p:cNvPr>
          <p:cNvSpPr/>
          <p:nvPr/>
        </p:nvSpPr>
        <p:spPr>
          <a:xfrm>
            <a:off x="12402419" y="18418091"/>
            <a:ext cx="18224467" cy="923339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800ACA-6D13-CCB6-69C4-86EAD3D97FC3}"/>
              </a:ext>
            </a:extLst>
          </p:cNvPr>
          <p:cNvSpPr txBox="1"/>
          <p:nvPr/>
        </p:nvSpPr>
        <p:spPr>
          <a:xfrm>
            <a:off x="686690" y="5575147"/>
            <a:ext cx="12359619" cy="6655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38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7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>
                <a:latin typeface="Libre Franklin" pitchFamily="2" charset="0"/>
              </a:rPr>
              <a:t>Direct-Air Carbon Capture (DAC) is one of the lowest cost technologies to decarbonizing hard-to-abate industries</a:t>
            </a:r>
            <a:endParaRPr lang="en-US" sz="3600" dirty="0">
              <a:latin typeface="Libre Franklin" pitchFamily="2" charset="0"/>
            </a:endParaRPr>
          </a:p>
          <a:p>
            <a:pPr algn="just"/>
            <a:endParaRPr lang="en-US" sz="3600" b="1" dirty="0">
              <a:latin typeface="Libre Franklin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Libre Franklin" pitchFamily="2" charset="0"/>
              </a:rPr>
              <a:t>Question: </a:t>
            </a:r>
            <a:r>
              <a:rPr lang="en-US" sz="3600" dirty="0">
                <a:latin typeface="Libre Franklin" pitchFamily="2" charset="0"/>
              </a:rPr>
              <a:t>How do we consistently supply clean power and heat?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Libre Franklin" pitchFamily="2" charset="0"/>
              </a:rPr>
              <a:t>Hypothesis</a:t>
            </a:r>
            <a:r>
              <a:rPr lang="en-US" sz="3600" dirty="0">
                <a:latin typeface="Libre Franklin" pitchFamily="2" charset="0"/>
              </a:rPr>
              <a:t>: Thermal Energy Storage can reduce operational emissions by storing clean heat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600" dirty="0">
              <a:latin typeface="Libre Franklin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Libre Franklin" pitchFamily="2" charset="0"/>
              </a:rPr>
              <a:t>Technical constraints: </a:t>
            </a:r>
            <a:r>
              <a:rPr lang="en-US" sz="3600" dirty="0">
                <a:latin typeface="Libre Franklin" pitchFamily="2" charset="0"/>
              </a:rPr>
              <a:t>100C sorbent regeneration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Libre Franklin" pitchFamily="2" charset="0"/>
              </a:rPr>
              <a:t>Economic constraints: </a:t>
            </a:r>
            <a:r>
              <a:rPr lang="en-US" sz="3600" dirty="0">
                <a:latin typeface="Libre Franklin" pitchFamily="2" charset="0"/>
              </a:rPr>
              <a:t>High capital cost, low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Libre Franklin" pitchFamily="2" charset="0"/>
              </a:rPr>
              <a:t>Policy constraints: </a:t>
            </a:r>
            <a:r>
              <a:rPr lang="en-US" sz="3600" dirty="0">
                <a:latin typeface="Libre Franklin" pitchFamily="2" charset="0"/>
              </a:rPr>
              <a:t>CO2 Capture Targets</a:t>
            </a:r>
            <a:endParaRPr lang="en-US" sz="3600" b="1" dirty="0">
              <a:latin typeface="Libre Franklin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1EF7DE-80AE-703F-6149-9D1269F24E44}"/>
              </a:ext>
            </a:extLst>
          </p:cNvPr>
          <p:cNvSpPr txBox="1"/>
          <p:nvPr/>
        </p:nvSpPr>
        <p:spPr>
          <a:xfrm>
            <a:off x="17198743" y="18474441"/>
            <a:ext cx="1000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ibre Franklin" pitchFamily="2" charset="0"/>
              </a:rPr>
              <a:t>Plant Design Configurations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9D6EFB-147A-5D13-9CE2-C65BDC8F5A39}"/>
              </a:ext>
            </a:extLst>
          </p:cNvPr>
          <p:cNvSpPr/>
          <p:nvPr/>
        </p:nvSpPr>
        <p:spPr>
          <a:xfrm>
            <a:off x="21762945" y="19541178"/>
            <a:ext cx="8863941" cy="5790540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pic>
        <p:nvPicPr>
          <p:cNvPr id="62" name="Picture 61" descr="Diagram of a diagram of a plant&#10;&#10;Description automatically generated">
            <a:extLst>
              <a:ext uri="{FF2B5EF4-FFF2-40B4-BE49-F238E27FC236}">
                <a16:creationId xmlns:a16="http://schemas.microsoft.com/office/drawing/2014/main" id="{07B37D89-0D80-EDDE-2517-D18B39FEA9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9" r="-76"/>
          <a:stretch/>
        </p:blipFill>
        <p:spPr>
          <a:xfrm>
            <a:off x="13701360" y="19784165"/>
            <a:ext cx="6725207" cy="5384253"/>
          </a:xfrm>
          <a:prstGeom prst="rect">
            <a:avLst/>
          </a:prstGeom>
        </p:spPr>
      </p:pic>
      <p:pic>
        <p:nvPicPr>
          <p:cNvPr id="64" name="Picture 63" descr="Diagram of a heat exchanger&#10;&#10;Description automatically generated">
            <a:extLst>
              <a:ext uri="{FF2B5EF4-FFF2-40B4-BE49-F238E27FC236}">
                <a16:creationId xmlns:a16="http://schemas.microsoft.com/office/drawing/2014/main" id="{6030B10A-5EC8-69E5-5A64-AC7D6800871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6"/>
          <a:stretch/>
        </p:blipFill>
        <p:spPr>
          <a:xfrm>
            <a:off x="21941631" y="20094386"/>
            <a:ext cx="8188672" cy="395432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112602A-49DB-F473-EE9D-C808BA386AF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" r="9613"/>
          <a:stretch/>
        </p:blipFill>
        <p:spPr bwMode="auto">
          <a:xfrm>
            <a:off x="12724084" y="27393051"/>
            <a:ext cx="8220613" cy="40630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Picture 2" descr="12,500+ Energy Storage Stock Illustrations, Royalty-Free Vector Graphics &amp; Clip  Art - iStock | Battery energy storage, Battery, Battery storage">
            <a:extLst>
              <a:ext uri="{FF2B5EF4-FFF2-40B4-BE49-F238E27FC236}">
                <a16:creationId xmlns:a16="http://schemas.microsoft.com/office/drawing/2014/main" id="{0CA90447-005E-1557-3A47-053DAAFB1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9"/>
          <a:stretch/>
        </p:blipFill>
        <p:spPr bwMode="auto">
          <a:xfrm>
            <a:off x="4465849" y="13264896"/>
            <a:ext cx="2110431" cy="182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Solar Energy Vector Art, Icons, and Graphics for Free Download">
            <a:extLst>
              <a:ext uri="{FF2B5EF4-FFF2-40B4-BE49-F238E27FC236}">
                <a16:creationId xmlns:a16="http://schemas.microsoft.com/office/drawing/2014/main" id="{9B3AFD43-6104-A1FA-03C2-F287352A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40" y="15484407"/>
            <a:ext cx="2367968" cy="13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F20E17A-299D-5F05-17C8-4693AC92E9FE}"/>
              </a:ext>
            </a:extLst>
          </p:cNvPr>
          <p:cNvSpPr txBox="1"/>
          <p:nvPr/>
        </p:nvSpPr>
        <p:spPr>
          <a:xfrm>
            <a:off x="4962160" y="12960678"/>
            <a:ext cx="110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ibre Franklin" pitchFamily="2" charset="0"/>
              </a:rPr>
              <a:t>TES</a:t>
            </a:r>
            <a:endParaRPr lang="en-US" sz="1600" dirty="0">
              <a:latin typeface="Libre Franklin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358550-DBBC-D36D-CE18-E967C8DA872B}"/>
              </a:ext>
            </a:extLst>
          </p:cNvPr>
          <p:cNvSpPr/>
          <p:nvPr/>
        </p:nvSpPr>
        <p:spPr>
          <a:xfrm>
            <a:off x="4312345" y="12831012"/>
            <a:ext cx="2275840" cy="4267200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4" descr="What is direct air carbon capture and storage (DACS)? - Drax Global">
            <a:extLst>
              <a:ext uri="{FF2B5EF4-FFF2-40B4-BE49-F238E27FC236}">
                <a16:creationId xmlns:a16="http://schemas.microsoft.com/office/drawing/2014/main" id="{D8925B39-F64B-1E8C-CD78-C4C9B1D66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36681" r="33822" b="24268"/>
          <a:stretch/>
        </p:blipFill>
        <p:spPr bwMode="auto">
          <a:xfrm>
            <a:off x="8810460" y="13348374"/>
            <a:ext cx="3873046" cy="21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id="{53F2674E-2891-04CC-15E0-A5F0A699CE03}"/>
              </a:ext>
            </a:extLst>
          </p:cNvPr>
          <p:cNvSpPr/>
          <p:nvPr/>
        </p:nvSpPr>
        <p:spPr>
          <a:xfrm>
            <a:off x="6967025" y="14427284"/>
            <a:ext cx="1536192" cy="422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00D5C19-58CB-14E0-FF28-8AFF43AE210B}"/>
              </a:ext>
            </a:extLst>
          </p:cNvPr>
          <p:cNvSpPr/>
          <p:nvPr/>
        </p:nvSpPr>
        <p:spPr>
          <a:xfrm>
            <a:off x="22039974" y="26214845"/>
            <a:ext cx="482389" cy="5145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DCB29A-09B1-17E2-F8DA-0666C57ED19F}"/>
              </a:ext>
            </a:extLst>
          </p:cNvPr>
          <p:cNvSpPr txBox="1"/>
          <p:nvPr/>
        </p:nvSpPr>
        <p:spPr>
          <a:xfrm>
            <a:off x="22068664" y="26172604"/>
            <a:ext cx="25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2A01858-286C-AB88-1644-D3BA72DDBCB8}"/>
              </a:ext>
            </a:extLst>
          </p:cNvPr>
          <p:cNvSpPr/>
          <p:nvPr/>
        </p:nvSpPr>
        <p:spPr>
          <a:xfrm>
            <a:off x="12849023" y="26328414"/>
            <a:ext cx="482389" cy="5145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1FEAAD-0E0B-1F2B-3D93-39BC6D857BB8}"/>
              </a:ext>
            </a:extLst>
          </p:cNvPr>
          <p:cNvSpPr txBox="1"/>
          <p:nvPr/>
        </p:nvSpPr>
        <p:spPr>
          <a:xfrm>
            <a:off x="12917763" y="26276174"/>
            <a:ext cx="25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238F73C-564E-5B44-5ECB-94495B3B5D8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9"/>
          <a:stretch/>
        </p:blipFill>
        <p:spPr>
          <a:xfrm>
            <a:off x="22068664" y="26918835"/>
            <a:ext cx="8252501" cy="4875538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76235B47-E469-7644-B8FD-6972968FBEF1}"/>
              </a:ext>
            </a:extLst>
          </p:cNvPr>
          <p:cNvSpPr/>
          <p:nvPr/>
        </p:nvSpPr>
        <p:spPr>
          <a:xfrm>
            <a:off x="22039974" y="19701102"/>
            <a:ext cx="482389" cy="5145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6081BF-0374-3B25-6021-E6FD82A8248C}"/>
              </a:ext>
            </a:extLst>
          </p:cNvPr>
          <p:cNvSpPr txBox="1"/>
          <p:nvPr/>
        </p:nvSpPr>
        <p:spPr>
          <a:xfrm>
            <a:off x="22110631" y="19655770"/>
            <a:ext cx="25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C08883F-32D9-8463-CEF8-F968BD5498AB}"/>
              </a:ext>
            </a:extLst>
          </p:cNvPr>
          <p:cNvSpPr/>
          <p:nvPr/>
        </p:nvSpPr>
        <p:spPr>
          <a:xfrm>
            <a:off x="12808075" y="19865317"/>
            <a:ext cx="482389" cy="5145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B4BF5E-E5FB-016D-E842-498A43E9E871}"/>
              </a:ext>
            </a:extLst>
          </p:cNvPr>
          <p:cNvSpPr txBox="1"/>
          <p:nvPr/>
        </p:nvSpPr>
        <p:spPr>
          <a:xfrm>
            <a:off x="12849023" y="19818762"/>
            <a:ext cx="25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0E162FA-953F-41D6-0B6F-8F690DD4F125}"/>
              </a:ext>
            </a:extLst>
          </p:cNvPr>
          <p:cNvSpPr/>
          <p:nvPr/>
        </p:nvSpPr>
        <p:spPr>
          <a:xfrm>
            <a:off x="698485" y="29353888"/>
            <a:ext cx="5266791" cy="22956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96BE7E2-3865-3B93-6271-F3FF7917F653}"/>
              </a:ext>
            </a:extLst>
          </p:cNvPr>
          <p:cNvSpPr/>
          <p:nvPr/>
        </p:nvSpPr>
        <p:spPr>
          <a:xfrm>
            <a:off x="6527780" y="29375611"/>
            <a:ext cx="4963122" cy="2273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 Placeholder 3">
            <a:extLst>
              <a:ext uri="{FF2B5EF4-FFF2-40B4-BE49-F238E27FC236}">
                <a16:creationId xmlns:a16="http://schemas.microsoft.com/office/drawing/2014/main" id="{F4F615E5-6185-CC8F-7E1B-C402415BDF41}"/>
              </a:ext>
            </a:extLst>
          </p:cNvPr>
          <p:cNvSpPr txBox="1">
            <a:spLocks/>
          </p:cNvSpPr>
          <p:nvPr/>
        </p:nvSpPr>
        <p:spPr>
          <a:xfrm>
            <a:off x="6535627" y="29522651"/>
            <a:ext cx="4035713" cy="184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600" kern="0" dirty="0">
                <a:solidFill>
                  <a:schemeClr val="bg1"/>
                </a:solidFill>
              </a:rPr>
              <a:t>System</a:t>
            </a:r>
          </a:p>
          <a:p>
            <a:pPr lvl="1">
              <a:buClr>
                <a:schemeClr val="bg1"/>
              </a:buClr>
            </a:pPr>
            <a:r>
              <a:rPr lang="en-US" sz="2600" kern="0" dirty="0">
                <a:solidFill>
                  <a:schemeClr val="bg1"/>
                </a:solidFill>
              </a:rPr>
              <a:t>ERCOT </a:t>
            </a:r>
          </a:p>
          <a:p>
            <a:pPr lvl="1">
              <a:buClr>
                <a:schemeClr val="bg1"/>
              </a:buClr>
            </a:pPr>
            <a:r>
              <a:rPr lang="en-US" sz="2600" kern="0" dirty="0">
                <a:solidFill>
                  <a:schemeClr val="bg1"/>
                </a:solidFill>
              </a:rPr>
              <a:t>2-Zone System</a:t>
            </a:r>
          </a:p>
          <a:p>
            <a:pPr lvl="1">
              <a:buClr>
                <a:schemeClr val="bg1"/>
              </a:buClr>
            </a:pPr>
            <a:r>
              <a:rPr lang="en-US" sz="2600" kern="0" dirty="0">
                <a:solidFill>
                  <a:schemeClr val="bg1"/>
                </a:solidFill>
              </a:rPr>
              <a:t>DAC in East Texas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75842E2E-6EB6-B5DA-26B4-4FE03A1A258D}"/>
              </a:ext>
            </a:extLst>
          </p:cNvPr>
          <p:cNvSpPr txBox="1">
            <a:spLocks/>
          </p:cNvSpPr>
          <p:nvPr/>
        </p:nvSpPr>
        <p:spPr>
          <a:xfrm>
            <a:off x="686688" y="29591568"/>
            <a:ext cx="5334351" cy="184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3200" kern="0" dirty="0">
                <a:solidFill>
                  <a:schemeClr val="bg1"/>
                </a:solidFill>
              </a:rPr>
              <a:t>Plant</a:t>
            </a:r>
          </a:p>
          <a:p>
            <a:pPr lvl="1">
              <a:buClr>
                <a:schemeClr val="bg1"/>
              </a:buClr>
            </a:pPr>
            <a:r>
              <a:rPr lang="en-US" sz="2800" kern="0" dirty="0">
                <a:solidFill>
                  <a:schemeClr val="bg1"/>
                </a:solidFill>
              </a:rPr>
              <a:t>Solid Sorbent</a:t>
            </a:r>
          </a:p>
          <a:p>
            <a:pPr lvl="1">
              <a:buClr>
                <a:schemeClr val="bg1"/>
              </a:buClr>
            </a:pPr>
            <a:r>
              <a:rPr lang="en-US" sz="2800" kern="0" dirty="0">
                <a:solidFill>
                  <a:schemeClr val="bg1"/>
                </a:solidFill>
              </a:rPr>
              <a:t>Grid-Connected</a:t>
            </a:r>
          </a:p>
          <a:p>
            <a:pPr lvl="1">
              <a:buClr>
                <a:schemeClr val="bg1"/>
              </a:buClr>
            </a:pPr>
            <a:r>
              <a:rPr lang="en-US" sz="2800" kern="0" dirty="0">
                <a:solidFill>
                  <a:schemeClr val="bg1"/>
                </a:solidFill>
              </a:rPr>
              <a:t>1MtCO2 Annual Capacity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676866-CF67-AB48-ECC4-D8C5C1D998F4}"/>
              </a:ext>
            </a:extLst>
          </p:cNvPr>
          <p:cNvSpPr/>
          <p:nvPr/>
        </p:nvSpPr>
        <p:spPr>
          <a:xfrm>
            <a:off x="32534136" y="20601944"/>
            <a:ext cx="9137881" cy="994514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9D832C-4C20-1C13-96C6-8428499FCE09}"/>
              </a:ext>
            </a:extLst>
          </p:cNvPr>
          <p:cNvSpPr txBox="1"/>
          <p:nvPr/>
        </p:nvSpPr>
        <p:spPr>
          <a:xfrm>
            <a:off x="32649502" y="20642350"/>
            <a:ext cx="8705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re Franklin" pitchFamily="2" charset="0"/>
              </a:rPr>
              <a:t>Key finding </a:t>
            </a:r>
            <a:r>
              <a:rPr lang="en-US" sz="2800" b="1" dirty="0">
                <a:latin typeface="Libre Franklin" pitchFamily="2" charset="0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7"/>
                  </a:ext>
                </a:extLst>
              </a:rPr>
              <a:t>3</a:t>
            </a:r>
            <a:r>
              <a:rPr lang="en-US" sz="2800" dirty="0">
                <a:latin typeface="Libre Franklin" pitchFamily="2" charset="0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7"/>
                  </a:ext>
                </a:extLst>
              </a:rPr>
              <a:t>:</a:t>
            </a:r>
            <a:r>
              <a:rPr lang="en-US" sz="2800" dirty="0">
                <a:latin typeface="Libre Franklin" pitchFamily="2" charset="0"/>
              </a:rPr>
              <a:t> System emissions reductions are driven by reductions in TES capacity cost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CB1AA03-CD66-3C8E-3116-E54C4E50A0E1}"/>
              </a:ext>
            </a:extLst>
          </p:cNvPr>
          <p:cNvSpPr/>
          <p:nvPr/>
        </p:nvSpPr>
        <p:spPr>
          <a:xfrm>
            <a:off x="32415889" y="13696297"/>
            <a:ext cx="9137881" cy="994514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0DC4B-5A57-5FAC-9610-D1EFEA825F57}"/>
              </a:ext>
            </a:extLst>
          </p:cNvPr>
          <p:cNvSpPr txBox="1"/>
          <p:nvPr/>
        </p:nvSpPr>
        <p:spPr>
          <a:xfrm>
            <a:off x="32531255" y="13736703"/>
            <a:ext cx="8705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re Franklin" pitchFamily="2" charset="0"/>
              </a:rPr>
              <a:t>Key finding </a:t>
            </a:r>
            <a:r>
              <a:rPr lang="en-US" sz="2800" b="1" dirty="0">
                <a:latin typeface="Libre Franklin" pitchFamily="2" charset="0"/>
                <a:extLst>
                  <a:ext uri="http://customooxmlschemas.google.com/">
                    <go:slidesCustomData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7"/>
                  </a:ext>
                </a:extLst>
              </a:rPr>
              <a:t>2</a:t>
            </a:r>
            <a:r>
              <a:rPr lang="en-US" sz="2800" dirty="0">
                <a:latin typeface="Libre Franklin" pitchFamily="2" charset="0"/>
                <a:extLst>
                  <a:ext uri="http://customooxmlschemas.google.com/">
                    <go:slidesCustomData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7"/>
                  </a:ext>
                </a:extLst>
              </a:rPr>
              <a:t>: </a:t>
            </a:r>
            <a:r>
              <a:rPr lang="en-US" sz="2800" dirty="0">
                <a:latin typeface="Libre Franklin" pitchFamily="2" charset="0"/>
              </a:rPr>
              <a:t>System level cost of CO2 capture is reduced by $300/tCO2 with TES</a:t>
            </a:r>
          </a:p>
        </p:txBody>
      </p:sp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0F9EAA84-72FB-F630-96E6-10A79233A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381068"/>
              </p:ext>
            </p:extLst>
          </p:nvPr>
        </p:nvGraphicFramePr>
        <p:xfrm>
          <a:off x="14199356" y="10312142"/>
          <a:ext cx="14761522" cy="821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id="{E5B4F616-2EFF-3AF9-FB68-B49523AEA2E4}"/>
              </a:ext>
            </a:extLst>
          </p:cNvPr>
          <p:cNvSpPr/>
          <p:nvPr/>
        </p:nvSpPr>
        <p:spPr>
          <a:xfrm>
            <a:off x="32306688" y="6148399"/>
            <a:ext cx="9137881" cy="994514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114B66-8BAE-03D4-C10D-65F0E02C92B5}"/>
              </a:ext>
            </a:extLst>
          </p:cNvPr>
          <p:cNvSpPr txBox="1"/>
          <p:nvPr/>
        </p:nvSpPr>
        <p:spPr>
          <a:xfrm>
            <a:off x="32422054" y="6188805"/>
            <a:ext cx="8705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re Franklin" pitchFamily="2" charset="0"/>
              </a:rPr>
              <a:t>Key finding 1</a:t>
            </a:r>
            <a:r>
              <a:rPr lang="en-US" sz="2800" dirty="0">
                <a:latin typeface="Libre Franklin" pitchFamily="2" charset="0"/>
                <a:extLst>
                  <a:ext uri="http://customooxmlschemas.google.com/">
                    <go:slidesCustomData xmlns:lc="http://schemas.openxmlformats.org/drawingml/2006/lockedCanvas"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7"/>
                  </a:ext>
                </a:extLst>
              </a:rPr>
              <a:t>: </a:t>
            </a:r>
            <a:r>
              <a:rPr lang="en-US" sz="2800" dirty="0">
                <a:latin typeface="Libre Franklin" pitchFamily="2" charset="0"/>
              </a:rPr>
              <a:t>Plant level cost of CO2 capture is reduced by $100/tCO2 with TES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42EC50A6-3560-A6DD-EFAA-F4C62DD3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60803"/>
              </p:ext>
            </p:extLst>
          </p:nvPr>
        </p:nvGraphicFramePr>
        <p:xfrm>
          <a:off x="462179" y="19607520"/>
          <a:ext cx="11245546" cy="8083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002">
                  <a:extLst>
                    <a:ext uri="{9D8B030D-6E8A-4147-A177-3AD203B41FA5}">
                      <a16:colId xmlns:a16="http://schemas.microsoft.com/office/drawing/2014/main" val="1017610133"/>
                    </a:ext>
                  </a:extLst>
                </a:gridCol>
                <a:gridCol w="5283544">
                  <a:extLst>
                    <a:ext uri="{9D8B030D-6E8A-4147-A177-3AD203B41FA5}">
                      <a16:colId xmlns:a16="http://schemas.microsoft.com/office/drawing/2014/main" val="1268031766"/>
                    </a:ext>
                  </a:extLst>
                </a:gridCol>
              </a:tblGrid>
              <a:tr h="3351164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Heat Pump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Pros: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Low fixed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High heat generation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="0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Cons: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No flexibility</a:t>
                      </a:r>
                    </a:p>
                  </a:txBody>
                  <a:tcPr marL="109659" marR="109659" marT="54829" marB="548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Thermal Energy Storage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Pros: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Flexibility in heat production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="0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Cons: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High fixed costs</a:t>
                      </a:r>
                    </a:p>
                  </a:txBody>
                  <a:tcPr marL="109659" marR="109659" marT="54829" marB="548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45627"/>
                  </a:ext>
                </a:extLst>
              </a:tr>
              <a:tr h="420606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Heat Pump + Thermal Energy Storage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Pros: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Smaller 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="0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Cons: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Lower heat storage capacity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</a:txBody>
                  <a:tcPr marL="109659" marR="109659" marT="54829" marB="548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Thermal Energy Storage + Turbine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Pros: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Energy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800" b="0" dirty="0">
                        <a:solidFill>
                          <a:schemeClr val="tx1"/>
                        </a:solidFill>
                        <a:latin typeface="Libre Franklin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Cons: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Libre Franklin" pitchFamily="2" charset="0"/>
                        </a:rPr>
                        <a:t>High fixed costs</a:t>
                      </a:r>
                    </a:p>
                  </a:txBody>
                  <a:tcPr marL="109659" marR="109659" marT="54829" marB="548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011914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5D3D3413-A6F7-72F9-A91C-6640DB3FD302}"/>
              </a:ext>
            </a:extLst>
          </p:cNvPr>
          <p:cNvSpPr/>
          <p:nvPr/>
        </p:nvSpPr>
        <p:spPr>
          <a:xfrm>
            <a:off x="416622" y="18389679"/>
            <a:ext cx="11479056" cy="980161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29EFF9A-0114-3A3D-775B-0391582490C3}"/>
              </a:ext>
            </a:extLst>
          </p:cNvPr>
          <p:cNvSpPr txBox="1"/>
          <p:nvPr/>
        </p:nvSpPr>
        <p:spPr>
          <a:xfrm>
            <a:off x="3695098" y="18480850"/>
            <a:ext cx="57356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Libre Franklin" pitchFamily="2" charset="0"/>
              </a:rPr>
              <a:t>Technology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3AF10-4D29-63D3-7D4D-AA95A43D35C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583" y="21832981"/>
            <a:ext cx="9515211" cy="682362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471938E-1115-58B8-E253-A85AF2DB9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82777"/>
              </p:ext>
            </p:extLst>
          </p:nvPr>
        </p:nvGraphicFramePr>
        <p:xfrm>
          <a:off x="32531255" y="14965714"/>
          <a:ext cx="9121869" cy="579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EA800EB-6A45-A326-56C2-E9C40FBAE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899798"/>
              </p:ext>
            </p:extLst>
          </p:nvPr>
        </p:nvGraphicFramePr>
        <p:xfrm>
          <a:off x="32470984" y="7553070"/>
          <a:ext cx="9515211" cy="5988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B8459F1-A7F0-33E1-AC71-15C02D55971B}"/>
              </a:ext>
            </a:extLst>
          </p:cNvPr>
          <p:cNvSpPr/>
          <p:nvPr/>
        </p:nvSpPr>
        <p:spPr>
          <a:xfrm>
            <a:off x="32306688" y="28330670"/>
            <a:ext cx="10046369" cy="923339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5B4B32-C814-D5F0-EC73-6C7AE85A89DA}"/>
              </a:ext>
            </a:extLst>
          </p:cNvPr>
          <p:cNvSpPr txBox="1"/>
          <p:nvPr/>
        </p:nvSpPr>
        <p:spPr>
          <a:xfrm>
            <a:off x="34296626" y="28507392"/>
            <a:ext cx="7058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Libre Franklin" pitchFamily="2" charset="0"/>
              </a:rPr>
              <a:t>Conclusion &amp; 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941DD-EE13-A7C7-9C25-E4597D42D714}"/>
              </a:ext>
            </a:extLst>
          </p:cNvPr>
          <p:cNvSpPr/>
          <p:nvPr/>
        </p:nvSpPr>
        <p:spPr>
          <a:xfrm>
            <a:off x="15225516" y="4622882"/>
            <a:ext cx="13628915" cy="923339"/>
          </a:xfrm>
          <a:prstGeom prst="rect">
            <a:avLst/>
          </a:prstGeom>
          <a:solidFill>
            <a:schemeClr val="bg1"/>
          </a:solidFill>
          <a:ln w="19050">
            <a:solidFill>
              <a:srgbClr val="FF9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60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069F4-FBE7-2C38-8635-5DC2752927CB}"/>
              </a:ext>
            </a:extLst>
          </p:cNvPr>
          <p:cNvSpPr txBox="1"/>
          <p:nvPr/>
        </p:nvSpPr>
        <p:spPr>
          <a:xfrm>
            <a:off x="35248635" y="4743976"/>
            <a:ext cx="3472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Libre Franklin" pitchFamily="2" charset="0"/>
              </a:rPr>
              <a:t>Key Findings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9445D3-9046-BB1D-3B7B-D5F964028BA9}"/>
              </a:ext>
            </a:extLst>
          </p:cNvPr>
          <p:cNvSpPr txBox="1"/>
          <p:nvPr/>
        </p:nvSpPr>
        <p:spPr>
          <a:xfrm>
            <a:off x="20631529" y="4711965"/>
            <a:ext cx="3472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latin typeface="Libre Franklin" pitchFamily="2" charset="0"/>
              </a:rPr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7973BB-A87D-081F-BDD9-79897571D3B3}"/>
              </a:ext>
            </a:extLst>
          </p:cNvPr>
          <p:cNvSpPr txBox="1"/>
          <p:nvPr/>
        </p:nvSpPr>
        <p:spPr>
          <a:xfrm>
            <a:off x="15718252" y="5761387"/>
            <a:ext cx="1329894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Libre Franklin" pitchFamily="2" charset="0"/>
              </a:rPr>
              <a:t>In this study, we’ve explored the capability of thermal energy storage to reduce the operational emissions and increase the system-wide emissions reductions of DAC plant by answering the following questions:</a:t>
            </a:r>
          </a:p>
          <a:p>
            <a:pPr algn="ctr"/>
            <a:endParaRPr lang="en-US" sz="2800" b="1" dirty="0">
              <a:latin typeface="Libre Franklin" pitchFamily="2" charset="0"/>
            </a:endParaRPr>
          </a:p>
          <a:p>
            <a:pPr marL="514350" indent="-514350">
              <a:buAutoNum type="arabicParenR"/>
            </a:pPr>
            <a:r>
              <a:rPr lang="en-US" sz="2800" dirty="0">
                <a:latin typeface="Libre Franklin" pitchFamily="2" charset="0"/>
              </a:rPr>
              <a:t>How do the plant-level cost of DAC increase with co-locating TES relative to other heating solutions?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Libre Franklin" pitchFamily="2" charset="0"/>
              </a:rPr>
              <a:t>To what degree do the system-wide emissions change in systems with DAC co-located with TES?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Libre Franklin" pitchFamily="2" charset="0"/>
              </a:rPr>
              <a:t>How would cost reductions in TES drive the synergy between these technologies? </a:t>
            </a:r>
          </a:p>
          <a:p>
            <a:pPr marL="514350" indent="-514350">
              <a:buAutoNum type="arabicParenR"/>
            </a:pPr>
            <a:endParaRPr lang="en-US" sz="2800" dirty="0">
              <a:latin typeface="Libre Franklin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C3089-B269-9673-F9FD-706D045D681F}"/>
              </a:ext>
            </a:extLst>
          </p:cNvPr>
          <p:cNvSpPr txBox="1"/>
          <p:nvPr/>
        </p:nvSpPr>
        <p:spPr>
          <a:xfrm>
            <a:off x="32334583" y="29424597"/>
            <a:ext cx="102327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re Franklin" pitchFamily="2" charset="0"/>
              </a:rPr>
              <a:t>Thermal energy storage shows great potential for improving the system-wide emissions reductions of DAC, but policy regulations will need to motivate the development of co-located DAC + TES plants to help overcome the early high plant level costs. This can be done through tax incentives or renewable energy procurement rules, which are meaningful areas for future research.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19D26-F1E3-9B60-7522-DBB6A194658C}"/>
              </a:ext>
            </a:extLst>
          </p:cNvPr>
          <p:cNvSpPr txBox="1"/>
          <p:nvPr/>
        </p:nvSpPr>
        <p:spPr>
          <a:xfrm>
            <a:off x="34890075" y="3468097"/>
            <a:ext cx="849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re Franklin" pitchFamily="2" charset="0"/>
              </a:rPr>
              <a:t>1. Department of Electrical and Computer Engineering, Princeton University</a:t>
            </a:r>
          </a:p>
          <a:p>
            <a:r>
              <a:rPr lang="en-US" dirty="0">
                <a:latin typeface="Libre Franklin" pitchFamily="2" charset="0"/>
              </a:rPr>
              <a:t>2. </a:t>
            </a:r>
            <a:r>
              <a:rPr lang="en-US" dirty="0" err="1">
                <a:latin typeface="Libre Franklin" pitchFamily="2" charset="0"/>
              </a:rPr>
              <a:t>Andlinger</a:t>
            </a:r>
            <a:r>
              <a:rPr lang="en-US" dirty="0">
                <a:latin typeface="Libre Franklin" pitchFamily="2" charset="0"/>
              </a:rPr>
              <a:t> Center for Energy and the Environment, Princeton University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A7981-0297-C3EA-55AF-779A1A1D68E2}"/>
              </a:ext>
            </a:extLst>
          </p:cNvPr>
          <p:cNvSpPr txBox="1"/>
          <p:nvPr/>
        </p:nvSpPr>
        <p:spPr>
          <a:xfrm>
            <a:off x="1343631" y="13603855"/>
            <a:ext cx="191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re Franklin" pitchFamily="2" charset="0"/>
              </a:rPr>
              <a:t>Gas + Grid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C51D60-1F9D-1D0C-757E-DD8AF74F3A2F}"/>
              </a:ext>
            </a:extLst>
          </p:cNvPr>
          <p:cNvSpPr/>
          <p:nvPr/>
        </p:nvSpPr>
        <p:spPr>
          <a:xfrm>
            <a:off x="848673" y="13403893"/>
            <a:ext cx="2694615" cy="3096513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Coal Power Plant Icon Images – Browse 12,336 Stock Photos, Vectors, and  Video | Adobe Stock">
            <a:extLst>
              <a:ext uri="{FF2B5EF4-FFF2-40B4-BE49-F238E27FC236}">
                <a16:creationId xmlns:a16="http://schemas.microsoft.com/office/drawing/2014/main" id="{9D2C1D40-105E-B941-FA98-D88FFE8F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13" y="13973186"/>
            <a:ext cx="2242475" cy="224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95B743-A434-A47B-D961-81DA1F237B14}"/>
              </a:ext>
            </a:extLst>
          </p:cNvPr>
          <p:cNvSpPr txBox="1"/>
          <p:nvPr/>
        </p:nvSpPr>
        <p:spPr>
          <a:xfrm>
            <a:off x="3678756" y="14442858"/>
            <a:ext cx="494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422BD3-3342-088E-58F0-4CDCF69999EA}"/>
              </a:ext>
            </a:extLst>
          </p:cNvPr>
          <p:cNvSpPr txBox="1"/>
          <p:nvPr/>
        </p:nvSpPr>
        <p:spPr>
          <a:xfrm>
            <a:off x="10086386" y="13207106"/>
            <a:ext cx="102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re Franklin" pitchFamily="2" charset="0"/>
              </a:rPr>
              <a:t>DAC</a:t>
            </a:r>
            <a:endParaRPr lang="en-US" sz="1600" dirty="0"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336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1682</TotalTime>
  <Words>446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Libre Franklin</vt:lpstr>
      <vt:lpstr>Office Theme</vt:lpstr>
      <vt:lpstr>How to Power Direct Air Capture?  Modeling System Wide Emissions Reduction of Direct Air Capture with Thermal Energy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Lau</dc:creator>
  <cp:lastModifiedBy>Vinay Konuru</cp:lastModifiedBy>
  <cp:revision>9</cp:revision>
  <cp:lastPrinted>2023-10-24T18:35:22Z</cp:lastPrinted>
  <dcterms:created xsi:type="dcterms:W3CDTF">2023-10-23T18:49:21Z</dcterms:created>
  <dcterms:modified xsi:type="dcterms:W3CDTF">2024-05-09T11:35:42Z</dcterms:modified>
</cp:coreProperties>
</file>