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1"/>
  </p:notesMasterIdLst>
  <p:sldIdLst>
    <p:sldId id="256" r:id="rId2"/>
    <p:sldId id="257" r:id="rId3"/>
    <p:sldId id="258" r:id="rId4"/>
    <p:sldId id="263" r:id="rId5"/>
    <p:sldId id="259" r:id="rId6"/>
    <p:sldId id="260" r:id="rId7"/>
    <p:sldId id="261"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307"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71" autoAdjust="0"/>
  </p:normalViewPr>
  <p:slideViewPr>
    <p:cSldViewPr>
      <p:cViewPr varScale="1">
        <p:scale>
          <a:sx n="73" d="100"/>
          <a:sy n="73" d="100"/>
        </p:scale>
        <p:origin x="-10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A55AA-E8E0-43C0-9C32-50D2A46E435B}" type="datetimeFigureOut">
              <a:rPr lang="en-US" smtClean="0"/>
              <a:pPr/>
              <a:t>9/12/2018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A23911-77B5-4A1B-A680-F72173D1DF91}" type="slidenum">
              <a:rPr lang="en-US" smtClean="0"/>
              <a:pPr/>
              <a:t>‹#›</a:t>
            </a:fld>
            <a:endParaRPr lang="en-US"/>
          </a:p>
        </p:txBody>
      </p:sp>
    </p:spTree>
    <p:extLst>
      <p:ext uri="{BB962C8B-B14F-4D97-AF65-F5344CB8AC3E}">
        <p14:creationId xmlns:p14="http://schemas.microsoft.com/office/powerpoint/2010/main" xmlns="" val="3918853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0E205CD7-EAA3-4981-9FD5-4344CD036E2D}" type="slidenum">
              <a:rPr lang="en-US" sz="1200"/>
              <a:pPr/>
              <a:t>8</a:t>
            </a:fld>
            <a:endParaRPr 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BB7E3AF1-C063-47E3-B6BC-B8E236B41BE2}" type="slidenum">
              <a:rPr lang="en-US" sz="1200"/>
              <a:pPr/>
              <a:t>17</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5A71618C-7A2F-42D7-B5CD-F5795EA49134}" type="slidenum">
              <a:rPr lang="en-US" sz="1200"/>
              <a:pPr/>
              <a:t>18</a:t>
            </a:fld>
            <a:endParaRPr 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20DDDB1C-0414-4019-A45C-503E9239C998}" type="slidenum">
              <a:rPr lang="en-US" sz="1200"/>
              <a:pPr/>
              <a:t>19</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3C9C9FE4-3B29-48FE-8A01-3461600F5C09}" type="slidenum">
              <a:rPr lang="en-US" sz="1200"/>
              <a:pPr/>
              <a:t>20</a:t>
            </a:fld>
            <a:endParaRPr 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655828EB-2C6F-42EA-8743-A9F2CD7B5D3D}" type="slidenum">
              <a:rPr lang="en-US" sz="1200"/>
              <a:pPr/>
              <a:t>21</a:t>
            </a:fld>
            <a:endParaRPr 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05EF4AE2-C8AA-499E-8955-5E26257AEDB7}" type="slidenum">
              <a:rPr lang="en-US" sz="1200"/>
              <a:pPr/>
              <a:t>22</a:t>
            </a:fld>
            <a:endParaRPr 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2A70D2FE-031E-4672-A9DD-8B6313795BA6}" type="slidenum">
              <a:rPr lang="en-US" sz="1200"/>
              <a:pPr/>
              <a:t>24</a:t>
            </a:fld>
            <a:endParaRPr 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AA65BE4D-D0E8-4278-AD45-802DDBD9BACE}" type="slidenum">
              <a:rPr lang="en-US" sz="1200"/>
              <a:pPr/>
              <a:t>25</a:t>
            </a:fld>
            <a:endParaRPr 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189CFDAF-C774-4412-9A73-0CB95216CE6D}" type="slidenum">
              <a:rPr lang="en-US" sz="1200"/>
              <a:pPr/>
              <a:t>26</a:t>
            </a:fld>
            <a:endParaRPr 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D700A4D8-AC20-4D14-9E08-E2A679190A0D}" type="slidenum">
              <a:rPr lang="en-US" sz="1200"/>
              <a:pPr/>
              <a:t>27</a:t>
            </a:fld>
            <a:endParaRPr 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1F49E439-1773-432D-AB03-40223F88D641}" type="slidenum">
              <a:rPr lang="en-US" sz="1200"/>
              <a:pPr/>
              <a:t>9</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940B90A7-A0F4-4006-A0EB-9D3A966F26DE}" type="slidenum">
              <a:rPr lang="en-US" sz="1200"/>
              <a:pPr/>
              <a:t>28</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0D224137-F375-41A8-9D22-1D49B4C92AE5}" type="slidenum">
              <a:rPr lang="en-US" sz="1200"/>
              <a:pPr/>
              <a:t>29</a:t>
            </a:fld>
            <a:endParaRPr 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711B22E2-AB04-4B30-8638-7A86FCA1E52E}" type="slidenum">
              <a:rPr lang="en-US" sz="1200"/>
              <a:pPr/>
              <a:t>30</a:t>
            </a:fld>
            <a:endParaRPr 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1F606B3F-9F5A-40C7-9D95-F882FDEB7A4E}" type="slidenum">
              <a:rPr lang="en-US" sz="1200"/>
              <a:pPr/>
              <a:t>31</a:t>
            </a:fld>
            <a:endParaRPr 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4C8AD111-9552-4EE5-9EDD-7D8417727BD7}" type="slidenum">
              <a:rPr lang="en-US" sz="1200"/>
              <a:pPr/>
              <a:t>32</a:t>
            </a:fld>
            <a:endParaRPr 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7A04CE4B-494B-4E31-A240-CC5E871D7614}" type="slidenum">
              <a:rPr lang="en-US" sz="1200"/>
              <a:pPr/>
              <a:t>33</a:t>
            </a:fld>
            <a:endParaRPr 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B8F1A893-C471-4F01-B9EB-A5A588FCE924}" type="slidenum">
              <a:rPr lang="en-US" sz="1200"/>
              <a:pPr/>
              <a:t>34</a:t>
            </a:fld>
            <a:endParaRPr 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B7A955B2-A9E3-408F-82FE-6AC8BF506B26}" type="slidenum">
              <a:rPr lang="en-US" sz="1200"/>
              <a:pPr/>
              <a:t>35</a:t>
            </a:fld>
            <a:endParaRPr 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5AEFF693-A99F-4302-82D0-E412D829AB2D}" type="slidenum">
              <a:rPr lang="en-US" sz="1200"/>
              <a:pPr/>
              <a:t>36</a:t>
            </a:fld>
            <a:endParaRPr 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92E0F5D0-B425-4891-80AE-C3B01431FAD5}" type="slidenum">
              <a:rPr lang="en-US" sz="1200"/>
              <a:pPr/>
              <a:t>37</a:t>
            </a:fld>
            <a:endParaRPr 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E1F4CE46-C5CC-4760-961F-56842F71D284}" type="slidenum">
              <a:rPr lang="en-US" sz="1200"/>
              <a:pPr/>
              <a:t>10</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B65363C5-D44A-4A24-A88B-0CA73BF06D28}" type="slidenum">
              <a:rPr lang="en-US" sz="1200"/>
              <a:pPr/>
              <a:t>38</a:t>
            </a:fld>
            <a:endParaRPr 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0480FBA7-9F83-4757-A2C9-98CB21CFBF28}" type="slidenum">
              <a:rPr lang="en-US" sz="1200"/>
              <a:pPr/>
              <a:t>39</a:t>
            </a:fld>
            <a:endParaRPr 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38370B19-B70E-492A-8246-37DDBD8300B2}" type="slidenum">
              <a:rPr lang="en-US" sz="1200"/>
              <a:pPr/>
              <a:t>40</a:t>
            </a:fld>
            <a:endParaRPr 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1159E2B2-8D64-4ED9-84A6-651156D5B13B}" type="slidenum">
              <a:rPr lang="en-US" sz="1200"/>
              <a:pPr/>
              <a:t>41</a:t>
            </a:fld>
            <a:endParaRPr 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400F6DE4-7957-4FAC-A812-A3C765A38E38}" type="slidenum">
              <a:rPr lang="en-US" sz="1200"/>
              <a:pPr/>
              <a:t>42</a:t>
            </a:fld>
            <a:endParaRPr 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2FF40754-9B77-4E58-8075-417274AB32ED}" type="slidenum">
              <a:rPr lang="en-US" sz="1200"/>
              <a:pPr/>
              <a:t>43</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8DBCC4EF-8A98-4E9F-A022-BF6312AB7C64}" type="slidenum">
              <a:rPr lang="en-US" sz="1200"/>
              <a:pPr/>
              <a:t>44</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E3A63DFA-3EC5-4AAB-ADE5-D800638DA7B8}" type="slidenum">
              <a:rPr lang="en-US" sz="1200"/>
              <a:pPr/>
              <a:t>45</a:t>
            </a:fld>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A258F505-6A8D-4A69-A07A-778478A74684}" type="slidenum">
              <a:rPr lang="en-US" sz="1200"/>
              <a:pPr/>
              <a:t>46</a:t>
            </a:fld>
            <a:endParaRPr 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55A329A8-7B49-41C0-B5B0-2A112598DCC6}" type="slidenum">
              <a:rPr lang="en-US" sz="1200"/>
              <a:pPr/>
              <a:t>47</a:t>
            </a:fld>
            <a:endParaRPr 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70714B4A-F288-4359-9B64-8076CCA9DC59}" type="slidenum">
              <a:rPr lang="en-US" sz="1200"/>
              <a:pPr/>
              <a:t>11</a:t>
            </a:fld>
            <a:endParaRPr 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BF79D3E0-8F50-4573-9018-7A177EE90221}" type="slidenum">
              <a:rPr lang="en-US" sz="1200"/>
              <a:pPr/>
              <a:t>48</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10D4B3AD-05A7-4376-A1A0-486D42F33F2C}" type="slidenum">
              <a:rPr lang="en-US" sz="1200"/>
              <a:pPr/>
              <a:t>49</a:t>
            </a:fld>
            <a:endParaRPr 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61A8ED9C-2276-467B-99C9-5E60FEB84A96}" type="slidenum">
              <a:rPr lang="en-US" sz="1200"/>
              <a:pPr/>
              <a:t>12</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D4242049-7B32-43F8-9620-256628D6B5F0}" type="slidenum">
              <a:rPr lang="en-US" sz="1200"/>
              <a:pPr/>
              <a:t>13</a:t>
            </a:fld>
            <a:endParaRPr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DF80D8A1-F80D-44E2-A6B4-07AC60109358}" type="slidenum">
              <a:rPr lang="en-US" sz="1200"/>
              <a:pPr/>
              <a:t>14</a:t>
            </a:fld>
            <a:endParaRPr 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9E912512-1996-4517-A672-C7C2FECA1ED1}" type="slidenum">
              <a:rPr lang="en-US" sz="1200"/>
              <a:pPr/>
              <a:t>15</a:t>
            </a:fld>
            <a:endParaRPr 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0455C13B-D360-45D1-8C92-DF0F8456C1FF}" type="slidenum">
              <a:rPr lang="en-US" sz="1200"/>
              <a:pPr/>
              <a:t>16</a:t>
            </a:fld>
            <a:endParaRPr 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9/12/2018</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9/12/2018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9/12/2018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9/12/2018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9/12/2018</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9/12/2018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1143000"/>
          </a:xfrm>
        </p:spPr>
        <p:txBody>
          <a:bodyPr/>
          <a:lstStyle/>
          <a:p>
            <a:r>
              <a:rPr lang="en-US" b="1" dirty="0" smtClean="0">
                <a:solidFill>
                  <a:srgbClr val="FF0000"/>
                </a:solidFill>
              </a:rPr>
              <a:t>UNIT - 3</a:t>
            </a:r>
            <a:endParaRPr lang="en-US" b="1" dirty="0">
              <a:solidFill>
                <a:srgbClr val="FF0000"/>
              </a:solidFill>
            </a:endParaRPr>
          </a:p>
        </p:txBody>
      </p:sp>
    </p:spTree>
    <p:extLst>
      <p:ext uri="{BB962C8B-B14F-4D97-AF65-F5344CB8AC3E}">
        <p14:creationId xmlns:p14="http://schemas.microsoft.com/office/powerpoint/2010/main" xmlns="" val="3473174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914400" y="838200"/>
            <a:ext cx="7924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dirty="0">
                <a:solidFill>
                  <a:srgbClr val="FF0000"/>
                </a:solidFill>
              </a:rPr>
              <a:t>A LITTLE LANGUAGE OF EXPRESSIONS</a:t>
            </a:r>
          </a:p>
        </p:txBody>
      </p:sp>
      <p:sp>
        <p:nvSpPr>
          <p:cNvPr id="12291" name="Text Box 3"/>
          <p:cNvSpPr txBox="1">
            <a:spLocks noChangeArrowheads="1"/>
          </p:cNvSpPr>
          <p:nvPr/>
        </p:nvSpPr>
        <p:spPr bwMode="auto">
          <a:xfrm>
            <a:off x="990600" y="1524000"/>
            <a:ext cx="7467600" cy="3652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91440" bIns="91440">
            <a:spAutoFit/>
          </a:bodyPr>
          <a:lstStyle/>
          <a:p>
            <a:pPr>
              <a:spcBef>
                <a:spcPct val="50000"/>
              </a:spcBef>
              <a:buFontTx/>
              <a:buChar char="•"/>
              <a:defRPr/>
            </a:pPr>
            <a:r>
              <a:rPr lang="en-US" sz="2400"/>
              <a:t>The little language ----</a:t>
            </a:r>
            <a:r>
              <a:rPr lang="en-US" sz="2400">
                <a:effectLst>
                  <a:outerShdw blurRad="38100" dist="38100" dir="2700000" algn="tl">
                    <a:srgbClr val="000000"/>
                  </a:outerShdw>
                </a:effectLst>
              </a:rPr>
              <a:t>Little Quilt</a:t>
            </a:r>
            <a:r>
              <a:rPr lang="en-US" sz="2400"/>
              <a:t>:</a:t>
            </a:r>
          </a:p>
          <a:p>
            <a:pPr lvl="1">
              <a:spcBef>
                <a:spcPct val="50000"/>
              </a:spcBef>
              <a:buFontTx/>
              <a:buChar char="•"/>
              <a:defRPr/>
            </a:pPr>
            <a:r>
              <a:rPr lang="en-US" sz="2400"/>
              <a:t>small enough to permit a short description </a:t>
            </a:r>
          </a:p>
          <a:p>
            <a:pPr lvl="1">
              <a:spcBef>
                <a:spcPct val="50000"/>
              </a:spcBef>
              <a:buFontTx/>
              <a:buChar char="•"/>
              <a:defRPr/>
            </a:pPr>
            <a:r>
              <a:rPr lang="en-US" sz="2400"/>
              <a:t>different enough to require description</a:t>
            </a:r>
          </a:p>
          <a:p>
            <a:pPr lvl="1">
              <a:spcBef>
                <a:spcPct val="50000"/>
              </a:spcBef>
              <a:buFontTx/>
              <a:buChar char="•"/>
              <a:defRPr/>
            </a:pPr>
            <a:r>
              <a:rPr lang="en-US" sz="2400"/>
              <a:t>representative enough to make description worthwhile</a:t>
            </a:r>
          </a:p>
          <a:p>
            <a:pPr>
              <a:spcBef>
                <a:spcPct val="50000"/>
              </a:spcBef>
              <a:buFontTx/>
              <a:buChar char="•"/>
              <a:defRPr/>
            </a:pPr>
            <a:r>
              <a:rPr lang="en-US" sz="2400"/>
              <a:t> Constructs in Little Quilt are expressions denoting geometric objects call </a:t>
            </a:r>
            <a:r>
              <a:rPr lang="en-US" sz="2400" i="1">
                <a:effectLst>
                  <a:outerShdw blurRad="38100" dist="38100" dir="2700000" algn="tl">
                    <a:srgbClr val="000000"/>
                  </a:outerShdw>
                </a:effectLst>
              </a:rPr>
              <a:t>quilts:</a:t>
            </a:r>
          </a:p>
          <a:p>
            <a:pPr>
              <a:spcBef>
                <a:spcPct val="50000"/>
              </a:spcBef>
              <a:buFontTx/>
              <a:buChar char="•"/>
              <a:defRPr/>
            </a:pPr>
            <a:endParaRPr lang="en-US" sz="2400"/>
          </a:p>
        </p:txBody>
      </p:sp>
      <p:pic>
        <p:nvPicPr>
          <p:cNvPr id="5124" name="Picture 5" descr="D:\cs535\f8.1.jpg"/>
          <p:cNvPicPr>
            <a:picLocks noChangeAspect="1" noChangeArrowheads="1"/>
          </p:cNvPicPr>
          <p:nvPr/>
        </p:nvPicPr>
        <p:blipFill>
          <a:blip r:embed="rId3">
            <a:lum bright="-86000" contrast="100000"/>
            <a:extLst>
              <a:ext uri="{28A0092B-C50C-407E-A947-70E740481C1C}">
                <a14:useLocalDpi xmlns:a14="http://schemas.microsoft.com/office/drawing/2010/main" xmlns="" val="0"/>
              </a:ext>
            </a:extLst>
          </a:blip>
          <a:srcRect/>
          <a:stretch>
            <a:fillRect/>
          </a:stretch>
        </p:blipFill>
        <p:spPr bwMode="auto">
          <a:xfrm>
            <a:off x="1676400" y="5029200"/>
            <a:ext cx="6553200"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27253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914400" y="838200"/>
            <a:ext cx="7924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a:solidFill>
                  <a:srgbClr val="FF0000"/>
                </a:solidFill>
              </a:rPr>
              <a:t>A LITTLE LANGUAGE OF EXPRESSIONS</a:t>
            </a:r>
          </a:p>
        </p:txBody>
      </p:sp>
      <p:sp>
        <p:nvSpPr>
          <p:cNvPr id="6147" name="Text Box 3"/>
          <p:cNvSpPr txBox="1">
            <a:spLocks noChangeArrowheads="1"/>
          </p:cNvSpPr>
          <p:nvPr/>
        </p:nvSpPr>
        <p:spPr bwMode="auto">
          <a:xfrm>
            <a:off x="990600" y="1752600"/>
            <a:ext cx="7467600" cy="5113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91440" bIns="91440">
            <a:spAutoFit/>
          </a:bodyPr>
          <a:lstStyle>
            <a:lvl1pPr>
              <a:defRPr sz="3200">
                <a:solidFill>
                  <a:schemeClr val="tx1"/>
                </a:solidFill>
                <a:latin typeface="Times New Roman" pitchFamily="18" charset="0"/>
              </a:defRPr>
            </a:lvl1pPr>
            <a:lvl2pPr>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a:t>What Does Little Quilt Manipulate?</a:t>
            </a:r>
          </a:p>
          <a:p>
            <a:pPr lvl="1">
              <a:spcBef>
                <a:spcPct val="50000"/>
              </a:spcBef>
              <a:buFontTx/>
              <a:buChar char="•"/>
            </a:pPr>
            <a:r>
              <a:rPr lang="en-US" sz="2400"/>
              <a:t>Little Quilt manipulates geometric objects with height, width and texture</a:t>
            </a:r>
          </a:p>
          <a:p>
            <a:pPr>
              <a:spcBef>
                <a:spcPct val="50000"/>
              </a:spcBef>
              <a:buFontTx/>
              <a:buChar char="•"/>
            </a:pPr>
            <a:r>
              <a:rPr lang="en-US" sz="2400"/>
              <a:t> Basic Value and Operations:</a:t>
            </a:r>
          </a:p>
          <a:p>
            <a:pPr lvl="1">
              <a:spcBef>
                <a:spcPct val="50000"/>
              </a:spcBef>
              <a:buFontTx/>
              <a:buChar char="•"/>
            </a:pPr>
            <a:r>
              <a:rPr lang="en-US" sz="2400"/>
              <a:t>The two primitive objects in the language are the square piece.</a:t>
            </a:r>
          </a:p>
          <a:p>
            <a:pPr lvl="1">
              <a:spcBef>
                <a:spcPct val="50000"/>
              </a:spcBef>
              <a:buFontTx/>
              <a:buChar char="•"/>
            </a:pPr>
            <a:endParaRPr lang="en-US" sz="2400"/>
          </a:p>
          <a:p>
            <a:pPr lvl="1">
              <a:spcBef>
                <a:spcPct val="50000"/>
              </a:spcBef>
              <a:buFontTx/>
              <a:buChar char="•"/>
            </a:pPr>
            <a:endParaRPr lang="en-US" sz="2400"/>
          </a:p>
          <a:p>
            <a:pPr lvl="1">
              <a:spcBef>
                <a:spcPct val="50000"/>
              </a:spcBef>
              <a:buFontTx/>
              <a:buChar char="•"/>
            </a:pPr>
            <a:endParaRPr lang="en-US" sz="2400"/>
          </a:p>
          <a:p>
            <a:pPr lvl="1">
              <a:spcBef>
                <a:spcPct val="50000"/>
              </a:spcBef>
              <a:buFontTx/>
              <a:buChar char="•"/>
            </a:pPr>
            <a:endParaRPr lang="en-US" sz="2400"/>
          </a:p>
        </p:txBody>
      </p:sp>
      <p:pic>
        <p:nvPicPr>
          <p:cNvPr id="6148" name="Picture 5" descr="S:\cs535\quilt.jpg"/>
          <p:cNvPicPr>
            <a:picLocks noChangeAspect="1" noChangeArrowheads="1"/>
          </p:cNvPicPr>
          <p:nvPr/>
        </p:nvPicPr>
        <p:blipFill>
          <a:blip r:embed="rId3">
            <a:lum bright="-40000" contrast="12000"/>
            <a:extLst>
              <a:ext uri="{28A0092B-C50C-407E-A947-70E740481C1C}">
                <a14:useLocalDpi xmlns:a14="http://schemas.microsoft.com/office/drawing/2010/main" xmlns="" val="0"/>
              </a:ext>
            </a:extLst>
          </a:blip>
          <a:srcRect/>
          <a:stretch>
            <a:fillRect/>
          </a:stretch>
        </p:blipFill>
        <p:spPr bwMode="auto">
          <a:xfrm>
            <a:off x="2514600" y="5181600"/>
            <a:ext cx="38862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9" name="Text Box 6"/>
          <p:cNvSpPr txBox="1">
            <a:spLocks noChangeArrowheads="1"/>
          </p:cNvSpPr>
          <p:nvPr/>
        </p:nvSpPr>
        <p:spPr bwMode="auto">
          <a:xfrm>
            <a:off x="4800600" y="6156325"/>
            <a:ext cx="4343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pPr>
            <a:r>
              <a:rPr lang="en-US" sz="2000" i="1"/>
              <a:t>The earliest programming languages began with only integers and reals</a:t>
            </a:r>
            <a:endParaRPr lang="en-US"/>
          </a:p>
        </p:txBody>
      </p:sp>
    </p:spTree>
    <p:extLst>
      <p:ext uri="{BB962C8B-B14F-4D97-AF65-F5344CB8AC3E}">
        <p14:creationId xmlns:p14="http://schemas.microsoft.com/office/powerpoint/2010/main" xmlns="" val="2776756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914400" y="710625"/>
            <a:ext cx="79248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dirty="0">
                <a:solidFill>
                  <a:srgbClr val="FF0000"/>
                </a:solidFill>
              </a:rPr>
              <a:t>A LITTLE LANGUAGE OF EXPRESSIONS</a:t>
            </a:r>
          </a:p>
        </p:txBody>
      </p:sp>
      <p:sp>
        <p:nvSpPr>
          <p:cNvPr id="7171" name="Text Box 3"/>
          <p:cNvSpPr txBox="1">
            <a:spLocks noChangeArrowheads="1"/>
          </p:cNvSpPr>
          <p:nvPr/>
        </p:nvSpPr>
        <p:spPr bwMode="auto">
          <a:xfrm>
            <a:off x="990600" y="1447800"/>
            <a:ext cx="7467600" cy="420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91440" bIns="91440">
            <a:spAutoFit/>
          </a:bodyPr>
          <a:lstStyle>
            <a:lvl1pPr>
              <a:defRPr sz="3200">
                <a:solidFill>
                  <a:schemeClr val="tx1"/>
                </a:solidFill>
                <a:latin typeface="Times New Roman" pitchFamily="18" charset="0"/>
              </a:defRPr>
            </a:lvl1pPr>
            <a:lvl2pPr>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a:t>The operation are specified by the following rules:</a:t>
            </a:r>
          </a:p>
          <a:p>
            <a:pPr lvl="1">
              <a:spcBef>
                <a:spcPct val="50000"/>
              </a:spcBef>
              <a:buFontTx/>
              <a:buChar char="•"/>
            </a:pPr>
            <a:r>
              <a:rPr lang="en-US" sz="2400"/>
              <a:t>A quilt is one of the primitive piece, or</a:t>
            </a:r>
          </a:p>
          <a:p>
            <a:pPr lvl="1">
              <a:spcBef>
                <a:spcPct val="50000"/>
              </a:spcBef>
              <a:buFontTx/>
              <a:buChar char="•"/>
            </a:pPr>
            <a:r>
              <a:rPr lang="en-US" sz="2400"/>
              <a:t>It is formed by turning a quilt clockwise 90°, or</a:t>
            </a:r>
          </a:p>
          <a:p>
            <a:pPr lvl="1">
              <a:spcBef>
                <a:spcPct val="50000"/>
              </a:spcBef>
              <a:buFontTx/>
              <a:buChar char="•"/>
            </a:pPr>
            <a:r>
              <a:rPr lang="en-US" sz="2400"/>
              <a:t>it is formed by sewing a quilt to the right of another quilt of equal height.</a:t>
            </a:r>
          </a:p>
          <a:p>
            <a:pPr lvl="1">
              <a:spcBef>
                <a:spcPct val="50000"/>
              </a:spcBef>
              <a:buFontTx/>
              <a:buChar char="•"/>
            </a:pPr>
            <a:r>
              <a:rPr lang="en-US" sz="2400"/>
              <a:t>Nothing else is a quilt.</a:t>
            </a:r>
          </a:p>
          <a:p>
            <a:pPr>
              <a:spcBef>
                <a:spcPct val="50000"/>
              </a:spcBef>
              <a:buFontTx/>
              <a:buChar char="•"/>
            </a:pPr>
            <a:endParaRPr lang="en-US" sz="2400"/>
          </a:p>
          <a:p>
            <a:pPr lvl="1">
              <a:spcBef>
                <a:spcPct val="50000"/>
              </a:spcBef>
              <a:buFont typeface="Miriam Fixed" pitchFamily="49" charset="-79"/>
              <a:buChar char="°"/>
            </a:pPr>
            <a:endParaRPr lang="en-US" sz="2400"/>
          </a:p>
        </p:txBody>
      </p:sp>
      <p:pic>
        <p:nvPicPr>
          <p:cNvPr id="7172" name="Picture 4" descr="D:\cs535\f8.2.jpg"/>
          <p:cNvPicPr>
            <a:picLocks noChangeAspect="1" noChangeArrowheads="1"/>
          </p:cNvPicPr>
          <p:nvPr/>
        </p:nvPicPr>
        <p:blipFill>
          <a:blip r:embed="rId3">
            <a:lum bright="-81000" contrast="100000"/>
            <a:extLst>
              <a:ext uri="{28A0092B-C50C-407E-A947-70E740481C1C}">
                <a14:useLocalDpi xmlns:a14="http://schemas.microsoft.com/office/drawing/2010/main" xmlns="" val="0"/>
              </a:ext>
            </a:extLst>
          </a:blip>
          <a:srcRect/>
          <a:stretch>
            <a:fillRect/>
          </a:stretch>
        </p:blipFill>
        <p:spPr bwMode="auto">
          <a:xfrm>
            <a:off x="1295400" y="4572000"/>
            <a:ext cx="64008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01693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914400" y="838200"/>
            <a:ext cx="7848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a:t>A LITTLE LANGUAGE OF EXPRESSIONS</a:t>
            </a:r>
          </a:p>
        </p:txBody>
      </p:sp>
      <p:sp>
        <p:nvSpPr>
          <p:cNvPr id="44035" name="Text Box 3"/>
          <p:cNvSpPr txBox="1">
            <a:spLocks noChangeArrowheads="1"/>
          </p:cNvSpPr>
          <p:nvPr/>
        </p:nvSpPr>
        <p:spPr bwMode="auto">
          <a:xfrm>
            <a:off x="304800" y="1828800"/>
            <a:ext cx="8839200" cy="4017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91440" bIns="91440">
            <a:spAutoFit/>
          </a:bodyPr>
          <a:lstStyle/>
          <a:p>
            <a:pPr>
              <a:spcBef>
                <a:spcPct val="50000"/>
              </a:spcBef>
              <a:buFontTx/>
              <a:buChar char="•"/>
              <a:defRPr/>
            </a:pPr>
            <a:r>
              <a:rPr lang="en-US" sz="2400"/>
              <a:t> Constants:</a:t>
            </a:r>
          </a:p>
          <a:p>
            <a:pPr lvl="1">
              <a:spcBef>
                <a:spcPct val="50000"/>
              </a:spcBef>
              <a:buFontTx/>
              <a:buChar char="•"/>
              <a:defRPr/>
            </a:pPr>
            <a:r>
              <a:rPr lang="en-US" sz="2400"/>
              <a:t> Names for basic values: the pieces be called </a:t>
            </a:r>
            <a:r>
              <a:rPr lang="en-US" sz="2400" i="1">
                <a:effectLst>
                  <a:outerShdw blurRad="38100" dist="38100" dir="2700000" algn="tl">
                    <a:srgbClr val="000000"/>
                  </a:outerShdw>
                </a:effectLst>
              </a:rPr>
              <a:t>a</a:t>
            </a:r>
            <a:r>
              <a:rPr lang="en-US" sz="2400"/>
              <a:t> and</a:t>
            </a:r>
            <a:r>
              <a:rPr lang="en-US" sz="2400" b="1"/>
              <a:t> </a:t>
            </a:r>
            <a:r>
              <a:rPr lang="en-US" sz="2400" b="1">
                <a:effectLst>
                  <a:outerShdw blurRad="38100" dist="38100" dir="2700000" algn="tl">
                    <a:srgbClr val="000000"/>
                  </a:outerShdw>
                </a:effectLst>
              </a:rPr>
              <a:t>b</a:t>
            </a:r>
            <a:endParaRPr lang="en-US" sz="2400"/>
          </a:p>
          <a:p>
            <a:pPr lvl="1">
              <a:spcBef>
                <a:spcPct val="50000"/>
              </a:spcBef>
              <a:buFontTx/>
              <a:buChar char="•"/>
              <a:defRPr/>
            </a:pPr>
            <a:r>
              <a:rPr lang="en-US" sz="2400"/>
              <a:t>Names of operations: the operations be called </a:t>
            </a:r>
            <a:r>
              <a:rPr lang="en-US" sz="2400">
                <a:effectLst>
                  <a:outerShdw blurRad="38100" dist="38100" dir="2700000" algn="tl">
                    <a:srgbClr val="000000"/>
                  </a:outerShdw>
                </a:effectLst>
              </a:rPr>
              <a:t>turn</a:t>
            </a:r>
            <a:r>
              <a:rPr lang="en-US" sz="2400"/>
              <a:t> and </a:t>
            </a:r>
            <a:r>
              <a:rPr lang="en-US" sz="2400">
                <a:effectLst>
                  <a:outerShdw blurRad="38100" dist="38100" dir="2700000" algn="tl">
                    <a:srgbClr val="000000"/>
                  </a:outerShdw>
                </a:effectLst>
              </a:rPr>
              <a:t>sew</a:t>
            </a:r>
            <a:r>
              <a:rPr lang="en-US" sz="2400"/>
              <a:t>. (like the picture on the previous slide)</a:t>
            </a:r>
          </a:p>
          <a:p>
            <a:pPr>
              <a:spcBef>
                <a:spcPct val="50000"/>
              </a:spcBef>
              <a:buFontTx/>
              <a:buChar char="•"/>
              <a:defRPr/>
            </a:pPr>
            <a:r>
              <a:rPr lang="en-US" sz="2400"/>
              <a:t>now that we have chosen the built-in object and operations (a,b, turn, sew) expressions can be formed</a:t>
            </a:r>
          </a:p>
          <a:p>
            <a:pPr>
              <a:spcBef>
                <a:spcPct val="50000"/>
              </a:spcBef>
              <a:buFontTx/>
              <a:buChar char="•"/>
              <a:defRPr/>
            </a:pPr>
            <a:r>
              <a:rPr lang="en-US" sz="2400"/>
              <a:t>&lt;expression&gt;::=</a:t>
            </a:r>
            <a:r>
              <a:rPr lang="en-US" sz="2400" i="1"/>
              <a:t>a</a:t>
            </a:r>
            <a:r>
              <a:rPr lang="en-US" sz="2400"/>
              <a:t> | </a:t>
            </a:r>
            <a:r>
              <a:rPr lang="en-US" sz="2400" i="1"/>
              <a:t>b</a:t>
            </a:r>
            <a:r>
              <a:rPr lang="en-US" sz="2400"/>
              <a:t>  |  turn(&lt;expression&gt;)  </a:t>
            </a:r>
          </a:p>
          <a:p>
            <a:pPr>
              <a:spcBef>
                <a:spcPct val="50000"/>
              </a:spcBef>
              <a:buFontTx/>
              <a:buChar char="•"/>
              <a:defRPr/>
            </a:pPr>
            <a:r>
              <a:rPr lang="en-US" sz="2400"/>
              <a:t>                             | sew (&lt;expression&gt;,&lt;expression&gt;)</a:t>
            </a:r>
          </a:p>
        </p:txBody>
      </p:sp>
    </p:spTree>
    <p:extLst>
      <p:ext uri="{BB962C8B-B14F-4D97-AF65-F5344CB8AC3E}">
        <p14:creationId xmlns:p14="http://schemas.microsoft.com/office/powerpoint/2010/main" xmlns="" val="4100428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914400" y="838200"/>
            <a:ext cx="7848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a:t>A LITTLE LANGUAGE OF EXPRESSIONS</a:t>
            </a:r>
          </a:p>
        </p:txBody>
      </p:sp>
      <p:sp>
        <p:nvSpPr>
          <p:cNvPr id="9219" name="Text Box 3"/>
          <p:cNvSpPr txBox="1">
            <a:spLocks noChangeArrowheads="1"/>
          </p:cNvSpPr>
          <p:nvPr/>
        </p:nvSpPr>
        <p:spPr bwMode="auto">
          <a:xfrm>
            <a:off x="990600" y="1828800"/>
            <a:ext cx="7467600" cy="3287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91440" bIns="91440">
            <a:spAutoFit/>
          </a:bodyPr>
          <a:lstStyle>
            <a:lvl1pPr>
              <a:defRPr sz="3200">
                <a:solidFill>
                  <a:schemeClr val="tx1"/>
                </a:solidFill>
                <a:latin typeface="Times New Roman" pitchFamily="18" charset="0"/>
              </a:defRPr>
            </a:lvl1pPr>
            <a:lvl2pPr>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a:t> Example:</a:t>
            </a:r>
          </a:p>
          <a:p>
            <a:pPr lvl="1">
              <a:spcBef>
                <a:spcPct val="50000"/>
              </a:spcBef>
              <a:buFontTx/>
              <a:buChar char="•"/>
            </a:pPr>
            <a:r>
              <a:rPr lang="en-US" sz="2400"/>
              <a:t>sew(turn(turn(b)),a)</a:t>
            </a:r>
          </a:p>
          <a:p>
            <a:pPr lvl="1">
              <a:spcBef>
                <a:spcPct val="50000"/>
              </a:spcBef>
              <a:buFontTx/>
              <a:buChar char="•"/>
            </a:pPr>
            <a:endParaRPr lang="en-US" sz="2400"/>
          </a:p>
          <a:p>
            <a:pPr>
              <a:spcBef>
                <a:spcPct val="50000"/>
              </a:spcBef>
              <a:buFontTx/>
              <a:buChar char="•"/>
            </a:pPr>
            <a:endParaRPr lang="en-US" sz="2400"/>
          </a:p>
          <a:p>
            <a:pPr lvl="1">
              <a:spcBef>
                <a:spcPct val="50000"/>
              </a:spcBef>
              <a:buFontTx/>
              <a:buChar char="•"/>
            </a:pPr>
            <a:endParaRPr lang="en-US" sz="2400"/>
          </a:p>
          <a:p>
            <a:pPr lvl="1">
              <a:spcBef>
                <a:spcPct val="50000"/>
              </a:spcBef>
              <a:buFontTx/>
              <a:buChar char="•"/>
            </a:pPr>
            <a:endParaRPr lang="en-US" sz="2400"/>
          </a:p>
        </p:txBody>
      </p:sp>
      <p:pic>
        <p:nvPicPr>
          <p:cNvPr id="9220" name="Picture 4" descr="D:\cs535\f8.3.jpg"/>
          <p:cNvPicPr>
            <a:picLocks noChangeAspect="1" noChangeArrowheads="1"/>
          </p:cNvPicPr>
          <p:nvPr/>
        </p:nvPicPr>
        <p:blipFill>
          <a:blip r:embed="rId3">
            <a:lum bright="-81000" contrast="100000"/>
            <a:extLst>
              <a:ext uri="{28A0092B-C50C-407E-A947-70E740481C1C}">
                <a14:useLocalDpi xmlns:a14="http://schemas.microsoft.com/office/drawing/2010/main" xmlns="" val="0"/>
              </a:ext>
            </a:extLst>
          </a:blip>
          <a:srcRect/>
          <a:stretch>
            <a:fillRect/>
          </a:stretch>
        </p:blipFill>
        <p:spPr bwMode="auto">
          <a:xfrm>
            <a:off x="838200" y="3124200"/>
            <a:ext cx="7773988" cy="2468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7880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990600" y="838200"/>
            <a:ext cx="7772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a:t>A LITTLE LANGUAGE OF EXPRESSIONS</a:t>
            </a:r>
          </a:p>
        </p:txBody>
      </p:sp>
      <p:sp>
        <p:nvSpPr>
          <p:cNvPr id="10243" name="Text Box 3"/>
          <p:cNvSpPr txBox="1">
            <a:spLocks noChangeArrowheads="1"/>
          </p:cNvSpPr>
          <p:nvPr/>
        </p:nvSpPr>
        <p:spPr bwMode="auto">
          <a:xfrm>
            <a:off x="990600" y="1828800"/>
            <a:ext cx="7467600" cy="3470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91440" bIns="91440">
            <a:spAutoFit/>
          </a:bodyPr>
          <a:lstStyle>
            <a:lvl1pPr>
              <a:defRPr sz="3200">
                <a:solidFill>
                  <a:schemeClr val="tx1"/>
                </a:solidFill>
                <a:latin typeface="Times New Roman" pitchFamily="18" charset="0"/>
              </a:defRPr>
            </a:lvl1pPr>
            <a:lvl2pPr>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a:t>User-Defined Functions</a:t>
            </a:r>
          </a:p>
          <a:p>
            <a:pPr lvl="1">
              <a:spcBef>
                <a:spcPct val="50000"/>
              </a:spcBef>
              <a:buFontTx/>
              <a:buChar char="•"/>
            </a:pPr>
            <a:r>
              <a:rPr lang="en-US" sz="2400"/>
              <a:t>Some of the frequent operations are not provided directly by Little Quilt.</a:t>
            </a:r>
          </a:p>
          <a:p>
            <a:pPr lvl="1">
              <a:spcBef>
                <a:spcPct val="50000"/>
              </a:spcBef>
              <a:buFontTx/>
              <a:buChar char="•"/>
            </a:pPr>
            <a:r>
              <a:rPr lang="en-US" sz="2400"/>
              <a:t>These operations can be programmed by using a combination of turning and sewing.</a:t>
            </a:r>
          </a:p>
          <a:p>
            <a:pPr>
              <a:spcBef>
                <a:spcPct val="50000"/>
              </a:spcBef>
              <a:buFontTx/>
              <a:buChar char="•"/>
            </a:pPr>
            <a:endParaRPr lang="en-US" sz="2400"/>
          </a:p>
          <a:p>
            <a:pPr lvl="1">
              <a:spcBef>
                <a:spcPct val="50000"/>
              </a:spcBef>
              <a:buFontTx/>
              <a:buChar char="•"/>
            </a:pPr>
            <a:endParaRPr lang="en-US" sz="2400"/>
          </a:p>
        </p:txBody>
      </p:sp>
    </p:spTree>
    <p:extLst>
      <p:ext uri="{BB962C8B-B14F-4D97-AF65-F5344CB8AC3E}">
        <p14:creationId xmlns:p14="http://schemas.microsoft.com/office/powerpoint/2010/main" xmlns="" val="1903434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990600" y="838200"/>
            <a:ext cx="7772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a:t>A LITTLE LANGUAGE OF EXPRESSIONS</a:t>
            </a:r>
          </a:p>
        </p:txBody>
      </p:sp>
      <p:sp>
        <p:nvSpPr>
          <p:cNvPr id="11267" name="Text Box 3"/>
          <p:cNvSpPr txBox="1">
            <a:spLocks noChangeArrowheads="1"/>
          </p:cNvSpPr>
          <p:nvPr/>
        </p:nvSpPr>
        <p:spPr bwMode="auto">
          <a:xfrm>
            <a:off x="990600" y="1789112"/>
            <a:ext cx="7467600" cy="4383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91440" bIns="91440">
            <a:spAutoFit/>
          </a:bodyPr>
          <a:lstStyle>
            <a:lvl1pPr>
              <a:defRPr sz="3200">
                <a:solidFill>
                  <a:schemeClr val="tx1"/>
                </a:solidFill>
                <a:latin typeface="Times New Roman" pitchFamily="18" charset="0"/>
              </a:defRPr>
            </a:lvl1pPr>
            <a:lvl2pPr>
              <a:defRPr sz="3200">
                <a:solidFill>
                  <a:schemeClr val="tx1"/>
                </a:solidFill>
                <a:latin typeface="Times New Roman" pitchFamily="18" charset="0"/>
              </a:defRPr>
            </a:lvl2pPr>
            <a:lvl3pPr>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dirty="0"/>
              <a:t>User-Defined Functions</a:t>
            </a:r>
          </a:p>
          <a:p>
            <a:pPr lvl="1">
              <a:spcBef>
                <a:spcPct val="50000"/>
              </a:spcBef>
              <a:buFontTx/>
              <a:buChar char="•"/>
            </a:pPr>
            <a:r>
              <a:rPr lang="en-US" sz="2400" dirty="0"/>
              <a:t>Examples:</a:t>
            </a:r>
          </a:p>
          <a:p>
            <a:pPr lvl="1">
              <a:spcBef>
                <a:spcPct val="50000"/>
              </a:spcBef>
              <a:buFontTx/>
              <a:buChar char="•"/>
            </a:pPr>
            <a:r>
              <a:rPr lang="en-US" sz="2400" dirty="0" err="1"/>
              <a:t>unturn</a:t>
            </a:r>
            <a:r>
              <a:rPr lang="en-US" sz="2400" dirty="0"/>
              <a:t> --turning a quilt counterclockwise 90°</a:t>
            </a:r>
          </a:p>
          <a:p>
            <a:pPr lvl="2">
              <a:spcBef>
                <a:spcPct val="50000"/>
              </a:spcBef>
              <a:buFontTx/>
              <a:buChar char="•"/>
            </a:pPr>
            <a:r>
              <a:rPr lang="en-US" sz="2400" dirty="0"/>
              <a:t>fun </a:t>
            </a:r>
            <a:r>
              <a:rPr lang="en-US" sz="2400" dirty="0" err="1"/>
              <a:t>unturn</a:t>
            </a:r>
            <a:r>
              <a:rPr lang="en-US" sz="2400" dirty="0"/>
              <a:t>(x)=turn(turn(turn(x)))</a:t>
            </a:r>
          </a:p>
          <a:p>
            <a:pPr lvl="1">
              <a:spcBef>
                <a:spcPct val="50000"/>
              </a:spcBef>
              <a:buFontTx/>
              <a:buChar char="•"/>
            </a:pPr>
            <a:r>
              <a:rPr lang="en-US" sz="2400" dirty="0"/>
              <a:t>pile -- attaching one quilt above another of same width</a:t>
            </a:r>
          </a:p>
          <a:p>
            <a:pPr lvl="2">
              <a:spcBef>
                <a:spcPct val="50000"/>
              </a:spcBef>
              <a:buFontTx/>
              <a:buChar char="•"/>
            </a:pPr>
            <a:r>
              <a:rPr lang="en-US" sz="2400" dirty="0"/>
              <a:t>fun pile(</a:t>
            </a:r>
            <a:r>
              <a:rPr lang="en-US" sz="2400" dirty="0" err="1"/>
              <a:t>x,y</a:t>
            </a:r>
            <a:r>
              <a:rPr lang="en-US" sz="2400" dirty="0"/>
              <a:t>)=</a:t>
            </a:r>
            <a:r>
              <a:rPr lang="en-US" sz="2400" dirty="0" err="1"/>
              <a:t>unturn</a:t>
            </a:r>
            <a:r>
              <a:rPr lang="en-US" sz="2400" dirty="0"/>
              <a:t>(sew(turn(y),turn(x)))</a:t>
            </a:r>
          </a:p>
          <a:p>
            <a:pPr lvl="1">
              <a:spcBef>
                <a:spcPct val="50000"/>
              </a:spcBef>
              <a:buFontTx/>
              <a:buChar char="•"/>
            </a:pPr>
            <a:endParaRPr lang="en-US" sz="2400" dirty="0"/>
          </a:p>
          <a:p>
            <a:pPr lvl="1">
              <a:spcBef>
                <a:spcPct val="50000"/>
              </a:spcBef>
              <a:buFontTx/>
              <a:buChar char="•"/>
            </a:pPr>
            <a:endParaRPr lang="en-US" sz="2400" dirty="0"/>
          </a:p>
        </p:txBody>
      </p:sp>
    </p:spTree>
    <p:extLst>
      <p:ext uri="{BB962C8B-B14F-4D97-AF65-F5344CB8AC3E}">
        <p14:creationId xmlns:p14="http://schemas.microsoft.com/office/powerpoint/2010/main" xmlns="" val="385994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990600" y="838200"/>
            <a:ext cx="7924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a:t>A LITTLE LANGUAGE OF EXPRESSIONS</a:t>
            </a:r>
          </a:p>
        </p:txBody>
      </p:sp>
      <p:sp>
        <p:nvSpPr>
          <p:cNvPr id="12291" name="Text Box 3"/>
          <p:cNvSpPr txBox="1">
            <a:spLocks noChangeArrowheads="1"/>
          </p:cNvSpPr>
          <p:nvPr/>
        </p:nvSpPr>
        <p:spPr bwMode="auto">
          <a:xfrm>
            <a:off x="990600" y="1828800"/>
            <a:ext cx="7467600" cy="2009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91440" bIns="91440">
            <a:spAutoFit/>
          </a:bodyPr>
          <a:lstStyle>
            <a:lvl1pPr>
              <a:defRPr sz="3200">
                <a:solidFill>
                  <a:schemeClr val="tx1"/>
                </a:solidFill>
                <a:latin typeface="Times New Roman" pitchFamily="18" charset="0"/>
              </a:defRPr>
            </a:lvl1pPr>
            <a:lvl2pPr>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a:t> Local Declarations</a:t>
            </a:r>
          </a:p>
          <a:p>
            <a:pPr lvl="1">
              <a:spcBef>
                <a:spcPct val="50000"/>
              </a:spcBef>
              <a:buFontTx/>
              <a:buChar char="•"/>
            </a:pPr>
            <a:r>
              <a:rPr lang="en-US" sz="2400"/>
              <a:t> Let-expressions or let-bindings allow declarations to appear with expressions. </a:t>
            </a:r>
          </a:p>
          <a:p>
            <a:pPr lvl="1">
              <a:spcBef>
                <a:spcPct val="50000"/>
              </a:spcBef>
              <a:buFontTx/>
              <a:buChar char="•"/>
            </a:pPr>
            <a:r>
              <a:rPr lang="en-US" sz="2400"/>
              <a:t>The form is: </a:t>
            </a:r>
            <a:r>
              <a:rPr lang="en-US" sz="2400" b="1"/>
              <a:t>let </a:t>
            </a:r>
            <a:r>
              <a:rPr lang="en-US" sz="2400"/>
              <a:t>&lt;declarations&gt; </a:t>
            </a:r>
            <a:r>
              <a:rPr lang="en-US" sz="2400" b="1"/>
              <a:t>in</a:t>
            </a:r>
            <a:r>
              <a:rPr lang="en-US" sz="2400"/>
              <a:t> &lt;expression&gt; </a:t>
            </a:r>
            <a:r>
              <a:rPr lang="en-US" sz="2400" b="1"/>
              <a:t>end</a:t>
            </a:r>
            <a:endParaRPr lang="en-US" sz="2400"/>
          </a:p>
        </p:txBody>
      </p:sp>
    </p:spTree>
    <p:extLst>
      <p:ext uri="{BB962C8B-B14F-4D97-AF65-F5344CB8AC3E}">
        <p14:creationId xmlns:p14="http://schemas.microsoft.com/office/powerpoint/2010/main" xmlns="" val="2108827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990600" y="838200"/>
            <a:ext cx="7924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a:t>A LITTLE LANGUAGE OF EXPRESSIONS</a:t>
            </a:r>
          </a:p>
        </p:txBody>
      </p:sp>
      <p:sp>
        <p:nvSpPr>
          <p:cNvPr id="13315" name="Text Box 3"/>
          <p:cNvSpPr txBox="1">
            <a:spLocks noChangeArrowheads="1"/>
          </p:cNvSpPr>
          <p:nvPr/>
        </p:nvSpPr>
        <p:spPr bwMode="auto">
          <a:xfrm>
            <a:off x="990600" y="1828800"/>
            <a:ext cx="7467600" cy="3287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91440" bIns="91440">
            <a:spAutoFit/>
          </a:bodyPr>
          <a:lstStyle>
            <a:lvl1pPr marL="342900" indent="-342900">
              <a:defRPr sz="3200">
                <a:solidFill>
                  <a:schemeClr val="tx1"/>
                </a:solidFill>
                <a:latin typeface="Times New Roman" pitchFamily="18" charset="0"/>
              </a:defRPr>
            </a:lvl1pPr>
            <a:lvl2pPr>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lvl="1">
              <a:spcBef>
                <a:spcPct val="50000"/>
              </a:spcBef>
              <a:buFontTx/>
              <a:buChar char="•"/>
            </a:pPr>
            <a:r>
              <a:rPr lang="en-US" sz="2400" dirty="0"/>
              <a:t>Example:</a:t>
            </a:r>
          </a:p>
          <a:p>
            <a:pPr lvl="1">
              <a:spcBef>
                <a:spcPct val="50000"/>
              </a:spcBef>
            </a:pPr>
            <a:r>
              <a:rPr lang="en-US" sz="2400" b="1" dirty="0"/>
              <a:t>let</a:t>
            </a:r>
            <a:r>
              <a:rPr lang="en-US" sz="2400" dirty="0"/>
              <a:t> </a:t>
            </a:r>
            <a:r>
              <a:rPr lang="en-US" sz="2400" b="1" dirty="0"/>
              <a:t>fun </a:t>
            </a:r>
            <a:r>
              <a:rPr lang="en-US" sz="2400" dirty="0" err="1"/>
              <a:t>unturn</a:t>
            </a:r>
            <a:r>
              <a:rPr lang="en-US" sz="2400" dirty="0"/>
              <a:t>(x)=turn(turn(turn(x)))</a:t>
            </a:r>
          </a:p>
          <a:p>
            <a:pPr lvl="1">
              <a:spcBef>
                <a:spcPct val="50000"/>
              </a:spcBef>
            </a:pPr>
            <a:r>
              <a:rPr lang="en-US" sz="2400" dirty="0"/>
              <a:t>     </a:t>
            </a:r>
            <a:r>
              <a:rPr lang="en-US" sz="2400" b="1" dirty="0"/>
              <a:t>fun</a:t>
            </a:r>
            <a:r>
              <a:rPr lang="en-US" sz="2400" dirty="0"/>
              <a:t> pile(</a:t>
            </a:r>
            <a:r>
              <a:rPr lang="en-US" sz="2400" dirty="0" err="1"/>
              <a:t>x,y</a:t>
            </a:r>
            <a:r>
              <a:rPr lang="en-US" sz="2400" dirty="0"/>
              <a:t>) =</a:t>
            </a:r>
            <a:r>
              <a:rPr lang="en-US" sz="2400" dirty="0" err="1"/>
              <a:t>unturn</a:t>
            </a:r>
            <a:r>
              <a:rPr lang="en-US" sz="2400" dirty="0"/>
              <a:t>(sew(turn(y),turn(x)))</a:t>
            </a:r>
          </a:p>
          <a:p>
            <a:pPr lvl="1">
              <a:spcBef>
                <a:spcPct val="50000"/>
              </a:spcBef>
            </a:pPr>
            <a:r>
              <a:rPr lang="en-US" sz="2400" b="1" dirty="0"/>
              <a:t>in</a:t>
            </a:r>
            <a:r>
              <a:rPr lang="en-US" sz="2400" dirty="0"/>
              <a:t>  pile (</a:t>
            </a:r>
            <a:r>
              <a:rPr lang="en-US" sz="2400" dirty="0" err="1"/>
              <a:t>unturn</a:t>
            </a:r>
            <a:r>
              <a:rPr lang="en-US" sz="2400" dirty="0"/>
              <a:t>(b), turn(b))</a:t>
            </a:r>
          </a:p>
          <a:p>
            <a:pPr lvl="1">
              <a:spcBef>
                <a:spcPct val="50000"/>
              </a:spcBef>
            </a:pPr>
            <a:r>
              <a:rPr lang="en-US" sz="2400" b="1" dirty="0"/>
              <a:t>end</a:t>
            </a:r>
          </a:p>
          <a:p>
            <a:pPr lvl="1">
              <a:spcBef>
                <a:spcPct val="50000"/>
              </a:spcBef>
            </a:pPr>
            <a:endParaRPr lang="en-US" sz="2400" dirty="0"/>
          </a:p>
        </p:txBody>
      </p:sp>
      <p:pic>
        <p:nvPicPr>
          <p:cNvPr id="13316" name="Picture 4" descr="S:\cs535\f8.4.jpg"/>
          <p:cNvPicPr>
            <a:picLocks noChangeAspect="1" noChangeArrowheads="1"/>
          </p:cNvPicPr>
          <p:nvPr/>
        </p:nvPicPr>
        <p:blipFill>
          <a:blip r:embed="rId3">
            <a:lum bright="-62000" contrast="47000"/>
            <a:extLst>
              <a:ext uri="{28A0092B-C50C-407E-A947-70E740481C1C}">
                <a14:useLocalDpi xmlns:a14="http://schemas.microsoft.com/office/drawing/2010/main" xmlns="" val="0"/>
              </a:ext>
            </a:extLst>
          </a:blip>
          <a:srcRect/>
          <a:stretch>
            <a:fillRect/>
          </a:stretch>
        </p:blipFill>
        <p:spPr bwMode="auto">
          <a:xfrm>
            <a:off x="1524000" y="4648200"/>
            <a:ext cx="5945188"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99492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838200" y="838200"/>
            <a:ext cx="7848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a:t>A LITTLE LANGUAGE OF EXPRESSIONS</a:t>
            </a:r>
          </a:p>
        </p:txBody>
      </p:sp>
      <p:sp>
        <p:nvSpPr>
          <p:cNvPr id="14339" name="Text Box 3"/>
          <p:cNvSpPr txBox="1">
            <a:spLocks noChangeArrowheads="1"/>
          </p:cNvSpPr>
          <p:nvPr/>
        </p:nvSpPr>
        <p:spPr bwMode="auto">
          <a:xfrm>
            <a:off x="990600" y="1828800"/>
            <a:ext cx="7467600" cy="420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91440" bIns="91440">
            <a:spAutoFit/>
          </a:bodyPr>
          <a:lstStyle>
            <a:lvl1pPr>
              <a:defRPr sz="3200">
                <a:solidFill>
                  <a:schemeClr val="tx1"/>
                </a:solidFill>
                <a:latin typeface="Times New Roman" pitchFamily="18" charset="0"/>
              </a:defRPr>
            </a:lvl1pPr>
            <a:lvl2pPr>
              <a:defRPr sz="3200">
                <a:solidFill>
                  <a:schemeClr val="tx1"/>
                </a:solidFill>
                <a:latin typeface="Times New Roman" pitchFamily="18" charset="0"/>
              </a:defRPr>
            </a:lvl2pPr>
            <a:lvl3pPr>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a:t> User-Defined Names for Values:</a:t>
            </a:r>
          </a:p>
          <a:p>
            <a:pPr lvl="1">
              <a:spcBef>
                <a:spcPct val="50000"/>
              </a:spcBef>
              <a:buFontTx/>
              <a:buChar char="•"/>
            </a:pPr>
            <a:r>
              <a:rPr lang="en-US" sz="2400"/>
              <a:t>To write large expressions in terms of simpler ones.</a:t>
            </a:r>
          </a:p>
          <a:p>
            <a:pPr lvl="1">
              <a:spcBef>
                <a:spcPct val="50000"/>
              </a:spcBef>
              <a:buFontTx/>
              <a:buChar char="•"/>
            </a:pPr>
            <a:r>
              <a:rPr lang="en-US" sz="2400"/>
              <a:t>A value declaration gives a name to a value</a:t>
            </a:r>
          </a:p>
          <a:p>
            <a:pPr lvl="2">
              <a:spcBef>
                <a:spcPct val="50000"/>
              </a:spcBef>
              <a:buFontTx/>
              <a:buChar char="•"/>
            </a:pPr>
            <a:r>
              <a:rPr lang="en-US" sz="2400" b="1"/>
              <a:t>val</a:t>
            </a:r>
            <a:r>
              <a:rPr lang="en-US" sz="2400"/>
              <a:t> &lt;name&gt; = &lt;expression&gt;</a:t>
            </a:r>
          </a:p>
          <a:p>
            <a:pPr lvl="1">
              <a:spcBef>
                <a:spcPct val="50000"/>
              </a:spcBef>
              <a:buFontTx/>
              <a:buChar char="•"/>
            </a:pPr>
            <a:r>
              <a:rPr lang="en-US" sz="2400"/>
              <a:t>Value declarations are used together with let-bindings.</a:t>
            </a:r>
          </a:p>
          <a:p>
            <a:pPr lvl="2">
              <a:spcBef>
                <a:spcPct val="50000"/>
              </a:spcBef>
              <a:buFontTx/>
              <a:buChar char="•"/>
            </a:pPr>
            <a:r>
              <a:rPr lang="en-US" sz="2400" b="1"/>
              <a:t>let val</a:t>
            </a:r>
            <a:r>
              <a:rPr lang="en-US" sz="2400"/>
              <a:t> x=E</a:t>
            </a:r>
            <a:r>
              <a:rPr lang="en-US" sz="1600"/>
              <a:t>1</a:t>
            </a:r>
            <a:r>
              <a:rPr lang="en-US" sz="2400"/>
              <a:t> in E</a:t>
            </a:r>
            <a:r>
              <a:rPr lang="en-US" sz="1600"/>
              <a:t>2</a:t>
            </a:r>
            <a:r>
              <a:rPr lang="en-US" sz="2400"/>
              <a:t>  </a:t>
            </a:r>
            <a:r>
              <a:rPr lang="en-US" sz="2400" b="1"/>
              <a:t>end</a:t>
            </a:r>
          </a:p>
          <a:p>
            <a:pPr lvl="2">
              <a:spcBef>
                <a:spcPct val="50000"/>
              </a:spcBef>
              <a:buFontTx/>
              <a:buChar char="•"/>
            </a:pPr>
            <a:r>
              <a:rPr lang="en-US" sz="2400" b="1"/>
              <a:t>occurrences of name x in E</a:t>
            </a:r>
            <a:r>
              <a:rPr lang="en-US" sz="1600" b="1"/>
              <a:t>2</a:t>
            </a:r>
            <a:r>
              <a:rPr lang="en-US" sz="2400" b="1"/>
              <a:t> represent the value of E</a:t>
            </a:r>
            <a:r>
              <a:rPr lang="en-US" sz="1600" b="1"/>
              <a:t>1</a:t>
            </a:r>
            <a:endParaRPr lang="en-US" sz="2400"/>
          </a:p>
        </p:txBody>
      </p:sp>
    </p:spTree>
    <p:extLst>
      <p:ext uri="{BB962C8B-B14F-4D97-AF65-F5344CB8AC3E}">
        <p14:creationId xmlns:p14="http://schemas.microsoft.com/office/powerpoint/2010/main" xmlns="" val="2604155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Functional programming</a:t>
            </a:r>
            <a:endParaRPr lang="en-US" b="1" dirty="0">
              <a:solidFill>
                <a:srgbClr val="FF0000"/>
              </a:solidFill>
            </a:endParaRPr>
          </a:p>
        </p:txBody>
      </p:sp>
      <p:sp>
        <p:nvSpPr>
          <p:cNvPr id="3" name="Rectangle 2"/>
          <p:cNvSpPr/>
          <p:nvPr/>
        </p:nvSpPr>
        <p:spPr>
          <a:xfrm>
            <a:off x="609600" y="1981200"/>
            <a:ext cx="8077200" cy="3539430"/>
          </a:xfrm>
          <a:prstGeom prst="rect">
            <a:avLst/>
          </a:prstGeom>
        </p:spPr>
        <p:txBody>
          <a:bodyPr wrap="square">
            <a:spAutoFit/>
          </a:bodyPr>
          <a:lstStyle/>
          <a:p>
            <a:pPr marL="457200" indent="-457200" algn="just">
              <a:buFont typeface="Arial" pitchFamily="34" charset="0"/>
              <a:buChar char="•"/>
            </a:pPr>
            <a:r>
              <a:rPr lang="en-US" sz="2800" dirty="0"/>
              <a:t>Functional programming languages are specially designed to handle symbolic </a:t>
            </a:r>
            <a:r>
              <a:rPr lang="en-US" sz="2800" dirty="0" smtClean="0"/>
              <a:t>computation </a:t>
            </a:r>
            <a:r>
              <a:rPr lang="en-US" sz="2800" dirty="0"/>
              <a:t>and list processing applications. </a:t>
            </a:r>
            <a:endParaRPr lang="en-US" sz="2800" dirty="0" smtClean="0"/>
          </a:p>
          <a:p>
            <a:pPr marL="457200" indent="-457200" algn="just">
              <a:buFont typeface="Arial" pitchFamily="34" charset="0"/>
              <a:buChar char="•"/>
            </a:pPr>
            <a:r>
              <a:rPr lang="en-US" sz="2800" dirty="0" smtClean="0"/>
              <a:t>Functional </a:t>
            </a:r>
            <a:r>
              <a:rPr lang="en-US" sz="2800" dirty="0"/>
              <a:t>programming is based on mathematical functions</a:t>
            </a:r>
            <a:r>
              <a:rPr lang="en-US" sz="2800" dirty="0" smtClean="0"/>
              <a:t>.</a:t>
            </a:r>
          </a:p>
          <a:p>
            <a:pPr marL="457200" indent="-457200" algn="just">
              <a:buFont typeface="Arial" pitchFamily="34" charset="0"/>
              <a:buChar char="•"/>
            </a:pPr>
            <a:r>
              <a:rPr lang="en-US" sz="2800" dirty="0" smtClean="0"/>
              <a:t> </a:t>
            </a:r>
            <a:r>
              <a:rPr lang="en-US" sz="2800" dirty="0"/>
              <a:t>Some of the popular functional programming languages include: Lisp, Python, </a:t>
            </a:r>
            <a:r>
              <a:rPr lang="en-US" sz="2800" dirty="0" err="1"/>
              <a:t>Erlang</a:t>
            </a:r>
            <a:r>
              <a:rPr lang="en-US" sz="2800" dirty="0"/>
              <a:t>, Haskell, </a:t>
            </a:r>
            <a:r>
              <a:rPr lang="en-US" sz="2800" dirty="0" err="1"/>
              <a:t>Clojure</a:t>
            </a:r>
            <a:r>
              <a:rPr lang="en-US" sz="2800" dirty="0"/>
              <a:t>, etc.</a:t>
            </a:r>
          </a:p>
        </p:txBody>
      </p:sp>
    </p:spTree>
    <p:extLst>
      <p:ext uri="{BB962C8B-B14F-4D97-AF65-F5344CB8AC3E}">
        <p14:creationId xmlns:p14="http://schemas.microsoft.com/office/powerpoint/2010/main" xmlns="" val="366588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Autofit/>
          </a:bodyPr>
          <a:lstStyle/>
          <a:p>
            <a:r>
              <a:rPr lang="en-US" sz="3200" dirty="0" smtClean="0"/>
              <a:t>What is the result of pile?</a:t>
            </a:r>
            <a:br>
              <a:rPr lang="en-US" sz="3200" dirty="0" smtClean="0"/>
            </a:br>
            <a:r>
              <a:rPr lang="en-US" sz="3200" dirty="0" smtClean="0"/>
              <a:t>(What does the quilt look like?)</a:t>
            </a:r>
          </a:p>
        </p:txBody>
      </p:sp>
      <p:sp>
        <p:nvSpPr>
          <p:cNvPr id="15363" name="Rectangle 3"/>
          <p:cNvSpPr>
            <a:spLocks noGrp="1" noChangeArrowheads="1"/>
          </p:cNvSpPr>
          <p:nvPr>
            <p:ph idx="1"/>
          </p:nvPr>
        </p:nvSpPr>
        <p:spPr>
          <a:xfrm>
            <a:off x="457200" y="1600200"/>
            <a:ext cx="8382000" cy="4709160"/>
          </a:xfrm>
        </p:spPr>
        <p:txBody>
          <a:bodyPr>
            <a:normAutofit fontScale="92500" lnSpcReduction="10000"/>
          </a:bodyPr>
          <a:lstStyle/>
          <a:p>
            <a:r>
              <a:rPr lang="en-US" sz="2800" dirty="0" smtClean="0"/>
              <a:t>Let fun </a:t>
            </a:r>
            <a:r>
              <a:rPr lang="en-US" sz="2800" dirty="0" err="1" smtClean="0"/>
              <a:t>unturn</a:t>
            </a:r>
            <a:r>
              <a:rPr lang="en-US" sz="2800" dirty="0" smtClean="0"/>
              <a:t>(x) = turn(turn(turn(x)))</a:t>
            </a:r>
          </a:p>
          <a:p>
            <a:r>
              <a:rPr lang="en-US" sz="2800" dirty="0" smtClean="0"/>
              <a:t>    &amp; fun pile (</a:t>
            </a:r>
            <a:r>
              <a:rPr lang="en-US" sz="2800" dirty="0" err="1" smtClean="0"/>
              <a:t>x,y</a:t>
            </a:r>
            <a:r>
              <a:rPr lang="en-US" sz="2800" dirty="0" smtClean="0"/>
              <a:t>) = </a:t>
            </a:r>
            <a:r>
              <a:rPr lang="en-US" sz="2800" dirty="0" err="1" smtClean="0"/>
              <a:t>unturn</a:t>
            </a:r>
            <a:r>
              <a:rPr lang="en-US" sz="2800" dirty="0" smtClean="0"/>
              <a:t>(sew(turn(y),turn(x)))</a:t>
            </a:r>
          </a:p>
          <a:p>
            <a:pPr marL="137160" indent="0">
              <a:buNone/>
            </a:pPr>
            <a:r>
              <a:rPr lang="en-US" sz="2800" dirty="0" smtClean="0"/>
              <a:t>       </a:t>
            </a:r>
          </a:p>
          <a:p>
            <a:r>
              <a:rPr lang="en-US" sz="2800" dirty="0" smtClean="0"/>
              <a:t>       </a:t>
            </a:r>
            <a:r>
              <a:rPr lang="en-US" sz="2800" dirty="0" err="1" smtClean="0"/>
              <a:t>val</a:t>
            </a:r>
            <a:r>
              <a:rPr lang="en-US" sz="2800" dirty="0" smtClean="0"/>
              <a:t> </a:t>
            </a:r>
            <a:r>
              <a:rPr lang="en-US" sz="2800" dirty="0" err="1" smtClean="0"/>
              <a:t>aa</a:t>
            </a:r>
            <a:r>
              <a:rPr lang="en-US" sz="2800" dirty="0" smtClean="0"/>
              <a:t> = pile(a, </a:t>
            </a:r>
            <a:r>
              <a:rPr lang="en-US" sz="2800" dirty="0" err="1" smtClean="0"/>
              <a:t>trun</a:t>
            </a:r>
            <a:r>
              <a:rPr lang="en-US" sz="2800" dirty="0" smtClean="0"/>
              <a:t>(turn(a)))</a:t>
            </a:r>
          </a:p>
          <a:p>
            <a:r>
              <a:rPr lang="en-US" sz="2800" dirty="0" smtClean="0"/>
              <a:t>       </a:t>
            </a:r>
            <a:r>
              <a:rPr lang="en-US" sz="2800" dirty="0" err="1" smtClean="0"/>
              <a:t>val</a:t>
            </a:r>
            <a:r>
              <a:rPr lang="en-US" sz="2800" dirty="0" smtClean="0"/>
              <a:t> bb = pile(</a:t>
            </a:r>
            <a:r>
              <a:rPr lang="en-US" sz="2800" dirty="0" err="1" smtClean="0"/>
              <a:t>unturn</a:t>
            </a:r>
            <a:r>
              <a:rPr lang="en-US" sz="2800" dirty="0" smtClean="0"/>
              <a:t>(b),turn(b))</a:t>
            </a:r>
          </a:p>
          <a:p>
            <a:r>
              <a:rPr lang="en-US" sz="2800" dirty="0" smtClean="0"/>
              <a:t>       </a:t>
            </a:r>
            <a:r>
              <a:rPr lang="en-US" sz="2800" dirty="0" err="1" smtClean="0"/>
              <a:t>val</a:t>
            </a:r>
            <a:r>
              <a:rPr lang="en-US" sz="2800" dirty="0" smtClean="0"/>
              <a:t> p = sew(</a:t>
            </a:r>
            <a:r>
              <a:rPr lang="en-US" sz="2800" dirty="0" err="1" smtClean="0"/>
              <a:t>bb,aa</a:t>
            </a:r>
            <a:r>
              <a:rPr lang="en-US" sz="2800" dirty="0" smtClean="0"/>
              <a:t>)</a:t>
            </a:r>
          </a:p>
          <a:p>
            <a:r>
              <a:rPr lang="en-US" sz="2800" dirty="0" smtClean="0"/>
              <a:t>       </a:t>
            </a:r>
            <a:r>
              <a:rPr lang="en-US" sz="2800" dirty="0" err="1" smtClean="0"/>
              <a:t>val</a:t>
            </a:r>
            <a:r>
              <a:rPr lang="en-US" sz="2800" dirty="0" smtClean="0"/>
              <a:t> q = sew(</a:t>
            </a:r>
            <a:r>
              <a:rPr lang="en-US" sz="2800" dirty="0" err="1" smtClean="0"/>
              <a:t>aa,bb</a:t>
            </a:r>
            <a:r>
              <a:rPr lang="en-US" sz="2800" dirty="0" smtClean="0"/>
              <a:t>)</a:t>
            </a:r>
          </a:p>
          <a:p>
            <a:r>
              <a:rPr lang="en-US" sz="2800" dirty="0" smtClean="0"/>
              <a:t>in</a:t>
            </a:r>
          </a:p>
          <a:p>
            <a:r>
              <a:rPr lang="en-US" sz="2800" dirty="0" smtClean="0"/>
              <a:t>      pile(</a:t>
            </a:r>
            <a:r>
              <a:rPr lang="en-US" sz="2800" dirty="0" err="1" smtClean="0"/>
              <a:t>p,q</a:t>
            </a:r>
            <a:r>
              <a:rPr lang="en-US" sz="2800" dirty="0" smtClean="0"/>
              <a:t>)</a:t>
            </a:r>
          </a:p>
          <a:p>
            <a:r>
              <a:rPr lang="en-US" sz="2800" dirty="0" smtClean="0"/>
              <a:t>end</a:t>
            </a:r>
            <a:endParaRPr lang="en-US" dirty="0" smtClean="0"/>
          </a:p>
        </p:txBody>
      </p:sp>
      <p:sp>
        <p:nvSpPr>
          <p:cNvPr id="15364" name="Line 6"/>
          <p:cNvSpPr>
            <a:spLocks noChangeShapeType="1"/>
          </p:cNvSpPr>
          <p:nvPr/>
        </p:nvSpPr>
        <p:spPr bwMode="auto">
          <a:xfrm flipH="1">
            <a:off x="3200400" y="5867400"/>
            <a:ext cx="9144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65" name="Line 7"/>
          <p:cNvSpPr>
            <a:spLocks noChangeShapeType="1"/>
          </p:cNvSpPr>
          <p:nvPr/>
        </p:nvSpPr>
        <p:spPr bwMode="auto">
          <a:xfrm flipH="1">
            <a:off x="4267200" y="1524000"/>
            <a:ext cx="3581400" cy="42672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66" name="Rectangle 8"/>
          <p:cNvSpPr>
            <a:spLocks noChangeArrowheads="1"/>
          </p:cNvSpPr>
          <p:nvPr/>
        </p:nvSpPr>
        <p:spPr bwMode="auto">
          <a:xfrm>
            <a:off x="6248400" y="5334000"/>
            <a:ext cx="3048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67" name="Rectangle 9"/>
          <p:cNvSpPr>
            <a:spLocks noChangeArrowheads="1"/>
          </p:cNvSpPr>
          <p:nvPr/>
        </p:nvSpPr>
        <p:spPr bwMode="auto">
          <a:xfrm>
            <a:off x="6248400" y="4114800"/>
            <a:ext cx="3048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68" name="Line 10"/>
          <p:cNvSpPr>
            <a:spLocks noChangeShapeType="1"/>
          </p:cNvSpPr>
          <p:nvPr/>
        </p:nvSpPr>
        <p:spPr bwMode="auto">
          <a:xfrm>
            <a:off x="6324600" y="5334000"/>
            <a:ext cx="2286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69" name="Line 11"/>
          <p:cNvSpPr>
            <a:spLocks noChangeShapeType="1"/>
          </p:cNvSpPr>
          <p:nvPr/>
        </p:nvSpPr>
        <p:spPr bwMode="auto">
          <a:xfrm>
            <a:off x="6400800" y="5334000"/>
            <a:ext cx="1524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70" name="Line 12"/>
          <p:cNvSpPr>
            <a:spLocks noChangeShapeType="1"/>
          </p:cNvSpPr>
          <p:nvPr/>
        </p:nvSpPr>
        <p:spPr bwMode="auto">
          <a:xfrm>
            <a:off x="6477000" y="5334000"/>
            <a:ext cx="76200" cy="76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71" name="Line 13"/>
          <p:cNvSpPr>
            <a:spLocks noChangeShapeType="1"/>
          </p:cNvSpPr>
          <p:nvPr/>
        </p:nvSpPr>
        <p:spPr bwMode="auto">
          <a:xfrm>
            <a:off x="6248400" y="5334000"/>
            <a:ext cx="3048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72" name="Text Box 14"/>
          <p:cNvSpPr txBox="1">
            <a:spLocks noChangeArrowheads="1"/>
          </p:cNvSpPr>
          <p:nvPr/>
        </p:nvSpPr>
        <p:spPr bwMode="auto">
          <a:xfrm>
            <a:off x="6172200" y="5791200"/>
            <a:ext cx="457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pPr>
            <a:r>
              <a:rPr lang="en-US"/>
              <a:t>b</a:t>
            </a:r>
          </a:p>
        </p:txBody>
      </p:sp>
      <p:sp>
        <p:nvSpPr>
          <p:cNvPr id="15373" name="Text Box 19"/>
          <p:cNvSpPr txBox="1">
            <a:spLocks noChangeArrowheads="1"/>
          </p:cNvSpPr>
          <p:nvPr/>
        </p:nvSpPr>
        <p:spPr bwMode="auto">
          <a:xfrm>
            <a:off x="6248400" y="4572000"/>
            <a:ext cx="304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pPr>
            <a:r>
              <a:rPr lang="en-US"/>
              <a:t>a</a:t>
            </a:r>
          </a:p>
        </p:txBody>
      </p:sp>
      <p:sp>
        <p:nvSpPr>
          <p:cNvPr id="15374" name="Text Box 20"/>
          <p:cNvSpPr txBox="1">
            <a:spLocks noChangeArrowheads="1"/>
          </p:cNvSpPr>
          <p:nvPr/>
        </p:nvSpPr>
        <p:spPr bwMode="auto">
          <a:xfrm>
            <a:off x="6705600" y="5410200"/>
            <a:ext cx="1628775"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r>
              <a:rPr lang="en-US" sz="1600"/>
              <a:t>Four straight </a:t>
            </a:r>
          </a:p>
          <a:p>
            <a:r>
              <a:rPr lang="en-US" sz="1600"/>
              <a:t>parallel diagonals</a:t>
            </a:r>
          </a:p>
        </p:txBody>
      </p:sp>
      <p:sp>
        <p:nvSpPr>
          <p:cNvPr id="15375" name="Text Box 21"/>
          <p:cNvSpPr txBox="1">
            <a:spLocks noChangeArrowheads="1"/>
          </p:cNvSpPr>
          <p:nvPr/>
        </p:nvSpPr>
        <p:spPr bwMode="auto">
          <a:xfrm>
            <a:off x="6994525" y="4024313"/>
            <a:ext cx="1516063"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r>
              <a:rPr lang="en-US" sz="1600"/>
              <a:t>Four curved </a:t>
            </a:r>
          </a:p>
          <a:p>
            <a:r>
              <a:rPr lang="en-US" sz="1600"/>
              <a:t>equidistant lines</a:t>
            </a:r>
            <a:endParaRPr lang="en-US"/>
          </a:p>
        </p:txBody>
      </p:sp>
      <p:sp>
        <p:nvSpPr>
          <p:cNvPr id="15376" name="Freeform 22"/>
          <p:cNvSpPr>
            <a:spLocks/>
          </p:cNvSpPr>
          <p:nvPr/>
        </p:nvSpPr>
        <p:spPr bwMode="auto">
          <a:xfrm>
            <a:off x="6384925" y="4094163"/>
            <a:ext cx="168275" cy="157162"/>
          </a:xfrm>
          <a:custGeom>
            <a:avLst/>
            <a:gdLst>
              <a:gd name="T0" fmla="*/ 0 w 106"/>
              <a:gd name="T1" fmla="*/ 20637 h 99"/>
              <a:gd name="T2" fmla="*/ 138113 w 106"/>
              <a:gd name="T3" fmla="*/ 66675 h 99"/>
              <a:gd name="T4" fmla="*/ 152400 w 106"/>
              <a:gd name="T5" fmla="*/ 112712 h 99"/>
              <a:gd name="T6" fmla="*/ 168275 w 106"/>
              <a:gd name="T7" fmla="*/ 157162 h 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99">
                <a:moveTo>
                  <a:pt x="0" y="13"/>
                </a:moveTo>
                <a:cubicBezTo>
                  <a:pt x="48" y="1"/>
                  <a:pt x="59" y="0"/>
                  <a:pt x="87" y="42"/>
                </a:cubicBezTo>
                <a:cubicBezTo>
                  <a:pt x="90" y="52"/>
                  <a:pt x="93" y="61"/>
                  <a:pt x="96" y="71"/>
                </a:cubicBezTo>
                <a:cubicBezTo>
                  <a:pt x="99" y="80"/>
                  <a:pt x="106" y="99"/>
                  <a:pt x="106" y="99"/>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77" name="Freeform 24"/>
          <p:cNvSpPr>
            <a:spLocks/>
          </p:cNvSpPr>
          <p:nvPr/>
        </p:nvSpPr>
        <p:spPr bwMode="auto">
          <a:xfrm>
            <a:off x="6248400" y="4130675"/>
            <a:ext cx="314325" cy="471488"/>
          </a:xfrm>
          <a:custGeom>
            <a:avLst/>
            <a:gdLst>
              <a:gd name="T0" fmla="*/ 0 w 198"/>
              <a:gd name="T1" fmla="*/ 0 h 297"/>
              <a:gd name="T2" fmla="*/ 182563 w 198"/>
              <a:gd name="T3" fmla="*/ 76200 h 297"/>
              <a:gd name="T4" fmla="*/ 228600 w 198"/>
              <a:gd name="T5" fmla="*/ 90488 h 297"/>
              <a:gd name="T6" fmla="*/ 288925 w 198"/>
              <a:gd name="T7" fmla="*/ 228600 h 297"/>
              <a:gd name="T8" fmla="*/ 304800 w 198"/>
              <a:gd name="T9" fmla="*/ 471488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297">
                <a:moveTo>
                  <a:pt x="0" y="0"/>
                </a:moveTo>
                <a:cubicBezTo>
                  <a:pt x="45" y="11"/>
                  <a:pt x="68" y="32"/>
                  <a:pt x="115" y="48"/>
                </a:cubicBezTo>
                <a:cubicBezTo>
                  <a:pt x="125" y="51"/>
                  <a:pt x="144" y="57"/>
                  <a:pt x="144" y="57"/>
                </a:cubicBezTo>
                <a:cubicBezTo>
                  <a:pt x="155" y="90"/>
                  <a:pt x="163" y="115"/>
                  <a:pt x="182" y="144"/>
                </a:cubicBezTo>
                <a:cubicBezTo>
                  <a:pt x="198" y="233"/>
                  <a:pt x="192" y="182"/>
                  <a:pt x="192" y="297"/>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78" name="Freeform 25"/>
          <p:cNvSpPr>
            <a:spLocks/>
          </p:cNvSpPr>
          <p:nvPr/>
        </p:nvSpPr>
        <p:spPr bwMode="auto">
          <a:xfrm>
            <a:off x="6354763" y="4130675"/>
            <a:ext cx="198437" cy="182563"/>
          </a:xfrm>
          <a:custGeom>
            <a:avLst/>
            <a:gdLst>
              <a:gd name="T0" fmla="*/ 0 w 125"/>
              <a:gd name="T1" fmla="*/ 0 h 115"/>
              <a:gd name="T2" fmla="*/ 92075 w 125"/>
              <a:gd name="T3" fmla="*/ 14288 h 115"/>
              <a:gd name="T4" fmla="*/ 198437 w 125"/>
              <a:gd name="T5" fmla="*/ 182563 h 115"/>
              <a:gd name="T6" fmla="*/ 0 60000 65536"/>
              <a:gd name="T7" fmla="*/ 0 60000 65536"/>
              <a:gd name="T8" fmla="*/ 0 60000 65536"/>
            </a:gdLst>
            <a:ahLst/>
            <a:cxnLst>
              <a:cxn ang="T6">
                <a:pos x="T0" y="T1"/>
              </a:cxn>
              <a:cxn ang="T7">
                <a:pos x="T2" y="T3"/>
              </a:cxn>
              <a:cxn ang="T8">
                <a:pos x="T4" y="T5"/>
              </a:cxn>
            </a:cxnLst>
            <a:rect l="0" t="0" r="r" b="b"/>
            <a:pathLst>
              <a:path w="125" h="115">
                <a:moveTo>
                  <a:pt x="0" y="0"/>
                </a:moveTo>
                <a:cubicBezTo>
                  <a:pt x="19" y="3"/>
                  <a:pt x="40" y="1"/>
                  <a:pt x="58" y="9"/>
                </a:cubicBezTo>
                <a:cubicBezTo>
                  <a:pt x="101" y="28"/>
                  <a:pt x="94" y="84"/>
                  <a:pt x="125" y="115"/>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79" name="Freeform 26"/>
          <p:cNvSpPr>
            <a:spLocks/>
          </p:cNvSpPr>
          <p:nvPr/>
        </p:nvSpPr>
        <p:spPr bwMode="auto">
          <a:xfrm>
            <a:off x="6264275" y="4144963"/>
            <a:ext cx="292100" cy="487362"/>
          </a:xfrm>
          <a:custGeom>
            <a:avLst/>
            <a:gdLst>
              <a:gd name="T0" fmla="*/ 0 w 184"/>
              <a:gd name="T1" fmla="*/ 0 h 307"/>
              <a:gd name="T2" fmla="*/ 76200 w 184"/>
              <a:gd name="T3" fmla="*/ 15875 h 307"/>
              <a:gd name="T4" fmla="*/ 152400 w 184"/>
              <a:gd name="T5" fmla="*/ 92075 h 307"/>
              <a:gd name="T6" fmla="*/ 258763 w 184"/>
              <a:gd name="T7" fmla="*/ 366712 h 307"/>
              <a:gd name="T8" fmla="*/ 288925 w 184"/>
              <a:gd name="T9" fmla="*/ 487362 h 307"/>
              <a:gd name="T10" fmla="*/ 288925 w 184"/>
              <a:gd name="T11" fmla="*/ 350837 h 3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4" h="307">
                <a:moveTo>
                  <a:pt x="0" y="0"/>
                </a:moveTo>
                <a:cubicBezTo>
                  <a:pt x="16" y="3"/>
                  <a:pt x="34" y="2"/>
                  <a:pt x="48" y="10"/>
                </a:cubicBezTo>
                <a:cubicBezTo>
                  <a:pt x="67" y="22"/>
                  <a:pt x="96" y="58"/>
                  <a:pt x="96" y="58"/>
                </a:cubicBezTo>
                <a:cubicBezTo>
                  <a:pt x="114" y="117"/>
                  <a:pt x="129" y="179"/>
                  <a:pt x="163" y="231"/>
                </a:cubicBezTo>
                <a:cubicBezTo>
                  <a:pt x="184" y="294"/>
                  <a:pt x="182" y="268"/>
                  <a:pt x="182" y="307"/>
                </a:cubicBezTo>
                <a:lnTo>
                  <a:pt x="182" y="221"/>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1530923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Pile(p,q)</a:t>
            </a:r>
          </a:p>
        </p:txBody>
      </p:sp>
      <p:grpSp>
        <p:nvGrpSpPr>
          <p:cNvPr id="16387" name="Group 17"/>
          <p:cNvGrpSpPr>
            <a:grpSpLocks/>
          </p:cNvGrpSpPr>
          <p:nvPr/>
        </p:nvGrpSpPr>
        <p:grpSpPr bwMode="auto">
          <a:xfrm>
            <a:off x="1295400" y="2209800"/>
            <a:ext cx="457200" cy="1066800"/>
            <a:chOff x="816" y="1392"/>
            <a:chExt cx="288" cy="672"/>
          </a:xfrm>
        </p:grpSpPr>
        <p:sp>
          <p:nvSpPr>
            <p:cNvPr id="16478" name="Rectangle 3"/>
            <p:cNvSpPr>
              <a:spLocks noChangeArrowheads="1"/>
            </p:cNvSpPr>
            <p:nvPr/>
          </p:nvSpPr>
          <p:spPr bwMode="auto">
            <a:xfrm>
              <a:off x="816" y="1392"/>
              <a:ext cx="288" cy="6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79" name="Line 4"/>
            <p:cNvSpPr>
              <a:spLocks noChangeShapeType="1"/>
            </p:cNvSpPr>
            <p:nvPr/>
          </p:nvSpPr>
          <p:spPr bwMode="auto">
            <a:xfrm flipH="1">
              <a:off x="816" y="1392"/>
              <a:ext cx="96" cy="9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80" name="Line 5"/>
            <p:cNvSpPr>
              <a:spLocks noChangeShapeType="1"/>
            </p:cNvSpPr>
            <p:nvPr/>
          </p:nvSpPr>
          <p:spPr bwMode="auto">
            <a:xfrm flipH="1">
              <a:off x="816" y="1392"/>
              <a:ext cx="144"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81" name="Line 6"/>
            <p:cNvSpPr>
              <a:spLocks noChangeShapeType="1"/>
            </p:cNvSpPr>
            <p:nvPr/>
          </p:nvSpPr>
          <p:spPr bwMode="auto">
            <a:xfrm flipH="1">
              <a:off x="816" y="1392"/>
              <a:ext cx="24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82" name="Line 7"/>
            <p:cNvSpPr>
              <a:spLocks noChangeShapeType="1"/>
            </p:cNvSpPr>
            <p:nvPr/>
          </p:nvSpPr>
          <p:spPr bwMode="auto">
            <a:xfrm flipH="1">
              <a:off x="816" y="1392"/>
              <a:ext cx="288"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83" name="Line 8"/>
            <p:cNvSpPr>
              <a:spLocks noChangeShapeType="1"/>
            </p:cNvSpPr>
            <p:nvPr/>
          </p:nvSpPr>
          <p:spPr bwMode="auto">
            <a:xfrm flipV="1">
              <a:off x="816" y="1776"/>
              <a:ext cx="288"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84" name="Line 9"/>
            <p:cNvSpPr>
              <a:spLocks noChangeShapeType="1"/>
            </p:cNvSpPr>
            <p:nvPr/>
          </p:nvSpPr>
          <p:spPr bwMode="auto">
            <a:xfrm flipV="1">
              <a:off x="864" y="1824"/>
              <a:ext cx="24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85" name="Line 10"/>
            <p:cNvSpPr>
              <a:spLocks noChangeShapeType="1"/>
            </p:cNvSpPr>
            <p:nvPr/>
          </p:nvSpPr>
          <p:spPr bwMode="auto">
            <a:xfrm flipV="1">
              <a:off x="960" y="1920"/>
              <a:ext cx="144"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86" name="Line 11"/>
            <p:cNvSpPr>
              <a:spLocks noChangeShapeType="1"/>
            </p:cNvSpPr>
            <p:nvPr/>
          </p:nvSpPr>
          <p:spPr bwMode="auto">
            <a:xfrm flipV="1">
              <a:off x="1056" y="2016"/>
              <a:ext cx="48"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16388" name="Text Box 12"/>
          <p:cNvSpPr txBox="1">
            <a:spLocks noChangeArrowheads="1"/>
          </p:cNvSpPr>
          <p:nvPr/>
        </p:nvSpPr>
        <p:spPr bwMode="auto">
          <a:xfrm>
            <a:off x="1219200" y="3581400"/>
            <a:ext cx="838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pPr>
            <a:r>
              <a:rPr lang="en-US"/>
              <a:t>bb</a:t>
            </a:r>
          </a:p>
        </p:txBody>
      </p:sp>
      <p:grpSp>
        <p:nvGrpSpPr>
          <p:cNvPr id="16389" name="Group 28"/>
          <p:cNvGrpSpPr>
            <a:grpSpLocks/>
          </p:cNvGrpSpPr>
          <p:nvPr/>
        </p:nvGrpSpPr>
        <p:grpSpPr bwMode="auto">
          <a:xfrm>
            <a:off x="2133600" y="2209800"/>
            <a:ext cx="457200" cy="1066800"/>
            <a:chOff x="1344" y="1392"/>
            <a:chExt cx="288" cy="672"/>
          </a:xfrm>
        </p:grpSpPr>
        <p:sp>
          <p:nvSpPr>
            <p:cNvPr id="16475" name="Rectangle 13"/>
            <p:cNvSpPr>
              <a:spLocks noChangeArrowheads="1"/>
            </p:cNvSpPr>
            <p:nvPr/>
          </p:nvSpPr>
          <p:spPr bwMode="auto">
            <a:xfrm>
              <a:off x="1344" y="1392"/>
              <a:ext cx="288" cy="6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76" name="Freeform 14"/>
            <p:cNvSpPr>
              <a:spLocks/>
            </p:cNvSpPr>
            <p:nvPr/>
          </p:nvSpPr>
          <p:spPr bwMode="auto">
            <a:xfrm>
              <a:off x="1392" y="1392"/>
              <a:ext cx="230" cy="336"/>
            </a:xfrm>
            <a:custGeom>
              <a:avLst/>
              <a:gdLst>
                <a:gd name="T0" fmla="*/ 0 w 230"/>
                <a:gd name="T1" fmla="*/ 0 h 336"/>
                <a:gd name="T2" fmla="*/ 58 w 230"/>
                <a:gd name="T3" fmla="*/ 10 h 336"/>
                <a:gd name="T4" fmla="*/ 96 w 230"/>
                <a:gd name="T5" fmla="*/ 58 h 336"/>
                <a:gd name="T6" fmla="*/ 182 w 230"/>
                <a:gd name="T7" fmla="*/ 96 h 336"/>
                <a:gd name="T8" fmla="*/ 230 w 230"/>
                <a:gd name="T9" fmla="*/ 336 h 3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 h="336">
                  <a:moveTo>
                    <a:pt x="0" y="0"/>
                  </a:moveTo>
                  <a:cubicBezTo>
                    <a:pt x="19" y="3"/>
                    <a:pt x="40" y="1"/>
                    <a:pt x="58" y="10"/>
                  </a:cubicBezTo>
                  <a:cubicBezTo>
                    <a:pt x="76" y="19"/>
                    <a:pt x="79" y="47"/>
                    <a:pt x="96" y="58"/>
                  </a:cubicBezTo>
                  <a:cubicBezTo>
                    <a:pt x="124" y="75"/>
                    <a:pt x="154" y="77"/>
                    <a:pt x="182" y="96"/>
                  </a:cubicBezTo>
                  <a:cubicBezTo>
                    <a:pt x="199" y="176"/>
                    <a:pt x="230" y="253"/>
                    <a:pt x="230" y="336"/>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77" name="Freeform 15"/>
            <p:cNvSpPr>
              <a:spLocks/>
            </p:cNvSpPr>
            <p:nvPr/>
          </p:nvSpPr>
          <p:spPr bwMode="auto">
            <a:xfrm>
              <a:off x="1344" y="1728"/>
              <a:ext cx="280" cy="307"/>
            </a:xfrm>
            <a:custGeom>
              <a:avLst/>
              <a:gdLst>
                <a:gd name="T0" fmla="*/ 2 w 232"/>
                <a:gd name="T1" fmla="*/ 0 h 307"/>
                <a:gd name="T2" fmla="*/ 60 w 232"/>
                <a:gd name="T3" fmla="*/ 192 h 307"/>
                <a:gd name="T4" fmla="*/ 176 w 232"/>
                <a:gd name="T5" fmla="*/ 307 h 307"/>
                <a:gd name="T6" fmla="*/ 280 w 232"/>
                <a:gd name="T7" fmla="*/ 298 h 3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2" h="307">
                  <a:moveTo>
                    <a:pt x="2" y="0"/>
                  </a:moveTo>
                  <a:cubicBezTo>
                    <a:pt x="7" y="63"/>
                    <a:pt x="0" y="145"/>
                    <a:pt x="50" y="192"/>
                  </a:cubicBezTo>
                  <a:cubicBezTo>
                    <a:pt x="64" y="238"/>
                    <a:pt x="99" y="293"/>
                    <a:pt x="146" y="307"/>
                  </a:cubicBezTo>
                  <a:cubicBezTo>
                    <a:pt x="175" y="304"/>
                    <a:pt x="232" y="298"/>
                    <a:pt x="232" y="298"/>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16390" name="Text Box 16"/>
          <p:cNvSpPr txBox="1">
            <a:spLocks noChangeArrowheads="1"/>
          </p:cNvSpPr>
          <p:nvPr/>
        </p:nvSpPr>
        <p:spPr bwMode="auto">
          <a:xfrm>
            <a:off x="2209800" y="3505200"/>
            <a:ext cx="838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pPr>
            <a:r>
              <a:rPr lang="en-US"/>
              <a:t>aa</a:t>
            </a:r>
          </a:p>
        </p:txBody>
      </p:sp>
      <p:grpSp>
        <p:nvGrpSpPr>
          <p:cNvPr id="16391" name="Group 69"/>
          <p:cNvGrpSpPr>
            <a:grpSpLocks/>
          </p:cNvGrpSpPr>
          <p:nvPr/>
        </p:nvGrpSpPr>
        <p:grpSpPr bwMode="auto">
          <a:xfrm>
            <a:off x="4038600" y="2209800"/>
            <a:ext cx="914400" cy="1066800"/>
            <a:chOff x="2544" y="1392"/>
            <a:chExt cx="576" cy="672"/>
          </a:xfrm>
        </p:grpSpPr>
        <p:grpSp>
          <p:nvGrpSpPr>
            <p:cNvPr id="16461" name="Group 18"/>
            <p:cNvGrpSpPr>
              <a:grpSpLocks/>
            </p:cNvGrpSpPr>
            <p:nvPr/>
          </p:nvGrpSpPr>
          <p:grpSpPr bwMode="auto">
            <a:xfrm>
              <a:off x="2544" y="1392"/>
              <a:ext cx="288" cy="672"/>
              <a:chOff x="816" y="1392"/>
              <a:chExt cx="288" cy="672"/>
            </a:xfrm>
          </p:grpSpPr>
          <p:sp>
            <p:nvSpPr>
              <p:cNvPr id="16466" name="Rectangle 19"/>
              <p:cNvSpPr>
                <a:spLocks noChangeArrowheads="1"/>
              </p:cNvSpPr>
              <p:nvPr/>
            </p:nvSpPr>
            <p:spPr bwMode="auto">
              <a:xfrm>
                <a:off x="816" y="1392"/>
                <a:ext cx="288" cy="6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67" name="Line 20"/>
              <p:cNvSpPr>
                <a:spLocks noChangeShapeType="1"/>
              </p:cNvSpPr>
              <p:nvPr/>
            </p:nvSpPr>
            <p:spPr bwMode="auto">
              <a:xfrm flipH="1">
                <a:off x="816" y="1392"/>
                <a:ext cx="96" cy="9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68" name="Line 21"/>
              <p:cNvSpPr>
                <a:spLocks noChangeShapeType="1"/>
              </p:cNvSpPr>
              <p:nvPr/>
            </p:nvSpPr>
            <p:spPr bwMode="auto">
              <a:xfrm flipH="1">
                <a:off x="816" y="1392"/>
                <a:ext cx="144"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69" name="Line 22"/>
              <p:cNvSpPr>
                <a:spLocks noChangeShapeType="1"/>
              </p:cNvSpPr>
              <p:nvPr/>
            </p:nvSpPr>
            <p:spPr bwMode="auto">
              <a:xfrm flipH="1">
                <a:off x="816" y="1392"/>
                <a:ext cx="24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70" name="Line 23"/>
              <p:cNvSpPr>
                <a:spLocks noChangeShapeType="1"/>
              </p:cNvSpPr>
              <p:nvPr/>
            </p:nvSpPr>
            <p:spPr bwMode="auto">
              <a:xfrm flipH="1">
                <a:off x="816" y="1392"/>
                <a:ext cx="288"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71" name="Line 24"/>
              <p:cNvSpPr>
                <a:spLocks noChangeShapeType="1"/>
              </p:cNvSpPr>
              <p:nvPr/>
            </p:nvSpPr>
            <p:spPr bwMode="auto">
              <a:xfrm flipV="1">
                <a:off x="816" y="1776"/>
                <a:ext cx="288"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72" name="Line 25"/>
              <p:cNvSpPr>
                <a:spLocks noChangeShapeType="1"/>
              </p:cNvSpPr>
              <p:nvPr/>
            </p:nvSpPr>
            <p:spPr bwMode="auto">
              <a:xfrm flipV="1">
                <a:off x="864" y="1824"/>
                <a:ext cx="24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73" name="Line 26"/>
              <p:cNvSpPr>
                <a:spLocks noChangeShapeType="1"/>
              </p:cNvSpPr>
              <p:nvPr/>
            </p:nvSpPr>
            <p:spPr bwMode="auto">
              <a:xfrm flipV="1">
                <a:off x="960" y="1920"/>
                <a:ext cx="144"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74" name="Line 27"/>
              <p:cNvSpPr>
                <a:spLocks noChangeShapeType="1"/>
              </p:cNvSpPr>
              <p:nvPr/>
            </p:nvSpPr>
            <p:spPr bwMode="auto">
              <a:xfrm flipV="1">
                <a:off x="1056" y="2016"/>
                <a:ext cx="48"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6462" name="Group 29"/>
            <p:cNvGrpSpPr>
              <a:grpSpLocks/>
            </p:cNvGrpSpPr>
            <p:nvPr/>
          </p:nvGrpSpPr>
          <p:grpSpPr bwMode="auto">
            <a:xfrm>
              <a:off x="2832" y="1392"/>
              <a:ext cx="288" cy="672"/>
              <a:chOff x="1344" y="1392"/>
              <a:chExt cx="288" cy="672"/>
            </a:xfrm>
          </p:grpSpPr>
          <p:sp>
            <p:nvSpPr>
              <p:cNvPr id="16463" name="Rectangle 30"/>
              <p:cNvSpPr>
                <a:spLocks noChangeArrowheads="1"/>
              </p:cNvSpPr>
              <p:nvPr/>
            </p:nvSpPr>
            <p:spPr bwMode="auto">
              <a:xfrm>
                <a:off x="1344" y="1392"/>
                <a:ext cx="288" cy="6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64" name="Freeform 31"/>
              <p:cNvSpPr>
                <a:spLocks/>
              </p:cNvSpPr>
              <p:nvPr/>
            </p:nvSpPr>
            <p:spPr bwMode="auto">
              <a:xfrm>
                <a:off x="1392" y="1392"/>
                <a:ext cx="230" cy="336"/>
              </a:xfrm>
              <a:custGeom>
                <a:avLst/>
                <a:gdLst>
                  <a:gd name="T0" fmla="*/ 0 w 230"/>
                  <a:gd name="T1" fmla="*/ 0 h 336"/>
                  <a:gd name="T2" fmla="*/ 58 w 230"/>
                  <a:gd name="T3" fmla="*/ 10 h 336"/>
                  <a:gd name="T4" fmla="*/ 96 w 230"/>
                  <a:gd name="T5" fmla="*/ 58 h 336"/>
                  <a:gd name="T6" fmla="*/ 182 w 230"/>
                  <a:gd name="T7" fmla="*/ 96 h 336"/>
                  <a:gd name="T8" fmla="*/ 230 w 230"/>
                  <a:gd name="T9" fmla="*/ 336 h 3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 h="336">
                    <a:moveTo>
                      <a:pt x="0" y="0"/>
                    </a:moveTo>
                    <a:cubicBezTo>
                      <a:pt x="19" y="3"/>
                      <a:pt x="40" y="1"/>
                      <a:pt x="58" y="10"/>
                    </a:cubicBezTo>
                    <a:cubicBezTo>
                      <a:pt x="76" y="19"/>
                      <a:pt x="79" y="47"/>
                      <a:pt x="96" y="58"/>
                    </a:cubicBezTo>
                    <a:cubicBezTo>
                      <a:pt x="124" y="75"/>
                      <a:pt x="154" y="77"/>
                      <a:pt x="182" y="96"/>
                    </a:cubicBezTo>
                    <a:cubicBezTo>
                      <a:pt x="199" y="176"/>
                      <a:pt x="230" y="253"/>
                      <a:pt x="230" y="336"/>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65" name="Freeform 32"/>
              <p:cNvSpPr>
                <a:spLocks/>
              </p:cNvSpPr>
              <p:nvPr/>
            </p:nvSpPr>
            <p:spPr bwMode="auto">
              <a:xfrm>
                <a:off x="1344" y="1728"/>
                <a:ext cx="280" cy="307"/>
              </a:xfrm>
              <a:custGeom>
                <a:avLst/>
                <a:gdLst>
                  <a:gd name="T0" fmla="*/ 2 w 232"/>
                  <a:gd name="T1" fmla="*/ 0 h 307"/>
                  <a:gd name="T2" fmla="*/ 60 w 232"/>
                  <a:gd name="T3" fmla="*/ 192 h 307"/>
                  <a:gd name="T4" fmla="*/ 176 w 232"/>
                  <a:gd name="T5" fmla="*/ 307 h 307"/>
                  <a:gd name="T6" fmla="*/ 280 w 232"/>
                  <a:gd name="T7" fmla="*/ 298 h 3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2" h="307">
                    <a:moveTo>
                      <a:pt x="2" y="0"/>
                    </a:moveTo>
                    <a:cubicBezTo>
                      <a:pt x="7" y="63"/>
                      <a:pt x="0" y="145"/>
                      <a:pt x="50" y="192"/>
                    </a:cubicBezTo>
                    <a:cubicBezTo>
                      <a:pt x="64" y="238"/>
                      <a:pt x="99" y="293"/>
                      <a:pt x="146" y="307"/>
                    </a:cubicBezTo>
                    <a:cubicBezTo>
                      <a:pt x="175" y="304"/>
                      <a:pt x="232" y="298"/>
                      <a:pt x="232" y="298"/>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16392" name="Line 33"/>
          <p:cNvSpPr>
            <a:spLocks noChangeShapeType="1"/>
          </p:cNvSpPr>
          <p:nvPr/>
        </p:nvSpPr>
        <p:spPr bwMode="auto">
          <a:xfrm>
            <a:off x="2895600" y="2743200"/>
            <a:ext cx="9906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393" name="Text Box 34"/>
          <p:cNvSpPr txBox="1">
            <a:spLocks noChangeArrowheads="1"/>
          </p:cNvSpPr>
          <p:nvPr/>
        </p:nvSpPr>
        <p:spPr bwMode="auto">
          <a:xfrm>
            <a:off x="2895600" y="2133600"/>
            <a:ext cx="990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pPr>
            <a:r>
              <a:rPr lang="en-US"/>
              <a:t>sew</a:t>
            </a:r>
          </a:p>
        </p:txBody>
      </p:sp>
      <p:grpSp>
        <p:nvGrpSpPr>
          <p:cNvPr id="16394" name="Group 35"/>
          <p:cNvGrpSpPr>
            <a:grpSpLocks/>
          </p:cNvGrpSpPr>
          <p:nvPr/>
        </p:nvGrpSpPr>
        <p:grpSpPr bwMode="auto">
          <a:xfrm>
            <a:off x="2133600" y="4419600"/>
            <a:ext cx="457200" cy="1066800"/>
            <a:chOff x="816" y="1392"/>
            <a:chExt cx="288" cy="672"/>
          </a:xfrm>
        </p:grpSpPr>
        <p:sp>
          <p:nvSpPr>
            <p:cNvPr id="16452" name="Rectangle 36"/>
            <p:cNvSpPr>
              <a:spLocks noChangeArrowheads="1"/>
            </p:cNvSpPr>
            <p:nvPr/>
          </p:nvSpPr>
          <p:spPr bwMode="auto">
            <a:xfrm>
              <a:off x="816" y="1392"/>
              <a:ext cx="288" cy="6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53" name="Line 37"/>
            <p:cNvSpPr>
              <a:spLocks noChangeShapeType="1"/>
            </p:cNvSpPr>
            <p:nvPr/>
          </p:nvSpPr>
          <p:spPr bwMode="auto">
            <a:xfrm flipH="1">
              <a:off x="816" y="1392"/>
              <a:ext cx="96" cy="9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54" name="Line 38"/>
            <p:cNvSpPr>
              <a:spLocks noChangeShapeType="1"/>
            </p:cNvSpPr>
            <p:nvPr/>
          </p:nvSpPr>
          <p:spPr bwMode="auto">
            <a:xfrm flipH="1">
              <a:off x="816" y="1392"/>
              <a:ext cx="144"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55" name="Line 39"/>
            <p:cNvSpPr>
              <a:spLocks noChangeShapeType="1"/>
            </p:cNvSpPr>
            <p:nvPr/>
          </p:nvSpPr>
          <p:spPr bwMode="auto">
            <a:xfrm flipH="1">
              <a:off x="816" y="1392"/>
              <a:ext cx="24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56" name="Line 40"/>
            <p:cNvSpPr>
              <a:spLocks noChangeShapeType="1"/>
            </p:cNvSpPr>
            <p:nvPr/>
          </p:nvSpPr>
          <p:spPr bwMode="auto">
            <a:xfrm flipH="1">
              <a:off x="816" y="1392"/>
              <a:ext cx="288"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57" name="Line 41"/>
            <p:cNvSpPr>
              <a:spLocks noChangeShapeType="1"/>
            </p:cNvSpPr>
            <p:nvPr/>
          </p:nvSpPr>
          <p:spPr bwMode="auto">
            <a:xfrm flipV="1">
              <a:off x="816" y="1776"/>
              <a:ext cx="288"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58" name="Line 42"/>
            <p:cNvSpPr>
              <a:spLocks noChangeShapeType="1"/>
            </p:cNvSpPr>
            <p:nvPr/>
          </p:nvSpPr>
          <p:spPr bwMode="auto">
            <a:xfrm flipV="1">
              <a:off x="864" y="1824"/>
              <a:ext cx="24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59" name="Line 43"/>
            <p:cNvSpPr>
              <a:spLocks noChangeShapeType="1"/>
            </p:cNvSpPr>
            <p:nvPr/>
          </p:nvSpPr>
          <p:spPr bwMode="auto">
            <a:xfrm flipV="1">
              <a:off x="960" y="1920"/>
              <a:ext cx="144"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60" name="Line 44"/>
            <p:cNvSpPr>
              <a:spLocks noChangeShapeType="1"/>
            </p:cNvSpPr>
            <p:nvPr/>
          </p:nvSpPr>
          <p:spPr bwMode="auto">
            <a:xfrm flipV="1">
              <a:off x="1056" y="2016"/>
              <a:ext cx="48"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6395" name="Group 45"/>
          <p:cNvGrpSpPr>
            <a:grpSpLocks/>
          </p:cNvGrpSpPr>
          <p:nvPr/>
        </p:nvGrpSpPr>
        <p:grpSpPr bwMode="auto">
          <a:xfrm>
            <a:off x="1295400" y="4419600"/>
            <a:ext cx="457200" cy="1066800"/>
            <a:chOff x="1344" y="1392"/>
            <a:chExt cx="288" cy="672"/>
          </a:xfrm>
        </p:grpSpPr>
        <p:sp>
          <p:nvSpPr>
            <p:cNvPr id="16449" name="Rectangle 46"/>
            <p:cNvSpPr>
              <a:spLocks noChangeArrowheads="1"/>
            </p:cNvSpPr>
            <p:nvPr/>
          </p:nvSpPr>
          <p:spPr bwMode="auto">
            <a:xfrm>
              <a:off x="1344" y="1392"/>
              <a:ext cx="288" cy="6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50" name="Freeform 47"/>
            <p:cNvSpPr>
              <a:spLocks/>
            </p:cNvSpPr>
            <p:nvPr/>
          </p:nvSpPr>
          <p:spPr bwMode="auto">
            <a:xfrm>
              <a:off x="1392" y="1392"/>
              <a:ext cx="230" cy="336"/>
            </a:xfrm>
            <a:custGeom>
              <a:avLst/>
              <a:gdLst>
                <a:gd name="T0" fmla="*/ 0 w 230"/>
                <a:gd name="T1" fmla="*/ 0 h 336"/>
                <a:gd name="T2" fmla="*/ 58 w 230"/>
                <a:gd name="T3" fmla="*/ 10 h 336"/>
                <a:gd name="T4" fmla="*/ 96 w 230"/>
                <a:gd name="T5" fmla="*/ 58 h 336"/>
                <a:gd name="T6" fmla="*/ 182 w 230"/>
                <a:gd name="T7" fmla="*/ 96 h 336"/>
                <a:gd name="T8" fmla="*/ 230 w 230"/>
                <a:gd name="T9" fmla="*/ 336 h 3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 h="336">
                  <a:moveTo>
                    <a:pt x="0" y="0"/>
                  </a:moveTo>
                  <a:cubicBezTo>
                    <a:pt x="19" y="3"/>
                    <a:pt x="40" y="1"/>
                    <a:pt x="58" y="10"/>
                  </a:cubicBezTo>
                  <a:cubicBezTo>
                    <a:pt x="76" y="19"/>
                    <a:pt x="79" y="47"/>
                    <a:pt x="96" y="58"/>
                  </a:cubicBezTo>
                  <a:cubicBezTo>
                    <a:pt x="124" y="75"/>
                    <a:pt x="154" y="77"/>
                    <a:pt x="182" y="96"/>
                  </a:cubicBezTo>
                  <a:cubicBezTo>
                    <a:pt x="199" y="176"/>
                    <a:pt x="230" y="253"/>
                    <a:pt x="230" y="336"/>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51" name="Freeform 48"/>
            <p:cNvSpPr>
              <a:spLocks/>
            </p:cNvSpPr>
            <p:nvPr/>
          </p:nvSpPr>
          <p:spPr bwMode="auto">
            <a:xfrm>
              <a:off x="1344" y="1728"/>
              <a:ext cx="280" cy="307"/>
            </a:xfrm>
            <a:custGeom>
              <a:avLst/>
              <a:gdLst>
                <a:gd name="T0" fmla="*/ 2 w 232"/>
                <a:gd name="T1" fmla="*/ 0 h 307"/>
                <a:gd name="T2" fmla="*/ 60 w 232"/>
                <a:gd name="T3" fmla="*/ 192 h 307"/>
                <a:gd name="T4" fmla="*/ 176 w 232"/>
                <a:gd name="T5" fmla="*/ 307 h 307"/>
                <a:gd name="T6" fmla="*/ 280 w 232"/>
                <a:gd name="T7" fmla="*/ 298 h 3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2" h="307">
                  <a:moveTo>
                    <a:pt x="2" y="0"/>
                  </a:moveTo>
                  <a:cubicBezTo>
                    <a:pt x="7" y="63"/>
                    <a:pt x="0" y="145"/>
                    <a:pt x="50" y="192"/>
                  </a:cubicBezTo>
                  <a:cubicBezTo>
                    <a:pt x="64" y="238"/>
                    <a:pt x="99" y="293"/>
                    <a:pt x="146" y="307"/>
                  </a:cubicBezTo>
                  <a:cubicBezTo>
                    <a:pt x="175" y="304"/>
                    <a:pt x="232" y="298"/>
                    <a:pt x="232" y="298"/>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16396" name="Line 49"/>
          <p:cNvSpPr>
            <a:spLocks noChangeShapeType="1"/>
          </p:cNvSpPr>
          <p:nvPr/>
        </p:nvSpPr>
        <p:spPr bwMode="auto">
          <a:xfrm>
            <a:off x="2819400" y="5181600"/>
            <a:ext cx="9906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397" name="Text Box 50"/>
          <p:cNvSpPr txBox="1">
            <a:spLocks noChangeArrowheads="1"/>
          </p:cNvSpPr>
          <p:nvPr/>
        </p:nvSpPr>
        <p:spPr bwMode="auto">
          <a:xfrm>
            <a:off x="2743200" y="4495800"/>
            <a:ext cx="1066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pPr>
            <a:r>
              <a:rPr lang="en-US"/>
              <a:t>sew</a:t>
            </a:r>
          </a:p>
        </p:txBody>
      </p:sp>
      <p:sp>
        <p:nvSpPr>
          <p:cNvPr id="16398" name="Text Box 51"/>
          <p:cNvSpPr txBox="1">
            <a:spLocks noChangeArrowheads="1"/>
          </p:cNvSpPr>
          <p:nvPr/>
        </p:nvSpPr>
        <p:spPr bwMode="auto">
          <a:xfrm>
            <a:off x="1143000" y="5715000"/>
            <a:ext cx="990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pPr>
            <a:r>
              <a:rPr lang="en-US"/>
              <a:t>aa</a:t>
            </a:r>
          </a:p>
        </p:txBody>
      </p:sp>
      <p:sp>
        <p:nvSpPr>
          <p:cNvPr id="16399" name="Text Box 52"/>
          <p:cNvSpPr txBox="1">
            <a:spLocks noChangeArrowheads="1"/>
          </p:cNvSpPr>
          <p:nvPr/>
        </p:nvSpPr>
        <p:spPr bwMode="auto">
          <a:xfrm>
            <a:off x="2133600" y="5715000"/>
            <a:ext cx="7620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pPr>
            <a:r>
              <a:rPr lang="en-US"/>
              <a:t>bb</a:t>
            </a:r>
          </a:p>
        </p:txBody>
      </p:sp>
      <p:grpSp>
        <p:nvGrpSpPr>
          <p:cNvPr id="16400" name="Group 85"/>
          <p:cNvGrpSpPr>
            <a:grpSpLocks/>
          </p:cNvGrpSpPr>
          <p:nvPr/>
        </p:nvGrpSpPr>
        <p:grpSpPr bwMode="auto">
          <a:xfrm>
            <a:off x="4038600" y="4419600"/>
            <a:ext cx="914400" cy="1066800"/>
            <a:chOff x="2544" y="2784"/>
            <a:chExt cx="576" cy="672"/>
          </a:xfrm>
        </p:grpSpPr>
        <p:grpSp>
          <p:nvGrpSpPr>
            <p:cNvPr id="16435" name="Group 53"/>
            <p:cNvGrpSpPr>
              <a:grpSpLocks/>
            </p:cNvGrpSpPr>
            <p:nvPr/>
          </p:nvGrpSpPr>
          <p:grpSpPr bwMode="auto">
            <a:xfrm>
              <a:off x="2544" y="2784"/>
              <a:ext cx="288" cy="672"/>
              <a:chOff x="1344" y="1392"/>
              <a:chExt cx="288" cy="672"/>
            </a:xfrm>
          </p:grpSpPr>
          <p:sp>
            <p:nvSpPr>
              <p:cNvPr id="16446" name="Rectangle 54"/>
              <p:cNvSpPr>
                <a:spLocks noChangeArrowheads="1"/>
              </p:cNvSpPr>
              <p:nvPr/>
            </p:nvSpPr>
            <p:spPr bwMode="auto">
              <a:xfrm>
                <a:off x="1344" y="1392"/>
                <a:ext cx="288" cy="6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47" name="Freeform 55"/>
              <p:cNvSpPr>
                <a:spLocks/>
              </p:cNvSpPr>
              <p:nvPr/>
            </p:nvSpPr>
            <p:spPr bwMode="auto">
              <a:xfrm>
                <a:off x="1392" y="1392"/>
                <a:ext cx="230" cy="336"/>
              </a:xfrm>
              <a:custGeom>
                <a:avLst/>
                <a:gdLst>
                  <a:gd name="T0" fmla="*/ 0 w 230"/>
                  <a:gd name="T1" fmla="*/ 0 h 336"/>
                  <a:gd name="T2" fmla="*/ 58 w 230"/>
                  <a:gd name="T3" fmla="*/ 10 h 336"/>
                  <a:gd name="T4" fmla="*/ 96 w 230"/>
                  <a:gd name="T5" fmla="*/ 58 h 336"/>
                  <a:gd name="T6" fmla="*/ 182 w 230"/>
                  <a:gd name="T7" fmla="*/ 96 h 336"/>
                  <a:gd name="T8" fmla="*/ 230 w 230"/>
                  <a:gd name="T9" fmla="*/ 336 h 3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 h="336">
                    <a:moveTo>
                      <a:pt x="0" y="0"/>
                    </a:moveTo>
                    <a:cubicBezTo>
                      <a:pt x="19" y="3"/>
                      <a:pt x="40" y="1"/>
                      <a:pt x="58" y="10"/>
                    </a:cubicBezTo>
                    <a:cubicBezTo>
                      <a:pt x="76" y="19"/>
                      <a:pt x="79" y="47"/>
                      <a:pt x="96" y="58"/>
                    </a:cubicBezTo>
                    <a:cubicBezTo>
                      <a:pt x="124" y="75"/>
                      <a:pt x="154" y="77"/>
                      <a:pt x="182" y="96"/>
                    </a:cubicBezTo>
                    <a:cubicBezTo>
                      <a:pt x="199" y="176"/>
                      <a:pt x="230" y="253"/>
                      <a:pt x="230" y="336"/>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48" name="Freeform 56"/>
              <p:cNvSpPr>
                <a:spLocks/>
              </p:cNvSpPr>
              <p:nvPr/>
            </p:nvSpPr>
            <p:spPr bwMode="auto">
              <a:xfrm>
                <a:off x="1344" y="1728"/>
                <a:ext cx="280" cy="307"/>
              </a:xfrm>
              <a:custGeom>
                <a:avLst/>
                <a:gdLst>
                  <a:gd name="T0" fmla="*/ 2 w 232"/>
                  <a:gd name="T1" fmla="*/ 0 h 307"/>
                  <a:gd name="T2" fmla="*/ 60 w 232"/>
                  <a:gd name="T3" fmla="*/ 192 h 307"/>
                  <a:gd name="T4" fmla="*/ 176 w 232"/>
                  <a:gd name="T5" fmla="*/ 307 h 307"/>
                  <a:gd name="T6" fmla="*/ 280 w 232"/>
                  <a:gd name="T7" fmla="*/ 298 h 3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2" h="307">
                    <a:moveTo>
                      <a:pt x="2" y="0"/>
                    </a:moveTo>
                    <a:cubicBezTo>
                      <a:pt x="7" y="63"/>
                      <a:pt x="0" y="145"/>
                      <a:pt x="50" y="192"/>
                    </a:cubicBezTo>
                    <a:cubicBezTo>
                      <a:pt x="64" y="238"/>
                      <a:pt x="99" y="293"/>
                      <a:pt x="146" y="307"/>
                    </a:cubicBezTo>
                    <a:cubicBezTo>
                      <a:pt x="175" y="304"/>
                      <a:pt x="232" y="298"/>
                      <a:pt x="232" y="298"/>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6436" name="Group 57"/>
            <p:cNvGrpSpPr>
              <a:grpSpLocks/>
            </p:cNvGrpSpPr>
            <p:nvPr/>
          </p:nvGrpSpPr>
          <p:grpSpPr bwMode="auto">
            <a:xfrm>
              <a:off x="2832" y="2784"/>
              <a:ext cx="288" cy="672"/>
              <a:chOff x="816" y="1392"/>
              <a:chExt cx="288" cy="672"/>
            </a:xfrm>
          </p:grpSpPr>
          <p:sp>
            <p:nvSpPr>
              <p:cNvPr id="16437" name="Rectangle 58"/>
              <p:cNvSpPr>
                <a:spLocks noChangeArrowheads="1"/>
              </p:cNvSpPr>
              <p:nvPr/>
            </p:nvSpPr>
            <p:spPr bwMode="auto">
              <a:xfrm>
                <a:off x="816" y="1392"/>
                <a:ext cx="288" cy="6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38" name="Line 59"/>
              <p:cNvSpPr>
                <a:spLocks noChangeShapeType="1"/>
              </p:cNvSpPr>
              <p:nvPr/>
            </p:nvSpPr>
            <p:spPr bwMode="auto">
              <a:xfrm flipH="1">
                <a:off x="816" y="1392"/>
                <a:ext cx="96" cy="9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39" name="Line 60"/>
              <p:cNvSpPr>
                <a:spLocks noChangeShapeType="1"/>
              </p:cNvSpPr>
              <p:nvPr/>
            </p:nvSpPr>
            <p:spPr bwMode="auto">
              <a:xfrm flipH="1">
                <a:off x="816" y="1392"/>
                <a:ext cx="144"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40" name="Line 61"/>
              <p:cNvSpPr>
                <a:spLocks noChangeShapeType="1"/>
              </p:cNvSpPr>
              <p:nvPr/>
            </p:nvSpPr>
            <p:spPr bwMode="auto">
              <a:xfrm flipH="1">
                <a:off x="816" y="1392"/>
                <a:ext cx="24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41" name="Line 62"/>
              <p:cNvSpPr>
                <a:spLocks noChangeShapeType="1"/>
              </p:cNvSpPr>
              <p:nvPr/>
            </p:nvSpPr>
            <p:spPr bwMode="auto">
              <a:xfrm flipH="1">
                <a:off x="816" y="1392"/>
                <a:ext cx="288"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42" name="Line 63"/>
              <p:cNvSpPr>
                <a:spLocks noChangeShapeType="1"/>
              </p:cNvSpPr>
              <p:nvPr/>
            </p:nvSpPr>
            <p:spPr bwMode="auto">
              <a:xfrm flipV="1">
                <a:off x="816" y="1776"/>
                <a:ext cx="288"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43" name="Line 64"/>
              <p:cNvSpPr>
                <a:spLocks noChangeShapeType="1"/>
              </p:cNvSpPr>
              <p:nvPr/>
            </p:nvSpPr>
            <p:spPr bwMode="auto">
              <a:xfrm flipV="1">
                <a:off x="864" y="1824"/>
                <a:ext cx="24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44" name="Line 65"/>
              <p:cNvSpPr>
                <a:spLocks noChangeShapeType="1"/>
              </p:cNvSpPr>
              <p:nvPr/>
            </p:nvSpPr>
            <p:spPr bwMode="auto">
              <a:xfrm flipV="1">
                <a:off x="960" y="1920"/>
                <a:ext cx="144"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45" name="Line 66"/>
              <p:cNvSpPr>
                <a:spLocks noChangeShapeType="1"/>
              </p:cNvSpPr>
              <p:nvPr/>
            </p:nvSpPr>
            <p:spPr bwMode="auto">
              <a:xfrm flipV="1">
                <a:off x="1056" y="2016"/>
                <a:ext cx="48"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16401" name="Line 67"/>
          <p:cNvSpPr>
            <a:spLocks noChangeShapeType="1"/>
          </p:cNvSpPr>
          <p:nvPr/>
        </p:nvSpPr>
        <p:spPr bwMode="auto">
          <a:xfrm>
            <a:off x="5562600" y="3810000"/>
            <a:ext cx="9906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02" name="Text Box 68"/>
          <p:cNvSpPr txBox="1">
            <a:spLocks noChangeArrowheads="1"/>
          </p:cNvSpPr>
          <p:nvPr/>
        </p:nvSpPr>
        <p:spPr bwMode="auto">
          <a:xfrm>
            <a:off x="5638800" y="3200400"/>
            <a:ext cx="838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pPr>
            <a:r>
              <a:rPr lang="en-US"/>
              <a:t>pile</a:t>
            </a:r>
          </a:p>
        </p:txBody>
      </p:sp>
      <p:grpSp>
        <p:nvGrpSpPr>
          <p:cNvPr id="16403" name="Group 70"/>
          <p:cNvGrpSpPr>
            <a:grpSpLocks/>
          </p:cNvGrpSpPr>
          <p:nvPr/>
        </p:nvGrpSpPr>
        <p:grpSpPr bwMode="auto">
          <a:xfrm>
            <a:off x="7086600" y="2362200"/>
            <a:ext cx="914400" cy="1066800"/>
            <a:chOff x="2544" y="1392"/>
            <a:chExt cx="576" cy="672"/>
          </a:xfrm>
        </p:grpSpPr>
        <p:grpSp>
          <p:nvGrpSpPr>
            <p:cNvPr id="16421" name="Group 71"/>
            <p:cNvGrpSpPr>
              <a:grpSpLocks/>
            </p:cNvGrpSpPr>
            <p:nvPr/>
          </p:nvGrpSpPr>
          <p:grpSpPr bwMode="auto">
            <a:xfrm>
              <a:off x="2544" y="1392"/>
              <a:ext cx="288" cy="672"/>
              <a:chOff x="816" y="1392"/>
              <a:chExt cx="288" cy="672"/>
            </a:xfrm>
          </p:grpSpPr>
          <p:sp>
            <p:nvSpPr>
              <p:cNvPr id="16426" name="Rectangle 72"/>
              <p:cNvSpPr>
                <a:spLocks noChangeArrowheads="1"/>
              </p:cNvSpPr>
              <p:nvPr/>
            </p:nvSpPr>
            <p:spPr bwMode="auto">
              <a:xfrm>
                <a:off x="816" y="1392"/>
                <a:ext cx="288" cy="6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27" name="Line 73"/>
              <p:cNvSpPr>
                <a:spLocks noChangeShapeType="1"/>
              </p:cNvSpPr>
              <p:nvPr/>
            </p:nvSpPr>
            <p:spPr bwMode="auto">
              <a:xfrm flipH="1">
                <a:off x="816" y="1392"/>
                <a:ext cx="96" cy="9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28" name="Line 74"/>
              <p:cNvSpPr>
                <a:spLocks noChangeShapeType="1"/>
              </p:cNvSpPr>
              <p:nvPr/>
            </p:nvSpPr>
            <p:spPr bwMode="auto">
              <a:xfrm flipH="1">
                <a:off x="816" y="1392"/>
                <a:ext cx="144"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29" name="Line 75"/>
              <p:cNvSpPr>
                <a:spLocks noChangeShapeType="1"/>
              </p:cNvSpPr>
              <p:nvPr/>
            </p:nvSpPr>
            <p:spPr bwMode="auto">
              <a:xfrm flipH="1">
                <a:off x="816" y="1392"/>
                <a:ext cx="24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30" name="Line 76"/>
              <p:cNvSpPr>
                <a:spLocks noChangeShapeType="1"/>
              </p:cNvSpPr>
              <p:nvPr/>
            </p:nvSpPr>
            <p:spPr bwMode="auto">
              <a:xfrm flipH="1">
                <a:off x="816" y="1392"/>
                <a:ext cx="288"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31" name="Line 77"/>
              <p:cNvSpPr>
                <a:spLocks noChangeShapeType="1"/>
              </p:cNvSpPr>
              <p:nvPr/>
            </p:nvSpPr>
            <p:spPr bwMode="auto">
              <a:xfrm flipV="1">
                <a:off x="816" y="1776"/>
                <a:ext cx="288"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32" name="Line 78"/>
              <p:cNvSpPr>
                <a:spLocks noChangeShapeType="1"/>
              </p:cNvSpPr>
              <p:nvPr/>
            </p:nvSpPr>
            <p:spPr bwMode="auto">
              <a:xfrm flipV="1">
                <a:off x="864" y="1824"/>
                <a:ext cx="24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33" name="Line 79"/>
              <p:cNvSpPr>
                <a:spLocks noChangeShapeType="1"/>
              </p:cNvSpPr>
              <p:nvPr/>
            </p:nvSpPr>
            <p:spPr bwMode="auto">
              <a:xfrm flipV="1">
                <a:off x="960" y="1920"/>
                <a:ext cx="144"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34" name="Line 80"/>
              <p:cNvSpPr>
                <a:spLocks noChangeShapeType="1"/>
              </p:cNvSpPr>
              <p:nvPr/>
            </p:nvSpPr>
            <p:spPr bwMode="auto">
              <a:xfrm flipV="1">
                <a:off x="1056" y="2016"/>
                <a:ext cx="48"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6422" name="Group 81"/>
            <p:cNvGrpSpPr>
              <a:grpSpLocks/>
            </p:cNvGrpSpPr>
            <p:nvPr/>
          </p:nvGrpSpPr>
          <p:grpSpPr bwMode="auto">
            <a:xfrm>
              <a:off x="2832" y="1392"/>
              <a:ext cx="288" cy="672"/>
              <a:chOff x="1344" y="1392"/>
              <a:chExt cx="288" cy="672"/>
            </a:xfrm>
          </p:grpSpPr>
          <p:sp>
            <p:nvSpPr>
              <p:cNvPr id="16423" name="Rectangle 82"/>
              <p:cNvSpPr>
                <a:spLocks noChangeArrowheads="1"/>
              </p:cNvSpPr>
              <p:nvPr/>
            </p:nvSpPr>
            <p:spPr bwMode="auto">
              <a:xfrm>
                <a:off x="1344" y="1392"/>
                <a:ext cx="288" cy="6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24" name="Freeform 83"/>
              <p:cNvSpPr>
                <a:spLocks/>
              </p:cNvSpPr>
              <p:nvPr/>
            </p:nvSpPr>
            <p:spPr bwMode="auto">
              <a:xfrm>
                <a:off x="1392" y="1392"/>
                <a:ext cx="230" cy="336"/>
              </a:xfrm>
              <a:custGeom>
                <a:avLst/>
                <a:gdLst>
                  <a:gd name="T0" fmla="*/ 0 w 230"/>
                  <a:gd name="T1" fmla="*/ 0 h 336"/>
                  <a:gd name="T2" fmla="*/ 58 w 230"/>
                  <a:gd name="T3" fmla="*/ 10 h 336"/>
                  <a:gd name="T4" fmla="*/ 96 w 230"/>
                  <a:gd name="T5" fmla="*/ 58 h 336"/>
                  <a:gd name="T6" fmla="*/ 182 w 230"/>
                  <a:gd name="T7" fmla="*/ 96 h 336"/>
                  <a:gd name="T8" fmla="*/ 230 w 230"/>
                  <a:gd name="T9" fmla="*/ 336 h 3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 h="336">
                    <a:moveTo>
                      <a:pt x="0" y="0"/>
                    </a:moveTo>
                    <a:cubicBezTo>
                      <a:pt x="19" y="3"/>
                      <a:pt x="40" y="1"/>
                      <a:pt x="58" y="10"/>
                    </a:cubicBezTo>
                    <a:cubicBezTo>
                      <a:pt x="76" y="19"/>
                      <a:pt x="79" y="47"/>
                      <a:pt x="96" y="58"/>
                    </a:cubicBezTo>
                    <a:cubicBezTo>
                      <a:pt x="124" y="75"/>
                      <a:pt x="154" y="77"/>
                      <a:pt x="182" y="96"/>
                    </a:cubicBezTo>
                    <a:cubicBezTo>
                      <a:pt x="199" y="176"/>
                      <a:pt x="230" y="253"/>
                      <a:pt x="230" y="336"/>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25" name="Freeform 84"/>
              <p:cNvSpPr>
                <a:spLocks/>
              </p:cNvSpPr>
              <p:nvPr/>
            </p:nvSpPr>
            <p:spPr bwMode="auto">
              <a:xfrm>
                <a:off x="1344" y="1728"/>
                <a:ext cx="280" cy="307"/>
              </a:xfrm>
              <a:custGeom>
                <a:avLst/>
                <a:gdLst>
                  <a:gd name="T0" fmla="*/ 2 w 232"/>
                  <a:gd name="T1" fmla="*/ 0 h 307"/>
                  <a:gd name="T2" fmla="*/ 60 w 232"/>
                  <a:gd name="T3" fmla="*/ 192 h 307"/>
                  <a:gd name="T4" fmla="*/ 176 w 232"/>
                  <a:gd name="T5" fmla="*/ 307 h 307"/>
                  <a:gd name="T6" fmla="*/ 280 w 232"/>
                  <a:gd name="T7" fmla="*/ 298 h 3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2" h="307">
                    <a:moveTo>
                      <a:pt x="2" y="0"/>
                    </a:moveTo>
                    <a:cubicBezTo>
                      <a:pt x="7" y="63"/>
                      <a:pt x="0" y="145"/>
                      <a:pt x="50" y="192"/>
                    </a:cubicBezTo>
                    <a:cubicBezTo>
                      <a:pt x="64" y="238"/>
                      <a:pt x="99" y="293"/>
                      <a:pt x="146" y="307"/>
                    </a:cubicBezTo>
                    <a:cubicBezTo>
                      <a:pt x="175" y="304"/>
                      <a:pt x="232" y="298"/>
                      <a:pt x="232" y="298"/>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16404" name="Group 86"/>
          <p:cNvGrpSpPr>
            <a:grpSpLocks/>
          </p:cNvGrpSpPr>
          <p:nvPr/>
        </p:nvGrpSpPr>
        <p:grpSpPr bwMode="auto">
          <a:xfrm>
            <a:off x="7086600" y="3429000"/>
            <a:ext cx="914400" cy="1066800"/>
            <a:chOff x="2544" y="2784"/>
            <a:chExt cx="576" cy="672"/>
          </a:xfrm>
        </p:grpSpPr>
        <p:grpSp>
          <p:nvGrpSpPr>
            <p:cNvPr id="16407" name="Group 87"/>
            <p:cNvGrpSpPr>
              <a:grpSpLocks/>
            </p:cNvGrpSpPr>
            <p:nvPr/>
          </p:nvGrpSpPr>
          <p:grpSpPr bwMode="auto">
            <a:xfrm>
              <a:off x="2544" y="2784"/>
              <a:ext cx="288" cy="672"/>
              <a:chOff x="1344" y="1392"/>
              <a:chExt cx="288" cy="672"/>
            </a:xfrm>
          </p:grpSpPr>
          <p:sp>
            <p:nvSpPr>
              <p:cNvPr id="16418" name="Rectangle 88"/>
              <p:cNvSpPr>
                <a:spLocks noChangeArrowheads="1"/>
              </p:cNvSpPr>
              <p:nvPr/>
            </p:nvSpPr>
            <p:spPr bwMode="auto">
              <a:xfrm>
                <a:off x="1344" y="1392"/>
                <a:ext cx="288" cy="6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19" name="Freeform 89"/>
              <p:cNvSpPr>
                <a:spLocks/>
              </p:cNvSpPr>
              <p:nvPr/>
            </p:nvSpPr>
            <p:spPr bwMode="auto">
              <a:xfrm>
                <a:off x="1392" y="1392"/>
                <a:ext cx="230" cy="336"/>
              </a:xfrm>
              <a:custGeom>
                <a:avLst/>
                <a:gdLst>
                  <a:gd name="T0" fmla="*/ 0 w 230"/>
                  <a:gd name="T1" fmla="*/ 0 h 336"/>
                  <a:gd name="T2" fmla="*/ 58 w 230"/>
                  <a:gd name="T3" fmla="*/ 10 h 336"/>
                  <a:gd name="T4" fmla="*/ 96 w 230"/>
                  <a:gd name="T5" fmla="*/ 58 h 336"/>
                  <a:gd name="T6" fmla="*/ 182 w 230"/>
                  <a:gd name="T7" fmla="*/ 96 h 336"/>
                  <a:gd name="T8" fmla="*/ 230 w 230"/>
                  <a:gd name="T9" fmla="*/ 336 h 3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 h="336">
                    <a:moveTo>
                      <a:pt x="0" y="0"/>
                    </a:moveTo>
                    <a:cubicBezTo>
                      <a:pt x="19" y="3"/>
                      <a:pt x="40" y="1"/>
                      <a:pt x="58" y="10"/>
                    </a:cubicBezTo>
                    <a:cubicBezTo>
                      <a:pt x="76" y="19"/>
                      <a:pt x="79" y="47"/>
                      <a:pt x="96" y="58"/>
                    </a:cubicBezTo>
                    <a:cubicBezTo>
                      <a:pt x="124" y="75"/>
                      <a:pt x="154" y="77"/>
                      <a:pt x="182" y="96"/>
                    </a:cubicBezTo>
                    <a:cubicBezTo>
                      <a:pt x="199" y="176"/>
                      <a:pt x="230" y="253"/>
                      <a:pt x="230" y="336"/>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20" name="Freeform 90"/>
              <p:cNvSpPr>
                <a:spLocks/>
              </p:cNvSpPr>
              <p:nvPr/>
            </p:nvSpPr>
            <p:spPr bwMode="auto">
              <a:xfrm>
                <a:off x="1344" y="1728"/>
                <a:ext cx="280" cy="307"/>
              </a:xfrm>
              <a:custGeom>
                <a:avLst/>
                <a:gdLst>
                  <a:gd name="T0" fmla="*/ 2 w 232"/>
                  <a:gd name="T1" fmla="*/ 0 h 307"/>
                  <a:gd name="T2" fmla="*/ 60 w 232"/>
                  <a:gd name="T3" fmla="*/ 192 h 307"/>
                  <a:gd name="T4" fmla="*/ 176 w 232"/>
                  <a:gd name="T5" fmla="*/ 307 h 307"/>
                  <a:gd name="T6" fmla="*/ 280 w 232"/>
                  <a:gd name="T7" fmla="*/ 298 h 3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2" h="307">
                    <a:moveTo>
                      <a:pt x="2" y="0"/>
                    </a:moveTo>
                    <a:cubicBezTo>
                      <a:pt x="7" y="63"/>
                      <a:pt x="0" y="145"/>
                      <a:pt x="50" y="192"/>
                    </a:cubicBezTo>
                    <a:cubicBezTo>
                      <a:pt x="64" y="238"/>
                      <a:pt x="99" y="293"/>
                      <a:pt x="146" y="307"/>
                    </a:cubicBezTo>
                    <a:cubicBezTo>
                      <a:pt x="175" y="304"/>
                      <a:pt x="232" y="298"/>
                      <a:pt x="232" y="298"/>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6408" name="Group 91"/>
            <p:cNvGrpSpPr>
              <a:grpSpLocks/>
            </p:cNvGrpSpPr>
            <p:nvPr/>
          </p:nvGrpSpPr>
          <p:grpSpPr bwMode="auto">
            <a:xfrm>
              <a:off x="2832" y="2784"/>
              <a:ext cx="288" cy="672"/>
              <a:chOff x="816" y="1392"/>
              <a:chExt cx="288" cy="672"/>
            </a:xfrm>
          </p:grpSpPr>
          <p:sp>
            <p:nvSpPr>
              <p:cNvPr id="16409" name="Rectangle 92"/>
              <p:cNvSpPr>
                <a:spLocks noChangeArrowheads="1"/>
              </p:cNvSpPr>
              <p:nvPr/>
            </p:nvSpPr>
            <p:spPr bwMode="auto">
              <a:xfrm>
                <a:off x="816" y="1392"/>
                <a:ext cx="288" cy="6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10" name="Line 93"/>
              <p:cNvSpPr>
                <a:spLocks noChangeShapeType="1"/>
              </p:cNvSpPr>
              <p:nvPr/>
            </p:nvSpPr>
            <p:spPr bwMode="auto">
              <a:xfrm flipH="1">
                <a:off x="816" y="1392"/>
                <a:ext cx="96" cy="9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11" name="Line 94"/>
              <p:cNvSpPr>
                <a:spLocks noChangeShapeType="1"/>
              </p:cNvSpPr>
              <p:nvPr/>
            </p:nvSpPr>
            <p:spPr bwMode="auto">
              <a:xfrm flipH="1">
                <a:off x="816" y="1392"/>
                <a:ext cx="144"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12" name="Line 95"/>
              <p:cNvSpPr>
                <a:spLocks noChangeShapeType="1"/>
              </p:cNvSpPr>
              <p:nvPr/>
            </p:nvSpPr>
            <p:spPr bwMode="auto">
              <a:xfrm flipH="1">
                <a:off x="816" y="1392"/>
                <a:ext cx="24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13" name="Line 96"/>
              <p:cNvSpPr>
                <a:spLocks noChangeShapeType="1"/>
              </p:cNvSpPr>
              <p:nvPr/>
            </p:nvSpPr>
            <p:spPr bwMode="auto">
              <a:xfrm flipH="1">
                <a:off x="816" y="1392"/>
                <a:ext cx="288"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14" name="Line 97"/>
              <p:cNvSpPr>
                <a:spLocks noChangeShapeType="1"/>
              </p:cNvSpPr>
              <p:nvPr/>
            </p:nvSpPr>
            <p:spPr bwMode="auto">
              <a:xfrm flipV="1">
                <a:off x="816" y="1776"/>
                <a:ext cx="288"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15" name="Line 98"/>
              <p:cNvSpPr>
                <a:spLocks noChangeShapeType="1"/>
              </p:cNvSpPr>
              <p:nvPr/>
            </p:nvSpPr>
            <p:spPr bwMode="auto">
              <a:xfrm flipV="1">
                <a:off x="864" y="1824"/>
                <a:ext cx="24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16" name="Line 99"/>
              <p:cNvSpPr>
                <a:spLocks noChangeShapeType="1"/>
              </p:cNvSpPr>
              <p:nvPr/>
            </p:nvSpPr>
            <p:spPr bwMode="auto">
              <a:xfrm flipV="1">
                <a:off x="960" y="1920"/>
                <a:ext cx="144"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17" name="Line 100"/>
              <p:cNvSpPr>
                <a:spLocks noChangeShapeType="1"/>
              </p:cNvSpPr>
              <p:nvPr/>
            </p:nvSpPr>
            <p:spPr bwMode="auto">
              <a:xfrm flipV="1">
                <a:off x="1056" y="2016"/>
                <a:ext cx="48"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16405" name="Text Box 101"/>
          <p:cNvSpPr txBox="1">
            <a:spLocks noChangeArrowheads="1"/>
          </p:cNvSpPr>
          <p:nvPr/>
        </p:nvSpPr>
        <p:spPr bwMode="auto">
          <a:xfrm>
            <a:off x="4191000" y="3657600"/>
            <a:ext cx="7620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pPr>
            <a:r>
              <a:rPr lang="en-US"/>
              <a:t>p</a:t>
            </a:r>
          </a:p>
        </p:txBody>
      </p:sp>
      <p:sp>
        <p:nvSpPr>
          <p:cNvPr id="16406" name="Text Box 102"/>
          <p:cNvSpPr txBox="1">
            <a:spLocks noChangeArrowheads="1"/>
          </p:cNvSpPr>
          <p:nvPr/>
        </p:nvSpPr>
        <p:spPr bwMode="auto">
          <a:xfrm>
            <a:off x="4114800" y="5638800"/>
            <a:ext cx="990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pPr>
            <a:r>
              <a:rPr lang="en-US"/>
              <a:t>q</a:t>
            </a:r>
          </a:p>
        </p:txBody>
      </p:sp>
    </p:spTree>
    <p:extLst>
      <p:ext uri="{BB962C8B-B14F-4D97-AF65-F5344CB8AC3E}">
        <p14:creationId xmlns:p14="http://schemas.microsoft.com/office/powerpoint/2010/main" xmlns="" val="1518520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914400" y="201896"/>
            <a:ext cx="71628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dirty="0"/>
              <a:t>TYPES: VALUES AND </a:t>
            </a:r>
            <a:r>
              <a:rPr lang="en-US" dirty="0" smtClean="0"/>
              <a:t>OPERATIONS</a:t>
            </a:r>
            <a:endParaRPr lang="en-US" dirty="0"/>
          </a:p>
        </p:txBody>
      </p:sp>
      <p:sp>
        <p:nvSpPr>
          <p:cNvPr id="13315" name="Text Box 3"/>
          <p:cNvSpPr txBox="1">
            <a:spLocks noChangeArrowheads="1"/>
          </p:cNvSpPr>
          <p:nvPr/>
        </p:nvSpPr>
        <p:spPr bwMode="auto">
          <a:xfrm>
            <a:off x="381000" y="1066800"/>
            <a:ext cx="8915400" cy="4739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buFontTx/>
              <a:buChar char="•"/>
              <a:defRPr/>
            </a:pPr>
            <a:r>
              <a:rPr lang="en-US" sz="2400" dirty="0"/>
              <a:t> A </a:t>
            </a:r>
            <a:r>
              <a:rPr lang="en-US" sz="2400" dirty="0">
                <a:effectLst>
                  <a:outerShdw blurRad="38100" dist="38100" dir="2700000" algn="tl">
                    <a:srgbClr val="000000"/>
                  </a:outerShdw>
                </a:effectLst>
              </a:rPr>
              <a:t>type</a:t>
            </a:r>
            <a:r>
              <a:rPr lang="en-US" sz="2400" dirty="0"/>
              <a:t> consists of a set of elements called </a:t>
            </a:r>
            <a:r>
              <a:rPr lang="en-US" sz="2400" i="1" dirty="0">
                <a:effectLst>
                  <a:outerShdw blurRad="38100" dist="38100" dir="2700000" algn="tl">
                    <a:srgbClr val="000000"/>
                  </a:outerShdw>
                </a:effectLst>
              </a:rPr>
              <a:t>values</a:t>
            </a:r>
            <a:r>
              <a:rPr lang="en-US" sz="2400" dirty="0"/>
              <a:t> together with a set of function called </a:t>
            </a:r>
            <a:r>
              <a:rPr lang="en-US" sz="2400" i="1" dirty="0">
                <a:effectLst>
                  <a:outerShdw blurRad="38100" dist="38100" dir="2700000" algn="tl">
                    <a:srgbClr val="000000"/>
                  </a:outerShdw>
                </a:effectLst>
              </a:rPr>
              <a:t>operations</a:t>
            </a:r>
            <a:r>
              <a:rPr lang="en-US" sz="2400" dirty="0" smtClean="0"/>
              <a:t>.</a:t>
            </a:r>
          </a:p>
          <a:p>
            <a:pPr>
              <a:spcBef>
                <a:spcPct val="50000"/>
              </a:spcBef>
              <a:buFontTx/>
              <a:buChar char="•"/>
              <a:defRPr/>
            </a:pPr>
            <a:r>
              <a:rPr lang="en-US" sz="2000" i="1" dirty="0" smtClean="0"/>
              <a:t>We say  “value x of type T ”, instead of the longer  “x is a member of the set associated with type T”</a:t>
            </a:r>
            <a:endParaRPr lang="en-US" sz="2000" i="1" dirty="0"/>
          </a:p>
          <a:p>
            <a:pPr>
              <a:spcBef>
                <a:spcPct val="50000"/>
              </a:spcBef>
              <a:buFontTx/>
              <a:buChar char="•"/>
              <a:defRPr/>
            </a:pPr>
            <a:r>
              <a:rPr lang="en-US" sz="2400" dirty="0"/>
              <a:t>&lt;type-expression&gt;::=&lt;type-name&gt;</a:t>
            </a:r>
          </a:p>
          <a:p>
            <a:pPr lvl="4">
              <a:spcBef>
                <a:spcPct val="50000"/>
              </a:spcBef>
              <a:defRPr/>
            </a:pPr>
            <a:r>
              <a:rPr lang="en-US" sz="2400" dirty="0"/>
              <a:t>        | &lt;type-expression&gt;      </a:t>
            </a:r>
            <a:r>
              <a:rPr lang="en-US" sz="2400" dirty="0" smtClean="0"/>
              <a:t>&lt;type-expression</a:t>
            </a:r>
            <a:r>
              <a:rPr lang="en-US" sz="2400" dirty="0"/>
              <a:t>&gt;</a:t>
            </a:r>
          </a:p>
          <a:p>
            <a:pPr lvl="4">
              <a:spcBef>
                <a:spcPct val="50000"/>
              </a:spcBef>
              <a:defRPr/>
            </a:pPr>
            <a:r>
              <a:rPr lang="en-US" sz="2400" dirty="0"/>
              <a:t>        | &lt;type-expression&gt;*&lt;type-expression&gt;</a:t>
            </a:r>
          </a:p>
          <a:p>
            <a:pPr lvl="4">
              <a:spcBef>
                <a:spcPct val="50000"/>
              </a:spcBef>
              <a:defRPr/>
            </a:pPr>
            <a:r>
              <a:rPr lang="en-US" sz="2400" dirty="0"/>
              <a:t>        |&lt;type-expression&gt; </a:t>
            </a:r>
            <a:r>
              <a:rPr lang="en-US" sz="2400" b="1" dirty="0"/>
              <a:t>list</a:t>
            </a:r>
          </a:p>
          <a:p>
            <a:pPr>
              <a:spcBef>
                <a:spcPct val="50000"/>
              </a:spcBef>
              <a:buFontTx/>
              <a:buChar char="•"/>
              <a:defRPr/>
            </a:pPr>
            <a:r>
              <a:rPr lang="en-US" sz="2400" dirty="0"/>
              <a:t>A type expression can be a type name, or it can denote a </a:t>
            </a:r>
            <a:r>
              <a:rPr lang="en-US" sz="2400" dirty="0" smtClean="0"/>
              <a:t>function type, product type, </a:t>
            </a:r>
            <a:r>
              <a:rPr lang="en-US" sz="2400" dirty="0"/>
              <a:t>or list </a:t>
            </a:r>
            <a:r>
              <a:rPr lang="en-US" sz="2400" dirty="0" smtClean="0"/>
              <a:t>. </a:t>
            </a:r>
            <a:r>
              <a:rPr lang="en-US" sz="2400" dirty="0"/>
              <a:t>(operations are -&gt;, * and list)</a:t>
            </a:r>
          </a:p>
        </p:txBody>
      </p:sp>
      <p:sp>
        <p:nvSpPr>
          <p:cNvPr id="17412" name="Line 6"/>
          <p:cNvSpPr>
            <a:spLocks noChangeShapeType="1"/>
          </p:cNvSpPr>
          <p:nvPr/>
        </p:nvSpPr>
        <p:spPr bwMode="auto">
          <a:xfrm>
            <a:off x="5257800" y="3581400"/>
            <a:ext cx="3048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46329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1752600"/>
            <a:ext cx="6324600" cy="1938992"/>
          </a:xfrm>
          <a:prstGeom prst="rect">
            <a:avLst/>
          </a:prstGeom>
          <a:noFill/>
        </p:spPr>
        <p:txBody>
          <a:bodyPr wrap="square" rtlCol="0">
            <a:spAutoFit/>
          </a:bodyPr>
          <a:lstStyle/>
          <a:p>
            <a:pPr algn="just"/>
            <a:r>
              <a:rPr lang="en-US" sz="2400" i="1" dirty="0" smtClean="0"/>
              <a:t>Values in a functional language take advantage of the underlying machine but are not tied to it. Integers  are basic values and have direct machine support. But Strings are basic values even though string are not built into machine.</a:t>
            </a:r>
            <a:endParaRPr lang="en-US" sz="2400" i="1" dirty="0"/>
          </a:p>
        </p:txBody>
      </p:sp>
    </p:spTree>
    <p:extLst>
      <p:ext uri="{BB962C8B-B14F-4D97-AF65-F5344CB8AC3E}">
        <p14:creationId xmlns:p14="http://schemas.microsoft.com/office/powerpoint/2010/main" xmlns="" val="1539574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143000" y="609600"/>
            <a:ext cx="71628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dirty="0">
                <a:solidFill>
                  <a:srgbClr val="FF0000"/>
                </a:solidFill>
              </a:rPr>
              <a:t>TYPES: VALUES AND </a:t>
            </a:r>
            <a:r>
              <a:rPr lang="en-US" dirty="0" smtClean="0">
                <a:solidFill>
                  <a:srgbClr val="FF0000"/>
                </a:solidFill>
              </a:rPr>
              <a:t>OPERATIONS</a:t>
            </a:r>
            <a:endParaRPr lang="en-US" dirty="0">
              <a:solidFill>
                <a:srgbClr val="FF0000"/>
              </a:solidFill>
            </a:endParaRPr>
          </a:p>
        </p:txBody>
      </p:sp>
      <p:sp>
        <p:nvSpPr>
          <p:cNvPr id="18435" name="Text Box 3"/>
          <p:cNvSpPr txBox="1">
            <a:spLocks noChangeArrowheads="1"/>
          </p:cNvSpPr>
          <p:nvPr/>
        </p:nvSpPr>
        <p:spPr bwMode="auto">
          <a:xfrm>
            <a:off x="1219200" y="1600200"/>
            <a:ext cx="7924800" cy="5021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a:defRPr sz="3200">
                <a:solidFill>
                  <a:schemeClr val="tx1"/>
                </a:solidFill>
                <a:latin typeface="Times New Roman" pitchFamily="18" charset="0"/>
              </a:defRPr>
            </a:lvl2pPr>
            <a:lvl3pPr>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dirty="0"/>
              <a:t> Basic Types: </a:t>
            </a:r>
          </a:p>
          <a:p>
            <a:pPr lvl="1">
              <a:spcBef>
                <a:spcPct val="50000"/>
              </a:spcBef>
              <a:buFontTx/>
              <a:buChar char="•"/>
            </a:pPr>
            <a:r>
              <a:rPr lang="en-US" sz="2400" dirty="0"/>
              <a:t>A type is basic if its values are atomic</a:t>
            </a:r>
          </a:p>
          <a:p>
            <a:pPr lvl="1">
              <a:spcBef>
                <a:spcPct val="50000"/>
              </a:spcBef>
              <a:buFontTx/>
              <a:buChar char="•"/>
            </a:pPr>
            <a:r>
              <a:rPr lang="en-US" sz="2400" dirty="0"/>
              <a:t>the values are treated as whole elements, with no internal structure.</a:t>
            </a:r>
          </a:p>
          <a:p>
            <a:pPr lvl="1">
              <a:spcBef>
                <a:spcPct val="50000"/>
              </a:spcBef>
              <a:buFontTx/>
              <a:buChar char="•"/>
            </a:pPr>
            <a:r>
              <a:rPr lang="en-US" sz="2400" dirty="0"/>
              <a:t>Example: the </a:t>
            </a:r>
            <a:r>
              <a:rPr lang="en-US" sz="2400" dirty="0" err="1"/>
              <a:t>boolean</a:t>
            </a:r>
            <a:r>
              <a:rPr lang="en-US" sz="2400" dirty="0"/>
              <a:t> values in the set { true, false} </a:t>
            </a:r>
          </a:p>
          <a:p>
            <a:pPr>
              <a:spcBef>
                <a:spcPct val="50000"/>
              </a:spcBef>
              <a:buFontTx/>
              <a:buChar char="•"/>
            </a:pPr>
            <a:r>
              <a:rPr lang="en-US" sz="2400" dirty="0"/>
              <a:t>Operations on Basic Values:</a:t>
            </a:r>
          </a:p>
          <a:p>
            <a:pPr lvl="2">
              <a:spcBef>
                <a:spcPct val="50000"/>
              </a:spcBef>
              <a:buFontTx/>
              <a:buChar char="•"/>
            </a:pPr>
            <a:r>
              <a:rPr lang="en-US" sz="2400" dirty="0"/>
              <a:t>The only operation defined for all basic types is a comparison for equality (</a:t>
            </a:r>
            <a:r>
              <a:rPr lang="en-US" sz="2400" i="1" dirty="0"/>
              <a:t>have no internal structure</a:t>
            </a:r>
            <a:r>
              <a:rPr lang="en-US" sz="2400" dirty="0"/>
              <a:t>)</a:t>
            </a:r>
          </a:p>
          <a:p>
            <a:pPr lvl="2">
              <a:spcBef>
                <a:spcPct val="50000"/>
              </a:spcBef>
              <a:buFontTx/>
              <a:buChar char="•"/>
            </a:pPr>
            <a:r>
              <a:rPr lang="en-US" sz="2400" dirty="0"/>
              <a:t>Example: the equality 2=2 is true, </a:t>
            </a:r>
          </a:p>
          <a:p>
            <a:pPr lvl="2">
              <a:spcBef>
                <a:spcPct val="50000"/>
              </a:spcBef>
            </a:pPr>
            <a:r>
              <a:rPr lang="en-US" sz="2400" dirty="0"/>
              <a:t>	     and inequality 2!=2 is false.</a:t>
            </a:r>
          </a:p>
        </p:txBody>
      </p:sp>
    </p:spTree>
    <p:extLst>
      <p:ext uri="{BB962C8B-B14F-4D97-AF65-F5344CB8AC3E}">
        <p14:creationId xmlns:p14="http://schemas.microsoft.com/office/powerpoint/2010/main" xmlns="" val="403275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132764" y="609600"/>
            <a:ext cx="71628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dirty="0">
                <a:solidFill>
                  <a:srgbClr val="FF0000"/>
                </a:solidFill>
              </a:rPr>
              <a:t>TYPES: VALUES AND </a:t>
            </a:r>
            <a:r>
              <a:rPr lang="en-US" dirty="0" smtClean="0">
                <a:solidFill>
                  <a:srgbClr val="FF0000"/>
                </a:solidFill>
              </a:rPr>
              <a:t>OPERATIONS</a:t>
            </a:r>
            <a:endParaRPr lang="en-US" dirty="0">
              <a:solidFill>
                <a:srgbClr val="FF0000"/>
              </a:solidFill>
            </a:endParaRPr>
          </a:p>
        </p:txBody>
      </p:sp>
      <p:sp>
        <p:nvSpPr>
          <p:cNvPr id="58371" name="Text Box 3"/>
          <p:cNvSpPr txBox="1">
            <a:spLocks noChangeArrowheads="1"/>
          </p:cNvSpPr>
          <p:nvPr/>
        </p:nvSpPr>
        <p:spPr bwMode="auto">
          <a:xfrm>
            <a:off x="1219200" y="1676400"/>
            <a:ext cx="7543800" cy="4838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Char char="•"/>
              <a:defRPr/>
            </a:pPr>
            <a:r>
              <a:rPr lang="en-US" sz="2400" dirty="0"/>
              <a:t> Products of Types: The product A*B consists of ordered pairs written as (a, b)</a:t>
            </a:r>
          </a:p>
          <a:p>
            <a:pPr>
              <a:spcBef>
                <a:spcPct val="50000"/>
              </a:spcBef>
              <a:buFontTx/>
              <a:buChar char="•"/>
              <a:defRPr/>
            </a:pPr>
            <a:r>
              <a:rPr lang="en-US" sz="2400" dirty="0"/>
              <a:t>Operations on Pairs</a:t>
            </a:r>
          </a:p>
          <a:p>
            <a:pPr lvl="1">
              <a:spcBef>
                <a:spcPct val="50000"/>
              </a:spcBef>
              <a:buFontTx/>
              <a:buChar char="•"/>
              <a:defRPr/>
            </a:pPr>
            <a:r>
              <a:rPr lang="en-US" sz="2400" dirty="0"/>
              <a:t>A pair is constructed from a and b by writing (a, b)</a:t>
            </a:r>
          </a:p>
          <a:p>
            <a:pPr lvl="1">
              <a:spcBef>
                <a:spcPct val="50000"/>
              </a:spcBef>
              <a:buFontTx/>
              <a:buChar char="•"/>
              <a:defRPr/>
            </a:pPr>
            <a:r>
              <a:rPr lang="en-US" sz="2400" dirty="0"/>
              <a:t>Associated with pairs are operations called </a:t>
            </a:r>
            <a:r>
              <a:rPr lang="en-US" sz="2400" dirty="0">
                <a:effectLst>
                  <a:outerShdw blurRad="38100" dist="38100" dir="2700000" algn="tl">
                    <a:srgbClr val="000000"/>
                  </a:outerShdw>
                </a:effectLst>
              </a:rPr>
              <a:t>projection functions</a:t>
            </a:r>
            <a:r>
              <a:rPr lang="en-US" sz="2400" dirty="0"/>
              <a:t> to extract the first and second elements from a pair</a:t>
            </a:r>
          </a:p>
          <a:p>
            <a:pPr lvl="1">
              <a:spcBef>
                <a:spcPct val="50000"/>
              </a:spcBef>
              <a:buFontTx/>
              <a:buChar char="•"/>
              <a:defRPr/>
            </a:pPr>
            <a:r>
              <a:rPr lang="en-US" sz="2400" dirty="0">
                <a:effectLst>
                  <a:outerShdw blurRad="38100" dist="38100" dir="2700000" algn="tl">
                    <a:srgbClr val="000000"/>
                  </a:outerShdw>
                </a:effectLst>
              </a:rPr>
              <a:t>Projection functions</a:t>
            </a:r>
            <a:r>
              <a:rPr lang="en-US" sz="2400" dirty="0"/>
              <a:t> can be defined:</a:t>
            </a:r>
          </a:p>
          <a:p>
            <a:pPr lvl="2">
              <a:spcBef>
                <a:spcPct val="50000"/>
              </a:spcBef>
              <a:buFontTx/>
              <a:buChar char="•"/>
              <a:defRPr/>
            </a:pPr>
            <a:r>
              <a:rPr lang="en-US" sz="2400" dirty="0"/>
              <a:t>fun first(</a:t>
            </a:r>
            <a:r>
              <a:rPr lang="en-US" sz="2400" dirty="0" err="1"/>
              <a:t>x,y</a:t>
            </a:r>
            <a:r>
              <a:rPr lang="en-US" sz="2400" dirty="0"/>
              <a:t>) = x;</a:t>
            </a:r>
          </a:p>
          <a:p>
            <a:pPr lvl="2">
              <a:spcBef>
                <a:spcPct val="50000"/>
              </a:spcBef>
              <a:buFontTx/>
              <a:buChar char="•"/>
              <a:defRPr/>
            </a:pPr>
            <a:r>
              <a:rPr lang="en-US" sz="2400" dirty="0"/>
              <a:t>fun second( x, y)=y;</a:t>
            </a:r>
          </a:p>
        </p:txBody>
      </p:sp>
    </p:spTree>
    <p:extLst>
      <p:ext uri="{BB962C8B-B14F-4D97-AF65-F5344CB8AC3E}">
        <p14:creationId xmlns:p14="http://schemas.microsoft.com/office/powerpoint/2010/main" xmlns="" val="388913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3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1143000" y="838200"/>
            <a:ext cx="71628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dirty="0">
                <a:solidFill>
                  <a:srgbClr val="FF0000"/>
                </a:solidFill>
              </a:rPr>
              <a:t>TYPES: VALUES AND </a:t>
            </a:r>
            <a:r>
              <a:rPr lang="en-US" dirty="0" smtClean="0">
                <a:solidFill>
                  <a:srgbClr val="FF0000"/>
                </a:solidFill>
              </a:rPr>
              <a:t>OPERATIONS</a:t>
            </a:r>
            <a:endParaRPr lang="en-US" dirty="0">
              <a:solidFill>
                <a:srgbClr val="FF0000"/>
              </a:solidFill>
            </a:endParaRPr>
          </a:p>
        </p:txBody>
      </p:sp>
      <p:sp>
        <p:nvSpPr>
          <p:cNvPr id="20483" name="Text Box 4"/>
          <p:cNvSpPr txBox="1">
            <a:spLocks noChangeArrowheads="1"/>
          </p:cNvSpPr>
          <p:nvPr/>
        </p:nvSpPr>
        <p:spPr bwMode="auto">
          <a:xfrm>
            <a:off x="952500" y="1828800"/>
            <a:ext cx="7543800" cy="4108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a:defRPr sz="3200">
                <a:solidFill>
                  <a:schemeClr val="tx1"/>
                </a:solidFill>
                <a:latin typeface="Times New Roman" pitchFamily="18" charset="0"/>
              </a:defRPr>
            </a:lvl2pPr>
            <a:lvl3pPr>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dirty="0"/>
              <a:t> Lists of Elements:</a:t>
            </a:r>
          </a:p>
          <a:p>
            <a:pPr lvl="1">
              <a:spcBef>
                <a:spcPct val="50000"/>
              </a:spcBef>
              <a:buFontTx/>
              <a:buChar char="•"/>
            </a:pPr>
            <a:r>
              <a:rPr lang="en-US" sz="2400" dirty="0"/>
              <a:t>A list is a finite-length sequence of elements</a:t>
            </a:r>
          </a:p>
          <a:p>
            <a:pPr lvl="1">
              <a:spcBef>
                <a:spcPct val="50000"/>
              </a:spcBef>
              <a:buFontTx/>
              <a:buChar char="•"/>
            </a:pPr>
            <a:r>
              <a:rPr lang="en-US" sz="2400" dirty="0"/>
              <a:t>Type </a:t>
            </a:r>
            <a:r>
              <a:rPr lang="en-US" sz="2400" i="1" u="sng" dirty="0"/>
              <a:t>A list</a:t>
            </a:r>
            <a:r>
              <a:rPr lang="en-US" sz="2400" dirty="0"/>
              <a:t> consists of all lists of elements, where each element belongs to type A.</a:t>
            </a:r>
          </a:p>
          <a:p>
            <a:pPr lvl="1">
              <a:spcBef>
                <a:spcPct val="50000"/>
              </a:spcBef>
              <a:buFontTx/>
              <a:buChar char="•"/>
            </a:pPr>
            <a:r>
              <a:rPr lang="en-US" sz="2400" dirty="0"/>
              <a:t>Example:         </a:t>
            </a:r>
          </a:p>
          <a:p>
            <a:pPr lvl="2">
              <a:spcBef>
                <a:spcPct val="50000"/>
              </a:spcBef>
              <a:buFontTx/>
              <a:buChar char="•"/>
            </a:pPr>
            <a:r>
              <a:rPr lang="en-US" sz="2400" b="1" dirty="0" err="1"/>
              <a:t>int</a:t>
            </a:r>
            <a:r>
              <a:rPr lang="en-US" sz="2400" b="1" dirty="0"/>
              <a:t> list</a:t>
            </a:r>
            <a:r>
              <a:rPr lang="en-US" sz="2400" dirty="0"/>
              <a:t>    consists of all lists of integers</a:t>
            </a:r>
          </a:p>
          <a:p>
            <a:pPr lvl="2">
              <a:spcBef>
                <a:spcPct val="50000"/>
              </a:spcBef>
              <a:buFontTx/>
              <a:buChar char="•"/>
            </a:pPr>
            <a:r>
              <a:rPr lang="en-US" sz="2400" dirty="0"/>
              <a:t>[1,2,3] is a list of three integers 1, 2, and 3.</a:t>
            </a:r>
          </a:p>
          <a:p>
            <a:pPr lvl="2">
              <a:spcBef>
                <a:spcPct val="50000"/>
              </a:spcBef>
              <a:buFontTx/>
              <a:buChar char="•"/>
            </a:pPr>
            <a:r>
              <a:rPr lang="en-US" sz="2400" dirty="0"/>
              <a:t>[“red”, “white”, “blue”] is a list of three strings</a:t>
            </a:r>
          </a:p>
        </p:txBody>
      </p:sp>
    </p:spTree>
    <p:extLst>
      <p:ext uri="{BB962C8B-B14F-4D97-AF65-F5344CB8AC3E}">
        <p14:creationId xmlns:p14="http://schemas.microsoft.com/office/powerpoint/2010/main" xmlns="" val="190437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6"/>
          <p:cNvSpPr txBox="1">
            <a:spLocks noChangeArrowheads="1"/>
          </p:cNvSpPr>
          <p:nvPr/>
        </p:nvSpPr>
        <p:spPr bwMode="auto">
          <a:xfrm>
            <a:off x="1143000" y="838200"/>
            <a:ext cx="71628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dirty="0">
                <a:solidFill>
                  <a:srgbClr val="FF0000"/>
                </a:solidFill>
              </a:rPr>
              <a:t>TYPES: VALUES AND </a:t>
            </a:r>
            <a:r>
              <a:rPr lang="en-US" dirty="0" smtClean="0">
                <a:solidFill>
                  <a:srgbClr val="FF0000"/>
                </a:solidFill>
              </a:rPr>
              <a:t>OPERATIONS</a:t>
            </a:r>
            <a:endParaRPr lang="en-US" dirty="0">
              <a:solidFill>
                <a:srgbClr val="FF0000"/>
              </a:solidFill>
            </a:endParaRPr>
          </a:p>
        </p:txBody>
      </p:sp>
      <p:sp>
        <p:nvSpPr>
          <p:cNvPr id="21507" name="Text Box 7"/>
          <p:cNvSpPr txBox="1">
            <a:spLocks noChangeArrowheads="1"/>
          </p:cNvSpPr>
          <p:nvPr/>
        </p:nvSpPr>
        <p:spPr bwMode="auto">
          <a:xfrm>
            <a:off x="1143000" y="1851025"/>
            <a:ext cx="7543800"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a:defRPr sz="3200">
                <a:solidFill>
                  <a:schemeClr val="tx1"/>
                </a:solidFill>
                <a:latin typeface="Times New Roman" pitchFamily="18" charset="0"/>
              </a:defRPr>
            </a:lvl2pPr>
            <a:lvl3pPr>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dirty="0"/>
              <a:t>Operations on Lists</a:t>
            </a:r>
          </a:p>
          <a:p>
            <a:pPr lvl="1">
              <a:spcBef>
                <a:spcPct val="50000"/>
              </a:spcBef>
              <a:buFontTx/>
              <a:buChar char="•"/>
            </a:pPr>
            <a:r>
              <a:rPr lang="en-US" sz="2400" dirty="0"/>
              <a:t>List-manipulation programs must be prepared to construct and inspect lists of any length.</a:t>
            </a:r>
          </a:p>
          <a:p>
            <a:pPr lvl="1">
              <a:spcBef>
                <a:spcPct val="50000"/>
              </a:spcBef>
              <a:buFontTx/>
              <a:buChar char="•"/>
            </a:pPr>
            <a:r>
              <a:rPr lang="en-US" sz="2400" dirty="0"/>
              <a:t>Operations on list from ML:</a:t>
            </a:r>
          </a:p>
          <a:p>
            <a:pPr lvl="2">
              <a:spcBef>
                <a:spcPct val="50000"/>
              </a:spcBef>
              <a:buFontTx/>
              <a:buChar char="•"/>
            </a:pPr>
            <a:r>
              <a:rPr lang="en-US" sz="2400" dirty="0"/>
              <a:t>null(x)  True if x is the empty list, false otherwise.</a:t>
            </a:r>
          </a:p>
          <a:p>
            <a:pPr lvl="2">
              <a:spcBef>
                <a:spcPct val="50000"/>
              </a:spcBef>
              <a:buFontTx/>
              <a:buChar char="•"/>
            </a:pPr>
            <a:r>
              <a:rPr lang="en-US" sz="2400" dirty="0" err="1"/>
              <a:t>hd</a:t>
            </a:r>
            <a:r>
              <a:rPr lang="en-US" sz="2400" dirty="0"/>
              <a:t>(x)  The first or head element of list x.</a:t>
            </a:r>
          </a:p>
          <a:p>
            <a:pPr lvl="2">
              <a:spcBef>
                <a:spcPct val="50000"/>
              </a:spcBef>
              <a:buFontTx/>
              <a:buChar char="•"/>
            </a:pPr>
            <a:r>
              <a:rPr lang="en-US" sz="2400" dirty="0" smtClean="0"/>
              <a:t>t(x</a:t>
            </a:r>
            <a:r>
              <a:rPr lang="en-US" sz="2400" dirty="0"/>
              <a:t>) The tail or rest of the list after the first element is removed.</a:t>
            </a:r>
          </a:p>
          <a:p>
            <a:pPr lvl="2">
              <a:spcBef>
                <a:spcPct val="50000"/>
              </a:spcBef>
              <a:buFontTx/>
              <a:buChar char="•"/>
            </a:pPr>
            <a:r>
              <a:rPr lang="en-US" sz="2400" dirty="0"/>
              <a:t>a::x Construct a list with head a and tail x.  </a:t>
            </a:r>
          </a:p>
        </p:txBody>
      </p:sp>
      <p:sp>
        <p:nvSpPr>
          <p:cNvPr id="21508" name="Line 8"/>
          <p:cNvSpPr>
            <a:spLocks noChangeShapeType="1"/>
          </p:cNvSpPr>
          <p:nvPr/>
        </p:nvSpPr>
        <p:spPr bwMode="auto">
          <a:xfrm>
            <a:off x="2667000" y="6324600"/>
            <a:ext cx="1676400" cy="3048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09" name="Text Box 9"/>
          <p:cNvSpPr txBox="1">
            <a:spLocks noChangeArrowheads="1"/>
          </p:cNvSpPr>
          <p:nvPr/>
        </p:nvSpPr>
        <p:spPr bwMode="auto">
          <a:xfrm>
            <a:off x="4495800" y="627856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pPr>
            <a:r>
              <a:rPr lang="en-US" sz="2400" i="1"/>
              <a:t>Cons operator</a:t>
            </a:r>
          </a:p>
        </p:txBody>
      </p:sp>
    </p:spTree>
    <p:extLst>
      <p:ext uri="{BB962C8B-B14F-4D97-AF65-F5344CB8AC3E}">
        <p14:creationId xmlns:p14="http://schemas.microsoft.com/office/powerpoint/2010/main" xmlns="" val="42731673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143000" y="838200"/>
            <a:ext cx="7162800"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a:t>TYPES: VALUES AND OPERATIONS</a:t>
            </a:r>
          </a:p>
          <a:p>
            <a:pPr algn="ctr">
              <a:spcBef>
                <a:spcPct val="50000"/>
              </a:spcBef>
            </a:pPr>
            <a:endParaRPr lang="en-US"/>
          </a:p>
        </p:txBody>
      </p:sp>
      <p:sp>
        <p:nvSpPr>
          <p:cNvPr id="22531" name="Text Box 3"/>
          <p:cNvSpPr txBox="1">
            <a:spLocks noChangeArrowheads="1"/>
          </p:cNvSpPr>
          <p:nvPr/>
        </p:nvSpPr>
        <p:spPr bwMode="auto">
          <a:xfrm>
            <a:off x="1219200" y="1828800"/>
            <a:ext cx="7543800" cy="3560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a:t>Example</a:t>
            </a:r>
          </a:p>
          <a:p>
            <a:pPr lvl="1">
              <a:spcBef>
                <a:spcPct val="50000"/>
              </a:spcBef>
              <a:buFontTx/>
              <a:buChar char="•"/>
            </a:pPr>
            <a:r>
              <a:rPr lang="en-US" sz="2400"/>
              <a:t>The head of [1,2,3] is 1, and it tail is [2,3]</a:t>
            </a:r>
          </a:p>
          <a:p>
            <a:pPr lvl="1">
              <a:spcBef>
                <a:spcPct val="50000"/>
              </a:spcBef>
              <a:buFontTx/>
              <a:buChar char="•"/>
            </a:pPr>
            <a:r>
              <a:rPr lang="en-US" sz="2400"/>
              <a:t>The role of the :: operator, pronounced “cons”, can be seen from following equalities:</a:t>
            </a:r>
          </a:p>
          <a:p>
            <a:pPr lvl="1">
              <a:spcBef>
                <a:spcPct val="50000"/>
              </a:spcBef>
            </a:pPr>
            <a:r>
              <a:rPr lang="en-US" sz="2400"/>
              <a:t>[1,2,3]=1::[2,3] = 1::2::[3] = 1::2::3::[]</a:t>
            </a:r>
          </a:p>
          <a:p>
            <a:pPr lvl="1">
              <a:spcBef>
                <a:spcPct val="50000"/>
              </a:spcBef>
              <a:buFontTx/>
              <a:buChar char="•"/>
            </a:pPr>
            <a:r>
              <a:rPr lang="en-US" sz="2400"/>
              <a:t> The cons operator:: is right associative:</a:t>
            </a:r>
          </a:p>
          <a:p>
            <a:pPr lvl="1">
              <a:spcBef>
                <a:spcPct val="50000"/>
              </a:spcBef>
            </a:pPr>
            <a:r>
              <a:rPr lang="en-US" sz="2400"/>
              <a:t>1::2::[3] is equivalent to 1::(2::[3])</a:t>
            </a:r>
          </a:p>
        </p:txBody>
      </p:sp>
    </p:spTree>
    <p:extLst>
      <p:ext uri="{BB962C8B-B14F-4D97-AF65-F5344CB8AC3E}">
        <p14:creationId xmlns:p14="http://schemas.microsoft.com/office/powerpoint/2010/main" xmlns="" val="287448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143000" y="381000"/>
            <a:ext cx="71628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dirty="0">
                <a:solidFill>
                  <a:srgbClr val="FF0000"/>
                </a:solidFill>
              </a:rPr>
              <a:t>TYPES: VALUES AND </a:t>
            </a:r>
            <a:r>
              <a:rPr lang="en-US" dirty="0" smtClean="0">
                <a:solidFill>
                  <a:srgbClr val="FF0000"/>
                </a:solidFill>
              </a:rPr>
              <a:t>OPERATIONS</a:t>
            </a:r>
            <a:endParaRPr lang="en-US" dirty="0">
              <a:solidFill>
                <a:srgbClr val="FF0000"/>
              </a:solidFill>
            </a:endParaRPr>
          </a:p>
        </p:txBody>
      </p:sp>
      <p:sp>
        <p:nvSpPr>
          <p:cNvPr id="65539" name="Text Box 3"/>
          <p:cNvSpPr txBox="1">
            <a:spLocks noChangeArrowheads="1"/>
          </p:cNvSpPr>
          <p:nvPr/>
        </p:nvSpPr>
        <p:spPr bwMode="auto">
          <a:xfrm>
            <a:off x="0" y="1371600"/>
            <a:ext cx="8991600" cy="4751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Char char="•"/>
              <a:defRPr/>
            </a:pPr>
            <a:r>
              <a:rPr lang="en-US" sz="2400" dirty="0"/>
              <a:t>Function from a Domain to a Range:</a:t>
            </a:r>
          </a:p>
          <a:p>
            <a:pPr lvl="1">
              <a:spcBef>
                <a:spcPct val="50000"/>
              </a:spcBef>
              <a:buFontTx/>
              <a:buChar char="•"/>
              <a:defRPr/>
            </a:pPr>
            <a:r>
              <a:rPr lang="en-US" sz="2400" dirty="0"/>
              <a:t>Function can be from any type to any type</a:t>
            </a:r>
          </a:p>
          <a:p>
            <a:pPr lvl="1">
              <a:spcBef>
                <a:spcPct val="50000"/>
              </a:spcBef>
              <a:buFontTx/>
              <a:buChar char="•"/>
              <a:defRPr/>
            </a:pPr>
            <a:r>
              <a:rPr lang="en-US" sz="2400" dirty="0"/>
              <a:t>A function f in A--&gt;B is </a:t>
            </a:r>
            <a:r>
              <a:rPr lang="en-US" sz="2400" b="1" dirty="0">
                <a:effectLst>
                  <a:outerShdw blurRad="38100" dist="38100" dir="2700000" algn="tl">
                    <a:srgbClr val="000000"/>
                  </a:outerShdw>
                </a:effectLst>
              </a:rPr>
              <a:t>total </a:t>
            </a:r>
            <a:r>
              <a:rPr lang="en-US" sz="2400" dirty="0"/>
              <a:t>--that mean there is always an element of B associated with each element of A</a:t>
            </a:r>
          </a:p>
          <a:p>
            <a:pPr lvl="2">
              <a:lnSpc>
                <a:spcPct val="55000"/>
              </a:lnSpc>
              <a:spcBef>
                <a:spcPct val="50000"/>
              </a:spcBef>
              <a:buFontTx/>
              <a:buChar char="•"/>
              <a:defRPr/>
            </a:pPr>
            <a:r>
              <a:rPr lang="en-US" sz="2400" dirty="0"/>
              <a:t>A is called the domain of f</a:t>
            </a:r>
          </a:p>
          <a:p>
            <a:pPr lvl="2">
              <a:lnSpc>
                <a:spcPct val="55000"/>
              </a:lnSpc>
              <a:spcBef>
                <a:spcPct val="50000"/>
              </a:spcBef>
              <a:buFontTx/>
              <a:buChar char="•"/>
              <a:defRPr/>
            </a:pPr>
            <a:r>
              <a:rPr lang="en-US" sz="2400" dirty="0"/>
              <a:t>B is called the range of f</a:t>
            </a:r>
          </a:p>
          <a:p>
            <a:pPr lvl="2">
              <a:lnSpc>
                <a:spcPct val="55000"/>
              </a:lnSpc>
              <a:spcBef>
                <a:spcPct val="50000"/>
              </a:spcBef>
              <a:buFontTx/>
              <a:buChar char="•"/>
              <a:defRPr/>
            </a:pPr>
            <a:r>
              <a:rPr lang="en-US" sz="2400" dirty="0"/>
              <a:t>Function f </a:t>
            </a:r>
            <a:r>
              <a:rPr lang="en-US" sz="2400" b="1" dirty="0">
                <a:effectLst>
                  <a:outerShdw blurRad="38100" dist="38100" dir="2700000" algn="tl">
                    <a:srgbClr val="000000"/>
                  </a:outerShdw>
                </a:effectLst>
              </a:rPr>
              <a:t>map </a:t>
            </a:r>
            <a:r>
              <a:rPr lang="en-US" sz="2400" dirty="0"/>
              <a:t>elements of it domain to elements of it range.</a:t>
            </a:r>
          </a:p>
          <a:p>
            <a:pPr lvl="1">
              <a:spcBef>
                <a:spcPct val="50000"/>
              </a:spcBef>
              <a:buFontTx/>
              <a:buChar char="•"/>
              <a:defRPr/>
            </a:pPr>
            <a:r>
              <a:rPr lang="en-US" sz="2400" dirty="0"/>
              <a:t>A function f in A--&gt;B is </a:t>
            </a:r>
            <a:r>
              <a:rPr lang="en-US" sz="2400" b="1" dirty="0">
                <a:effectLst>
                  <a:outerShdw blurRad="38100" dist="38100" dir="2700000" algn="tl">
                    <a:srgbClr val="000000"/>
                  </a:outerShdw>
                </a:effectLst>
              </a:rPr>
              <a:t>partial</a:t>
            </a:r>
            <a:r>
              <a:rPr lang="en-US" sz="2400" dirty="0"/>
              <a:t> --- that is possible for there to be no element of B associated with an element of A</a:t>
            </a:r>
          </a:p>
          <a:p>
            <a:pPr lvl="1">
              <a:lnSpc>
                <a:spcPct val="55000"/>
              </a:lnSpc>
              <a:spcBef>
                <a:spcPct val="50000"/>
              </a:spcBef>
              <a:buFontTx/>
              <a:buChar char="•"/>
              <a:defRPr/>
            </a:pPr>
            <a:r>
              <a:rPr lang="en-US" sz="2400" dirty="0"/>
              <a:t>in math -&gt; any integer + any  integer is always an integer</a:t>
            </a:r>
          </a:p>
          <a:p>
            <a:pPr lvl="1">
              <a:lnSpc>
                <a:spcPct val="55000"/>
              </a:lnSpc>
              <a:spcBef>
                <a:spcPct val="50000"/>
              </a:spcBef>
              <a:buFontTx/>
              <a:buChar char="•"/>
              <a:defRPr/>
            </a:pPr>
            <a:r>
              <a:rPr lang="en-US" sz="2400" dirty="0"/>
              <a:t>                  any integer / any integer is not always an integer</a:t>
            </a:r>
          </a:p>
        </p:txBody>
      </p:sp>
    </p:spTree>
    <p:extLst>
      <p:ext uri="{BB962C8B-B14F-4D97-AF65-F5344CB8AC3E}">
        <p14:creationId xmlns:p14="http://schemas.microsoft.com/office/powerpoint/2010/main" xmlns="" val="47868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5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553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53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Functional programming</a:t>
            </a:r>
            <a:endParaRPr lang="en-US" b="1" dirty="0">
              <a:solidFill>
                <a:srgbClr val="FF0000"/>
              </a:solidFill>
            </a:endParaRPr>
          </a:p>
        </p:txBody>
      </p:sp>
      <p:sp>
        <p:nvSpPr>
          <p:cNvPr id="3" name="Rectangle 2"/>
          <p:cNvSpPr/>
          <p:nvPr/>
        </p:nvSpPr>
        <p:spPr>
          <a:xfrm>
            <a:off x="304800" y="1646830"/>
            <a:ext cx="8458200" cy="4585871"/>
          </a:xfrm>
          <a:prstGeom prst="rect">
            <a:avLst/>
          </a:prstGeom>
        </p:spPr>
        <p:txBody>
          <a:bodyPr wrap="square">
            <a:spAutoFit/>
          </a:bodyPr>
          <a:lstStyle/>
          <a:p>
            <a:r>
              <a:rPr lang="en-US" sz="3200" i="1" u="sng" dirty="0"/>
              <a:t>Functional </a:t>
            </a:r>
            <a:r>
              <a:rPr lang="en-US" sz="3200" i="1" u="sng" dirty="0" smtClean="0"/>
              <a:t>programming </a:t>
            </a:r>
            <a:r>
              <a:rPr lang="en-US" sz="3200" i="1" u="sng" dirty="0"/>
              <a:t>languages are categorized into two groups, i.e. </a:t>
            </a:r>
            <a:r>
              <a:rPr lang="en-US" sz="3200" i="1" u="sng" dirty="0" smtClean="0"/>
              <a:t>−</a:t>
            </a:r>
          </a:p>
          <a:p>
            <a:endParaRPr lang="en-US" sz="3200" i="1" u="sng" dirty="0"/>
          </a:p>
          <a:p>
            <a:r>
              <a:rPr lang="en-US" sz="2800" b="1" dirty="0"/>
              <a:t>Pure Functional Languages</a:t>
            </a:r>
            <a:r>
              <a:rPr lang="en-US" sz="2800" dirty="0"/>
              <a:t> − These types of functional languages support only the functional paradigms. For example − Haskell</a:t>
            </a:r>
            <a:r>
              <a:rPr lang="en-US" sz="2800" dirty="0" smtClean="0"/>
              <a:t>.</a:t>
            </a:r>
          </a:p>
          <a:p>
            <a:endParaRPr lang="en-US" sz="2800" dirty="0"/>
          </a:p>
          <a:p>
            <a:r>
              <a:rPr lang="en-US" sz="2800" b="1" dirty="0"/>
              <a:t>Impure Functional Languages</a:t>
            </a:r>
            <a:r>
              <a:rPr lang="en-US" sz="2800" dirty="0"/>
              <a:t> − These types of functional languages support the functional paradigms and imperative style programming. For example − LISP.</a:t>
            </a:r>
          </a:p>
        </p:txBody>
      </p:sp>
    </p:spTree>
    <p:extLst>
      <p:ext uri="{BB962C8B-B14F-4D97-AF65-F5344CB8AC3E}">
        <p14:creationId xmlns:p14="http://schemas.microsoft.com/office/powerpoint/2010/main" xmlns="" val="203649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143000" y="838200"/>
            <a:ext cx="7162800"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a:t>TYPES: VALUES AND OPERATIONS</a:t>
            </a:r>
          </a:p>
          <a:p>
            <a:pPr algn="ctr">
              <a:spcBef>
                <a:spcPct val="50000"/>
              </a:spcBef>
            </a:pPr>
            <a:endParaRPr lang="en-US"/>
          </a:p>
        </p:txBody>
      </p:sp>
      <p:sp>
        <p:nvSpPr>
          <p:cNvPr id="24579" name="Text Box 3"/>
          <p:cNvSpPr txBox="1">
            <a:spLocks noChangeArrowheads="1"/>
          </p:cNvSpPr>
          <p:nvPr/>
        </p:nvSpPr>
        <p:spPr bwMode="auto">
          <a:xfrm>
            <a:off x="457200" y="1676400"/>
            <a:ext cx="8458200" cy="5021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a:t>Types in ML</a:t>
            </a:r>
          </a:p>
          <a:p>
            <a:r>
              <a:rPr lang="en-US" sz="2400"/>
              <a:t>Predeclared basic types of ML.</a:t>
            </a:r>
          </a:p>
          <a:p>
            <a:r>
              <a:rPr lang="en-US" sz="2400"/>
              <a:t>Type	           Name 	      Values 	             Operations</a:t>
            </a:r>
          </a:p>
          <a:p>
            <a:r>
              <a:rPr lang="en-US" sz="2400"/>
              <a:t>_____________________________________________________	</a:t>
            </a:r>
          </a:p>
          <a:p>
            <a:r>
              <a:rPr lang="en-US" sz="2400"/>
              <a:t>boolean	</a:t>
            </a:r>
            <a:r>
              <a:rPr lang="en-US" sz="2400" b="1"/>
              <a:t>bool</a:t>
            </a:r>
            <a:r>
              <a:rPr lang="en-US" sz="2400"/>
              <a:t>	  true,false             	   =,&lt;&gt;,…	</a:t>
            </a:r>
          </a:p>
          <a:p>
            <a:r>
              <a:rPr lang="en-US" sz="2400"/>
              <a:t>integer  	</a:t>
            </a:r>
            <a:r>
              <a:rPr lang="en-US" sz="2400" b="1"/>
              <a:t>int</a:t>
            </a:r>
            <a:r>
              <a:rPr lang="en-US" sz="2400"/>
              <a:t>	   …,-1,0,1,2,…          =,&lt;&gt;,&lt;,+,*,div,mod,…	</a:t>
            </a:r>
          </a:p>
          <a:p>
            <a:r>
              <a:rPr lang="en-US" sz="2400"/>
              <a:t>real 	            </a:t>
            </a:r>
            <a:r>
              <a:rPr lang="en-US" sz="2400" b="1"/>
              <a:t>real</a:t>
            </a:r>
            <a:r>
              <a:rPr lang="en-US" sz="2400"/>
              <a:t>	  …,0.0,…,3.14,..	=,&lt;&gt;,&lt;,+,*,/,…	</a:t>
            </a:r>
          </a:p>
          <a:p>
            <a:r>
              <a:rPr lang="en-US" sz="2400"/>
              <a:t>string	           </a:t>
            </a:r>
            <a:r>
              <a:rPr lang="en-US" sz="2400" b="1"/>
              <a:t>string</a:t>
            </a:r>
            <a:r>
              <a:rPr lang="en-US" sz="2400"/>
              <a:t>	  “foo”,”\”quoted\””	                =,&lt;&gt;,…	</a:t>
            </a:r>
          </a:p>
          <a:p>
            <a:pPr algn="ctr"/>
            <a:r>
              <a:rPr lang="en-US" sz="2400"/>
              <a:t>_____________________________________________________</a:t>
            </a:r>
          </a:p>
          <a:p>
            <a:pPr>
              <a:buFontTx/>
              <a:buChar char="•"/>
            </a:pPr>
            <a:r>
              <a:rPr lang="en-US" sz="2400"/>
              <a:t>New basic types can be defined as needed by a </a:t>
            </a:r>
            <a:r>
              <a:rPr lang="en-US" sz="2400" b="1"/>
              <a:t>datatype</a:t>
            </a:r>
            <a:r>
              <a:rPr lang="en-US" sz="2400"/>
              <a:t> declaration</a:t>
            </a:r>
          </a:p>
          <a:p>
            <a:pPr lvl="1">
              <a:buFontTx/>
              <a:buChar char="•"/>
            </a:pPr>
            <a:r>
              <a:rPr lang="en-US" sz="2400"/>
              <a:t>Example: datatype direction = ne | se |sw| nw;</a:t>
            </a:r>
          </a:p>
          <a:p>
            <a:pPr>
              <a:spcBef>
                <a:spcPct val="50000"/>
              </a:spcBef>
              <a:buFontTx/>
              <a:buChar char="•"/>
            </a:pPr>
            <a:endParaRPr lang="en-US" sz="2400"/>
          </a:p>
        </p:txBody>
      </p:sp>
    </p:spTree>
    <p:extLst>
      <p:ext uri="{BB962C8B-B14F-4D97-AF65-F5344CB8AC3E}">
        <p14:creationId xmlns:p14="http://schemas.microsoft.com/office/powerpoint/2010/main" xmlns="" val="21132237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0" y="762000"/>
            <a:ext cx="6705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a:t>FUNCTION DECLARATIONS</a:t>
            </a:r>
          </a:p>
        </p:txBody>
      </p:sp>
      <p:sp>
        <p:nvSpPr>
          <p:cNvPr id="25603" name="Text Box 3"/>
          <p:cNvSpPr txBox="1">
            <a:spLocks noChangeArrowheads="1"/>
          </p:cNvSpPr>
          <p:nvPr/>
        </p:nvSpPr>
        <p:spPr bwMode="auto">
          <a:xfrm>
            <a:off x="1600200" y="1981200"/>
            <a:ext cx="7010400" cy="3195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a:t> Functions as Algorithms</a:t>
            </a:r>
          </a:p>
          <a:p>
            <a:pPr>
              <a:spcBef>
                <a:spcPct val="50000"/>
              </a:spcBef>
            </a:pPr>
            <a:r>
              <a:rPr lang="en-US" sz="2400"/>
              <a:t>A function declaration has three parts:</a:t>
            </a:r>
          </a:p>
          <a:p>
            <a:pPr lvl="1">
              <a:spcBef>
                <a:spcPct val="50000"/>
              </a:spcBef>
              <a:buFontTx/>
              <a:buChar char="•"/>
            </a:pPr>
            <a:r>
              <a:rPr lang="en-US" sz="2400"/>
              <a:t>The name of the declared function</a:t>
            </a:r>
          </a:p>
          <a:p>
            <a:pPr lvl="1">
              <a:spcBef>
                <a:spcPct val="50000"/>
              </a:spcBef>
              <a:buFontTx/>
              <a:buChar char="•"/>
            </a:pPr>
            <a:r>
              <a:rPr lang="en-US" sz="2400"/>
              <a:t>The parameters of the function</a:t>
            </a:r>
          </a:p>
          <a:p>
            <a:pPr lvl="1">
              <a:spcBef>
                <a:spcPct val="50000"/>
              </a:spcBef>
              <a:buFontTx/>
              <a:buChar char="•"/>
            </a:pPr>
            <a:r>
              <a:rPr lang="en-US" sz="2400"/>
              <a:t>A rule for computing a result from the parameters</a:t>
            </a:r>
          </a:p>
          <a:p>
            <a:pPr lvl="1">
              <a:spcBef>
                <a:spcPct val="50000"/>
              </a:spcBef>
              <a:buFontTx/>
              <a:buChar char="•"/>
            </a:pPr>
            <a:endParaRPr lang="en-US" sz="2400"/>
          </a:p>
        </p:txBody>
      </p:sp>
    </p:spTree>
    <p:extLst>
      <p:ext uri="{BB962C8B-B14F-4D97-AF65-F5344CB8AC3E}">
        <p14:creationId xmlns:p14="http://schemas.microsoft.com/office/powerpoint/2010/main" xmlns="" val="26811815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524000" y="762000"/>
            <a:ext cx="6705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a:t>FUNCTION DECLARATIONS</a:t>
            </a:r>
          </a:p>
        </p:txBody>
      </p:sp>
      <p:sp>
        <p:nvSpPr>
          <p:cNvPr id="26627" name="Text Box 3"/>
          <p:cNvSpPr txBox="1">
            <a:spLocks noChangeArrowheads="1"/>
          </p:cNvSpPr>
          <p:nvPr/>
        </p:nvSpPr>
        <p:spPr bwMode="auto">
          <a:xfrm>
            <a:off x="1600200" y="1981200"/>
            <a:ext cx="7010400" cy="429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a:defRPr sz="3200">
                <a:solidFill>
                  <a:schemeClr val="tx1"/>
                </a:solidFill>
                <a:latin typeface="Times New Roman" pitchFamily="18" charset="0"/>
              </a:defRPr>
            </a:lvl2pPr>
            <a:lvl3pPr>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a:t> Syntax of Function Declarations and Applications</a:t>
            </a:r>
          </a:p>
          <a:p>
            <a:pPr lvl="1">
              <a:spcBef>
                <a:spcPct val="50000"/>
              </a:spcBef>
              <a:buFontTx/>
              <a:buChar char="•"/>
            </a:pPr>
            <a:r>
              <a:rPr lang="en-US" sz="2400"/>
              <a:t>The basic syntax for function declarations is</a:t>
            </a:r>
          </a:p>
          <a:p>
            <a:pPr lvl="1">
              <a:spcBef>
                <a:spcPct val="50000"/>
              </a:spcBef>
            </a:pPr>
            <a:r>
              <a:rPr lang="en-US" sz="2400" b="1"/>
              <a:t>fun</a:t>
            </a:r>
            <a:r>
              <a:rPr lang="en-US" sz="2400"/>
              <a:t> &lt;name&gt;&lt;formal-parameter&gt; = &lt;body&gt;</a:t>
            </a:r>
          </a:p>
          <a:p>
            <a:pPr lvl="2">
              <a:spcBef>
                <a:spcPct val="50000"/>
              </a:spcBef>
              <a:buFontTx/>
              <a:buChar char="•"/>
            </a:pPr>
            <a:r>
              <a:rPr lang="en-US" sz="2400"/>
              <a:t>&lt;name&gt; is the function name</a:t>
            </a:r>
          </a:p>
          <a:p>
            <a:pPr lvl="2">
              <a:spcBef>
                <a:spcPct val="50000"/>
              </a:spcBef>
              <a:buFontTx/>
              <a:buChar char="•"/>
            </a:pPr>
            <a:r>
              <a:rPr lang="en-US" sz="2400"/>
              <a:t>&lt;formal-parameter&gt; is a parameter name</a:t>
            </a:r>
          </a:p>
          <a:p>
            <a:pPr lvl="2">
              <a:spcBef>
                <a:spcPct val="50000"/>
              </a:spcBef>
              <a:buFontTx/>
              <a:buChar char="•"/>
            </a:pPr>
            <a:r>
              <a:rPr lang="en-US" sz="2400"/>
              <a:t>&lt;body&gt; is an expression to be evaluated</a:t>
            </a:r>
          </a:p>
          <a:p>
            <a:pPr lvl="1">
              <a:spcBef>
                <a:spcPct val="50000"/>
              </a:spcBef>
              <a:buFontTx/>
              <a:buChar char="•"/>
            </a:pPr>
            <a:r>
              <a:rPr lang="en-US" sz="2400"/>
              <a:t>fun successor n = n +1;</a:t>
            </a:r>
          </a:p>
          <a:p>
            <a:pPr lvl="1">
              <a:spcBef>
                <a:spcPct val="50000"/>
              </a:spcBef>
              <a:buFontTx/>
              <a:buChar char="•"/>
            </a:pPr>
            <a:r>
              <a:rPr lang="en-US" sz="2400"/>
              <a:t>fun successor (n)= n +1;</a:t>
            </a:r>
          </a:p>
        </p:txBody>
      </p:sp>
      <p:sp>
        <p:nvSpPr>
          <p:cNvPr id="26628" name="Text Box 4"/>
          <p:cNvSpPr txBox="1">
            <a:spLocks noChangeArrowheads="1"/>
          </p:cNvSpPr>
          <p:nvPr/>
        </p:nvSpPr>
        <p:spPr bwMode="auto">
          <a:xfrm>
            <a:off x="5943600" y="5562600"/>
            <a:ext cx="2895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pPr>
            <a:r>
              <a:rPr lang="en-US" sz="2000" i="1"/>
              <a:t>() are optional</a:t>
            </a:r>
            <a:endParaRPr lang="en-US"/>
          </a:p>
        </p:txBody>
      </p:sp>
    </p:spTree>
    <p:extLst>
      <p:ext uri="{BB962C8B-B14F-4D97-AF65-F5344CB8AC3E}">
        <p14:creationId xmlns:p14="http://schemas.microsoft.com/office/powerpoint/2010/main" xmlns="" val="6073835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524000" y="762000"/>
            <a:ext cx="6705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a:t>FUNCTION DECLARATIONS</a:t>
            </a:r>
          </a:p>
        </p:txBody>
      </p:sp>
      <p:sp>
        <p:nvSpPr>
          <p:cNvPr id="55299" name="Text Box 3"/>
          <p:cNvSpPr txBox="1">
            <a:spLocks noChangeArrowheads="1"/>
          </p:cNvSpPr>
          <p:nvPr/>
        </p:nvSpPr>
        <p:spPr bwMode="auto">
          <a:xfrm>
            <a:off x="1600200" y="1981200"/>
            <a:ext cx="7010400" cy="4656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Char char="•"/>
              <a:defRPr/>
            </a:pPr>
            <a:r>
              <a:rPr lang="en-US" sz="2400"/>
              <a:t> The use of a function within an expression is called an </a:t>
            </a:r>
            <a:r>
              <a:rPr lang="en-US" sz="2400">
                <a:effectLst>
                  <a:outerShdw blurRad="38100" dist="38100" dir="2700000" algn="tl">
                    <a:srgbClr val="000000"/>
                  </a:outerShdw>
                </a:effectLst>
              </a:rPr>
              <a:t>application</a:t>
            </a:r>
            <a:r>
              <a:rPr lang="en-US" sz="2400"/>
              <a:t> of the function.</a:t>
            </a:r>
          </a:p>
          <a:p>
            <a:pPr lvl="1">
              <a:spcBef>
                <a:spcPct val="50000"/>
              </a:spcBef>
              <a:buFontTx/>
              <a:buChar char="•"/>
              <a:defRPr/>
            </a:pPr>
            <a:r>
              <a:rPr lang="en-US" sz="2400"/>
              <a:t>Prefix notation is the rule for the application of declared function</a:t>
            </a:r>
          </a:p>
          <a:p>
            <a:pPr lvl="1">
              <a:spcBef>
                <a:spcPct val="50000"/>
              </a:spcBef>
              <a:buFontTx/>
              <a:buChar char="•"/>
              <a:defRPr/>
            </a:pPr>
            <a:r>
              <a:rPr lang="en-US" sz="2400"/>
              <a:t>&lt;name&gt;&lt;actual-parameter&gt;</a:t>
            </a:r>
          </a:p>
          <a:p>
            <a:pPr lvl="2">
              <a:spcBef>
                <a:spcPct val="50000"/>
              </a:spcBef>
              <a:buFontTx/>
              <a:buChar char="•"/>
              <a:defRPr/>
            </a:pPr>
            <a:r>
              <a:rPr lang="en-US" sz="2400"/>
              <a:t>&lt;name&gt; is the function name</a:t>
            </a:r>
          </a:p>
          <a:p>
            <a:pPr lvl="2">
              <a:spcBef>
                <a:spcPct val="50000"/>
              </a:spcBef>
              <a:buFontTx/>
              <a:buChar char="•"/>
              <a:defRPr/>
            </a:pPr>
            <a:r>
              <a:rPr lang="en-US" sz="2400"/>
              <a:t>&lt;actual-parameter&gt; is an expression corresponding to the parameter name in the declaration of the function </a:t>
            </a:r>
          </a:p>
          <a:p>
            <a:pPr lvl="1">
              <a:spcBef>
                <a:spcPct val="50000"/>
              </a:spcBef>
              <a:buFontTx/>
              <a:buChar char="•"/>
              <a:defRPr/>
            </a:pPr>
            <a:r>
              <a:rPr lang="en-US" sz="2400"/>
              <a:t>Example:   successor(2+3)</a:t>
            </a:r>
          </a:p>
        </p:txBody>
      </p:sp>
    </p:spTree>
    <p:extLst>
      <p:ext uri="{BB962C8B-B14F-4D97-AF65-F5344CB8AC3E}">
        <p14:creationId xmlns:p14="http://schemas.microsoft.com/office/powerpoint/2010/main" xmlns="" val="14843180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524000" y="762000"/>
            <a:ext cx="6705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a:t>FUNCTION DECLARATIONS</a:t>
            </a:r>
          </a:p>
        </p:txBody>
      </p:sp>
      <p:sp>
        <p:nvSpPr>
          <p:cNvPr id="28675" name="Text Box 3"/>
          <p:cNvSpPr txBox="1">
            <a:spLocks noChangeArrowheads="1"/>
          </p:cNvSpPr>
          <p:nvPr/>
        </p:nvSpPr>
        <p:spPr bwMode="auto">
          <a:xfrm>
            <a:off x="1600200" y="1981200"/>
            <a:ext cx="7010400" cy="3925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a:t> Recursive Functions --- A function f is recursive if its body contains an application of f.</a:t>
            </a:r>
          </a:p>
          <a:p>
            <a:pPr>
              <a:spcBef>
                <a:spcPct val="50000"/>
              </a:spcBef>
              <a:buFontTx/>
              <a:buChar char="•"/>
            </a:pPr>
            <a:r>
              <a:rPr lang="en-US" sz="2400"/>
              <a:t>Example1:</a:t>
            </a:r>
          </a:p>
          <a:p>
            <a:pPr lvl="1">
              <a:spcBef>
                <a:spcPct val="50000"/>
              </a:spcBef>
              <a:buFontTx/>
              <a:buChar char="•"/>
            </a:pPr>
            <a:r>
              <a:rPr lang="en-US" sz="2400"/>
              <a:t>Function len counts the number of elements in a list</a:t>
            </a:r>
          </a:p>
          <a:p>
            <a:pPr lvl="1">
              <a:spcBef>
                <a:spcPct val="50000"/>
              </a:spcBef>
            </a:pPr>
            <a:r>
              <a:rPr lang="en-US" sz="2400"/>
              <a:t>fun len(x)=</a:t>
            </a:r>
          </a:p>
          <a:p>
            <a:pPr lvl="1">
              <a:spcBef>
                <a:spcPct val="50000"/>
              </a:spcBef>
            </a:pPr>
            <a:r>
              <a:rPr lang="en-US" sz="2400"/>
              <a:t> 	if null(x) then 0 else 1 + len(tl(x))</a:t>
            </a:r>
          </a:p>
          <a:p>
            <a:pPr>
              <a:spcBef>
                <a:spcPct val="50000"/>
              </a:spcBef>
              <a:buFontTx/>
              <a:buChar char="•"/>
            </a:pPr>
            <a:endParaRPr lang="en-US" sz="2400"/>
          </a:p>
        </p:txBody>
      </p:sp>
    </p:spTree>
    <p:extLst>
      <p:ext uri="{BB962C8B-B14F-4D97-AF65-F5344CB8AC3E}">
        <p14:creationId xmlns:p14="http://schemas.microsoft.com/office/powerpoint/2010/main" xmlns="" val="40228074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524000" y="762000"/>
            <a:ext cx="6705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a:t>FUNCTION DECLARATIONS</a:t>
            </a:r>
          </a:p>
        </p:txBody>
      </p:sp>
      <p:sp>
        <p:nvSpPr>
          <p:cNvPr id="29699" name="Text Box 3"/>
          <p:cNvSpPr txBox="1">
            <a:spLocks noChangeArrowheads="1"/>
          </p:cNvSpPr>
          <p:nvPr/>
        </p:nvSpPr>
        <p:spPr bwMode="auto">
          <a:xfrm>
            <a:off x="1600200" y="1981200"/>
            <a:ext cx="7010400" cy="5386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a:t>Example2:</a:t>
            </a:r>
          </a:p>
          <a:p>
            <a:pPr lvl="1">
              <a:spcBef>
                <a:spcPct val="50000"/>
              </a:spcBef>
              <a:buFontTx/>
              <a:buChar char="•"/>
            </a:pPr>
            <a:r>
              <a:rPr lang="en-US" sz="2400"/>
              <a:t>fun fib(n)=</a:t>
            </a:r>
          </a:p>
          <a:p>
            <a:pPr lvl="1">
              <a:spcBef>
                <a:spcPct val="50000"/>
              </a:spcBef>
            </a:pPr>
            <a:r>
              <a:rPr lang="en-US" sz="2400"/>
              <a:t> 	if n=0 orelse n=1 then 1 else fib(n-1) +fib(n-2)</a:t>
            </a:r>
          </a:p>
          <a:p>
            <a:pPr lvl="1">
              <a:spcBef>
                <a:spcPct val="50000"/>
              </a:spcBef>
              <a:buFontTx/>
              <a:buChar char="•"/>
            </a:pPr>
            <a:r>
              <a:rPr lang="en-US" sz="2400"/>
              <a:t>fib(0)=1</a:t>
            </a:r>
          </a:p>
          <a:p>
            <a:pPr lvl="1">
              <a:spcBef>
                <a:spcPct val="50000"/>
              </a:spcBef>
            </a:pPr>
            <a:r>
              <a:rPr lang="en-US" sz="2400"/>
              <a:t>  fib(1)=1</a:t>
            </a:r>
          </a:p>
          <a:p>
            <a:pPr lvl="1">
              <a:spcBef>
                <a:spcPct val="50000"/>
              </a:spcBef>
            </a:pPr>
            <a:r>
              <a:rPr lang="en-US" sz="2400"/>
              <a:t>  fib(2)=fib(0)+fib(1)=1+1=2</a:t>
            </a:r>
          </a:p>
          <a:p>
            <a:pPr lvl="1">
              <a:spcBef>
                <a:spcPct val="50000"/>
              </a:spcBef>
            </a:pPr>
            <a:r>
              <a:rPr lang="en-US" sz="2400"/>
              <a:t>  fib(3)=fib(2)+fib(1)=2+1=3</a:t>
            </a:r>
          </a:p>
          <a:p>
            <a:pPr lvl="1">
              <a:spcBef>
                <a:spcPct val="50000"/>
              </a:spcBef>
            </a:pPr>
            <a:r>
              <a:rPr lang="en-US" sz="2400"/>
              <a:t>  fib(4)=……..</a:t>
            </a:r>
          </a:p>
          <a:p>
            <a:pPr lvl="1">
              <a:spcBef>
                <a:spcPct val="50000"/>
              </a:spcBef>
            </a:pPr>
            <a:endParaRPr lang="en-US" sz="2400"/>
          </a:p>
          <a:p>
            <a:pPr>
              <a:spcBef>
                <a:spcPct val="50000"/>
              </a:spcBef>
              <a:buFontTx/>
              <a:buChar char="•"/>
            </a:pPr>
            <a:endParaRPr lang="en-US" sz="2400"/>
          </a:p>
        </p:txBody>
      </p:sp>
    </p:spTree>
    <p:extLst>
      <p:ext uri="{BB962C8B-B14F-4D97-AF65-F5344CB8AC3E}">
        <p14:creationId xmlns:p14="http://schemas.microsoft.com/office/powerpoint/2010/main" xmlns="" val="194986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ChangeArrowheads="1"/>
          </p:cNvSpPr>
          <p:nvPr/>
        </p:nvSpPr>
        <p:spPr bwMode="auto">
          <a:xfrm>
            <a:off x="457200" y="609600"/>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pPr algn="ctr"/>
            <a:r>
              <a:rPr kumimoji="1" lang="en-US" sz="4000">
                <a:solidFill>
                  <a:schemeClr val="tx2"/>
                </a:solidFill>
              </a:rPr>
              <a:t>Approaches to Expression Evaluation</a:t>
            </a:r>
          </a:p>
        </p:txBody>
      </p:sp>
      <p:sp>
        <p:nvSpPr>
          <p:cNvPr id="30723" name="Rectangle 7"/>
          <p:cNvSpPr>
            <a:spLocks noChangeArrowheads="1"/>
          </p:cNvSpPr>
          <p:nvPr/>
        </p:nvSpPr>
        <p:spPr bwMode="auto">
          <a:xfrm>
            <a:off x="609600" y="2133600"/>
            <a:ext cx="7924800" cy="2647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buFontTx/>
              <a:buChar char="•"/>
            </a:pPr>
            <a:r>
              <a:rPr lang="en-US" sz="2400"/>
              <a:t>Innermost Evaluation</a:t>
            </a:r>
          </a:p>
          <a:p>
            <a:pPr>
              <a:spcBef>
                <a:spcPct val="50000"/>
              </a:spcBef>
              <a:buFontTx/>
              <a:buChar char="•"/>
            </a:pPr>
            <a:r>
              <a:rPr lang="en-US" sz="2400"/>
              <a:t>Outermost Evaluation</a:t>
            </a:r>
          </a:p>
          <a:p>
            <a:pPr>
              <a:spcBef>
                <a:spcPct val="50000"/>
              </a:spcBef>
              <a:buFontTx/>
              <a:buChar char="•"/>
            </a:pPr>
            <a:r>
              <a:rPr lang="en-US" sz="2400"/>
              <a:t>Selective Evaluation</a:t>
            </a:r>
          </a:p>
          <a:p>
            <a:pPr>
              <a:spcBef>
                <a:spcPct val="50000"/>
              </a:spcBef>
              <a:buFontTx/>
              <a:buChar char="•"/>
            </a:pPr>
            <a:r>
              <a:rPr lang="en-US" sz="2400"/>
              <a:t>Evaluation of Recursive Functions</a:t>
            </a:r>
          </a:p>
          <a:p>
            <a:pPr>
              <a:spcBef>
                <a:spcPct val="50000"/>
              </a:spcBef>
              <a:buFontTx/>
              <a:buChar char="•"/>
            </a:pPr>
            <a:r>
              <a:rPr lang="en-US" sz="2400"/>
              <a:t>Short-Circuit Evaluation</a:t>
            </a:r>
          </a:p>
        </p:txBody>
      </p:sp>
    </p:spTree>
    <p:extLst>
      <p:ext uri="{BB962C8B-B14F-4D97-AF65-F5344CB8AC3E}">
        <p14:creationId xmlns:p14="http://schemas.microsoft.com/office/powerpoint/2010/main" xmlns="" val="5736557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762000" y="708025"/>
            <a:ext cx="77724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pPr algn="ctr"/>
            <a:r>
              <a:rPr kumimoji="1" lang="en-US" sz="4400">
                <a:solidFill>
                  <a:schemeClr val="tx2"/>
                </a:solidFill>
              </a:rPr>
              <a:t>Innermost Evaluation</a:t>
            </a:r>
          </a:p>
        </p:txBody>
      </p:sp>
      <p:sp>
        <p:nvSpPr>
          <p:cNvPr id="31747" name="Rectangle 3"/>
          <p:cNvSpPr>
            <a:spLocks noChangeArrowheads="1"/>
          </p:cNvSpPr>
          <p:nvPr/>
        </p:nvSpPr>
        <p:spPr bwMode="auto">
          <a:xfrm>
            <a:off x="838200" y="1471613"/>
            <a:ext cx="7924800" cy="538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a:t>Under the </a:t>
            </a:r>
            <a:r>
              <a:rPr lang="en-US" sz="2400" i="1"/>
              <a:t>innermost-evaluation</a:t>
            </a:r>
            <a:r>
              <a:rPr lang="en-US" sz="2400"/>
              <a:t> rule, a function application</a:t>
            </a:r>
          </a:p>
          <a:p>
            <a:pPr>
              <a:spcBef>
                <a:spcPct val="50000"/>
              </a:spcBef>
            </a:pPr>
            <a:r>
              <a:rPr lang="en-US" sz="2400"/>
              <a:t>&lt; name &gt;  &lt; actual- parameter &gt; is computed as follows:</a:t>
            </a:r>
          </a:p>
          <a:p>
            <a:pPr>
              <a:spcBef>
                <a:spcPct val="50000"/>
              </a:spcBef>
            </a:pPr>
            <a:r>
              <a:rPr lang="en-US" sz="2400"/>
              <a:t>Evaluate the expression represented by &lt; actual- parameter&gt;.</a:t>
            </a:r>
          </a:p>
          <a:p>
            <a:pPr>
              <a:spcBef>
                <a:spcPct val="50000"/>
              </a:spcBef>
            </a:pPr>
            <a:r>
              <a:rPr lang="en-US" sz="2400"/>
              <a:t>Substitute the result for the formal in the function body.</a:t>
            </a:r>
          </a:p>
          <a:p>
            <a:pPr>
              <a:spcBef>
                <a:spcPct val="50000"/>
              </a:spcBef>
            </a:pPr>
            <a:r>
              <a:rPr lang="en-US" sz="2400"/>
              <a:t>Evaluate the body and  return its value as the answer.</a:t>
            </a:r>
          </a:p>
          <a:p>
            <a:pPr>
              <a:spcBef>
                <a:spcPct val="50000"/>
              </a:spcBef>
            </a:pPr>
            <a:r>
              <a:rPr lang="en-US" sz="2400"/>
              <a:t>e.g:</a:t>
            </a:r>
            <a:r>
              <a:rPr lang="en-US" sz="2400" b="1"/>
              <a:t> fun </a:t>
            </a:r>
            <a:r>
              <a:rPr lang="en-US" sz="2400" i="1"/>
              <a:t> successor</a:t>
            </a:r>
            <a:r>
              <a:rPr lang="en-US" sz="2400" b="1" i="1"/>
              <a:t> </a:t>
            </a:r>
            <a:r>
              <a:rPr lang="en-US" sz="2400"/>
              <a:t> n = n + 1 ;</a:t>
            </a:r>
          </a:p>
          <a:p>
            <a:pPr>
              <a:spcBef>
                <a:spcPct val="50000"/>
              </a:spcBef>
            </a:pPr>
            <a:r>
              <a:rPr lang="en-US" sz="2400" i="1"/>
              <a:t>successor </a:t>
            </a:r>
            <a:r>
              <a:rPr lang="en-US" sz="2400"/>
              <a:t>(2+3)</a:t>
            </a:r>
          </a:p>
          <a:p>
            <a:pPr>
              <a:spcBef>
                <a:spcPct val="50000"/>
              </a:spcBef>
            </a:pPr>
            <a:r>
              <a:rPr lang="en-US" sz="2400"/>
              <a:t>      2 + 3 = 5</a:t>
            </a:r>
            <a:r>
              <a:rPr lang="en-US" sz="2400" i="1"/>
              <a:t>							                                                                                                                                                                                                                                              successor</a:t>
            </a:r>
            <a:r>
              <a:rPr lang="en-US" sz="2400"/>
              <a:t> (5)						                                                                                                                                                                                                                                             5 + 1 = 6							              The answer is 6. </a:t>
            </a:r>
          </a:p>
        </p:txBody>
      </p:sp>
    </p:spTree>
    <p:extLst>
      <p:ext uri="{BB962C8B-B14F-4D97-AF65-F5344CB8AC3E}">
        <p14:creationId xmlns:p14="http://schemas.microsoft.com/office/powerpoint/2010/main" xmlns="" val="40691322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85800" y="762000"/>
            <a:ext cx="77724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pPr algn="ctr"/>
            <a:r>
              <a:rPr kumimoji="1" lang="en-US" sz="4400">
                <a:solidFill>
                  <a:schemeClr val="tx2"/>
                </a:solidFill>
              </a:rPr>
              <a:t>Outermost Evaluation</a:t>
            </a:r>
          </a:p>
        </p:txBody>
      </p:sp>
      <p:sp>
        <p:nvSpPr>
          <p:cNvPr id="32771" name="Rectangle 3"/>
          <p:cNvSpPr>
            <a:spLocks noChangeArrowheads="1"/>
          </p:cNvSpPr>
          <p:nvPr/>
        </p:nvSpPr>
        <p:spPr bwMode="auto">
          <a:xfrm>
            <a:off x="0" y="1524000"/>
            <a:ext cx="8915400" cy="4838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a:t>Under the </a:t>
            </a:r>
            <a:r>
              <a:rPr lang="en-US" sz="2400" i="1"/>
              <a:t>outermost-evaluation </a:t>
            </a:r>
            <a:r>
              <a:rPr lang="en-US" sz="2400"/>
              <a:t>rule, a function is computed as follows</a:t>
            </a:r>
          </a:p>
          <a:p>
            <a:pPr>
              <a:spcBef>
                <a:spcPct val="50000"/>
              </a:spcBef>
            </a:pPr>
            <a:r>
              <a:rPr lang="en-US" sz="2400"/>
              <a:t>Substitute the actual parameter for the formal in the function body.</a:t>
            </a:r>
          </a:p>
          <a:p>
            <a:pPr>
              <a:spcBef>
                <a:spcPct val="50000"/>
              </a:spcBef>
            </a:pPr>
            <a:r>
              <a:rPr lang="en-US" sz="2400"/>
              <a:t>Evaluate the body and return its value as the answer.</a:t>
            </a:r>
          </a:p>
          <a:p>
            <a:pPr>
              <a:spcBef>
                <a:spcPct val="50000"/>
              </a:spcBef>
            </a:pPr>
            <a:r>
              <a:rPr lang="en-US" sz="2400"/>
              <a:t>e.g: </a:t>
            </a:r>
            <a:r>
              <a:rPr lang="en-US" sz="2400" b="1"/>
              <a:t>fun </a:t>
            </a:r>
            <a:r>
              <a:rPr lang="en-US" sz="2400"/>
              <a:t> </a:t>
            </a:r>
            <a:r>
              <a:rPr lang="en-US" sz="2400" i="1"/>
              <a:t>successor</a:t>
            </a:r>
            <a:r>
              <a:rPr lang="en-US" sz="2400"/>
              <a:t>  n = n + 1</a:t>
            </a:r>
          </a:p>
          <a:p>
            <a:pPr>
              <a:spcBef>
                <a:spcPct val="50000"/>
              </a:spcBef>
            </a:pPr>
            <a:r>
              <a:rPr lang="en-US" sz="2400" i="1"/>
              <a:t>successor </a:t>
            </a:r>
            <a:r>
              <a:rPr lang="en-US" sz="2400"/>
              <a:t> (2 + 3)</a:t>
            </a:r>
          </a:p>
          <a:p>
            <a:pPr>
              <a:spcBef>
                <a:spcPct val="50000"/>
              </a:spcBef>
            </a:pPr>
            <a:r>
              <a:rPr lang="en-US" sz="2400"/>
              <a:t>n = 2+3+1</a:t>
            </a:r>
          </a:p>
          <a:p>
            <a:pPr>
              <a:spcBef>
                <a:spcPct val="50000"/>
              </a:spcBef>
            </a:pPr>
            <a:r>
              <a:rPr lang="en-US" sz="2400"/>
              <a:t>   = 6</a:t>
            </a:r>
          </a:p>
          <a:p>
            <a:pPr>
              <a:spcBef>
                <a:spcPct val="50000"/>
              </a:spcBef>
            </a:pPr>
            <a:r>
              <a:rPr lang="en-US" sz="2400"/>
              <a:t>The answer is the same in both the cases.</a:t>
            </a:r>
          </a:p>
          <a:p>
            <a:pPr>
              <a:spcBef>
                <a:spcPct val="50000"/>
              </a:spcBef>
            </a:pPr>
            <a:endParaRPr lang="en-US" sz="2400"/>
          </a:p>
        </p:txBody>
      </p:sp>
    </p:spTree>
    <p:extLst>
      <p:ext uri="{BB962C8B-B14F-4D97-AF65-F5344CB8AC3E}">
        <p14:creationId xmlns:p14="http://schemas.microsoft.com/office/powerpoint/2010/main" xmlns="" val="16179594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pPr algn="ctr"/>
            <a:r>
              <a:rPr kumimoji="1" lang="en-US" sz="4400">
                <a:solidFill>
                  <a:schemeClr val="tx2"/>
                </a:solidFill>
              </a:rPr>
              <a:t>Selective Evaluation</a:t>
            </a:r>
          </a:p>
        </p:txBody>
      </p:sp>
      <p:sp>
        <p:nvSpPr>
          <p:cNvPr id="33795" name="Rectangle 4"/>
          <p:cNvSpPr>
            <a:spLocks noChangeArrowheads="1"/>
          </p:cNvSpPr>
          <p:nvPr/>
        </p:nvSpPr>
        <p:spPr bwMode="auto">
          <a:xfrm>
            <a:off x="533400" y="1752600"/>
            <a:ext cx="8229600" cy="301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endParaRPr lang="en-US" sz="2400"/>
          </a:p>
          <a:p>
            <a:pPr>
              <a:spcBef>
                <a:spcPct val="50000"/>
              </a:spcBef>
            </a:pPr>
            <a:r>
              <a:rPr lang="en-US" sz="2400"/>
              <a:t>The ability to evaluate selectively some parts of an expression and ignore others is provided by the construct</a:t>
            </a:r>
          </a:p>
          <a:p>
            <a:pPr>
              <a:spcBef>
                <a:spcPct val="50000"/>
              </a:spcBef>
            </a:pPr>
            <a:endParaRPr lang="en-US" sz="2400" b="1"/>
          </a:p>
          <a:p>
            <a:pPr>
              <a:spcBef>
                <a:spcPct val="50000"/>
              </a:spcBef>
            </a:pPr>
            <a:r>
              <a:rPr lang="en-US" sz="2400" b="1"/>
              <a:t>if</a:t>
            </a:r>
            <a:r>
              <a:rPr lang="en-US" sz="2400"/>
              <a:t> &lt;</a:t>
            </a:r>
            <a:r>
              <a:rPr lang="en-US" sz="2400" i="1"/>
              <a:t>condition</a:t>
            </a:r>
            <a:r>
              <a:rPr lang="en-US" sz="2400"/>
              <a:t>&gt;</a:t>
            </a:r>
            <a:r>
              <a:rPr lang="en-US" sz="2400" b="1"/>
              <a:t>then</a:t>
            </a:r>
            <a:r>
              <a:rPr lang="en-US" sz="2400"/>
              <a:t> &lt;</a:t>
            </a:r>
            <a:r>
              <a:rPr lang="en-US" sz="2400" i="1"/>
              <a:t>expression</a:t>
            </a:r>
            <a:r>
              <a:rPr lang="en-US" sz="2400"/>
              <a:t> 1 </a:t>
            </a:r>
            <a:r>
              <a:rPr lang="en-US" sz="2400" i="1"/>
              <a:t>&gt;</a:t>
            </a:r>
            <a:r>
              <a:rPr lang="en-US" sz="2400"/>
              <a:t> </a:t>
            </a:r>
            <a:r>
              <a:rPr lang="en-US" sz="2400" b="1"/>
              <a:t>else</a:t>
            </a:r>
            <a:r>
              <a:rPr lang="en-US" sz="2400"/>
              <a:t> &lt;</a:t>
            </a:r>
            <a:r>
              <a:rPr lang="en-US" sz="2400" i="1"/>
              <a:t>expression</a:t>
            </a:r>
            <a:r>
              <a:rPr lang="en-US" sz="2400"/>
              <a:t> 2 &gt;</a:t>
            </a:r>
          </a:p>
          <a:p>
            <a:pPr>
              <a:spcBef>
                <a:spcPct val="50000"/>
              </a:spcBef>
            </a:pPr>
            <a:endParaRPr lang="en-US" sz="2400"/>
          </a:p>
        </p:txBody>
      </p:sp>
    </p:spTree>
    <p:extLst>
      <p:ext uri="{BB962C8B-B14F-4D97-AF65-F5344CB8AC3E}">
        <p14:creationId xmlns:p14="http://schemas.microsoft.com/office/powerpoint/2010/main" xmlns="" val="1174029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What is Pure Functional Languages?</a:t>
            </a:r>
            <a:endParaRPr lang="en-US" dirty="0">
              <a:solidFill>
                <a:srgbClr val="FF0000"/>
              </a:solidFill>
            </a:endParaRPr>
          </a:p>
        </p:txBody>
      </p:sp>
      <p:sp>
        <p:nvSpPr>
          <p:cNvPr id="3" name="Rectangle 2"/>
          <p:cNvSpPr/>
          <p:nvPr/>
        </p:nvSpPr>
        <p:spPr>
          <a:xfrm>
            <a:off x="290015" y="1676400"/>
            <a:ext cx="8305800" cy="4893647"/>
          </a:xfrm>
          <a:prstGeom prst="rect">
            <a:avLst/>
          </a:prstGeom>
        </p:spPr>
        <p:txBody>
          <a:bodyPr wrap="square">
            <a:spAutoFit/>
          </a:bodyPr>
          <a:lstStyle/>
          <a:p>
            <a:r>
              <a:rPr lang="en-US" sz="2400" b="1" dirty="0"/>
              <a:t>Pure Functional </a:t>
            </a:r>
            <a:r>
              <a:rPr lang="en-US" sz="2400" b="1" dirty="0" smtClean="0"/>
              <a:t>Languages: </a:t>
            </a:r>
            <a:r>
              <a:rPr lang="en-US" sz="2400" dirty="0" smtClean="0"/>
              <a:t>The value of an expression depends only on the values of its sub expression , if any.</a:t>
            </a:r>
          </a:p>
          <a:p>
            <a:endParaRPr lang="en-US" sz="2400" i="1" dirty="0" smtClean="0"/>
          </a:p>
          <a:p>
            <a:r>
              <a:rPr lang="en-US" sz="2400" i="1" dirty="0" smtClean="0"/>
              <a:t> Thus programming without assignment operators. </a:t>
            </a:r>
          </a:p>
          <a:p>
            <a:r>
              <a:rPr lang="en-US" sz="2400" i="1" dirty="0" smtClean="0"/>
              <a:t>Changes to the value of a variable during expression evaluation are called side effect.</a:t>
            </a:r>
          </a:p>
          <a:p>
            <a:endParaRPr lang="en-US" sz="2400" dirty="0"/>
          </a:p>
          <a:p>
            <a:r>
              <a:rPr lang="en-US" sz="2400" b="1" dirty="0" smtClean="0"/>
              <a:t>Implicit Storage Management: </a:t>
            </a:r>
            <a:r>
              <a:rPr lang="en-US" sz="2400" dirty="0" smtClean="0"/>
              <a:t> Storage is allocated as necessary by built-in operations on data. Storage that becomes inaccessible is automatically </a:t>
            </a:r>
            <a:r>
              <a:rPr lang="en-US" sz="2400" dirty="0" err="1" smtClean="0"/>
              <a:t>Deallocated</a:t>
            </a:r>
            <a:r>
              <a:rPr lang="en-US" sz="2400" dirty="0" smtClean="0"/>
              <a:t>.</a:t>
            </a:r>
          </a:p>
          <a:p>
            <a:endParaRPr lang="en-US" sz="2400" b="1" dirty="0"/>
          </a:p>
          <a:p>
            <a:r>
              <a:rPr lang="en-US" sz="2400" b="1" dirty="0" smtClean="0"/>
              <a:t>Functions Are First Class Value: </a:t>
            </a:r>
          </a:p>
          <a:p>
            <a:r>
              <a:rPr lang="en-US" sz="2400" dirty="0" smtClean="0"/>
              <a:t>	Function(… function2 (function1 (initial data))….)</a:t>
            </a:r>
            <a:endParaRPr lang="en-US" sz="2400" dirty="0"/>
          </a:p>
        </p:txBody>
      </p:sp>
    </p:spTree>
    <p:extLst>
      <p:ext uri="{BB962C8B-B14F-4D97-AF65-F5344CB8AC3E}">
        <p14:creationId xmlns:p14="http://schemas.microsoft.com/office/powerpoint/2010/main" xmlns="" val="362080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62000" y="838200"/>
            <a:ext cx="80772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pPr algn="ctr"/>
            <a:r>
              <a:rPr kumimoji="1" lang="en-US" sz="4400">
                <a:solidFill>
                  <a:schemeClr val="tx2"/>
                </a:solidFill>
              </a:rPr>
              <a:t>Evaluation of Recursive Functions</a:t>
            </a:r>
          </a:p>
        </p:txBody>
      </p:sp>
      <p:sp>
        <p:nvSpPr>
          <p:cNvPr id="34819" name="Rectangle 3"/>
          <p:cNvSpPr>
            <a:spLocks noChangeArrowheads="1"/>
          </p:cNvSpPr>
          <p:nvPr/>
        </p:nvSpPr>
        <p:spPr bwMode="auto">
          <a:xfrm>
            <a:off x="457200" y="1600200"/>
            <a:ext cx="8382000" cy="3743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a:t>The actual parameters are evaluated and substituted into the body.</a:t>
            </a:r>
          </a:p>
          <a:p>
            <a:pPr>
              <a:spcBef>
                <a:spcPct val="50000"/>
              </a:spcBef>
            </a:pPr>
            <a:r>
              <a:rPr lang="en-US" sz="2400"/>
              <a:t>e.g:  </a:t>
            </a:r>
            <a:r>
              <a:rPr lang="en-US" sz="2400" b="1"/>
              <a:t>fun</a:t>
            </a:r>
            <a:r>
              <a:rPr lang="en-US" sz="2400"/>
              <a:t> len(x) =</a:t>
            </a:r>
            <a:r>
              <a:rPr lang="en-US" sz="2400" b="1"/>
              <a:t> if</a:t>
            </a:r>
            <a:r>
              <a:rPr lang="en-US" sz="2400"/>
              <a:t> null(x)</a:t>
            </a:r>
            <a:r>
              <a:rPr lang="en-US" sz="2400" b="1"/>
              <a:t> then</a:t>
            </a:r>
            <a:r>
              <a:rPr lang="en-US" sz="2400"/>
              <a:t> 0</a:t>
            </a:r>
            <a:r>
              <a:rPr lang="en-US" sz="2400" b="1"/>
              <a:t> else</a:t>
            </a:r>
            <a:r>
              <a:rPr lang="en-US" sz="2400"/>
              <a:t> 1 + len( tl (x) )</a:t>
            </a:r>
          </a:p>
          <a:p>
            <a:pPr>
              <a:spcBef>
                <a:spcPct val="50000"/>
              </a:spcBef>
            </a:pPr>
            <a:r>
              <a:rPr lang="en-US" sz="2400"/>
              <a:t>len(“hello” , “world”) = 1 + len( tl ( “hello”, “world” ) )</a:t>
            </a:r>
          </a:p>
          <a:p>
            <a:pPr>
              <a:spcBef>
                <a:spcPct val="50000"/>
              </a:spcBef>
            </a:pPr>
            <a:r>
              <a:rPr lang="en-US" sz="2400"/>
              <a:t>                                    = 1 + 1 + len( tl ( “world” ) )</a:t>
            </a:r>
          </a:p>
          <a:p>
            <a:pPr>
              <a:spcBef>
                <a:spcPct val="50000"/>
              </a:spcBef>
            </a:pPr>
            <a:r>
              <a:rPr lang="en-US" sz="2400"/>
              <a:t>                                    = 1 + 1 + len( (  ) )</a:t>
            </a:r>
          </a:p>
          <a:p>
            <a:pPr>
              <a:spcBef>
                <a:spcPct val="50000"/>
              </a:spcBef>
            </a:pPr>
            <a:r>
              <a:rPr lang="en-US" sz="2400"/>
              <a:t>                                    = 1 + 1 + 0</a:t>
            </a:r>
          </a:p>
          <a:p>
            <a:pPr>
              <a:spcBef>
                <a:spcPct val="50000"/>
              </a:spcBef>
            </a:pPr>
            <a:r>
              <a:rPr lang="en-US" sz="2400"/>
              <a:t>                                    =  2 </a:t>
            </a:r>
          </a:p>
        </p:txBody>
      </p:sp>
    </p:spTree>
    <p:extLst>
      <p:ext uri="{BB962C8B-B14F-4D97-AF65-F5344CB8AC3E}">
        <p14:creationId xmlns:p14="http://schemas.microsoft.com/office/powerpoint/2010/main" xmlns="" val="8079878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762000" y="838200"/>
            <a:ext cx="77724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pPr algn="ctr"/>
            <a:r>
              <a:rPr kumimoji="1" lang="en-US" sz="4400">
                <a:solidFill>
                  <a:schemeClr val="tx2"/>
                </a:solidFill>
              </a:rPr>
              <a:t>Short-Circuit Evaluation</a:t>
            </a:r>
          </a:p>
        </p:txBody>
      </p:sp>
      <p:sp>
        <p:nvSpPr>
          <p:cNvPr id="35843" name="Rectangle 3"/>
          <p:cNvSpPr>
            <a:spLocks noChangeArrowheads="1"/>
          </p:cNvSpPr>
          <p:nvPr/>
        </p:nvSpPr>
        <p:spPr bwMode="auto">
          <a:xfrm>
            <a:off x="685800" y="1828800"/>
            <a:ext cx="8077200" cy="3925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a:t>The operators </a:t>
            </a:r>
            <a:r>
              <a:rPr lang="en-US" sz="2400" b="1"/>
              <a:t>andalso</a:t>
            </a:r>
            <a:r>
              <a:rPr lang="en-US" sz="2400"/>
              <a:t> and </a:t>
            </a:r>
            <a:r>
              <a:rPr lang="en-US" sz="2400" b="1"/>
              <a:t>orelse</a:t>
            </a:r>
            <a:r>
              <a:rPr lang="en-US" sz="2400"/>
              <a:t> in ML perform </a:t>
            </a:r>
            <a:r>
              <a:rPr lang="en-US" sz="2400" i="1"/>
              <a:t> short-circuit evaluation</a:t>
            </a:r>
            <a:r>
              <a:rPr lang="en-US" sz="2400"/>
              <a:t> of boolean expressions , in which the right operand is evaluated only if it has to be.</a:t>
            </a:r>
          </a:p>
          <a:p>
            <a:pPr>
              <a:spcBef>
                <a:spcPct val="50000"/>
              </a:spcBef>
            </a:pPr>
            <a:r>
              <a:rPr lang="en-US" sz="2400"/>
              <a:t>Expression E</a:t>
            </a:r>
            <a:r>
              <a:rPr lang="en-US" sz="2400" b="1"/>
              <a:t> andalso</a:t>
            </a:r>
            <a:r>
              <a:rPr lang="en-US" sz="2400"/>
              <a:t> F is false if E is false ;it is true if both E and F are true.The evaluation proceeds from left to right , with  F  being evaluated only if  E  is true.</a:t>
            </a:r>
          </a:p>
          <a:p>
            <a:pPr>
              <a:spcBef>
                <a:spcPct val="50000"/>
              </a:spcBef>
            </a:pPr>
            <a:r>
              <a:rPr lang="en-US" sz="2400"/>
              <a:t>Similarly, E</a:t>
            </a:r>
            <a:r>
              <a:rPr lang="en-US" sz="2400" b="1"/>
              <a:t> orelse</a:t>
            </a:r>
            <a:r>
              <a:rPr lang="en-US" sz="2400"/>
              <a:t> F is true if E is true ; it is false if both E and F are false. F is evaluated only if E is false.</a:t>
            </a:r>
          </a:p>
          <a:p>
            <a:pPr>
              <a:spcBef>
                <a:spcPct val="50000"/>
              </a:spcBef>
            </a:pPr>
            <a:r>
              <a:rPr lang="en-US" sz="2400" b="1"/>
              <a:t> </a:t>
            </a:r>
          </a:p>
        </p:txBody>
      </p:sp>
    </p:spTree>
    <p:extLst>
      <p:ext uri="{BB962C8B-B14F-4D97-AF65-F5344CB8AC3E}">
        <p14:creationId xmlns:p14="http://schemas.microsoft.com/office/powerpoint/2010/main" xmlns="" val="40190514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2667000" y="441325"/>
            <a:ext cx="4191000" cy="47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pPr algn="ctr"/>
            <a:r>
              <a:rPr kumimoji="1" lang="en-US" sz="3600" dirty="0">
                <a:solidFill>
                  <a:srgbClr val="FF0000"/>
                </a:solidFill>
              </a:rPr>
              <a:t>Lexical Scope</a:t>
            </a:r>
          </a:p>
        </p:txBody>
      </p:sp>
      <p:sp>
        <p:nvSpPr>
          <p:cNvPr id="36867" name="Rectangle 3"/>
          <p:cNvSpPr>
            <a:spLocks noChangeArrowheads="1"/>
          </p:cNvSpPr>
          <p:nvPr/>
        </p:nvSpPr>
        <p:spPr bwMode="auto">
          <a:xfrm>
            <a:off x="457200" y="1447800"/>
            <a:ext cx="8382000" cy="556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a:t>Renaming of variables has no effect on the value of expression.</a:t>
            </a:r>
          </a:p>
          <a:p>
            <a:pPr>
              <a:spcBef>
                <a:spcPct val="50000"/>
              </a:spcBef>
            </a:pPr>
            <a:r>
              <a:rPr lang="en-US" sz="2400"/>
              <a:t>Renaming is made precise by introducing a notion of </a:t>
            </a:r>
            <a:r>
              <a:rPr lang="en-US" sz="2400" i="1"/>
              <a:t>local</a:t>
            </a:r>
            <a:r>
              <a:rPr lang="en-US" sz="2400"/>
              <a:t> or </a:t>
            </a:r>
            <a:r>
              <a:rPr lang="en-US" sz="2400" i="1"/>
              <a:t>bound</a:t>
            </a:r>
            <a:r>
              <a:rPr lang="en-US" sz="2400"/>
              <a:t> variables.</a:t>
            </a:r>
          </a:p>
          <a:p>
            <a:pPr>
              <a:spcBef>
                <a:spcPct val="50000"/>
              </a:spcBef>
            </a:pPr>
            <a:r>
              <a:rPr lang="en-US" sz="2400"/>
              <a:t>fun  </a:t>
            </a:r>
            <a:r>
              <a:rPr lang="en-US" sz="2400" i="1"/>
              <a:t>successor (x) = x + 1</a:t>
            </a:r>
            <a:r>
              <a:rPr lang="en-US" sz="2400"/>
              <a:t>;</a:t>
            </a:r>
          </a:p>
          <a:p>
            <a:pPr>
              <a:spcBef>
                <a:spcPct val="50000"/>
              </a:spcBef>
            </a:pPr>
            <a:r>
              <a:rPr lang="en-US" sz="2400"/>
              <a:t>fun  </a:t>
            </a:r>
            <a:r>
              <a:rPr lang="en-US" sz="2400" i="1"/>
              <a:t>successor (n) = n + 1</a:t>
            </a:r>
            <a:r>
              <a:rPr lang="en-US" sz="2400"/>
              <a:t>;</a:t>
            </a:r>
          </a:p>
          <a:p>
            <a:pPr>
              <a:spcBef>
                <a:spcPct val="50000"/>
              </a:spcBef>
            </a:pPr>
            <a:r>
              <a:rPr lang="en-US" sz="2400"/>
              <a:t>The result returned by the function </a:t>
            </a:r>
            <a:r>
              <a:rPr lang="en-US" sz="2400" i="1"/>
              <a:t>addy</a:t>
            </a:r>
            <a:r>
              <a:rPr lang="en-US" sz="2400"/>
              <a:t> depends on the value of </a:t>
            </a:r>
            <a:r>
              <a:rPr lang="en-US" sz="2400" i="1"/>
              <a:t>y</a:t>
            </a:r>
            <a:r>
              <a:rPr lang="en-US" sz="2400"/>
              <a:t>: fun </a:t>
            </a:r>
            <a:r>
              <a:rPr lang="en-US" sz="2400" i="1"/>
              <a:t>addy(x) = x + y</a:t>
            </a:r>
            <a:r>
              <a:rPr lang="en-US" sz="2400"/>
              <a:t> ;</a:t>
            </a:r>
          </a:p>
          <a:p>
            <a:pPr>
              <a:spcBef>
                <a:spcPct val="50000"/>
              </a:spcBef>
            </a:pPr>
            <a:r>
              <a:rPr lang="en-US" sz="2400"/>
              <a:t>Lexical scope rules use the program text surrounding a function declaration to determine the context in which nonlocal names are evaluated.</a:t>
            </a:r>
          </a:p>
          <a:p>
            <a:pPr>
              <a:spcBef>
                <a:spcPct val="50000"/>
              </a:spcBef>
            </a:pPr>
            <a:r>
              <a:rPr lang="en-US" sz="2400"/>
              <a:t>The program text is static and hence these rules are also called as </a:t>
            </a:r>
            <a:r>
              <a:rPr lang="en-US" sz="2400" i="1"/>
              <a:t>static scope rules</a:t>
            </a:r>
            <a:r>
              <a:rPr lang="en-US" sz="2400"/>
              <a:t>.</a:t>
            </a:r>
          </a:p>
        </p:txBody>
      </p:sp>
    </p:spTree>
    <p:extLst>
      <p:ext uri="{BB962C8B-B14F-4D97-AF65-F5344CB8AC3E}">
        <p14:creationId xmlns:p14="http://schemas.microsoft.com/office/powerpoint/2010/main" xmlns="" val="30329701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611840" y="420806"/>
            <a:ext cx="4225119"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pPr algn="ctr"/>
            <a:r>
              <a:rPr kumimoji="1" lang="en-US" sz="2800" b="1" dirty="0">
                <a:solidFill>
                  <a:srgbClr val="FF0000"/>
                </a:solidFill>
              </a:rPr>
              <a:t>Val Bindings:</a:t>
            </a:r>
          </a:p>
        </p:txBody>
      </p:sp>
      <p:sp>
        <p:nvSpPr>
          <p:cNvPr id="37891" name="Rectangle 3"/>
          <p:cNvSpPr>
            <a:spLocks noChangeArrowheads="1"/>
          </p:cNvSpPr>
          <p:nvPr/>
        </p:nvSpPr>
        <p:spPr bwMode="auto">
          <a:xfrm>
            <a:off x="1066800" y="1524000"/>
            <a:ext cx="8534400" cy="3925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a:t>The occurence of </a:t>
            </a:r>
            <a:r>
              <a:rPr lang="en-US" sz="2400" i="1"/>
              <a:t>x</a:t>
            </a:r>
            <a:r>
              <a:rPr lang="en-US" sz="2400"/>
              <a:t> to the right of keyword </a:t>
            </a:r>
            <a:r>
              <a:rPr lang="en-US" sz="2400" b="1"/>
              <a:t>val</a:t>
            </a:r>
            <a:r>
              <a:rPr lang="en-US" sz="2400"/>
              <a:t> in     				</a:t>
            </a:r>
            <a:r>
              <a:rPr lang="en-US" sz="2400" b="1"/>
              <a:t>let val</a:t>
            </a:r>
            <a:r>
              <a:rPr lang="en-US" sz="2400"/>
              <a:t>  </a:t>
            </a:r>
            <a:r>
              <a:rPr lang="en-US" sz="2400" i="1"/>
              <a:t>x = E1</a:t>
            </a:r>
            <a:r>
              <a:rPr lang="en-US" sz="2400"/>
              <a:t>  </a:t>
            </a:r>
            <a:r>
              <a:rPr lang="en-US" sz="2400" b="1"/>
              <a:t>in</a:t>
            </a:r>
            <a:r>
              <a:rPr lang="en-US" sz="2400"/>
              <a:t>  </a:t>
            </a:r>
            <a:r>
              <a:rPr lang="en-US" sz="2400" i="1"/>
              <a:t>E2 </a:t>
            </a:r>
            <a:r>
              <a:rPr lang="en-US" sz="2400"/>
              <a:t> </a:t>
            </a:r>
            <a:r>
              <a:rPr lang="en-US" sz="2400" b="1"/>
              <a:t>end</a:t>
            </a:r>
            <a:r>
              <a:rPr lang="en-US" sz="2400"/>
              <a:t>                                                    is called a binding occurence or simply binding of x.</a:t>
            </a:r>
          </a:p>
          <a:p>
            <a:pPr>
              <a:spcBef>
                <a:spcPct val="50000"/>
              </a:spcBef>
            </a:pPr>
            <a:r>
              <a:rPr lang="en-US" sz="2400"/>
              <a:t>e.g.   let  val   </a:t>
            </a:r>
            <a:r>
              <a:rPr lang="en-US" sz="2400" i="1"/>
              <a:t>x</a:t>
            </a:r>
            <a:r>
              <a:rPr lang="en-US" sz="2400"/>
              <a:t>  =  2  in  </a:t>
            </a:r>
            <a:r>
              <a:rPr lang="en-US" sz="2400" i="1"/>
              <a:t>x</a:t>
            </a:r>
            <a:r>
              <a:rPr lang="en-US" sz="2400"/>
              <a:t> + </a:t>
            </a:r>
            <a:r>
              <a:rPr lang="en-US" sz="2400" i="1"/>
              <a:t>x</a:t>
            </a:r>
            <a:r>
              <a:rPr lang="en-US" sz="2400"/>
              <a:t>  end </a:t>
            </a:r>
          </a:p>
          <a:p>
            <a:pPr>
              <a:spcBef>
                <a:spcPct val="50000"/>
              </a:spcBef>
            </a:pPr>
            <a:r>
              <a:rPr lang="en-US" sz="2400"/>
              <a:t> let val  x = 3  in  let val  y =  4  in  x * x  +  y * y   end  end </a:t>
            </a:r>
          </a:p>
          <a:p>
            <a:pPr>
              <a:spcBef>
                <a:spcPct val="50000"/>
              </a:spcBef>
            </a:pPr>
            <a:endParaRPr lang="en-US" sz="2400"/>
          </a:p>
          <a:p>
            <a:pPr>
              <a:spcBef>
                <a:spcPct val="50000"/>
              </a:spcBef>
            </a:pPr>
            <a:r>
              <a:rPr lang="en-US" sz="2400"/>
              <a:t>let val  x = 2  in  let val  x =  x + 1  in   x * x   end  end </a:t>
            </a:r>
          </a:p>
          <a:p>
            <a:pPr>
              <a:spcBef>
                <a:spcPct val="50000"/>
              </a:spcBef>
            </a:pPr>
            <a:endParaRPr lang="en-US" sz="2400"/>
          </a:p>
        </p:txBody>
      </p:sp>
      <p:sp>
        <p:nvSpPr>
          <p:cNvPr id="37892" name="Line 4"/>
          <p:cNvSpPr>
            <a:spLocks noChangeShapeType="1"/>
          </p:cNvSpPr>
          <p:nvPr/>
        </p:nvSpPr>
        <p:spPr bwMode="auto">
          <a:xfrm>
            <a:off x="2971800" y="28194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7893" name="Line 5"/>
          <p:cNvSpPr>
            <a:spLocks noChangeShapeType="1"/>
          </p:cNvSpPr>
          <p:nvPr/>
        </p:nvSpPr>
        <p:spPr bwMode="auto">
          <a:xfrm>
            <a:off x="4724400" y="2819400"/>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7894" name="Line 6"/>
          <p:cNvSpPr>
            <a:spLocks noChangeShapeType="1"/>
          </p:cNvSpPr>
          <p:nvPr/>
        </p:nvSpPr>
        <p:spPr bwMode="auto">
          <a:xfrm>
            <a:off x="4267200" y="2819400"/>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7895" name="Line 7"/>
          <p:cNvSpPr>
            <a:spLocks noChangeShapeType="1"/>
          </p:cNvSpPr>
          <p:nvPr/>
        </p:nvSpPr>
        <p:spPr bwMode="auto">
          <a:xfrm flipV="1">
            <a:off x="2133600" y="42672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7896" name="Line 8"/>
          <p:cNvSpPr>
            <a:spLocks noChangeShapeType="1"/>
          </p:cNvSpPr>
          <p:nvPr/>
        </p:nvSpPr>
        <p:spPr bwMode="auto">
          <a:xfrm>
            <a:off x="2133600" y="4267200"/>
            <a:ext cx="2667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7897" name="Line 9"/>
          <p:cNvSpPr>
            <a:spLocks noChangeShapeType="1"/>
          </p:cNvSpPr>
          <p:nvPr/>
        </p:nvSpPr>
        <p:spPr bwMode="auto">
          <a:xfrm>
            <a:off x="4800600" y="42672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7898" name="Line 10"/>
          <p:cNvSpPr>
            <a:spLocks noChangeShapeType="1"/>
          </p:cNvSpPr>
          <p:nvPr/>
        </p:nvSpPr>
        <p:spPr bwMode="auto">
          <a:xfrm>
            <a:off x="4191000" y="48006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7899" name="Line 11"/>
          <p:cNvSpPr>
            <a:spLocks noChangeShapeType="1"/>
          </p:cNvSpPr>
          <p:nvPr/>
        </p:nvSpPr>
        <p:spPr bwMode="auto">
          <a:xfrm>
            <a:off x="4191000" y="4953000"/>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7900" name="Line 12"/>
          <p:cNvSpPr>
            <a:spLocks noChangeShapeType="1"/>
          </p:cNvSpPr>
          <p:nvPr/>
        </p:nvSpPr>
        <p:spPr bwMode="auto">
          <a:xfrm flipV="1">
            <a:off x="6553200" y="48006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7901" name="Line 13"/>
          <p:cNvSpPr>
            <a:spLocks noChangeShapeType="1"/>
          </p:cNvSpPr>
          <p:nvPr/>
        </p:nvSpPr>
        <p:spPr bwMode="auto">
          <a:xfrm flipV="1">
            <a:off x="6096000" y="48006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7902" name="Line 14"/>
          <p:cNvSpPr>
            <a:spLocks noChangeShapeType="1"/>
          </p:cNvSpPr>
          <p:nvPr/>
        </p:nvSpPr>
        <p:spPr bwMode="auto">
          <a:xfrm>
            <a:off x="2971800" y="28194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27068625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438400" y="485775"/>
            <a:ext cx="441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pPr algn="ctr"/>
            <a:r>
              <a:rPr kumimoji="1" lang="en-US" sz="3200" b="1" dirty="0">
                <a:solidFill>
                  <a:schemeClr val="tx2"/>
                </a:solidFill>
              </a:rPr>
              <a:t>Fun Bindings:</a:t>
            </a:r>
          </a:p>
        </p:txBody>
      </p:sp>
      <p:sp>
        <p:nvSpPr>
          <p:cNvPr id="38915" name="Rectangle 3"/>
          <p:cNvSpPr>
            <a:spLocks noChangeArrowheads="1"/>
          </p:cNvSpPr>
          <p:nvPr/>
        </p:nvSpPr>
        <p:spPr bwMode="auto">
          <a:xfrm>
            <a:off x="381000" y="1447800"/>
            <a:ext cx="85344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a:t>The occurences of  </a:t>
            </a:r>
            <a:r>
              <a:rPr lang="en-US" sz="2400" i="1"/>
              <a:t>f</a:t>
            </a:r>
            <a:r>
              <a:rPr lang="en-US" sz="2400"/>
              <a:t>  and  </a:t>
            </a:r>
            <a:r>
              <a:rPr lang="en-US" sz="2400" i="1"/>
              <a:t>x  </a:t>
            </a:r>
            <a:r>
              <a:rPr lang="en-US" sz="2400"/>
              <a:t>to the right of  keyword  </a:t>
            </a:r>
            <a:r>
              <a:rPr lang="en-US" sz="2400" i="1"/>
              <a:t>fun </a:t>
            </a:r>
            <a:r>
              <a:rPr lang="en-US" sz="2400"/>
              <a:t> in                                                                                                                                                                                                       let fun  </a:t>
            </a:r>
            <a:r>
              <a:rPr lang="en-US" sz="2400" i="1"/>
              <a:t>f ( x ) = E1</a:t>
            </a:r>
            <a:r>
              <a:rPr lang="en-US" sz="2400"/>
              <a:t>  in  </a:t>
            </a:r>
            <a:r>
              <a:rPr lang="en-US" sz="2400" i="1"/>
              <a:t>E2</a:t>
            </a:r>
            <a:r>
              <a:rPr lang="en-US" sz="2400"/>
              <a:t> end       are </a:t>
            </a:r>
            <a:r>
              <a:rPr lang="en-US" sz="2400" i="1"/>
              <a:t>bindings</a:t>
            </a:r>
            <a:r>
              <a:rPr lang="en-US" sz="2400"/>
              <a:t> of  </a:t>
            </a:r>
            <a:r>
              <a:rPr lang="en-US" sz="2400" i="1"/>
              <a:t>f</a:t>
            </a:r>
            <a:r>
              <a:rPr lang="en-US" sz="2400"/>
              <a:t>  and  </a:t>
            </a:r>
            <a:r>
              <a:rPr lang="en-US" sz="2400" i="1"/>
              <a:t>x</a:t>
            </a:r>
            <a:r>
              <a:rPr lang="en-US" sz="2400"/>
              <a:t>. </a:t>
            </a:r>
          </a:p>
        </p:txBody>
      </p:sp>
      <p:sp>
        <p:nvSpPr>
          <p:cNvPr id="38916" name="Rectangle 4"/>
          <p:cNvSpPr>
            <a:spLocks noChangeArrowheads="1"/>
          </p:cNvSpPr>
          <p:nvPr/>
        </p:nvSpPr>
        <p:spPr bwMode="auto">
          <a:xfrm>
            <a:off x="3048000" y="2209800"/>
            <a:ext cx="3276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b="1"/>
              <a:t>Nested Bindings:</a:t>
            </a:r>
          </a:p>
        </p:txBody>
      </p:sp>
      <p:sp>
        <p:nvSpPr>
          <p:cNvPr id="38917" name="Rectangle 5"/>
          <p:cNvSpPr>
            <a:spLocks noChangeArrowheads="1"/>
          </p:cNvSpPr>
          <p:nvPr/>
        </p:nvSpPr>
        <p:spPr bwMode="auto">
          <a:xfrm>
            <a:off x="381000" y="2806700"/>
            <a:ext cx="81534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a:t>let   val x1 = E1           					                                                                                                                                                                                                                                     val x2 = E2     in   E   end    				         is treated as if the individual bindings were nested:   	                                                                                                                                                                                                            let  val  x1 = E1  in  let val  x2 =  E2  in  E  end </a:t>
            </a:r>
          </a:p>
        </p:txBody>
      </p:sp>
      <p:sp>
        <p:nvSpPr>
          <p:cNvPr id="38918" name="Rectangle 6"/>
          <p:cNvSpPr>
            <a:spLocks noChangeArrowheads="1"/>
          </p:cNvSpPr>
          <p:nvPr/>
        </p:nvSpPr>
        <p:spPr bwMode="auto">
          <a:xfrm>
            <a:off x="2438400" y="4191000"/>
            <a:ext cx="4343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b="1"/>
              <a:t>Simultaneous Bindings:</a:t>
            </a:r>
          </a:p>
        </p:txBody>
      </p:sp>
      <p:sp>
        <p:nvSpPr>
          <p:cNvPr id="38919" name="Rectangle 7"/>
          <p:cNvSpPr>
            <a:spLocks noChangeArrowheads="1"/>
          </p:cNvSpPr>
          <p:nvPr/>
        </p:nvSpPr>
        <p:spPr bwMode="auto">
          <a:xfrm>
            <a:off x="304800" y="4800600"/>
            <a:ext cx="8686800"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a:t>Mutually recursive functions require the simultaneous binding of more than one funtion name. 				                                                                                                                                                                                                                                             let  fun  </a:t>
            </a:r>
            <a:r>
              <a:rPr lang="en-US" sz="2400" i="1"/>
              <a:t>f1(x1)</a:t>
            </a:r>
            <a:r>
              <a:rPr lang="en-US" sz="2400"/>
              <a:t>  =  </a:t>
            </a:r>
            <a:r>
              <a:rPr lang="en-US" sz="2400" i="1"/>
              <a:t>E1</a:t>
            </a:r>
            <a:r>
              <a:rPr lang="en-US" sz="2400"/>
              <a:t> 					                                                                                                                                                                	and  fun  </a:t>
            </a:r>
            <a:r>
              <a:rPr lang="en-US" sz="2400" i="1"/>
              <a:t>f2(x2) </a:t>
            </a:r>
            <a:r>
              <a:rPr lang="en-US" sz="2400"/>
              <a:t> =  </a:t>
            </a:r>
            <a:r>
              <a:rPr lang="en-US" sz="2400" i="1"/>
              <a:t>E2</a:t>
            </a:r>
            <a:r>
              <a:rPr lang="en-US" sz="2400"/>
              <a:t>  in  </a:t>
            </a:r>
            <a:r>
              <a:rPr lang="en-US" sz="2400" i="1"/>
              <a:t>E</a:t>
            </a:r>
            <a:r>
              <a:rPr lang="en-US" sz="2400"/>
              <a:t>                   			       the scope of both </a:t>
            </a:r>
            <a:r>
              <a:rPr lang="en-US" sz="2400" i="1"/>
              <a:t>f1</a:t>
            </a:r>
            <a:r>
              <a:rPr lang="en-US" sz="2400"/>
              <a:t> and </a:t>
            </a:r>
            <a:r>
              <a:rPr lang="en-US" sz="2400" i="1"/>
              <a:t>f2</a:t>
            </a:r>
            <a:r>
              <a:rPr lang="en-US" sz="2400"/>
              <a:t> includes  </a:t>
            </a:r>
            <a:r>
              <a:rPr lang="en-US" sz="2400" i="1"/>
              <a:t>E1</a:t>
            </a:r>
            <a:r>
              <a:rPr lang="en-US" sz="2400"/>
              <a:t>, </a:t>
            </a:r>
            <a:r>
              <a:rPr lang="en-US" sz="2400" i="1"/>
              <a:t>E2</a:t>
            </a:r>
            <a:r>
              <a:rPr lang="en-US" sz="2400"/>
              <a:t>  and  </a:t>
            </a:r>
            <a:r>
              <a:rPr lang="en-US" sz="2400" i="1"/>
              <a:t>E</a:t>
            </a:r>
            <a:r>
              <a:rPr lang="en-US" sz="2400"/>
              <a:t>.   </a:t>
            </a:r>
          </a:p>
        </p:txBody>
      </p:sp>
    </p:spTree>
    <p:extLst>
      <p:ext uri="{BB962C8B-B14F-4D97-AF65-F5344CB8AC3E}">
        <p14:creationId xmlns:p14="http://schemas.microsoft.com/office/powerpoint/2010/main" xmlns="" val="37512318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85800" y="762000"/>
            <a:ext cx="77724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pPr algn="ctr"/>
            <a:r>
              <a:rPr kumimoji="1" lang="en-US" sz="4400">
                <a:solidFill>
                  <a:schemeClr val="tx2"/>
                </a:solidFill>
              </a:rPr>
              <a:t>Type Checking</a:t>
            </a:r>
          </a:p>
        </p:txBody>
      </p:sp>
      <p:sp>
        <p:nvSpPr>
          <p:cNvPr id="39939" name="Rectangle 3"/>
          <p:cNvSpPr>
            <a:spLocks noChangeArrowheads="1"/>
          </p:cNvSpPr>
          <p:nvPr/>
        </p:nvSpPr>
        <p:spPr bwMode="auto">
          <a:xfrm>
            <a:off x="609600" y="1600200"/>
            <a:ext cx="32004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lgn="ctr">
              <a:spcBef>
                <a:spcPct val="20000"/>
              </a:spcBef>
            </a:pPr>
            <a:r>
              <a:rPr kumimoji="1" lang="en-US" sz="2800" dirty="0"/>
              <a:t>Type Inference:</a:t>
            </a:r>
          </a:p>
        </p:txBody>
      </p:sp>
      <p:sp>
        <p:nvSpPr>
          <p:cNvPr id="39940" name="Rectangle 4"/>
          <p:cNvSpPr>
            <a:spLocks noChangeArrowheads="1"/>
          </p:cNvSpPr>
          <p:nvPr/>
        </p:nvSpPr>
        <p:spPr bwMode="auto">
          <a:xfrm>
            <a:off x="762000" y="2286000"/>
            <a:ext cx="8229600" cy="3416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buFontTx/>
              <a:buChar char="•"/>
            </a:pPr>
            <a:r>
              <a:rPr lang="en-US" sz="2400" dirty="0" smtClean="0"/>
              <a:t>Wherever </a:t>
            </a:r>
            <a:r>
              <a:rPr lang="en-US" sz="2400" dirty="0"/>
              <a:t>possible ,ML infers the type of an </a:t>
            </a:r>
            <a:r>
              <a:rPr lang="en-US" sz="2400" dirty="0" smtClean="0"/>
              <a:t>expression. An </a:t>
            </a:r>
            <a:r>
              <a:rPr lang="en-US" sz="2400" dirty="0"/>
              <a:t>error is reported if the type of an expression cannot be inferred.</a:t>
            </a:r>
          </a:p>
          <a:p>
            <a:pPr>
              <a:spcBef>
                <a:spcPct val="50000"/>
              </a:spcBef>
              <a:buFontTx/>
              <a:buChar char="•"/>
            </a:pPr>
            <a:r>
              <a:rPr lang="en-US" sz="2400" dirty="0"/>
              <a:t>If  </a:t>
            </a:r>
            <a:r>
              <a:rPr lang="en-US" sz="2400" b="1" dirty="0"/>
              <a:t>E </a:t>
            </a:r>
            <a:r>
              <a:rPr lang="en-US" sz="2400" dirty="0"/>
              <a:t>and </a:t>
            </a:r>
            <a:r>
              <a:rPr lang="en-US" sz="2400" b="1" dirty="0"/>
              <a:t>F </a:t>
            </a:r>
            <a:r>
              <a:rPr lang="en-US" sz="2400" dirty="0"/>
              <a:t> have type </a:t>
            </a:r>
            <a:r>
              <a:rPr lang="en-US" sz="2400" b="1" dirty="0" err="1"/>
              <a:t>int</a:t>
            </a:r>
            <a:r>
              <a:rPr lang="en-US" sz="2400" b="1" dirty="0"/>
              <a:t> </a:t>
            </a:r>
            <a:r>
              <a:rPr lang="en-US" sz="2400" dirty="0"/>
              <a:t> then </a:t>
            </a:r>
            <a:r>
              <a:rPr lang="en-US" sz="2400" b="1" dirty="0"/>
              <a:t>E+F</a:t>
            </a:r>
            <a:r>
              <a:rPr lang="en-US" sz="2400" dirty="0"/>
              <a:t> also has type </a:t>
            </a:r>
            <a:r>
              <a:rPr lang="en-US" sz="2400" b="1" dirty="0" err="1"/>
              <a:t>int</a:t>
            </a:r>
            <a:r>
              <a:rPr lang="en-US" sz="2400" dirty="0"/>
              <a:t> .</a:t>
            </a:r>
          </a:p>
          <a:p>
            <a:pPr>
              <a:spcBef>
                <a:spcPct val="50000"/>
              </a:spcBef>
              <a:buFontTx/>
              <a:buChar char="•"/>
            </a:pPr>
            <a:r>
              <a:rPr lang="en-US" sz="2400" dirty="0"/>
              <a:t>In general,</a:t>
            </a:r>
          </a:p>
          <a:p>
            <a:pPr>
              <a:spcBef>
                <a:spcPct val="50000"/>
              </a:spcBef>
            </a:pPr>
            <a:r>
              <a:rPr lang="en-US" sz="2400" dirty="0"/>
              <a:t>     If  </a:t>
            </a:r>
            <a:r>
              <a:rPr lang="en-US" sz="2400" i="1" dirty="0"/>
              <a:t>f</a:t>
            </a:r>
            <a:r>
              <a:rPr lang="en-US" sz="2400" dirty="0"/>
              <a:t>  is a function of type </a:t>
            </a:r>
            <a:r>
              <a:rPr lang="en-US" sz="2400" b="1" dirty="0"/>
              <a:t>A</a:t>
            </a:r>
            <a:r>
              <a:rPr lang="en-US" sz="2400" dirty="0"/>
              <a:t>  --&gt;</a:t>
            </a:r>
            <a:r>
              <a:rPr lang="en-US" sz="2400" b="1" dirty="0"/>
              <a:t>B</a:t>
            </a:r>
            <a:r>
              <a:rPr lang="en-US" sz="2400" dirty="0"/>
              <a:t> , and  </a:t>
            </a:r>
            <a:r>
              <a:rPr lang="en-US" sz="2400" i="1" dirty="0"/>
              <a:t>a</a:t>
            </a:r>
            <a:r>
              <a:rPr lang="en-US" sz="2400" dirty="0"/>
              <a:t>  has type </a:t>
            </a:r>
            <a:r>
              <a:rPr lang="en-US" sz="2400" b="1" dirty="0"/>
              <a:t>A</a:t>
            </a:r>
            <a:r>
              <a:rPr lang="en-US" sz="2400" dirty="0"/>
              <a:t>,</a:t>
            </a:r>
          </a:p>
          <a:p>
            <a:pPr>
              <a:spcBef>
                <a:spcPct val="50000"/>
              </a:spcBef>
            </a:pPr>
            <a:r>
              <a:rPr lang="en-US" sz="2400" dirty="0"/>
              <a:t>     then  </a:t>
            </a:r>
            <a:r>
              <a:rPr lang="en-US" sz="2400" i="1" dirty="0"/>
              <a:t>f(a)</a:t>
            </a:r>
            <a:r>
              <a:rPr lang="en-US" sz="2400" dirty="0"/>
              <a:t>  has type </a:t>
            </a:r>
            <a:r>
              <a:rPr lang="en-US" sz="2400" b="1" dirty="0"/>
              <a:t>B</a:t>
            </a:r>
            <a:r>
              <a:rPr lang="en-US" sz="2400" dirty="0"/>
              <a:t>.</a:t>
            </a:r>
          </a:p>
        </p:txBody>
      </p:sp>
    </p:spTree>
    <p:extLst>
      <p:ext uri="{BB962C8B-B14F-4D97-AF65-F5344CB8AC3E}">
        <p14:creationId xmlns:p14="http://schemas.microsoft.com/office/powerpoint/2010/main" xmlns="" val="8333106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762000"/>
            <a:ext cx="77724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pPr algn="ctr"/>
            <a:r>
              <a:rPr kumimoji="1" lang="en-US" sz="2800" b="1" dirty="0">
                <a:solidFill>
                  <a:schemeClr val="tx2"/>
                </a:solidFill>
              </a:rPr>
              <a:t>Type Names and Type Equivalence </a:t>
            </a:r>
          </a:p>
        </p:txBody>
      </p:sp>
      <p:sp>
        <p:nvSpPr>
          <p:cNvPr id="40963" name="Rectangle 3"/>
          <p:cNvSpPr>
            <a:spLocks noChangeArrowheads="1"/>
          </p:cNvSpPr>
          <p:nvPr/>
        </p:nvSpPr>
        <p:spPr bwMode="auto">
          <a:xfrm>
            <a:off x="381000" y="1752600"/>
            <a:ext cx="8382000" cy="3560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a:t>Two type expressions are said to be </a:t>
            </a:r>
            <a:r>
              <a:rPr lang="en-US" sz="2400" i="1"/>
              <a:t>structurally equivalent</a:t>
            </a:r>
            <a:r>
              <a:rPr lang="en-US" sz="2400"/>
              <a:t> if and only if  they are equivalent under the following rules:</a:t>
            </a:r>
          </a:p>
          <a:p>
            <a:pPr>
              <a:spcBef>
                <a:spcPct val="50000"/>
              </a:spcBef>
            </a:pPr>
            <a:r>
              <a:rPr lang="en-US" sz="2400"/>
              <a:t>1. A type name is structurally equivalent to itself.</a:t>
            </a:r>
          </a:p>
          <a:p>
            <a:pPr>
              <a:spcBef>
                <a:spcPct val="50000"/>
              </a:spcBef>
            </a:pPr>
            <a:r>
              <a:rPr lang="en-US" sz="2400"/>
              <a:t>2. Two type expressions are structurally equivalent if they are                                                                                                                                                                                                    formed by applying the same type constructor to structurally                                                                                                                                                                                                   equivalent types.</a:t>
            </a:r>
          </a:p>
          <a:p>
            <a:pPr>
              <a:spcBef>
                <a:spcPct val="50000"/>
              </a:spcBef>
            </a:pPr>
            <a:r>
              <a:rPr lang="en-US" sz="2400"/>
              <a:t>3. After a type declaration,</a:t>
            </a:r>
            <a:r>
              <a:rPr lang="en-US" sz="2400" b="1"/>
              <a:t>  type </a:t>
            </a:r>
            <a:r>
              <a:rPr lang="en-US" sz="2400" i="1"/>
              <a:t> n = T </a:t>
            </a:r>
            <a:r>
              <a:rPr lang="en-US" sz="2400"/>
              <a:t>,the type name</a:t>
            </a:r>
            <a:r>
              <a:rPr lang="en-US" sz="2400" i="1"/>
              <a:t> n</a:t>
            </a:r>
            <a:r>
              <a:rPr lang="en-US" sz="2400"/>
              <a:t>  is structurally equivalent to</a:t>
            </a:r>
            <a:r>
              <a:rPr lang="en-US" sz="2400" i="1"/>
              <a:t> T</a:t>
            </a:r>
            <a:r>
              <a:rPr lang="en-US" sz="2400"/>
              <a:t> . </a:t>
            </a:r>
            <a:r>
              <a:rPr lang="en-US" sz="2400" i="1"/>
              <a:t> </a:t>
            </a:r>
          </a:p>
        </p:txBody>
      </p:sp>
    </p:spTree>
    <p:extLst>
      <p:ext uri="{BB962C8B-B14F-4D97-AF65-F5344CB8AC3E}">
        <p14:creationId xmlns:p14="http://schemas.microsoft.com/office/powerpoint/2010/main" xmlns="" val="17256701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838200" y="914400"/>
            <a:ext cx="77724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pPr algn="ctr"/>
            <a:r>
              <a:rPr kumimoji="1" lang="en-US" sz="3200" b="1" dirty="0" smtClean="0">
                <a:solidFill>
                  <a:srgbClr val="FF0000"/>
                </a:solidFill>
              </a:rPr>
              <a:t>Overloading : Multiple </a:t>
            </a:r>
            <a:r>
              <a:rPr kumimoji="1" lang="en-US" sz="3200" b="1" dirty="0">
                <a:solidFill>
                  <a:srgbClr val="FF0000"/>
                </a:solidFill>
              </a:rPr>
              <a:t>Meanings</a:t>
            </a:r>
          </a:p>
        </p:txBody>
      </p:sp>
      <p:sp>
        <p:nvSpPr>
          <p:cNvPr id="41987" name="Rectangle 3"/>
          <p:cNvSpPr>
            <a:spLocks noChangeArrowheads="1"/>
          </p:cNvSpPr>
          <p:nvPr/>
        </p:nvSpPr>
        <p:spPr bwMode="auto">
          <a:xfrm>
            <a:off x="457200" y="2209800"/>
            <a:ext cx="8382000" cy="39709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t>A symbol is said to be overloaded if it has different meanings </a:t>
            </a:r>
            <a:r>
              <a:rPr lang="en-US" sz="2400" dirty="0" smtClean="0"/>
              <a:t>in </a:t>
            </a:r>
            <a:r>
              <a:rPr lang="en-US" sz="2400" dirty="0"/>
              <a:t>different contexts</a:t>
            </a:r>
            <a:r>
              <a:rPr lang="en-US" sz="2400" dirty="0" smtClean="0"/>
              <a:t>. Family </a:t>
            </a:r>
            <a:r>
              <a:rPr lang="en-US" sz="2400" dirty="0"/>
              <a:t>operator symbols like + and  * are overloaded.</a:t>
            </a:r>
          </a:p>
          <a:p>
            <a:pPr>
              <a:spcBef>
                <a:spcPct val="50000"/>
              </a:spcBef>
            </a:pPr>
            <a:r>
              <a:rPr lang="en-US" sz="2400" dirty="0"/>
              <a:t>e.g.    2+2                  here </a:t>
            </a:r>
            <a:r>
              <a:rPr lang="en-US" sz="2400" i="1" dirty="0"/>
              <a:t>+</a:t>
            </a:r>
            <a:r>
              <a:rPr lang="en-US" sz="2400" dirty="0"/>
              <a:t> is of type  </a:t>
            </a:r>
            <a:r>
              <a:rPr lang="en-US" sz="2400" i="1" dirty="0" err="1"/>
              <a:t>int</a:t>
            </a:r>
            <a:endParaRPr lang="en-US" sz="2400" dirty="0"/>
          </a:p>
          <a:p>
            <a:pPr>
              <a:spcBef>
                <a:spcPct val="50000"/>
              </a:spcBef>
            </a:pPr>
            <a:r>
              <a:rPr lang="en-US" sz="2400" dirty="0"/>
              <a:t>         2.5+3.6             here </a:t>
            </a:r>
            <a:r>
              <a:rPr lang="en-US" sz="2400" i="1" dirty="0"/>
              <a:t>+</a:t>
            </a:r>
            <a:r>
              <a:rPr lang="en-US" sz="2400" dirty="0"/>
              <a:t> is of type </a:t>
            </a:r>
            <a:r>
              <a:rPr lang="en-US" sz="2400" i="1" dirty="0"/>
              <a:t>real</a:t>
            </a:r>
            <a:r>
              <a:rPr lang="en-US" sz="2400" dirty="0"/>
              <a:t>.</a:t>
            </a:r>
          </a:p>
          <a:p>
            <a:pPr>
              <a:spcBef>
                <a:spcPct val="50000"/>
              </a:spcBef>
            </a:pPr>
            <a:r>
              <a:rPr lang="en-US" sz="2400" dirty="0"/>
              <a:t>ML cannot resolve overloading in     </a:t>
            </a:r>
            <a:r>
              <a:rPr lang="en-US" sz="2400" i="1" dirty="0"/>
              <a:t>fun add(</a:t>
            </a:r>
            <a:r>
              <a:rPr lang="en-US" sz="2400" i="1" dirty="0" err="1"/>
              <a:t>x,y</a:t>
            </a:r>
            <a:r>
              <a:rPr lang="en-US" sz="2400" i="1" dirty="0"/>
              <a:t>) = </a:t>
            </a:r>
            <a:r>
              <a:rPr lang="en-US" sz="2400" i="1" dirty="0" err="1"/>
              <a:t>x+y</a:t>
            </a:r>
            <a:r>
              <a:rPr lang="en-US" sz="2400" dirty="0"/>
              <a:t> ;</a:t>
            </a:r>
          </a:p>
          <a:p>
            <a:pPr>
              <a:spcBef>
                <a:spcPct val="50000"/>
              </a:spcBef>
            </a:pPr>
            <a:r>
              <a:rPr lang="en-US" sz="2400" dirty="0"/>
              <a:t>Explicit types can be used to resolve overloading.</a:t>
            </a:r>
          </a:p>
          <a:p>
            <a:pPr>
              <a:spcBef>
                <a:spcPct val="50000"/>
              </a:spcBef>
            </a:pPr>
            <a:r>
              <a:rPr lang="en-US" sz="2400" i="1" dirty="0"/>
              <a:t>fun add(</a:t>
            </a:r>
            <a:r>
              <a:rPr lang="en-US" sz="2400" i="1" dirty="0" err="1"/>
              <a:t>x,y</a:t>
            </a:r>
            <a:r>
              <a:rPr lang="en-US" sz="2400" i="1" dirty="0"/>
              <a:t>): </a:t>
            </a:r>
            <a:r>
              <a:rPr lang="en-US" sz="2400" i="1" dirty="0" err="1"/>
              <a:t>int</a:t>
            </a:r>
            <a:r>
              <a:rPr lang="en-US" sz="2400" i="1" dirty="0"/>
              <a:t> =</a:t>
            </a:r>
            <a:r>
              <a:rPr lang="en-US" sz="2400" i="1" dirty="0" err="1"/>
              <a:t>x+y</a:t>
            </a:r>
            <a:r>
              <a:rPr lang="en-US" sz="2400" dirty="0"/>
              <a:t> ; </a:t>
            </a:r>
          </a:p>
        </p:txBody>
      </p:sp>
      <p:sp>
        <p:nvSpPr>
          <p:cNvPr id="41988" name="Line 4"/>
          <p:cNvSpPr>
            <a:spLocks noChangeShapeType="1"/>
          </p:cNvSpPr>
          <p:nvPr/>
        </p:nvSpPr>
        <p:spPr bwMode="auto">
          <a:xfrm>
            <a:off x="1981200" y="5486400"/>
            <a:ext cx="381000" cy="3048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18538805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762000" y="838200"/>
            <a:ext cx="77724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pPr algn="ctr"/>
            <a:r>
              <a:rPr kumimoji="1" lang="en-US" sz="3200" b="1" dirty="0" smtClean="0">
                <a:solidFill>
                  <a:srgbClr val="FF0000"/>
                </a:solidFill>
              </a:rPr>
              <a:t>Coercion : Implicit </a:t>
            </a:r>
            <a:r>
              <a:rPr kumimoji="1" lang="en-US" sz="3200" b="1" dirty="0">
                <a:solidFill>
                  <a:srgbClr val="FF0000"/>
                </a:solidFill>
              </a:rPr>
              <a:t>Type Conversion</a:t>
            </a:r>
          </a:p>
        </p:txBody>
      </p:sp>
      <p:sp>
        <p:nvSpPr>
          <p:cNvPr id="43011" name="Rectangle 3"/>
          <p:cNvSpPr>
            <a:spLocks noChangeArrowheads="1"/>
          </p:cNvSpPr>
          <p:nvPr/>
        </p:nvSpPr>
        <p:spPr bwMode="auto">
          <a:xfrm>
            <a:off x="838200" y="1981200"/>
            <a:ext cx="7924800" cy="3925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a:t>A coercion is a conversion from one type to another inserted automatically by a programming language.</a:t>
            </a:r>
          </a:p>
          <a:p>
            <a:pPr>
              <a:spcBef>
                <a:spcPct val="50000"/>
              </a:spcBef>
            </a:pPr>
            <a:r>
              <a:rPr lang="en-US" sz="2400"/>
              <a:t>ML rejects 2 * 3.45 because 2 is an integer and 3.45 is a real and * expects both its operands to have the same type.</a:t>
            </a:r>
          </a:p>
          <a:p>
            <a:pPr>
              <a:spcBef>
                <a:spcPct val="50000"/>
              </a:spcBef>
            </a:pPr>
            <a:r>
              <a:rPr lang="en-US" sz="2400"/>
              <a:t>Most programming languages treat the expression 2 * 3.45 as if  it were 2.0 * 3.45 ; that is, they automatically convert the integer  2 into the real 2.0. </a:t>
            </a:r>
          </a:p>
          <a:p>
            <a:pPr>
              <a:spcBef>
                <a:spcPct val="50000"/>
              </a:spcBef>
            </a:pPr>
            <a:r>
              <a:rPr lang="en-US" sz="2400"/>
              <a:t>Type conversions must be specified explicitly in ML because the language does not coerce types. </a:t>
            </a:r>
          </a:p>
        </p:txBody>
      </p:sp>
    </p:spTree>
    <p:extLst>
      <p:ext uri="{BB962C8B-B14F-4D97-AF65-F5344CB8AC3E}">
        <p14:creationId xmlns:p14="http://schemas.microsoft.com/office/powerpoint/2010/main" xmlns="" val="36733211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WordArt 2"/>
          <p:cNvSpPr>
            <a:spLocks noChangeArrowheads="1" noChangeShapeType="1" noTextEdit="1"/>
          </p:cNvSpPr>
          <p:nvPr/>
        </p:nvSpPr>
        <p:spPr bwMode="auto">
          <a:xfrm>
            <a:off x="3124200" y="2057400"/>
            <a:ext cx="3810000" cy="2590800"/>
          </a:xfrm>
          <a:prstGeom prst="rect">
            <a:avLst/>
          </a:prstGeom>
        </p:spPr>
        <p:txBody>
          <a:bodyPr wrap="none" fromWordArt="1">
            <a:prstTxWarp prst="textPlain">
              <a:avLst>
                <a:gd name="adj" fmla="val 50000"/>
              </a:avLst>
            </a:prstTxWarp>
          </a:bodyPr>
          <a:lstStyle/>
          <a:p>
            <a:pPr algn="ctr"/>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Questions?</a:t>
            </a:r>
          </a:p>
        </p:txBody>
      </p:sp>
    </p:spTree>
    <p:extLst>
      <p:ext uri="{BB962C8B-B14F-4D97-AF65-F5344CB8AC3E}">
        <p14:creationId xmlns:p14="http://schemas.microsoft.com/office/powerpoint/2010/main" xmlns="" val="3521146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600200"/>
            <a:ext cx="7848600" cy="4031873"/>
          </a:xfrm>
          <a:prstGeom prst="rect">
            <a:avLst/>
          </a:prstGeom>
        </p:spPr>
        <p:txBody>
          <a:bodyPr wrap="square">
            <a:spAutoFit/>
          </a:bodyPr>
          <a:lstStyle/>
          <a:p>
            <a:r>
              <a:rPr lang="en-US" sz="2800" dirty="0"/>
              <a:t>The design of the imperative languages </a:t>
            </a:r>
            <a:r>
              <a:rPr lang="en-US" sz="2800" dirty="0" smtClean="0"/>
              <a:t>is based </a:t>
            </a:r>
            <a:r>
              <a:rPr lang="en-US" sz="2800" dirty="0"/>
              <a:t>directly on the von </a:t>
            </a:r>
            <a:r>
              <a:rPr lang="en-US" sz="2800" dirty="0" smtClean="0"/>
              <a:t>Neumann architecture.</a:t>
            </a:r>
            <a:endParaRPr lang="en-US" sz="2800" dirty="0"/>
          </a:p>
          <a:p>
            <a:pPr lvl="1"/>
            <a:r>
              <a:rPr lang="en-US" sz="2400" i="1" dirty="0"/>
              <a:t>Efficiency is the primary concern, rather than </a:t>
            </a:r>
            <a:r>
              <a:rPr lang="en-US" sz="2400" i="1" dirty="0" smtClean="0"/>
              <a:t>the suitability </a:t>
            </a:r>
            <a:r>
              <a:rPr lang="en-US" sz="2400" i="1" dirty="0"/>
              <a:t>of the language for </a:t>
            </a:r>
            <a:r>
              <a:rPr lang="en-US" sz="2400" i="1" dirty="0" smtClean="0"/>
              <a:t>software Development</a:t>
            </a:r>
          </a:p>
          <a:p>
            <a:pPr lvl="1"/>
            <a:endParaRPr lang="en-US" sz="2400" i="1" dirty="0"/>
          </a:p>
          <a:p>
            <a:r>
              <a:rPr lang="en-US" sz="2800" dirty="0"/>
              <a:t>The design of the functional languages </a:t>
            </a:r>
            <a:r>
              <a:rPr lang="en-US" sz="2800" dirty="0" smtClean="0"/>
              <a:t>is based </a:t>
            </a:r>
            <a:r>
              <a:rPr lang="en-US" sz="2800" dirty="0"/>
              <a:t>on mathematical </a:t>
            </a:r>
            <a:r>
              <a:rPr lang="en-US" sz="2800" dirty="0" smtClean="0"/>
              <a:t>functions.</a:t>
            </a:r>
          </a:p>
          <a:p>
            <a:pPr lvl="1"/>
            <a:r>
              <a:rPr lang="en-US" sz="2400" i="1" dirty="0" smtClean="0"/>
              <a:t>A </a:t>
            </a:r>
            <a:r>
              <a:rPr lang="en-US" sz="2400" i="1" dirty="0"/>
              <a:t>solid theoretical basis that is also closer to </a:t>
            </a:r>
            <a:r>
              <a:rPr lang="en-US" sz="2400" i="1" dirty="0" smtClean="0"/>
              <a:t>the user</a:t>
            </a:r>
            <a:r>
              <a:rPr lang="en-US" sz="2400" i="1" dirty="0"/>
              <a:t>, but </a:t>
            </a:r>
            <a:r>
              <a:rPr lang="en-US" sz="2400" i="1" dirty="0" smtClean="0"/>
              <a:t> relatively </a:t>
            </a:r>
            <a:r>
              <a:rPr lang="en-US" sz="2400" i="1" dirty="0"/>
              <a:t>unconcerned with </a:t>
            </a:r>
            <a:r>
              <a:rPr lang="en-US" sz="2400" i="1" dirty="0" smtClean="0"/>
              <a:t>the architecture </a:t>
            </a:r>
            <a:r>
              <a:rPr lang="en-US" sz="2400" i="1" dirty="0"/>
              <a:t>of the machines on which </a:t>
            </a:r>
            <a:r>
              <a:rPr lang="en-US" sz="2400" i="1" dirty="0" smtClean="0"/>
              <a:t>programs will run.</a:t>
            </a:r>
            <a:endParaRPr lang="en-US" sz="2400" i="1" dirty="0"/>
          </a:p>
        </p:txBody>
      </p:sp>
      <p:sp>
        <p:nvSpPr>
          <p:cNvPr id="5" name="Title 1"/>
          <p:cNvSpPr>
            <a:spLocks noGrp="1"/>
          </p:cNvSpPr>
          <p:nvPr>
            <p:ph type="title"/>
          </p:nvPr>
        </p:nvSpPr>
        <p:spPr>
          <a:xfrm>
            <a:off x="457200" y="304800"/>
            <a:ext cx="8229600" cy="1143000"/>
          </a:xfrm>
        </p:spPr>
        <p:txBody>
          <a:bodyPr/>
          <a:lstStyle/>
          <a:p>
            <a:r>
              <a:rPr lang="en-US" b="1" dirty="0" smtClean="0">
                <a:solidFill>
                  <a:srgbClr val="FF0000"/>
                </a:solidFill>
              </a:rPr>
              <a:t>Functional programming</a:t>
            </a:r>
            <a:endParaRPr lang="en-US" b="1" dirty="0">
              <a:solidFill>
                <a:srgbClr val="FF0000"/>
              </a:solidFill>
            </a:endParaRPr>
          </a:p>
        </p:txBody>
      </p:sp>
    </p:spTree>
    <p:extLst>
      <p:ext uri="{BB962C8B-B14F-4D97-AF65-F5344CB8AC3E}">
        <p14:creationId xmlns:p14="http://schemas.microsoft.com/office/powerpoint/2010/main" xmlns="" val="286786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Characteristics of Pure FPLs</a:t>
            </a:r>
            <a:endParaRPr lang="en-US" dirty="0">
              <a:solidFill>
                <a:srgbClr val="FF0000"/>
              </a:solidFill>
            </a:endParaRPr>
          </a:p>
        </p:txBody>
      </p:sp>
      <p:sp>
        <p:nvSpPr>
          <p:cNvPr id="3" name="Rectangle 2"/>
          <p:cNvSpPr/>
          <p:nvPr/>
        </p:nvSpPr>
        <p:spPr>
          <a:xfrm>
            <a:off x="381000" y="1676400"/>
            <a:ext cx="8534400" cy="3970318"/>
          </a:xfrm>
          <a:prstGeom prst="rect">
            <a:avLst/>
          </a:prstGeom>
        </p:spPr>
        <p:txBody>
          <a:bodyPr wrap="square">
            <a:spAutoFit/>
          </a:bodyPr>
          <a:lstStyle/>
          <a:p>
            <a:r>
              <a:rPr lang="en-US" sz="2800" dirty="0"/>
              <a:t>Pure FP languages tend to</a:t>
            </a:r>
          </a:p>
          <a:p>
            <a:r>
              <a:rPr lang="en-US" sz="2800" dirty="0"/>
              <a:t>– Have no side-effects</a:t>
            </a:r>
          </a:p>
          <a:p>
            <a:r>
              <a:rPr lang="en-US" sz="2800" dirty="0"/>
              <a:t>– Have no assignment statements</a:t>
            </a:r>
          </a:p>
          <a:p>
            <a:r>
              <a:rPr lang="en-US" sz="2800" dirty="0"/>
              <a:t>– Often have no variables!</a:t>
            </a:r>
          </a:p>
          <a:p>
            <a:r>
              <a:rPr lang="en-US" sz="2800" dirty="0"/>
              <a:t>– Be built on a small, concise framework</a:t>
            </a:r>
          </a:p>
          <a:p>
            <a:r>
              <a:rPr lang="en-US" sz="2800" dirty="0"/>
              <a:t>– Have a simple, uniform syntax</a:t>
            </a:r>
          </a:p>
          <a:p>
            <a:r>
              <a:rPr lang="en-US" sz="2800" dirty="0"/>
              <a:t>– Be implemented via interpreters rather </a:t>
            </a:r>
            <a:r>
              <a:rPr lang="en-US" sz="2800" dirty="0" smtClean="0"/>
              <a:t>than compilers</a:t>
            </a:r>
            <a:endParaRPr lang="en-US" sz="2800" dirty="0"/>
          </a:p>
          <a:p>
            <a:r>
              <a:rPr lang="en-US" sz="2800" dirty="0"/>
              <a:t>– Be mathematically easier to handle</a:t>
            </a:r>
          </a:p>
        </p:txBody>
      </p:sp>
    </p:spTree>
    <p:extLst>
      <p:ext uri="{BB962C8B-B14F-4D97-AF65-F5344CB8AC3E}">
        <p14:creationId xmlns:p14="http://schemas.microsoft.com/office/powerpoint/2010/main" xmlns="" val="130373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 y="304800"/>
            <a:ext cx="8382000" cy="3170099"/>
          </a:xfrm>
          <a:prstGeom prst="rect">
            <a:avLst/>
          </a:prstGeom>
        </p:spPr>
        <p:txBody>
          <a:bodyPr wrap="square">
            <a:spAutoFit/>
          </a:bodyPr>
          <a:lstStyle/>
          <a:p>
            <a:r>
              <a:rPr lang="en-US" sz="2400" b="1" dirty="0">
                <a:solidFill>
                  <a:srgbClr val="FF0000"/>
                </a:solidFill>
              </a:rPr>
              <a:t>Function </a:t>
            </a:r>
            <a:r>
              <a:rPr lang="en-US" sz="2400" b="1" dirty="0" smtClean="0">
                <a:solidFill>
                  <a:srgbClr val="FF0000"/>
                </a:solidFill>
              </a:rPr>
              <a:t>Composition</a:t>
            </a:r>
          </a:p>
          <a:p>
            <a:endParaRPr lang="en-US" sz="2400" dirty="0" smtClean="0"/>
          </a:p>
          <a:p>
            <a:r>
              <a:rPr lang="en-US" sz="2400" dirty="0" smtClean="0"/>
              <a:t>A </a:t>
            </a:r>
            <a:r>
              <a:rPr lang="en-US" sz="2400" dirty="0"/>
              <a:t>functional form that takes two functions </a:t>
            </a:r>
            <a:r>
              <a:rPr lang="en-US" sz="2400" dirty="0" smtClean="0"/>
              <a:t>as parameters </a:t>
            </a:r>
            <a:r>
              <a:rPr lang="en-US" sz="2400" dirty="0"/>
              <a:t>and </a:t>
            </a:r>
            <a:r>
              <a:rPr lang="en-US" sz="2400" dirty="0" smtClean="0"/>
              <a:t> yields </a:t>
            </a:r>
            <a:r>
              <a:rPr lang="en-US" sz="2400" dirty="0"/>
              <a:t>a function whose </a:t>
            </a:r>
            <a:r>
              <a:rPr lang="en-US" sz="2400" dirty="0" smtClean="0"/>
              <a:t>result is </a:t>
            </a:r>
            <a:r>
              <a:rPr lang="en-US" sz="2400" dirty="0"/>
              <a:t>a function whose value is the first </a:t>
            </a:r>
            <a:r>
              <a:rPr lang="en-US" sz="2400" dirty="0" smtClean="0"/>
              <a:t>actual parameter </a:t>
            </a:r>
            <a:r>
              <a:rPr lang="en-US" sz="2400" dirty="0"/>
              <a:t>function applied to the result of </a:t>
            </a:r>
            <a:r>
              <a:rPr lang="en-US" sz="2400" dirty="0" smtClean="0"/>
              <a:t>the application </a:t>
            </a:r>
            <a:r>
              <a:rPr lang="en-US" sz="2400" dirty="0"/>
              <a:t>of the </a:t>
            </a:r>
            <a:r>
              <a:rPr lang="en-US" sz="2400" dirty="0" smtClean="0"/>
              <a:t>second Form</a:t>
            </a:r>
            <a:r>
              <a:rPr lang="en-US" sz="2400" dirty="0"/>
              <a:t>: </a:t>
            </a:r>
            <a:r>
              <a:rPr lang="en-US" sz="2400" dirty="0" smtClean="0"/>
              <a:t>	</a:t>
            </a:r>
          </a:p>
          <a:p>
            <a:r>
              <a:rPr lang="en-US" sz="2400" dirty="0"/>
              <a:t>	</a:t>
            </a:r>
            <a:r>
              <a:rPr lang="en-US" sz="2400" dirty="0" smtClean="0"/>
              <a:t>			h </a:t>
            </a:r>
            <a:r>
              <a:rPr lang="en-US" sz="2400" dirty="0"/>
              <a:t>≡ f </a:t>
            </a:r>
            <a:r>
              <a:rPr lang="en-US" sz="2800" dirty="0"/>
              <a:t>°</a:t>
            </a:r>
            <a:r>
              <a:rPr lang="en-US" sz="2400" dirty="0"/>
              <a:t> g</a:t>
            </a:r>
          </a:p>
          <a:p>
            <a:r>
              <a:rPr lang="en-US" sz="2400" dirty="0" smtClean="0"/>
              <a:t>	which </a:t>
            </a:r>
            <a:r>
              <a:rPr lang="en-US" sz="2400" dirty="0"/>
              <a:t>means </a:t>
            </a:r>
            <a:r>
              <a:rPr lang="en-US" sz="2400" dirty="0" smtClean="0"/>
              <a:t>	h </a:t>
            </a:r>
            <a:r>
              <a:rPr lang="en-US" sz="2400" dirty="0"/>
              <a:t>(x) ≡ f ( g ( x))</a:t>
            </a:r>
          </a:p>
        </p:txBody>
      </p:sp>
      <p:sp>
        <p:nvSpPr>
          <p:cNvPr id="4" name="Rectangle 3"/>
          <p:cNvSpPr/>
          <p:nvPr/>
        </p:nvSpPr>
        <p:spPr>
          <a:xfrm>
            <a:off x="522027" y="3954720"/>
            <a:ext cx="8001000" cy="2369880"/>
          </a:xfrm>
          <a:prstGeom prst="rect">
            <a:avLst/>
          </a:prstGeom>
        </p:spPr>
        <p:txBody>
          <a:bodyPr wrap="square">
            <a:spAutoFit/>
          </a:bodyPr>
          <a:lstStyle/>
          <a:p>
            <a:r>
              <a:rPr lang="en-US" sz="2400" b="1" dirty="0" smtClean="0">
                <a:solidFill>
                  <a:srgbClr val="FF0000"/>
                </a:solidFill>
              </a:rPr>
              <a:t>Construction</a:t>
            </a:r>
          </a:p>
          <a:p>
            <a:endParaRPr lang="en-US" sz="2400" b="1" dirty="0">
              <a:solidFill>
                <a:srgbClr val="FF0000"/>
              </a:solidFill>
            </a:endParaRPr>
          </a:p>
          <a:p>
            <a:r>
              <a:rPr lang="en-US" sz="2000" b="1" dirty="0"/>
              <a:t>A functional form that takes a list of functions </a:t>
            </a:r>
            <a:r>
              <a:rPr lang="en-US" sz="2000" b="1" dirty="0" smtClean="0"/>
              <a:t>as parameters </a:t>
            </a:r>
            <a:r>
              <a:rPr lang="en-US" sz="2000" b="1" dirty="0"/>
              <a:t>and yields a list of the results </a:t>
            </a:r>
            <a:r>
              <a:rPr lang="en-US" sz="2000" b="1" dirty="0" smtClean="0"/>
              <a:t>of applying </a:t>
            </a:r>
            <a:r>
              <a:rPr lang="en-US" sz="2000" b="1" dirty="0"/>
              <a:t>each of its parameter </a:t>
            </a:r>
            <a:r>
              <a:rPr lang="en-US" sz="2000" b="1" dirty="0" smtClean="0"/>
              <a:t> functions </a:t>
            </a:r>
            <a:r>
              <a:rPr lang="en-US" sz="2000" b="1" dirty="0"/>
              <a:t>to </a:t>
            </a:r>
            <a:r>
              <a:rPr lang="en-US" sz="2000" b="1" dirty="0" smtClean="0"/>
              <a:t>a given parameter </a:t>
            </a:r>
            <a:r>
              <a:rPr lang="en-US" sz="2000" b="1" i="1" dirty="0" smtClean="0"/>
              <a:t>Form</a:t>
            </a:r>
            <a:r>
              <a:rPr lang="en-US" sz="2000" b="1" i="1" dirty="0"/>
              <a:t>: </a:t>
            </a:r>
            <a:r>
              <a:rPr lang="en-US" sz="2000" b="1" i="1" dirty="0" smtClean="0"/>
              <a:t>	</a:t>
            </a:r>
            <a:r>
              <a:rPr lang="en-US" sz="2000" b="1" dirty="0" smtClean="0"/>
              <a:t>[</a:t>
            </a:r>
            <a:r>
              <a:rPr lang="en-US" sz="2000" b="1" dirty="0"/>
              <a:t>f, g]</a:t>
            </a:r>
          </a:p>
          <a:p>
            <a:r>
              <a:rPr lang="en-US" sz="2000" b="1" dirty="0"/>
              <a:t>For </a:t>
            </a:r>
            <a:r>
              <a:rPr lang="en-US" sz="2000" b="1" dirty="0" smtClean="0"/>
              <a:t>		f </a:t>
            </a:r>
            <a:r>
              <a:rPr lang="en-US" sz="2000" b="1" dirty="0"/>
              <a:t>(x) ≡ x * x * x and g (x) ≡ x + 3,</a:t>
            </a:r>
          </a:p>
          <a:p>
            <a:r>
              <a:rPr lang="en-US" sz="2000" b="1" dirty="0" smtClean="0"/>
              <a:t>			[</a:t>
            </a:r>
            <a:r>
              <a:rPr lang="en-US" sz="2000" b="1" dirty="0"/>
              <a:t>f, g] (4) yields (64, 7)</a:t>
            </a:r>
          </a:p>
        </p:txBody>
      </p:sp>
    </p:spTree>
    <p:extLst>
      <p:ext uri="{BB962C8B-B14F-4D97-AF65-F5344CB8AC3E}">
        <p14:creationId xmlns:p14="http://schemas.microsoft.com/office/powerpoint/2010/main" xmlns="" val="275713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685800" y="762000"/>
            <a:ext cx="79248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sz="3600" b="1" dirty="0" smtClean="0">
                <a:solidFill>
                  <a:srgbClr val="FF0000"/>
                </a:solidFill>
              </a:rPr>
              <a:t>Elements </a:t>
            </a:r>
            <a:r>
              <a:rPr lang="en-US" sz="3600" b="1" dirty="0">
                <a:solidFill>
                  <a:srgbClr val="FF0000"/>
                </a:solidFill>
              </a:rPr>
              <a:t>of Functional </a:t>
            </a:r>
            <a:r>
              <a:rPr lang="en-US" sz="3600" b="1" dirty="0" smtClean="0">
                <a:solidFill>
                  <a:srgbClr val="FF0000"/>
                </a:solidFill>
              </a:rPr>
              <a:t>Programming</a:t>
            </a:r>
            <a:endParaRPr lang="en-US" b="1" dirty="0">
              <a:solidFill>
                <a:srgbClr val="FF0000"/>
              </a:solidFill>
            </a:endParaRPr>
          </a:p>
        </p:txBody>
      </p:sp>
    </p:spTree>
    <p:extLst>
      <p:ext uri="{BB962C8B-B14F-4D97-AF65-F5344CB8AC3E}">
        <p14:creationId xmlns:p14="http://schemas.microsoft.com/office/powerpoint/2010/main" xmlns="" val="3226419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600200" y="762000"/>
            <a:ext cx="68580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spcBef>
                <a:spcPct val="50000"/>
              </a:spcBef>
            </a:pPr>
            <a:r>
              <a:rPr lang="en-US" b="1" dirty="0">
                <a:solidFill>
                  <a:srgbClr val="FF0000"/>
                </a:solidFill>
              </a:rPr>
              <a:t>TOPICS OF COVERAGE</a:t>
            </a:r>
          </a:p>
        </p:txBody>
      </p:sp>
      <p:sp>
        <p:nvSpPr>
          <p:cNvPr id="4099" name="Text Box 3"/>
          <p:cNvSpPr txBox="1">
            <a:spLocks noChangeArrowheads="1"/>
          </p:cNvSpPr>
          <p:nvPr/>
        </p:nvSpPr>
        <p:spPr bwMode="auto">
          <a:xfrm>
            <a:off x="1600200" y="1752600"/>
            <a:ext cx="6858000" cy="3195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spcBef>
                <a:spcPct val="50000"/>
              </a:spcBef>
              <a:buFontTx/>
              <a:buChar char="•"/>
            </a:pPr>
            <a:r>
              <a:rPr lang="en-US" sz="2400"/>
              <a:t> A Little Language of Expressions</a:t>
            </a:r>
          </a:p>
          <a:p>
            <a:pPr>
              <a:spcBef>
                <a:spcPct val="50000"/>
              </a:spcBef>
              <a:buFontTx/>
              <a:buChar char="•"/>
            </a:pPr>
            <a:r>
              <a:rPr lang="en-US" sz="2400"/>
              <a:t> Type:Values and Operations</a:t>
            </a:r>
          </a:p>
          <a:p>
            <a:pPr>
              <a:spcBef>
                <a:spcPct val="50000"/>
              </a:spcBef>
              <a:buFontTx/>
              <a:buChar char="•"/>
            </a:pPr>
            <a:r>
              <a:rPr lang="en-US" sz="2400"/>
              <a:t> Function Declarations</a:t>
            </a:r>
          </a:p>
          <a:p>
            <a:pPr>
              <a:spcBef>
                <a:spcPct val="50000"/>
              </a:spcBef>
              <a:buFontTx/>
              <a:buChar char="•"/>
            </a:pPr>
            <a:r>
              <a:rPr lang="en-US" sz="2400"/>
              <a:t>Approaches to expression evaluation</a:t>
            </a:r>
          </a:p>
          <a:p>
            <a:pPr>
              <a:spcBef>
                <a:spcPct val="50000"/>
              </a:spcBef>
              <a:buFontTx/>
              <a:buChar char="•"/>
            </a:pPr>
            <a:r>
              <a:rPr lang="en-US" sz="2400"/>
              <a:t> Lexical Scope</a:t>
            </a:r>
          </a:p>
          <a:p>
            <a:pPr>
              <a:spcBef>
                <a:spcPct val="50000"/>
              </a:spcBef>
              <a:buFontTx/>
              <a:buChar char="•"/>
            </a:pPr>
            <a:r>
              <a:rPr lang="en-US" sz="2400"/>
              <a:t> Type Checking</a:t>
            </a:r>
          </a:p>
        </p:txBody>
      </p:sp>
    </p:spTree>
    <p:extLst>
      <p:ext uri="{BB962C8B-B14F-4D97-AF65-F5344CB8AC3E}">
        <p14:creationId xmlns:p14="http://schemas.microsoft.com/office/powerpoint/2010/main" xmlns="" val="6477921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407</TotalTime>
  <Words>2772</Words>
  <Application>Microsoft Office PowerPoint</Application>
  <PresentationFormat>On-screen Show (4:3)</PresentationFormat>
  <Paragraphs>380</Paragraphs>
  <Slides>49</Slides>
  <Notes>41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Metro</vt:lpstr>
      <vt:lpstr>UNIT - 3</vt:lpstr>
      <vt:lpstr>Functional programming</vt:lpstr>
      <vt:lpstr>Functional programming</vt:lpstr>
      <vt:lpstr>What is Pure Functional Languages?</vt:lpstr>
      <vt:lpstr>Functional programming</vt:lpstr>
      <vt:lpstr>Characteristics of Pure FPLs</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What is the result of pile? (What does the quilt look like?)</vt:lpstr>
      <vt:lpstr>Pile(p,q)</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dc:creator>
  <cp:lastModifiedBy>CSE</cp:lastModifiedBy>
  <cp:revision>78</cp:revision>
  <dcterms:created xsi:type="dcterms:W3CDTF">2006-08-16T00:00:00Z</dcterms:created>
  <dcterms:modified xsi:type="dcterms:W3CDTF">2018-09-12T06:36:41Z</dcterms:modified>
</cp:coreProperties>
</file>