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Hin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152AA2C-DABF-47C5-94EC-4C572F50F06D}">
  <a:tblStyle styleId="{E152AA2C-DABF-47C5-94EC-4C572F50F06D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in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i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 flipH="1" rot="5400000">
            <a:off x="6177274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flipH="1" rot="5400000">
            <a:off x="-698074" y="3247199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-5400000">
            <a:off x="-428544" y="2831031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flipH="1" rot="-5400000">
            <a:off x="563747" y="2068298"/>
            <a:ext cx="1518899" cy="9254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flipH="1" rot="5400000">
            <a:off x="7217674" y="1270025"/>
            <a:ext cx="2394600" cy="1458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flipH="1" rot="-5400000">
            <a:off x="7315902" y="2802274"/>
            <a:ext cx="1027799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flipH="1" rot="-5400000">
            <a:off x="6337825" y="578874"/>
            <a:ext cx="1520099" cy="9260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ig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flipH="1" rot="-5400000">
            <a:off x="-358954" y="3663588"/>
            <a:ext cx="1838400" cy="11204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flipH="1" rot="-5400000">
            <a:off x="472233" y="3024660"/>
            <a:ext cx="1271999" cy="7751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2647900" y="1659550"/>
            <a:ext cx="38480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2647975" y="2763850"/>
            <a:ext cx="38480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 flipH="1" rot="5400000">
            <a:off x="6177274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flipH="1" rot="5400000">
            <a:off x="-698074" y="3247199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flipH="1" rot="-5400000">
            <a:off x="-428544" y="2831031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flipH="1" rot="-5400000">
            <a:off x="563747" y="2068298"/>
            <a:ext cx="1518899" cy="9254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flipH="1" rot="5400000">
            <a:off x="7217674" y="1270025"/>
            <a:ext cx="2394600" cy="1458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flipH="1" rot="-5400000">
            <a:off x="7315902" y="2802274"/>
            <a:ext cx="1027799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flipH="1" rot="-5400000">
            <a:off x="6337825" y="578874"/>
            <a:ext cx="1520099" cy="9260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 b="1" i="1"/>
            </a:lvl1pPr>
            <a:lvl2pPr lvl="1" rtl="0" algn="ctr">
              <a:spcBef>
                <a:spcPts val="0"/>
              </a:spcBef>
              <a:defRPr b="1" i="1"/>
            </a:lvl2pPr>
            <a:lvl3pPr lvl="2" rtl="0" algn="ctr">
              <a:spcBef>
                <a:spcPts val="0"/>
              </a:spcBef>
              <a:defRPr b="1" i="1"/>
            </a:lvl3pPr>
            <a:lvl4pPr lvl="3" rtl="0" algn="ctr">
              <a:spcBef>
                <a:spcPts val="0"/>
              </a:spcBef>
              <a:defRPr b="1" i="1"/>
            </a:lvl4pPr>
            <a:lvl5pPr lvl="4" rtl="0" algn="ctr">
              <a:spcBef>
                <a:spcPts val="0"/>
              </a:spcBef>
              <a:defRPr b="1" i="1"/>
            </a:lvl5pPr>
            <a:lvl6pPr lvl="5" rtl="0" algn="ctr">
              <a:spcBef>
                <a:spcPts val="0"/>
              </a:spcBef>
              <a:defRPr b="1" i="1"/>
            </a:lvl6pPr>
            <a:lvl7pPr lvl="6" rtl="0" algn="ctr">
              <a:spcBef>
                <a:spcPts val="0"/>
              </a:spcBef>
              <a:defRPr b="1" i="1"/>
            </a:lvl7pPr>
            <a:lvl8pPr lvl="7" rtl="0" algn="ctr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/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flipH="1" rot="-5400000">
            <a:off x="-358985" y="3663618"/>
            <a:ext cx="1838515" cy="1120554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flipH="1" rot="-5400000">
            <a:off x="472233" y="3024660"/>
            <a:ext cx="1271999" cy="7751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72" name="Shape 72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67100" y="1676800"/>
            <a:ext cx="2024100" cy="324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3194800" y="1676800"/>
            <a:ext cx="2024100" cy="324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322501" y="1676800"/>
            <a:ext cx="2024100" cy="324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89" name="Shape 89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03" name="Shape 103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236500" y="4406300"/>
            <a:ext cx="66711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b="1" sz="1800"/>
            </a:lvl1pPr>
          </a:lstStyle>
          <a:p/>
        </p:txBody>
      </p:sp>
      <p:grpSp>
        <p:nvGrpSpPr>
          <p:cNvPr id="110" name="Shape 11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Shape 111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17" name="Shape 117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mall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Alternative Vote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Calculator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Vinay, Andrew, Jeffrey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067087" y="1556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eliminateCandidate()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067100" y="506150"/>
            <a:ext cx="61818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</a:pPr>
            <a:r>
              <a:rPr lang="en"/>
              <a:t>Remove top element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Candidate</a:t>
            </a:r>
            <a:r>
              <a:rPr lang="en"/>
              <a:t>) of each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Ballot</a:t>
            </a:r>
            <a:r>
              <a:rPr lang="en"/>
              <a:t>’s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Queue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Candidate</a:t>
            </a:r>
            <a:r>
              <a:rPr lang="en"/>
              <a:t> not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en"/>
              <a:t> of eliminated Candidates, add 1 to that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Candidate</a:t>
            </a:r>
            <a:r>
              <a:rPr lang="en"/>
              <a:t>’s vote count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Else remove this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Candidate</a:t>
            </a:r>
            <a:r>
              <a:rPr lang="en"/>
              <a:t> and check the new top element of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</a:pPr>
            <a:r>
              <a:rPr lang="en"/>
              <a:t>Sort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Candidate</a:t>
            </a:r>
            <a:r>
              <a:rPr lang="en"/>
              <a:t>s by vote count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</a:pPr>
            <a:r>
              <a:rPr lang="en"/>
              <a:t>Remove lowest ranked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Candidate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Add to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en">
                <a:solidFill>
                  <a:schemeClr val="lt1"/>
                </a:solidFill>
              </a:rPr>
              <a:t> of eliminated Candidates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067087" y="404975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BallotStats</a:t>
            </a:r>
            <a:r>
              <a:rPr lang="en"/>
              <a:t> Class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067087" y="89399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Computes statistics about data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How many voters preferred one Candidate over another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prefTable() returns table of preference counts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>
                <a:solidFill>
                  <a:schemeClr val="lt1"/>
                </a:solidFill>
              </a:rPr>
              <a:t>4 Vanilla&gt;Strawberry voters; 6 Strawberry&gt;Vanilla voters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prefTablePerc()</a:t>
            </a:r>
            <a:r>
              <a:rPr lang="en"/>
              <a:t> returns table of preference percentages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40% Vanilla&gt;Strawberry; 60% Strawberry&gt;Vanilla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Networking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Started with Microsoft Azure / mySQL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Heroku -&gt; Still-Mountain-27683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Postgres DB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JDBC Connection (Jar)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Entire Project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575" y="2588852"/>
            <a:ext cx="2474450" cy="77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775" y="3474541"/>
            <a:ext cx="1508059" cy="13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5433" y="471045"/>
            <a:ext cx="1179475" cy="11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6845" y="471066"/>
            <a:ext cx="1179474" cy="11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Heroku.java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741299" y="1687850"/>
            <a:ext cx="67905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createTable: creates an election based on the given name and list of candidates.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Retrieve: returns the list of candidates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Request: returns the ballots in a 2D array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Push: pushes an individual’s ballot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Clear: checks if an inputted election name is being used</a:t>
            </a:r>
            <a:br>
              <a:rPr lang="en"/>
            </a:b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775" y="554100"/>
            <a:ext cx="1133749" cy="113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JSPs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067101" y="1650550"/>
            <a:ext cx="65787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 Server Pages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Basically an HTML page but with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&lt;%...%&gt;, system.out.println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 runs first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JS renders the website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Requires a server (Tomcat, Heroku, Azure)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773" y="578274"/>
            <a:ext cx="1428825" cy="2619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Servlet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Java servlet is a Java program that extends the capabilities of a server.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Handle form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and POST requests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Looks like a JSP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Pure JAVA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Welcome and voter page are on web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 page uses Java Swing and allows for stats / elimination of candidates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BarChart class draws the slightly pretty red/purple rectangles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Issues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067087" y="1428122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Connecting to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Deploying JSPs (Tomcat)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Merging b</a:t>
            </a:r>
            <a:r>
              <a:rPr lang="en"/>
              <a:t>ack-end (algorithm) to front-end (website/database) was challenging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Communication between group members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Worked on very different aspects of project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Specification changes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repeatedly changed the data structure used to store the ballots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ArrayList of Strings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HashSet of LinkedLists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LinkedList of Queues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Spoiler effect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Favorite ice cream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Chocolate - 10 votes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Vanilla - 9 votes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Strawberry - 2 votes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Everyone who likes strawberry the most prefers vanilla over chocolate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JUnit to test all methods of Candidate, BallotStats, and AlternativeElection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4294967295" type="ctrTitle"/>
          </p:nvPr>
        </p:nvSpPr>
        <p:spPr>
          <a:xfrm>
            <a:off x="1672075" y="2269150"/>
            <a:ext cx="56351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BIG</a:t>
            </a:r>
            <a:br>
              <a:rPr lang="en" sz="7200"/>
            </a:br>
            <a:r>
              <a:rPr lang="en" sz="7200"/>
              <a:t>CONCEPT</a:t>
            </a:r>
          </a:p>
        </p:txBody>
      </p:sp>
      <p:sp>
        <p:nvSpPr>
          <p:cNvPr id="275" name="Shape 275"/>
          <p:cNvSpPr txBox="1"/>
          <p:nvPr>
            <p:ph idx="4294967295" type="subTitle"/>
          </p:nvPr>
        </p:nvSpPr>
        <p:spPr>
          <a:xfrm>
            <a:off x="1672075" y="3411551"/>
            <a:ext cx="56351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try to learn something completely new for your Java final project</a:t>
            </a:r>
          </a:p>
        </p:txBody>
      </p:sp>
      <p:sp>
        <p:nvSpPr>
          <p:cNvPr id="276" name="Shape 276"/>
          <p:cNvSpPr/>
          <p:nvPr/>
        </p:nvSpPr>
        <p:spPr>
          <a:xfrm>
            <a:off x="5066646" y="717180"/>
            <a:ext cx="275620" cy="26317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77" name="Shape 277"/>
          <p:cNvGrpSpPr/>
          <p:nvPr/>
        </p:nvGrpSpPr>
        <p:grpSpPr>
          <a:xfrm>
            <a:off x="5424461" y="487506"/>
            <a:ext cx="1333297" cy="1333379"/>
            <a:chOff x="6654650" y="3665275"/>
            <a:chExt cx="409100" cy="409125"/>
          </a:xfrm>
        </p:grpSpPr>
        <p:sp>
          <p:nvSpPr>
            <p:cNvPr id="278" name="Shape 278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4582486" y="1550339"/>
            <a:ext cx="484172" cy="484199"/>
            <a:chOff x="570875" y="4322250"/>
            <a:chExt cx="443300" cy="443325"/>
          </a:xfrm>
        </p:grpSpPr>
        <p:sp>
          <p:nvSpPr>
            <p:cNvPr id="281" name="Shape 281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Shape 285"/>
          <p:cNvSpPr/>
          <p:nvPr/>
        </p:nvSpPr>
        <p:spPr>
          <a:xfrm rot="1892490">
            <a:off x="6821707" y="1112575"/>
            <a:ext cx="275600" cy="26315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 rot="-931596">
            <a:off x="6258096" y="1950627"/>
            <a:ext cx="186410" cy="17799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“Can you guys actually work”</a:t>
            </a:r>
          </a:p>
          <a:p>
            <a:pPr lvl="0">
              <a:spcBef>
                <a:spcPts val="0"/>
              </a:spcBef>
              <a:buNone/>
            </a:pPr>
            <a:r>
              <a:rPr i="0" lang="en"/>
              <a:t>- Vinay (Week 3)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“Can you guys actually work”</a:t>
            </a:r>
          </a:p>
          <a:p>
            <a:pPr lvl="0">
              <a:spcBef>
                <a:spcPts val="0"/>
              </a:spcBef>
              <a:buNone/>
            </a:pPr>
            <a:r>
              <a:rPr i="0" lang="en">
                <a:solidFill>
                  <a:schemeClr val="lt1"/>
                </a:solidFill>
              </a:rPr>
              <a:t>- Vinay (Week 4)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“Can you guys actually work”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i="0" lang="en">
                <a:solidFill>
                  <a:schemeClr val="lt1"/>
                </a:solidFill>
              </a:rPr>
              <a:t>- Vinay (Yesterday)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Cumulative % Done with Own Part</a:t>
            </a:r>
          </a:p>
        </p:txBody>
      </p:sp>
      <p:graphicFrame>
        <p:nvGraphicFramePr>
          <p:cNvPr id="297" name="Shape 297"/>
          <p:cNvGraphicFramePr/>
          <p:nvPr/>
        </p:nvGraphicFramePr>
        <p:xfrm>
          <a:off x="1167000" y="2625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{E152AA2C-DABF-47C5-94EC-4C572F50F06D}</a:tableStyleId>
              </a:tblPr>
              <a:tblGrid>
                <a:gridCol w="1443075"/>
                <a:gridCol w="1443075"/>
                <a:gridCol w="1443075"/>
                <a:gridCol w="1443075"/>
              </a:tblGrid>
              <a:tr h="584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49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Week 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 :( 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90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Now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8" name="Shape 298"/>
          <p:cNvGraphicFramePr/>
          <p:nvPr/>
        </p:nvGraphicFramePr>
        <p:xfrm>
          <a:off x="1167000" y="14527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{E152AA2C-DABF-47C5-94EC-4C572F50F06D}</a:tableStyleId>
              </a:tblPr>
              <a:tblGrid>
                <a:gridCol w="1443075"/>
                <a:gridCol w="1443075"/>
                <a:gridCol w="1443075"/>
                <a:gridCol w="1443075"/>
              </a:tblGrid>
              <a:tr h="584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Jeffrey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Andrew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Vinay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49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Week 1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Week 2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40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Week 3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60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04" name="Shape 304"/>
          <p:cNvSpPr txBox="1"/>
          <p:nvPr>
            <p:ph idx="4294967295" type="subTitle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/>
          </a:p>
        </p:txBody>
      </p:sp>
      <p:pic>
        <p:nvPicPr>
          <p:cNvPr descr="10.jpg" id="305" name="Shape 305"/>
          <p:cNvPicPr preferRelativeResize="0"/>
          <p:nvPr/>
        </p:nvPicPr>
        <p:blipFill rotWithShape="1">
          <a:blip r:embed="rId3">
            <a:alphaModFix/>
          </a:blip>
          <a:srcRect b="19038" l="22840" r="22840" t="14463"/>
          <a:stretch/>
        </p:blipFill>
        <p:spPr>
          <a:xfrm rot="-5400000">
            <a:off x="-506100" y="506024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Startupstockphotos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</a:pPr>
            <a:r>
              <a:rPr lang="en"/>
              <a:t>Alternative vote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Ranked ballots</a:t>
            </a:r>
          </a:p>
          <a:p>
            <a:pPr indent="-228600" lvl="1" marL="914400" rtl="0">
              <a:spcBef>
                <a:spcPts val="600"/>
              </a:spcBef>
            </a:pPr>
            <a:r>
              <a:rPr lang="en">
                <a:solidFill>
                  <a:schemeClr val="lt1"/>
                </a:solidFill>
              </a:rPr>
              <a:t>Tally up the top choice of every ballot</a:t>
            </a:r>
          </a:p>
          <a:p>
            <a:pPr indent="-228600" lvl="1" marL="914400" rtl="0">
              <a:spcBef>
                <a:spcPts val="600"/>
              </a:spcBef>
            </a:pPr>
            <a:r>
              <a:rPr lang="en">
                <a:solidFill>
                  <a:schemeClr val="lt1"/>
                </a:solidFill>
              </a:rPr>
              <a:t>Eliminate the lowest ranked candidate</a:t>
            </a:r>
          </a:p>
          <a:p>
            <a:pPr indent="-228600" lvl="1" marL="914400" rtl="0">
              <a:spcBef>
                <a:spcPts val="600"/>
              </a:spcBef>
            </a:pPr>
            <a:r>
              <a:rPr lang="en">
                <a:solidFill>
                  <a:schemeClr val="lt1"/>
                </a:solidFill>
              </a:rPr>
              <a:t>Repeat until a candidate attains a majority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2647900" y="1811950"/>
            <a:ext cx="38480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product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Please visit the following website</a:t>
            </a:r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tinyurl.com/warowac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Specifics</a:t>
            </a:r>
          </a:p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did we do this?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775" y="1194975"/>
            <a:ext cx="4945374" cy="27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67087" y="404975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Candidate Class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067087" y="89399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</a:pPr>
            <a:r>
              <a:rPr lang="en"/>
              <a:t>Stores name of Candidate and number of votes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The increment() method increases the vote count of the Candidate by 1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The reset() method resets the Candidate’s vote count to 0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After each round, votes are re-tallied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compareTo() method compares two Candidates by vote count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67087" y="404975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AlternativeElection</a:t>
            </a:r>
            <a:r>
              <a:rPr lang="en"/>
              <a:t> Class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067087" y="89399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</a:pPr>
            <a:r>
              <a:rPr lang="en"/>
              <a:t>Does the actual processing of votes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Receives ballots as LinkedList of Queues of Candidates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Each Queue is a ballot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Candidates are ordered according to voter’s rankings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Top choice = first in Queue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Receives Candidates as ArrayList of Candidates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eliminateCandidate() processes 1 round of votes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