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85"/>
  </p:notesMasterIdLst>
  <p:sldIdLst>
    <p:sldId id="387" r:id="rId2"/>
    <p:sldId id="258" r:id="rId3"/>
    <p:sldId id="274" r:id="rId4"/>
    <p:sldId id="388" r:id="rId5"/>
    <p:sldId id="315" r:id="rId6"/>
    <p:sldId id="389" r:id="rId7"/>
    <p:sldId id="318" r:id="rId8"/>
    <p:sldId id="321" r:id="rId9"/>
    <p:sldId id="324" r:id="rId10"/>
    <p:sldId id="282" r:id="rId11"/>
    <p:sldId id="284" r:id="rId12"/>
    <p:sldId id="286" r:id="rId13"/>
    <p:sldId id="287" r:id="rId14"/>
    <p:sldId id="288" r:id="rId15"/>
    <p:sldId id="292" r:id="rId16"/>
    <p:sldId id="298" r:id="rId17"/>
    <p:sldId id="299" r:id="rId18"/>
    <p:sldId id="301" r:id="rId19"/>
    <p:sldId id="302" r:id="rId20"/>
    <p:sldId id="303" r:id="rId21"/>
    <p:sldId id="304" r:id="rId22"/>
    <p:sldId id="305" r:id="rId23"/>
    <p:sldId id="312" r:id="rId24"/>
    <p:sldId id="314" r:id="rId25"/>
    <p:sldId id="448"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413"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39" r:id="rId76"/>
    <p:sldId id="440" r:id="rId77"/>
    <p:sldId id="441" r:id="rId78"/>
    <p:sldId id="442" r:id="rId79"/>
    <p:sldId id="443" r:id="rId80"/>
    <p:sldId id="444" r:id="rId81"/>
    <p:sldId id="445" r:id="rId82"/>
    <p:sldId id="446" r:id="rId83"/>
    <p:sldId id="447"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0A0A4-519F-4DE6-9807-35BCD9C06E53}" type="datetimeFigureOut">
              <a:rPr lang="en-US" smtClean="0"/>
              <a:t>29-Sep-19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F1FF38-BAC5-4AA8-AD56-A630213F7ACC}" type="slidenum">
              <a:rPr lang="en-US" smtClean="0"/>
              <a:t>‹#›</a:t>
            </a:fld>
            <a:endParaRPr lang="en-US"/>
          </a:p>
        </p:txBody>
      </p:sp>
    </p:spTree>
    <p:extLst>
      <p:ext uri="{BB962C8B-B14F-4D97-AF65-F5344CB8AC3E}">
        <p14:creationId xmlns:p14="http://schemas.microsoft.com/office/powerpoint/2010/main" val="5973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458">
              <a:defRPr sz="2400">
                <a:solidFill>
                  <a:schemeClr val="bg2"/>
                </a:solidFill>
                <a:latin typeface="Tahoma" pitchFamily="34" charset="0"/>
              </a:defRPr>
            </a:lvl1pPr>
            <a:lvl2pPr marL="730766" indent="-281064" defTabSz="913458">
              <a:defRPr sz="2400">
                <a:solidFill>
                  <a:schemeClr val="bg2"/>
                </a:solidFill>
                <a:latin typeface="Tahoma" pitchFamily="34" charset="0"/>
              </a:defRPr>
            </a:lvl2pPr>
            <a:lvl3pPr marL="1124255" indent="-224851" defTabSz="913458">
              <a:defRPr sz="2400">
                <a:solidFill>
                  <a:schemeClr val="bg2"/>
                </a:solidFill>
                <a:latin typeface="Tahoma" pitchFamily="34" charset="0"/>
              </a:defRPr>
            </a:lvl3pPr>
            <a:lvl4pPr marL="1573957" indent="-224851" defTabSz="913458">
              <a:defRPr sz="2400">
                <a:solidFill>
                  <a:schemeClr val="bg2"/>
                </a:solidFill>
                <a:latin typeface="Tahoma" pitchFamily="34" charset="0"/>
              </a:defRPr>
            </a:lvl4pPr>
            <a:lvl5pPr marL="2023659" indent="-224851" defTabSz="913458">
              <a:defRPr sz="2400">
                <a:solidFill>
                  <a:schemeClr val="bg2"/>
                </a:solidFill>
                <a:latin typeface="Tahoma" pitchFamily="34" charset="0"/>
              </a:defRPr>
            </a:lvl5pPr>
            <a:lvl6pPr marL="2473361"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23062"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7pPr>
            <a:lvl8pPr marL="3372764"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22466"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9pPr>
          </a:lstStyle>
          <a:p>
            <a:fld id="{97BC49C6-3A47-44FF-A829-BEBC3E6F456C}" type="slidenum">
              <a:rPr lang="en-US" altLang="en-US" sz="1200">
                <a:solidFill>
                  <a:schemeClr val="tx1"/>
                </a:solidFill>
                <a:latin typeface="Times New Roman" pitchFamily="18" charset="0"/>
              </a:rPr>
              <a:pPr/>
              <a:t>11</a:t>
            </a:fld>
            <a:endParaRPr lang="en-US" altLang="en-US" sz="1200">
              <a:solidFill>
                <a:schemeClr val="tx1"/>
              </a:solidFill>
              <a:latin typeface="Times New Roman" pitchFamily="18" charset="0"/>
            </a:endParaRPr>
          </a:p>
        </p:txBody>
      </p:sp>
      <p:sp>
        <p:nvSpPr>
          <p:cNvPr id="13315" name="Rectangle 2"/>
          <p:cNvSpPr>
            <a:spLocks noGrp="1" noRot="1" noChangeAspect="1" noChangeArrowheads="1" noTextEdit="1"/>
          </p:cNvSpPr>
          <p:nvPr>
            <p:ph type="sldImg"/>
          </p:nvPr>
        </p:nvSpPr>
        <p:spPr>
          <a:xfrm>
            <a:off x="1146175" y="685800"/>
            <a:ext cx="4568825" cy="3427413"/>
          </a:xfrm>
          <a:ln/>
        </p:spPr>
      </p:sp>
      <p:sp>
        <p:nvSpPr>
          <p:cNvPr id="13316"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57164B-4C33-4542-B866-894DB556E4F0}" type="slidenum">
              <a:rPr lang="en-US" altLang="en-US"/>
              <a:pPr/>
              <a:t>48</a:t>
            </a:fld>
            <a:endParaRPr lang="en-US"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9C5-F85E-4720-92EC-7175231C62D1}" type="slidenum">
              <a:rPr lang="en-US" altLang="en-US"/>
              <a:pPr/>
              <a:t>52</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71B64-9896-4753-A753-08400CAECE4C}" type="slidenum">
              <a:rPr lang="en-US" altLang="en-US"/>
              <a:pPr/>
              <a:t>59</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lIns="91427" tIns="45713" rIns="91427" bIns="45713"/>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0E9C40-B0AE-4D80-88E9-C41F2259A062}" type="slidenum">
              <a:rPr lang="en-US" altLang="en-US"/>
              <a:pPr/>
              <a:t>61</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224559-1348-49C2-85C5-01E913E5560A}" type="slidenum">
              <a:rPr lang="en-US" altLang="en-US"/>
              <a:pPr/>
              <a:t>62</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458">
              <a:defRPr sz="2400">
                <a:solidFill>
                  <a:schemeClr val="bg2"/>
                </a:solidFill>
                <a:latin typeface="Tahoma" pitchFamily="34" charset="0"/>
              </a:defRPr>
            </a:lvl1pPr>
            <a:lvl2pPr marL="730766" indent="-281064" defTabSz="913458">
              <a:defRPr sz="2400">
                <a:solidFill>
                  <a:schemeClr val="bg2"/>
                </a:solidFill>
                <a:latin typeface="Tahoma" pitchFamily="34" charset="0"/>
              </a:defRPr>
            </a:lvl2pPr>
            <a:lvl3pPr marL="1124255" indent="-224851" defTabSz="913458">
              <a:defRPr sz="2400">
                <a:solidFill>
                  <a:schemeClr val="bg2"/>
                </a:solidFill>
                <a:latin typeface="Tahoma" pitchFamily="34" charset="0"/>
              </a:defRPr>
            </a:lvl3pPr>
            <a:lvl4pPr marL="1573957" indent="-224851" defTabSz="913458">
              <a:defRPr sz="2400">
                <a:solidFill>
                  <a:schemeClr val="bg2"/>
                </a:solidFill>
                <a:latin typeface="Tahoma" pitchFamily="34" charset="0"/>
              </a:defRPr>
            </a:lvl4pPr>
            <a:lvl5pPr marL="2023659" indent="-224851" defTabSz="913458">
              <a:defRPr sz="2400">
                <a:solidFill>
                  <a:schemeClr val="bg2"/>
                </a:solidFill>
                <a:latin typeface="Tahoma" pitchFamily="34" charset="0"/>
              </a:defRPr>
            </a:lvl5pPr>
            <a:lvl6pPr marL="2473361"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23062"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7pPr>
            <a:lvl8pPr marL="3372764"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22466"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9pPr>
          </a:lstStyle>
          <a:p>
            <a:fld id="{1F1F8430-BEB5-4C56-97A6-39550EC1857F}" type="slidenum">
              <a:rPr lang="en-US" altLang="en-US" sz="1200">
                <a:solidFill>
                  <a:schemeClr val="tx1"/>
                </a:solidFill>
                <a:latin typeface="Times New Roman" pitchFamily="18" charset="0"/>
              </a:rPr>
              <a:pPr/>
              <a:t>12</a:t>
            </a:fld>
            <a:endParaRPr lang="en-US" altLang="en-US" sz="1200">
              <a:solidFill>
                <a:schemeClr val="tx1"/>
              </a:solidFill>
              <a:latin typeface="Times New Roman" pitchFamily="18" charset="0"/>
            </a:endParaRPr>
          </a:p>
        </p:txBody>
      </p:sp>
      <p:sp>
        <p:nvSpPr>
          <p:cNvPr id="15363" name="Rectangle 2"/>
          <p:cNvSpPr>
            <a:spLocks noGrp="1" noRot="1" noChangeAspect="1" noChangeArrowheads="1" noTextEdit="1"/>
          </p:cNvSpPr>
          <p:nvPr>
            <p:ph type="sldImg"/>
          </p:nvPr>
        </p:nvSpPr>
        <p:spPr>
          <a:xfrm>
            <a:off x="1146175" y="685800"/>
            <a:ext cx="4568825" cy="3427413"/>
          </a:xfrm>
          <a:ln/>
        </p:spPr>
      </p:sp>
      <p:sp>
        <p:nvSpPr>
          <p:cNvPr id="15364"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458">
              <a:defRPr sz="2400">
                <a:solidFill>
                  <a:schemeClr val="bg2"/>
                </a:solidFill>
                <a:latin typeface="Tahoma" pitchFamily="34" charset="0"/>
              </a:defRPr>
            </a:lvl1pPr>
            <a:lvl2pPr marL="730766" indent="-281064" defTabSz="913458">
              <a:defRPr sz="2400">
                <a:solidFill>
                  <a:schemeClr val="bg2"/>
                </a:solidFill>
                <a:latin typeface="Tahoma" pitchFamily="34" charset="0"/>
              </a:defRPr>
            </a:lvl2pPr>
            <a:lvl3pPr marL="1124255" indent="-224851" defTabSz="913458">
              <a:defRPr sz="2400">
                <a:solidFill>
                  <a:schemeClr val="bg2"/>
                </a:solidFill>
                <a:latin typeface="Tahoma" pitchFamily="34" charset="0"/>
              </a:defRPr>
            </a:lvl3pPr>
            <a:lvl4pPr marL="1573957" indent="-224851" defTabSz="913458">
              <a:defRPr sz="2400">
                <a:solidFill>
                  <a:schemeClr val="bg2"/>
                </a:solidFill>
                <a:latin typeface="Tahoma" pitchFamily="34" charset="0"/>
              </a:defRPr>
            </a:lvl4pPr>
            <a:lvl5pPr marL="2023659" indent="-224851" defTabSz="913458">
              <a:defRPr sz="2400">
                <a:solidFill>
                  <a:schemeClr val="bg2"/>
                </a:solidFill>
                <a:latin typeface="Tahoma" pitchFamily="34" charset="0"/>
              </a:defRPr>
            </a:lvl5pPr>
            <a:lvl6pPr marL="2473361"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23062"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7pPr>
            <a:lvl8pPr marL="3372764"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22466"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9pPr>
          </a:lstStyle>
          <a:p>
            <a:fld id="{C9D068EA-96E4-4724-AAF7-5087885EC0D0}" type="slidenum">
              <a:rPr lang="en-US" altLang="en-US" sz="1200">
                <a:solidFill>
                  <a:schemeClr val="tx1"/>
                </a:solidFill>
                <a:latin typeface="Times New Roman" pitchFamily="18" charset="0"/>
              </a:rPr>
              <a:pPr/>
              <a:t>13</a:t>
            </a:fld>
            <a:endParaRPr lang="en-US" altLang="en-US" sz="1200">
              <a:solidFill>
                <a:schemeClr val="tx1"/>
              </a:solidFill>
              <a:latin typeface="Times New Roman" pitchFamily="18" charset="0"/>
            </a:endParaRPr>
          </a:p>
        </p:txBody>
      </p:sp>
      <p:sp>
        <p:nvSpPr>
          <p:cNvPr id="16387" name="Rectangle 2"/>
          <p:cNvSpPr>
            <a:spLocks noGrp="1" noRot="1" noChangeAspect="1" noChangeArrowheads="1" noTextEdit="1"/>
          </p:cNvSpPr>
          <p:nvPr>
            <p:ph type="sldImg"/>
          </p:nvPr>
        </p:nvSpPr>
        <p:spPr>
          <a:xfrm>
            <a:off x="1146175" y="685800"/>
            <a:ext cx="4568825" cy="3427413"/>
          </a:xfrm>
          <a:ln/>
        </p:spPr>
      </p:sp>
      <p:sp>
        <p:nvSpPr>
          <p:cNvPr id="16388"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458">
              <a:defRPr sz="2400">
                <a:solidFill>
                  <a:schemeClr val="bg2"/>
                </a:solidFill>
                <a:latin typeface="Tahoma" pitchFamily="34" charset="0"/>
              </a:defRPr>
            </a:lvl1pPr>
            <a:lvl2pPr marL="730766" indent="-281064" defTabSz="913458">
              <a:defRPr sz="2400">
                <a:solidFill>
                  <a:schemeClr val="bg2"/>
                </a:solidFill>
                <a:latin typeface="Tahoma" pitchFamily="34" charset="0"/>
              </a:defRPr>
            </a:lvl2pPr>
            <a:lvl3pPr marL="1124255" indent="-224851" defTabSz="913458">
              <a:defRPr sz="2400">
                <a:solidFill>
                  <a:schemeClr val="bg2"/>
                </a:solidFill>
                <a:latin typeface="Tahoma" pitchFamily="34" charset="0"/>
              </a:defRPr>
            </a:lvl3pPr>
            <a:lvl4pPr marL="1573957" indent="-224851" defTabSz="913458">
              <a:defRPr sz="2400">
                <a:solidFill>
                  <a:schemeClr val="bg2"/>
                </a:solidFill>
                <a:latin typeface="Tahoma" pitchFamily="34" charset="0"/>
              </a:defRPr>
            </a:lvl4pPr>
            <a:lvl5pPr marL="2023659" indent="-224851" defTabSz="913458">
              <a:defRPr sz="2400">
                <a:solidFill>
                  <a:schemeClr val="bg2"/>
                </a:solidFill>
                <a:latin typeface="Tahoma" pitchFamily="34" charset="0"/>
              </a:defRPr>
            </a:lvl5pPr>
            <a:lvl6pPr marL="2473361"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6pPr>
            <a:lvl7pPr marL="2923062"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7pPr>
            <a:lvl8pPr marL="3372764"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8pPr>
            <a:lvl9pPr marL="3822466" indent="-224851" defTabSz="913458" eaLnBrk="0" fontAlgn="base" hangingPunct="0">
              <a:spcBef>
                <a:spcPct val="20000"/>
              </a:spcBef>
              <a:spcAft>
                <a:spcPct val="0"/>
              </a:spcAft>
              <a:buClr>
                <a:schemeClr val="accent2"/>
              </a:buClr>
              <a:buChar char="•"/>
              <a:defRPr sz="2400">
                <a:solidFill>
                  <a:schemeClr val="bg2"/>
                </a:solidFill>
                <a:latin typeface="Tahoma" pitchFamily="34" charset="0"/>
              </a:defRPr>
            </a:lvl9pPr>
          </a:lstStyle>
          <a:p>
            <a:fld id="{5DA279AD-41E2-4952-AE17-9700A01BE4CF}" type="slidenum">
              <a:rPr lang="en-US" altLang="en-US" sz="1200">
                <a:solidFill>
                  <a:schemeClr val="tx1"/>
                </a:solidFill>
                <a:latin typeface="Times New Roman" pitchFamily="18" charset="0"/>
              </a:rPr>
              <a:pPr/>
              <a:t>14</a:t>
            </a:fld>
            <a:endParaRPr lang="en-US" altLang="en-US" sz="1200">
              <a:solidFill>
                <a:schemeClr val="tx1"/>
              </a:solidFill>
              <a:latin typeface="Times New Roman" pitchFamily="18" charset="0"/>
            </a:endParaRPr>
          </a:p>
        </p:txBody>
      </p:sp>
      <p:sp>
        <p:nvSpPr>
          <p:cNvPr id="17411" name="Rectangle 2"/>
          <p:cNvSpPr>
            <a:spLocks noGrp="1" noRot="1" noChangeAspect="1" noChangeArrowheads="1" noTextEdit="1"/>
          </p:cNvSpPr>
          <p:nvPr>
            <p:ph type="sldImg"/>
          </p:nvPr>
        </p:nvSpPr>
        <p:spPr>
          <a:xfrm>
            <a:off x="1146175" y="685800"/>
            <a:ext cx="4568825" cy="3427413"/>
          </a:xfrm>
          <a:ln/>
        </p:spPr>
      </p:sp>
      <p:sp>
        <p:nvSpPr>
          <p:cNvPr id="17412"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8DA87D-1D56-4B7C-9D8D-45BBAB12A57F}" type="slidenum">
              <a:rPr lang="en-US" altLang="en-US"/>
              <a:pPr/>
              <a:t>29</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DC59A-1083-439A-BAC8-A12DEE833706}" type="slidenum">
              <a:rPr lang="en-US" altLang="en-US"/>
              <a:pPr/>
              <a:t>34</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98288-AE24-47AD-BC3E-766E7EE4DC60}" type="slidenum">
              <a:rPr lang="en-US" altLang="en-US"/>
              <a:pPr/>
              <a:t>43</a:t>
            </a:fld>
            <a:endParaRPr lang="en-US"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14CC7-8BC4-49C3-9479-15578FA0B7C3}" type="slidenum">
              <a:rPr lang="en-US" altLang="en-US"/>
              <a:pPr/>
              <a:t>44</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EA5C8A-E5FA-47C9-90D8-7906927CBB95}" type="slidenum">
              <a:rPr lang="en-US" altLang="en-US"/>
              <a:pPr/>
              <a:t>46</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ar-SA"/>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lipArt Placeholder 3"/>
          <p:cNvSpPr>
            <a:spLocks noGrp="1"/>
          </p:cNvSpPr>
          <p:nvPr>
            <p:ph type="clipArt" sz="half" idx="2"/>
          </p:nvPr>
        </p:nvSpPr>
        <p:spPr>
          <a:xfrm>
            <a:off x="4648200" y="1981200"/>
            <a:ext cx="3810000" cy="4114800"/>
          </a:xfrm>
        </p:spPr>
        <p:txBody>
          <a:bodyPr/>
          <a:lstStyle/>
          <a:p>
            <a:pPr lvl="0"/>
            <a:endParaRPr lang="ar-SA"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17CC53-042E-4273-921C-3DAB93C5A736}" type="slidenum">
              <a:rPr lang="en-US"/>
              <a:pPr>
                <a:defRPr/>
              </a:pPr>
              <a:t>‹#›</a:t>
            </a:fld>
            <a:endParaRPr lang="en-US"/>
          </a:p>
        </p:txBody>
      </p:sp>
    </p:spTree>
    <p:extLst>
      <p:ext uri="{BB962C8B-B14F-4D97-AF65-F5344CB8AC3E}">
        <p14:creationId xmlns:p14="http://schemas.microsoft.com/office/powerpoint/2010/main" val="174477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29-Sep-19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48224" y="1812927"/>
            <a:ext cx="31324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984078" y="1812927"/>
            <a:ext cx="31504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29-Sep-19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29-Sep-19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29-Sep-19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29-Sep-19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92000">
              <a:schemeClr val="bg2">
                <a:shade val="88000"/>
                <a:hueMod val="96000"/>
                <a:satMod val="120000"/>
                <a:lumMod val="74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2"/>
                </a:solidFill>
              </a:defRPr>
            </a:lvl1pPr>
          </a:lstStyle>
          <a:p>
            <a:fld id="{1D8BD707-D9CF-40AE-B4C6-C98DA3205C09}" type="datetimeFigureOut">
              <a:rPr lang="en-US" smtClean="0"/>
              <a:pPr/>
              <a:t>29-Sep-19</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2"/>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2"/>
                </a:solidFill>
              </a:defRPr>
            </a:lvl1pPr>
          </a:lstStyle>
          <a:p>
            <a:fld id="{B6F15528-21DE-4FAA-801E-634DDDAF4B2B}" type="slidenum">
              <a:rPr lang="en-US" smtClean="0"/>
              <a:pPr/>
              <a:t>‹#›</a:t>
            </a:fld>
            <a:endParaRPr lang="en-US"/>
          </a:p>
        </p:txBody>
      </p:sp>
      <p:grpSp>
        <p:nvGrpSpPr>
          <p:cNvPr id="61" name="Group 60"/>
          <p:cNvGrpSpPr/>
          <p:nvPr/>
        </p:nvGrpSpPr>
        <p:grpSpPr>
          <a:xfrm>
            <a:off x="-33595" y="0"/>
            <a:ext cx="91775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gi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upload.wikimedia.org/wikipedia/commons/4/45/Duck-Rabbit_illusion.jp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28800"/>
            <a:ext cx="7239000" cy="923330"/>
          </a:xfrm>
          <a:prstGeom prst="rect">
            <a:avLst/>
          </a:prstGeom>
          <a:noFill/>
        </p:spPr>
        <p:txBody>
          <a:bodyPr wrap="square" lIns="91440" tIns="45720" rIns="91440" bIns="45720">
            <a:spAutoFit/>
          </a:bodyPr>
          <a:lstStyle/>
          <a:p>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A Research Paper</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Rectangle 2"/>
          <p:cNvSpPr/>
          <p:nvPr/>
        </p:nvSpPr>
        <p:spPr>
          <a:xfrm>
            <a:off x="5486400" y="6334780"/>
            <a:ext cx="3623108"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Rohit Seth, Ph.D.</a:t>
            </a:r>
            <a:endParaRPr 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992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a:xfrm>
            <a:off x="304800" y="1066800"/>
            <a:ext cx="8153400" cy="1470025"/>
          </a:xfrm>
        </p:spPr>
        <p:txBody>
          <a:bodyPr/>
          <a:lstStyle/>
          <a:p>
            <a:r>
              <a:rPr lang="en-US" altLang="en-US" sz="4800" dirty="0" smtClean="0"/>
              <a:t>How do I read a research paper?</a:t>
            </a:r>
            <a:endParaRPr lang="en-US" altLang="en-US" sz="2400" dirty="0" smtClean="0"/>
          </a:p>
        </p:txBody>
      </p:sp>
      <p:pic>
        <p:nvPicPr>
          <p:cNvPr id="3" name="Picture 5" descr="http://t3.gstatic.com/images?q=tbn:ANd9GcQ74IpY82gp3Uccxo_nWx1tRE_NGragbVzScS2nHw_DkQuLG7A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400" y="5162904"/>
            <a:ext cx="2438400" cy="169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4328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762000"/>
            <a:ext cx="7924800" cy="924475"/>
          </a:xfrm>
        </p:spPr>
        <p:txBody>
          <a:bodyPr/>
          <a:lstStyle/>
          <a:p>
            <a:r>
              <a:rPr lang="en-US" altLang="en-US" b="1" dirty="0" smtClean="0"/>
              <a:t>Read a scientific paper as a </a:t>
            </a:r>
            <a:r>
              <a:rPr lang="en-US" altLang="en-US" b="1" u="sng" dirty="0"/>
              <a:t>c</a:t>
            </a:r>
            <a:r>
              <a:rPr lang="en-US" altLang="en-US" b="1" u="sng" dirty="0" smtClean="0"/>
              <a:t>ritic</a:t>
            </a:r>
          </a:p>
        </p:txBody>
      </p:sp>
      <p:sp>
        <p:nvSpPr>
          <p:cNvPr id="5123" name="Content Placeholder 3"/>
          <p:cNvSpPr>
            <a:spLocks noGrp="1"/>
          </p:cNvSpPr>
          <p:nvPr>
            <p:ph idx="1"/>
          </p:nvPr>
        </p:nvSpPr>
        <p:spPr>
          <a:xfrm>
            <a:off x="457200" y="1600200"/>
            <a:ext cx="8178800" cy="4953000"/>
          </a:xfrm>
          <a:prstGeom prst="rect">
            <a:avLst/>
          </a:prstGeom>
        </p:spPr>
        <p:txBody>
          <a:bodyPr/>
          <a:lstStyle/>
          <a:p>
            <a:r>
              <a:rPr lang="en-US" altLang="en-US" dirty="0" smtClean="0"/>
              <a:t>Understand the problem</a:t>
            </a:r>
          </a:p>
          <a:p>
            <a:r>
              <a:rPr lang="en-US" altLang="en-US" dirty="0" smtClean="0"/>
              <a:t>Understand the proposed solution</a:t>
            </a:r>
          </a:p>
          <a:p>
            <a:r>
              <a:rPr lang="en-US" altLang="en-US" dirty="0" smtClean="0"/>
              <a:t>Understand competing approaches / designs</a:t>
            </a:r>
          </a:p>
          <a:p>
            <a:r>
              <a:rPr lang="en-US" altLang="en-US" dirty="0" smtClean="0"/>
              <a:t>Evaluate the paper</a:t>
            </a:r>
          </a:p>
          <a:p>
            <a:endParaRPr lang="en-US" altLang="en-US" dirty="0" smtClean="0"/>
          </a:p>
          <a:p>
            <a:r>
              <a:rPr lang="en-US" altLang="en-US" dirty="0" smtClean="0">
                <a:solidFill>
                  <a:srgbClr val="FFFF00"/>
                </a:solidFill>
              </a:rPr>
              <a:t>Peer review </a:t>
            </a:r>
            <a:r>
              <a:rPr lang="en-US" altLang="en-US" dirty="0" smtClean="0"/>
              <a:t>is the cornerstone of the scientific publishing process</a:t>
            </a:r>
          </a:p>
          <a:p>
            <a:endParaRPr lang="en-US" altLang="en-US" dirty="0" smtClean="0"/>
          </a:p>
        </p:txBody>
      </p:sp>
    </p:spTree>
    <p:extLst>
      <p:ext uri="{BB962C8B-B14F-4D97-AF65-F5344CB8AC3E}">
        <p14:creationId xmlns:p14="http://schemas.microsoft.com/office/powerpoint/2010/main" val="260788777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228600"/>
            <a:ext cx="7125113" cy="924475"/>
          </a:xfrm>
        </p:spPr>
        <p:txBody>
          <a:bodyPr/>
          <a:lstStyle/>
          <a:p>
            <a:r>
              <a:rPr lang="en-US" altLang="en-US" b="1" dirty="0" smtClean="0"/>
              <a:t>Evaluating a Paper</a:t>
            </a:r>
          </a:p>
        </p:txBody>
      </p:sp>
      <p:sp>
        <p:nvSpPr>
          <p:cNvPr id="7171" name="Content Placeholder 3"/>
          <p:cNvSpPr>
            <a:spLocks noGrp="1"/>
          </p:cNvSpPr>
          <p:nvPr>
            <p:ph idx="1"/>
          </p:nvPr>
        </p:nvSpPr>
        <p:spPr>
          <a:xfrm>
            <a:off x="457200" y="1600200"/>
            <a:ext cx="8178800" cy="4724400"/>
          </a:xfrm>
          <a:prstGeom prst="rect">
            <a:avLst/>
          </a:prstGeom>
        </p:spPr>
        <p:txBody>
          <a:bodyPr>
            <a:normAutofit/>
          </a:bodyPr>
          <a:lstStyle/>
          <a:p>
            <a:r>
              <a:rPr lang="en-US" altLang="en-US" sz="2000" dirty="0" smtClean="0"/>
              <a:t>What is the problem being solved?</a:t>
            </a:r>
          </a:p>
          <a:p>
            <a:pPr lvl="1"/>
            <a:r>
              <a:rPr lang="en-US" altLang="en-US" sz="1800" dirty="0" smtClean="0"/>
              <a:t>Is it important? Relevant? Why? </a:t>
            </a:r>
          </a:p>
          <a:p>
            <a:pPr lvl="1"/>
            <a:r>
              <a:rPr lang="en-US" altLang="en-US" sz="1800" dirty="0" smtClean="0"/>
              <a:t>What is the prior work in this area?</a:t>
            </a:r>
          </a:p>
          <a:p>
            <a:r>
              <a:rPr lang="en-US" altLang="en-US" sz="2000" dirty="0" smtClean="0"/>
              <a:t>Is the proposed solution clever?</a:t>
            </a:r>
          </a:p>
          <a:p>
            <a:pPr lvl="1"/>
            <a:r>
              <a:rPr lang="en-US" altLang="en-US" sz="1800" dirty="0" smtClean="0"/>
              <a:t>Cleverness is orthogonal to importance!</a:t>
            </a:r>
          </a:p>
          <a:p>
            <a:r>
              <a:rPr lang="en-US" altLang="en-US" sz="2000" dirty="0" smtClean="0"/>
              <a:t>Are the assumptions and model reasonable?</a:t>
            </a:r>
          </a:p>
          <a:p>
            <a:r>
              <a:rPr lang="en-US" altLang="en-US" sz="2000" b="1" dirty="0" smtClean="0">
                <a:solidFill>
                  <a:srgbClr val="FFFF00"/>
                </a:solidFill>
              </a:rPr>
              <a:t>Impact</a:t>
            </a:r>
          </a:p>
          <a:p>
            <a:pPr lvl="1"/>
            <a:r>
              <a:rPr lang="en-US" altLang="en-US" sz="1800" dirty="0" smtClean="0"/>
              <a:t>Easier to evaluate for older papers</a:t>
            </a:r>
          </a:p>
          <a:p>
            <a:pPr lvl="1"/>
            <a:r>
              <a:rPr lang="en-US" altLang="en-US" sz="1800" dirty="0" smtClean="0"/>
              <a:t>Does other work build on it? Do other papers uses techniques and solutions proposed in this paper?</a:t>
            </a:r>
          </a:p>
        </p:txBody>
      </p:sp>
    </p:spTree>
    <p:extLst>
      <p:ext uri="{BB962C8B-B14F-4D97-AF65-F5344CB8AC3E}">
        <p14:creationId xmlns:p14="http://schemas.microsoft.com/office/powerpoint/2010/main" val="2566914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457200"/>
            <a:ext cx="7125113" cy="924475"/>
          </a:xfrm>
        </p:spPr>
        <p:txBody>
          <a:bodyPr/>
          <a:lstStyle/>
          <a:p>
            <a:r>
              <a:rPr lang="en-US" altLang="en-US" b="1" dirty="0" smtClean="0"/>
              <a:t>Evaluation Process</a:t>
            </a:r>
          </a:p>
        </p:txBody>
      </p:sp>
      <p:sp>
        <p:nvSpPr>
          <p:cNvPr id="8195" name="Content Placeholder 3"/>
          <p:cNvSpPr>
            <a:spLocks noGrp="1"/>
          </p:cNvSpPr>
          <p:nvPr>
            <p:ph idx="1"/>
          </p:nvPr>
        </p:nvSpPr>
        <p:spPr>
          <a:xfrm>
            <a:off x="457200" y="1600200"/>
            <a:ext cx="8178800" cy="4724400"/>
          </a:xfrm>
          <a:prstGeom prst="rect">
            <a:avLst/>
          </a:prstGeom>
        </p:spPr>
        <p:txBody>
          <a:bodyPr/>
          <a:lstStyle/>
          <a:p>
            <a:r>
              <a:rPr lang="en-US" altLang="en-US" dirty="0" smtClean="0"/>
              <a:t>Read </a:t>
            </a:r>
            <a:r>
              <a:rPr lang="en-US" altLang="en-US" u="sng" dirty="0" smtClean="0"/>
              <a:t>slowly</a:t>
            </a:r>
            <a:r>
              <a:rPr lang="en-US" altLang="en-US" dirty="0" smtClean="0"/>
              <a:t>, take notes as you read</a:t>
            </a:r>
          </a:p>
          <a:p>
            <a:pPr lvl="1"/>
            <a:r>
              <a:rPr lang="en-US" altLang="en-US" dirty="0" smtClean="0"/>
              <a:t>Question assumptions, importance of the problem</a:t>
            </a:r>
          </a:p>
          <a:p>
            <a:pPr lvl="1"/>
            <a:r>
              <a:rPr lang="en-US" altLang="en-US" dirty="0" smtClean="0"/>
              <a:t>Write questions to track what you don’t understand</a:t>
            </a:r>
          </a:p>
          <a:p>
            <a:r>
              <a:rPr lang="en-US" altLang="en-US" dirty="0" smtClean="0"/>
              <a:t>Sometimes what is </a:t>
            </a:r>
            <a:r>
              <a:rPr lang="en-US" altLang="en-US" u="sng" dirty="0" smtClean="0"/>
              <a:t>not</a:t>
            </a:r>
            <a:r>
              <a:rPr lang="en-US" altLang="en-US" dirty="0" smtClean="0"/>
              <a:t> in the paper is more important than what is in it</a:t>
            </a:r>
          </a:p>
          <a:p>
            <a:pPr lvl="1"/>
            <a:r>
              <a:rPr lang="en-US" altLang="en-US" dirty="0" smtClean="0"/>
              <a:t>Is there something the authors have overlooked? </a:t>
            </a:r>
          </a:p>
          <a:p>
            <a:r>
              <a:rPr lang="en-US" altLang="en-US" dirty="0" smtClean="0"/>
              <a:t>Don’t let ideas or design details pass until you understand them!</a:t>
            </a:r>
          </a:p>
          <a:p>
            <a:r>
              <a:rPr lang="en-US" altLang="en-US" dirty="0" smtClean="0"/>
              <a:t>Do not assume the paper is correct, even if published in a prestigious peer-reviewed venue</a:t>
            </a:r>
          </a:p>
        </p:txBody>
      </p:sp>
    </p:spTree>
    <p:extLst>
      <p:ext uri="{BB962C8B-B14F-4D97-AF65-F5344CB8AC3E}">
        <p14:creationId xmlns:p14="http://schemas.microsoft.com/office/powerpoint/2010/main" val="249670225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609600"/>
            <a:ext cx="7125113" cy="924475"/>
          </a:xfrm>
        </p:spPr>
        <p:txBody>
          <a:bodyPr/>
          <a:lstStyle/>
          <a:p>
            <a:r>
              <a:rPr lang="en-US" altLang="en-US" b="1" dirty="0" smtClean="0"/>
              <a:t>Ground Rules</a:t>
            </a:r>
          </a:p>
        </p:txBody>
      </p:sp>
      <p:sp>
        <p:nvSpPr>
          <p:cNvPr id="9219" name="Content Placeholder 3"/>
          <p:cNvSpPr>
            <a:spLocks noGrp="1"/>
          </p:cNvSpPr>
          <p:nvPr>
            <p:ph idx="1"/>
          </p:nvPr>
        </p:nvSpPr>
        <p:spPr>
          <a:xfrm>
            <a:off x="762000" y="1600200"/>
            <a:ext cx="8178800" cy="4457700"/>
          </a:xfrm>
          <a:prstGeom prst="rect">
            <a:avLst/>
          </a:prstGeom>
        </p:spPr>
        <p:txBody>
          <a:bodyPr/>
          <a:lstStyle/>
          <a:p>
            <a:r>
              <a:rPr lang="en-US" altLang="en-US" dirty="0" smtClean="0"/>
              <a:t>Try to understand</a:t>
            </a:r>
          </a:p>
          <a:p>
            <a:r>
              <a:rPr lang="en-US" altLang="en-US" dirty="0" smtClean="0"/>
              <a:t>Don’t be afraid to ask</a:t>
            </a:r>
          </a:p>
          <a:p>
            <a:r>
              <a:rPr lang="en-US" altLang="en-US" dirty="0" smtClean="0"/>
              <a:t>Be constructive</a:t>
            </a:r>
          </a:p>
          <a:p>
            <a:r>
              <a:rPr lang="en-US" altLang="en-US" dirty="0" smtClean="0"/>
              <a:t>Be polite</a:t>
            </a:r>
          </a:p>
          <a:p>
            <a:r>
              <a:rPr lang="en-US" altLang="en-US" dirty="0" smtClean="0"/>
              <a:t>Don’t be afraid to criticize (constructively!)</a:t>
            </a:r>
          </a:p>
        </p:txBody>
      </p:sp>
    </p:spTree>
    <p:extLst>
      <p:ext uri="{BB962C8B-B14F-4D97-AF65-F5344CB8AC3E}">
        <p14:creationId xmlns:p14="http://schemas.microsoft.com/office/powerpoint/2010/main" val="153814920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125113" cy="924475"/>
          </a:xfrm>
        </p:spPr>
        <p:txBody>
          <a:bodyPr>
            <a:normAutofit fontScale="90000"/>
          </a:bodyPr>
          <a:lstStyle/>
          <a:p>
            <a:pPr>
              <a:defRPr/>
            </a:pPr>
            <a:r>
              <a:rPr lang="en-US" sz="3600" b="1" dirty="0" smtClean="0">
                <a:effectLst>
                  <a:outerShdw blurRad="38100" dist="38100" dir="2700000" algn="tl">
                    <a:srgbClr val="000000">
                      <a:alpha val="43137"/>
                    </a:srgbClr>
                  </a:outerShdw>
                </a:effectLst>
                <a:latin typeface="Berlin Sans FB Demi" panose="020E0802020502020306" pitchFamily="34" charset="0"/>
              </a:rPr>
              <a:t>Two Types of Scientific Papers Containing Two Types of Information</a:t>
            </a:r>
            <a:endParaRPr lang="ar-SA" sz="3600" b="1" dirty="0">
              <a:effectLst>
                <a:outerShdw blurRad="38100" dist="38100" dir="2700000" algn="tl">
                  <a:srgbClr val="000000">
                    <a:alpha val="43137"/>
                  </a:srgbClr>
                </a:outerShdw>
              </a:effectLst>
              <a:latin typeface="Berlin Sans FB Demi" panose="020E0802020502020306" pitchFamily="34" charset="0"/>
            </a:endParaRPr>
          </a:p>
        </p:txBody>
      </p:sp>
      <p:sp>
        <p:nvSpPr>
          <p:cNvPr id="3" name="Content Placeholder 2"/>
          <p:cNvSpPr>
            <a:spLocks noGrp="1"/>
          </p:cNvSpPr>
          <p:nvPr>
            <p:ph idx="1"/>
          </p:nvPr>
        </p:nvSpPr>
        <p:spPr>
          <a:xfrm>
            <a:off x="381000" y="2133600"/>
            <a:ext cx="8229600" cy="4525963"/>
          </a:xfrm>
          <a:prstGeom prst="rect">
            <a:avLst/>
          </a:prstGeom>
        </p:spPr>
        <p:txBody>
          <a:bodyPr>
            <a:normAutofit/>
          </a:bodyPr>
          <a:lstStyle/>
          <a:p>
            <a:pPr algn="just">
              <a:buClr>
                <a:srgbClr val="FF0000"/>
              </a:buClr>
              <a:buFont typeface="Wingdings" pitchFamily="2" charset="2"/>
              <a:buChar char="ü"/>
              <a:defRPr/>
            </a:pPr>
            <a:r>
              <a:rPr lang="en-US" sz="2400" dirty="0" smtClean="0">
                <a:solidFill>
                  <a:srgbClr val="FFFF00"/>
                </a:solidFill>
                <a:effectLst>
                  <a:outerShdw blurRad="38100" dist="38100" dir="2700000" algn="tl">
                    <a:srgbClr val="000000">
                      <a:alpha val="43137"/>
                    </a:srgbClr>
                  </a:outerShdw>
                </a:effectLst>
                <a:latin typeface="Times New Roman" pitchFamily="18" charset="0"/>
                <a:cs typeface="+mj-cs"/>
              </a:rPr>
              <a:t>Review articles: </a:t>
            </a:r>
            <a:r>
              <a:rPr lang="en-US" sz="2400" dirty="0" smtClean="0">
                <a:effectLst>
                  <a:outerShdw blurRad="38100" dist="38100" dir="2700000" algn="tl">
                    <a:srgbClr val="000000">
                      <a:alpha val="43137"/>
                    </a:srgbClr>
                  </a:outerShdw>
                </a:effectLst>
                <a:latin typeface="Times New Roman" pitchFamily="18" charset="0"/>
                <a:cs typeface="+mj-cs"/>
              </a:rPr>
              <a:t>give an overview of the scientific field or topic by summarizing the data and conclusions from many studies.</a:t>
            </a:r>
          </a:p>
          <a:p>
            <a:pPr algn="just">
              <a:buClr>
                <a:srgbClr val="FF0000"/>
              </a:buClr>
              <a:buFont typeface="Arial" pitchFamily="34" charset="0"/>
              <a:buNone/>
              <a:defRPr/>
            </a:pPr>
            <a:endParaRPr lang="en-US" sz="2400" dirty="0" smtClean="0">
              <a:solidFill>
                <a:srgbClr val="0000FF"/>
              </a:solidFill>
              <a:effectLst>
                <a:outerShdw blurRad="38100" dist="38100" dir="2700000" algn="tl">
                  <a:srgbClr val="000000">
                    <a:alpha val="43137"/>
                  </a:srgbClr>
                </a:outerShdw>
              </a:effectLst>
              <a:latin typeface="Times New Roman" pitchFamily="18" charset="0"/>
              <a:cs typeface="+mj-cs"/>
            </a:endParaRPr>
          </a:p>
          <a:p>
            <a:pPr algn="just">
              <a:buClr>
                <a:srgbClr val="FF0000"/>
              </a:buClr>
              <a:buFont typeface="Wingdings" pitchFamily="2" charset="2"/>
              <a:buChar char="ü"/>
              <a:defRPr/>
            </a:pPr>
            <a:r>
              <a:rPr lang="en-US" sz="2400" dirty="0" smtClean="0">
                <a:effectLst>
                  <a:outerShdw blurRad="38100" dist="38100" dir="2700000" algn="tl">
                    <a:srgbClr val="000000">
                      <a:alpha val="43137"/>
                    </a:srgbClr>
                  </a:outerShdw>
                </a:effectLst>
                <a:latin typeface="Times New Roman" pitchFamily="18" charset="0"/>
                <a:cs typeface="+mj-cs"/>
              </a:rPr>
              <a:t> </a:t>
            </a:r>
            <a:r>
              <a:rPr lang="en-US" sz="2400" dirty="0" smtClean="0">
                <a:solidFill>
                  <a:srgbClr val="FFFF00"/>
                </a:solidFill>
                <a:effectLst>
                  <a:outerShdw blurRad="38100" dist="38100" dir="2700000" algn="tl">
                    <a:srgbClr val="000000">
                      <a:alpha val="43137"/>
                    </a:srgbClr>
                  </a:outerShdw>
                </a:effectLst>
                <a:latin typeface="Times New Roman" pitchFamily="18" charset="0"/>
                <a:cs typeface="+mj-cs"/>
              </a:rPr>
              <a:t>Primary research articles: </a:t>
            </a:r>
            <a:r>
              <a:rPr lang="en-US" sz="2400" dirty="0" smtClean="0">
                <a:effectLst>
                  <a:outerShdw blurRad="38100" dist="38100" dir="2700000" algn="tl">
                    <a:srgbClr val="000000">
                      <a:alpha val="43137"/>
                    </a:srgbClr>
                  </a:outerShdw>
                </a:effectLst>
                <a:latin typeface="Times New Roman" pitchFamily="18" charset="0"/>
                <a:cs typeface="+mj-cs"/>
              </a:rPr>
              <a:t>contain the original data and conclusions of the researchers who were involved in the experiments and how the experiments were done.</a:t>
            </a:r>
          </a:p>
          <a:p>
            <a:pPr algn="just">
              <a:buClr>
                <a:srgbClr val="FF0000"/>
              </a:buClr>
              <a:buFont typeface="Wingdings" pitchFamily="2" charset="2"/>
              <a:buChar char="ü"/>
              <a:defRPr/>
            </a:pPr>
            <a:endParaRPr lang="en-US" sz="2400" dirty="0" smtClean="0">
              <a:solidFill>
                <a:srgbClr val="0000FF"/>
              </a:solidFill>
              <a:latin typeface="Times New Roman" pitchFamily="18" charset="0"/>
              <a:cs typeface="+mj-cs"/>
            </a:endParaRPr>
          </a:p>
          <a:p>
            <a:pPr algn="just">
              <a:buClr>
                <a:srgbClr val="FF0000"/>
              </a:buClr>
              <a:buFont typeface="Wingdings" pitchFamily="2" charset="2"/>
              <a:buChar char="ü"/>
              <a:defRPr/>
            </a:pPr>
            <a:endParaRPr lang="ar-SA" sz="2400" dirty="0">
              <a:solidFill>
                <a:srgbClr val="0000FF"/>
              </a:solidFill>
              <a:latin typeface="Times New Roman" pitchFamily="18" charset="0"/>
              <a:cs typeface="+mj-cs"/>
            </a:endParaRPr>
          </a:p>
        </p:txBody>
      </p:sp>
    </p:spTree>
    <p:extLst>
      <p:ext uri="{BB962C8B-B14F-4D97-AF65-F5344CB8AC3E}">
        <p14:creationId xmlns:p14="http://schemas.microsoft.com/office/powerpoint/2010/main" val="4115429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75724"/>
            <a:ext cx="8382000" cy="1000676"/>
          </a:xfrm>
        </p:spPr>
        <p:txBody>
          <a:bodyPr rtlCol="0">
            <a:noAutofit/>
          </a:bodyPr>
          <a:lstStyle/>
          <a:p>
            <a:pPr>
              <a:defRPr/>
            </a:pPr>
            <a:r>
              <a:rPr lang="en-US" sz="3600" dirty="0">
                <a:solidFill>
                  <a:srgbClr val="FFFF00"/>
                </a:solidFill>
                <a:latin typeface="Times New Roman" pitchFamily="18" charset="0"/>
              </a:rPr>
              <a:t>F</a:t>
            </a:r>
            <a:r>
              <a:rPr lang="en-US" sz="3600" dirty="0" smtClean="0">
                <a:solidFill>
                  <a:srgbClr val="FFFF00"/>
                </a:solidFill>
                <a:latin typeface="Times New Roman" pitchFamily="18" charset="0"/>
              </a:rPr>
              <a:t>irst </a:t>
            </a:r>
            <a:r>
              <a:rPr lang="en-US" sz="3600" dirty="0">
                <a:solidFill>
                  <a:srgbClr val="FFFF00"/>
                </a:solidFill>
                <a:latin typeface="Times New Roman" pitchFamily="18" charset="0"/>
              </a:rPr>
              <a:t>read the a</a:t>
            </a:r>
            <a:r>
              <a:rPr lang="en-US" sz="3600" dirty="0" smtClean="0">
                <a:solidFill>
                  <a:srgbClr val="FFFF00"/>
                </a:solidFill>
                <a:latin typeface="Times New Roman" pitchFamily="18" charset="0"/>
              </a:rPr>
              <a:t>bstract </a:t>
            </a:r>
            <a:r>
              <a:rPr lang="en-US" sz="3600" dirty="0">
                <a:solidFill>
                  <a:srgbClr val="FFFF00"/>
                </a:solidFill>
                <a:latin typeface="Times New Roman" pitchFamily="18" charset="0"/>
              </a:rPr>
              <a:t>in order to understand the major points of the work.</a:t>
            </a:r>
            <a:r>
              <a:rPr lang="en-US" sz="3600" b="1" dirty="0">
                <a:solidFill>
                  <a:srgbClr val="FFFF00"/>
                </a:solidFill>
                <a:latin typeface="Times New Roman" pitchFamily="18" charset="0"/>
              </a:rPr>
              <a:t> </a:t>
            </a:r>
            <a:endParaRPr lang="en-US" sz="2400" b="1" dirty="0" smtClean="0">
              <a:solidFill>
                <a:srgbClr val="FFFF00"/>
              </a:solidFill>
              <a:effectLst>
                <a:outerShdw blurRad="38100" dist="38100" dir="2700000" algn="tl">
                  <a:srgbClr val="000000">
                    <a:alpha val="43137"/>
                  </a:srgbClr>
                </a:outerShdw>
              </a:effectLst>
              <a:latin typeface="Bradley Hand ITC" pitchFamily="66" charset="0"/>
            </a:endParaRPr>
          </a:p>
        </p:txBody>
      </p:sp>
      <p:sp>
        <p:nvSpPr>
          <p:cNvPr id="9219" name="Content Placeholder 2"/>
          <p:cNvSpPr>
            <a:spLocks noGrp="1"/>
          </p:cNvSpPr>
          <p:nvPr>
            <p:ph idx="1"/>
          </p:nvPr>
        </p:nvSpPr>
        <p:spPr>
          <a:xfrm>
            <a:off x="457200" y="1600200"/>
            <a:ext cx="8229600" cy="4525963"/>
          </a:xfrm>
          <a:prstGeom prst="rect">
            <a:avLst/>
          </a:prstGeom>
        </p:spPr>
        <p:txBody>
          <a:bodyPr/>
          <a:lstStyle/>
          <a:p>
            <a:pPr algn="just" eaLnBrk="1" hangingPunct="1">
              <a:buFont typeface="Arial" pitchFamily="34" charset="0"/>
              <a:buBlip>
                <a:blip r:embed="rId2"/>
              </a:buBlip>
              <a:defRPr/>
            </a:pPr>
            <a:r>
              <a:rPr lang="en-US" sz="2800" dirty="0" smtClean="0">
                <a:latin typeface="Times New Roman" pitchFamily="18" charset="0"/>
              </a:rPr>
              <a:t>It clarifies whether you in fact know enough background to appreciate the paper. </a:t>
            </a:r>
            <a:r>
              <a:rPr lang="en-US" sz="2800" b="1" dirty="0" smtClean="0">
                <a:latin typeface="Times New Roman" pitchFamily="18" charset="0"/>
              </a:rPr>
              <a:t> </a:t>
            </a:r>
          </a:p>
          <a:p>
            <a:pPr algn="just" eaLnBrk="1" hangingPunct="1">
              <a:buFont typeface="Arial" pitchFamily="34" charset="0"/>
              <a:buBlip>
                <a:blip r:embed="rId2"/>
              </a:buBlip>
              <a:defRPr/>
            </a:pPr>
            <a:r>
              <a:rPr lang="en-US" sz="2800" b="1" dirty="0" smtClean="0">
                <a:latin typeface="Times New Roman" pitchFamily="18" charset="0"/>
              </a:rPr>
              <a:t> </a:t>
            </a:r>
            <a:r>
              <a:rPr lang="en-US" sz="2800" dirty="0" smtClean="0">
                <a:latin typeface="Times New Roman" pitchFamily="18" charset="0"/>
              </a:rPr>
              <a:t>It refreshes your memory about the topic. </a:t>
            </a:r>
            <a:endParaRPr lang="en-US" sz="2800" b="1" dirty="0" smtClean="0">
              <a:latin typeface="Times New Roman" pitchFamily="18" charset="0"/>
            </a:endParaRPr>
          </a:p>
          <a:p>
            <a:pPr algn="just" eaLnBrk="1" hangingPunct="1">
              <a:buFont typeface="Arial" pitchFamily="34" charset="0"/>
              <a:buBlip>
                <a:blip r:embed="rId2"/>
              </a:buBlip>
              <a:defRPr/>
            </a:pPr>
            <a:r>
              <a:rPr lang="en-US" sz="2800" b="1" dirty="0" smtClean="0">
                <a:latin typeface="Times New Roman" pitchFamily="18" charset="0"/>
              </a:rPr>
              <a:t> </a:t>
            </a:r>
            <a:r>
              <a:rPr lang="en-US" sz="2800" dirty="0" smtClean="0">
                <a:latin typeface="Times New Roman" pitchFamily="18" charset="0"/>
              </a:rPr>
              <a:t>It helps you as the reader to integrate the new information.</a:t>
            </a:r>
            <a:endParaRPr lang="en-US" sz="2800" b="1" dirty="0" smtClean="0">
              <a:latin typeface="Times New Roman" pitchFamily="18" charset="0"/>
            </a:endParaRPr>
          </a:p>
          <a:p>
            <a:pPr eaLnBrk="1" hangingPunct="1">
              <a:buFont typeface="Arial" pitchFamily="34" charset="0"/>
              <a:buNone/>
              <a:defRPr/>
            </a:pPr>
            <a:endParaRPr lang="en-US" b="1" dirty="0" smtClean="0">
              <a:latin typeface="Bradley Hand ITC" pitchFamily="66" charset="0"/>
            </a:endParaRPr>
          </a:p>
        </p:txBody>
      </p:sp>
    </p:spTree>
    <p:extLst>
      <p:ext uri="{BB962C8B-B14F-4D97-AF65-F5344CB8AC3E}">
        <p14:creationId xmlns:p14="http://schemas.microsoft.com/office/powerpoint/2010/main" val="3453384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sz="4000" b="1" dirty="0" smtClean="0">
                <a:solidFill>
                  <a:srgbClr val="FFFF00"/>
                </a:solidFill>
                <a:effectLst>
                  <a:outerShdw blurRad="38100" dist="38100" dir="2700000" algn="tl">
                    <a:srgbClr val="000000">
                      <a:alpha val="43137"/>
                    </a:srgbClr>
                  </a:outerShdw>
                </a:effectLst>
                <a:latin typeface="Bradley Hand ITC" pitchFamily="66" charset="0"/>
              </a:rPr>
              <a:t>Continue…</a:t>
            </a:r>
            <a:endParaRPr lang="ar-SA" sz="4000" b="1" dirty="0">
              <a:solidFill>
                <a:srgbClr val="FFFF00"/>
              </a:solidFill>
              <a:effectLst>
                <a:outerShdw blurRad="38100" dist="38100" dir="2700000" algn="tl">
                  <a:srgbClr val="000000">
                    <a:alpha val="43137"/>
                  </a:srgbClr>
                </a:outerShdw>
              </a:effectLst>
              <a:latin typeface="Bradley Hand ITC" pitchFamily="66" charset="0"/>
            </a:endParaRPr>
          </a:p>
        </p:txBody>
      </p:sp>
      <p:sp>
        <p:nvSpPr>
          <p:cNvPr id="3" name="Content Placeholder 2"/>
          <p:cNvSpPr>
            <a:spLocks noGrp="1"/>
          </p:cNvSpPr>
          <p:nvPr>
            <p:ph idx="1"/>
          </p:nvPr>
        </p:nvSpPr>
        <p:spPr>
          <a:xfrm>
            <a:off x="520700" y="731837"/>
            <a:ext cx="8229600" cy="4525963"/>
          </a:xfrm>
          <a:prstGeom prst="rect">
            <a:avLst/>
          </a:prstGeom>
        </p:spPr>
        <p:txBody>
          <a:bodyPr/>
          <a:lstStyle/>
          <a:p>
            <a:pPr>
              <a:buFont typeface="Arial" pitchFamily="34" charset="0"/>
              <a:buBlip>
                <a:blip r:embed="rId2"/>
              </a:buBlip>
              <a:defRPr/>
            </a:pPr>
            <a:r>
              <a:rPr lang="en-US" sz="2800" dirty="0" smtClean="0">
                <a:solidFill>
                  <a:srgbClr val="FFFF00"/>
                </a:solidFill>
                <a:latin typeface="Times New Roman" pitchFamily="18" charset="0"/>
                <a:cs typeface="+mj-cs"/>
              </a:rPr>
              <a:t>Introduction </a:t>
            </a:r>
            <a:r>
              <a:rPr lang="en-US" sz="2800" dirty="0" smtClean="0">
                <a:latin typeface="Times New Roman" pitchFamily="18" charset="0"/>
                <a:cs typeface="+mj-cs"/>
              </a:rPr>
              <a:t>can be skimmed. </a:t>
            </a:r>
          </a:p>
          <a:p>
            <a:pPr>
              <a:buFont typeface="Arial" pitchFamily="34" charset="0"/>
              <a:buBlip>
                <a:blip r:embed="rId2"/>
              </a:buBlip>
              <a:defRPr/>
            </a:pPr>
            <a:r>
              <a:rPr lang="en-US" sz="2800" dirty="0" smtClean="0">
                <a:latin typeface="Times New Roman" pitchFamily="18" charset="0"/>
                <a:cs typeface="+mj-cs"/>
              </a:rPr>
              <a:t>The logical flow of papers goes straight from the </a:t>
            </a:r>
            <a:r>
              <a:rPr lang="en-US" sz="2800" dirty="0" smtClean="0">
                <a:solidFill>
                  <a:srgbClr val="FFFF00"/>
                </a:solidFill>
                <a:latin typeface="Times New Roman" pitchFamily="18" charset="0"/>
                <a:cs typeface="+mj-cs"/>
              </a:rPr>
              <a:t>Introduction</a:t>
            </a:r>
            <a:r>
              <a:rPr lang="en-US" sz="2800" dirty="0" smtClean="0">
                <a:latin typeface="Times New Roman" pitchFamily="18" charset="0"/>
                <a:cs typeface="+mj-cs"/>
              </a:rPr>
              <a:t> to </a:t>
            </a:r>
            <a:r>
              <a:rPr lang="en-US" sz="2800" dirty="0" smtClean="0">
                <a:solidFill>
                  <a:srgbClr val="FFFF00"/>
                </a:solidFill>
                <a:latin typeface="Times New Roman" pitchFamily="18" charset="0"/>
                <a:cs typeface="+mj-cs"/>
              </a:rPr>
              <a:t>Results</a:t>
            </a:r>
            <a:r>
              <a:rPr lang="en-US" sz="2800" dirty="0" smtClean="0">
                <a:latin typeface="Times New Roman" pitchFamily="18" charset="0"/>
                <a:cs typeface="+mj-cs"/>
              </a:rPr>
              <a:t>. </a:t>
            </a:r>
          </a:p>
          <a:p>
            <a:pPr>
              <a:buFont typeface="Arial" pitchFamily="34" charset="0"/>
              <a:buBlip>
                <a:blip r:embed="rId2"/>
              </a:buBlip>
              <a:defRPr/>
            </a:pPr>
            <a:r>
              <a:rPr lang="en-US" sz="2800" dirty="0" smtClean="0">
                <a:latin typeface="Times New Roman" pitchFamily="18" charset="0"/>
                <a:cs typeface="+mj-cs"/>
              </a:rPr>
              <a:t>Then to </a:t>
            </a:r>
            <a:r>
              <a:rPr lang="en-US" sz="2800" dirty="0" smtClean="0">
                <a:solidFill>
                  <a:srgbClr val="FFFF00"/>
                </a:solidFill>
                <a:latin typeface="Times New Roman" pitchFamily="18" charset="0"/>
                <a:cs typeface="+mj-cs"/>
              </a:rPr>
              <a:t>Discussion</a:t>
            </a:r>
            <a:r>
              <a:rPr lang="en-US" sz="2800" dirty="0" smtClean="0">
                <a:latin typeface="Times New Roman" pitchFamily="18" charset="0"/>
                <a:cs typeface="+mj-cs"/>
              </a:rPr>
              <a:t> for interpretation of the findings. </a:t>
            </a:r>
          </a:p>
          <a:p>
            <a:pPr>
              <a:buFont typeface="Arial" pitchFamily="34" charset="0"/>
              <a:buNone/>
              <a:defRPr/>
            </a:pPr>
            <a:endParaRPr lang="ar-SA" dirty="0"/>
          </a:p>
        </p:txBody>
      </p:sp>
      <p:sp>
        <p:nvSpPr>
          <p:cNvPr id="12292" name="AutoShape 2" descr="data:image/jpeg;base64,/9j/4AAQSkZJRgABAQAAAQABAAD/2wBDAAkGBwgHBgkIBwgKCgkLDRYPDQwMDRsUFRAWIB0iIiAdHx8kKDQsJCYxJx8fLT0tMTU3Ojo6Iys/RD84QzQ5Ojf/2wBDAQoKCg0MDRoPDxo3JR8lNzc3Nzc3Nzc3Nzc3Nzc3Nzc3Nzc3Nzc3Nzc3Nzc3Nzc3Nzc3Nzc3Nzc3Nzc3Nzc3Nzf/wAARCACnAHUDASIAAhEBAxEB/8QAHAAAAQUBAQEAAAAAAAAAAAAAAAIDBQYHBAEI/8QARRAAAQMDAgMFBQELCwUAAAAAAQACAwQFEQYhEjFBBxNRYXEUIjKBkUIIFiNSYqGxwdHw8RUkN0NUY3JzkrPhM0SCg5P/xAAbAQEAAgMBAQAAAAAAAAAAAAAAAQUDBAYCB//EAC4RAAIBAwIEAwgDAQAAAAAAAAABAgMEESExBRJBYXGBkQYTIjJRscHRFKHhQ//aAAwDAQACEQMRAD8A3FCEIAQhCAEJmqqoKSCSoqpo4YYwXPkleGtaBzJJ2AVKru1KyNnfTWWCvvlQwgObbqcyMbnxfsMeYzyUOSSyxuXtCzc6z1nVFxpdK0dIwH3fbK8Oc4eOGjb0R99Gu27utNicPBtW8H9C1HxC0Tw6i9TIqNR7RZpCFm7O0W90RP8ALWj6vugQO+ts7anPieHYgeqsOn9eadv8op6K4Mjq88JpKkd1KDjJHC7n8srYp1adRZhJPwPEouO6wWdC8z5r1ZCAQhCAEIQgBCEIAVU1jrWm0++OgpKd9xvVQM09BCck/lPP2G+Z8/A481/qp2n6OCmt0Yqb1cH91Q0x6u6vd+S3mf3IitI6VFubNVVUxqrlUnjrrhLu6R3UDwaOQC0b29VulGK5pvZfl9j3CHM9diIGm7hqCobW60rjXOB42W2BxZSwDnvj4yPE/nVggghpYGwUsMcMLBhscbA1oHkAu6plafwUDeGIHn1efEquX3VVjsMrYbpXsimcMiNrXPcB4kNBx81xV3Wub2ryJub7beS7fUs6UIU45awSzk2UxbrlRXakbV22qjqYHcnxnl5EHcHyIBTz3Na0ueQ1oGSScADzVe4TjLlksM3Iyi1lbCHbqLvNjtl4YG3CkZI5u7JRlsjD5OG4XGzW+mpa4Ucd2hMpPCHcLgwn/GRw/POFOuW1y3NrJSacX03RMXSqrGjIW337UGiy0Vks99sLcBz371VI3qf7xo+votNs12ob1boK+2VDKilnbxMkYfqCOhHIg7hUdyrwqKjQ10derVG59oneP5UoW8mZ275gHIjqOo+o6jhnGHWapVt+j+pXXdjyLnp7G0IXPQVdPX0kNXRytlp5mB8cjTkOaRkELoXQlaCEIQAmauoipKaaoqJGxwwsdJI9xwGtAySfknlRO2CsmbpuC0Uji2ovVZHQNcBnga45cceGBj5qJNJZewIfRcE+pr1V6trGuD65xioGP/qKVpxkA8i7Gf4q6XCZrAKSDaNnxY6lJtUMVstfDTsDGRMbDC0cgAMD9/Jchzk5OT4lcJxC+bg5r5qn9R6Lz3ZYUaazjovuMy8fA/usd5g8PENs+aXY9C2OiaaitoYa2vlPHLU1kbZJHOPM5I29BgdAnqFgkroWnlnJ+W/6lV+2zV1bp+20tutcroKqvLy+dnxRxtxnhPQkkDPhnruLD2bt1KE6kts4PF5LVIslbpe226WSvtNJHSOcPw7KdoY2QeLmjYkePPnvuctU1jhvTHR1zC+jB/CRk7SeR8R5Ks9k9pfVaH/lplfXSXSeSUkzVTnsPC4tEZYTgggb5Gd8g7DHdXUkOoOzervM9RWUzHUUlRSNbO6PuQGktc4NOHEkZOc7HAVpV4XGd7Gv0x/fQxxuGqLgWer0XpmqpPZZbHQd0BhuKdoLfQgbKvCzvsLRQCV8tOzJp3SHLhH0aT1xyHXGPU1LsR1rcaq5HT91nfUxvidNTyyvLnxuGOJhJ3IwSfIj6anqaMPoGS9Y3j6Hb9ini9rGdrJx0xqerOq41l3KsU1IGuaWuaHNIwQRkEeCdKbcuJi8PJ0aSawxnszuDrFe6vSM8hNLI01drL3E4Z9uIH8kgn0yVqKxLV0z7Wyg1DA3M9pqmSnA3dE48L2/MELaYZGSsbJGcse0OB8QV33Dbl3FtGb32ZzV3R9zVcVsOIQhb5rAs71qDV9pGmaYvIZS01TVcI5OcQGDPpvhaIs81Lt2qWou5OtEwafPjBWlxGTjaVGvoz3T+dE/M/8Am8MY5YLj8yuc80txzj0wkOXzStUdSeeyXosFtCOEO293BXwk9SR+YrM/uiLfKKuzXMBxhLH0znZ2a7PE0fMcX0WhkkHIOCOqk6yO16gtUtvu0Mc0MzeGWB/XzHUeII3C6v2buoRjKjJ65yjUvKbbUkfNul9a33TNDVUFnkj7qsdksfFxlryOHiZv8RAA3yNhsnblqnUtHp46NrnNgpqYiOSPgxKW/EGOcDgt3HLy3Iytdg0RpOw1YqrZRPkrG/A+ad0gh8wCcZ/RlFx0xp3UM7HX2jcZWDhZURSmNwH4pxzGfHlkq8nxKnC5VF7Y37mCNvN0+czXsTtsldrynqGteYqCGSZ7gNgSOBoJ8+I7eR8FvepXhtu4Dzkkbj5b/qTGnbTYdL211NaY46aAnjeXP4nSHxLjklRt4r/bqjLciJmzAeviVh4veU6VtKGdZaIyWdGU6qeNERpTbk4U25cQjo4kdfaYVllr6c/1tO9ufD3Srx2dVb67Q9jqJHFz3UcYc4nJJA4SfzKn1hDaWdx5CJ36CrP2UNLezyxA/wBmz9XFdZ7PN+7mu6KfiyXPF9i2oQhdEVILO+0n+Yaq0jeC8tiNVJQS4Hxd633cnwBbn+C0RVntEsb9QaSr6KAH2trO+pS04IlZ7zcHoSRjPmsdamqtOUH1TRKeHkQUhyjNL3ht9sNJcQOGSRmJmdWSDZw38wVJSHAXyupRlTqunJap4LiEsrIzK/BwOa4a+spbfTPqa6eOngZ8UkpwP4rqO5UTc9O0l0ukNXdCamnp2AQUbx+DDznL3D7ROwwdgB5qzoKjTaU36b+REnJr4SG+/wAtMreKhpbpWRZx3tPRuLT9U7S6309UzmnfXGknHxR1sboccuZOw+qs3EWt4We60bAN2C46+ho7jEYrhSwVLPxZow7HpnktxTt5bwa81+sfYhRqLrnyHAQ5oewhzXDIc05BHkeq8Kqkmlq6zuM+kLg6BrRk26qcZIJOuxJy08/2hd1l1EyulNHcKZ9vubDh1NKch3+E9c/wzzUztFUg5U5cyXqvFflZRkp1uWSUlj7E0U25OFJ4S4Od9lvM/oVXGDzgslJJZIDWVYKDTFyn4i13cljCOfE/3R+nPyWpaUtxtOm7Xbz8VNSRxuOMZIaMnHrlZfNSnUGsbPYWNLqeF4r649AxnwNPQ5d09CtlC7XgtB0rbL3k8lDxGqp1sLpoeoQhW5oAvCvUIDK6iD7zteT07iGWfUL+9ptsNhqgAHM8Pf5j5DGyss/ILv1xp2PUunai354KjHeUsoODFM3djgem+3oSqrpa7yXqwwVFS3grYnGCrZ1bMzZ315/Ncnx6xUasbmK30f4N22qaODJVgy4+iTKd0ph95JlGDnxCoP8Atr9DeXyiQ3ZIc0FOZ2TQJyvGJybedjMsJJDbtiuG62yjucTW1cXE5nwSNPC+M/ku5jkPLYLvk5pt3JbUKkouFSLwyeVPMXsNUsMpZFTh7p5cBoc7HE8+Jx18Svb/AFVNaqWV0rx7PRsc+Z/4zuv6gP8AlS9GwW+3Pr3gd/J7kAPTPN379FTH0D9XaspdPtPFbaItqrq7OeLrHF8yMkeHXZWlCydSqqb3lq+0f9/RgncckHLotF4/4Wfslss9Paqm/wBxYBcL1IKggjeKHH4NmfTfpzHgr6ksaGNDWjAGwA6JS6+KUUkilbbeWCEIUkAhCEB4Vlzadtk7Srzb2gsp7vAy4Qjk3vGktkA8zniK1FZ72qQmgrdO6kZnhoKw09Rg4HczYaSfQgY9VqX1H39vOmt2tPFbHunLlmmdh2KVkOCamq6MOINZTBw2IMzR+tMe3UnSrp//ALN/auC9zOqk8NNdi2U4x6j5YfFJxw80ya+l/tdP6d639qbdXUnWrpx/7W/tXr+PXektvAyKpDoOuOSn7fSe11TYz8A3f6eHzXD7bRj/ALymz/nN/apKmudBRWiSVlfS+0znhA75uWjlnn6n5rcs6KnVzNPlgs+hFSeIYT1ehF68v7bdRzVEbTKYB3NNE0ZMsrjgAD1/MFYezzTP3uWBjKkiS5Vbvaa6Xq+V25+Q5fxVNsVENT9oEfEeO3aeYJXDm2SpePc8jwgZzzB9VrTeS6nh1KSg61RfFPV9l0XoVlzNOShHaOn7PUIQrE1gQhCAEIQgBUXtrkdH2cXPgPxvhY7IzsZW5V6VD7b/AOji4/5sH+61AfMvAz8Vv0SmAMdlgDT5L0Ejw+gKWJXjw+ik8ixPUdHO/wBKaMUkjuJ0T3E9SxLE7+p/Ojv3fuVGWSJFG8n/AKTfqEsUDzj3Ih80d+5HtDlGWNDZvucppRHqGkLvwMUkD2sAGA93eNcR68DfotoCxT7nHeXUh8RSn/eW1qSQQhCAEIQgBCEIAVD7b/6OLh/mwf7rVfFV+02zy3zQ12oqcOdOYhLE1vNzmODwPnw4+aA+VA1zuQJ9Eru5D9gpAILQQOY2XvEfEqSBYhkPQD1ISxTu6uYPmmuJ34xRxu8VGo0HvZf75o/8cpbaWPHvTOPmG4XP3jvFHeO8UwxobN9zltNqUDkPZgPrMtrWWfc/2V9FpqsuszC19ynHBkneOPIacepetTQkEIQgBCEIAQhCAF4eS9QgMN7Vey+pjqqi+aapzNFKXSVVHGMvY47l0Y6g7kt5jpnpj/D7xadiDgg8wfNfaJGVW9SaF03qR/e3S2xvqP7RGTHJ/qbz+eUB8qiLP2kttNxfb/Mtzqewu0OeTR3m4wtPJrwx+PngJuHsLt4cO/v9we3qI42NP13TUYMSdSsjbxSTtYPEt/5V07PuzWu1RURVddHLTWTIcZXt4H1A8GDwP43ntlbFp/sw0nZJY5o7f7XVMwRNWP712Rydg+6D5gK5hoGANgEAzR0sNFSxUtLEyKCFgjjjYMBrQMABPoTcsgjaXYJx0CAcQkseHtDgdkpACEIQAhCEAIQhACEIQAhCEBzCF4kznbI+0cnn+vGyBHKGkcZLt8Eu8vRCEB7wyh2cg+Az6/8ACSYX4HvZPDh2XHng/rKEIBQZIHg8W3r+/kvGsmazAIcR1cUIQDsXeb94G+WEIQgP/9k="/>
          <p:cNvSpPr>
            <a:spLocks noChangeAspect="1" noChangeArrowheads="1"/>
          </p:cNvSpPr>
          <p:nvPr/>
        </p:nvSpPr>
        <p:spPr bwMode="auto">
          <a:xfrm>
            <a:off x="63500" y="-635000"/>
            <a:ext cx="9144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ar-SA" altLang="en-US"/>
          </a:p>
        </p:txBody>
      </p:sp>
      <p:sp>
        <p:nvSpPr>
          <p:cNvPr id="12293" name="AutoShape 4" descr="data:image/jpeg;base64,/9j/4AAQSkZJRgABAQAAAQABAAD/2wBDAAkGBwgHBgkIBwgKCgkLDRYPDQwMDRsUFRAWIB0iIiAdHx8kKDQsJCYxJx8fLT0tMTU3Ojo6Iys/RD84QzQ5Ojf/2wBDAQoKCg0MDRoPDxo3JR8lNzc3Nzc3Nzc3Nzc3Nzc3Nzc3Nzc3Nzc3Nzc3Nzc3Nzc3Nzc3Nzc3Nzc3Nzc3Nzc3Nzf/wAARCACnAHUDASIAAhEBAxEB/8QAHAAAAQUBAQEAAAAAAAAAAAAAAAIDBQYHBAEI/8QARRAAAQMDAgMFBQELCwUAAAAAAQACAwQFEQYhEjFBBxNRYXEUIjKBkUIIFiNSYqGxwdHw8RUkN0NUY3JzkrPhM0SCg5P/xAAbAQEAAgMBAQAAAAAAAAAAAAAAAQUDBAYCB//EAC4RAAIBAwIEAwgDAQAAAAAAAAABAgMEESExBRJBYXGBkQYTIjJRscHRFKHhQ//aAAwDAQACEQMRAD8A3FCEIAQhCAEJmqqoKSCSoqpo4YYwXPkleGtaBzJJ2AVKru1KyNnfTWWCvvlQwgObbqcyMbnxfsMeYzyUOSSyxuXtCzc6z1nVFxpdK0dIwH3fbK8Oc4eOGjb0R99Gu27utNicPBtW8H9C1HxC0Tw6i9TIqNR7RZpCFm7O0W90RP8ALWj6vugQO+ts7anPieHYgeqsOn9eadv8op6K4Mjq88JpKkd1KDjJHC7n8srYp1adRZhJPwPEouO6wWdC8z5r1ZCAQhCAEIQgBCEIAVU1jrWm0++OgpKd9xvVQM09BCck/lPP2G+Z8/A481/qp2n6OCmt0Yqb1cH91Q0x6u6vd+S3mf3IitI6VFubNVVUxqrlUnjrrhLu6R3UDwaOQC0b29VulGK5pvZfl9j3CHM9diIGm7hqCobW60rjXOB42W2BxZSwDnvj4yPE/nVggghpYGwUsMcMLBhscbA1oHkAu6plafwUDeGIHn1efEquX3VVjsMrYbpXsimcMiNrXPcB4kNBx81xV3Wub2ryJub7beS7fUs6UIU45awSzk2UxbrlRXakbV22qjqYHcnxnl5EHcHyIBTz3Na0ueQ1oGSScADzVe4TjLlksM3Iyi1lbCHbqLvNjtl4YG3CkZI5u7JRlsjD5OG4XGzW+mpa4Ucd2hMpPCHcLgwn/GRw/POFOuW1y3NrJSacX03RMXSqrGjIW337UGiy0Vks99sLcBz371VI3qf7xo+votNs12ob1boK+2VDKilnbxMkYfqCOhHIg7hUdyrwqKjQ10derVG59oneP5UoW8mZ275gHIjqOo+o6jhnGHWapVt+j+pXXdjyLnp7G0IXPQVdPX0kNXRytlp5mB8cjTkOaRkELoXQlaCEIQAmauoipKaaoqJGxwwsdJI9xwGtAySfknlRO2CsmbpuC0Uji2ovVZHQNcBnga45cceGBj5qJNJZewIfRcE+pr1V6trGuD65xioGP/qKVpxkA8i7Gf4q6XCZrAKSDaNnxY6lJtUMVstfDTsDGRMbDC0cgAMD9/Jchzk5OT4lcJxC+bg5r5qn9R6Lz3ZYUaazjovuMy8fA/usd5g8PENs+aXY9C2OiaaitoYa2vlPHLU1kbZJHOPM5I29BgdAnqFgkroWnlnJ+W/6lV+2zV1bp+20tutcroKqvLy+dnxRxtxnhPQkkDPhnruLD2bt1KE6kts4PF5LVIslbpe226WSvtNJHSOcPw7KdoY2QeLmjYkePPnvuctU1jhvTHR1zC+jB/CRk7SeR8R5Ks9k9pfVaH/lplfXSXSeSUkzVTnsPC4tEZYTgggb5Gd8g7DHdXUkOoOzervM9RWUzHUUlRSNbO6PuQGktc4NOHEkZOc7HAVpV4XGd7Gv0x/fQxxuGqLgWer0XpmqpPZZbHQd0BhuKdoLfQgbKvCzvsLRQCV8tOzJp3SHLhH0aT1xyHXGPU1LsR1rcaq5HT91nfUxvidNTyyvLnxuGOJhJ3IwSfIj6anqaMPoGS9Y3j6Hb9ini9rGdrJx0xqerOq41l3KsU1IGuaWuaHNIwQRkEeCdKbcuJi8PJ0aSawxnszuDrFe6vSM8hNLI01drL3E4Z9uIH8kgn0yVqKxLV0z7Wyg1DA3M9pqmSnA3dE48L2/MELaYZGSsbJGcse0OB8QV33Dbl3FtGb32ZzV3R9zVcVsOIQhb5rAs71qDV9pGmaYvIZS01TVcI5OcQGDPpvhaIs81Lt2qWou5OtEwafPjBWlxGTjaVGvoz3T+dE/M/8Am8MY5YLj8yuc80txzj0wkOXzStUdSeeyXosFtCOEO293BXwk9SR+YrM/uiLfKKuzXMBxhLH0znZ2a7PE0fMcX0WhkkHIOCOqk6yO16gtUtvu0Mc0MzeGWB/XzHUeII3C6v2buoRjKjJ65yjUvKbbUkfNul9a33TNDVUFnkj7qsdksfFxlryOHiZv8RAA3yNhsnblqnUtHp46NrnNgpqYiOSPgxKW/EGOcDgt3HLy3Iytdg0RpOw1YqrZRPkrG/A+ad0gh8wCcZ/RlFx0xp3UM7HX2jcZWDhZURSmNwH4pxzGfHlkq8nxKnC5VF7Y37mCNvN0+czXsTtsldrynqGteYqCGSZ7gNgSOBoJ8+I7eR8FvepXhtu4Dzkkbj5b/qTGnbTYdL211NaY46aAnjeXP4nSHxLjklRt4r/bqjLciJmzAeviVh4veU6VtKGdZaIyWdGU6qeNERpTbk4U25cQjo4kdfaYVllr6c/1tO9ufD3Srx2dVb67Q9jqJHFz3UcYc4nJJA4SfzKn1hDaWdx5CJ36CrP2UNLezyxA/wBmz9XFdZ7PN+7mu6KfiyXPF9i2oQhdEVILO+0n+Yaq0jeC8tiNVJQS4Hxd633cnwBbn+C0RVntEsb9QaSr6KAH2trO+pS04IlZ7zcHoSRjPmsdamqtOUH1TRKeHkQUhyjNL3ht9sNJcQOGSRmJmdWSDZw38wVJSHAXyupRlTqunJap4LiEsrIzK/BwOa4a+spbfTPqa6eOngZ8UkpwP4rqO5UTc9O0l0ukNXdCamnp2AQUbx+DDznL3D7ROwwdgB5qzoKjTaU36b+REnJr4SG+/wAtMreKhpbpWRZx3tPRuLT9U7S6309UzmnfXGknHxR1sboccuZOw+qs3EWt4We60bAN2C46+ho7jEYrhSwVLPxZow7HpnktxTt5bwa81+sfYhRqLrnyHAQ5oewhzXDIc05BHkeq8Kqkmlq6zuM+kLg6BrRk26qcZIJOuxJy08/2hd1l1EyulNHcKZ9vubDh1NKch3+E9c/wzzUztFUg5U5cyXqvFflZRkp1uWSUlj7E0U25OFJ4S4Od9lvM/oVXGDzgslJJZIDWVYKDTFyn4i13cljCOfE/3R+nPyWpaUtxtOm7Xbz8VNSRxuOMZIaMnHrlZfNSnUGsbPYWNLqeF4r649AxnwNPQ5d09CtlC7XgtB0rbL3k8lDxGqp1sLpoeoQhW5oAvCvUIDK6iD7zteT07iGWfUL+9ptsNhqgAHM8Pf5j5DGyss/ILv1xp2PUunai354KjHeUsoODFM3djgem+3oSqrpa7yXqwwVFS3grYnGCrZ1bMzZ315/Ncnx6xUasbmK30f4N22qaODJVgy4+iTKd0ph95JlGDnxCoP8Atr9DeXyiQ3ZIc0FOZ2TQJyvGJybedjMsJJDbtiuG62yjucTW1cXE5nwSNPC+M/ku5jkPLYLvk5pt3JbUKkouFSLwyeVPMXsNUsMpZFTh7p5cBoc7HE8+Jx18Svb/AFVNaqWV0rx7PRsc+Z/4zuv6gP8AlS9GwW+3Pr3gd/J7kAPTPN379FTH0D9XaspdPtPFbaItqrq7OeLrHF8yMkeHXZWlCydSqqb3lq+0f9/RgncckHLotF4/4Wfslss9Paqm/wBxYBcL1IKggjeKHH4NmfTfpzHgr6ksaGNDWjAGwA6JS6+KUUkilbbeWCEIUkAhCEB4Vlzadtk7Srzb2gsp7vAy4Qjk3vGktkA8zniK1FZ72qQmgrdO6kZnhoKw09Rg4HczYaSfQgY9VqX1H39vOmt2tPFbHunLlmmdh2KVkOCamq6MOINZTBw2IMzR+tMe3UnSrp//ALN/auC9zOqk8NNdi2U4x6j5YfFJxw80ya+l/tdP6d639qbdXUnWrpx/7W/tXr+PXektvAyKpDoOuOSn7fSe11TYz8A3f6eHzXD7bRj/ALymz/nN/apKmudBRWiSVlfS+0znhA75uWjlnn6n5rcs6KnVzNPlgs+hFSeIYT1ehF68v7bdRzVEbTKYB3NNE0ZMsrjgAD1/MFYezzTP3uWBjKkiS5Vbvaa6Xq+V25+Q5fxVNsVENT9oEfEeO3aeYJXDm2SpePc8jwgZzzB9VrTeS6nh1KSg61RfFPV9l0XoVlzNOShHaOn7PUIQrE1gQhCAEIQgBUXtrkdH2cXPgPxvhY7IzsZW5V6VD7b/AOji4/5sH+61AfMvAz8Vv0SmAMdlgDT5L0Ejw+gKWJXjw+ik8ixPUdHO/wBKaMUkjuJ0T3E9SxLE7+p/Ojv3fuVGWSJFG8n/AKTfqEsUDzj3Ih80d+5HtDlGWNDZvucppRHqGkLvwMUkD2sAGA93eNcR68DfotoCxT7nHeXUh8RSn/eW1qSQQhCAEIQgBCEIAVD7b/6OLh/mwf7rVfFV+02zy3zQ12oqcOdOYhLE1vNzmODwPnw4+aA+VA1zuQJ9Eru5D9gpAILQQOY2XvEfEqSBYhkPQD1ISxTu6uYPmmuJ34xRxu8VGo0HvZf75o/8cpbaWPHvTOPmG4XP3jvFHeO8UwxobN9zltNqUDkPZgPrMtrWWfc/2V9FpqsuszC19ynHBkneOPIacepetTQkEIQgBCEIAQhCAF4eS9QgMN7Vey+pjqqi+aapzNFKXSVVHGMvY47l0Y6g7kt5jpnpj/D7xadiDgg8wfNfaJGVW9SaF03qR/e3S2xvqP7RGTHJ/qbz+eUB8qiLP2kttNxfb/Mtzqewu0OeTR3m4wtPJrwx+PngJuHsLt4cO/v9we3qI42NP13TUYMSdSsjbxSTtYPEt/5V07PuzWu1RURVddHLTWTIcZXt4H1A8GDwP43ntlbFp/sw0nZJY5o7f7XVMwRNWP712Rydg+6D5gK5hoGANgEAzR0sNFSxUtLEyKCFgjjjYMBrQMABPoTcsgjaXYJx0CAcQkseHtDgdkpACEIQAhCEAIQhACEIQAhCEBzCF4kznbI+0cnn+vGyBHKGkcZLt8Eu8vRCEB7wyh2cg+Az6/8ACSYX4HvZPDh2XHng/rKEIBQZIHg8W3r+/kvGsmazAIcR1cUIQDsXeb94G+WEIQgP/9k="/>
          <p:cNvSpPr>
            <a:spLocks noChangeAspect="1" noChangeArrowheads="1"/>
          </p:cNvSpPr>
          <p:nvPr/>
        </p:nvSpPr>
        <p:spPr bwMode="auto">
          <a:xfrm>
            <a:off x="63500" y="-635000"/>
            <a:ext cx="9144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ar-SA" altLang="en-US"/>
          </a:p>
        </p:txBody>
      </p:sp>
      <p:pic>
        <p:nvPicPr>
          <p:cNvPr id="12294" name="Picture 6" descr="http://www.dreamstime.com/cartoon-lamp-thumb16049222.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13413" y="5410200"/>
            <a:ext cx="1012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loud Callout 6"/>
          <p:cNvSpPr/>
          <p:nvPr/>
        </p:nvSpPr>
        <p:spPr>
          <a:xfrm>
            <a:off x="5867400" y="3857307"/>
            <a:ext cx="3276600" cy="1752600"/>
          </a:xfrm>
          <a:prstGeom prst="cloudCallou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ar-SA" dirty="0"/>
          </a:p>
        </p:txBody>
      </p:sp>
      <p:sp>
        <p:nvSpPr>
          <p:cNvPr id="8" name="TextBox 7"/>
          <p:cNvSpPr txBox="1"/>
          <p:nvPr/>
        </p:nvSpPr>
        <p:spPr>
          <a:xfrm>
            <a:off x="6324600" y="4087495"/>
            <a:ext cx="2286000" cy="1292225"/>
          </a:xfrm>
          <a:prstGeom prst="rect">
            <a:avLst/>
          </a:prstGeom>
          <a:noFill/>
        </p:spPr>
        <p:txBody>
          <a:bodyPr rtlCol="1">
            <a:spAutoFit/>
          </a:bodyPr>
          <a:lstStyle/>
          <a:p>
            <a:pPr>
              <a:defRPr/>
            </a:pPr>
            <a:r>
              <a:rPr lang="en-US" sz="2000" dirty="0">
                <a:effectLst>
                  <a:outerShdw blurRad="38100" dist="38100" dir="2700000" algn="tl">
                    <a:srgbClr val="000000">
                      <a:alpha val="43137"/>
                    </a:srgbClr>
                  </a:outerShdw>
                </a:effectLst>
                <a:latin typeface="Times New Roman" pitchFamily="18" charset="0"/>
                <a:cs typeface="+mj-cs"/>
              </a:rPr>
              <a:t>This is only easy to do if the paper is organized properly.</a:t>
            </a:r>
          </a:p>
          <a:p>
            <a:pPr>
              <a:defRPr/>
            </a:pPr>
            <a:endParaRPr lang="ar-SA" dirty="0">
              <a:latin typeface="Arial" pitchFamily="34" charset="0"/>
              <a:cs typeface="+mj-cs"/>
            </a:endParaRPr>
          </a:p>
        </p:txBody>
      </p:sp>
    </p:spTree>
    <p:extLst>
      <p:ext uri="{BB962C8B-B14F-4D97-AF65-F5344CB8AC3E}">
        <p14:creationId xmlns:p14="http://schemas.microsoft.com/office/powerpoint/2010/main" val="3787314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125113" cy="924475"/>
          </a:xfrm>
        </p:spPr>
        <p:txBody>
          <a:bodyPr/>
          <a:lstStyle/>
          <a:p>
            <a:pPr algn="l">
              <a:defRPr/>
            </a:pPr>
            <a:r>
              <a:rPr lang="en-US" sz="3600" b="1" dirty="0" smtClean="0">
                <a:solidFill>
                  <a:srgbClr val="FFFF00"/>
                </a:solidFill>
                <a:effectLst>
                  <a:outerShdw blurRad="38100" dist="38100" dir="2700000" algn="tl">
                    <a:srgbClr val="000000">
                      <a:alpha val="43137"/>
                    </a:srgbClr>
                  </a:outerShdw>
                </a:effectLst>
                <a:latin typeface="Bradley Hand ITC" pitchFamily="66" charset="0"/>
              </a:rPr>
              <a:t>How to read the results…</a:t>
            </a:r>
            <a:endParaRPr lang="ar-SA" sz="3600" b="1" dirty="0">
              <a:solidFill>
                <a:srgbClr val="FFFF00"/>
              </a:solidFill>
            </a:endParaRPr>
          </a:p>
        </p:txBody>
      </p:sp>
      <p:sp>
        <p:nvSpPr>
          <p:cNvPr id="3" name="Content Placeholder 2"/>
          <p:cNvSpPr>
            <a:spLocks noGrp="1"/>
          </p:cNvSpPr>
          <p:nvPr>
            <p:ph idx="1"/>
          </p:nvPr>
        </p:nvSpPr>
        <p:spPr>
          <a:xfrm>
            <a:off x="457200" y="1600200"/>
            <a:ext cx="8229600" cy="4525963"/>
          </a:xfrm>
          <a:prstGeom prst="rect">
            <a:avLst/>
          </a:prstGeom>
        </p:spPr>
        <p:txBody>
          <a:bodyPr>
            <a:normAutofit fontScale="92500" lnSpcReduction="10000"/>
          </a:bodyPr>
          <a:lstStyle/>
          <a:p>
            <a:pPr>
              <a:buClr>
                <a:srgbClr val="0000FF"/>
              </a:buClr>
              <a:buFont typeface="Wingdings" pitchFamily="2" charset="2"/>
              <a:buChar char="ü"/>
              <a:defRPr/>
            </a:pPr>
            <a:r>
              <a:rPr lang="en-US" sz="2800" dirty="0" smtClean="0"/>
              <a:t> </a:t>
            </a:r>
            <a:r>
              <a:rPr lang="en-US" sz="2800" dirty="0" smtClean="0">
                <a:effectLst>
                  <a:outerShdw blurRad="38100" dist="38100" dir="2700000" algn="tl">
                    <a:srgbClr val="000000">
                      <a:alpha val="43137"/>
                    </a:srgbClr>
                  </a:outerShdw>
                </a:effectLst>
                <a:latin typeface="Times New Roman" pitchFamily="18" charset="0"/>
              </a:rPr>
              <a:t>Examine the figure</a:t>
            </a:r>
          </a:p>
          <a:p>
            <a:pPr>
              <a:buClr>
                <a:srgbClr val="0000FF"/>
              </a:buClr>
              <a:buFont typeface="Wingdings" pitchFamily="2" charset="2"/>
              <a:buChar char="ü"/>
              <a:defRPr/>
            </a:pPr>
            <a:r>
              <a:rPr lang="en-US" sz="2800" dirty="0" smtClean="0">
                <a:effectLst>
                  <a:outerShdw blurRad="38100" dist="38100" dir="2700000" algn="tl">
                    <a:srgbClr val="000000">
                      <a:alpha val="43137"/>
                    </a:srgbClr>
                  </a:outerShdw>
                </a:effectLst>
                <a:latin typeface="Times New Roman" pitchFamily="18" charset="0"/>
              </a:rPr>
              <a:t> take notes</a:t>
            </a:r>
          </a:p>
          <a:p>
            <a:pPr>
              <a:buClr>
                <a:srgbClr val="0000FF"/>
              </a:buClr>
              <a:buFont typeface="Wingdings" pitchFamily="2" charset="2"/>
              <a:buChar char="ü"/>
              <a:defRPr/>
            </a:pPr>
            <a:r>
              <a:rPr lang="en-US" sz="2800" dirty="0" smtClean="0">
                <a:effectLst>
                  <a:outerShdw blurRad="38100" dist="38100" dir="2700000" algn="tl">
                    <a:srgbClr val="000000">
                      <a:alpha val="43137"/>
                    </a:srgbClr>
                  </a:outerShdw>
                </a:effectLst>
                <a:latin typeface="Times New Roman" pitchFamily="18" charset="0"/>
              </a:rPr>
              <a:t> with each experiment/ figure you should be able to explain:</a:t>
            </a:r>
          </a:p>
          <a:p>
            <a:pPr>
              <a:buClr>
                <a:srgbClr val="0000FF"/>
              </a:buClr>
              <a:buFont typeface="Arial" pitchFamily="34" charset="0"/>
              <a:buBlip>
                <a:blip r:embed="rId2"/>
              </a:buBlip>
              <a:defRPr/>
            </a:pPr>
            <a:r>
              <a:rPr lang="en-US" sz="2800" dirty="0" smtClean="0">
                <a:solidFill>
                  <a:srgbClr val="FFFF00"/>
                </a:solidFill>
                <a:effectLst>
                  <a:outerShdw blurRad="38100" dist="38100" dir="2700000" algn="tl">
                    <a:srgbClr val="000000">
                      <a:alpha val="43137"/>
                    </a:srgbClr>
                  </a:outerShdw>
                </a:effectLst>
                <a:latin typeface="Times New Roman" pitchFamily="18" charset="0"/>
              </a:rPr>
              <a:t> The basic procedure</a:t>
            </a:r>
          </a:p>
          <a:p>
            <a:pPr>
              <a:buClr>
                <a:srgbClr val="0000FF"/>
              </a:buClr>
              <a:buFont typeface="Arial" pitchFamily="34" charset="0"/>
              <a:buBlip>
                <a:blip r:embed="rId2"/>
              </a:buBlip>
              <a:defRPr/>
            </a:pPr>
            <a:r>
              <a:rPr lang="en-US" sz="2800" dirty="0" smtClean="0">
                <a:solidFill>
                  <a:srgbClr val="FFFF00"/>
                </a:solidFill>
                <a:effectLst>
                  <a:outerShdw blurRad="38100" dist="38100" dir="2700000" algn="tl">
                    <a:srgbClr val="000000">
                      <a:alpha val="43137"/>
                    </a:srgbClr>
                  </a:outerShdw>
                </a:effectLst>
                <a:latin typeface="Times New Roman" pitchFamily="18" charset="0"/>
              </a:rPr>
              <a:t> the question it sought to answer</a:t>
            </a:r>
          </a:p>
          <a:p>
            <a:pPr>
              <a:buClr>
                <a:srgbClr val="0000FF"/>
              </a:buClr>
              <a:buFont typeface="Arial" pitchFamily="34" charset="0"/>
              <a:buBlip>
                <a:blip r:embed="rId2"/>
              </a:buBlip>
              <a:defRPr/>
            </a:pPr>
            <a:r>
              <a:rPr lang="en-US" sz="2800" dirty="0" smtClean="0">
                <a:solidFill>
                  <a:srgbClr val="FFFF00"/>
                </a:solidFill>
                <a:effectLst>
                  <a:outerShdw blurRad="38100" dist="38100" dir="2700000" algn="tl">
                    <a:srgbClr val="000000">
                      <a:alpha val="43137"/>
                    </a:srgbClr>
                  </a:outerShdw>
                </a:effectLst>
                <a:latin typeface="Times New Roman" pitchFamily="18" charset="0"/>
              </a:rPr>
              <a:t> The results</a:t>
            </a:r>
          </a:p>
          <a:p>
            <a:pPr>
              <a:buClr>
                <a:srgbClr val="0000FF"/>
              </a:buClr>
              <a:buFont typeface="Arial" pitchFamily="34" charset="0"/>
              <a:buBlip>
                <a:blip r:embed="rId2"/>
              </a:buBlip>
              <a:defRPr/>
            </a:pPr>
            <a:r>
              <a:rPr lang="en-US" sz="2800" dirty="0" smtClean="0">
                <a:solidFill>
                  <a:srgbClr val="FFFF00"/>
                </a:solidFill>
                <a:effectLst>
                  <a:outerShdw blurRad="38100" dist="38100" dir="2700000" algn="tl">
                    <a:srgbClr val="000000">
                      <a:alpha val="43137"/>
                    </a:srgbClr>
                  </a:outerShdw>
                </a:effectLst>
                <a:latin typeface="Times New Roman" pitchFamily="18" charset="0"/>
              </a:rPr>
              <a:t> the conclusion &amp;</a:t>
            </a:r>
          </a:p>
          <a:p>
            <a:pPr>
              <a:buClr>
                <a:srgbClr val="0000FF"/>
              </a:buClr>
              <a:buFont typeface="Arial" pitchFamily="34" charset="0"/>
              <a:buBlip>
                <a:blip r:embed="rId2"/>
              </a:buBlip>
              <a:defRPr/>
            </a:pPr>
            <a:r>
              <a:rPr lang="en-US" sz="2800" dirty="0" smtClean="0">
                <a:solidFill>
                  <a:srgbClr val="FFFF00"/>
                </a:solidFill>
                <a:effectLst>
                  <a:outerShdw blurRad="38100" dist="38100" dir="2700000" algn="tl">
                    <a:srgbClr val="000000">
                      <a:alpha val="43137"/>
                    </a:srgbClr>
                  </a:outerShdw>
                </a:effectLst>
                <a:latin typeface="Times New Roman" pitchFamily="18" charset="0"/>
              </a:rPr>
              <a:t> Criticism</a:t>
            </a:r>
            <a:endParaRPr lang="ar-SA" sz="2800" dirty="0">
              <a:solidFill>
                <a:srgbClr val="FFFF00"/>
              </a:solidFill>
              <a:effectLst>
                <a:outerShdw blurRad="38100" dist="38100" dir="2700000" algn="tl">
                  <a:srgbClr val="000000">
                    <a:alpha val="43137"/>
                  </a:srgbClr>
                </a:outerShdw>
              </a:effectLst>
              <a:latin typeface="Times New Roman" pitchFamily="18" charset="0"/>
            </a:endParaRP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588" y="3143250"/>
            <a:ext cx="3427412"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688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125113" cy="924475"/>
          </a:xfrm>
        </p:spPr>
        <p:txBody>
          <a:bodyPr/>
          <a:lstStyle/>
          <a:p>
            <a:pPr>
              <a:defRPr/>
            </a:pPr>
            <a:r>
              <a:rPr lang="en-US" b="1" dirty="0" smtClean="0">
                <a:solidFill>
                  <a:srgbClr val="FFFF00"/>
                </a:solidFill>
                <a:effectLst>
                  <a:outerShdw blurRad="38100" dist="38100" dir="2700000" algn="tl">
                    <a:srgbClr val="000000">
                      <a:alpha val="43137"/>
                    </a:srgbClr>
                  </a:outerShdw>
                </a:effectLst>
                <a:latin typeface="Bradley Hand ITC" pitchFamily="66" charset="0"/>
              </a:rPr>
              <a:t>How to read a discussion</a:t>
            </a:r>
            <a:endParaRPr lang="ar-SA" dirty="0">
              <a:solidFill>
                <a:srgbClr val="FFFF00"/>
              </a:solidFill>
            </a:endParaRPr>
          </a:p>
        </p:txBody>
      </p:sp>
      <p:sp>
        <p:nvSpPr>
          <p:cNvPr id="3" name="Content Placeholder 2"/>
          <p:cNvSpPr>
            <a:spLocks noGrp="1"/>
          </p:cNvSpPr>
          <p:nvPr>
            <p:ph idx="1"/>
          </p:nvPr>
        </p:nvSpPr>
        <p:spPr>
          <a:xfrm>
            <a:off x="457200" y="1295400"/>
            <a:ext cx="8458200" cy="4525963"/>
          </a:xfrm>
          <a:prstGeom prst="rect">
            <a:avLst/>
          </a:prstGeom>
        </p:spPr>
        <p:txBody>
          <a:bodyPr/>
          <a:lstStyle/>
          <a:p>
            <a:pPr>
              <a:lnSpc>
                <a:spcPct val="150000"/>
              </a:lnSpc>
              <a:buClr>
                <a:srgbClr val="0000FF"/>
              </a:buClr>
              <a:buFont typeface="Arial" pitchFamily="34" charset="0"/>
              <a:buNone/>
              <a:defRPr/>
            </a:pPr>
            <a:r>
              <a:rPr lang="en-US" sz="3000" dirty="0" smtClean="0">
                <a:effectLst>
                  <a:outerShdw blurRad="38100" dist="38100" dir="2700000" algn="tl">
                    <a:srgbClr val="000000">
                      <a:alpha val="43137"/>
                    </a:srgbClr>
                  </a:outerShdw>
                </a:effectLst>
              </a:rPr>
              <a:t> </a:t>
            </a:r>
            <a:r>
              <a:rPr lang="en-US" sz="3000" dirty="0" smtClean="0">
                <a:solidFill>
                  <a:srgbClr val="FFFF00"/>
                </a:solidFill>
                <a:effectLst>
                  <a:outerShdw blurRad="38100" dist="38100" dir="2700000" algn="tl">
                    <a:srgbClr val="000000">
                      <a:alpha val="43137"/>
                    </a:srgbClr>
                  </a:outerShdw>
                </a:effectLst>
                <a:latin typeface="Times New Roman" pitchFamily="18" charset="0"/>
              </a:rPr>
              <a:t>Take notes and answer these questions:</a:t>
            </a:r>
          </a:p>
          <a:p>
            <a:pPr>
              <a:lnSpc>
                <a:spcPct val="150000"/>
              </a:lnSpc>
              <a:buClr>
                <a:srgbClr val="0000FF"/>
              </a:buClr>
              <a:buFont typeface="Wingdings" pitchFamily="2" charset="2"/>
              <a:buChar char="ü"/>
              <a:defRPr/>
            </a:pPr>
            <a:r>
              <a:rPr lang="en-US" sz="3000" dirty="0" smtClean="0">
                <a:effectLst>
                  <a:outerShdw blurRad="38100" dist="38100" dir="2700000" algn="tl">
                    <a:srgbClr val="000000">
                      <a:alpha val="43137"/>
                    </a:srgbClr>
                  </a:outerShdw>
                </a:effectLst>
                <a:latin typeface="Times New Roman" pitchFamily="18" charset="0"/>
              </a:rPr>
              <a:t> What conclusions did the authors draw?</a:t>
            </a:r>
          </a:p>
          <a:p>
            <a:pPr>
              <a:buClr>
                <a:srgbClr val="0000FF"/>
              </a:buClr>
              <a:buFont typeface="Arial" pitchFamily="34" charset="0"/>
              <a:buNone/>
              <a:defRPr/>
            </a:pPr>
            <a:r>
              <a:rPr lang="en-US" sz="3000" dirty="0" smtClean="0">
                <a:solidFill>
                  <a:srgbClr val="FFFF00"/>
                </a:solidFill>
                <a:effectLst>
                  <a:outerShdw blurRad="38100" dist="38100" dir="2700000" algn="tl">
                    <a:srgbClr val="000000">
                      <a:alpha val="43137"/>
                    </a:srgbClr>
                  </a:outerShdw>
                </a:effectLst>
                <a:latin typeface="Times New Roman" pitchFamily="18" charset="0"/>
              </a:rPr>
              <a:t>Opinion/ interpretation?</a:t>
            </a:r>
          </a:p>
          <a:p>
            <a:pPr>
              <a:lnSpc>
                <a:spcPct val="150000"/>
              </a:lnSpc>
              <a:buClr>
                <a:srgbClr val="0000FF"/>
              </a:buClr>
              <a:buFont typeface="Wingdings" pitchFamily="2" charset="2"/>
              <a:buChar char="ü"/>
              <a:defRPr/>
            </a:pPr>
            <a:r>
              <a:rPr lang="en-US" sz="3000" dirty="0" smtClean="0">
                <a:effectLst>
                  <a:outerShdw blurRad="38100" dist="38100" dir="2700000" algn="tl">
                    <a:srgbClr val="000000">
                      <a:alpha val="43137"/>
                    </a:srgbClr>
                  </a:outerShdw>
                </a:effectLst>
                <a:latin typeface="Times New Roman" pitchFamily="18" charset="0"/>
              </a:rPr>
              <a:t> Ask yourself why is this data significant?</a:t>
            </a:r>
          </a:p>
          <a:p>
            <a:pPr>
              <a:lnSpc>
                <a:spcPct val="150000"/>
              </a:lnSpc>
              <a:spcBef>
                <a:spcPts val="0"/>
              </a:spcBef>
              <a:buClr>
                <a:srgbClr val="0000FF"/>
              </a:buClr>
              <a:buFont typeface="Arial" pitchFamily="34" charset="0"/>
              <a:buNone/>
              <a:defRPr/>
            </a:pPr>
            <a:r>
              <a:rPr lang="en-US" sz="3000" dirty="0" smtClean="0">
                <a:solidFill>
                  <a:srgbClr val="FFFF00"/>
                </a:solidFill>
                <a:effectLst>
                  <a:outerShdw blurRad="38100" dist="38100" dir="2700000" algn="tl">
                    <a:srgbClr val="000000">
                      <a:alpha val="43137"/>
                    </a:srgbClr>
                  </a:outerShdw>
                </a:effectLst>
                <a:latin typeface="Times New Roman" pitchFamily="18" charset="0"/>
              </a:rPr>
              <a:t>Does it contribute to knowledge or correct errors?</a:t>
            </a:r>
            <a:endParaRPr lang="ar-SA" sz="3000" dirty="0">
              <a:solidFill>
                <a:srgbClr val="FFFF00"/>
              </a:solidFill>
              <a:effectLst>
                <a:outerShdw blurRad="38100" dist="38100" dir="2700000" algn="tl">
                  <a:srgbClr val="000000">
                    <a:alpha val="43137"/>
                  </a:srgbClr>
                </a:outerShdw>
              </a:effectLst>
              <a:latin typeface="Times New Roman" pitchFamily="18" charset="0"/>
            </a:endParaRPr>
          </a:p>
        </p:txBody>
      </p:sp>
      <p:pic>
        <p:nvPicPr>
          <p:cNvPr id="15364" name="Picture 2" descr="http://t3.gstatic.com/images?q=tbn:ANd9GcSs4y1GtJAkSYMgH_5-pok3sDKVM4jI55S1Uht6JlyRjW4Nutbu"/>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170738" y="5314950"/>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6764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772" y="663803"/>
            <a:ext cx="8000908" cy="1754326"/>
          </a:xfrm>
          <a:prstGeom prst="rect">
            <a:avLst/>
          </a:prstGeom>
          <a:noFill/>
        </p:spPr>
        <p:txBody>
          <a:bodyPr wrap="none" lIns="91440" tIns="45720" rIns="91440" bIns="45720">
            <a:spAutoFit/>
          </a:bodyPr>
          <a:lstStyle/>
          <a:p>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What is a Research </a:t>
            </a:r>
          </a:p>
          <a:p>
            <a:r>
              <a:rPr 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Paper?</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Content Placeholder 2"/>
          <p:cNvSpPr>
            <a:spLocks noGrp="1"/>
          </p:cNvSpPr>
          <p:nvPr>
            <p:ph idx="1"/>
          </p:nvPr>
        </p:nvSpPr>
        <p:spPr>
          <a:xfrm>
            <a:off x="685800" y="4038600"/>
            <a:ext cx="7772400" cy="2286000"/>
          </a:xfrm>
          <a:prstGeom prst="rect">
            <a:avLst/>
          </a:prstGeom>
        </p:spPr>
        <p:txBody>
          <a:bodyPr>
            <a:normAutofit/>
          </a:bodyPr>
          <a:lstStyle/>
          <a:p>
            <a:pPr>
              <a:buFont typeface="Arial" pitchFamily="34" charset="0"/>
              <a:buBlip>
                <a:blip r:embed="rId2"/>
              </a:buBlip>
              <a:defRPr/>
            </a:pPr>
            <a:r>
              <a:rPr lang="en-US" sz="2800" dirty="0" smtClean="0"/>
              <a:t> </a:t>
            </a:r>
            <a:r>
              <a:rPr lang="en-US" sz="2800" dirty="0" smtClean="0">
                <a:effectLst>
                  <a:outerShdw blurRad="38100" dist="38100" dir="2700000" algn="tl">
                    <a:srgbClr val="000000">
                      <a:alpha val="43137"/>
                    </a:srgbClr>
                  </a:outerShdw>
                </a:effectLst>
                <a:latin typeface="Times New Roman" pitchFamily="18" charset="0"/>
              </a:rPr>
              <a:t>Document of scientific findings.  </a:t>
            </a:r>
          </a:p>
          <a:p>
            <a:pPr>
              <a:buFont typeface="Arial" pitchFamily="34" charset="0"/>
              <a:buBlip>
                <a:blip r:embed="rId2"/>
              </a:buBlip>
              <a:defRPr/>
            </a:pPr>
            <a:r>
              <a:rPr lang="en-US" sz="2800" dirty="0">
                <a:effectLst>
                  <a:outerShdw blurRad="38100" dist="38100" dir="2700000" algn="tl">
                    <a:srgbClr val="000000">
                      <a:alpha val="43137"/>
                    </a:srgbClr>
                  </a:outerShdw>
                </a:effectLst>
                <a:latin typeface="Times New Roman" pitchFamily="18" charset="0"/>
              </a:rPr>
              <a:t>S</a:t>
            </a:r>
            <a:r>
              <a:rPr lang="en-US" sz="2800" dirty="0" smtClean="0">
                <a:effectLst>
                  <a:outerShdw blurRad="38100" dist="38100" dir="2700000" algn="tl">
                    <a:srgbClr val="000000">
                      <a:alpha val="43137"/>
                    </a:srgbClr>
                  </a:outerShdw>
                </a:effectLst>
                <a:latin typeface="Times New Roman" pitchFamily="18" charset="0"/>
              </a:rPr>
              <a:t>cientific papers are the heart of the scientific     community.</a:t>
            </a:r>
          </a:p>
          <a:p>
            <a:pPr>
              <a:buFont typeface="Arial" pitchFamily="34" charset="0"/>
              <a:buNone/>
              <a:defRPr/>
            </a:pPr>
            <a:endParaRPr lang="en-US" sz="2800" dirty="0" smtClean="0">
              <a:effectLst>
                <a:outerShdw blurRad="38100" dist="38100" dir="2700000" algn="tl">
                  <a:srgbClr val="000000">
                    <a:alpha val="43137"/>
                  </a:srgbClr>
                </a:outerShdw>
              </a:effectLst>
              <a:latin typeface="Times New Roman" pitchFamily="18" charset="0"/>
            </a:endParaRPr>
          </a:p>
          <a:p>
            <a:pPr>
              <a:buFont typeface="Arial" pitchFamily="34" charset="0"/>
              <a:buNone/>
              <a:defRPr/>
            </a:pPr>
            <a:endParaRPr lang="ar-SA" sz="2800" dirty="0"/>
          </a:p>
        </p:txBody>
      </p:sp>
    </p:spTree>
    <p:extLst>
      <p:ext uri="{BB962C8B-B14F-4D97-AF65-F5344CB8AC3E}">
        <p14:creationId xmlns:p14="http://schemas.microsoft.com/office/powerpoint/2010/main" val="772559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85800" y="685800"/>
            <a:ext cx="4343400" cy="4114800"/>
          </a:xfrm>
        </p:spPr>
        <p:txBody>
          <a:bodyPr>
            <a:noAutofit/>
          </a:bodyPr>
          <a:lstStyle/>
          <a:p>
            <a:pPr algn="just">
              <a:buClr>
                <a:srgbClr val="0000FF"/>
              </a:buClr>
              <a:buFont typeface="Wingdings" pitchFamily="2" charset="2"/>
              <a:buChar char="ü"/>
              <a:defRPr/>
            </a:pPr>
            <a:r>
              <a:rPr lang="en-US" sz="2000" dirty="0" smtClean="0"/>
              <a:t> </a:t>
            </a:r>
            <a:r>
              <a:rPr lang="en-US" sz="3200" dirty="0" smtClean="0">
                <a:effectLst>
                  <a:outerShdw blurRad="38100" dist="38100" dir="2700000" algn="tl">
                    <a:srgbClr val="000000">
                      <a:alpha val="43137"/>
                    </a:srgbClr>
                  </a:outerShdw>
                </a:effectLst>
                <a:latin typeface="Times New Roman" pitchFamily="18" charset="0"/>
              </a:rPr>
              <a:t>By now, you may be tired of this paper…</a:t>
            </a:r>
          </a:p>
          <a:p>
            <a:pPr algn="just">
              <a:buClr>
                <a:srgbClr val="0000FF"/>
              </a:buClr>
              <a:buFont typeface="Arial" pitchFamily="34" charset="0"/>
              <a:buNone/>
              <a:defRPr/>
            </a:pPr>
            <a:r>
              <a:rPr lang="en-US" sz="3200" dirty="0" smtClean="0">
                <a:effectLst>
                  <a:outerShdw blurRad="38100" dist="38100" dir="2700000" algn="tl">
                    <a:srgbClr val="000000">
                      <a:alpha val="43137"/>
                    </a:srgbClr>
                  </a:outerShdw>
                </a:effectLst>
                <a:latin typeface="Times New Roman" pitchFamily="18" charset="0"/>
              </a:rPr>
              <a:t>    But don’t relax yet…</a:t>
            </a:r>
          </a:p>
          <a:p>
            <a:pPr algn="just">
              <a:buClr>
                <a:srgbClr val="0000FF"/>
              </a:buClr>
              <a:buFont typeface="Arial" pitchFamily="34" charset="0"/>
              <a:buNone/>
              <a:defRPr/>
            </a:pPr>
            <a:endParaRPr lang="en-US" sz="3200" dirty="0" smtClean="0">
              <a:effectLst>
                <a:outerShdw blurRad="38100" dist="38100" dir="2700000" algn="tl">
                  <a:srgbClr val="000000">
                    <a:alpha val="43137"/>
                  </a:srgbClr>
                </a:outerShdw>
              </a:effectLst>
              <a:latin typeface="Times New Roman" pitchFamily="18" charset="0"/>
            </a:endParaRPr>
          </a:p>
          <a:p>
            <a:pPr algn="just">
              <a:buClr>
                <a:srgbClr val="0000FF"/>
              </a:buClr>
              <a:buFont typeface="Wingdings" pitchFamily="2" charset="2"/>
              <a:buChar char="ü"/>
              <a:defRPr/>
            </a:pPr>
            <a:r>
              <a:rPr lang="en-US" sz="3200" dirty="0" smtClean="0">
                <a:effectLst>
                  <a:outerShdw blurRad="38100" dist="38100" dir="2700000" algn="tl">
                    <a:srgbClr val="000000">
                      <a:alpha val="43137"/>
                    </a:srgbClr>
                  </a:outerShdw>
                </a:effectLst>
                <a:latin typeface="Times New Roman" pitchFamily="18" charset="0"/>
              </a:rPr>
              <a:t> save energy for the overall reflection and criticism.</a:t>
            </a:r>
            <a:endParaRPr lang="ar-SA" sz="3200" dirty="0">
              <a:effectLst>
                <a:outerShdw blurRad="38100" dist="38100" dir="2700000" algn="tl">
                  <a:srgbClr val="000000">
                    <a:alpha val="43137"/>
                  </a:srgbClr>
                </a:outerShdw>
              </a:effectLst>
              <a:latin typeface="Times New Roman" pitchFamily="18" charset="0"/>
            </a:endParaRPr>
          </a:p>
        </p:txBody>
      </p:sp>
      <p:pic>
        <p:nvPicPr>
          <p:cNvPr id="43010" name="Picture 2" descr="http://t3.gstatic.com/images?q=tbn:ANd9GcRiwv1y0kqAhvfiZ6i9cIlVZVNw47UgC2e8-ScC3nP44AUUa0qzr2Fng_Ae"/>
          <p:cNvPicPr>
            <a:picLocks noGrp="1" noChangeAspect="1" noChangeArrowheads="1"/>
          </p:cNvPicPr>
          <p:nvPr>
            <p:ph type="clipArt" sz="half" idx="2"/>
          </p:nvPr>
        </p:nvPicPr>
        <p:blipFill>
          <a:blip r:embed="rId2" cstate="print"/>
          <a:srcRect/>
          <a:stretch>
            <a:fillRect/>
          </a:stretch>
        </p:blipFill>
        <p:spPr>
          <a:xfrm>
            <a:off x="5638800" y="990600"/>
            <a:ext cx="1828800" cy="3424518"/>
          </a:xfrm>
          <a:prstGeom prst="roundRect">
            <a:avLst>
              <a:gd name="adj" fmla="val 8594"/>
            </a:avLst>
          </a:prstGeom>
          <a:solidFill>
            <a:srgbClr val="FFFFFF">
              <a:shade val="85000"/>
            </a:srgbClr>
          </a:solidFill>
          <a:effectLst>
            <a:reflection blurRad="12700" stA="38000" endPos="28000" dist="5000" dir="5400000" sy="-100000" algn="bl" rotWithShape="0"/>
          </a:effectLst>
        </p:spPr>
      </p:pic>
    </p:spTree>
    <p:extLst>
      <p:ext uri="{BB962C8B-B14F-4D97-AF65-F5344CB8AC3E}">
        <p14:creationId xmlns:p14="http://schemas.microsoft.com/office/powerpoint/2010/main" val="2235054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15240"/>
            <a:ext cx="7772400" cy="1143000"/>
          </a:xfrm>
        </p:spPr>
        <p:txBody>
          <a:bodyPr/>
          <a:lstStyle/>
          <a:p>
            <a:pPr>
              <a:defRPr/>
            </a:pPr>
            <a:r>
              <a:rPr lang="en-US" sz="3600" b="1" dirty="0" smtClean="0">
                <a:solidFill>
                  <a:srgbClr val="FFFF00"/>
                </a:solidFill>
                <a:effectLst>
                  <a:outerShdw blurRad="38100" dist="38100" dir="2700000" algn="tl">
                    <a:srgbClr val="000000">
                      <a:alpha val="43137"/>
                    </a:srgbClr>
                  </a:outerShdw>
                </a:effectLst>
                <a:latin typeface="Bradley Hand ITC" pitchFamily="66" charset="0"/>
              </a:rPr>
              <a:t>Reflection and Criticisms</a:t>
            </a:r>
            <a:endParaRPr lang="ar-SA" sz="3600" b="1" dirty="0">
              <a:solidFill>
                <a:srgbClr val="FFFF00"/>
              </a:solidFill>
            </a:endParaRPr>
          </a:p>
        </p:txBody>
      </p:sp>
      <p:sp>
        <p:nvSpPr>
          <p:cNvPr id="3" name="Text Placeholder 2"/>
          <p:cNvSpPr>
            <a:spLocks noGrp="1"/>
          </p:cNvSpPr>
          <p:nvPr>
            <p:ph type="body" sz="half" idx="1"/>
          </p:nvPr>
        </p:nvSpPr>
        <p:spPr>
          <a:xfrm>
            <a:off x="381000" y="1143000"/>
            <a:ext cx="8001000" cy="4114800"/>
          </a:xfrm>
        </p:spPr>
        <p:txBody>
          <a:bodyPr>
            <a:normAutofit fontScale="92500" lnSpcReduction="10000"/>
          </a:bodyPr>
          <a:lstStyle/>
          <a:p>
            <a:pPr algn="just">
              <a:buClr>
                <a:srgbClr val="0000FF"/>
              </a:buClr>
              <a:buFont typeface="Wingdings" pitchFamily="2" charset="2"/>
              <a:buChar char="ü"/>
              <a:defRPr/>
            </a:pPr>
            <a:r>
              <a:rPr lang="en-US" sz="2600" dirty="0" smtClean="0"/>
              <a:t> </a:t>
            </a:r>
            <a:r>
              <a:rPr lang="en-US" sz="2600" dirty="0" smtClean="0">
                <a:effectLst>
                  <a:outerShdw blurRad="38100" dist="38100" dir="2700000" algn="tl">
                    <a:srgbClr val="000000">
                      <a:alpha val="43137"/>
                    </a:srgbClr>
                  </a:outerShdw>
                </a:effectLst>
                <a:latin typeface="Times New Roman" pitchFamily="18" charset="0"/>
              </a:rPr>
              <a:t>Do you agree with the authors’ rationale for setting up the experiments as they did?</a:t>
            </a:r>
          </a:p>
          <a:p>
            <a:pPr algn="just">
              <a:buClr>
                <a:srgbClr val="0000FF"/>
              </a:buClr>
              <a:buFont typeface="Wingdings" pitchFamily="2" charset="2"/>
              <a:buChar char="ü"/>
              <a:defRPr/>
            </a:pPr>
            <a:r>
              <a:rPr lang="en-US" sz="2600" dirty="0" smtClean="0">
                <a:effectLst>
                  <a:outerShdw blurRad="38100" dist="38100" dir="2700000" algn="tl">
                    <a:srgbClr val="000000">
                      <a:alpha val="43137"/>
                    </a:srgbClr>
                  </a:outerShdw>
                </a:effectLst>
                <a:latin typeface="Times New Roman" pitchFamily="18" charset="0"/>
              </a:rPr>
              <a:t> Did they perform the experiments appropriately?</a:t>
            </a:r>
          </a:p>
          <a:p>
            <a:pPr algn="just">
              <a:buClr>
                <a:srgbClr val="0000FF"/>
              </a:buClr>
              <a:buFont typeface="Wingdings" pitchFamily="2" charset="2"/>
              <a:buChar char="ü"/>
              <a:defRPr/>
            </a:pPr>
            <a:r>
              <a:rPr lang="en-US" sz="2600" dirty="0" smtClean="0">
                <a:effectLst>
                  <a:outerShdw blurRad="38100" dist="38100" dir="2700000" algn="tl">
                    <a:srgbClr val="000000">
                      <a:alpha val="43137"/>
                    </a:srgbClr>
                  </a:outerShdw>
                </a:effectLst>
                <a:latin typeface="Times New Roman" pitchFamily="18" charset="0"/>
              </a:rPr>
              <a:t> Were there enough experiments to support the major finding?</a:t>
            </a:r>
          </a:p>
          <a:p>
            <a:pPr algn="just">
              <a:buClr>
                <a:srgbClr val="0000FF"/>
              </a:buClr>
              <a:buFont typeface="Wingdings" pitchFamily="2" charset="2"/>
              <a:buChar char="ü"/>
              <a:defRPr/>
            </a:pPr>
            <a:r>
              <a:rPr lang="en-US" sz="2600" dirty="0" smtClean="0">
                <a:effectLst>
                  <a:outerShdw blurRad="38100" dist="38100" dir="2700000" algn="tl">
                    <a:srgbClr val="000000">
                      <a:alpha val="43137"/>
                    </a:srgbClr>
                  </a:outerShdw>
                </a:effectLst>
                <a:latin typeface="Times New Roman" pitchFamily="18" charset="0"/>
              </a:rPr>
              <a:t> Do you see trends/patterns in their data?</a:t>
            </a:r>
          </a:p>
          <a:p>
            <a:pPr algn="just">
              <a:buClr>
                <a:srgbClr val="0000FF"/>
              </a:buClr>
              <a:buFont typeface="Wingdings" pitchFamily="2" charset="2"/>
              <a:buChar char="ü"/>
              <a:defRPr/>
            </a:pPr>
            <a:r>
              <a:rPr lang="en-US" sz="2600" dirty="0" smtClean="0">
                <a:effectLst>
                  <a:outerShdw blurRad="38100" dist="38100" dir="2700000" algn="tl">
                    <a:srgbClr val="000000">
                      <a:alpha val="43137"/>
                    </a:srgbClr>
                  </a:outerShdw>
                </a:effectLst>
                <a:latin typeface="Times New Roman" pitchFamily="18" charset="0"/>
              </a:rPr>
              <a:t> Do you agree with the author’s conclusions?</a:t>
            </a:r>
          </a:p>
          <a:p>
            <a:pPr algn="just">
              <a:buClr>
                <a:srgbClr val="0000FF"/>
              </a:buClr>
              <a:buFont typeface="Wingdings" pitchFamily="2" charset="2"/>
              <a:buChar char="ü"/>
              <a:defRPr/>
            </a:pPr>
            <a:r>
              <a:rPr lang="en-US" sz="2600" dirty="0" smtClean="0">
                <a:effectLst>
                  <a:outerShdw blurRad="38100" dist="38100" dir="2700000" algn="tl">
                    <a:srgbClr val="000000">
                      <a:alpha val="43137"/>
                    </a:srgbClr>
                  </a:outerShdw>
                </a:effectLst>
                <a:latin typeface="Times New Roman" pitchFamily="18" charset="0"/>
              </a:rPr>
              <a:t> What further questions do you have? </a:t>
            </a:r>
          </a:p>
          <a:p>
            <a:pPr algn="just">
              <a:buClr>
                <a:srgbClr val="0000FF"/>
              </a:buClr>
              <a:buFont typeface="Wingdings" pitchFamily="2" charset="2"/>
              <a:buChar char="ü"/>
              <a:defRPr/>
            </a:pPr>
            <a:r>
              <a:rPr lang="en-US" sz="2600" dirty="0" smtClean="0">
                <a:effectLst>
                  <a:outerShdw blurRad="38100" dist="38100" dir="2700000" algn="tl">
                    <a:srgbClr val="000000">
                      <a:alpha val="43137"/>
                    </a:srgbClr>
                  </a:outerShdw>
                </a:effectLst>
                <a:latin typeface="Times New Roman" pitchFamily="18" charset="0"/>
              </a:rPr>
              <a:t> What might you suggest they do next?</a:t>
            </a:r>
            <a:endParaRPr lang="ar-SA" sz="2600" dirty="0">
              <a:effectLst>
                <a:outerShdw blurRad="38100" dist="38100" dir="2700000" algn="tl">
                  <a:srgbClr val="000000">
                    <a:alpha val="43137"/>
                  </a:srgbClr>
                </a:outerShdw>
              </a:effectLst>
              <a:latin typeface="Times New Roman" pitchFamily="18" charset="0"/>
            </a:endParaRPr>
          </a:p>
        </p:txBody>
      </p:sp>
    </p:spTree>
    <p:extLst>
      <p:ext uri="{BB962C8B-B14F-4D97-AF65-F5344CB8AC3E}">
        <p14:creationId xmlns:p14="http://schemas.microsoft.com/office/powerpoint/2010/main" val="3269251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7772400" cy="1143000"/>
          </a:xfrm>
        </p:spPr>
        <p:txBody>
          <a:bodyPr/>
          <a:lstStyle/>
          <a:p>
            <a:pPr eaLnBrk="1" hangingPunct="1">
              <a:defRPr/>
            </a:pPr>
            <a:r>
              <a:rPr lang="en-US" b="1" dirty="0" smtClean="0">
                <a:solidFill>
                  <a:srgbClr val="FFFF00"/>
                </a:solidFill>
                <a:effectLst>
                  <a:outerShdw blurRad="38100" dist="38100" dir="2700000" algn="tl">
                    <a:srgbClr val="000000">
                      <a:alpha val="43137"/>
                    </a:srgbClr>
                  </a:outerShdw>
                </a:effectLst>
                <a:latin typeface="Bradley Hand ITC" pitchFamily="66" charset="0"/>
              </a:rPr>
              <a:t>Reading a scientific paper</a:t>
            </a:r>
          </a:p>
        </p:txBody>
      </p:sp>
      <p:sp>
        <p:nvSpPr>
          <p:cNvPr id="22531" name="Rectangle 3"/>
          <p:cNvSpPr>
            <a:spLocks noGrp="1" noChangeArrowheads="1"/>
          </p:cNvSpPr>
          <p:nvPr>
            <p:ph type="body" sz="half" idx="1"/>
          </p:nvPr>
        </p:nvSpPr>
        <p:spPr>
          <a:xfrm>
            <a:off x="533400" y="1478280"/>
            <a:ext cx="7696200" cy="2971800"/>
          </a:xfrm>
        </p:spPr>
        <p:txBody>
          <a:bodyPr/>
          <a:lstStyle/>
          <a:p>
            <a:pPr eaLnBrk="1" hangingPunct="1">
              <a:lnSpc>
                <a:spcPct val="90000"/>
              </a:lnSpc>
              <a:buClr>
                <a:srgbClr val="FF0000"/>
              </a:buClr>
              <a:buFont typeface="Wingdings" pitchFamily="2" charset="2"/>
              <a:buChar char="ü"/>
              <a:defRPr/>
            </a:pPr>
            <a:r>
              <a:rPr lang="en-US" sz="2800" dirty="0" smtClean="0">
                <a:solidFill>
                  <a:srgbClr val="0000FF"/>
                </a:solidFill>
                <a:effectLst>
                  <a:outerShdw blurRad="38100" dist="38100" dir="2700000" algn="tl">
                    <a:srgbClr val="000000">
                      <a:alpha val="43137"/>
                    </a:srgbClr>
                  </a:outerShdw>
                </a:effectLst>
                <a:latin typeface="Times New Roman" pitchFamily="18" charset="0"/>
              </a:rPr>
              <a:t>Struggle with the paper</a:t>
            </a:r>
          </a:p>
          <a:p>
            <a:pPr lvl="1" eaLnBrk="1" hangingPunct="1">
              <a:lnSpc>
                <a:spcPct val="90000"/>
              </a:lnSpc>
              <a:buFont typeface="Arial" pitchFamily="34" charset="0"/>
              <a:buBlip>
                <a:blip r:embed="rId2"/>
              </a:buBlip>
              <a:defRPr/>
            </a:pPr>
            <a:r>
              <a:rPr lang="en-US" sz="2400" dirty="0" smtClean="0">
                <a:latin typeface="Times New Roman" pitchFamily="18" charset="0"/>
              </a:rPr>
              <a:t>Active not passive reading.</a:t>
            </a:r>
          </a:p>
          <a:p>
            <a:pPr lvl="1" eaLnBrk="1" hangingPunct="1">
              <a:lnSpc>
                <a:spcPct val="90000"/>
              </a:lnSpc>
              <a:buFont typeface="Arial" pitchFamily="34" charset="0"/>
              <a:buBlip>
                <a:blip r:embed="rId2"/>
              </a:buBlip>
              <a:defRPr/>
            </a:pPr>
            <a:r>
              <a:rPr lang="en-US" sz="2400" dirty="0" smtClean="0">
                <a:latin typeface="Times New Roman" pitchFamily="18" charset="0"/>
              </a:rPr>
              <a:t> Use highlighter, underline text, scribble comments or questions on it, make notes.</a:t>
            </a:r>
          </a:p>
          <a:p>
            <a:pPr lvl="1" eaLnBrk="1" hangingPunct="1">
              <a:lnSpc>
                <a:spcPct val="90000"/>
              </a:lnSpc>
              <a:buFont typeface="Arial" pitchFamily="34" charset="0"/>
              <a:buBlip>
                <a:blip r:embed="rId2"/>
              </a:buBlip>
              <a:defRPr/>
            </a:pPr>
            <a:r>
              <a:rPr lang="en-US" sz="2400" dirty="0" smtClean="0">
                <a:latin typeface="Times New Roman" pitchFamily="18" charset="0"/>
              </a:rPr>
              <a:t> If at first you don’t understand, read and re-read, spiraling in on central points.</a:t>
            </a:r>
          </a:p>
          <a:p>
            <a:pPr lvl="1" eaLnBrk="1" hangingPunct="1">
              <a:lnSpc>
                <a:spcPct val="90000"/>
              </a:lnSpc>
              <a:buFont typeface="Arial" pitchFamily="34" charset="0"/>
              <a:buNone/>
              <a:defRPr/>
            </a:pPr>
            <a:endParaRPr lang="en-US" sz="2400" dirty="0" smtClean="0">
              <a:latin typeface="Times New Roman" pitchFamily="18" charset="0"/>
            </a:endParaRPr>
          </a:p>
          <a:p>
            <a:pPr lvl="1" eaLnBrk="1" hangingPunct="1">
              <a:lnSpc>
                <a:spcPct val="90000"/>
              </a:lnSpc>
              <a:buFont typeface="Arial" pitchFamily="34" charset="0"/>
              <a:buNone/>
              <a:defRPr/>
            </a:pPr>
            <a:endParaRPr lang="en-US" sz="2400" dirty="0" smtClean="0">
              <a:latin typeface="Times New Roman" pitchFamily="18" charset="0"/>
            </a:endParaRPr>
          </a:p>
        </p:txBody>
      </p:sp>
      <p:sp>
        <p:nvSpPr>
          <p:cNvPr id="4" name="Cloud Callout 3"/>
          <p:cNvSpPr/>
          <p:nvPr/>
        </p:nvSpPr>
        <p:spPr>
          <a:xfrm>
            <a:off x="6019800" y="3429000"/>
            <a:ext cx="2743200" cy="2133600"/>
          </a:xfrm>
          <a:prstGeom prst="cloudCallou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000" b="1" i="1" dirty="0">
              <a:solidFill>
                <a:srgbClr val="0000FF"/>
              </a:solidFill>
              <a:effectLst>
                <a:outerShdw blurRad="38100" dist="38100" dir="2700000" algn="tl">
                  <a:srgbClr val="000000">
                    <a:alpha val="43137"/>
                  </a:srgbClr>
                </a:outerShdw>
              </a:effectLst>
              <a:latin typeface="Bradley Hand ITC" pitchFamily="66" charset="0"/>
            </a:endParaRPr>
          </a:p>
        </p:txBody>
      </p:sp>
      <p:sp>
        <p:nvSpPr>
          <p:cNvPr id="5" name="TextBox 4"/>
          <p:cNvSpPr txBox="1"/>
          <p:nvPr/>
        </p:nvSpPr>
        <p:spPr>
          <a:xfrm>
            <a:off x="6477000" y="3657600"/>
            <a:ext cx="2209800" cy="1938338"/>
          </a:xfrm>
          <a:prstGeom prst="rect">
            <a:avLst/>
          </a:prstGeom>
          <a:noFill/>
        </p:spPr>
        <p:txBody>
          <a:bodyPr rtlCol="1">
            <a:spAutoFit/>
          </a:bodyPr>
          <a:lstStyle/>
          <a:p>
            <a:pPr>
              <a:defRPr/>
            </a:pPr>
            <a:r>
              <a:rPr lang="en-US" sz="2400" b="1" dirty="0">
                <a:solidFill>
                  <a:srgbClr val="FFFF00"/>
                </a:solidFill>
                <a:effectLst>
                  <a:outerShdw blurRad="38100" dist="38100" dir="2700000" algn="tl">
                    <a:srgbClr val="000000">
                      <a:alpha val="43137"/>
                    </a:srgbClr>
                  </a:outerShdw>
                </a:effectLst>
                <a:latin typeface="Bradley Hand ITC" pitchFamily="66" charset="0"/>
                <a:cs typeface="Arial" pitchFamily="34" charset="0"/>
              </a:rPr>
              <a:t>DO NOT highlight whole sentences or paragraphs</a:t>
            </a:r>
            <a:endParaRPr lang="en-US" sz="2400" b="1" i="1" dirty="0">
              <a:solidFill>
                <a:srgbClr val="FFFF00"/>
              </a:solidFill>
              <a:effectLst>
                <a:outerShdw blurRad="38100" dist="38100" dir="2700000" algn="tl">
                  <a:srgbClr val="000000">
                    <a:alpha val="43137"/>
                  </a:srgbClr>
                </a:outerShdw>
              </a:effectLst>
              <a:latin typeface="Bradley Hand ITC" pitchFamily="66" charset="0"/>
              <a:cs typeface="Arial" pitchFamily="34" charset="0"/>
            </a:endParaRPr>
          </a:p>
          <a:p>
            <a:pPr>
              <a:defRPr/>
            </a:pPr>
            <a:endParaRPr lang="ar-SA" sz="2400" dirty="0">
              <a:solidFill>
                <a:srgbClr val="FFFF00"/>
              </a:solidFill>
              <a:latin typeface="Arial" pitchFamily="34" charset="0"/>
              <a:cs typeface="Arial" pitchFamily="34" charset="0"/>
            </a:endParaRPr>
          </a:p>
        </p:txBody>
      </p:sp>
      <p:pic>
        <p:nvPicPr>
          <p:cNvPr id="18438" name="Picture 6" descr="http://www.dreamstime.com/cartoon-lamp-thumb16049222.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1200" y="5410200"/>
            <a:ext cx="1012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31464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675724"/>
            <a:ext cx="8305800" cy="924476"/>
          </a:xfrm>
        </p:spPr>
        <p:txBody>
          <a:bodyPr/>
          <a:lstStyle/>
          <a:p>
            <a:r>
              <a:rPr lang="en-US" altLang="en-US" b="1" u="sng" dirty="0" smtClean="0">
                <a:solidFill>
                  <a:srgbClr val="FFFF00"/>
                </a:solidFill>
                <a:latin typeface="Bradley Hand ITC" pitchFamily="66" charset="0"/>
              </a:rPr>
              <a:t>The famous  </a:t>
            </a:r>
            <a:r>
              <a:rPr lang="en-US" altLang="en-US" b="1" u="sng" dirty="0" smtClean="0">
                <a:latin typeface="Bradley Hand ITC" pitchFamily="66" charset="0"/>
              </a:rPr>
              <a:t>duck-rabbit ambiguous image.</a:t>
            </a:r>
            <a:endParaRPr lang="ar-SA" altLang="en-US" b="1" u="sng" dirty="0" smtClean="0">
              <a:latin typeface="Bradley Hand ITC" pitchFamily="66" charset="0"/>
            </a:endParaRPr>
          </a:p>
        </p:txBody>
      </p:sp>
      <p:pic>
        <p:nvPicPr>
          <p:cNvPr id="44034" name="Picture 2" descr="File:Duck-Rabbit illusion.jpg">
            <a:hlinkClick r:id="rId2"/>
          </p:cNvPr>
          <p:cNvPicPr>
            <a:picLocks noChangeAspect="1" noChangeArrowheads="1"/>
          </p:cNvPicPr>
          <p:nvPr/>
        </p:nvPicPr>
        <p:blipFill>
          <a:blip r:embed="rId3"/>
          <a:srcRect/>
          <a:stretch>
            <a:fillRect/>
          </a:stretch>
        </p:blipFill>
        <p:spPr bwMode="auto">
          <a:xfrm>
            <a:off x="4038600" y="2514600"/>
            <a:ext cx="4943475" cy="3333750"/>
          </a:xfrm>
          <a:prstGeom prst="rect">
            <a:avLst/>
          </a:prstGeom>
          <a:ln>
            <a:noFill/>
          </a:ln>
          <a:effectLst>
            <a:outerShdw blurRad="292100" dist="139700" dir="2700000" algn="tl" rotWithShape="0">
              <a:srgbClr val="333333">
                <a:alpha val="65000"/>
              </a:srgbClr>
            </a:outerShdw>
          </a:effectLst>
        </p:spPr>
        <p:style>
          <a:lnRef idx="2">
            <a:schemeClr val="dk1"/>
          </a:lnRef>
          <a:fillRef idx="1">
            <a:schemeClr val="lt1"/>
          </a:fillRef>
          <a:effectRef idx="0">
            <a:schemeClr val="dk1"/>
          </a:effectRef>
          <a:fontRef idx="minor">
            <a:schemeClr val="dk1"/>
          </a:fontRef>
        </p:style>
      </p:pic>
      <p:sp>
        <p:nvSpPr>
          <p:cNvPr id="5" name="TextBox 4"/>
          <p:cNvSpPr txBox="1"/>
          <p:nvPr/>
        </p:nvSpPr>
        <p:spPr>
          <a:xfrm>
            <a:off x="304800" y="2286000"/>
            <a:ext cx="3581400" cy="3540125"/>
          </a:xfrm>
          <a:prstGeom prst="rect">
            <a:avLst/>
          </a:prstGeom>
          <a:noFill/>
        </p:spPr>
        <p:txBody>
          <a:bodyPr rtlCol="1">
            <a:spAutoFit/>
          </a:bodyPr>
          <a:lstStyle/>
          <a:p>
            <a:pPr algn="just">
              <a:buClr>
                <a:srgbClr val="FF0000"/>
              </a:buClr>
              <a:buFont typeface="Wingdings" pitchFamily="2" charset="2"/>
              <a:buChar char="ü"/>
              <a:defRPr/>
            </a:pPr>
            <a:r>
              <a:rPr lang="en-US" dirty="0">
                <a:latin typeface="Arial" pitchFamily="34" charset="0"/>
                <a:cs typeface="+mj-cs"/>
              </a:rPr>
              <a:t> </a:t>
            </a:r>
            <a:r>
              <a:rPr lang="en-US" sz="3200" dirty="0">
                <a:latin typeface="Times New Roman" pitchFamily="18" charset="0"/>
                <a:cs typeface="+mj-cs"/>
              </a:rPr>
              <a:t>When one looks at the duck-rabbit and sees a rabbit, one is not interpreting the picture as a rabbit, but rather reporting what one sees.</a:t>
            </a:r>
            <a:endParaRPr lang="ar-SA" sz="3200" dirty="0">
              <a:latin typeface="Times New Roman" pitchFamily="18" charset="0"/>
              <a:cs typeface="+mj-cs"/>
            </a:endParaRPr>
          </a:p>
        </p:txBody>
      </p:sp>
    </p:spTree>
    <p:extLst>
      <p:ext uri="{BB962C8B-B14F-4D97-AF65-F5344CB8AC3E}">
        <p14:creationId xmlns:p14="http://schemas.microsoft.com/office/powerpoint/2010/main" val="1501683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1571625"/>
            <a:ext cx="41814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486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3200"/>
            <a:ext cx="7125113" cy="924475"/>
          </a:xfrm>
        </p:spPr>
        <p:txBody>
          <a:bodyPr/>
          <a:lstStyle/>
          <a:p>
            <a:r>
              <a:rPr lang="en-US" b="1" dirty="0" smtClean="0"/>
              <a:t>MEDICAL WRITING</a:t>
            </a:r>
            <a:endParaRPr lang="en-US" b="1" dirty="0"/>
          </a:p>
        </p:txBody>
      </p:sp>
    </p:spTree>
    <p:extLst>
      <p:ext uri="{BB962C8B-B14F-4D97-AF65-F5344CB8AC3E}">
        <p14:creationId xmlns:p14="http://schemas.microsoft.com/office/powerpoint/2010/main" val="1703698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14400" y="1371600"/>
            <a:ext cx="7125113" cy="924475"/>
          </a:xfrm>
        </p:spPr>
        <p:txBody>
          <a:bodyPr/>
          <a:lstStyle/>
          <a:p>
            <a:r>
              <a:rPr lang="en-US" altLang="en-US" dirty="0"/>
              <a:t>The Medical Writer</a:t>
            </a:r>
          </a:p>
        </p:txBody>
      </p:sp>
      <p:sp>
        <p:nvSpPr>
          <p:cNvPr id="53251" name="Rectangle 3"/>
          <p:cNvSpPr>
            <a:spLocks noGrp="1" noChangeArrowheads="1"/>
          </p:cNvSpPr>
          <p:nvPr>
            <p:ph idx="1"/>
          </p:nvPr>
        </p:nvSpPr>
        <p:spPr>
          <a:xfrm>
            <a:off x="685800" y="1447800"/>
            <a:ext cx="7772400" cy="5105400"/>
          </a:xfrm>
          <a:prstGeom prst="rect">
            <a:avLst/>
          </a:prstGeom>
        </p:spPr>
        <p:txBody>
          <a:bodyPr/>
          <a:lstStyle/>
          <a:p>
            <a:r>
              <a:rPr lang="en-US" altLang="en-US"/>
              <a:t>The best preparation for writing scientific papers is to</a:t>
            </a:r>
          </a:p>
          <a:p>
            <a:pPr lvl="1"/>
            <a:r>
              <a:rPr lang="en-US" altLang="en-US"/>
              <a:t>Write papers as a time and lifetime priority</a:t>
            </a:r>
          </a:p>
          <a:p>
            <a:pPr lvl="1"/>
            <a:r>
              <a:rPr lang="en-US" altLang="en-US"/>
              <a:t>Respond responsibly to referees’ reviews of your paper</a:t>
            </a:r>
          </a:p>
          <a:p>
            <a:pPr lvl="1"/>
            <a:r>
              <a:rPr lang="en-US" altLang="en-US"/>
              <a:t>Referee papers—become a reviewer, editorial board member, maybe even an editor!</a:t>
            </a:r>
          </a:p>
        </p:txBody>
      </p:sp>
    </p:spTree>
    <p:extLst>
      <p:ext uri="{BB962C8B-B14F-4D97-AF65-F5344CB8AC3E}">
        <p14:creationId xmlns:p14="http://schemas.microsoft.com/office/powerpoint/2010/main" val="38359055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Doctors as Writers</a:t>
            </a:r>
          </a:p>
        </p:txBody>
      </p:sp>
      <p:sp>
        <p:nvSpPr>
          <p:cNvPr id="54275" name="Rectangle 3"/>
          <p:cNvSpPr>
            <a:spLocks noGrp="1" noChangeArrowheads="1"/>
          </p:cNvSpPr>
          <p:nvPr>
            <p:ph idx="1"/>
          </p:nvPr>
        </p:nvSpPr>
        <p:spPr>
          <a:xfrm>
            <a:off x="685800" y="1447800"/>
            <a:ext cx="7772400" cy="5105400"/>
          </a:xfrm>
          <a:prstGeom prst="rect">
            <a:avLst/>
          </a:prstGeom>
        </p:spPr>
        <p:txBody>
          <a:bodyPr/>
          <a:lstStyle/>
          <a:p>
            <a:r>
              <a:rPr lang="en-US" altLang="en-US"/>
              <a:t>Write a scientific paper like you would take care of a patient having a procedure</a:t>
            </a:r>
          </a:p>
          <a:p>
            <a:pPr lvl="1"/>
            <a:r>
              <a:rPr lang="en-US" altLang="en-US"/>
              <a:t>Preprocedure preparation</a:t>
            </a:r>
          </a:p>
          <a:p>
            <a:pPr lvl="1"/>
            <a:r>
              <a:rPr lang="en-US" altLang="en-US"/>
              <a:t>Goals (patient care plan)</a:t>
            </a:r>
          </a:p>
          <a:p>
            <a:pPr lvl="1"/>
            <a:r>
              <a:rPr lang="en-US" altLang="en-US"/>
              <a:t>Sequence of procedure</a:t>
            </a:r>
          </a:p>
          <a:p>
            <a:pPr lvl="1"/>
            <a:r>
              <a:rPr lang="en-US" altLang="en-US"/>
              <a:t>Postprocedure care</a:t>
            </a:r>
          </a:p>
        </p:txBody>
      </p:sp>
    </p:spTree>
    <p:extLst>
      <p:ext uri="{BB962C8B-B14F-4D97-AF65-F5344CB8AC3E}">
        <p14:creationId xmlns:p14="http://schemas.microsoft.com/office/powerpoint/2010/main" val="1034125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Best Preparation for Writing</a:t>
            </a:r>
          </a:p>
        </p:txBody>
      </p:sp>
      <p:sp>
        <p:nvSpPr>
          <p:cNvPr id="121859" name="Rectangle 3"/>
          <p:cNvSpPr>
            <a:spLocks noGrp="1" noChangeArrowheads="1"/>
          </p:cNvSpPr>
          <p:nvPr>
            <p:ph idx="1"/>
          </p:nvPr>
        </p:nvSpPr>
        <p:spPr>
          <a:xfrm>
            <a:off x="685800" y="1447800"/>
            <a:ext cx="7772400" cy="5105400"/>
          </a:xfrm>
          <a:prstGeom prst="rect">
            <a:avLst/>
          </a:prstGeom>
        </p:spPr>
        <p:txBody>
          <a:bodyPr/>
          <a:lstStyle/>
          <a:p>
            <a:r>
              <a:rPr lang="en-US" altLang="en-US"/>
              <a:t>A good protocol for study in the first place!</a:t>
            </a:r>
          </a:p>
          <a:p>
            <a:pPr lvl="1"/>
            <a:r>
              <a:rPr lang="en-US" altLang="en-US"/>
              <a:t>Important question / hypothesis</a:t>
            </a:r>
          </a:p>
          <a:p>
            <a:pPr lvl="1"/>
            <a:r>
              <a:rPr lang="en-US" altLang="en-US"/>
              <a:t>Clear set of objectives to answer question</a:t>
            </a:r>
          </a:p>
          <a:p>
            <a:pPr lvl="1"/>
            <a:r>
              <a:rPr lang="en-US" altLang="en-US"/>
              <a:t>Analyses organized by these objectives</a:t>
            </a:r>
          </a:p>
          <a:p>
            <a:r>
              <a:rPr lang="en-US" altLang="en-US"/>
              <a:t>See reporting template…</a:t>
            </a:r>
          </a:p>
        </p:txBody>
      </p:sp>
    </p:spTree>
    <p:extLst>
      <p:ext uri="{BB962C8B-B14F-4D97-AF65-F5344CB8AC3E}">
        <p14:creationId xmlns:p14="http://schemas.microsoft.com/office/powerpoint/2010/main" val="837573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Writing Order</a:t>
            </a:r>
          </a:p>
        </p:txBody>
      </p:sp>
      <p:sp>
        <p:nvSpPr>
          <p:cNvPr id="55299" name="Rectangle 3"/>
          <p:cNvSpPr>
            <a:spLocks noGrp="1" noChangeArrowheads="1"/>
          </p:cNvSpPr>
          <p:nvPr>
            <p:ph idx="1"/>
          </p:nvPr>
        </p:nvSpPr>
        <p:spPr>
          <a:xfrm>
            <a:off x="522288" y="1452563"/>
            <a:ext cx="8621712" cy="5405437"/>
          </a:xfrm>
          <a:prstGeom prst="rect">
            <a:avLst/>
          </a:prstGeom>
        </p:spPr>
        <p:txBody>
          <a:bodyPr>
            <a:normAutofit fontScale="92500" lnSpcReduction="10000"/>
          </a:bodyPr>
          <a:lstStyle/>
          <a:p>
            <a:pPr>
              <a:lnSpc>
                <a:spcPct val="80000"/>
              </a:lnSpc>
            </a:pPr>
            <a:r>
              <a:rPr lang="en-US" altLang="en-US" sz="3200"/>
              <a:t>Preparation</a:t>
            </a:r>
          </a:p>
          <a:p>
            <a:pPr lvl="1">
              <a:lnSpc>
                <a:spcPct val="80000"/>
              </a:lnSpc>
            </a:pPr>
            <a:r>
              <a:rPr lang="en-US" altLang="en-US" sz="2800"/>
              <a:t>Review materials, methods, results</a:t>
            </a:r>
          </a:p>
          <a:p>
            <a:pPr>
              <a:lnSpc>
                <a:spcPct val="80000"/>
              </a:lnSpc>
            </a:pPr>
            <a:r>
              <a:rPr lang="en-US" altLang="en-US" sz="3200"/>
              <a:t>Goals</a:t>
            </a:r>
          </a:p>
          <a:p>
            <a:pPr lvl="1">
              <a:lnSpc>
                <a:spcPct val="80000"/>
              </a:lnSpc>
            </a:pPr>
            <a:r>
              <a:rPr lang="en-US" altLang="en-US" sz="2800"/>
              <a:t>Establish paper’s message &amp; audience</a:t>
            </a:r>
          </a:p>
          <a:p>
            <a:pPr lvl="1">
              <a:lnSpc>
                <a:spcPct val="80000"/>
              </a:lnSpc>
            </a:pPr>
            <a:r>
              <a:rPr lang="en-US" altLang="en-US" sz="2800"/>
              <a:t>Select purposes tied to message</a:t>
            </a:r>
          </a:p>
          <a:p>
            <a:pPr>
              <a:lnSpc>
                <a:spcPct val="80000"/>
              </a:lnSpc>
            </a:pPr>
            <a:r>
              <a:rPr lang="en-US" altLang="en-US" sz="3200"/>
              <a:t>Sequence</a:t>
            </a:r>
          </a:p>
          <a:p>
            <a:pPr lvl="1">
              <a:lnSpc>
                <a:spcPct val="80000"/>
              </a:lnSpc>
            </a:pPr>
            <a:r>
              <a:rPr lang="en-US" altLang="en-US" sz="2800"/>
              <a:t>Finish methods &amp; results</a:t>
            </a:r>
          </a:p>
          <a:p>
            <a:pPr lvl="1">
              <a:lnSpc>
                <a:spcPct val="80000"/>
              </a:lnSpc>
            </a:pPr>
            <a:r>
              <a:rPr lang="en-US" altLang="en-US" sz="2800"/>
              <a:t>Discussion, introduction, references</a:t>
            </a:r>
          </a:p>
          <a:p>
            <a:pPr lvl="1">
              <a:lnSpc>
                <a:spcPct val="80000"/>
              </a:lnSpc>
            </a:pPr>
            <a:r>
              <a:rPr lang="en-US" altLang="en-US" sz="2800"/>
              <a:t>Definitive title &amp; authors</a:t>
            </a:r>
          </a:p>
          <a:p>
            <a:pPr>
              <a:lnSpc>
                <a:spcPct val="80000"/>
              </a:lnSpc>
            </a:pPr>
            <a:r>
              <a:rPr lang="en-US" altLang="en-US" sz="3200"/>
              <a:t>Post-writing</a:t>
            </a:r>
          </a:p>
          <a:p>
            <a:pPr lvl="1">
              <a:lnSpc>
                <a:spcPct val="80000"/>
              </a:lnSpc>
            </a:pPr>
            <a:r>
              <a:rPr lang="en-US" altLang="en-US" sz="2800"/>
              <a:t>Out to co-authors &amp; revise</a:t>
            </a:r>
          </a:p>
          <a:p>
            <a:pPr lvl="1">
              <a:lnSpc>
                <a:spcPct val="80000"/>
              </a:lnSpc>
            </a:pPr>
            <a:r>
              <a:rPr lang="en-US" altLang="en-US" sz="2800"/>
              <a:t>Revise (seriously) after journal review</a:t>
            </a:r>
          </a:p>
        </p:txBody>
      </p:sp>
    </p:spTree>
    <p:extLst>
      <p:ext uri="{BB962C8B-B14F-4D97-AF65-F5344CB8AC3E}">
        <p14:creationId xmlns:p14="http://schemas.microsoft.com/office/powerpoint/2010/main" val="300729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031480" cy="5262979"/>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chemeClr val="tx2">
                    <a:lumMod val="20000"/>
                    <a:lumOff val="80000"/>
                  </a:schemeClr>
                </a:solidFill>
                <a:latin typeface="Arial Black" panose="020B0A04020102020204" pitchFamily="34" charset="0"/>
              </a:rPr>
              <a:t>A research paper is an expanded essay that presents </a:t>
            </a:r>
            <a:r>
              <a:rPr lang="en-US" sz="2400" b="1" dirty="0" smtClean="0">
                <a:solidFill>
                  <a:schemeClr val="tx2">
                    <a:lumMod val="20000"/>
                    <a:lumOff val="80000"/>
                  </a:schemeClr>
                </a:solidFill>
                <a:latin typeface="Arial Black" panose="020B0A04020102020204" pitchFamily="34" charset="0"/>
              </a:rPr>
              <a:t>ones interpretation </a:t>
            </a:r>
            <a:r>
              <a:rPr lang="en-US" sz="2400" b="1" dirty="0">
                <a:solidFill>
                  <a:schemeClr val="tx2">
                    <a:lumMod val="20000"/>
                    <a:lumOff val="80000"/>
                  </a:schemeClr>
                </a:solidFill>
                <a:latin typeface="Arial Black" panose="020B0A04020102020204" pitchFamily="34" charset="0"/>
              </a:rPr>
              <a:t>or evaluation</a:t>
            </a:r>
            <a:r>
              <a:rPr lang="en-US" sz="2400" dirty="0">
                <a:solidFill>
                  <a:schemeClr val="tx2">
                    <a:lumMod val="20000"/>
                    <a:lumOff val="80000"/>
                  </a:schemeClr>
                </a:solidFill>
                <a:latin typeface="Arial Black" panose="020B0A04020102020204" pitchFamily="34" charset="0"/>
              </a:rPr>
              <a:t> or </a:t>
            </a:r>
            <a:r>
              <a:rPr lang="en-US" sz="2400" dirty="0" smtClean="0">
                <a:solidFill>
                  <a:schemeClr val="tx2">
                    <a:lumMod val="20000"/>
                    <a:lumOff val="80000"/>
                  </a:schemeClr>
                </a:solidFill>
                <a:latin typeface="Arial Black" panose="020B0A04020102020204" pitchFamily="34" charset="0"/>
              </a:rPr>
              <a:t>an argument</a:t>
            </a:r>
            <a:r>
              <a:rPr lang="en-US" sz="2400" dirty="0">
                <a:solidFill>
                  <a:schemeClr val="tx2">
                    <a:lumMod val="20000"/>
                    <a:lumOff val="80000"/>
                  </a:schemeClr>
                </a:solidFill>
                <a:latin typeface="Arial Black" panose="020B0A04020102020204" pitchFamily="34" charset="0"/>
              </a:rPr>
              <a:t>. </a:t>
            </a:r>
            <a:endParaRPr lang="en-US" sz="2400" dirty="0" smtClean="0">
              <a:solidFill>
                <a:schemeClr val="tx2">
                  <a:lumMod val="20000"/>
                  <a:lumOff val="80000"/>
                </a:schemeClr>
              </a:solidFill>
              <a:latin typeface="Arial Black" panose="020B0A04020102020204" pitchFamily="34" charset="0"/>
            </a:endParaRPr>
          </a:p>
          <a:p>
            <a:pPr marL="342900" indent="-342900" algn="just">
              <a:buFont typeface="Wingdings" panose="05000000000000000000" pitchFamily="2" charset="2"/>
              <a:buChar char="v"/>
            </a:pPr>
            <a:endParaRPr lang="en-US" sz="2400" dirty="0">
              <a:solidFill>
                <a:schemeClr val="tx2">
                  <a:lumMod val="20000"/>
                  <a:lumOff val="80000"/>
                </a:schemeClr>
              </a:solidFill>
              <a:latin typeface="Arial Black" panose="020B0A04020102020204" pitchFamily="34" charset="0"/>
            </a:endParaRPr>
          </a:p>
          <a:p>
            <a:pPr marL="342900" indent="-342900" algn="just">
              <a:buFont typeface="Wingdings" panose="05000000000000000000" pitchFamily="2" charset="2"/>
              <a:buChar char="v"/>
            </a:pPr>
            <a:r>
              <a:rPr lang="en-US" sz="2400" dirty="0" smtClean="0">
                <a:solidFill>
                  <a:schemeClr val="tx2">
                    <a:lumMod val="20000"/>
                    <a:lumOff val="80000"/>
                  </a:schemeClr>
                </a:solidFill>
                <a:latin typeface="Arial Black" panose="020B0A04020102020204" pitchFamily="34" charset="0"/>
              </a:rPr>
              <a:t>When anyone write’s </a:t>
            </a:r>
            <a:r>
              <a:rPr lang="en-US" sz="2400" dirty="0">
                <a:solidFill>
                  <a:schemeClr val="tx2">
                    <a:lumMod val="20000"/>
                    <a:lumOff val="80000"/>
                  </a:schemeClr>
                </a:solidFill>
                <a:latin typeface="Arial Black" panose="020B0A04020102020204" pitchFamily="34" charset="0"/>
              </a:rPr>
              <a:t>a research paper </a:t>
            </a:r>
            <a:r>
              <a:rPr lang="en-US" sz="2400" dirty="0" smtClean="0">
                <a:solidFill>
                  <a:schemeClr val="tx2">
                    <a:lumMod val="20000"/>
                    <a:lumOff val="80000"/>
                  </a:schemeClr>
                </a:solidFill>
                <a:latin typeface="Arial Black" panose="020B0A04020102020204" pitchFamily="34" charset="0"/>
              </a:rPr>
              <a:t>they build </a:t>
            </a:r>
            <a:r>
              <a:rPr lang="en-US" sz="2400" dirty="0">
                <a:solidFill>
                  <a:schemeClr val="tx2">
                    <a:lumMod val="20000"/>
                    <a:lumOff val="80000"/>
                  </a:schemeClr>
                </a:solidFill>
                <a:latin typeface="Arial Black" panose="020B0A04020102020204" pitchFamily="34" charset="0"/>
              </a:rPr>
              <a:t>upon what </a:t>
            </a:r>
            <a:r>
              <a:rPr lang="en-US" sz="2400" dirty="0" smtClean="0">
                <a:solidFill>
                  <a:schemeClr val="tx2">
                    <a:lumMod val="20000"/>
                    <a:lumOff val="80000"/>
                  </a:schemeClr>
                </a:solidFill>
                <a:latin typeface="Arial Black" panose="020B0A04020102020204" pitchFamily="34" charset="0"/>
              </a:rPr>
              <a:t>they know </a:t>
            </a:r>
            <a:r>
              <a:rPr lang="en-US" sz="2400" dirty="0">
                <a:solidFill>
                  <a:schemeClr val="tx2">
                    <a:lumMod val="20000"/>
                    <a:lumOff val="80000"/>
                  </a:schemeClr>
                </a:solidFill>
                <a:latin typeface="Arial Black" panose="020B0A04020102020204" pitchFamily="34" charset="0"/>
              </a:rPr>
              <a:t>about the subject and </a:t>
            </a:r>
            <a:r>
              <a:rPr lang="en-US" sz="2400" dirty="0" smtClean="0">
                <a:solidFill>
                  <a:schemeClr val="tx2">
                    <a:lumMod val="20000"/>
                    <a:lumOff val="80000"/>
                  </a:schemeClr>
                </a:solidFill>
                <a:latin typeface="Arial Black" panose="020B0A04020102020204" pitchFamily="34" charset="0"/>
              </a:rPr>
              <a:t>what other experts </a:t>
            </a:r>
            <a:r>
              <a:rPr lang="en-US" sz="2400" dirty="0">
                <a:solidFill>
                  <a:schemeClr val="tx2">
                    <a:lumMod val="20000"/>
                    <a:lumOff val="80000"/>
                  </a:schemeClr>
                </a:solidFill>
                <a:latin typeface="Arial Black" panose="020B0A04020102020204" pitchFamily="34" charset="0"/>
              </a:rPr>
              <a:t>know. </a:t>
            </a:r>
            <a:endParaRPr lang="en-US" sz="2400" dirty="0" smtClean="0">
              <a:solidFill>
                <a:schemeClr val="tx2">
                  <a:lumMod val="20000"/>
                  <a:lumOff val="80000"/>
                </a:schemeClr>
              </a:solidFill>
              <a:latin typeface="Arial Black" panose="020B0A04020102020204" pitchFamily="34" charset="0"/>
            </a:endParaRPr>
          </a:p>
          <a:p>
            <a:pPr marL="342900" indent="-342900" algn="just">
              <a:buFont typeface="Wingdings" panose="05000000000000000000" pitchFamily="2" charset="2"/>
              <a:buChar char="v"/>
            </a:pPr>
            <a:endParaRPr lang="en-US" sz="2400" dirty="0">
              <a:solidFill>
                <a:schemeClr val="tx2">
                  <a:lumMod val="20000"/>
                  <a:lumOff val="80000"/>
                </a:schemeClr>
              </a:solidFill>
              <a:latin typeface="Arial Black" panose="020B0A04020102020204" pitchFamily="34" charset="0"/>
            </a:endParaRPr>
          </a:p>
          <a:p>
            <a:pPr marL="342900" indent="-342900" algn="just">
              <a:buFont typeface="Wingdings" panose="05000000000000000000" pitchFamily="2" charset="2"/>
              <a:buChar char="v"/>
            </a:pPr>
            <a:r>
              <a:rPr lang="en-US" sz="2400" dirty="0" smtClean="0">
                <a:solidFill>
                  <a:schemeClr val="tx2">
                    <a:lumMod val="20000"/>
                    <a:lumOff val="80000"/>
                  </a:schemeClr>
                </a:solidFill>
                <a:latin typeface="Arial Black" panose="020B0A04020102020204" pitchFamily="34" charset="0"/>
              </a:rPr>
              <a:t>A </a:t>
            </a:r>
            <a:r>
              <a:rPr lang="en-US" sz="2400" dirty="0">
                <a:solidFill>
                  <a:schemeClr val="tx2">
                    <a:lumMod val="20000"/>
                    <a:lumOff val="80000"/>
                  </a:schemeClr>
                </a:solidFill>
                <a:latin typeface="Arial Black" panose="020B0A04020102020204" pitchFamily="34" charset="0"/>
              </a:rPr>
              <a:t>research paper involves surveying a field of knowledge in order to find the best possible information in that field.  </a:t>
            </a:r>
            <a:br>
              <a:rPr lang="en-US" sz="2400" dirty="0">
                <a:solidFill>
                  <a:schemeClr val="tx2">
                    <a:lumMod val="20000"/>
                    <a:lumOff val="80000"/>
                  </a:schemeClr>
                </a:solidFill>
                <a:latin typeface="Arial Black" panose="020B0A04020102020204" pitchFamily="34" charset="0"/>
              </a:rPr>
            </a:br>
            <a:r>
              <a:rPr lang="en-US" sz="2400" dirty="0">
                <a:solidFill>
                  <a:schemeClr val="tx2">
                    <a:lumMod val="20000"/>
                    <a:lumOff val="80000"/>
                  </a:schemeClr>
                </a:solidFill>
                <a:latin typeface="Arial Black" panose="020B0A04020102020204" pitchFamily="34" charset="0"/>
              </a:rPr>
              <a:t/>
            </a:r>
            <a:br>
              <a:rPr lang="en-US" sz="2400" dirty="0">
                <a:solidFill>
                  <a:schemeClr val="tx2">
                    <a:lumMod val="20000"/>
                    <a:lumOff val="80000"/>
                  </a:schemeClr>
                </a:solidFill>
                <a:latin typeface="Arial Black" panose="020B0A04020102020204" pitchFamily="34" charset="0"/>
              </a:rPr>
            </a:br>
            <a:r>
              <a:rPr lang="en-US" sz="2400" dirty="0">
                <a:solidFill>
                  <a:schemeClr val="tx2">
                    <a:lumMod val="20000"/>
                    <a:lumOff val="80000"/>
                  </a:schemeClr>
                </a:solidFill>
                <a:latin typeface="Arial Black" panose="020B0A04020102020204" pitchFamily="34" charset="0"/>
              </a:rPr>
              <a:t/>
            </a:r>
            <a:br>
              <a:rPr lang="en-US" sz="2400" dirty="0">
                <a:solidFill>
                  <a:schemeClr val="tx2">
                    <a:lumMod val="20000"/>
                    <a:lumOff val="80000"/>
                  </a:schemeClr>
                </a:solidFill>
                <a:latin typeface="Arial Black" panose="020B0A04020102020204" pitchFamily="34" charset="0"/>
              </a:rPr>
            </a:br>
            <a:endParaRPr lang="en-US" sz="2400" dirty="0">
              <a:solidFill>
                <a:schemeClr val="tx2">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503495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r>
              <a:rPr lang="en-US" altLang="en-US"/>
              <a:t>Get Down to Business!</a:t>
            </a:r>
          </a:p>
        </p:txBody>
      </p:sp>
      <p:sp>
        <p:nvSpPr>
          <p:cNvPr id="57347" name="Rectangle 3"/>
          <p:cNvSpPr>
            <a:spLocks noGrp="1" noChangeArrowheads="1"/>
          </p:cNvSpPr>
          <p:nvPr>
            <p:ph type="subTitle" idx="1"/>
          </p:nvPr>
        </p:nvSpPr>
        <p:spPr/>
        <p:txBody>
          <a:bodyPr>
            <a:normAutofit fontScale="70000" lnSpcReduction="20000"/>
          </a:bodyPr>
          <a:lstStyle/>
          <a:p>
            <a:r>
              <a:rPr lang="en-US" altLang="en-US"/>
              <a:t>Section-by-Section</a:t>
            </a:r>
          </a:p>
          <a:p>
            <a:r>
              <a:rPr lang="en-US" altLang="en-US"/>
              <a:t>Overview</a:t>
            </a:r>
          </a:p>
          <a:p>
            <a:r>
              <a:rPr lang="en-US" altLang="en-US"/>
              <a:t>What to Look For</a:t>
            </a:r>
          </a:p>
        </p:txBody>
      </p:sp>
    </p:spTree>
    <p:extLst>
      <p:ext uri="{BB962C8B-B14F-4D97-AF65-F5344CB8AC3E}">
        <p14:creationId xmlns:p14="http://schemas.microsoft.com/office/powerpoint/2010/main" val="1097652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r>
              <a:rPr lang="en-US" altLang="en-US"/>
              <a:t>Title</a:t>
            </a:r>
          </a:p>
        </p:txBody>
      </p:sp>
      <p:sp>
        <p:nvSpPr>
          <p:cNvPr id="58371" name="Rectangle 3"/>
          <p:cNvSpPr>
            <a:spLocks noGrp="1" noChangeArrowheads="1"/>
          </p:cNvSpPr>
          <p:nvPr>
            <p:ph type="subTitle" idx="1"/>
          </p:nvPr>
        </p:nvSpPr>
        <p:spPr/>
        <p:txBody>
          <a:bodyPr/>
          <a:lstStyle/>
          <a:p>
            <a:r>
              <a:rPr lang="en-US" altLang="en-US"/>
              <a:t>What is paper about?</a:t>
            </a:r>
          </a:p>
        </p:txBody>
      </p:sp>
    </p:spTree>
    <p:extLst>
      <p:ext uri="{BB962C8B-B14F-4D97-AF65-F5344CB8AC3E}">
        <p14:creationId xmlns:p14="http://schemas.microsoft.com/office/powerpoint/2010/main" val="1403135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Title</a:t>
            </a:r>
          </a:p>
        </p:txBody>
      </p:sp>
      <p:sp>
        <p:nvSpPr>
          <p:cNvPr id="59395" name="Rectangle 3"/>
          <p:cNvSpPr>
            <a:spLocks noGrp="1" noChangeArrowheads="1"/>
          </p:cNvSpPr>
          <p:nvPr>
            <p:ph idx="1"/>
          </p:nvPr>
        </p:nvSpPr>
        <p:spPr>
          <a:xfrm>
            <a:off x="685800" y="1447800"/>
            <a:ext cx="7772400" cy="5105400"/>
          </a:xfrm>
          <a:prstGeom prst="rect">
            <a:avLst/>
          </a:prstGeom>
        </p:spPr>
        <p:txBody>
          <a:bodyPr/>
          <a:lstStyle/>
          <a:p>
            <a:r>
              <a:rPr lang="en-US" altLang="en-US"/>
              <a:t>Introduces the work</a:t>
            </a:r>
          </a:p>
          <a:p>
            <a:r>
              <a:rPr lang="en-US" altLang="en-US"/>
              <a:t>First thing read</a:t>
            </a:r>
          </a:p>
          <a:p>
            <a:pPr lvl="1"/>
            <a:r>
              <a:rPr lang="en-US" altLang="en-US"/>
              <a:t>Usually it is ONLY thing read</a:t>
            </a:r>
          </a:p>
          <a:p>
            <a:r>
              <a:rPr lang="en-US" altLang="en-US"/>
              <a:t>Serves to entice intended readers</a:t>
            </a:r>
          </a:p>
        </p:txBody>
      </p:sp>
    </p:spTree>
    <p:extLst>
      <p:ext uri="{BB962C8B-B14F-4D97-AF65-F5344CB8AC3E}">
        <p14:creationId xmlns:p14="http://schemas.microsoft.com/office/powerpoint/2010/main" val="1705531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Title</a:t>
            </a:r>
          </a:p>
        </p:txBody>
      </p:sp>
      <p:sp>
        <p:nvSpPr>
          <p:cNvPr id="60419" name="Rectangle 3"/>
          <p:cNvSpPr>
            <a:spLocks noGrp="1" noChangeArrowheads="1"/>
          </p:cNvSpPr>
          <p:nvPr>
            <p:ph idx="1"/>
          </p:nvPr>
        </p:nvSpPr>
        <p:spPr>
          <a:xfrm>
            <a:off x="685800" y="1447800"/>
            <a:ext cx="7772400" cy="5105400"/>
          </a:xfrm>
          <a:prstGeom prst="rect">
            <a:avLst/>
          </a:prstGeom>
        </p:spPr>
        <p:txBody>
          <a:bodyPr/>
          <a:lstStyle/>
          <a:p>
            <a:r>
              <a:rPr lang="en-US" altLang="en-US"/>
              <a:t>How do you evaluate a title?</a:t>
            </a:r>
          </a:p>
          <a:p>
            <a:r>
              <a:rPr lang="en-US" altLang="en-US"/>
              <a:t>Characterize a good title</a:t>
            </a:r>
          </a:p>
        </p:txBody>
      </p:sp>
    </p:spTree>
    <p:extLst>
      <p:ext uri="{BB962C8B-B14F-4D97-AF65-F5344CB8AC3E}">
        <p14:creationId xmlns:p14="http://schemas.microsoft.com/office/powerpoint/2010/main" val="238426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Title</a:t>
            </a:r>
          </a:p>
        </p:txBody>
      </p:sp>
      <p:sp>
        <p:nvSpPr>
          <p:cNvPr id="61443" name="Rectangle 3"/>
          <p:cNvSpPr>
            <a:spLocks noGrp="1" noChangeArrowheads="1"/>
          </p:cNvSpPr>
          <p:nvPr>
            <p:ph idx="1"/>
          </p:nvPr>
        </p:nvSpPr>
        <p:spPr>
          <a:xfrm>
            <a:off x="685800" y="1447800"/>
            <a:ext cx="8216900" cy="5410200"/>
          </a:xfrm>
          <a:prstGeom prst="rect">
            <a:avLst/>
          </a:prstGeom>
        </p:spPr>
        <p:txBody>
          <a:bodyPr/>
          <a:lstStyle/>
          <a:p>
            <a:pPr>
              <a:lnSpc>
                <a:spcPct val="90000"/>
              </a:lnSpc>
            </a:pPr>
            <a:r>
              <a:rPr lang="en-US" altLang="en-US"/>
              <a:t>Characteristics of good titles</a:t>
            </a:r>
          </a:p>
          <a:p>
            <a:pPr lvl="1">
              <a:lnSpc>
                <a:spcPct val="90000"/>
              </a:lnSpc>
            </a:pPr>
            <a:r>
              <a:rPr lang="en-US" altLang="en-US"/>
              <a:t>Short, but specific (not an abstract!)</a:t>
            </a:r>
          </a:p>
          <a:p>
            <a:pPr lvl="1">
              <a:lnSpc>
                <a:spcPct val="90000"/>
              </a:lnSpc>
            </a:pPr>
            <a:r>
              <a:rPr lang="en-US" altLang="en-US"/>
              <a:t>Truly represents content</a:t>
            </a:r>
          </a:p>
          <a:p>
            <a:pPr lvl="1">
              <a:lnSpc>
                <a:spcPct val="90000"/>
              </a:lnSpc>
            </a:pPr>
            <a:r>
              <a:rPr lang="en-US" altLang="en-US"/>
              <a:t>Might…</a:t>
            </a:r>
          </a:p>
          <a:p>
            <a:pPr lvl="2">
              <a:lnSpc>
                <a:spcPct val="90000"/>
              </a:lnSpc>
            </a:pPr>
            <a:r>
              <a:rPr lang="en-US" altLang="en-US"/>
              <a:t>Be provocative or controversial</a:t>
            </a:r>
          </a:p>
          <a:p>
            <a:pPr lvl="2">
              <a:lnSpc>
                <a:spcPct val="90000"/>
              </a:lnSpc>
            </a:pPr>
            <a:r>
              <a:rPr lang="en-US" altLang="en-US"/>
              <a:t>Ask a question</a:t>
            </a:r>
          </a:p>
          <a:p>
            <a:pPr lvl="2">
              <a:lnSpc>
                <a:spcPct val="90000"/>
              </a:lnSpc>
            </a:pPr>
            <a:r>
              <a:rPr lang="en-US" altLang="en-US"/>
              <a:t>Make statement of conclusion</a:t>
            </a:r>
          </a:p>
          <a:p>
            <a:pPr lvl="1">
              <a:lnSpc>
                <a:spcPct val="90000"/>
              </a:lnSpc>
            </a:pPr>
            <a:r>
              <a:rPr lang="en-US" altLang="en-US"/>
              <a:t>Indexable</a:t>
            </a:r>
          </a:p>
          <a:p>
            <a:pPr>
              <a:lnSpc>
                <a:spcPct val="90000"/>
              </a:lnSpc>
            </a:pPr>
            <a:r>
              <a:rPr lang="en-US" altLang="en-US"/>
              <a:t>Avoid</a:t>
            </a:r>
          </a:p>
          <a:p>
            <a:pPr lvl="1">
              <a:lnSpc>
                <a:spcPct val="90000"/>
              </a:lnSpc>
            </a:pPr>
            <a:r>
              <a:rPr lang="en-US" altLang="en-US"/>
              <a:t>Qualifiers, jargon, abbreviations, filler</a:t>
            </a:r>
          </a:p>
        </p:txBody>
      </p:sp>
    </p:spTree>
    <p:extLst>
      <p:ext uri="{BB962C8B-B14F-4D97-AF65-F5344CB8AC3E}">
        <p14:creationId xmlns:p14="http://schemas.microsoft.com/office/powerpoint/2010/main" val="579681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Title</a:t>
            </a:r>
          </a:p>
        </p:txBody>
      </p:sp>
      <p:sp>
        <p:nvSpPr>
          <p:cNvPr id="63491" name="Rectangle 3"/>
          <p:cNvSpPr>
            <a:spLocks noGrp="1" noChangeArrowheads="1"/>
          </p:cNvSpPr>
          <p:nvPr>
            <p:ph idx="1"/>
          </p:nvPr>
        </p:nvSpPr>
        <p:spPr>
          <a:xfrm>
            <a:off x="685800" y="1447800"/>
            <a:ext cx="7772400" cy="5105400"/>
          </a:xfrm>
          <a:prstGeom prst="rect">
            <a:avLst/>
          </a:prstGeom>
        </p:spPr>
        <p:txBody>
          <a:bodyPr/>
          <a:lstStyle/>
          <a:p>
            <a:r>
              <a:rPr lang="en-US" altLang="en-US"/>
              <a:t>Evaluation</a:t>
            </a:r>
          </a:p>
          <a:p>
            <a:pPr lvl="1"/>
            <a:r>
              <a:rPr lang="en-US" altLang="en-US"/>
              <a:t>Does title tell you what paper is about?</a:t>
            </a:r>
          </a:p>
          <a:p>
            <a:pPr lvl="1"/>
            <a:r>
              <a:rPr lang="en-US" altLang="en-US"/>
              <a:t>Does it overstate contents?</a:t>
            </a:r>
          </a:p>
          <a:p>
            <a:pPr lvl="1"/>
            <a:r>
              <a:rPr lang="en-US" altLang="en-US"/>
              <a:t>Is it too bland to entice readers?</a:t>
            </a:r>
          </a:p>
          <a:p>
            <a:pPr lvl="1"/>
            <a:r>
              <a:rPr lang="en-US" altLang="en-US"/>
              <a:t>Is it “too cute”?</a:t>
            </a:r>
          </a:p>
          <a:p>
            <a:pPr lvl="1"/>
            <a:r>
              <a:rPr lang="en-US" altLang="en-US"/>
              <a:t>Does it mislead?</a:t>
            </a:r>
          </a:p>
        </p:txBody>
      </p:sp>
    </p:spTree>
    <p:extLst>
      <p:ext uri="{BB962C8B-B14F-4D97-AF65-F5344CB8AC3E}">
        <p14:creationId xmlns:p14="http://schemas.microsoft.com/office/powerpoint/2010/main" val="931084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r>
              <a:rPr lang="en-US" altLang="en-US"/>
              <a:t>Authors</a:t>
            </a:r>
          </a:p>
        </p:txBody>
      </p:sp>
      <p:sp>
        <p:nvSpPr>
          <p:cNvPr id="64515" name="Rectangle 3"/>
          <p:cNvSpPr>
            <a:spLocks noGrp="1" noChangeArrowheads="1"/>
          </p:cNvSpPr>
          <p:nvPr>
            <p:ph type="subTitle" idx="1"/>
          </p:nvPr>
        </p:nvSpPr>
        <p:spPr/>
        <p:txBody>
          <a:bodyPr/>
          <a:lstStyle/>
          <a:p>
            <a:r>
              <a:rPr lang="en-US" altLang="en-US"/>
              <a:t>Who wrote this?</a:t>
            </a:r>
          </a:p>
        </p:txBody>
      </p:sp>
    </p:spTree>
    <p:extLst>
      <p:ext uri="{BB962C8B-B14F-4D97-AF65-F5344CB8AC3E}">
        <p14:creationId xmlns:p14="http://schemas.microsoft.com/office/powerpoint/2010/main" val="637950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Authors</a:t>
            </a:r>
          </a:p>
        </p:txBody>
      </p:sp>
      <p:sp>
        <p:nvSpPr>
          <p:cNvPr id="65539" name="Rectangle 3"/>
          <p:cNvSpPr>
            <a:spLocks noGrp="1" noChangeArrowheads="1"/>
          </p:cNvSpPr>
          <p:nvPr>
            <p:ph idx="1"/>
          </p:nvPr>
        </p:nvSpPr>
        <p:spPr>
          <a:xfrm>
            <a:off x="685800" y="1447800"/>
            <a:ext cx="7772400" cy="5105400"/>
          </a:xfrm>
          <a:prstGeom prst="rect">
            <a:avLst/>
          </a:prstGeom>
        </p:spPr>
        <p:txBody>
          <a:bodyPr/>
          <a:lstStyle/>
          <a:p>
            <a:r>
              <a:rPr lang="en-US" altLang="en-US"/>
              <a:t>Why are authors important?</a:t>
            </a:r>
          </a:p>
          <a:p>
            <a:r>
              <a:rPr lang="en-US" altLang="en-US"/>
              <a:t>Who should write the paper?</a:t>
            </a:r>
          </a:p>
          <a:p>
            <a:r>
              <a:rPr lang="en-US" altLang="en-US"/>
              <a:t>Who should be on author list (if any)?</a:t>
            </a:r>
          </a:p>
          <a:p>
            <a:pPr lvl="1"/>
            <a:r>
              <a:rPr lang="en-US" altLang="en-US"/>
              <a:t>How many?</a:t>
            </a:r>
          </a:p>
          <a:p>
            <a:pPr lvl="1"/>
            <a:r>
              <a:rPr lang="en-US" altLang="en-US"/>
              <a:t>What order?</a:t>
            </a:r>
          </a:p>
          <a:p>
            <a:pPr lvl="1"/>
            <a:r>
              <a:rPr lang="en-US" altLang="en-US"/>
              <a:t>What roles?</a:t>
            </a:r>
          </a:p>
        </p:txBody>
      </p:sp>
    </p:spTree>
    <p:extLst>
      <p:ext uri="{BB962C8B-B14F-4D97-AF65-F5344CB8AC3E}">
        <p14:creationId xmlns:p14="http://schemas.microsoft.com/office/powerpoint/2010/main" val="3315215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Authors</a:t>
            </a:r>
          </a:p>
        </p:txBody>
      </p:sp>
      <p:sp>
        <p:nvSpPr>
          <p:cNvPr id="66563" name="Rectangle 3"/>
          <p:cNvSpPr>
            <a:spLocks noGrp="1" noChangeArrowheads="1"/>
          </p:cNvSpPr>
          <p:nvPr>
            <p:ph idx="1"/>
          </p:nvPr>
        </p:nvSpPr>
        <p:spPr>
          <a:xfrm>
            <a:off x="685800" y="1447800"/>
            <a:ext cx="7772400" cy="5105400"/>
          </a:xfrm>
          <a:prstGeom prst="rect">
            <a:avLst/>
          </a:prstGeom>
        </p:spPr>
        <p:txBody>
          <a:bodyPr/>
          <a:lstStyle/>
          <a:p>
            <a:r>
              <a:rPr lang="en-US" altLang="en-US"/>
              <a:t>Why important?</a:t>
            </a:r>
          </a:p>
          <a:p>
            <a:pPr lvl="1"/>
            <a:r>
              <a:rPr lang="en-US" altLang="en-US"/>
              <a:t>Like it or not, it is an issue of authority or expertise or experience (sociology)</a:t>
            </a:r>
          </a:p>
          <a:p>
            <a:r>
              <a:rPr lang="en-US" altLang="en-US"/>
              <a:t>Where was work done?</a:t>
            </a:r>
          </a:p>
          <a:p>
            <a:pPr lvl="1"/>
            <a:r>
              <a:rPr lang="en-US" altLang="en-US"/>
              <a:t>Credibility</a:t>
            </a:r>
          </a:p>
          <a:p>
            <a:pPr lvl="1"/>
            <a:r>
              <a:rPr lang="en-US" altLang="en-US"/>
              <a:t>Generalizability</a:t>
            </a:r>
          </a:p>
          <a:p>
            <a:pPr lvl="1"/>
            <a:r>
              <a:rPr lang="en-US" altLang="en-US"/>
              <a:t>Assists evaluating apparent negative results</a:t>
            </a:r>
          </a:p>
        </p:txBody>
      </p:sp>
    </p:spTree>
    <p:extLst>
      <p:ext uri="{BB962C8B-B14F-4D97-AF65-F5344CB8AC3E}">
        <p14:creationId xmlns:p14="http://schemas.microsoft.com/office/powerpoint/2010/main" val="746164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a:t>Authors</a:t>
            </a:r>
          </a:p>
        </p:txBody>
      </p:sp>
      <p:sp>
        <p:nvSpPr>
          <p:cNvPr id="67587" name="Rectangle 3"/>
          <p:cNvSpPr>
            <a:spLocks noGrp="1" noChangeArrowheads="1"/>
          </p:cNvSpPr>
          <p:nvPr>
            <p:ph idx="1"/>
          </p:nvPr>
        </p:nvSpPr>
        <p:spPr>
          <a:xfrm>
            <a:off x="685800" y="1447800"/>
            <a:ext cx="7772400" cy="5105400"/>
          </a:xfrm>
          <a:prstGeom prst="rect">
            <a:avLst/>
          </a:prstGeom>
        </p:spPr>
        <p:txBody>
          <a:bodyPr/>
          <a:lstStyle/>
          <a:p>
            <a:r>
              <a:rPr lang="en-US" altLang="en-US"/>
              <a:t>Controversies</a:t>
            </a:r>
          </a:p>
          <a:p>
            <a:pPr lvl="1"/>
            <a:r>
              <a:rPr lang="en-US" altLang="en-US"/>
              <a:t>Who should be an author?</a:t>
            </a:r>
          </a:p>
          <a:p>
            <a:pPr lvl="1"/>
            <a:r>
              <a:rPr lang="en-US" altLang="en-US"/>
              <a:t>Number of authors</a:t>
            </a:r>
          </a:p>
          <a:p>
            <a:pPr lvl="1"/>
            <a:r>
              <a:rPr lang="en-US" altLang="en-US"/>
              <a:t>Author order</a:t>
            </a:r>
          </a:p>
          <a:p>
            <a:pPr lvl="1"/>
            <a:r>
              <a:rPr lang="en-US" altLang="en-US"/>
              <a:t>Conflicts of interest / disclosures</a:t>
            </a:r>
          </a:p>
          <a:p>
            <a:r>
              <a:rPr lang="en-US" altLang="en-US"/>
              <a:t>Subject all its own…</a:t>
            </a:r>
          </a:p>
        </p:txBody>
      </p:sp>
    </p:spTree>
    <p:extLst>
      <p:ext uri="{BB962C8B-B14F-4D97-AF65-F5344CB8AC3E}">
        <p14:creationId xmlns:p14="http://schemas.microsoft.com/office/powerpoint/2010/main" val="254684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753558" cy="924475"/>
          </a:xfrm>
        </p:spPr>
        <p:txBody>
          <a:bodyPr/>
          <a:lstStyle/>
          <a:p>
            <a:r>
              <a:rPr lang="en-US" b="1" dirty="0" smtClean="0"/>
              <a:t>What are the areas in which one can publish a research papers?</a:t>
            </a:r>
            <a:endParaRPr lang="en-US" b="1" dirty="0"/>
          </a:p>
        </p:txBody>
      </p:sp>
      <p:sp>
        <p:nvSpPr>
          <p:cNvPr id="3" name="Content Placeholder 2"/>
          <p:cNvSpPr>
            <a:spLocks noGrp="1"/>
          </p:cNvSpPr>
          <p:nvPr>
            <p:ph idx="1"/>
          </p:nvPr>
        </p:nvSpPr>
        <p:spPr>
          <a:xfrm>
            <a:off x="990600" y="2133600"/>
            <a:ext cx="7125112" cy="4051437"/>
          </a:xfrm>
        </p:spPr>
        <p:txBody>
          <a:bodyPr>
            <a:normAutofit/>
          </a:bodyPr>
          <a:lstStyle/>
          <a:p>
            <a:r>
              <a:rPr lang="en-US" sz="2800" dirty="0" smtClean="0"/>
              <a:t>Science</a:t>
            </a:r>
          </a:p>
          <a:p>
            <a:r>
              <a:rPr lang="en-US" sz="2800" dirty="0" smtClean="0"/>
              <a:t>Arts</a:t>
            </a:r>
          </a:p>
          <a:p>
            <a:r>
              <a:rPr lang="en-US" sz="2800" dirty="0" smtClean="0"/>
              <a:t>Humanities</a:t>
            </a:r>
          </a:p>
          <a:p>
            <a:r>
              <a:rPr lang="en-US" sz="2800" dirty="0" smtClean="0"/>
              <a:t>Religion</a:t>
            </a:r>
          </a:p>
          <a:p>
            <a:r>
              <a:rPr lang="en-US" sz="2800" dirty="0" smtClean="0"/>
              <a:t>Management</a:t>
            </a:r>
          </a:p>
          <a:p>
            <a:r>
              <a:rPr lang="en-US" sz="2800" dirty="0" smtClean="0"/>
              <a:t>Language etc.</a:t>
            </a:r>
          </a:p>
        </p:txBody>
      </p:sp>
    </p:spTree>
    <p:extLst>
      <p:ext uri="{BB962C8B-B14F-4D97-AF65-F5344CB8AC3E}">
        <p14:creationId xmlns:p14="http://schemas.microsoft.com/office/powerpoint/2010/main" val="392125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Authors</a:t>
            </a:r>
          </a:p>
        </p:txBody>
      </p:sp>
      <p:sp>
        <p:nvSpPr>
          <p:cNvPr id="68611" name="Rectangle 3"/>
          <p:cNvSpPr>
            <a:spLocks noGrp="1" noChangeArrowheads="1"/>
          </p:cNvSpPr>
          <p:nvPr>
            <p:ph idx="1"/>
          </p:nvPr>
        </p:nvSpPr>
        <p:spPr>
          <a:xfrm>
            <a:off x="685800" y="1447800"/>
            <a:ext cx="7772400" cy="5105400"/>
          </a:xfrm>
          <a:prstGeom prst="rect">
            <a:avLst/>
          </a:prstGeom>
        </p:spPr>
        <p:txBody>
          <a:bodyPr/>
          <a:lstStyle/>
          <a:p>
            <a:r>
              <a:rPr lang="en-US" altLang="en-US"/>
              <a:t>Evaluation</a:t>
            </a:r>
          </a:p>
          <a:p>
            <a:pPr lvl="1"/>
            <a:r>
              <a:rPr lang="en-US" altLang="en-US"/>
              <a:t>“This paper suffers from lack of input, guidance, and expertise from the senior authors”</a:t>
            </a:r>
          </a:p>
        </p:txBody>
      </p:sp>
    </p:spTree>
    <p:extLst>
      <p:ext uri="{BB962C8B-B14F-4D97-AF65-F5344CB8AC3E}">
        <p14:creationId xmlns:p14="http://schemas.microsoft.com/office/powerpoint/2010/main" val="2646987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p:txBody>
          <a:bodyPr/>
          <a:lstStyle/>
          <a:p>
            <a:r>
              <a:rPr lang="en-US" altLang="en-US"/>
              <a:t>Ultra-Mini Abstract</a:t>
            </a:r>
          </a:p>
        </p:txBody>
      </p:sp>
      <p:sp>
        <p:nvSpPr>
          <p:cNvPr id="69635" name="Rectangle 3"/>
          <p:cNvSpPr>
            <a:spLocks noGrp="1" noChangeArrowheads="1"/>
          </p:cNvSpPr>
          <p:nvPr>
            <p:ph type="subTitle" idx="1"/>
          </p:nvPr>
        </p:nvSpPr>
        <p:spPr/>
        <p:txBody>
          <a:bodyPr/>
          <a:lstStyle/>
          <a:p>
            <a:r>
              <a:rPr lang="en-US" altLang="en-US"/>
              <a:t>What is the essence of this study—the “take home” message?</a:t>
            </a:r>
          </a:p>
        </p:txBody>
      </p:sp>
    </p:spTree>
    <p:extLst>
      <p:ext uri="{BB962C8B-B14F-4D97-AF65-F5344CB8AC3E}">
        <p14:creationId xmlns:p14="http://schemas.microsoft.com/office/powerpoint/2010/main" val="2982954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marL="914400" indent="-914400" algn="l"/>
            <a:r>
              <a:rPr lang="en-US" altLang="en-US"/>
              <a:t>If reader is interested…</a:t>
            </a:r>
          </a:p>
        </p:txBody>
      </p:sp>
      <p:sp>
        <p:nvSpPr>
          <p:cNvPr id="70659" name="Rectangle 3"/>
          <p:cNvSpPr>
            <a:spLocks noGrp="1" noChangeArrowheads="1"/>
          </p:cNvSpPr>
          <p:nvPr>
            <p:ph idx="1"/>
          </p:nvPr>
        </p:nvSpPr>
        <p:spPr>
          <a:xfrm>
            <a:off x="685800" y="1447800"/>
            <a:ext cx="7772400" cy="5410200"/>
          </a:xfrm>
          <a:prstGeom prst="rect">
            <a:avLst/>
          </a:prstGeom>
        </p:spPr>
        <p:txBody>
          <a:bodyPr/>
          <a:lstStyle/>
          <a:p>
            <a:r>
              <a:rPr lang="en-US" altLang="en-US"/>
              <a:t>Robert Day</a:t>
            </a:r>
          </a:p>
          <a:p>
            <a:pPr lvl="1"/>
            <a:r>
              <a:rPr lang="en-US" altLang="en-US"/>
              <a:t>Clearly stated problem</a:t>
            </a:r>
          </a:p>
          <a:p>
            <a:pPr lvl="1"/>
            <a:r>
              <a:rPr lang="en-US" altLang="en-US"/>
              <a:t>Clearly stated conclusion</a:t>
            </a:r>
          </a:p>
          <a:p>
            <a:r>
              <a:rPr lang="en-US" altLang="en-US"/>
              <a:t>Steven Laureys</a:t>
            </a:r>
          </a:p>
          <a:p>
            <a:pPr lvl="1"/>
            <a:r>
              <a:rPr lang="en-US" altLang="en-US"/>
              <a:t>Develop a central message and write everything else to support it</a:t>
            </a:r>
          </a:p>
          <a:p>
            <a:r>
              <a:rPr lang="en-US" altLang="en-US"/>
              <a:t>JWK / EHB</a:t>
            </a:r>
          </a:p>
          <a:p>
            <a:pPr lvl="1"/>
            <a:r>
              <a:rPr lang="en-US" altLang="en-US"/>
              <a:t>Ultramini Abstract: essence of findings for writer and reader</a:t>
            </a:r>
          </a:p>
        </p:txBody>
      </p:sp>
    </p:spTree>
    <p:extLst>
      <p:ext uri="{BB962C8B-B14F-4D97-AF65-F5344CB8AC3E}">
        <p14:creationId xmlns:p14="http://schemas.microsoft.com/office/powerpoint/2010/main" val="1048586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Ultramini Abstract</a:t>
            </a:r>
          </a:p>
        </p:txBody>
      </p:sp>
      <p:sp>
        <p:nvSpPr>
          <p:cNvPr id="71683" name="Rectangle 3"/>
          <p:cNvSpPr>
            <a:spLocks noGrp="1" noChangeArrowheads="1"/>
          </p:cNvSpPr>
          <p:nvPr>
            <p:ph idx="1"/>
          </p:nvPr>
        </p:nvSpPr>
        <p:spPr>
          <a:xfrm>
            <a:off x="685800" y="1447800"/>
            <a:ext cx="8121650" cy="5410200"/>
          </a:xfrm>
          <a:prstGeom prst="rect">
            <a:avLst/>
          </a:prstGeom>
        </p:spPr>
        <p:txBody>
          <a:bodyPr/>
          <a:lstStyle/>
          <a:p>
            <a:r>
              <a:rPr lang="en-US" altLang="en-US"/>
              <a:t>For readers</a:t>
            </a:r>
          </a:p>
          <a:p>
            <a:pPr lvl="1"/>
            <a:r>
              <a:rPr lang="en-US" altLang="en-US"/>
              <a:t>Scanning tool</a:t>
            </a:r>
          </a:p>
          <a:p>
            <a:r>
              <a:rPr lang="en-US" altLang="en-US"/>
              <a:t>For authors (~3 hour’s effort)</a:t>
            </a:r>
          </a:p>
          <a:p>
            <a:pPr lvl="1"/>
            <a:r>
              <a:rPr lang="en-US" altLang="en-US"/>
              <a:t>Best preparation for writing paper—the roadmap!</a:t>
            </a:r>
          </a:p>
          <a:p>
            <a:r>
              <a:rPr lang="en-US" altLang="en-US"/>
              <a:t>Content</a:t>
            </a:r>
          </a:p>
          <a:p>
            <a:pPr lvl="1"/>
            <a:r>
              <a:rPr lang="en-US" altLang="en-US"/>
              <a:t>Truest 1-3 sentences (~50 words) about the essence of the study—its message—its inferences</a:t>
            </a:r>
          </a:p>
        </p:txBody>
      </p:sp>
    </p:spTree>
    <p:extLst>
      <p:ext uri="{BB962C8B-B14F-4D97-AF65-F5344CB8AC3E}">
        <p14:creationId xmlns:p14="http://schemas.microsoft.com/office/powerpoint/2010/main" val="1736290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Ultramini Abstract</a:t>
            </a:r>
          </a:p>
        </p:txBody>
      </p:sp>
      <p:sp>
        <p:nvSpPr>
          <p:cNvPr id="73731" name="Rectangle 3"/>
          <p:cNvSpPr>
            <a:spLocks noGrp="1" noChangeArrowheads="1"/>
          </p:cNvSpPr>
          <p:nvPr>
            <p:ph idx="1"/>
          </p:nvPr>
        </p:nvSpPr>
        <p:spPr>
          <a:xfrm>
            <a:off x="685800" y="1447800"/>
            <a:ext cx="8121650" cy="5105400"/>
          </a:xfrm>
          <a:prstGeom prst="rect">
            <a:avLst/>
          </a:prstGeom>
        </p:spPr>
        <p:txBody>
          <a:bodyPr/>
          <a:lstStyle/>
          <a:p>
            <a:r>
              <a:rPr lang="en-US" altLang="en-US"/>
              <a:t>Evaluation</a:t>
            </a:r>
          </a:p>
          <a:p>
            <a:pPr lvl="1"/>
            <a:r>
              <a:rPr lang="en-US" altLang="en-US"/>
              <a:t>Analogous to the “elevator pitch” for a business</a:t>
            </a:r>
          </a:p>
          <a:p>
            <a:pPr lvl="1"/>
            <a:r>
              <a:rPr lang="en-US" altLang="en-US"/>
              <a:t>It is not a summary of study purpose or results</a:t>
            </a:r>
          </a:p>
          <a:p>
            <a:pPr lvl="1"/>
            <a:r>
              <a:rPr lang="en-US" altLang="en-US"/>
              <a:t>It is congruent with conclusions of abstract and paper</a:t>
            </a:r>
          </a:p>
          <a:p>
            <a:pPr lvl="1"/>
            <a:r>
              <a:rPr lang="en-US" altLang="en-US"/>
              <a:t>It is hard work</a:t>
            </a:r>
          </a:p>
          <a:p>
            <a:pPr lvl="1"/>
            <a:r>
              <a:rPr lang="en-US" altLang="en-US"/>
              <a:t>It is often done poorly</a:t>
            </a:r>
          </a:p>
        </p:txBody>
      </p:sp>
    </p:spTree>
    <p:extLst>
      <p:ext uri="{BB962C8B-B14F-4D97-AF65-F5344CB8AC3E}">
        <p14:creationId xmlns:p14="http://schemas.microsoft.com/office/powerpoint/2010/main" val="3329797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p:txBody>
          <a:bodyPr/>
          <a:lstStyle/>
          <a:p>
            <a:r>
              <a:rPr lang="en-US" altLang="en-US"/>
              <a:t>Abstract</a:t>
            </a:r>
          </a:p>
        </p:txBody>
      </p:sp>
      <p:sp>
        <p:nvSpPr>
          <p:cNvPr id="75779" name="Rectangle 3"/>
          <p:cNvSpPr>
            <a:spLocks noGrp="1" noChangeArrowheads="1"/>
          </p:cNvSpPr>
          <p:nvPr>
            <p:ph type="subTitle" idx="1"/>
          </p:nvPr>
        </p:nvSpPr>
        <p:spPr>
          <a:xfrm>
            <a:off x="876300" y="2971800"/>
            <a:ext cx="7340600" cy="2667000"/>
          </a:xfrm>
        </p:spPr>
        <p:txBody>
          <a:bodyPr/>
          <a:lstStyle/>
          <a:p>
            <a:r>
              <a:rPr lang="en-US" altLang="en-US"/>
              <a:t>Should I read the article?</a:t>
            </a:r>
          </a:p>
        </p:txBody>
      </p:sp>
    </p:spTree>
    <p:extLst>
      <p:ext uri="{BB962C8B-B14F-4D97-AF65-F5344CB8AC3E}">
        <p14:creationId xmlns:p14="http://schemas.microsoft.com/office/powerpoint/2010/main" val="22336007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Abstract</a:t>
            </a:r>
          </a:p>
        </p:txBody>
      </p:sp>
      <p:sp>
        <p:nvSpPr>
          <p:cNvPr id="76803" name="Rectangle 3"/>
          <p:cNvSpPr>
            <a:spLocks noGrp="1" noChangeArrowheads="1"/>
          </p:cNvSpPr>
          <p:nvPr>
            <p:ph idx="1"/>
          </p:nvPr>
        </p:nvSpPr>
        <p:spPr>
          <a:xfrm>
            <a:off x="685800" y="1447800"/>
            <a:ext cx="7772400" cy="5105400"/>
          </a:xfrm>
          <a:prstGeom prst="rect">
            <a:avLst/>
          </a:prstGeom>
        </p:spPr>
        <p:txBody>
          <a:bodyPr/>
          <a:lstStyle/>
          <a:p>
            <a:pPr>
              <a:lnSpc>
                <a:spcPct val="90000"/>
              </a:lnSpc>
            </a:pPr>
            <a:r>
              <a:rPr lang="en-US" altLang="en-US"/>
              <a:t>Meeting abstract</a:t>
            </a:r>
          </a:p>
          <a:p>
            <a:pPr lvl="1">
              <a:lnSpc>
                <a:spcPct val="90000"/>
              </a:lnSpc>
            </a:pPr>
            <a:r>
              <a:rPr lang="en-US" altLang="en-US"/>
              <a:t>Purpose: to get on program</a:t>
            </a:r>
          </a:p>
          <a:p>
            <a:pPr>
              <a:lnSpc>
                <a:spcPct val="90000"/>
              </a:lnSpc>
            </a:pPr>
            <a:r>
              <a:rPr lang="en-US" altLang="en-US"/>
              <a:t>Paper abstract</a:t>
            </a:r>
          </a:p>
          <a:p>
            <a:pPr lvl="1">
              <a:lnSpc>
                <a:spcPct val="90000"/>
              </a:lnSpc>
            </a:pPr>
            <a:r>
              <a:rPr lang="en-US" altLang="en-US"/>
              <a:t>Summarizes information and data contained in more complete form in IMRD aspects of manuscript</a:t>
            </a:r>
          </a:p>
          <a:p>
            <a:pPr lvl="1">
              <a:lnSpc>
                <a:spcPct val="90000"/>
              </a:lnSpc>
            </a:pPr>
            <a:r>
              <a:rPr lang="en-US" altLang="en-US"/>
              <a:t>States conclusions (“bottom line”)</a:t>
            </a:r>
          </a:p>
          <a:p>
            <a:pPr lvl="1">
              <a:lnSpc>
                <a:spcPct val="90000"/>
              </a:lnSpc>
            </a:pPr>
            <a:r>
              <a:rPr lang="en-US" altLang="en-US"/>
              <a:t>Self contained</a:t>
            </a:r>
          </a:p>
          <a:p>
            <a:pPr lvl="1">
              <a:lnSpc>
                <a:spcPct val="90000"/>
              </a:lnSpc>
            </a:pPr>
            <a:r>
              <a:rPr lang="en-US" altLang="en-US"/>
              <a:t>#2 item read (after title)</a:t>
            </a:r>
          </a:p>
        </p:txBody>
      </p:sp>
    </p:spTree>
    <p:extLst>
      <p:ext uri="{BB962C8B-B14F-4D97-AF65-F5344CB8AC3E}">
        <p14:creationId xmlns:p14="http://schemas.microsoft.com/office/powerpoint/2010/main" val="3548990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algn="l"/>
            <a:r>
              <a:rPr lang="en-US" altLang="en-US"/>
              <a:t>In fact…</a:t>
            </a:r>
          </a:p>
        </p:txBody>
      </p:sp>
      <p:sp>
        <p:nvSpPr>
          <p:cNvPr id="78851" name="Rectangle 3"/>
          <p:cNvSpPr>
            <a:spLocks noGrp="1" noChangeArrowheads="1"/>
          </p:cNvSpPr>
          <p:nvPr>
            <p:ph idx="1"/>
          </p:nvPr>
        </p:nvSpPr>
        <p:spPr>
          <a:xfrm>
            <a:off x="685800" y="1447800"/>
            <a:ext cx="7772400" cy="5105400"/>
          </a:xfrm>
          <a:prstGeom prst="rect">
            <a:avLst/>
          </a:prstGeom>
        </p:spPr>
        <p:txBody>
          <a:bodyPr/>
          <a:lstStyle/>
          <a:p>
            <a:r>
              <a:rPr lang="en-US" altLang="en-US"/>
              <a:t>For most readers reading selectively and strategically</a:t>
            </a:r>
          </a:p>
          <a:p>
            <a:pPr lvl="1"/>
            <a:r>
              <a:rPr lang="en-US" altLang="en-US"/>
              <a:t>Skim first line to understand problem addressed</a:t>
            </a:r>
          </a:p>
          <a:p>
            <a:pPr lvl="1"/>
            <a:r>
              <a:rPr lang="en-US" altLang="en-US"/>
              <a:t>Skim last line for conclusions</a:t>
            </a:r>
          </a:p>
          <a:p>
            <a:r>
              <a:rPr lang="en-US" altLang="en-US"/>
              <a:t>No sense</a:t>
            </a:r>
          </a:p>
          <a:p>
            <a:pPr lvl="1"/>
            <a:r>
              <a:rPr lang="en-US" altLang="en-US"/>
              <a:t>Concluding by merely again summarizing results that have already been summarized!</a:t>
            </a:r>
          </a:p>
        </p:txBody>
      </p:sp>
    </p:spTree>
    <p:extLst>
      <p:ext uri="{BB962C8B-B14F-4D97-AF65-F5344CB8AC3E}">
        <p14:creationId xmlns:p14="http://schemas.microsoft.com/office/powerpoint/2010/main" val="3033023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Abstract</a:t>
            </a:r>
          </a:p>
        </p:txBody>
      </p:sp>
      <p:sp>
        <p:nvSpPr>
          <p:cNvPr id="79875" name="Rectangle 3"/>
          <p:cNvSpPr>
            <a:spLocks noGrp="1" noChangeArrowheads="1"/>
          </p:cNvSpPr>
          <p:nvPr>
            <p:ph idx="1"/>
          </p:nvPr>
        </p:nvSpPr>
        <p:spPr>
          <a:xfrm>
            <a:off x="685800" y="1447800"/>
            <a:ext cx="8216900" cy="5410200"/>
          </a:xfrm>
          <a:prstGeom prst="rect">
            <a:avLst/>
          </a:prstGeom>
        </p:spPr>
        <p:txBody>
          <a:bodyPr/>
          <a:lstStyle/>
          <a:p>
            <a:pPr>
              <a:lnSpc>
                <a:spcPct val="90000"/>
              </a:lnSpc>
            </a:pPr>
            <a:r>
              <a:rPr lang="en-US" altLang="en-US"/>
              <a:t>Evaluation</a:t>
            </a:r>
          </a:p>
          <a:p>
            <a:pPr lvl="1">
              <a:lnSpc>
                <a:spcPct val="90000"/>
              </a:lnSpc>
            </a:pPr>
            <a:r>
              <a:rPr lang="en-US" altLang="en-US"/>
              <a:t>If not structured, read it in structured fashion</a:t>
            </a:r>
          </a:p>
          <a:p>
            <a:pPr lvl="1">
              <a:lnSpc>
                <a:spcPct val="90000"/>
              </a:lnSpc>
            </a:pPr>
            <a:r>
              <a:rPr lang="en-US" altLang="en-US"/>
              <a:t>Are purposes clearly stated?</a:t>
            </a:r>
          </a:p>
          <a:p>
            <a:pPr lvl="1">
              <a:lnSpc>
                <a:spcPct val="90000"/>
              </a:lnSpc>
            </a:pPr>
            <a:r>
              <a:rPr lang="en-US" altLang="en-US"/>
              <a:t>Do conclusions match 1:1 the purposes of study</a:t>
            </a:r>
          </a:p>
          <a:p>
            <a:pPr lvl="1">
              <a:lnSpc>
                <a:spcPct val="90000"/>
              </a:lnSpc>
            </a:pPr>
            <a:r>
              <a:rPr lang="en-US" altLang="en-US"/>
              <a:t>Do methods clearly tell me the study group (e.g. animals, patients)?</a:t>
            </a:r>
          </a:p>
          <a:p>
            <a:pPr lvl="1">
              <a:lnSpc>
                <a:spcPct val="90000"/>
              </a:lnSpc>
            </a:pPr>
            <a:r>
              <a:rPr lang="en-US" altLang="en-US"/>
              <a:t>Is there supporting data for each stated purpose &amp; conclusion?</a:t>
            </a:r>
          </a:p>
        </p:txBody>
      </p:sp>
    </p:spTree>
    <p:extLst>
      <p:ext uri="{BB962C8B-B14F-4D97-AF65-F5344CB8AC3E}">
        <p14:creationId xmlns:p14="http://schemas.microsoft.com/office/powerpoint/2010/main" val="27259700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p:txBody>
          <a:bodyPr/>
          <a:lstStyle/>
          <a:p>
            <a:r>
              <a:rPr lang="en-US" altLang="en-US"/>
              <a:t>Introduction</a:t>
            </a:r>
          </a:p>
        </p:txBody>
      </p:sp>
    </p:spTree>
    <p:extLst>
      <p:ext uri="{BB962C8B-B14F-4D97-AF65-F5344CB8AC3E}">
        <p14:creationId xmlns:p14="http://schemas.microsoft.com/office/powerpoint/2010/main" val="945223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457200"/>
            <a:ext cx="8229600" cy="990600"/>
          </a:xfrm>
        </p:spPr>
        <p:txBody>
          <a:bodyPr/>
          <a:lstStyle/>
          <a:p>
            <a:pPr algn="l"/>
            <a:r>
              <a:rPr lang="en-US" altLang="en-US" b="1" dirty="0" smtClean="0"/>
              <a:t>What is the essence of a science publication</a:t>
            </a:r>
            <a:r>
              <a:rPr lang="en-US" altLang="en-US" b="1" dirty="0"/>
              <a:t>?</a:t>
            </a:r>
          </a:p>
        </p:txBody>
      </p:sp>
      <p:sp>
        <p:nvSpPr>
          <p:cNvPr id="36867" name="Rectangle 3"/>
          <p:cNvSpPr>
            <a:spLocks noGrp="1" noChangeArrowheads="1"/>
          </p:cNvSpPr>
          <p:nvPr>
            <p:ph idx="1"/>
          </p:nvPr>
        </p:nvSpPr>
        <p:spPr>
          <a:xfrm>
            <a:off x="762000" y="1600200"/>
            <a:ext cx="7772400" cy="5410200"/>
          </a:xfrm>
          <a:prstGeom prst="rect">
            <a:avLst/>
          </a:prstGeom>
        </p:spPr>
        <p:txBody>
          <a:bodyPr>
            <a:normAutofit/>
          </a:bodyPr>
          <a:lstStyle/>
          <a:p>
            <a:r>
              <a:rPr lang="en-US" altLang="en-US" sz="2800" dirty="0"/>
              <a:t>Science is</a:t>
            </a:r>
          </a:p>
          <a:p>
            <a:pPr lvl="1"/>
            <a:r>
              <a:rPr lang="en-US" altLang="en-US" sz="2400" dirty="0"/>
              <a:t>Public</a:t>
            </a:r>
          </a:p>
          <a:p>
            <a:pPr lvl="1"/>
            <a:r>
              <a:rPr lang="en-US" altLang="en-US" sz="2400" dirty="0"/>
              <a:t>Objective</a:t>
            </a:r>
          </a:p>
          <a:p>
            <a:pPr lvl="1"/>
            <a:r>
              <a:rPr lang="en-US" altLang="en-US" sz="2400" dirty="0"/>
              <a:t>Predictive</a:t>
            </a:r>
          </a:p>
          <a:p>
            <a:pPr lvl="1"/>
            <a:r>
              <a:rPr lang="en-US" altLang="en-US" sz="2400" dirty="0"/>
              <a:t>Reproducible</a:t>
            </a:r>
          </a:p>
          <a:p>
            <a:pPr lvl="1"/>
            <a:r>
              <a:rPr lang="en-US" altLang="en-US" sz="2400" dirty="0"/>
              <a:t>Systematic</a:t>
            </a:r>
          </a:p>
          <a:p>
            <a:pPr lvl="1"/>
            <a:r>
              <a:rPr lang="en-US" altLang="en-US" sz="2400" dirty="0"/>
              <a:t>Cumulative</a:t>
            </a:r>
          </a:p>
          <a:p>
            <a:r>
              <a:rPr lang="en-US" altLang="en-US" sz="2800" dirty="0"/>
              <a:t>Publication makes this possible</a:t>
            </a:r>
          </a:p>
          <a:p>
            <a:pPr lvl="1"/>
            <a:r>
              <a:rPr lang="en-US" altLang="en-US" sz="2400" dirty="0"/>
              <a:t>Final step in discovery</a:t>
            </a:r>
          </a:p>
        </p:txBody>
      </p:sp>
    </p:spTree>
    <p:extLst>
      <p:ext uri="{BB962C8B-B14F-4D97-AF65-F5344CB8AC3E}">
        <p14:creationId xmlns:p14="http://schemas.microsoft.com/office/powerpoint/2010/main" val="12769062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Introduction</a:t>
            </a:r>
          </a:p>
        </p:txBody>
      </p:sp>
      <p:sp>
        <p:nvSpPr>
          <p:cNvPr id="82947" name="Rectangle 3"/>
          <p:cNvSpPr>
            <a:spLocks noGrp="1" noChangeArrowheads="1"/>
          </p:cNvSpPr>
          <p:nvPr>
            <p:ph idx="1"/>
          </p:nvPr>
        </p:nvSpPr>
        <p:spPr>
          <a:xfrm>
            <a:off x="685800" y="1447800"/>
            <a:ext cx="7772400" cy="5105400"/>
          </a:xfrm>
          <a:prstGeom prst="rect">
            <a:avLst/>
          </a:prstGeom>
        </p:spPr>
        <p:txBody>
          <a:bodyPr/>
          <a:lstStyle/>
          <a:p>
            <a:r>
              <a:rPr lang="en-US" altLang="en-US"/>
              <a:t>What I like</a:t>
            </a:r>
          </a:p>
          <a:p>
            <a:r>
              <a:rPr lang="en-US" altLang="en-US"/>
              <a:t>What I hate</a:t>
            </a:r>
          </a:p>
          <a:p>
            <a:r>
              <a:rPr lang="en-US" altLang="en-US"/>
              <a:t>What should it accomplish?</a:t>
            </a:r>
          </a:p>
        </p:txBody>
      </p:sp>
    </p:spTree>
    <p:extLst>
      <p:ext uri="{BB962C8B-B14F-4D97-AF65-F5344CB8AC3E}">
        <p14:creationId xmlns:p14="http://schemas.microsoft.com/office/powerpoint/2010/main" val="497013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ctrTitle"/>
          </p:nvPr>
        </p:nvSpPr>
        <p:spPr/>
        <p:txBody>
          <a:bodyPr/>
          <a:lstStyle/>
          <a:p>
            <a:r>
              <a:rPr lang="en-US" altLang="en-US"/>
              <a:t>Introduction</a:t>
            </a:r>
          </a:p>
        </p:txBody>
      </p:sp>
      <p:sp>
        <p:nvSpPr>
          <p:cNvPr id="83971" name="Rectangle 3"/>
          <p:cNvSpPr>
            <a:spLocks noGrp="1" noChangeArrowheads="1"/>
          </p:cNvSpPr>
          <p:nvPr>
            <p:ph type="subTitle" idx="1"/>
          </p:nvPr>
        </p:nvSpPr>
        <p:spPr>
          <a:xfrm>
            <a:off x="901700" y="2971800"/>
            <a:ext cx="7327900" cy="2667000"/>
          </a:xfrm>
        </p:spPr>
        <p:txBody>
          <a:bodyPr/>
          <a:lstStyle/>
          <a:p>
            <a:r>
              <a:rPr lang="en-US" altLang="en-US"/>
              <a:t>What is the Problem?</a:t>
            </a:r>
          </a:p>
          <a:p>
            <a:r>
              <a:rPr lang="en-US" altLang="en-US"/>
              <a:t>Why is it Important?</a:t>
            </a:r>
          </a:p>
          <a:p>
            <a:r>
              <a:rPr lang="en-US" altLang="en-US"/>
              <a:t>What is the Approach?</a:t>
            </a:r>
          </a:p>
        </p:txBody>
      </p:sp>
    </p:spTree>
    <p:extLst>
      <p:ext uri="{BB962C8B-B14F-4D97-AF65-F5344CB8AC3E}">
        <p14:creationId xmlns:p14="http://schemas.microsoft.com/office/powerpoint/2010/main" val="32319028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Introduction</a:t>
            </a:r>
          </a:p>
        </p:txBody>
      </p:sp>
      <p:sp>
        <p:nvSpPr>
          <p:cNvPr id="84995" name="Rectangle 3"/>
          <p:cNvSpPr>
            <a:spLocks noGrp="1" noChangeArrowheads="1"/>
          </p:cNvSpPr>
          <p:nvPr>
            <p:ph idx="1"/>
          </p:nvPr>
        </p:nvSpPr>
        <p:spPr>
          <a:xfrm>
            <a:off x="685800" y="1447800"/>
            <a:ext cx="7897813" cy="5105400"/>
          </a:xfrm>
          <a:prstGeom prst="rect">
            <a:avLst/>
          </a:prstGeom>
        </p:spPr>
        <p:txBody>
          <a:bodyPr/>
          <a:lstStyle/>
          <a:p>
            <a:r>
              <a:rPr lang="en-US" altLang="en-US"/>
              <a:t>4 short segments</a:t>
            </a:r>
          </a:p>
          <a:p>
            <a:pPr lvl="1"/>
            <a:r>
              <a:rPr lang="en-US" altLang="en-US"/>
              <a:t>Problem statement</a:t>
            </a:r>
          </a:p>
          <a:p>
            <a:pPr lvl="2"/>
            <a:r>
              <a:rPr lang="en-US" altLang="en-US"/>
              <a:t>Does not review field</a:t>
            </a:r>
          </a:p>
          <a:p>
            <a:pPr lvl="1"/>
            <a:r>
              <a:rPr lang="en-US" altLang="en-US"/>
              <a:t>Why is it important?</a:t>
            </a:r>
          </a:p>
          <a:p>
            <a:pPr lvl="1"/>
            <a:r>
              <a:rPr lang="en-US" altLang="en-US"/>
              <a:t>What is context?</a:t>
            </a:r>
          </a:p>
          <a:p>
            <a:pPr lvl="1"/>
            <a:r>
              <a:rPr lang="en-US" altLang="en-US"/>
              <a:t>Purpose of study</a:t>
            </a:r>
          </a:p>
          <a:p>
            <a:pPr lvl="2"/>
            <a:r>
              <a:rPr lang="en-US" altLang="en-US"/>
              <a:t>Sets complete roadmap for paper</a:t>
            </a:r>
          </a:p>
          <a:p>
            <a:pPr lvl="2"/>
            <a:r>
              <a:rPr lang="en-US" altLang="en-US"/>
              <a:t>Slavishly followed in order and with same words for rest of paper</a:t>
            </a:r>
          </a:p>
        </p:txBody>
      </p:sp>
    </p:spTree>
    <p:extLst>
      <p:ext uri="{BB962C8B-B14F-4D97-AF65-F5344CB8AC3E}">
        <p14:creationId xmlns:p14="http://schemas.microsoft.com/office/powerpoint/2010/main" val="1478147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Introduction</a:t>
            </a:r>
          </a:p>
        </p:txBody>
      </p:sp>
      <p:sp>
        <p:nvSpPr>
          <p:cNvPr id="87043" name="Rectangle 3"/>
          <p:cNvSpPr>
            <a:spLocks noGrp="1" noChangeArrowheads="1"/>
          </p:cNvSpPr>
          <p:nvPr>
            <p:ph idx="1"/>
          </p:nvPr>
        </p:nvSpPr>
        <p:spPr>
          <a:xfrm>
            <a:off x="685800" y="1447800"/>
            <a:ext cx="7772400" cy="5105400"/>
          </a:xfrm>
          <a:prstGeom prst="rect">
            <a:avLst/>
          </a:prstGeom>
        </p:spPr>
        <p:txBody>
          <a:bodyPr/>
          <a:lstStyle/>
          <a:p>
            <a:r>
              <a:rPr lang="en-US" altLang="en-US"/>
              <a:t>What reader reads (if at all)</a:t>
            </a:r>
          </a:p>
          <a:p>
            <a:pPr lvl="1"/>
            <a:r>
              <a:rPr lang="en-US" altLang="en-US"/>
              <a:t>First sentence or two</a:t>
            </a:r>
          </a:p>
          <a:p>
            <a:pPr lvl="1"/>
            <a:r>
              <a:rPr lang="en-US" altLang="en-US"/>
              <a:t>Last sentence or two</a:t>
            </a:r>
          </a:p>
        </p:txBody>
      </p:sp>
    </p:spTree>
    <p:extLst>
      <p:ext uri="{BB962C8B-B14F-4D97-AF65-F5344CB8AC3E}">
        <p14:creationId xmlns:p14="http://schemas.microsoft.com/office/powerpoint/2010/main" val="766358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t>NIH Illustration</a:t>
            </a:r>
          </a:p>
        </p:txBody>
      </p:sp>
      <p:sp>
        <p:nvSpPr>
          <p:cNvPr id="88067" name="Rectangle 3"/>
          <p:cNvSpPr>
            <a:spLocks noGrp="1" noChangeArrowheads="1"/>
          </p:cNvSpPr>
          <p:nvPr>
            <p:ph idx="1"/>
          </p:nvPr>
        </p:nvSpPr>
        <p:spPr>
          <a:xfrm>
            <a:off x="685800" y="1447800"/>
            <a:ext cx="7772400" cy="5410200"/>
          </a:xfrm>
          <a:prstGeom prst="rect">
            <a:avLst/>
          </a:prstGeom>
        </p:spPr>
        <p:txBody>
          <a:bodyPr>
            <a:normAutofit lnSpcReduction="10000"/>
          </a:bodyPr>
          <a:lstStyle/>
          <a:p>
            <a:pPr>
              <a:lnSpc>
                <a:spcPct val="90000"/>
              </a:lnSpc>
            </a:pPr>
            <a:r>
              <a:rPr lang="en-US" altLang="en-US" sz="2800">
                <a:solidFill>
                  <a:schemeClr val="bg1"/>
                </a:solidFill>
                <a:latin typeface="Times New Roman" pitchFamily="18" charset="0"/>
              </a:rPr>
              <a:t>7,000 patients will be diagnosed with esophageal cancer this year… </a:t>
            </a:r>
          </a:p>
          <a:p>
            <a:pPr>
              <a:lnSpc>
                <a:spcPct val="90000"/>
              </a:lnSpc>
            </a:pPr>
            <a:r>
              <a:rPr lang="en-US" altLang="en-US" sz="2800">
                <a:solidFill>
                  <a:schemeClr val="bg1"/>
                </a:solidFill>
                <a:latin typeface="Times New Roman" pitchFamily="18" charset="0"/>
              </a:rPr>
              <a:t>It is a killer… </a:t>
            </a:r>
          </a:p>
          <a:p>
            <a:pPr>
              <a:lnSpc>
                <a:spcPct val="90000"/>
              </a:lnSpc>
            </a:pPr>
            <a:r>
              <a:rPr lang="en-US" altLang="en-US" sz="2800">
                <a:solidFill>
                  <a:schemeClr val="bg1"/>
                </a:solidFill>
                <a:latin typeface="Times New Roman" pitchFamily="18" charset="0"/>
              </a:rPr>
              <a:t>Its location differs around the globe… Staging system is not data-driven… </a:t>
            </a:r>
          </a:p>
          <a:p>
            <a:pPr>
              <a:lnSpc>
                <a:spcPct val="90000"/>
              </a:lnSpc>
            </a:pPr>
            <a:r>
              <a:rPr lang="en-US" altLang="en-US" sz="2800">
                <a:solidFill>
                  <a:schemeClr val="bg1"/>
                </a:solidFill>
                <a:latin typeface="Times New Roman" pitchFamily="18" charset="0"/>
              </a:rPr>
              <a:t>Cause is unknown, but environment may play a role. For example… </a:t>
            </a:r>
          </a:p>
          <a:p>
            <a:pPr>
              <a:lnSpc>
                <a:spcPct val="90000"/>
              </a:lnSpc>
            </a:pPr>
            <a:r>
              <a:rPr lang="en-US" altLang="en-US" sz="2800">
                <a:solidFill>
                  <a:schemeClr val="bg1"/>
                </a:solidFill>
                <a:latin typeface="Times New Roman" pitchFamily="18" charset="0"/>
              </a:rPr>
              <a:t>Barrett esophagus is widely thought to be a precursor… Tums and pizza… </a:t>
            </a:r>
          </a:p>
          <a:p>
            <a:pPr>
              <a:lnSpc>
                <a:spcPct val="90000"/>
              </a:lnSpc>
            </a:pPr>
            <a:r>
              <a:rPr lang="en-US" altLang="en-US" sz="2800">
                <a:solidFill>
                  <a:schemeClr val="bg1"/>
                </a:solidFill>
                <a:latin typeface="Times New Roman" pitchFamily="18" charset="0"/>
              </a:rPr>
              <a:t>Therefore, we investigated cell signaling related to transformation of squamous epithelium to columnar configuration in nude knockout mice.</a:t>
            </a:r>
          </a:p>
        </p:txBody>
      </p:sp>
    </p:spTree>
    <p:extLst>
      <p:ext uri="{BB962C8B-B14F-4D97-AF65-F5344CB8AC3E}">
        <p14:creationId xmlns:p14="http://schemas.microsoft.com/office/powerpoint/2010/main" val="1011691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Alternative First Sentences</a:t>
            </a:r>
          </a:p>
        </p:txBody>
      </p:sp>
      <p:sp>
        <p:nvSpPr>
          <p:cNvPr id="89091" name="Rectangle 3"/>
          <p:cNvSpPr>
            <a:spLocks noGrp="1" noChangeArrowheads="1"/>
          </p:cNvSpPr>
          <p:nvPr>
            <p:ph idx="1"/>
          </p:nvPr>
        </p:nvSpPr>
        <p:spPr>
          <a:xfrm>
            <a:off x="685800" y="1447800"/>
            <a:ext cx="7772400" cy="5105400"/>
          </a:xfrm>
          <a:prstGeom prst="rect">
            <a:avLst/>
          </a:prstGeom>
        </p:spPr>
        <p:txBody>
          <a:bodyPr/>
          <a:lstStyle/>
          <a:p>
            <a:r>
              <a:rPr lang="en-US" altLang="en-US">
                <a:solidFill>
                  <a:schemeClr val="bg1"/>
                </a:solidFill>
                <a:latin typeface="Times New Roman" pitchFamily="18" charset="0"/>
              </a:rPr>
              <a:t>Discovering the cell signaling by which esophageal epithelial cells transform into columnar configuration by gastric acid reflux may lead to better understanding of the pathogenesis and possible prevention of esophageal cancer…</a:t>
            </a:r>
          </a:p>
        </p:txBody>
      </p:sp>
    </p:spTree>
    <p:extLst>
      <p:ext uri="{BB962C8B-B14F-4D97-AF65-F5344CB8AC3E}">
        <p14:creationId xmlns:p14="http://schemas.microsoft.com/office/powerpoint/2010/main" val="1352125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a:t>Introduction</a:t>
            </a:r>
          </a:p>
        </p:txBody>
      </p:sp>
      <p:sp>
        <p:nvSpPr>
          <p:cNvPr id="90115" name="Rectangle 3"/>
          <p:cNvSpPr>
            <a:spLocks noGrp="1" noChangeArrowheads="1"/>
          </p:cNvSpPr>
          <p:nvPr>
            <p:ph idx="1"/>
          </p:nvPr>
        </p:nvSpPr>
        <p:spPr>
          <a:xfrm>
            <a:off x="685800" y="1447800"/>
            <a:ext cx="7772400" cy="5105400"/>
          </a:xfrm>
          <a:prstGeom prst="rect">
            <a:avLst/>
          </a:prstGeom>
        </p:spPr>
        <p:txBody>
          <a:bodyPr/>
          <a:lstStyle/>
          <a:p>
            <a:r>
              <a:rPr lang="en-US" altLang="en-US"/>
              <a:t>Evaluation</a:t>
            </a:r>
          </a:p>
          <a:p>
            <a:pPr lvl="1"/>
            <a:r>
              <a:rPr lang="en-US" altLang="en-US"/>
              <a:t>Does it rapidly tell me where this paper is headed?</a:t>
            </a:r>
          </a:p>
          <a:p>
            <a:pPr lvl="1"/>
            <a:r>
              <a:rPr lang="en-US" altLang="en-US"/>
              <a:t>Can it be better focused (“boiled and distilled”)?</a:t>
            </a:r>
          </a:p>
          <a:p>
            <a:pPr lvl="1"/>
            <a:r>
              <a:rPr lang="en-US" altLang="en-US"/>
              <a:t>Does it make a case for itself?</a:t>
            </a:r>
          </a:p>
          <a:p>
            <a:pPr lvl="1"/>
            <a:r>
              <a:rPr lang="en-US" altLang="en-US"/>
              <a:t>Are we talking people or animals?</a:t>
            </a:r>
          </a:p>
          <a:p>
            <a:pPr lvl="1"/>
            <a:r>
              <a:rPr lang="en-US" altLang="en-US"/>
              <a:t>Are purposes clearly laid out AND does the author follow the map?</a:t>
            </a:r>
          </a:p>
        </p:txBody>
      </p:sp>
    </p:spTree>
    <p:extLst>
      <p:ext uri="{BB962C8B-B14F-4D97-AF65-F5344CB8AC3E}">
        <p14:creationId xmlns:p14="http://schemas.microsoft.com/office/powerpoint/2010/main" val="11317858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p:txBody>
          <a:bodyPr/>
          <a:lstStyle/>
          <a:p>
            <a:r>
              <a:rPr lang="en-US" altLang="en-US"/>
              <a:t>Materials and Methods</a:t>
            </a:r>
          </a:p>
        </p:txBody>
      </p:sp>
      <p:sp>
        <p:nvSpPr>
          <p:cNvPr id="91139" name="Rectangle 3"/>
          <p:cNvSpPr>
            <a:spLocks noGrp="1" noChangeArrowheads="1"/>
          </p:cNvSpPr>
          <p:nvPr>
            <p:ph type="subTitle" idx="1"/>
          </p:nvPr>
        </p:nvSpPr>
        <p:spPr>
          <a:xfrm>
            <a:off x="0" y="2971800"/>
            <a:ext cx="9144000" cy="2667000"/>
          </a:xfrm>
        </p:spPr>
        <p:txBody>
          <a:bodyPr/>
          <a:lstStyle/>
          <a:p>
            <a:r>
              <a:rPr lang="en-US" altLang="en-US"/>
              <a:t>How was the study done?</a:t>
            </a:r>
          </a:p>
          <a:p>
            <a:r>
              <a:rPr lang="en-US" altLang="en-US"/>
              <a:t> Should I believe this study?</a:t>
            </a:r>
          </a:p>
        </p:txBody>
      </p:sp>
    </p:spTree>
    <p:extLst>
      <p:ext uri="{BB962C8B-B14F-4D97-AF65-F5344CB8AC3E}">
        <p14:creationId xmlns:p14="http://schemas.microsoft.com/office/powerpoint/2010/main" val="24338181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a:t>Materials &amp; Methods</a:t>
            </a:r>
          </a:p>
        </p:txBody>
      </p:sp>
      <p:sp>
        <p:nvSpPr>
          <p:cNvPr id="92163" name="Rectangle 3"/>
          <p:cNvSpPr>
            <a:spLocks noGrp="1" noChangeArrowheads="1"/>
          </p:cNvSpPr>
          <p:nvPr>
            <p:ph idx="1"/>
          </p:nvPr>
        </p:nvSpPr>
        <p:spPr>
          <a:xfrm>
            <a:off x="685800" y="1447800"/>
            <a:ext cx="7772400" cy="5105400"/>
          </a:xfrm>
          <a:prstGeom prst="rect">
            <a:avLst/>
          </a:prstGeom>
        </p:spPr>
        <p:txBody>
          <a:bodyPr/>
          <a:lstStyle/>
          <a:p>
            <a:pPr>
              <a:lnSpc>
                <a:spcPct val="90000"/>
              </a:lnSpc>
            </a:pPr>
            <a:r>
              <a:rPr lang="en-US" altLang="en-US"/>
              <a:t>For selective, strategic readers</a:t>
            </a:r>
          </a:p>
          <a:p>
            <a:pPr lvl="1">
              <a:lnSpc>
                <a:spcPct val="90000"/>
              </a:lnSpc>
            </a:pPr>
            <a:r>
              <a:rPr lang="en-US" altLang="en-US"/>
              <a:t>Rarely read in entirety if at all</a:t>
            </a:r>
          </a:p>
          <a:p>
            <a:pPr lvl="1">
              <a:lnSpc>
                <a:spcPct val="90000"/>
              </a:lnSpc>
            </a:pPr>
            <a:r>
              <a:rPr lang="en-US" altLang="en-US"/>
              <a:t>Assumes this section has been vetted by peer review process</a:t>
            </a:r>
          </a:p>
          <a:p>
            <a:pPr>
              <a:lnSpc>
                <a:spcPct val="90000"/>
              </a:lnSpc>
            </a:pPr>
            <a:r>
              <a:rPr lang="en-US" altLang="en-US"/>
              <a:t>For reviewers</a:t>
            </a:r>
          </a:p>
          <a:p>
            <a:pPr lvl="1">
              <a:lnSpc>
                <a:spcPct val="90000"/>
              </a:lnSpc>
            </a:pPr>
            <a:r>
              <a:rPr lang="en-US" altLang="en-US"/>
              <a:t>Inadequacies often identified</a:t>
            </a:r>
          </a:p>
          <a:p>
            <a:pPr>
              <a:lnSpc>
                <a:spcPct val="90000"/>
              </a:lnSpc>
            </a:pPr>
            <a:r>
              <a:rPr lang="en-US" altLang="en-US"/>
              <a:t>For science</a:t>
            </a:r>
          </a:p>
          <a:p>
            <a:pPr lvl="1">
              <a:lnSpc>
                <a:spcPct val="90000"/>
              </a:lnSpc>
            </a:pPr>
            <a:r>
              <a:rPr lang="en-US" altLang="en-US"/>
              <a:t>Is study valid?</a:t>
            </a:r>
          </a:p>
          <a:p>
            <a:pPr lvl="1">
              <a:lnSpc>
                <a:spcPct val="90000"/>
              </a:lnSpc>
            </a:pPr>
            <a:r>
              <a:rPr lang="en-US" altLang="en-US"/>
              <a:t>Is it replicable?</a:t>
            </a:r>
          </a:p>
        </p:txBody>
      </p:sp>
    </p:spTree>
    <p:extLst>
      <p:ext uri="{BB962C8B-B14F-4D97-AF65-F5344CB8AC3E}">
        <p14:creationId xmlns:p14="http://schemas.microsoft.com/office/powerpoint/2010/main" val="2069261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Materials and Methods</a:t>
            </a:r>
          </a:p>
        </p:txBody>
      </p:sp>
      <p:sp>
        <p:nvSpPr>
          <p:cNvPr id="93187" name="Rectangle 3"/>
          <p:cNvSpPr>
            <a:spLocks noGrp="1" noChangeArrowheads="1"/>
          </p:cNvSpPr>
          <p:nvPr>
            <p:ph idx="1"/>
          </p:nvPr>
        </p:nvSpPr>
        <p:spPr>
          <a:xfrm>
            <a:off x="685800" y="1447800"/>
            <a:ext cx="7772400" cy="5105400"/>
          </a:xfrm>
          <a:prstGeom prst="rect">
            <a:avLst/>
          </a:prstGeom>
        </p:spPr>
        <p:txBody>
          <a:bodyPr/>
          <a:lstStyle/>
          <a:p>
            <a:r>
              <a:rPr lang="en-US" altLang="en-US"/>
              <a:t>If patients (for example)</a:t>
            </a:r>
          </a:p>
          <a:p>
            <a:pPr lvl="1"/>
            <a:r>
              <a:rPr lang="en-US" altLang="en-US"/>
              <a:t>What was done?</a:t>
            </a:r>
          </a:p>
          <a:p>
            <a:pPr lvl="1"/>
            <a:r>
              <a:rPr lang="en-US" altLang="en-US"/>
              <a:t>Where?</a:t>
            </a:r>
          </a:p>
          <a:p>
            <a:pPr lvl="1"/>
            <a:r>
              <a:rPr lang="en-US" altLang="en-US"/>
              <a:t>Time frame?</a:t>
            </a:r>
          </a:p>
          <a:p>
            <a:pPr lvl="1"/>
            <a:r>
              <a:rPr lang="en-US" altLang="en-US"/>
              <a:t>Context?</a:t>
            </a:r>
          </a:p>
          <a:p>
            <a:pPr lvl="1"/>
            <a:r>
              <a:rPr lang="en-US" altLang="en-US"/>
              <a:t>Inclusion/exclusion criteria?</a:t>
            </a:r>
          </a:p>
          <a:p>
            <a:pPr lvl="1"/>
            <a:r>
              <a:rPr lang="en-US" altLang="en-US"/>
              <a:t>How many (CONSORT diagram)?</a:t>
            </a:r>
          </a:p>
          <a:p>
            <a:pPr lvl="1"/>
            <a:r>
              <a:rPr lang="en-US" altLang="en-US"/>
              <a:t>Characteristics of patients?</a:t>
            </a:r>
          </a:p>
        </p:txBody>
      </p:sp>
    </p:spTree>
    <p:extLst>
      <p:ext uri="{BB962C8B-B14F-4D97-AF65-F5344CB8AC3E}">
        <p14:creationId xmlns:p14="http://schemas.microsoft.com/office/powerpoint/2010/main" val="226235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9800"/>
            <a:ext cx="7125113" cy="924475"/>
          </a:xfrm>
        </p:spPr>
        <p:txBody>
          <a:bodyPr/>
          <a:lstStyle/>
          <a:p>
            <a:pPr algn="ctr"/>
            <a:r>
              <a:rPr lang="en-US" sz="4000" b="1" dirty="0" smtClean="0"/>
              <a:t>EXAMPLE</a:t>
            </a:r>
            <a:endParaRPr lang="en-US" b="1" dirty="0"/>
          </a:p>
        </p:txBody>
      </p:sp>
      <p:sp>
        <p:nvSpPr>
          <p:cNvPr id="3" name="Content Placeholder 2"/>
          <p:cNvSpPr>
            <a:spLocks noGrp="1"/>
          </p:cNvSpPr>
          <p:nvPr>
            <p:ph idx="1"/>
          </p:nvPr>
        </p:nvSpPr>
        <p:spPr>
          <a:xfrm>
            <a:off x="914400" y="1905000"/>
            <a:ext cx="7125112" cy="4051437"/>
          </a:xfrm>
        </p:spPr>
        <p:txBody>
          <a:bodyPr/>
          <a:lstStyle/>
          <a:p>
            <a:pPr marL="0" indent="0" algn="ctr">
              <a:buNone/>
            </a:pPr>
            <a:r>
              <a:rPr lang="en-US" b="1" dirty="0" smtClean="0"/>
              <a:t>BIOMEDICAL RESEARCH</a:t>
            </a:r>
            <a:endParaRPr lang="en-US" b="1" dirty="0"/>
          </a:p>
        </p:txBody>
      </p:sp>
    </p:spTree>
    <p:extLst>
      <p:ext uri="{BB962C8B-B14F-4D97-AF65-F5344CB8AC3E}">
        <p14:creationId xmlns:p14="http://schemas.microsoft.com/office/powerpoint/2010/main" val="12357504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152400"/>
            <a:ext cx="7123080" cy="924475"/>
          </a:xfrm>
        </p:spPr>
        <p:txBody>
          <a:bodyPr/>
          <a:lstStyle/>
          <a:p>
            <a:r>
              <a:rPr lang="en-US" altLang="en-US" dirty="0"/>
              <a:t>CONSORT Flow Diagram</a:t>
            </a:r>
          </a:p>
        </p:txBody>
      </p:sp>
      <p:sp>
        <p:nvSpPr>
          <p:cNvPr id="95235" name="Rectangle 3"/>
          <p:cNvSpPr>
            <a:spLocks noGrp="1" noChangeArrowheads="1"/>
          </p:cNvSpPr>
          <p:nvPr>
            <p:ph sz="half" idx="1"/>
          </p:nvPr>
        </p:nvSpPr>
        <p:spPr/>
        <p:txBody>
          <a:bodyPr>
            <a:normAutofit fontScale="92500"/>
          </a:bodyPr>
          <a:lstStyle/>
          <a:p>
            <a:r>
              <a:rPr lang="en-US" altLang="en-US" sz="3200" dirty="0"/>
              <a:t>How was study group assembled?</a:t>
            </a:r>
          </a:p>
          <a:p>
            <a:pPr lvl="1"/>
            <a:r>
              <a:rPr lang="en-US" altLang="en-US" sz="2800" dirty="0"/>
              <a:t>Base group included</a:t>
            </a:r>
          </a:p>
          <a:p>
            <a:pPr lvl="1"/>
            <a:r>
              <a:rPr lang="en-US" altLang="en-US" sz="2800" dirty="0"/>
              <a:t>Specific exclusions</a:t>
            </a:r>
          </a:p>
          <a:p>
            <a:pPr lvl="1"/>
            <a:r>
              <a:rPr lang="en-US" altLang="en-US" sz="2800" dirty="0"/>
              <a:t>Analysis group</a:t>
            </a:r>
          </a:p>
        </p:txBody>
      </p:sp>
      <p:pic>
        <p:nvPicPr>
          <p:cNvPr id="952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495" y="1245870"/>
            <a:ext cx="3629025" cy="558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61727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t>Materials and Methods</a:t>
            </a:r>
          </a:p>
        </p:txBody>
      </p:sp>
      <p:sp>
        <p:nvSpPr>
          <p:cNvPr id="96259" name="Rectangle 3"/>
          <p:cNvSpPr>
            <a:spLocks noGrp="1" noChangeArrowheads="1"/>
          </p:cNvSpPr>
          <p:nvPr>
            <p:ph idx="1"/>
          </p:nvPr>
        </p:nvSpPr>
        <p:spPr>
          <a:xfrm>
            <a:off x="685800" y="1447800"/>
            <a:ext cx="7772400" cy="5105400"/>
          </a:xfrm>
          <a:prstGeom prst="rect">
            <a:avLst/>
          </a:prstGeom>
        </p:spPr>
        <p:txBody>
          <a:bodyPr/>
          <a:lstStyle/>
          <a:p>
            <a:r>
              <a:rPr lang="en-US" altLang="en-US"/>
              <a:t>Intervention</a:t>
            </a:r>
          </a:p>
          <a:p>
            <a:pPr lvl="1"/>
            <a:r>
              <a:rPr lang="en-US" altLang="en-US"/>
              <a:t>Details</a:t>
            </a:r>
          </a:p>
          <a:p>
            <a:pPr lvl="1"/>
            <a:r>
              <a:rPr lang="en-US" altLang="en-US"/>
              <a:t>Study protocol</a:t>
            </a:r>
          </a:p>
        </p:txBody>
      </p:sp>
    </p:spTree>
    <p:extLst>
      <p:ext uri="{BB962C8B-B14F-4D97-AF65-F5344CB8AC3E}">
        <p14:creationId xmlns:p14="http://schemas.microsoft.com/office/powerpoint/2010/main" val="4538605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Materials and Methods</a:t>
            </a:r>
          </a:p>
        </p:txBody>
      </p:sp>
      <p:sp>
        <p:nvSpPr>
          <p:cNvPr id="98307" name="Rectangle 3"/>
          <p:cNvSpPr>
            <a:spLocks noGrp="1" noChangeArrowheads="1"/>
          </p:cNvSpPr>
          <p:nvPr>
            <p:ph idx="1"/>
          </p:nvPr>
        </p:nvSpPr>
        <p:spPr>
          <a:xfrm>
            <a:off x="685800" y="1447800"/>
            <a:ext cx="7772400" cy="5105400"/>
          </a:xfrm>
          <a:prstGeom prst="rect">
            <a:avLst/>
          </a:prstGeom>
        </p:spPr>
        <p:txBody>
          <a:bodyPr/>
          <a:lstStyle/>
          <a:p>
            <a:r>
              <a:rPr lang="en-US" altLang="en-US"/>
              <a:t>End points</a:t>
            </a:r>
          </a:p>
          <a:p>
            <a:pPr lvl="1"/>
            <a:r>
              <a:rPr lang="en-US" altLang="en-US"/>
              <a:t>Define (eg, all-cause mortality)</a:t>
            </a:r>
          </a:p>
          <a:p>
            <a:r>
              <a:rPr lang="en-US" altLang="en-US"/>
              <a:t>If patient follow-up</a:t>
            </a:r>
          </a:p>
          <a:p>
            <a:pPr lvl="1"/>
            <a:r>
              <a:rPr lang="en-US" altLang="en-US"/>
              <a:t>Passive vs. active</a:t>
            </a:r>
          </a:p>
          <a:p>
            <a:pPr lvl="1"/>
            <a:r>
              <a:rPr lang="en-US" altLang="en-US"/>
              <a:t>Systematic (vs. opportunistic)</a:t>
            </a:r>
          </a:p>
          <a:p>
            <a:pPr lvl="2"/>
            <a:r>
              <a:rPr lang="en-US" altLang="en-US"/>
              <a:t>Anniversary</a:t>
            </a:r>
          </a:p>
          <a:p>
            <a:pPr lvl="2"/>
            <a:r>
              <a:rPr lang="en-US" altLang="en-US"/>
              <a:t>Cross-sectional</a:t>
            </a:r>
          </a:p>
          <a:p>
            <a:pPr lvl="1"/>
            <a:r>
              <a:rPr lang="en-US" altLang="en-US"/>
              <a:t>Completeness</a:t>
            </a:r>
          </a:p>
        </p:txBody>
      </p:sp>
    </p:spTree>
    <p:extLst>
      <p:ext uri="{BB962C8B-B14F-4D97-AF65-F5344CB8AC3E}">
        <p14:creationId xmlns:p14="http://schemas.microsoft.com/office/powerpoint/2010/main" val="3363496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Materials and Methods</a:t>
            </a:r>
          </a:p>
        </p:txBody>
      </p:sp>
      <p:sp>
        <p:nvSpPr>
          <p:cNvPr id="100355" name="Rectangle 3"/>
          <p:cNvSpPr>
            <a:spLocks noGrp="1" noChangeArrowheads="1"/>
          </p:cNvSpPr>
          <p:nvPr>
            <p:ph idx="1"/>
          </p:nvPr>
        </p:nvSpPr>
        <p:spPr>
          <a:xfrm>
            <a:off x="685800" y="1447800"/>
            <a:ext cx="7772400" cy="5105400"/>
          </a:xfrm>
          <a:prstGeom prst="rect">
            <a:avLst/>
          </a:prstGeom>
        </p:spPr>
        <p:txBody>
          <a:bodyPr/>
          <a:lstStyle/>
          <a:p>
            <a:r>
              <a:rPr lang="en-US" altLang="en-US"/>
              <a:t>Data analysis</a:t>
            </a:r>
          </a:p>
          <a:p>
            <a:pPr lvl="1"/>
            <a:r>
              <a:rPr lang="en-US" altLang="en-US" u="sng"/>
              <a:t>Organize according to purposes of study</a:t>
            </a:r>
          </a:p>
          <a:p>
            <a:pPr lvl="1"/>
            <a:r>
              <a:rPr lang="en-US" altLang="en-US"/>
              <a:t>Provide detail or references to technical methodology</a:t>
            </a:r>
          </a:p>
          <a:p>
            <a:pPr lvl="1"/>
            <a:r>
              <a:rPr lang="en-US" altLang="en-US"/>
              <a:t>BUT don’t leave loopholes!</a:t>
            </a:r>
          </a:p>
          <a:p>
            <a:pPr lvl="2"/>
            <a:r>
              <a:rPr lang="en-US" altLang="en-US"/>
              <a:t>Most common error is not listing variables considered in analyses</a:t>
            </a:r>
          </a:p>
        </p:txBody>
      </p:sp>
    </p:spTree>
    <p:extLst>
      <p:ext uri="{BB962C8B-B14F-4D97-AF65-F5344CB8AC3E}">
        <p14:creationId xmlns:p14="http://schemas.microsoft.com/office/powerpoint/2010/main" val="35890639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Materials and Methods</a:t>
            </a:r>
          </a:p>
        </p:txBody>
      </p:sp>
      <p:sp>
        <p:nvSpPr>
          <p:cNvPr id="101379" name="Rectangle 3"/>
          <p:cNvSpPr>
            <a:spLocks noGrp="1" noChangeArrowheads="1"/>
          </p:cNvSpPr>
          <p:nvPr>
            <p:ph idx="1"/>
          </p:nvPr>
        </p:nvSpPr>
        <p:spPr>
          <a:xfrm>
            <a:off x="685800" y="1447800"/>
            <a:ext cx="7772400" cy="5105400"/>
          </a:xfrm>
          <a:prstGeom prst="rect">
            <a:avLst/>
          </a:prstGeom>
        </p:spPr>
        <p:txBody>
          <a:bodyPr/>
          <a:lstStyle/>
          <a:p>
            <a:r>
              <a:rPr lang="en-US" altLang="en-US"/>
              <a:t>Presentation</a:t>
            </a:r>
          </a:p>
          <a:p>
            <a:pPr lvl="1"/>
            <a:r>
              <a:rPr lang="en-US" altLang="en-US"/>
              <a:t>Format of summary statistics</a:t>
            </a:r>
          </a:p>
          <a:p>
            <a:pPr lvl="1"/>
            <a:r>
              <a:rPr lang="en-US" altLang="en-US"/>
              <a:t>Confidence limits &amp; level</a:t>
            </a:r>
          </a:p>
          <a:p>
            <a:pPr lvl="1"/>
            <a:r>
              <a:rPr lang="en-US" altLang="en-US"/>
              <a:t>Other special features of presentation</a:t>
            </a:r>
          </a:p>
        </p:txBody>
      </p:sp>
    </p:spTree>
    <p:extLst>
      <p:ext uri="{BB962C8B-B14F-4D97-AF65-F5344CB8AC3E}">
        <p14:creationId xmlns:p14="http://schemas.microsoft.com/office/powerpoint/2010/main" val="1079105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a:t>Materials and Methods</a:t>
            </a:r>
          </a:p>
        </p:txBody>
      </p:sp>
      <p:sp>
        <p:nvSpPr>
          <p:cNvPr id="102403" name="Rectangle 3"/>
          <p:cNvSpPr>
            <a:spLocks noGrp="1" noChangeArrowheads="1"/>
          </p:cNvSpPr>
          <p:nvPr>
            <p:ph idx="1"/>
          </p:nvPr>
        </p:nvSpPr>
        <p:spPr>
          <a:xfrm>
            <a:off x="685800" y="1447800"/>
            <a:ext cx="7772400" cy="5105400"/>
          </a:xfrm>
          <a:prstGeom prst="rect">
            <a:avLst/>
          </a:prstGeom>
        </p:spPr>
        <p:txBody>
          <a:bodyPr/>
          <a:lstStyle/>
          <a:p>
            <a:r>
              <a:rPr lang="en-US" altLang="en-US"/>
              <a:t>Evaluation</a:t>
            </a:r>
          </a:p>
          <a:p>
            <a:pPr lvl="1"/>
            <a:r>
              <a:rPr lang="en-US" altLang="en-US"/>
              <a:t>A checklist is valuable for authors, evaluators, and readers</a:t>
            </a:r>
          </a:p>
          <a:p>
            <a:pPr lvl="1"/>
            <a:r>
              <a:rPr lang="en-US" altLang="en-US"/>
              <a:t>CONSORT is one, but journals may have their own</a:t>
            </a:r>
          </a:p>
          <a:p>
            <a:pPr lvl="1"/>
            <a:r>
              <a:rPr lang="en-US" altLang="en-US"/>
              <a:t>Often contentious</a:t>
            </a:r>
          </a:p>
          <a:p>
            <a:pPr lvl="2"/>
            <a:r>
              <a:rPr lang="en-US" altLang="en-US"/>
              <a:t>Old methods</a:t>
            </a:r>
          </a:p>
          <a:p>
            <a:pPr lvl="2"/>
            <a:r>
              <a:rPr lang="en-US" altLang="en-US"/>
              <a:t>Unfamiliar methods</a:t>
            </a:r>
          </a:p>
          <a:p>
            <a:pPr lvl="2"/>
            <a:r>
              <a:rPr lang="en-US" altLang="en-US"/>
              <a:t>Complex methods</a:t>
            </a:r>
          </a:p>
        </p:txBody>
      </p:sp>
    </p:spTree>
    <p:extLst>
      <p:ext uri="{BB962C8B-B14F-4D97-AF65-F5344CB8AC3E}">
        <p14:creationId xmlns:p14="http://schemas.microsoft.com/office/powerpoint/2010/main" val="22615085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p:txBody>
          <a:bodyPr/>
          <a:lstStyle/>
          <a:p>
            <a:r>
              <a:rPr lang="en-US" altLang="en-US"/>
              <a:t>Results</a:t>
            </a:r>
          </a:p>
        </p:txBody>
      </p:sp>
      <p:sp>
        <p:nvSpPr>
          <p:cNvPr id="103427" name="Rectangle 3"/>
          <p:cNvSpPr>
            <a:spLocks noGrp="1" noChangeArrowheads="1"/>
          </p:cNvSpPr>
          <p:nvPr>
            <p:ph type="subTitle" idx="1"/>
          </p:nvPr>
        </p:nvSpPr>
        <p:spPr/>
        <p:txBody>
          <a:bodyPr/>
          <a:lstStyle/>
          <a:p>
            <a:r>
              <a:rPr lang="en-US" altLang="en-US"/>
              <a:t>What was found?</a:t>
            </a:r>
          </a:p>
        </p:txBody>
      </p:sp>
    </p:spTree>
    <p:extLst>
      <p:ext uri="{BB962C8B-B14F-4D97-AF65-F5344CB8AC3E}">
        <p14:creationId xmlns:p14="http://schemas.microsoft.com/office/powerpoint/2010/main" val="6024601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Results</a:t>
            </a:r>
          </a:p>
        </p:txBody>
      </p:sp>
      <p:sp>
        <p:nvSpPr>
          <p:cNvPr id="104451" name="Rectangle 3"/>
          <p:cNvSpPr>
            <a:spLocks noGrp="1" noChangeArrowheads="1"/>
          </p:cNvSpPr>
          <p:nvPr>
            <p:ph idx="1"/>
          </p:nvPr>
        </p:nvSpPr>
        <p:spPr>
          <a:xfrm>
            <a:off x="685800" y="1447800"/>
            <a:ext cx="7772400" cy="5105400"/>
          </a:xfrm>
          <a:prstGeom prst="rect">
            <a:avLst/>
          </a:prstGeom>
        </p:spPr>
        <p:txBody>
          <a:bodyPr/>
          <a:lstStyle/>
          <a:p>
            <a:r>
              <a:rPr lang="en-US" altLang="en-US"/>
              <a:t>What do you look for?</a:t>
            </a:r>
          </a:p>
          <a:p>
            <a:r>
              <a:rPr lang="en-US" altLang="en-US"/>
              <a:t>What should be there?</a:t>
            </a:r>
          </a:p>
          <a:p>
            <a:r>
              <a:rPr lang="en-US" altLang="en-US"/>
              <a:t>What shouldn’t be there?</a:t>
            </a:r>
          </a:p>
        </p:txBody>
      </p:sp>
    </p:spTree>
    <p:extLst>
      <p:ext uri="{BB962C8B-B14F-4D97-AF65-F5344CB8AC3E}">
        <p14:creationId xmlns:p14="http://schemas.microsoft.com/office/powerpoint/2010/main" val="1743277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t>Results</a:t>
            </a:r>
          </a:p>
        </p:txBody>
      </p:sp>
      <p:sp>
        <p:nvSpPr>
          <p:cNvPr id="105475" name="Rectangle 3"/>
          <p:cNvSpPr>
            <a:spLocks noGrp="1" noChangeArrowheads="1"/>
          </p:cNvSpPr>
          <p:nvPr>
            <p:ph idx="1"/>
          </p:nvPr>
        </p:nvSpPr>
        <p:spPr>
          <a:xfrm>
            <a:off x="685800" y="1447800"/>
            <a:ext cx="7772400" cy="5105400"/>
          </a:xfrm>
          <a:prstGeom prst="rect">
            <a:avLst/>
          </a:prstGeom>
        </p:spPr>
        <p:txBody>
          <a:bodyPr/>
          <a:lstStyle/>
          <a:p>
            <a:r>
              <a:rPr lang="en-US" altLang="en-US"/>
              <a:t>Often read selectively and strategically</a:t>
            </a:r>
          </a:p>
          <a:p>
            <a:pPr lvl="1"/>
            <a:r>
              <a:rPr lang="en-US" altLang="en-US"/>
              <a:t>Figures looked at the most—even though they are the first thing reviewers suggest eliminating</a:t>
            </a:r>
          </a:p>
          <a:p>
            <a:r>
              <a:rPr lang="en-US" altLang="en-US"/>
              <a:t>This is core of paper</a:t>
            </a:r>
          </a:p>
        </p:txBody>
      </p:sp>
    </p:spTree>
    <p:extLst>
      <p:ext uri="{BB962C8B-B14F-4D97-AF65-F5344CB8AC3E}">
        <p14:creationId xmlns:p14="http://schemas.microsoft.com/office/powerpoint/2010/main" val="3804701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Results</a:t>
            </a:r>
          </a:p>
        </p:txBody>
      </p:sp>
      <p:sp>
        <p:nvSpPr>
          <p:cNvPr id="106499" name="Rectangle 3"/>
          <p:cNvSpPr>
            <a:spLocks noGrp="1" noChangeArrowheads="1"/>
          </p:cNvSpPr>
          <p:nvPr>
            <p:ph idx="1"/>
          </p:nvPr>
        </p:nvSpPr>
        <p:spPr>
          <a:xfrm>
            <a:off x="685800" y="1447800"/>
            <a:ext cx="7772400" cy="5105400"/>
          </a:xfrm>
          <a:prstGeom prst="rect">
            <a:avLst/>
          </a:prstGeom>
        </p:spPr>
        <p:txBody>
          <a:bodyPr/>
          <a:lstStyle/>
          <a:p>
            <a:r>
              <a:rPr lang="en-US" altLang="en-US"/>
              <a:t>What results should be shown?</a:t>
            </a:r>
          </a:p>
          <a:p>
            <a:pPr lvl="1"/>
            <a:r>
              <a:rPr lang="en-US" altLang="en-US"/>
              <a:t>Selected, well-digested data &amp; findings</a:t>
            </a:r>
          </a:p>
          <a:p>
            <a:pPr lvl="1"/>
            <a:r>
              <a:rPr lang="en-US" altLang="en-US"/>
              <a:t>Relate directly to purposes of paper, organized according to purposes, using identical words</a:t>
            </a:r>
          </a:p>
          <a:p>
            <a:pPr lvl="1"/>
            <a:r>
              <a:rPr lang="en-US" altLang="en-US"/>
              <a:t>No interpretation</a:t>
            </a:r>
          </a:p>
          <a:p>
            <a:pPr lvl="1"/>
            <a:r>
              <a:rPr lang="en-US" altLang="en-US"/>
              <a:t>No repetition of text, tables, figures</a:t>
            </a:r>
          </a:p>
        </p:txBody>
      </p:sp>
    </p:spTree>
    <p:extLst>
      <p:ext uri="{BB962C8B-B14F-4D97-AF65-F5344CB8AC3E}">
        <p14:creationId xmlns:p14="http://schemas.microsoft.com/office/powerpoint/2010/main" val="401402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457200"/>
            <a:ext cx="7125113" cy="924475"/>
          </a:xfrm>
        </p:spPr>
        <p:txBody>
          <a:bodyPr/>
          <a:lstStyle/>
          <a:p>
            <a:pPr algn="l"/>
            <a:r>
              <a:rPr lang="en-US" altLang="en-US" sz="3600" b="1" dirty="0"/>
              <a:t>Why should I read?</a:t>
            </a:r>
          </a:p>
        </p:txBody>
      </p:sp>
      <p:sp>
        <p:nvSpPr>
          <p:cNvPr id="39939" name="Rectangle 3"/>
          <p:cNvSpPr>
            <a:spLocks noGrp="1" noChangeArrowheads="1"/>
          </p:cNvSpPr>
          <p:nvPr>
            <p:ph idx="1"/>
          </p:nvPr>
        </p:nvSpPr>
        <p:spPr>
          <a:xfrm>
            <a:off x="228600" y="1447800"/>
            <a:ext cx="8229600" cy="5105400"/>
          </a:xfrm>
          <a:prstGeom prst="rect">
            <a:avLst/>
          </a:prstGeom>
        </p:spPr>
        <p:txBody>
          <a:bodyPr>
            <a:normAutofit/>
          </a:bodyPr>
          <a:lstStyle/>
          <a:p>
            <a:pPr lvl="1" algn="just"/>
            <a:r>
              <a:rPr lang="en-US" altLang="en-US" sz="2400" dirty="0" smtClean="0"/>
              <a:t>To </a:t>
            </a:r>
            <a:r>
              <a:rPr lang="en-US" altLang="en-US" sz="2400" dirty="0"/>
              <a:t>find out whether to use a (new) diagnostic test or treatment</a:t>
            </a:r>
          </a:p>
          <a:p>
            <a:pPr lvl="1" algn="just"/>
            <a:r>
              <a:rPr lang="en-US" altLang="en-US" sz="2400" dirty="0"/>
              <a:t>To learn clinical course and prognosis of </a:t>
            </a:r>
            <a:r>
              <a:rPr lang="en-US" altLang="en-US" sz="2400" dirty="0" smtClean="0"/>
              <a:t>a disease </a:t>
            </a:r>
            <a:r>
              <a:rPr lang="en-US" altLang="en-US" sz="2400" dirty="0"/>
              <a:t>or treatment</a:t>
            </a:r>
          </a:p>
          <a:p>
            <a:pPr lvl="1" algn="just"/>
            <a:r>
              <a:rPr lang="en-US" altLang="en-US" sz="2400" dirty="0"/>
              <a:t>To determine etiology &amp; causation</a:t>
            </a:r>
          </a:p>
          <a:p>
            <a:pPr lvl="1" algn="just"/>
            <a:r>
              <a:rPr lang="en-US" altLang="en-US" sz="2400" dirty="0"/>
              <a:t>To distinguish useful from useless (or harmful) therapy</a:t>
            </a:r>
          </a:p>
        </p:txBody>
      </p:sp>
    </p:spTree>
    <p:extLst>
      <p:ext uri="{BB962C8B-B14F-4D97-AF65-F5344CB8AC3E}">
        <p14:creationId xmlns:p14="http://schemas.microsoft.com/office/powerpoint/2010/main" val="24961298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Results</a:t>
            </a:r>
          </a:p>
        </p:txBody>
      </p:sp>
      <p:sp>
        <p:nvSpPr>
          <p:cNvPr id="107523" name="Rectangle 3"/>
          <p:cNvSpPr>
            <a:spLocks noGrp="1" noChangeArrowheads="1"/>
          </p:cNvSpPr>
          <p:nvPr>
            <p:ph idx="1"/>
          </p:nvPr>
        </p:nvSpPr>
        <p:spPr>
          <a:xfrm>
            <a:off x="685800" y="1447800"/>
            <a:ext cx="8216900" cy="5410200"/>
          </a:xfrm>
          <a:prstGeom prst="rect">
            <a:avLst/>
          </a:prstGeom>
        </p:spPr>
        <p:txBody>
          <a:bodyPr/>
          <a:lstStyle/>
          <a:p>
            <a:r>
              <a:rPr lang="en-US" altLang="en-US"/>
              <a:t>Part of the truth</a:t>
            </a:r>
          </a:p>
          <a:p>
            <a:pPr lvl="1"/>
            <a:r>
              <a:rPr lang="en-US" altLang="en-US"/>
              <a:t>Not the whole truth</a:t>
            </a:r>
          </a:p>
          <a:p>
            <a:r>
              <a:rPr lang="en-US" altLang="en-US"/>
              <a:t>Themes</a:t>
            </a:r>
          </a:p>
          <a:p>
            <a:pPr lvl="1"/>
            <a:r>
              <a:rPr lang="en-US" altLang="en-US"/>
              <a:t>Accuracy</a:t>
            </a:r>
          </a:p>
          <a:p>
            <a:pPr lvl="1"/>
            <a:r>
              <a:rPr lang="en-US" altLang="en-US"/>
              <a:t>Brevity</a:t>
            </a:r>
          </a:p>
          <a:p>
            <a:pPr lvl="1"/>
            <a:r>
              <a:rPr lang="en-US" altLang="en-US"/>
              <a:t>Clarity</a:t>
            </a:r>
          </a:p>
          <a:p>
            <a:r>
              <a:rPr lang="en-US" altLang="en-US"/>
              <a:t>Future</a:t>
            </a:r>
          </a:p>
          <a:p>
            <a:pPr lvl="1"/>
            <a:r>
              <a:rPr lang="en-US" altLang="en-US"/>
              <a:t>Repository of raw data for reanalysis</a:t>
            </a:r>
          </a:p>
        </p:txBody>
      </p:sp>
    </p:spTree>
    <p:extLst>
      <p:ext uri="{BB962C8B-B14F-4D97-AF65-F5344CB8AC3E}">
        <p14:creationId xmlns:p14="http://schemas.microsoft.com/office/powerpoint/2010/main" val="31772991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Results</a:t>
            </a:r>
          </a:p>
        </p:txBody>
      </p:sp>
      <p:sp>
        <p:nvSpPr>
          <p:cNvPr id="108547" name="Rectangle 3"/>
          <p:cNvSpPr>
            <a:spLocks noGrp="1" noChangeArrowheads="1"/>
          </p:cNvSpPr>
          <p:nvPr>
            <p:ph idx="1"/>
          </p:nvPr>
        </p:nvSpPr>
        <p:spPr>
          <a:xfrm>
            <a:off x="685800" y="1447800"/>
            <a:ext cx="8216900" cy="5029200"/>
          </a:xfrm>
          <a:prstGeom prst="rect">
            <a:avLst/>
          </a:prstGeom>
        </p:spPr>
        <p:txBody>
          <a:bodyPr/>
          <a:lstStyle/>
          <a:p>
            <a:pPr>
              <a:lnSpc>
                <a:spcPct val="90000"/>
              </a:lnSpc>
            </a:pPr>
            <a:r>
              <a:rPr lang="en-US" altLang="en-US"/>
              <a:t>Evaluation</a:t>
            </a:r>
          </a:p>
          <a:p>
            <a:pPr lvl="1">
              <a:lnSpc>
                <a:spcPct val="90000"/>
              </a:lnSpc>
            </a:pPr>
            <a:r>
              <a:rPr lang="en-US" altLang="en-US"/>
              <a:t>Are data presented that convincingly support conclusions?</a:t>
            </a:r>
          </a:p>
          <a:p>
            <a:pPr lvl="2">
              <a:lnSpc>
                <a:spcPct val="90000"/>
              </a:lnSpc>
            </a:pPr>
            <a:r>
              <a:rPr lang="en-US" altLang="en-US"/>
              <a:t>Logical pieces all there</a:t>
            </a:r>
          </a:p>
          <a:p>
            <a:pPr lvl="2">
              <a:lnSpc>
                <a:spcPct val="90000"/>
              </a:lnSpc>
            </a:pPr>
            <a:r>
              <a:rPr lang="en-US" altLang="en-US"/>
              <a:t>Results stated accurately</a:t>
            </a:r>
          </a:p>
          <a:p>
            <a:pPr lvl="1">
              <a:lnSpc>
                <a:spcPct val="90000"/>
              </a:lnSpc>
            </a:pPr>
            <a:r>
              <a:rPr lang="en-US" altLang="en-US"/>
              <a:t>Are there appropriate expressions of uncertainty?</a:t>
            </a:r>
          </a:p>
          <a:p>
            <a:pPr lvl="1">
              <a:lnSpc>
                <a:spcPct val="90000"/>
              </a:lnSpc>
            </a:pPr>
            <a:r>
              <a:rPr lang="en-US" altLang="en-US"/>
              <a:t>Do negatives reflect underpowered study?</a:t>
            </a:r>
          </a:p>
          <a:p>
            <a:pPr lvl="1">
              <a:lnSpc>
                <a:spcPct val="90000"/>
              </a:lnSpc>
            </a:pPr>
            <a:r>
              <a:rPr lang="en-US" altLang="en-US"/>
              <a:t>Are methods mixed with results?</a:t>
            </a:r>
          </a:p>
        </p:txBody>
      </p:sp>
    </p:spTree>
    <p:extLst>
      <p:ext uri="{BB962C8B-B14F-4D97-AF65-F5344CB8AC3E}">
        <p14:creationId xmlns:p14="http://schemas.microsoft.com/office/powerpoint/2010/main" val="37750788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t>Results</a:t>
            </a:r>
          </a:p>
        </p:txBody>
      </p:sp>
      <p:sp>
        <p:nvSpPr>
          <p:cNvPr id="122883" name="Rectangle 3"/>
          <p:cNvSpPr>
            <a:spLocks noGrp="1" noChangeArrowheads="1"/>
          </p:cNvSpPr>
          <p:nvPr>
            <p:ph idx="1"/>
          </p:nvPr>
        </p:nvSpPr>
        <p:spPr>
          <a:xfrm>
            <a:off x="685800" y="1447800"/>
            <a:ext cx="7772400" cy="5105400"/>
          </a:xfrm>
          <a:prstGeom prst="rect">
            <a:avLst/>
          </a:prstGeom>
        </p:spPr>
        <p:txBody>
          <a:bodyPr/>
          <a:lstStyle/>
          <a:p>
            <a:r>
              <a:rPr lang="en-US" altLang="en-US"/>
              <a:t>Evaluation</a:t>
            </a:r>
          </a:p>
          <a:p>
            <a:pPr lvl="1"/>
            <a:r>
              <a:rPr lang="en-US" altLang="en-US"/>
              <a:t>Tables</a:t>
            </a:r>
          </a:p>
          <a:p>
            <a:pPr lvl="2"/>
            <a:r>
              <a:rPr lang="en-US" altLang="en-US"/>
              <a:t>Appropriate</a:t>
            </a:r>
          </a:p>
          <a:p>
            <a:pPr lvl="2"/>
            <a:r>
              <a:rPr lang="en-US" altLang="en-US"/>
              <a:t>Complete for their purpose</a:t>
            </a:r>
          </a:p>
          <a:p>
            <a:pPr lvl="2"/>
            <a:r>
              <a:rPr lang="en-US" altLang="en-US"/>
              <a:t>Statistically sound</a:t>
            </a:r>
          </a:p>
          <a:p>
            <a:pPr lvl="1"/>
            <a:r>
              <a:rPr lang="en-US" altLang="en-US"/>
              <a:t>Figures</a:t>
            </a:r>
          </a:p>
          <a:p>
            <a:pPr lvl="2"/>
            <a:r>
              <a:rPr lang="en-US" altLang="en-US"/>
              <a:t>Appropriate information content</a:t>
            </a:r>
          </a:p>
          <a:p>
            <a:pPr lvl="2"/>
            <a:r>
              <a:rPr lang="en-US" altLang="en-US"/>
              <a:t>Complete legend</a:t>
            </a:r>
          </a:p>
          <a:p>
            <a:pPr lvl="2"/>
            <a:r>
              <a:rPr lang="en-US" altLang="en-US"/>
              <a:t>Readable</a:t>
            </a:r>
          </a:p>
        </p:txBody>
      </p:sp>
    </p:spTree>
    <p:extLst>
      <p:ext uri="{BB962C8B-B14F-4D97-AF65-F5344CB8AC3E}">
        <p14:creationId xmlns:p14="http://schemas.microsoft.com/office/powerpoint/2010/main" val="12533406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p:txBody>
          <a:bodyPr/>
          <a:lstStyle/>
          <a:p>
            <a:r>
              <a:rPr lang="en-US" altLang="en-US"/>
              <a:t>Discussion</a:t>
            </a:r>
          </a:p>
        </p:txBody>
      </p:sp>
    </p:spTree>
    <p:extLst>
      <p:ext uri="{BB962C8B-B14F-4D97-AF65-F5344CB8AC3E}">
        <p14:creationId xmlns:p14="http://schemas.microsoft.com/office/powerpoint/2010/main" val="3829005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Discussion</a:t>
            </a:r>
          </a:p>
        </p:txBody>
      </p:sp>
      <p:sp>
        <p:nvSpPr>
          <p:cNvPr id="111619" name="Rectangle 3"/>
          <p:cNvSpPr>
            <a:spLocks noGrp="1" noChangeArrowheads="1"/>
          </p:cNvSpPr>
          <p:nvPr>
            <p:ph idx="1"/>
          </p:nvPr>
        </p:nvSpPr>
        <p:spPr>
          <a:xfrm>
            <a:off x="685800" y="1447800"/>
            <a:ext cx="7772400" cy="5105400"/>
          </a:xfrm>
          <a:prstGeom prst="rect">
            <a:avLst/>
          </a:prstGeom>
        </p:spPr>
        <p:txBody>
          <a:bodyPr/>
          <a:lstStyle/>
          <a:p>
            <a:r>
              <a:rPr lang="en-US" altLang="en-US"/>
              <a:t>What I like</a:t>
            </a:r>
          </a:p>
          <a:p>
            <a:r>
              <a:rPr lang="en-US" altLang="en-US"/>
              <a:t>What I hate</a:t>
            </a:r>
          </a:p>
          <a:p>
            <a:r>
              <a:rPr lang="en-US" altLang="en-US"/>
              <a:t>What is purpose?</a:t>
            </a:r>
          </a:p>
          <a:p>
            <a:r>
              <a:rPr lang="en-US" altLang="en-US"/>
              <a:t>What order? </a:t>
            </a:r>
          </a:p>
        </p:txBody>
      </p:sp>
    </p:spTree>
    <p:extLst>
      <p:ext uri="{BB962C8B-B14F-4D97-AF65-F5344CB8AC3E}">
        <p14:creationId xmlns:p14="http://schemas.microsoft.com/office/powerpoint/2010/main" val="17026787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p:txBody>
          <a:bodyPr/>
          <a:lstStyle/>
          <a:p>
            <a:r>
              <a:rPr lang="en-US" altLang="en-US"/>
              <a:t>Discussion</a:t>
            </a:r>
          </a:p>
        </p:txBody>
      </p:sp>
      <p:sp>
        <p:nvSpPr>
          <p:cNvPr id="112643" name="Rectangle 3"/>
          <p:cNvSpPr>
            <a:spLocks noGrp="1" noChangeArrowheads="1"/>
          </p:cNvSpPr>
          <p:nvPr>
            <p:ph type="subTitle" idx="1"/>
          </p:nvPr>
        </p:nvSpPr>
        <p:spPr/>
        <p:txBody>
          <a:bodyPr/>
          <a:lstStyle/>
          <a:p>
            <a:r>
              <a:rPr lang="en-US" altLang="en-US"/>
              <a:t>So what?</a:t>
            </a:r>
          </a:p>
          <a:p>
            <a:r>
              <a:rPr lang="en-US" altLang="en-US"/>
              <a:t>Who cares?</a:t>
            </a:r>
          </a:p>
        </p:txBody>
      </p:sp>
    </p:spTree>
    <p:extLst>
      <p:ext uri="{BB962C8B-B14F-4D97-AF65-F5344CB8AC3E}">
        <p14:creationId xmlns:p14="http://schemas.microsoft.com/office/powerpoint/2010/main" val="35764017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a:t>Discussion</a:t>
            </a:r>
          </a:p>
        </p:txBody>
      </p:sp>
      <p:sp>
        <p:nvSpPr>
          <p:cNvPr id="113667" name="Rectangle 3"/>
          <p:cNvSpPr>
            <a:spLocks noGrp="1" noChangeArrowheads="1"/>
          </p:cNvSpPr>
          <p:nvPr>
            <p:ph idx="1"/>
          </p:nvPr>
        </p:nvSpPr>
        <p:spPr>
          <a:xfrm>
            <a:off x="685800" y="1447800"/>
            <a:ext cx="7772400" cy="5105400"/>
          </a:xfrm>
          <a:prstGeom prst="rect">
            <a:avLst/>
          </a:prstGeom>
        </p:spPr>
        <p:txBody>
          <a:bodyPr/>
          <a:lstStyle/>
          <a:p>
            <a:r>
              <a:rPr lang="en-US" altLang="en-US"/>
              <a:t>Failure</a:t>
            </a:r>
          </a:p>
          <a:p>
            <a:pPr lvl="1"/>
            <a:r>
              <a:rPr lang="en-US" altLang="en-US"/>
              <a:t>If the reader finishes discussion and wonders “So what?”</a:t>
            </a:r>
          </a:p>
        </p:txBody>
      </p:sp>
    </p:spTree>
    <p:extLst>
      <p:ext uri="{BB962C8B-B14F-4D97-AF65-F5344CB8AC3E}">
        <p14:creationId xmlns:p14="http://schemas.microsoft.com/office/powerpoint/2010/main" val="21638937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t>Discussion</a:t>
            </a:r>
          </a:p>
        </p:txBody>
      </p:sp>
      <p:sp>
        <p:nvSpPr>
          <p:cNvPr id="114691" name="Rectangle 3"/>
          <p:cNvSpPr>
            <a:spLocks noGrp="1" noChangeArrowheads="1"/>
          </p:cNvSpPr>
          <p:nvPr>
            <p:ph idx="1"/>
          </p:nvPr>
        </p:nvSpPr>
        <p:spPr>
          <a:xfrm>
            <a:off x="685800" y="1447800"/>
            <a:ext cx="7772400" cy="5105400"/>
          </a:xfrm>
          <a:prstGeom prst="rect">
            <a:avLst/>
          </a:prstGeom>
        </p:spPr>
        <p:txBody>
          <a:bodyPr/>
          <a:lstStyle/>
          <a:p>
            <a:r>
              <a:rPr lang="en-US" altLang="en-US"/>
              <a:t>What do results mean?</a:t>
            </a:r>
          </a:p>
          <a:p>
            <a:pPr lvl="1"/>
            <a:r>
              <a:rPr lang="en-US" altLang="en-US"/>
              <a:t>Interpretation</a:t>
            </a:r>
          </a:p>
          <a:p>
            <a:pPr lvl="1"/>
            <a:r>
              <a:rPr lang="en-US" altLang="en-US"/>
              <a:t>Relationships among results</a:t>
            </a:r>
          </a:p>
          <a:p>
            <a:pPr lvl="1"/>
            <a:r>
              <a:rPr lang="en-US" altLang="en-US"/>
              <a:t>Generalizations</a:t>
            </a:r>
          </a:p>
          <a:p>
            <a:pPr lvl="1"/>
            <a:r>
              <a:rPr lang="en-US" altLang="en-US"/>
              <a:t>Theoretical implications</a:t>
            </a:r>
          </a:p>
        </p:txBody>
      </p:sp>
    </p:spTree>
    <p:extLst>
      <p:ext uri="{BB962C8B-B14F-4D97-AF65-F5344CB8AC3E}">
        <p14:creationId xmlns:p14="http://schemas.microsoft.com/office/powerpoint/2010/main" val="8495077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a:t>Discussion</a:t>
            </a:r>
          </a:p>
        </p:txBody>
      </p:sp>
      <p:sp>
        <p:nvSpPr>
          <p:cNvPr id="115715" name="Rectangle 3"/>
          <p:cNvSpPr>
            <a:spLocks noGrp="1" noChangeArrowheads="1"/>
          </p:cNvSpPr>
          <p:nvPr>
            <p:ph idx="1"/>
          </p:nvPr>
        </p:nvSpPr>
        <p:spPr>
          <a:xfrm>
            <a:off x="685800" y="1447800"/>
            <a:ext cx="7772400" cy="5105400"/>
          </a:xfrm>
          <a:prstGeom prst="rect">
            <a:avLst/>
          </a:prstGeom>
        </p:spPr>
        <p:txBody>
          <a:bodyPr/>
          <a:lstStyle/>
          <a:p>
            <a:r>
              <a:rPr lang="en-US" altLang="en-US"/>
              <a:t>What do results mean?</a:t>
            </a:r>
          </a:p>
          <a:p>
            <a:r>
              <a:rPr lang="en-US" altLang="en-US"/>
              <a:t>How do they relate to cumulative knowledge?</a:t>
            </a:r>
          </a:p>
          <a:p>
            <a:pPr lvl="1"/>
            <a:r>
              <a:rPr lang="en-US" altLang="en-US"/>
              <a:t>Support</a:t>
            </a:r>
          </a:p>
          <a:p>
            <a:pPr lvl="1"/>
            <a:r>
              <a:rPr lang="en-US" altLang="en-US"/>
              <a:t>Contradict</a:t>
            </a:r>
          </a:p>
          <a:p>
            <a:pPr lvl="1"/>
            <a:r>
              <a:rPr lang="en-US" altLang="en-US"/>
              <a:t>Completely new</a:t>
            </a:r>
          </a:p>
          <a:p>
            <a:r>
              <a:rPr lang="en-US" altLang="en-US"/>
              <a:t>How should I use them?</a:t>
            </a:r>
          </a:p>
          <a:p>
            <a:pPr lvl="1"/>
            <a:r>
              <a:rPr lang="en-US" altLang="en-US"/>
              <a:t>Practical application</a:t>
            </a:r>
          </a:p>
        </p:txBody>
      </p:sp>
    </p:spTree>
    <p:extLst>
      <p:ext uri="{BB962C8B-B14F-4D97-AF65-F5344CB8AC3E}">
        <p14:creationId xmlns:p14="http://schemas.microsoft.com/office/powerpoint/2010/main" val="7115934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Discussion</a:t>
            </a:r>
          </a:p>
        </p:txBody>
      </p:sp>
      <p:sp>
        <p:nvSpPr>
          <p:cNvPr id="116739" name="Rectangle 3"/>
          <p:cNvSpPr>
            <a:spLocks noGrp="1" noChangeArrowheads="1"/>
          </p:cNvSpPr>
          <p:nvPr>
            <p:ph idx="1"/>
          </p:nvPr>
        </p:nvSpPr>
        <p:spPr>
          <a:xfrm>
            <a:off x="685800" y="1447800"/>
            <a:ext cx="8216900" cy="5105400"/>
          </a:xfrm>
          <a:prstGeom prst="rect">
            <a:avLst/>
          </a:prstGeom>
        </p:spPr>
        <p:txBody>
          <a:bodyPr/>
          <a:lstStyle/>
          <a:p>
            <a:r>
              <a:rPr lang="en-US" altLang="en-US"/>
              <a:t>Suggested outline</a:t>
            </a:r>
          </a:p>
          <a:p>
            <a:pPr lvl="1"/>
            <a:r>
              <a:rPr lang="en-US" altLang="en-US"/>
              <a:t>Summarize findings (controversial)</a:t>
            </a:r>
          </a:p>
          <a:p>
            <a:pPr lvl="1"/>
            <a:r>
              <a:rPr lang="en-US" altLang="en-US"/>
              <a:t>Principal findings</a:t>
            </a:r>
          </a:p>
          <a:p>
            <a:pPr lvl="2"/>
            <a:r>
              <a:rPr lang="en-US" altLang="en-US"/>
              <a:t>Organized by purpose-driven roadmap</a:t>
            </a:r>
          </a:p>
          <a:p>
            <a:pPr lvl="2"/>
            <a:r>
              <a:rPr lang="en-US" altLang="en-US"/>
              <a:t>Put results in context of others</a:t>
            </a:r>
          </a:p>
          <a:p>
            <a:pPr lvl="1"/>
            <a:r>
              <a:rPr lang="en-US" altLang="en-US"/>
              <a:t>Limitations</a:t>
            </a:r>
          </a:p>
          <a:p>
            <a:pPr lvl="1"/>
            <a:r>
              <a:rPr lang="en-US" altLang="en-US"/>
              <a:t>Conclusions</a:t>
            </a:r>
          </a:p>
          <a:p>
            <a:pPr lvl="2"/>
            <a:r>
              <a:rPr lang="en-US" altLang="en-US"/>
              <a:t>inferences</a:t>
            </a:r>
          </a:p>
          <a:p>
            <a:pPr lvl="2"/>
            <a:r>
              <a:rPr lang="en-US" altLang="en-US"/>
              <a:t>Recommendations</a:t>
            </a:r>
          </a:p>
        </p:txBody>
      </p:sp>
    </p:spTree>
    <p:extLst>
      <p:ext uri="{BB962C8B-B14F-4D97-AF65-F5344CB8AC3E}">
        <p14:creationId xmlns:p14="http://schemas.microsoft.com/office/powerpoint/2010/main" val="76952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533400"/>
            <a:ext cx="7125113" cy="924475"/>
          </a:xfrm>
        </p:spPr>
        <p:txBody>
          <a:bodyPr/>
          <a:lstStyle/>
          <a:p>
            <a:pPr algn="l"/>
            <a:r>
              <a:rPr lang="en-US" altLang="en-US" b="1" dirty="0" smtClean="0"/>
              <a:t>Interpretation</a:t>
            </a:r>
            <a:endParaRPr lang="en-US" altLang="en-US" b="1" dirty="0"/>
          </a:p>
        </p:txBody>
      </p:sp>
      <p:sp>
        <p:nvSpPr>
          <p:cNvPr id="44035" name="Rectangle 3"/>
          <p:cNvSpPr>
            <a:spLocks noGrp="1" noChangeArrowheads="1"/>
          </p:cNvSpPr>
          <p:nvPr>
            <p:ph idx="1"/>
          </p:nvPr>
        </p:nvSpPr>
        <p:spPr>
          <a:xfrm>
            <a:off x="685800" y="1447800"/>
            <a:ext cx="7772400" cy="5105400"/>
          </a:xfrm>
          <a:prstGeom prst="rect">
            <a:avLst/>
          </a:prstGeom>
        </p:spPr>
        <p:txBody>
          <a:bodyPr>
            <a:normAutofit/>
          </a:bodyPr>
          <a:lstStyle/>
          <a:p>
            <a:r>
              <a:rPr lang="en-US" altLang="en-US" sz="2800" dirty="0" smtClean="0"/>
              <a:t>Body of a research paper</a:t>
            </a:r>
            <a:endParaRPr lang="en-US" altLang="en-US" sz="2800" dirty="0"/>
          </a:p>
          <a:p>
            <a:pPr lvl="1"/>
            <a:r>
              <a:rPr lang="en-US" altLang="en-US" sz="2400" dirty="0">
                <a:solidFill>
                  <a:srgbClr val="FFFF99"/>
                </a:solidFill>
              </a:rPr>
              <a:t>Introduction</a:t>
            </a:r>
            <a:br>
              <a:rPr lang="en-US" altLang="en-US" sz="2400" dirty="0">
                <a:solidFill>
                  <a:srgbClr val="FFFF99"/>
                </a:solidFill>
              </a:rPr>
            </a:br>
            <a:r>
              <a:rPr lang="en-US" altLang="en-US" sz="2400" dirty="0">
                <a:solidFill>
                  <a:srgbClr val="FFFF99"/>
                </a:solidFill>
              </a:rPr>
              <a:t>	</a:t>
            </a:r>
            <a:r>
              <a:rPr lang="en-US" altLang="en-US" sz="2400" dirty="0"/>
              <a:t>What question was studied?</a:t>
            </a:r>
          </a:p>
          <a:p>
            <a:pPr lvl="1"/>
            <a:r>
              <a:rPr lang="en-US" altLang="en-US" sz="2400" dirty="0">
                <a:solidFill>
                  <a:srgbClr val="FFFF99"/>
                </a:solidFill>
              </a:rPr>
              <a:t>Methods</a:t>
            </a:r>
            <a:br>
              <a:rPr lang="en-US" altLang="en-US" sz="2400" dirty="0">
                <a:solidFill>
                  <a:srgbClr val="FFFF99"/>
                </a:solidFill>
              </a:rPr>
            </a:br>
            <a:r>
              <a:rPr lang="en-US" altLang="en-US" sz="2400" dirty="0">
                <a:solidFill>
                  <a:srgbClr val="FFFF99"/>
                </a:solidFill>
              </a:rPr>
              <a:t>	</a:t>
            </a:r>
            <a:r>
              <a:rPr lang="en-US" altLang="en-US" sz="2400" dirty="0"/>
              <a:t>How was the question studied?</a:t>
            </a:r>
          </a:p>
          <a:p>
            <a:pPr lvl="1"/>
            <a:r>
              <a:rPr lang="en-US" altLang="en-US" sz="2400" dirty="0">
                <a:solidFill>
                  <a:srgbClr val="FFFF99"/>
                </a:solidFill>
              </a:rPr>
              <a:t>Results</a:t>
            </a:r>
            <a:br>
              <a:rPr lang="en-US" altLang="en-US" sz="2400" dirty="0">
                <a:solidFill>
                  <a:srgbClr val="FFFF99"/>
                </a:solidFill>
              </a:rPr>
            </a:br>
            <a:r>
              <a:rPr lang="en-US" altLang="en-US" sz="2400" dirty="0">
                <a:solidFill>
                  <a:srgbClr val="FFFF99"/>
                </a:solidFill>
              </a:rPr>
              <a:t>	</a:t>
            </a:r>
            <a:r>
              <a:rPr lang="en-US" altLang="en-US" sz="2400" dirty="0"/>
              <a:t>What was found?</a:t>
            </a:r>
          </a:p>
          <a:p>
            <a:pPr lvl="1"/>
            <a:r>
              <a:rPr lang="en-US" altLang="en-US" sz="2400" dirty="0">
                <a:solidFill>
                  <a:srgbClr val="FFFF99"/>
                </a:solidFill>
              </a:rPr>
              <a:t>Discussion</a:t>
            </a:r>
            <a:br>
              <a:rPr lang="en-US" altLang="en-US" sz="2400" dirty="0">
                <a:solidFill>
                  <a:srgbClr val="FFFF99"/>
                </a:solidFill>
              </a:rPr>
            </a:br>
            <a:r>
              <a:rPr lang="en-US" altLang="en-US" sz="2400" dirty="0">
                <a:solidFill>
                  <a:srgbClr val="FFFF99"/>
                </a:solidFill>
              </a:rPr>
              <a:t>	</a:t>
            </a:r>
            <a:r>
              <a:rPr lang="en-US" altLang="en-US" sz="2400" dirty="0"/>
              <a:t>What do the results mean?</a:t>
            </a:r>
          </a:p>
        </p:txBody>
      </p:sp>
    </p:spTree>
    <p:extLst>
      <p:ext uri="{BB962C8B-B14F-4D97-AF65-F5344CB8AC3E}">
        <p14:creationId xmlns:p14="http://schemas.microsoft.com/office/powerpoint/2010/main" val="1529015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a:t>Discussion</a:t>
            </a:r>
          </a:p>
        </p:txBody>
      </p:sp>
      <p:sp>
        <p:nvSpPr>
          <p:cNvPr id="117763" name="Rectangle 3"/>
          <p:cNvSpPr>
            <a:spLocks noGrp="1" noChangeArrowheads="1"/>
          </p:cNvSpPr>
          <p:nvPr>
            <p:ph idx="1"/>
          </p:nvPr>
        </p:nvSpPr>
        <p:spPr>
          <a:xfrm>
            <a:off x="685800" y="1447800"/>
            <a:ext cx="8216900" cy="5410200"/>
          </a:xfrm>
          <a:prstGeom prst="rect">
            <a:avLst/>
          </a:prstGeom>
        </p:spPr>
        <p:txBody>
          <a:bodyPr/>
          <a:lstStyle/>
          <a:p>
            <a:pPr>
              <a:lnSpc>
                <a:spcPct val="90000"/>
              </a:lnSpc>
            </a:pPr>
            <a:r>
              <a:rPr lang="en-US" altLang="en-US"/>
              <a:t>Evaluation</a:t>
            </a:r>
          </a:p>
          <a:p>
            <a:pPr lvl="1">
              <a:lnSpc>
                <a:spcPct val="90000"/>
              </a:lnSpc>
            </a:pPr>
            <a:r>
              <a:rPr lang="en-US" altLang="en-US"/>
              <a:t>Is it concise and focused strictly on purposes of study?</a:t>
            </a:r>
          </a:p>
          <a:p>
            <a:pPr lvl="1">
              <a:lnSpc>
                <a:spcPct val="90000"/>
              </a:lnSpc>
            </a:pPr>
            <a:r>
              <a:rPr lang="en-US" altLang="en-US"/>
              <a:t>Is interpretation of study reasonable?</a:t>
            </a:r>
          </a:p>
          <a:p>
            <a:pPr lvl="1">
              <a:lnSpc>
                <a:spcPct val="90000"/>
              </a:lnSpc>
            </a:pPr>
            <a:r>
              <a:rPr lang="en-US" altLang="en-US"/>
              <a:t>Have others been quoted and represented accurately?</a:t>
            </a:r>
          </a:p>
          <a:p>
            <a:pPr lvl="1">
              <a:lnSpc>
                <a:spcPct val="90000"/>
              </a:lnSpc>
            </a:pPr>
            <a:r>
              <a:rPr lang="en-US" altLang="en-US"/>
              <a:t>Are inferences supported by results?</a:t>
            </a:r>
          </a:p>
          <a:p>
            <a:pPr lvl="1">
              <a:lnSpc>
                <a:spcPct val="90000"/>
              </a:lnSpc>
            </a:pPr>
            <a:r>
              <a:rPr lang="en-US" altLang="en-US"/>
              <a:t>Is speculation identified?</a:t>
            </a:r>
          </a:p>
          <a:p>
            <a:pPr lvl="1">
              <a:lnSpc>
                <a:spcPct val="90000"/>
              </a:lnSpc>
            </a:pPr>
            <a:r>
              <a:rPr lang="en-US" altLang="en-US"/>
              <a:t>Are there promissory notes?</a:t>
            </a:r>
          </a:p>
          <a:p>
            <a:pPr lvl="1">
              <a:lnSpc>
                <a:spcPct val="90000"/>
              </a:lnSpc>
            </a:pPr>
            <a:r>
              <a:rPr lang="en-US" altLang="en-US"/>
              <a:t>Are new results presented?</a:t>
            </a:r>
          </a:p>
        </p:txBody>
      </p:sp>
    </p:spTree>
    <p:extLst>
      <p:ext uri="{BB962C8B-B14F-4D97-AF65-F5344CB8AC3E}">
        <p14:creationId xmlns:p14="http://schemas.microsoft.com/office/powerpoint/2010/main" val="379472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r>
              <a:rPr lang="en-US" altLang="en-US"/>
              <a:t>References</a:t>
            </a:r>
          </a:p>
        </p:txBody>
      </p:sp>
      <p:sp>
        <p:nvSpPr>
          <p:cNvPr id="118787" name="Rectangle 3"/>
          <p:cNvSpPr>
            <a:spLocks noGrp="1" noChangeArrowheads="1"/>
          </p:cNvSpPr>
          <p:nvPr>
            <p:ph type="subTitle" idx="1"/>
          </p:nvPr>
        </p:nvSpPr>
        <p:spPr/>
        <p:txBody>
          <a:bodyPr/>
          <a:lstStyle/>
          <a:p>
            <a:r>
              <a:rPr lang="en-US" altLang="en-US"/>
              <a:t>Can I verify claims and arguments?</a:t>
            </a:r>
          </a:p>
        </p:txBody>
      </p:sp>
    </p:spTree>
    <p:extLst>
      <p:ext uri="{BB962C8B-B14F-4D97-AF65-F5344CB8AC3E}">
        <p14:creationId xmlns:p14="http://schemas.microsoft.com/office/powerpoint/2010/main" val="32800624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References</a:t>
            </a:r>
          </a:p>
        </p:txBody>
      </p:sp>
      <p:sp>
        <p:nvSpPr>
          <p:cNvPr id="119811" name="Rectangle 3"/>
          <p:cNvSpPr>
            <a:spLocks noGrp="1" noChangeArrowheads="1"/>
          </p:cNvSpPr>
          <p:nvPr>
            <p:ph idx="1"/>
          </p:nvPr>
        </p:nvSpPr>
        <p:spPr>
          <a:xfrm>
            <a:off x="685800" y="1447800"/>
            <a:ext cx="8216900" cy="5410200"/>
          </a:xfrm>
          <a:prstGeom prst="rect">
            <a:avLst/>
          </a:prstGeom>
        </p:spPr>
        <p:txBody>
          <a:bodyPr/>
          <a:lstStyle/>
          <a:p>
            <a:pPr>
              <a:lnSpc>
                <a:spcPct val="90000"/>
              </a:lnSpc>
            </a:pPr>
            <a:r>
              <a:rPr lang="en-US" altLang="en-US"/>
              <a:t>Not exhaustive</a:t>
            </a:r>
          </a:p>
          <a:p>
            <a:pPr lvl="1">
              <a:lnSpc>
                <a:spcPct val="90000"/>
              </a:lnSpc>
            </a:pPr>
            <a:r>
              <a:rPr lang="en-US" altLang="en-US"/>
              <a:t>30 or less is sufficient</a:t>
            </a:r>
          </a:p>
          <a:p>
            <a:pPr lvl="1">
              <a:lnSpc>
                <a:spcPct val="90000"/>
              </a:lnSpc>
            </a:pPr>
            <a:r>
              <a:rPr lang="en-US" altLang="en-US"/>
              <a:t>Not just recent literature</a:t>
            </a:r>
          </a:p>
          <a:p>
            <a:pPr>
              <a:lnSpc>
                <a:spcPct val="90000"/>
              </a:lnSpc>
            </a:pPr>
            <a:r>
              <a:rPr lang="en-US" altLang="en-US"/>
              <a:t>Contextual</a:t>
            </a:r>
          </a:p>
          <a:p>
            <a:pPr lvl="1">
              <a:lnSpc>
                <a:spcPct val="90000"/>
              </a:lnSpc>
            </a:pPr>
            <a:r>
              <a:rPr lang="en-US" altLang="en-US"/>
              <a:t>Place subject in context</a:t>
            </a:r>
          </a:p>
          <a:p>
            <a:pPr lvl="1">
              <a:lnSpc>
                <a:spcPct val="90000"/>
              </a:lnSpc>
            </a:pPr>
            <a:r>
              <a:rPr lang="en-US" altLang="en-US"/>
              <a:t>Represents all sides of controversy</a:t>
            </a:r>
          </a:p>
          <a:p>
            <a:pPr lvl="1">
              <a:lnSpc>
                <a:spcPct val="90000"/>
              </a:lnSpc>
            </a:pPr>
            <a:r>
              <a:rPr lang="en-US" altLang="en-US"/>
              <a:t>Truly relevant</a:t>
            </a:r>
          </a:p>
          <a:p>
            <a:pPr>
              <a:lnSpc>
                <a:spcPct val="90000"/>
              </a:lnSpc>
            </a:pPr>
            <a:r>
              <a:rPr lang="en-US" altLang="en-US"/>
              <a:t>Cited accurately</a:t>
            </a:r>
          </a:p>
          <a:p>
            <a:pPr lvl="1">
              <a:lnSpc>
                <a:spcPct val="90000"/>
              </a:lnSpc>
            </a:pPr>
            <a:r>
              <a:rPr lang="en-US" altLang="en-US"/>
              <a:t>NLM has a problem!</a:t>
            </a:r>
          </a:p>
        </p:txBody>
      </p:sp>
    </p:spTree>
    <p:extLst>
      <p:ext uri="{BB962C8B-B14F-4D97-AF65-F5344CB8AC3E}">
        <p14:creationId xmlns:p14="http://schemas.microsoft.com/office/powerpoint/2010/main" val="28542026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85800" y="685800"/>
            <a:ext cx="7125113" cy="924475"/>
          </a:xfrm>
        </p:spPr>
        <p:txBody>
          <a:bodyPr/>
          <a:lstStyle/>
          <a:p>
            <a:r>
              <a:rPr lang="en-US" altLang="en-US" b="1" dirty="0"/>
              <a:t>Summary</a:t>
            </a:r>
          </a:p>
        </p:txBody>
      </p:sp>
      <p:sp>
        <p:nvSpPr>
          <p:cNvPr id="120835" name="Rectangle 3"/>
          <p:cNvSpPr>
            <a:spLocks noGrp="1" noChangeArrowheads="1"/>
          </p:cNvSpPr>
          <p:nvPr>
            <p:ph idx="1"/>
          </p:nvPr>
        </p:nvSpPr>
        <p:spPr>
          <a:xfrm>
            <a:off x="685800" y="1447800"/>
            <a:ext cx="7772400" cy="5410200"/>
          </a:xfrm>
          <a:prstGeom prst="rect">
            <a:avLst/>
          </a:prstGeom>
        </p:spPr>
        <p:txBody>
          <a:bodyPr/>
          <a:lstStyle/>
          <a:p>
            <a:pPr>
              <a:lnSpc>
                <a:spcPct val="90000"/>
              </a:lnSpc>
            </a:pPr>
            <a:r>
              <a:rPr lang="en-US" altLang="en-US"/>
              <a:t>Science = publication</a:t>
            </a:r>
          </a:p>
          <a:p>
            <a:pPr>
              <a:lnSpc>
                <a:spcPct val="90000"/>
              </a:lnSpc>
            </a:pPr>
            <a:r>
              <a:rPr lang="en-US" altLang="en-US"/>
              <a:t>Format stereotyped (signposts)</a:t>
            </a:r>
          </a:p>
          <a:p>
            <a:pPr>
              <a:lnSpc>
                <a:spcPct val="90000"/>
              </a:lnSpc>
            </a:pPr>
            <a:r>
              <a:rPr lang="en-US" altLang="en-US"/>
              <a:t>Readers selective and strategic</a:t>
            </a:r>
          </a:p>
          <a:p>
            <a:pPr lvl="1">
              <a:lnSpc>
                <a:spcPct val="90000"/>
              </a:lnSpc>
            </a:pPr>
            <a:r>
              <a:rPr lang="en-US" altLang="en-US"/>
              <a:t>They rely on reviewers to vet scientific validity</a:t>
            </a:r>
          </a:p>
          <a:p>
            <a:pPr>
              <a:lnSpc>
                <a:spcPct val="90000"/>
              </a:lnSpc>
            </a:pPr>
            <a:r>
              <a:rPr lang="en-US" altLang="en-US"/>
              <a:t>Conclusions (message) key</a:t>
            </a:r>
          </a:p>
          <a:p>
            <a:pPr lvl="1">
              <a:lnSpc>
                <a:spcPct val="90000"/>
              </a:lnSpc>
            </a:pPr>
            <a:r>
              <a:rPr lang="en-US" altLang="en-US"/>
              <a:t>May have life-and-death implications—and more</a:t>
            </a:r>
          </a:p>
          <a:p>
            <a:pPr>
              <a:lnSpc>
                <a:spcPct val="90000"/>
              </a:lnSpc>
            </a:pPr>
            <a:r>
              <a:rPr lang="en-US" altLang="en-US"/>
              <a:t>Impact of use unstudied!</a:t>
            </a:r>
          </a:p>
        </p:txBody>
      </p:sp>
    </p:spTree>
    <p:extLst>
      <p:ext uri="{BB962C8B-B14F-4D97-AF65-F5344CB8AC3E}">
        <p14:creationId xmlns:p14="http://schemas.microsoft.com/office/powerpoint/2010/main" val="429384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381000"/>
            <a:ext cx="7125113" cy="924475"/>
          </a:xfrm>
        </p:spPr>
        <p:txBody>
          <a:bodyPr/>
          <a:lstStyle/>
          <a:p>
            <a:r>
              <a:rPr lang="en-US" altLang="en-US" b="1" dirty="0" smtClean="0"/>
              <a:t>Other parts of a paper</a:t>
            </a:r>
            <a:endParaRPr lang="en-US" altLang="en-US" b="1" dirty="0"/>
          </a:p>
        </p:txBody>
      </p:sp>
      <p:sp>
        <p:nvSpPr>
          <p:cNvPr id="47107" name="Rectangle 3"/>
          <p:cNvSpPr>
            <a:spLocks noGrp="1" noChangeArrowheads="1"/>
          </p:cNvSpPr>
          <p:nvPr>
            <p:ph idx="1"/>
          </p:nvPr>
        </p:nvSpPr>
        <p:spPr>
          <a:xfrm>
            <a:off x="685800" y="1447800"/>
            <a:ext cx="7772400" cy="5410200"/>
          </a:xfrm>
          <a:prstGeom prst="rect">
            <a:avLst/>
          </a:prstGeom>
        </p:spPr>
        <p:txBody>
          <a:bodyPr>
            <a:normAutofit/>
          </a:bodyPr>
          <a:lstStyle/>
          <a:p>
            <a:r>
              <a:rPr lang="en-US" altLang="en-US" sz="2400" dirty="0"/>
              <a:t>Additions</a:t>
            </a:r>
          </a:p>
          <a:p>
            <a:pPr lvl="1"/>
            <a:r>
              <a:rPr lang="en-US" altLang="en-US" sz="2000" dirty="0"/>
              <a:t>Title, authors, affiliations</a:t>
            </a:r>
          </a:p>
          <a:p>
            <a:pPr lvl="1"/>
            <a:r>
              <a:rPr lang="en-US" altLang="en-US" sz="2000" dirty="0" smtClean="0"/>
              <a:t>Abstract</a:t>
            </a:r>
            <a:endParaRPr lang="en-US" altLang="en-US" sz="2000" dirty="0"/>
          </a:p>
          <a:p>
            <a:pPr lvl="1"/>
            <a:r>
              <a:rPr lang="en-US" altLang="en-US" sz="2000" dirty="0"/>
              <a:t>Subsections</a:t>
            </a:r>
          </a:p>
          <a:p>
            <a:pPr lvl="1"/>
            <a:r>
              <a:rPr lang="en-US" altLang="en-US" sz="2000" dirty="0"/>
              <a:t>Tables &amp; figures</a:t>
            </a:r>
          </a:p>
          <a:p>
            <a:pPr lvl="1"/>
            <a:r>
              <a:rPr lang="en-US" altLang="en-US" sz="2000" dirty="0"/>
              <a:t>References</a:t>
            </a:r>
          </a:p>
          <a:p>
            <a:pPr lvl="1"/>
            <a:r>
              <a:rPr lang="en-US" altLang="en-US" sz="2000" dirty="0"/>
              <a:t>Acknowledgements &amp; disclosures</a:t>
            </a:r>
          </a:p>
          <a:p>
            <a:pPr lvl="1"/>
            <a:r>
              <a:rPr lang="en-US" altLang="en-US" sz="2000" dirty="0"/>
              <a:t>Appendices</a:t>
            </a:r>
          </a:p>
          <a:p>
            <a:pPr lvl="1"/>
            <a:r>
              <a:rPr lang="en-US" altLang="en-US" sz="2000" dirty="0"/>
              <a:t>Electronic supplements</a:t>
            </a:r>
          </a:p>
        </p:txBody>
      </p:sp>
    </p:spTree>
    <p:extLst>
      <p:ext uri="{BB962C8B-B14F-4D97-AF65-F5344CB8AC3E}">
        <p14:creationId xmlns:p14="http://schemas.microsoft.com/office/powerpoint/2010/main" val="3125611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umn">
  <a:themeElements>
    <a:clrScheme name="Autumn">
      <a:dk1>
        <a:sysClr val="windowText" lastClr="000000"/>
      </a:dk1>
      <a:lt1>
        <a:sysClr val="window" lastClr="FFFFFF"/>
      </a:lt1>
      <a:dk2>
        <a:srgbClr val="B01F0F"/>
      </a:dk2>
      <a:lt2>
        <a:srgbClr val="FF9000"/>
      </a:lt2>
      <a:accent1>
        <a:srgbClr val="ED4600"/>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TotalTime>
  <Words>2324</Words>
  <Application>Microsoft Office PowerPoint</Application>
  <PresentationFormat>On-screen Show (4:3)</PresentationFormat>
  <Paragraphs>485</Paragraphs>
  <Slides>83</Slides>
  <Notes>14</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Autumn</vt:lpstr>
      <vt:lpstr>PowerPoint Presentation</vt:lpstr>
      <vt:lpstr>PowerPoint Presentation</vt:lpstr>
      <vt:lpstr>PowerPoint Presentation</vt:lpstr>
      <vt:lpstr>What are the areas in which one can publish a research papers?</vt:lpstr>
      <vt:lpstr>What is the essence of a science publication?</vt:lpstr>
      <vt:lpstr>EXAMPLE</vt:lpstr>
      <vt:lpstr>Why should I read?</vt:lpstr>
      <vt:lpstr>Interpretation</vt:lpstr>
      <vt:lpstr>Other parts of a paper</vt:lpstr>
      <vt:lpstr>How do I read a research paper?</vt:lpstr>
      <vt:lpstr>Read a scientific paper as a critic</vt:lpstr>
      <vt:lpstr>Evaluating a Paper</vt:lpstr>
      <vt:lpstr>Evaluation Process</vt:lpstr>
      <vt:lpstr>Ground Rules</vt:lpstr>
      <vt:lpstr>Two Types of Scientific Papers Containing Two Types of Information</vt:lpstr>
      <vt:lpstr>First read the abstract in order to understand the major points of the work. </vt:lpstr>
      <vt:lpstr>Continue…</vt:lpstr>
      <vt:lpstr>How to read the results…</vt:lpstr>
      <vt:lpstr>How to read a discussion</vt:lpstr>
      <vt:lpstr>PowerPoint Presentation</vt:lpstr>
      <vt:lpstr>Reflection and Criticisms</vt:lpstr>
      <vt:lpstr>Reading a scientific paper</vt:lpstr>
      <vt:lpstr>The famous  duck-rabbit ambiguous image.</vt:lpstr>
      <vt:lpstr>PowerPoint Presentation</vt:lpstr>
      <vt:lpstr>MEDICAL WRITING</vt:lpstr>
      <vt:lpstr>The Medical Writer</vt:lpstr>
      <vt:lpstr>Doctors as Writers</vt:lpstr>
      <vt:lpstr>Best Preparation for Writing</vt:lpstr>
      <vt:lpstr>Writing Order</vt:lpstr>
      <vt:lpstr>Get Down to Business!</vt:lpstr>
      <vt:lpstr>Title</vt:lpstr>
      <vt:lpstr>Title</vt:lpstr>
      <vt:lpstr>Title</vt:lpstr>
      <vt:lpstr>Title</vt:lpstr>
      <vt:lpstr>Title</vt:lpstr>
      <vt:lpstr>Authors</vt:lpstr>
      <vt:lpstr>Authors</vt:lpstr>
      <vt:lpstr>Authors</vt:lpstr>
      <vt:lpstr>Authors</vt:lpstr>
      <vt:lpstr>Authors</vt:lpstr>
      <vt:lpstr>Ultra-Mini Abstract</vt:lpstr>
      <vt:lpstr>If reader is interested…</vt:lpstr>
      <vt:lpstr>Ultramini Abstract</vt:lpstr>
      <vt:lpstr>Ultramini Abstract</vt:lpstr>
      <vt:lpstr>Abstract</vt:lpstr>
      <vt:lpstr>Abstract</vt:lpstr>
      <vt:lpstr>In fact…</vt:lpstr>
      <vt:lpstr>Abstract</vt:lpstr>
      <vt:lpstr>Introduction</vt:lpstr>
      <vt:lpstr>Introduction</vt:lpstr>
      <vt:lpstr>Introduction</vt:lpstr>
      <vt:lpstr>Introduction</vt:lpstr>
      <vt:lpstr>Introduction</vt:lpstr>
      <vt:lpstr>NIH Illustration</vt:lpstr>
      <vt:lpstr>Alternative First Sentences</vt:lpstr>
      <vt:lpstr>Introduction</vt:lpstr>
      <vt:lpstr>Materials and Methods</vt:lpstr>
      <vt:lpstr>Materials &amp; Methods</vt:lpstr>
      <vt:lpstr>Materials and Methods</vt:lpstr>
      <vt:lpstr>CONSORT Flow Diagram</vt:lpstr>
      <vt:lpstr>Materials and Methods</vt:lpstr>
      <vt:lpstr>Materials and Methods</vt:lpstr>
      <vt:lpstr>Materials and Methods</vt:lpstr>
      <vt:lpstr>Materials and Methods</vt:lpstr>
      <vt:lpstr>Materials and Methods</vt:lpstr>
      <vt:lpstr>Results</vt:lpstr>
      <vt:lpstr>Results</vt:lpstr>
      <vt:lpstr>Results</vt:lpstr>
      <vt:lpstr>Results</vt:lpstr>
      <vt:lpstr>Results</vt:lpstr>
      <vt:lpstr>Results</vt:lpstr>
      <vt:lpstr>Results</vt:lpstr>
      <vt:lpstr>Discussion</vt:lpstr>
      <vt:lpstr>Discussion</vt:lpstr>
      <vt:lpstr>Discussion</vt:lpstr>
      <vt:lpstr>Discussion</vt:lpstr>
      <vt:lpstr>Discussion</vt:lpstr>
      <vt:lpstr>Discussion</vt:lpstr>
      <vt:lpstr>Discussion</vt:lpstr>
      <vt:lpstr>Discussion</vt:lpstr>
      <vt:lpstr>References</vt:lpstr>
      <vt:lpstr>References</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dc:creator>
  <cp:lastModifiedBy>Rohit</cp:lastModifiedBy>
  <cp:revision>16</cp:revision>
  <dcterms:created xsi:type="dcterms:W3CDTF">2006-08-16T00:00:00Z</dcterms:created>
  <dcterms:modified xsi:type="dcterms:W3CDTF">2019-09-28T23:12:25Z</dcterms:modified>
</cp:coreProperties>
</file>