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7" r:id="rId6"/>
    <p:sldId id="258" r:id="rId7"/>
    <p:sldId id="259" r:id="rId8"/>
    <p:sldId id="260" r:id="rId9"/>
    <p:sldId id="262" r:id="rId10"/>
    <p:sldId id="263" r:id="rId11"/>
    <p:sldId id="264" r:id="rId12"/>
    <p:sldId id="265" r:id="rId13"/>
    <p:sldId id="267" r:id="rId14"/>
    <p:sldId id="268" r:id="rId15"/>
    <p:sldId id="266"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5A7D29-FC10-40A4-AD19-5DA3E8D8D022}"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CE799A93-BFA6-4DF4-9DC3-5366B18813A8}">
      <dgm:prSet/>
      <dgm:spPr/>
      <dgm:t>
        <a:bodyPr/>
        <a:lstStyle/>
        <a:p>
          <a:r>
            <a:rPr lang="en-US" b="0" i="0"/>
            <a:t>Text classification is the process of classifying a text material into a number of predetermined categories or tags. It is a key problem in NLP and has uses in a number of areas, including topic modeling, sentiment analysis, and spam filtering. </a:t>
          </a:r>
          <a:endParaRPr lang="en-US"/>
        </a:p>
      </dgm:t>
    </dgm:pt>
    <dgm:pt modelId="{D5D732ED-9FC5-439E-81F1-8281263EB4FF}" type="parTrans" cxnId="{D9E3E774-8BD9-48DE-8398-5E772CD7132A}">
      <dgm:prSet/>
      <dgm:spPr/>
      <dgm:t>
        <a:bodyPr/>
        <a:lstStyle/>
        <a:p>
          <a:endParaRPr lang="en-US"/>
        </a:p>
      </dgm:t>
    </dgm:pt>
    <dgm:pt modelId="{F79C3A9E-1122-4DD6-9BD2-0AA9853A5DF3}" type="sibTrans" cxnId="{D9E3E774-8BD9-48DE-8398-5E772CD7132A}">
      <dgm:prSet/>
      <dgm:spPr/>
      <dgm:t>
        <a:bodyPr/>
        <a:lstStyle/>
        <a:p>
          <a:endParaRPr lang="en-US"/>
        </a:p>
      </dgm:t>
    </dgm:pt>
    <dgm:pt modelId="{F8DBB97E-8F0F-4A80-A755-AF0BE07A6194}">
      <dgm:prSet/>
      <dgm:spPr/>
      <dgm:t>
        <a:bodyPr/>
        <a:lstStyle/>
        <a:p>
          <a:r>
            <a:rPr lang="en-US" b="0" i="0"/>
            <a:t>The requirement for precise and effective text classification has expanded quickly with the growth of digital text data. Many different algorithms have been presented, and machine learning techniques have demonstrated promising results in text classification. </a:t>
          </a:r>
          <a:endParaRPr lang="en-US"/>
        </a:p>
      </dgm:t>
    </dgm:pt>
    <dgm:pt modelId="{F7F9932E-6622-4F24-956B-61DB89F497BB}" type="parTrans" cxnId="{F1EBFBBC-046B-46A5-A3C2-39A7E16014CA}">
      <dgm:prSet/>
      <dgm:spPr/>
      <dgm:t>
        <a:bodyPr/>
        <a:lstStyle/>
        <a:p>
          <a:endParaRPr lang="en-US"/>
        </a:p>
      </dgm:t>
    </dgm:pt>
    <dgm:pt modelId="{FA847D02-2AD1-4BC9-8370-8788878B783C}" type="sibTrans" cxnId="{F1EBFBBC-046B-46A5-A3C2-39A7E16014CA}">
      <dgm:prSet/>
      <dgm:spPr/>
      <dgm:t>
        <a:bodyPr/>
        <a:lstStyle/>
        <a:p>
          <a:endParaRPr lang="en-US"/>
        </a:p>
      </dgm:t>
    </dgm:pt>
    <dgm:pt modelId="{6E33B263-90EA-468C-A48D-8ABA6D1FAA8A}">
      <dgm:prSet/>
      <dgm:spPr/>
      <dgm:t>
        <a:bodyPr/>
        <a:lstStyle/>
        <a:p>
          <a:r>
            <a:rPr lang="en-US" b="0" i="0"/>
            <a:t>Yet, choosing the best method and its optimal parameters for a given problem is not an easy task. To determine the most effective method, empirical evaluation of various ML algorithms for text classification is required.</a:t>
          </a:r>
          <a:endParaRPr lang="en-US"/>
        </a:p>
      </dgm:t>
    </dgm:pt>
    <dgm:pt modelId="{8057EF83-1397-42D8-93D4-0A129B031733}" type="parTrans" cxnId="{E36B06E5-4654-4C79-B8F3-6044B3125B1B}">
      <dgm:prSet/>
      <dgm:spPr/>
      <dgm:t>
        <a:bodyPr/>
        <a:lstStyle/>
        <a:p>
          <a:endParaRPr lang="en-US"/>
        </a:p>
      </dgm:t>
    </dgm:pt>
    <dgm:pt modelId="{3D94A701-1228-4C54-952F-1D30794971E0}" type="sibTrans" cxnId="{E36B06E5-4654-4C79-B8F3-6044B3125B1B}">
      <dgm:prSet/>
      <dgm:spPr/>
      <dgm:t>
        <a:bodyPr/>
        <a:lstStyle/>
        <a:p>
          <a:endParaRPr lang="en-US"/>
        </a:p>
      </dgm:t>
    </dgm:pt>
    <dgm:pt modelId="{37DA7DC7-3BC9-4C77-A70E-B654731DC41A}" type="pres">
      <dgm:prSet presAssocID="{A95A7D29-FC10-40A4-AD19-5DA3E8D8D022}" presName="Name0" presStyleCnt="0">
        <dgm:presLayoutVars>
          <dgm:dir/>
          <dgm:resizeHandles val="exact"/>
        </dgm:presLayoutVars>
      </dgm:prSet>
      <dgm:spPr/>
    </dgm:pt>
    <dgm:pt modelId="{E92403FE-B60B-4FE8-985A-2D58931421CF}" type="pres">
      <dgm:prSet presAssocID="{CE799A93-BFA6-4DF4-9DC3-5366B18813A8}" presName="node" presStyleLbl="node1" presStyleIdx="0" presStyleCnt="3">
        <dgm:presLayoutVars>
          <dgm:bulletEnabled val="1"/>
        </dgm:presLayoutVars>
      </dgm:prSet>
      <dgm:spPr/>
    </dgm:pt>
    <dgm:pt modelId="{108E920B-488E-48EB-982C-ADB9926E934A}" type="pres">
      <dgm:prSet presAssocID="{F79C3A9E-1122-4DD6-9BD2-0AA9853A5DF3}" presName="sibTrans" presStyleLbl="sibTrans2D1" presStyleIdx="0" presStyleCnt="2"/>
      <dgm:spPr/>
    </dgm:pt>
    <dgm:pt modelId="{7AB2A1A3-0C24-40C6-B47A-6DFFCB3536E6}" type="pres">
      <dgm:prSet presAssocID="{F79C3A9E-1122-4DD6-9BD2-0AA9853A5DF3}" presName="connectorText" presStyleLbl="sibTrans2D1" presStyleIdx="0" presStyleCnt="2"/>
      <dgm:spPr/>
    </dgm:pt>
    <dgm:pt modelId="{1931846A-2DF6-4F6D-B7CF-39B01997A388}" type="pres">
      <dgm:prSet presAssocID="{F8DBB97E-8F0F-4A80-A755-AF0BE07A6194}" presName="node" presStyleLbl="node1" presStyleIdx="1" presStyleCnt="3">
        <dgm:presLayoutVars>
          <dgm:bulletEnabled val="1"/>
        </dgm:presLayoutVars>
      </dgm:prSet>
      <dgm:spPr/>
    </dgm:pt>
    <dgm:pt modelId="{202C0E8D-0DF3-413C-B675-C4246C6C110C}" type="pres">
      <dgm:prSet presAssocID="{FA847D02-2AD1-4BC9-8370-8788878B783C}" presName="sibTrans" presStyleLbl="sibTrans2D1" presStyleIdx="1" presStyleCnt="2"/>
      <dgm:spPr/>
    </dgm:pt>
    <dgm:pt modelId="{58FCA9D6-E8EC-4E5A-AEA7-0E5049357C83}" type="pres">
      <dgm:prSet presAssocID="{FA847D02-2AD1-4BC9-8370-8788878B783C}" presName="connectorText" presStyleLbl="sibTrans2D1" presStyleIdx="1" presStyleCnt="2"/>
      <dgm:spPr/>
    </dgm:pt>
    <dgm:pt modelId="{76021EA2-3923-4285-81F3-26D5FF7638A0}" type="pres">
      <dgm:prSet presAssocID="{6E33B263-90EA-468C-A48D-8ABA6D1FAA8A}" presName="node" presStyleLbl="node1" presStyleIdx="2" presStyleCnt="3">
        <dgm:presLayoutVars>
          <dgm:bulletEnabled val="1"/>
        </dgm:presLayoutVars>
      </dgm:prSet>
      <dgm:spPr/>
    </dgm:pt>
  </dgm:ptLst>
  <dgm:cxnLst>
    <dgm:cxn modelId="{B8ED4607-AD8B-41B4-9AE3-617D5A5736A5}" type="presOf" srcId="{CE799A93-BFA6-4DF4-9DC3-5366B18813A8}" destId="{E92403FE-B60B-4FE8-985A-2D58931421CF}" srcOrd="0" destOrd="0" presId="urn:microsoft.com/office/officeart/2005/8/layout/process1"/>
    <dgm:cxn modelId="{B8FFCF33-AB12-4036-B9F2-B67BCD73675F}" type="presOf" srcId="{F79C3A9E-1122-4DD6-9BD2-0AA9853A5DF3}" destId="{108E920B-488E-48EB-982C-ADB9926E934A}" srcOrd="0" destOrd="0" presId="urn:microsoft.com/office/officeart/2005/8/layout/process1"/>
    <dgm:cxn modelId="{F40E144C-6F3F-4424-9FA5-7D1D426193C7}" type="presOf" srcId="{FA847D02-2AD1-4BC9-8370-8788878B783C}" destId="{202C0E8D-0DF3-413C-B675-C4246C6C110C}" srcOrd="0" destOrd="0" presId="urn:microsoft.com/office/officeart/2005/8/layout/process1"/>
    <dgm:cxn modelId="{D9E3E774-8BD9-48DE-8398-5E772CD7132A}" srcId="{A95A7D29-FC10-40A4-AD19-5DA3E8D8D022}" destId="{CE799A93-BFA6-4DF4-9DC3-5366B18813A8}" srcOrd="0" destOrd="0" parTransId="{D5D732ED-9FC5-439E-81F1-8281263EB4FF}" sibTransId="{F79C3A9E-1122-4DD6-9BD2-0AA9853A5DF3}"/>
    <dgm:cxn modelId="{2D1DA47F-909D-42FC-ADE7-5ABE9E31524C}" type="presOf" srcId="{F8DBB97E-8F0F-4A80-A755-AF0BE07A6194}" destId="{1931846A-2DF6-4F6D-B7CF-39B01997A388}" srcOrd="0" destOrd="0" presId="urn:microsoft.com/office/officeart/2005/8/layout/process1"/>
    <dgm:cxn modelId="{CAD7288C-7137-4C40-B843-2867D4DEC0DF}" type="presOf" srcId="{FA847D02-2AD1-4BC9-8370-8788878B783C}" destId="{58FCA9D6-E8EC-4E5A-AEA7-0E5049357C83}" srcOrd="1" destOrd="0" presId="urn:microsoft.com/office/officeart/2005/8/layout/process1"/>
    <dgm:cxn modelId="{69685DB5-3F63-4F43-869D-653E2948420B}" type="presOf" srcId="{6E33B263-90EA-468C-A48D-8ABA6D1FAA8A}" destId="{76021EA2-3923-4285-81F3-26D5FF7638A0}" srcOrd="0" destOrd="0" presId="urn:microsoft.com/office/officeart/2005/8/layout/process1"/>
    <dgm:cxn modelId="{F1EBFBBC-046B-46A5-A3C2-39A7E16014CA}" srcId="{A95A7D29-FC10-40A4-AD19-5DA3E8D8D022}" destId="{F8DBB97E-8F0F-4A80-A755-AF0BE07A6194}" srcOrd="1" destOrd="0" parTransId="{F7F9932E-6622-4F24-956B-61DB89F497BB}" sibTransId="{FA847D02-2AD1-4BC9-8370-8788878B783C}"/>
    <dgm:cxn modelId="{665601BD-E2A8-4CF9-BF62-39546403AD06}" type="presOf" srcId="{F79C3A9E-1122-4DD6-9BD2-0AA9853A5DF3}" destId="{7AB2A1A3-0C24-40C6-B47A-6DFFCB3536E6}" srcOrd="1" destOrd="0" presId="urn:microsoft.com/office/officeart/2005/8/layout/process1"/>
    <dgm:cxn modelId="{DB3D25D1-6BFB-441B-98B2-CF80A9B1BB30}" type="presOf" srcId="{A95A7D29-FC10-40A4-AD19-5DA3E8D8D022}" destId="{37DA7DC7-3BC9-4C77-A70E-B654731DC41A}" srcOrd="0" destOrd="0" presId="urn:microsoft.com/office/officeart/2005/8/layout/process1"/>
    <dgm:cxn modelId="{E36B06E5-4654-4C79-B8F3-6044B3125B1B}" srcId="{A95A7D29-FC10-40A4-AD19-5DA3E8D8D022}" destId="{6E33B263-90EA-468C-A48D-8ABA6D1FAA8A}" srcOrd="2" destOrd="0" parTransId="{8057EF83-1397-42D8-93D4-0A129B031733}" sibTransId="{3D94A701-1228-4C54-952F-1D30794971E0}"/>
    <dgm:cxn modelId="{BB117852-0940-4CE6-87E3-A7A469FFED34}" type="presParOf" srcId="{37DA7DC7-3BC9-4C77-A70E-B654731DC41A}" destId="{E92403FE-B60B-4FE8-985A-2D58931421CF}" srcOrd="0" destOrd="0" presId="urn:microsoft.com/office/officeart/2005/8/layout/process1"/>
    <dgm:cxn modelId="{0AF33282-E16B-4327-A679-1512AE31AEEC}" type="presParOf" srcId="{37DA7DC7-3BC9-4C77-A70E-B654731DC41A}" destId="{108E920B-488E-48EB-982C-ADB9926E934A}" srcOrd="1" destOrd="0" presId="urn:microsoft.com/office/officeart/2005/8/layout/process1"/>
    <dgm:cxn modelId="{FF480D49-55C2-4971-8280-64DC7B9F22AC}" type="presParOf" srcId="{108E920B-488E-48EB-982C-ADB9926E934A}" destId="{7AB2A1A3-0C24-40C6-B47A-6DFFCB3536E6}" srcOrd="0" destOrd="0" presId="urn:microsoft.com/office/officeart/2005/8/layout/process1"/>
    <dgm:cxn modelId="{7D51DCD1-D352-4773-9009-B428DEE1572A}" type="presParOf" srcId="{37DA7DC7-3BC9-4C77-A70E-B654731DC41A}" destId="{1931846A-2DF6-4F6D-B7CF-39B01997A388}" srcOrd="2" destOrd="0" presId="urn:microsoft.com/office/officeart/2005/8/layout/process1"/>
    <dgm:cxn modelId="{C7AD8C13-3CC6-436B-952C-91F652190003}" type="presParOf" srcId="{37DA7DC7-3BC9-4C77-A70E-B654731DC41A}" destId="{202C0E8D-0DF3-413C-B675-C4246C6C110C}" srcOrd="3" destOrd="0" presId="urn:microsoft.com/office/officeart/2005/8/layout/process1"/>
    <dgm:cxn modelId="{7DF7EDF7-BF15-413F-860C-46452DAC7C14}" type="presParOf" srcId="{202C0E8D-0DF3-413C-B675-C4246C6C110C}" destId="{58FCA9D6-E8EC-4E5A-AEA7-0E5049357C83}" srcOrd="0" destOrd="0" presId="urn:microsoft.com/office/officeart/2005/8/layout/process1"/>
    <dgm:cxn modelId="{31CEF42C-BC43-4F5B-A7F0-68DEDBF3A1B4}" type="presParOf" srcId="{37DA7DC7-3BC9-4C77-A70E-B654731DC41A}" destId="{76021EA2-3923-4285-81F3-26D5FF7638A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BE4B2E-9DE7-448D-AA0A-6986ECBC66C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062C627-B2ED-4CCD-A846-76EDA7117F78}">
      <dgm:prSet/>
      <dgm:spPr/>
      <dgm:t>
        <a:bodyPr/>
        <a:lstStyle/>
        <a:p>
          <a:r>
            <a:rPr lang="en-US" b="1" i="0" dirty="0"/>
            <a:t>Preprocessing</a:t>
          </a:r>
          <a:r>
            <a:rPr lang="en-US" b="0" i="0" dirty="0"/>
            <a:t>: To eliminate clutter and unimportant data, as well as to standardize the text format, the text data needs to be preprocessed.</a:t>
          </a:r>
          <a:endParaRPr lang="en-US" dirty="0"/>
        </a:p>
      </dgm:t>
    </dgm:pt>
    <dgm:pt modelId="{41DC0F7D-F300-4068-849E-504D1B975C44}" type="sibTrans" cxnId="{8ADFCB7E-2F4F-48B3-96DC-A629F64CEC82}">
      <dgm:prSet/>
      <dgm:spPr/>
      <dgm:t>
        <a:bodyPr/>
        <a:lstStyle/>
        <a:p>
          <a:endParaRPr lang="en-US"/>
        </a:p>
      </dgm:t>
    </dgm:pt>
    <dgm:pt modelId="{9E3D6DB0-0AD8-4F86-8657-A90D9D20326B}" type="parTrans" cxnId="{8ADFCB7E-2F4F-48B3-96DC-A629F64CEC82}">
      <dgm:prSet/>
      <dgm:spPr/>
      <dgm:t>
        <a:bodyPr/>
        <a:lstStyle/>
        <a:p>
          <a:endParaRPr lang="en-US"/>
        </a:p>
      </dgm:t>
    </dgm:pt>
    <dgm:pt modelId="{5E1D4394-3321-4255-B8E9-4C43E5E7EE73}">
      <dgm:prSet/>
      <dgm:spPr/>
      <dgm:t>
        <a:bodyPr/>
        <a:lstStyle/>
        <a:p>
          <a:r>
            <a:rPr lang="en-US" b="1" i="0" dirty="0"/>
            <a:t>Feature Extraction</a:t>
          </a:r>
          <a:r>
            <a:rPr lang="en-US" b="0" i="0" dirty="0"/>
            <a:t>: The text data is transformed into features[7], a numerical representation that the machine learning model can use to make predictions</a:t>
          </a:r>
          <a:endParaRPr lang="en-US" dirty="0"/>
        </a:p>
      </dgm:t>
    </dgm:pt>
    <dgm:pt modelId="{A1B8C34C-F397-4E0D-8FD1-43B84B4874D7}" type="sibTrans" cxnId="{2C4E7CD7-2A54-4559-AA43-80C1227ADA14}">
      <dgm:prSet/>
      <dgm:spPr/>
      <dgm:t>
        <a:bodyPr/>
        <a:lstStyle/>
        <a:p>
          <a:endParaRPr lang="en-US"/>
        </a:p>
      </dgm:t>
    </dgm:pt>
    <dgm:pt modelId="{4E0B1D1F-95E0-453D-834F-28414F7C5A13}" type="parTrans" cxnId="{2C4E7CD7-2A54-4559-AA43-80C1227ADA14}">
      <dgm:prSet/>
      <dgm:spPr/>
      <dgm:t>
        <a:bodyPr/>
        <a:lstStyle/>
        <a:p>
          <a:endParaRPr lang="en-US"/>
        </a:p>
      </dgm:t>
    </dgm:pt>
    <dgm:pt modelId="{8661303D-52D1-49A0-A78C-B07B77DE43EF}">
      <dgm:prSet/>
      <dgm:spPr/>
      <dgm:t>
        <a:bodyPr/>
        <a:lstStyle/>
        <a:p>
          <a:r>
            <a:rPr lang="en-US" b="1" i="0" dirty="0"/>
            <a:t>Model Selection: </a:t>
          </a:r>
          <a:r>
            <a:rPr lang="en-US" b="0" i="0" dirty="0"/>
            <a:t>For text categorization, a variety of machine learning models and algorithms can be employed; the optimal one should be selected depending on the problem's requirements and data characteristics</a:t>
          </a:r>
          <a:endParaRPr lang="en-US" dirty="0"/>
        </a:p>
      </dgm:t>
    </dgm:pt>
    <dgm:pt modelId="{A843E163-03C2-4DE9-82E6-7DD75714C209}" type="sibTrans" cxnId="{4CDD17D6-704D-4E12-92E1-3B043B0D6851}">
      <dgm:prSet/>
      <dgm:spPr/>
      <dgm:t>
        <a:bodyPr/>
        <a:lstStyle/>
        <a:p>
          <a:endParaRPr lang="en-US"/>
        </a:p>
      </dgm:t>
    </dgm:pt>
    <dgm:pt modelId="{EAA0FD14-1FBF-42AA-BA92-BF614C4F95EB}" type="parTrans" cxnId="{4CDD17D6-704D-4E12-92E1-3B043B0D6851}">
      <dgm:prSet/>
      <dgm:spPr/>
      <dgm:t>
        <a:bodyPr/>
        <a:lstStyle/>
        <a:p>
          <a:endParaRPr lang="en-US"/>
        </a:p>
      </dgm:t>
    </dgm:pt>
    <dgm:pt modelId="{54661D45-2001-49EF-81B4-B6AA77B646A7}">
      <dgm:prSet/>
      <dgm:spPr/>
      <dgm:t>
        <a:bodyPr/>
        <a:lstStyle/>
        <a:p>
          <a:r>
            <a:rPr lang="en-US" b="1" i="0" dirty="0"/>
            <a:t>Training</a:t>
          </a:r>
          <a:r>
            <a:rPr lang="en-US" b="0" i="0" dirty="0"/>
            <a:t> </a:t>
          </a:r>
          <a:r>
            <a:rPr lang="en-US" b="1" i="0" dirty="0"/>
            <a:t>and</a:t>
          </a:r>
          <a:r>
            <a:rPr lang="en-US" b="0" i="0" dirty="0"/>
            <a:t> </a:t>
          </a:r>
          <a:r>
            <a:rPr lang="en-US" b="1" i="0" dirty="0"/>
            <a:t>Evaluation</a:t>
          </a:r>
          <a:r>
            <a:rPr lang="en-US" b="0" i="0" dirty="0"/>
            <a:t>: A labeled dataset must be used to train the model, and measures like accuracy, precision, recall, and F1-score must be used to assess its performance.</a:t>
          </a:r>
          <a:endParaRPr lang="en-US" dirty="0"/>
        </a:p>
      </dgm:t>
    </dgm:pt>
    <dgm:pt modelId="{2F03258E-6C11-4C06-B1DD-D8C3098C8C17}" type="sibTrans" cxnId="{118D4F91-1630-4857-AB2B-956E406809DE}">
      <dgm:prSet/>
      <dgm:spPr/>
      <dgm:t>
        <a:bodyPr/>
        <a:lstStyle/>
        <a:p>
          <a:endParaRPr lang="en-US"/>
        </a:p>
      </dgm:t>
    </dgm:pt>
    <dgm:pt modelId="{D69EE1A7-53DE-49A9-AA45-B3074E3684D9}" type="parTrans" cxnId="{118D4F91-1630-4857-AB2B-956E406809DE}">
      <dgm:prSet/>
      <dgm:spPr/>
      <dgm:t>
        <a:bodyPr/>
        <a:lstStyle/>
        <a:p>
          <a:endParaRPr lang="en-US"/>
        </a:p>
      </dgm:t>
    </dgm:pt>
    <dgm:pt modelId="{36A3ABE7-EA98-4B10-969E-1B7C94B79118}">
      <dgm:prSet/>
      <dgm:spPr/>
      <dgm:t>
        <a:bodyPr/>
        <a:lstStyle/>
        <a:p>
          <a:r>
            <a:rPr lang="en-US" b="1" dirty="0"/>
            <a:t>Deployment</a:t>
          </a:r>
          <a:r>
            <a:rPr lang="en-US" b="0" dirty="0"/>
            <a:t>: Once the model is trained and evaluated, it can be deployed in a real-world system to classify new, unseen text documents.</a:t>
          </a:r>
          <a:br>
            <a:rPr lang="en-US" b="0" i="0" dirty="0"/>
          </a:br>
          <a:endParaRPr lang="en-US" dirty="0"/>
        </a:p>
      </dgm:t>
    </dgm:pt>
    <dgm:pt modelId="{434DF90D-187D-46EE-B6EA-9E25E6EC5DFB}" type="sibTrans" cxnId="{36F33827-E73B-42F0-9D02-E6D90681B8E2}">
      <dgm:prSet/>
      <dgm:spPr/>
      <dgm:t>
        <a:bodyPr/>
        <a:lstStyle/>
        <a:p>
          <a:endParaRPr lang="en-US"/>
        </a:p>
      </dgm:t>
    </dgm:pt>
    <dgm:pt modelId="{AD0B18BB-C36A-488B-B704-E94B96D63F28}" type="parTrans" cxnId="{36F33827-E73B-42F0-9D02-E6D90681B8E2}">
      <dgm:prSet/>
      <dgm:spPr/>
      <dgm:t>
        <a:bodyPr/>
        <a:lstStyle/>
        <a:p>
          <a:endParaRPr lang="en-US"/>
        </a:p>
      </dgm:t>
    </dgm:pt>
    <dgm:pt modelId="{CD7621E7-4F2A-4E27-B9C3-5318A30B1F64}">
      <dgm:prSet/>
      <dgm:spPr/>
    </dgm:pt>
    <dgm:pt modelId="{A77C0E70-C6E1-408C-B371-B326F3206698}" type="sibTrans" cxnId="{73AF5AB4-790F-4900-8D4D-ACFEEDAE2FB9}">
      <dgm:prSet/>
      <dgm:spPr/>
      <dgm:t>
        <a:bodyPr/>
        <a:lstStyle/>
        <a:p>
          <a:endParaRPr lang="en-US"/>
        </a:p>
      </dgm:t>
    </dgm:pt>
    <dgm:pt modelId="{BED54CE1-F5A5-4A1E-8D99-D9DE5729BD92}" type="parTrans" cxnId="{73AF5AB4-790F-4900-8D4D-ACFEEDAE2FB9}">
      <dgm:prSet/>
      <dgm:spPr/>
      <dgm:t>
        <a:bodyPr/>
        <a:lstStyle/>
        <a:p>
          <a:endParaRPr lang="en-US"/>
        </a:p>
      </dgm:t>
    </dgm:pt>
    <dgm:pt modelId="{E081D0C2-DED5-474D-A06B-7F914AFF6E17}">
      <dgm:prSet/>
      <dgm:spPr/>
    </dgm:pt>
    <dgm:pt modelId="{7ADE770B-2716-458B-9DB0-ABCF52607E96}" type="sibTrans" cxnId="{6D0DE502-383A-4EEB-A9C4-045DE12C78B0}">
      <dgm:prSet/>
      <dgm:spPr/>
      <dgm:t>
        <a:bodyPr/>
        <a:lstStyle/>
        <a:p>
          <a:endParaRPr lang="en-US"/>
        </a:p>
      </dgm:t>
    </dgm:pt>
    <dgm:pt modelId="{A88C0DF8-15FA-4D82-8589-8637922DA620}" type="parTrans" cxnId="{6D0DE502-383A-4EEB-A9C4-045DE12C78B0}">
      <dgm:prSet/>
      <dgm:spPr/>
      <dgm:t>
        <a:bodyPr/>
        <a:lstStyle/>
        <a:p>
          <a:endParaRPr lang="en-US"/>
        </a:p>
      </dgm:t>
    </dgm:pt>
    <dgm:pt modelId="{658D95E6-5994-46C6-AD72-E39241172019}" type="pres">
      <dgm:prSet presAssocID="{6DBE4B2E-9DE7-448D-AA0A-6986ECBC66CE}" presName="outerComposite" presStyleCnt="0">
        <dgm:presLayoutVars>
          <dgm:chMax val="5"/>
          <dgm:dir/>
          <dgm:resizeHandles val="exact"/>
        </dgm:presLayoutVars>
      </dgm:prSet>
      <dgm:spPr/>
    </dgm:pt>
    <dgm:pt modelId="{0B34F931-DBAD-41E2-A575-ED3335EF8219}" type="pres">
      <dgm:prSet presAssocID="{6DBE4B2E-9DE7-448D-AA0A-6986ECBC66CE}" presName="dummyMaxCanvas" presStyleCnt="0">
        <dgm:presLayoutVars/>
      </dgm:prSet>
      <dgm:spPr/>
    </dgm:pt>
    <dgm:pt modelId="{94A47249-5C2E-466C-AE2B-4D07D79B4727}" type="pres">
      <dgm:prSet presAssocID="{6DBE4B2E-9DE7-448D-AA0A-6986ECBC66CE}" presName="FiveNodes_1" presStyleLbl="node1" presStyleIdx="0" presStyleCnt="5">
        <dgm:presLayoutVars>
          <dgm:bulletEnabled val="1"/>
        </dgm:presLayoutVars>
      </dgm:prSet>
      <dgm:spPr/>
    </dgm:pt>
    <dgm:pt modelId="{5F61B61D-CFD3-423E-B289-EC07671DBC64}" type="pres">
      <dgm:prSet presAssocID="{6DBE4B2E-9DE7-448D-AA0A-6986ECBC66CE}" presName="FiveNodes_2" presStyleLbl="node1" presStyleIdx="1" presStyleCnt="5">
        <dgm:presLayoutVars>
          <dgm:bulletEnabled val="1"/>
        </dgm:presLayoutVars>
      </dgm:prSet>
      <dgm:spPr/>
    </dgm:pt>
    <dgm:pt modelId="{BFAB8CE6-CD5D-4E32-A788-E6C46043114A}" type="pres">
      <dgm:prSet presAssocID="{6DBE4B2E-9DE7-448D-AA0A-6986ECBC66CE}" presName="FiveNodes_3" presStyleLbl="node1" presStyleIdx="2" presStyleCnt="5">
        <dgm:presLayoutVars>
          <dgm:bulletEnabled val="1"/>
        </dgm:presLayoutVars>
      </dgm:prSet>
      <dgm:spPr/>
    </dgm:pt>
    <dgm:pt modelId="{21C4F190-E241-43AE-8E27-4CF6772C8036}" type="pres">
      <dgm:prSet presAssocID="{6DBE4B2E-9DE7-448D-AA0A-6986ECBC66CE}" presName="FiveNodes_4" presStyleLbl="node1" presStyleIdx="3" presStyleCnt="5">
        <dgm:presLayoutVars>
          <dgm:bulletEnabled val="1"/>
        </dgm:presLayoutVars>
      </dgm:prSet>
      <dgm:spPr/>
    </dgm:pt>
    <dgm:pt modelId="{EF420E39-FAC1-4E3D-9F00-A56FA7919BF1}" type="pres">
      <dgm:prSet presAssocID="{6DBE4B2E-9DE7-448D-AA0A-6986ECBC66CE}" presName="FiveNodes_5" presStyleLbl="node1" presStyleIdx="4" presStyleCnt="5">
        <dgm:presLayoutVars>
          <dgm:bulletEnabled val="1"/>
        </dgm:presLayoutVars>
      </dgm:prSet>
      <dgm:spPr/>
    </dgm:pt>
    <dgm:pt modelId="{3A524900-BF85-4E6A-997E-119474B94470}" type="pres">
      <dgm:prSet presAssocID="{6DBE4B2E-9DE7-448D-AA0A-6986ECBC66CE}" presName="FiveConn_1-2" presStyleLbl="fgAccFollowNode1" presStyleIdx="0" presStyleCnt="4">
        <dgm:presLayoutVars>
          <dgm:bulletEnabled val="1"/>
        </dgm:presLayoutVars>
      </dgm:prSet>
      <dgm:spPr/>
    </dgm:pt>
    <dgm:pt modelId="{43E06A97-3CDC-403A-94BE-2B27589BF10B}" type="pres">
      <dgm:prSet presAssocID="{6DBE4B2E-9DE7-448D-AA0A-6986ECBC66CE}" presName="FiveConn_2-3" presStyleLbl="fgAccFollowNode1" presStyleIdx="1" presStyleCnt="4">
        <dgm:presLayoutVars>
          <dgm:bulletEnabled val="1"/>
        </dgm:presLayoutVars>
      </dgm:prSet>
      <dgm:spPr/>
    </dgm:pt>
    <dgm:pt modelId="{3EC3F779-0815-4F11-9CE5-37E89FF4B530}" type="pres">
      <dgm:prSet presAssocID="{6DBE4B2E-9DE7-448D-AA0A-6986ECBC66CE}" presName="FiveConn_3-4" presStyleLbl="fgAccFollowNode1" presStyleIdx="2" presStyleCnt="4">
        <dgm:presLayoutVars>
          <dgm:bulletEnabled val="1"/>
        </dgm:presLayoutVars>
      </dgm:prSet>
      <dgm:spPr/>
    </dgm:pt>
    <dgm:pt modelId="{1C5F5A09-4182-44A8-83BC-37337873056A}" type="pres">
      <dgm:prSet presAssocID="{6DBE4B2E-9DE7-448D-AA0A-6986ECBC66CE}" presName="FiveConn_4-5" presStyleLbl="fgAccFollowNode1" presStyleIdx="3" presStyleCnt="4">
        <dgm:presLayoutVars>
          <dgm:bulletEnabled val="1"/>
        </dgm:presLayoutVars>
      </dgm:prSet>
      <dgm:spPr/>
    </dgm:pt>
    <dgm:pt modelId="{EDD849BB-D69B-44E0-B435-8F74C3D176C8}" type="pres">
      <dgm:prSet presAssocID="{6DBE4B2E-9DE7-448D-AA0A-6986ECBC66CE}" presName="FiveNodes_1_text" presStyleLbl="node1" presStyleIdx="4" presStyleCnt="5">
        <dgm:presLayoutVars>
          <dgm:bulletEnabled val="1"/>
        </dgm:presLayoutVars>
      </dgm:prSet>
      <dgm:spPr/>
    </dgm:pt>
    <dgm:pt modelId="{0A16DBF8-7611-4E38-A8FF-C79C231C278F}" type="pres">
      <dgm:prSet presAssocID="{6DBE4B2E-9DE7-448D-AA0A-6986ECBC66CE}" presName="FiveNodes_2_text" presStyleLbl="node1" presStyleIdx="4" presStyleCnt="5">
        <dgm:presLayoutVars>
          <dgm:bulletEnabled val="1"/>
        </dgm:presLayoutVars>
      </dgm:prSet>
      <dgm:spPr/>
    </dgm:pt>
    <dgm:pt modelId="{432669C7-97F2-4614-A33E-592002FF01CE}" type="pres">
      <dgm:prSet presAssocID="{6DBE4B2E-9DE7-448D-AA0A-6986ECBC66CE}" presName="FiveNodes_3_text" presStyleLbl="node1" presStyleIdx="4" presStyleCnt="5">
        <dgm:presLayoutVars>
          <dgm:bulletEnabled val="1"/>
        </dgm:presLayoutVars>
      </dgm:prSet>
      <dgm:spPr/>
    </dgm:pt>
    <dgm:pt modelId="{DDE35251-6EEF-4333-BF98-B481327F7344}" type="pres">
      <dgm:prSet presAssocID="{6DBE4B2E-9DE7-448D-AA0A-6986ECBC66CE}" presName="FiveNodes_4_text" presStyleLbl="node1" presStyleIdx="4" presStyleCnt="5">
        <dgm:presLayoutVars>
          <dgm:bulletEnabled val="1"/>
        </dgm:presLayoutVars>
      </dgm:prSet>
      <dgm:spPr/>
    </dgm:pt>
    <dgm:pt modelId="{10A83F05-ED98-4D03-8463-728CF1886D1B}" type="pres">
      <dgm:prSet presAssocID="{6DBE4B2E-9DE7-448D-AA0A-6986ECBC66CE}" presName="FiveNodes_5_text" presStyleLbl="node1" presStyleIdx="4" presStyleCnt="5">
        <dgm:presLayoutVars>
          <dgm:bulletEnabled val="1"/>
        </dgm:presLayoutVars>
      </dgm:prSet>
      <dgm:spPr/>
    </dgm:pt>
  </dgm:ptLst>
  <dgm:cxnLst>
    <dgm:cxn modelId="{6D0DE502-383A-4EEB-A9C4-045DE12C78B0}" srcId="{6DBE4B2E-9DE7-448D-AA0A-6986ECBC66CE}" destId="{E081D0C2-DED5-474D-A06B-7F914AFF6E17}" srcOrd="6" destOrd="0" parTransId="{A88C0DF8-15FA-4D82-8589-8637922DA620}" sibTransId="{7ADE770B-2716-458B-9DB0-ABCF52607E96}"/>
    <dgm:cxn modelId="{FF50950A-140A-43F9-A75A-16D4492B6E87}" type="presOf" srcId="{A843E163-03C2-4DE9-82E6-7DD75714C209}" destId="{3EC3F779-0815-4F11-9CE5-37E89FF4B530}" srcOrd="0" destOrd="0" presId="urn:microsoft.com/office/officeart/2005/8/layout/vProcess5"/>
    <dgm:cxn modelId="{9F733916-89C0-421E-8B70-1D727A9E2E2B}" type="presOf" srcId="{36A3ABE7-EA98-4B10-969E-1B7C94B79118}" destId="{10A83F05-ED98-4D03-8463-728CF1886D1B}" srcOrd="1" destOrd="0" presId="urn:microsoft.com/office/officeart/2005/8/layout/vProcess5"/>
    <dgm:cxn modelId="{DB3A211D-853C-4550-9CAF-2F54F1412E87}" type="presOf" srcId="{54661D45-2001-49EF-81B4-B6AA77B646A7}" destId="{DDE35251-6EEF-4333-BF98-B481327F7344}" srcOrd="1" destOrd="0" presId="urn:microsoft.com/office/officeart/2005/8/layout/vProcess5"/>
    <dgm:cxn modelId="{22CB941E-735C-41B6-A362-7AAC7384E7FA}" type="presOf" srcId="{9062C627-B2ED-4CCD-A846-76EDA7117F78}" destId="{EDD849BB-D69B-44E0-B435-8F74C3D176C8}" srcOrd="1" destOrd="0" presId="urn:microsoft.com/office/officeart/2005/8/layout/vProcess5"/>
    <dgm:cxn modelId="{73BF4B1F-9792-423D-A03A-7840DD151563}" type="presOf" srcId="{41DC0F7D-F300-4068-849E-504D1B975C44}" destId="{3A524900-BF85-4E6A-997E-119474B94470}" srcOrd="0" destOrd="0" presId="urn:microsoft.com/office/officeart/2005/8/layout/vProcess5"/>
    <dgm:cxn modelId="{36F33827-E73B-42F0-9D02-E6D90681B8E2}" srcId="{6DBE4B2E-9DE7-448D-AA0A-6986ECBC66CE}" destId="{36A3ABE7-EA98-4B10-969E-1B7C94B79118}" srcOrd="4" destOrd="0" parTransId="{AD0B18BB-C36A-488B-B704-E94B96D63F28}" sibTransId="{434DF90D-187D-46EE-B6EA-9E25E6EC5DFB}"/>
    <dgm:cxn modelId="{3DE5E163-9836-4E4D-A3B1-9CBA81EEC4C7}" type="presOf" srcId="{8661303D-52D1-49A0-A78C-B07B77DE43EF}" destId="{BFAB8CE6-CD5D-4E32-A788-E6C46043114A}" srcOrd="0" destOrd="0" presId="urn:microsoft.com/office/officeart/2005/8/layout/vProcess5"/>
    <dgm:cxn modelId="{35BF6D46-8264-40FF-BAE9-385AC0847FBD}" type="presOf" srcId="{2F03258E-6C11-4C06-B1DD-D8C3098C8C17}" destId="{1C5F5A09-4182-44A8-83BC-37337873056A}" srcOrd="0" destOrd="0" presId="urn:microsoft.com/office/officeart/2005/8/layout/vProcess5"/>
    <dgm:cxn modelId="{C0624869-578F-4E65-9DB4-188FB7B91774}" type="presOf" srcId="{54661D45-2001-49EF-81B4-B6AA77B646A7}" destId="{21C4F190-E241-43AE-8E27-4CF6772C8036}" srcOrd="0" destOrd="0" presId="urn:microsoft.com/office/officeart/2005/8/layout/vProcess5"/>
    <dgm:cxn modelId="{BF18856C-01CE-4F8D-A538-B88371981E8D}" type="presOf" srcId="{36A3ABE7-EA98-4B10-969E-1B7C94B79118}" destId="{EF420E39-FAC1-4E3D-9F00-A56FA7919BF1}" srcOrd="0" destOrd="0" presId="urn:microsoft.com/office/officeart/2005/8/layout/vProcess5"/>
    <dgm:cxn modelId="{8ADFCB7E-2F4F-48B3-96DC-A629F64CEC82}" srcId="{6DBE4B2E-9DE7-448D-AA0A-6986ECBC66CE}" destId="{9062C627-B2ED-4CCD-A846-76EDA7117F78}" srcOrd="0" destOrd="0" parTransId="{9E3D6DB0-0AD8-4F86-8657-A90D9D20326B}" sibTransId="{41DC0F7D-F300-4068-849E-504D1B975C44}"/>
    <dgm:cxn modelId="{7ECC0F84-A622-4DB1-93FA-96E1DCDB411A}" type="presOf" srcId="{A1B8C34C-F397-4E0D-8FD1-43B84B4874D7}" destId="{43E06A97-3CDC-403A-94BE-2B27589BF10B}" srcOrd="0" destOrd="0" presId="urn:microsoft.com/office/officeart/2005/8/layout/vProcess5"/>
    <dgm:cxn modelId="{118D4F91-1630-4857-AB2B-956E406809DE}" srcId="{6DBE4B2E-9DE7-448D-AA0A-6986ECBC66CE}" destId="{54661D45-2001-49EF-81B4-B6AA77B646A7}" srcOrd="3" destOrd="0" parTransId="{D69EE1A7-53DE-49A9-AA45-B3074E3684D9}" sibTransId="{2F03258E-6C11-4C06-B1DD-D8C3098C8C17}"/>
    <dgm:cxn modelId="{9F0A4F98-59DC-4419-AB0B-731F0B988F73}" type="presOf" srcId="{5E1D4394-3321-4255-B8E9-4C43E5E7EE73}" destId="{0A16DBF8-7611-4E38-A8FF-C79C231C278F}" srcOrd="1" destOrd="0" presId="urn:microsoft.com/office/officeart/2005/8/layout/vProcess5"/>
    <dgm:cxn modelId="{8240F9A4-0580-485C-9797-E4CA908303DE}" type="presOf" srcId="{6DBE4B2E-9DE7-448D-AA0A-6986ECBC66CE}" destId="{658D95E6-5994-46C6-AD72-E39241172019}" srcOrd="0" destOrd="0" presId="urn:microsoft.com/office/officeart/2005/8/layout/vProcess5"/>
    <dgm:cxn modelId="{73AF5AB4-790F-4900-8D4D-ACFEEDAE2FB9}" srcId="{6DBE4B2E-9DE7-448D-AA0A-6986ECBC66CE}" destId="{CD7621E7-4F2A-4E27-B9C3-5318A30B1F64}" srcOrd="5" destOrd="0" parTransId="{BED54CE1-F5A5-4A1E-8D99-D9DE5729BD92}" sibTransId="{A77C0E70-C6E1-408C-B371-B326F3206698}"/>
    <dgm:cxn modelId="{4CDD17D6-704D-4E12-92E1-3B043B0D6851}" srcId="{6DBE4B2E-9DE7-448D-AA0A-6986ECBC66CE}" destId="{8661303D-52D1-49A0-A78C-B07B77DE43EF}" srcOrd="2" destOrd="0" parTransId="{EAA0FD14-1FBF-42AA-BA92-BF614C4F95EB}" sibTransId="{A843E163-03C2-4DE9-82E6-7DD75714C209}"/>
    <dgm:cxn modelId="{2C4E7CD7-2A54-4559-AA43-80C1227ADA14}" srcId="{6DBE4B2E-9DE7-448D-AA0A-6986ECBC66CE}" destId="{5E1D4394-3321-4255-B8E9-4C43E5E7EE73}" srcOrd="1" destOrd="0" parTransId="{4E0B1D1F-95E0-453D-834F-28414F7C5A13}" sibTransId="{A1B8C34C-F397-4E0D-8FD1-43B84B4874D7}"/>
    <dgm:cxn modelId="{70A82AE0-F27B-4372-8D26-2A7476BF4102}" type="presOf" srcId="{9062C627-B2ED-4CCD-A846-76EDA7117F78}" destId="{94A47249-5C2E-466C-AE2B-4D07D79B4727}" srcOrd="0" destOrd="0" presId="urn:microsoft.com/office/officeart/2005/8/layout/vProcess5"/>
    <dgm:cxn modelId="{700432EF-B4E9-4A76-9CAD-788E9062B531}" type="presOf" srcId="{8661303D-52D1-49A0-A78C-B07B77DE43EF}" destId="{432669C7-97F2-4614-A33E-592002FF01CE}" srcOrd="1" destOrd="0" presId="urn:microsoft.com/office/officeart/2005/8/layout/vProcess5"/>
    <dgm:cxn modelId="{1F4D6FFE-5B2F-48D7-8521-48D9AA8D5AAF}" type="presOf" srcId="{5E1D4394-3321-4255-B8E9-4C43E5E7EE73}" destId="{5F61B61D-CFD3-423E-B289-EC07671DBC64}" srcOrd="0" destOrd="0" presId="urn:microsoft.com/office/officeart/2005/8/layout/vProcess5"/>
    <dgm:cxn modelId="{BAAA6D4D-90A2-49C2-B134-4AC6C3CEE1D2}" type="presParOf" srcId="{658D95E6-5994-46C6-AD72-E39241172019}" destId="{0B34F931-DBAD-41E2-A575-ED3335EF8219}" srcOrd="0" destOrd="0" presId="urn:microsoft.com/office/officeart/2005/8/layout/vProcess5"/>
    <dgm:cxn modelId="{D1FCF177-110F-4998-8281-D2F5F5E7D641}" type="presParOf" srcId="{658D95E6-5994-46C6-AD72-E39241172019}" destId="{94A47249-5C2E-466C-AE2B-4D07D79B4727}" srcOrd="1" destOrd="0" presId="urn:microsoft.com/office/officeart/2005/8/layout/vProcess5"/>
    <dgm:cxn modelId="{D9A39F4A-A44E-43A1-A32B-6A04A981007C}" type="presParOf" srcId="{658D95E6-5994-46C6-AD72-E39241172019}" destId="{5F61B61D-CFD3-423E-B289-EC07671DBC64}" srcOrd="2" destOrd="0" presId="urn:microsoft.com/office/officeart/2005/8/layout/vProcess5"/>
    <dgm:cxn modelId="{754BAAC9-E099-4B66-B4D6-2F34B3951760}" type="presParOf" srcId="{658D95E6-5994-46C6-AD72-E39241172019}" destId="{BFAB8CE6-CD5D-4E32-A788-E6C46043114A}" srcOrd="3" destOrd="0" presId="urn:microsoft.com/office/officeart/2005/8/layout/vProcess5"/>
    <dgm:cxn modelId="{94F229EF-60A7-4492-BE7D-72A86EA56C25}" type="presParOf" srcId="{658D95E6-5994-46C6-AD72-E39241172019}" destId="{21C4F190-E241-43AE-8E27-4CF6772C8036}" srcOrd="4" destOrd="0" presId="urn:microsoft.com/office/officeart/2005/8/layout/vProcess5"/>
    <dgm:cxn modelId="{7F2007F8-2E1A-45D1-9C10-8EB7DDD8A974}" type="presParOf" srcId="{658D95E6-5994-46C6-AD72-E39241172019}" destId="{EF420E39-FAC1-4E3D-9F00-A56FA7919BF1}" srcOrd="5" destOrd="0" presId="urn:microsoft.com/office/officeart/2005/8/layout/vProcess5"/>
    <dgm:cxn modelId="{BF889935-83D4-42C0-B578-984FD164A8BE}" type="presParOf" srcId="{658D95E6-5994-46C6-AD72-E39241172019}" destId="{3A524900-BF85-4E6A-997E-119474B94470}" srcOrd="6" destOrd="0" presId="urn:microsoft.com/office/officeart/2005/8/layout/vProcess5"/>
    <dgm:cxn modelId="{2921CFD0-4847-4517-A516-58BC9D006745}" type="presParOf" srcId="{658D95E6-5994-46C6-AD72-E39241172019}" destId="{43E06A97-3CDC-403A-94BE-2B27589BF10B}" srcOrd="7" destOrd="0" presId="urn:microsoft.com/office/officeart/2005/8/layout/vProcess5"/>
    <dgm:cxn modelId="{2024FFD6-DB81-4F25-8C29-9F17B216164B}" type="presParOf" srcId="{658D95E6-5994-46C6-AD72-E39241172019}" destId="{3EC3F779-0815-4F11-9CE5-37E89FF4B530}" srcOrd="8" destOrd="0" presId="urn:microsoft.com/office/officeart/2005/8/layout/vProcess5"/>
    <dgm:cxn modelId="{63912C49-B7CF-4049-8B7F-5EB62880362E}" type="presParOf" srcId="{658D95E6-5994-46C6-AD72-E39241172019}" destId="{1C5F5A09-4182-44A8-83BC-37337873056A}" srcOrd="9" destOrd="0" presId="urn:microsoft.com/office/officeart/2005/8/layout/vProcess5"/>
    <dgm:cxn modelId="{99884C17-346B-413B-A00F-07C26FB02941}" type="presParOf" srcId="{658D95E6-5994-46C6-AD72-E39241172019}" destId="{EDD849BB-D69B-44E0-B435-8F74C3D176C8}" srcOrd="10" destOrd="0" presId="urn:microsoft.com/office/officeart/2005/8/layout/vProcess5"/>
    <dgm:cxn modelId="{FA04F9C2-D78C-4B5E-B8C6-0C75E7DEDA48}" type="presParOf" srcId="{658D95E6-5994-46C6-AD72-E39241172019}" destId="{0A16DBF8-7611-4E38-A8FF-C79C231C278F}" srcOrd="11" destOrd="0" presId="urn:microsoft.com/office/officeart/2005/8/layout/vProcess5"/>
    <dgm:cxn modelId="{6393C1ED-872B-4918-AE28-45C8A1A204F4}" type="presParOf" srcId="{658D95E6-5994-46C6-AD72-E39241172019}" destId="{432669C7-97F2-4614-A33E-592002FF01CE}" srcOrd="12" destOrd="0" presId="urn:microsoft.com/office/officeart/2005/8/layout/vProcess5"/>
    <dgm:cxn modelId="{40B3C90C-50E1-48D4-B649-DA9E87191F38}" type="presParOf" srcId="{658D95E6-5994-46C6-AD72-E39241172019}" destId="{DDE35251-6EEF-4333-BF98-B481327F7344}" srcOrd="13" destOrd="0" presId="urn:microsoft.com/office/officeart/2005/8/layout/vProcess5"/>
    <dgm:cxn modelId="{F51A4E35-B5D7-4924-8339-56D4A7F40575}" type="presParOf" srcId="{658D95E6-5994-46C6-AD72-E39241172019}" destId="{10A83F05-ED98-4D03-8463-728CF1886D1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114871-21D7-448B-9D3A-4E1D10CD4F5B}"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936FEF1F-B686-4397-B3F6-B92B818DD10A}">
      <dgm:prSet/>
      <dgm:spPr/>
      <dgm:t>
        <a:bodyPr/>
        <a:lstStyle/>
        <a:p>
          <a:r>
            <a:rPr lang="en-US" b="1" i="0" dirty="0"/>
            <a:t>Data</a:t>
          </a:r>
          <a:r>
            <a:rPr lang="en-US" b="0" i="0" dirty="0"/>
            <a:t> </a:t>
          </a:r>
          <a:r>
            <a:rPr lang="en-US" b="1" i="0" dirty="0"/>
            <a:t>Preprocessing:</a:t>
          </a:r>
          <a:r>
            <a:rPr lang="en-US" b="0" i="0" dirty="0"/>
            <a:t> The 20,000 News Group dataset is a widely used benchmark dataset for text classification tasks. </a:t>
          </a:r>
          <a:endParaRPr lang="en-US" dirty="0"/>
        </a:p>
      </dgm:t>
    </dgm:pt>
    <dgm:pt modelId="{1356BCAB-2377-4F69-BDC7-B29634123743}" type="parTrans" cxnId="{4AA79A1C-DAA2-43A7-98E5-68A6167C0D86}">
      <dgm:prSet/>
      <dgm:spPr/>
      <dgm:t>
        <a:bodyPr/>
        <a:lstStyle/>
        <a:p>
          <a:endParaRPr lang="en-US"/>
        </a:p>
      </dgm:t>
    </dgm:pt>
    <dgm:pt modelId="{B0F43176-6811-4CC3-BA0E-66F63964FF69}" type="sibTrans" cxnId="{4AA79A1C-DAA2-43A7-98E5-68A6167C0D86}">
      <dgm:prSet/>
      <dgm:spPr/>
      <dgm:t>
        <a:bodyPr/>
        <a:lstStyle/>
        <a:p>
          <a:endParaRPr lang="en-US"/>
        </a:p>
      </dgm:t>
    </dgm:pt>
    <dgm:pt modelId="{F895CF40-5741-4A86-B0B3-59C9134D8F77}">
      <dgm:prSet/>
      <dgm:spPr/>
      <dgm:t>
        <a:bodyPr/>
        <a:lstStyle/>
        <a:p>
          <a:r>
            <a:rPr lang="en-US" b="1" i="0" dirty="0"/>
            <a:t>Splitting of Data</a:t>
          </a:r>
          <a:r>
            <a:rPr lang="en-US" b="0" i="0" dirty="0"/>
            <a:t>: To avoid overfitting, the dataset was divided into two categories: training datasets and, testing datasets, which were divided by 80 percent and 20 percent, respectively.</a:t>
          </a:r>
          <a:endParaRPr lang="en-US" dirty="0"/>
        </a:p>
      </dgm:t>
    </dgm:pt>
    <dgm:pt modelId="{033A8057-13C9-4938-8606-AB7C3F0820FE}" type="parTrans" cxnId="{4E6EC29D-252F-41ED-9A2B-435B43EB9300}">
      <dgm:prSet/>
      <dgm:spPr/>
      <dgm:t>
        <a:bodyPr/>
        <a:lstStyle/>
        <a:p>
          <a:endParaRPr lang="en-US"/>
        </a:p>
      </dgm:t>
    </dgm:pt>
    <dgm:pt modelId="{6193A971-BF2C-455F-8D42-74FA883EBFA1}" type="sibTrans" cxnId="{4E6EC29D-252F-41ED-9A2B-435B43EB9300}">
      <dgm:prSet/>
      <dgm:spPr/>
      <dgm:t>
        <a:bodyPr/>
        <a:lstStyle/>
        <a:p>
          <a:endParaRPr lang="en-US"/>
        </a:p>
      </dgm:t>
    </dgm:pt>
    <dgm:pt modelId="{84EB24F6-989A-459F-8F6F-64CAF1BA091E}">
      <dgm:prSet/>
      <dgm:spPr/>
      <dgm:t>
        <a:bodyPr/>
        <a:lstStyle/>
        <a:p>
          <a:r>
            <a:rPr lang="en-US" b="0" i="0" dirty="0"/>
            <a:t>We removed any documents with missing or invalid content and performed tokenization to split each document into individual words. We also applied stop-word removal and stemming to reduce the dimensionality of the feature space. </a:t>
          </a:r>
          <a:endParaRPr lang="en-US" dirty="0"/>
        </a:p>
      </dgm:t>
    </dgm:pt>
    <dgm:pt modelId="{DF03C791-922A-4F88-9F99-424F2548FB70}" type="parTrans" cxnId="{B5B99C3D-D2A3-4800-BCBB-FB76CB652F9A}">
      <dgm:prSet/>
      <dgm:spPr/>
      <dgm:t>
        <a:bodyPr/>
        <a:lstStyle/>
        <a:p>
          <a:endParaRPr lang="en-US"/>
        </a:p>
      </dgm:t>
    </dgm:pt>
    <dgm:pt modelId="{792EBAD1-35FE-4B58-88F8-84421E0BE37A}" type="sibTrans" cxnId="{B5B99C3D-D2A3-4800-BCBB-FB76CB652F9A}">
      <dgm:prSet/>
      <dgm:spPr/>
      <dgm:t>
        <a:bodyPr/>
        <a:lstStyle/>
        <a:p>
          <a:endParaRPr lang="en-US"/>
        </a:p>
      </dgm:t>
    </dgm:pt>
    <dgm:pt modelId="{AD54EBF2-21F7-48D3-94E7-FE6E6528A0EC}" type="pres">
      <dgm:prSet presAssocID="{94114871-21D7-448B-9D3A-4E1D10CD4F5B}" presName="diagram" presStyleCnt="0">
        <dgm:presLayoutVars>
          <dgm:dir/>
          <dgm:resizeHandles val="exact"/>
        </dgm:presLayoutVars>
      </dgm:prSet>
      <dgm:spPr/>
    </dgm:pt>
    <dgm:pt modelId="{CD0018D5-C98B-4D6C-B5CF-A94C11652A47}" type="pres">
      <dgm:prSet presAssocID="{936FEF1F-B686-4397-B3F6-B92B818DD10A}" presName="node" presStyleLbl="node1" presStyleIdx="0" presStyleCnt="3">
        <dgm:presLayoutVars>
          <dgm:bulletEnabled val="1"/>
        </dgm:presLayoutVars>
      </dgm:prSet>
      <dgm:spPr/>
    </dgm:pt>
    <dgm:pt modelId="{8CCACC65-4658-462B-BF36-A99CFA691651}" type="pres">
      <dgm:prSet presAssocID="{B0F43176-6811-4CC3-BA0E-66F63964FF69}" presName="sibTrans" presStyleLbl="sibTrans2D1" presStyleIdx="0" presStyleCnt="2"/>
      <dgm:spPr/>
    </dgm:pt>
    <dgm:pt modelId="{A2F244C6-E985-4E4E-BCAE-E5F012382FE6}" type="pres">
      <dgm:prSet presAssocID="{B0F43176-6811-4CC3-BA0E-66F63964FF69}" presName="connectorText" presStyleLbl="sibTrans2D1" presStyleIdx="0" presStyleCnt="2"/>
      <dgm:spPr/>
    </dgm:pt>
    <dgm:pt modelId="{47DD0943-006A-474A-9035-D7B7712133D9}" type="pres">
      <dgm:prSet presAssocID="{84EB24F6-989A-459F-8F6F-64CAF1BA091E}" presName="node" presStyleLbl="node1" presStyleIdx="1" presStyleCnt="3">
        <dgm:presLayoutVars>
          <dgm:bulletEnabled val="1"/>
        </dgm:presLayoutVars>
      </dgm:prSet>
      <dgm:spPr/>
    </dgm:pt>
    <dgm:pt modelId="{8248589E-7CCC-4850-A5FC-9AE8402C41D0}" type="pres">
      <dgm:prSet presAssocID="{792EBAD1-35FE-4B58-88F8-84421E0BE37A}" presName="sibTrans" presStyleLbl="sibTrans2D1" presStyleIdx="1" presStyleCnt="2"/>
      <dgm:spPr/>
    </dgm:pt>
    <dgm:pt modelId="{53EA4773-AE77-4A91-9DFA-166824EA458C}" type="pres">
      <dgm:prSet presAssocID="{792EBAD1-35FE-4B58-88F8-84421E0BE37A}" presName="connectorText" presStyleLbl="sibTrans2D1" presStyleIdx="1" presStyleCnt="2"/>
      <dgm:spPr/>
    </dgm:pt>
    <dgm:pt modelId="{021D82CA-01C7-4387-AC13-47EB5A00D729}" type="pres">
      <dgm:prSet presAssocID="{F895CF40-5741-4A86-B0B3-59C9134D8F77}" presName="node" presStyleLbl="node1" presStyleIdx="2" presStyleCnt="3">
        <dgm:presLayoutVars>
          <dgm:bulletEnabled val="1"/>
        </dgm:presLayoutVars>
      </dgm:prSet>
      <dgm:spPr/>
    </dgm:pt>
  </dgm:ptLst>
  <dgm:cxnLst>
    <dgm:cxn modelId="{92C86E02-8ED1-41E7-9AC5-924BF2A6F632}" type="presOf" srcId="{792EBAD1-35FE-4B58-88F8-84421E0BE37A}" destId="{53EA4773-AE77-4A91-9DFA-166824EA458C}" srcOrd="1" destOrd="0" presId="urn:microsoft.com/office/officeart/2005/8/layout/process5"/>
    <dgm:cxn modelId="{9491DB08-5869-40DF-9D1C-FD83EC6E3150}" type="presOf" srcId="{84EB24F6-989A-459F-8F6F-64CAF1BA091E}" destId="{47DD0943-006A-474A-9035-D7B7712133D9}" srcOrd="0" destOrd="0" presId="urn:microsoft.com/office/officeart/2005/8/layout/process5"/>
    <dgm:cxn modelId="{BF1EEF1B-FB87-4A98-BB19-FBD4A21FF82F}" type="presOf" srcId="{792EBAD1-35FE-4B58-88F8-84421E0BE37A}" destId="{8248589E-7CCC-4850-A5FC-9AE8402C41D0}" srcOrd="0" destOrd="0" presId="urn:microsoft.com/office/officeart/2005/8/layout/process5"/>
    <dgm:cxn modelId="{4AA79A1C-DAA2-43A7-98E5-68A6167C0D86}" srcId="{94114871-21D7-448B-9D3A-4E1D10CD4F5B}" destId="{936FEF1F-B686-4397-B3F6-B92B818DD10A}" srcOrd="0" destOrd="0" parTransId="{1356BCAB-2377-4F69-BDC7-B29634123743}" sibTransId="{B0F43176-6811-4CC3-BA0E-66F63964FF69}"/>
    <dgm:cxn modelId="{C65C652B-22A4-443C-90F5-AB33BF390F26}" type="presOf" srcId="{F895CF40-5741-4A86-B0B3-59C9134D8F77}" destId="{021D82CA-01C7-4387-AC13-47EB5A00D729}" srcOrd="0" destOrd="0" presId="urn:microsoft.com/office/officeart/2005/8/layout/process5"/>
    <dgm:cxn modelId="{B5B99C3D-D2A3-4800-BCBB-FB76CB652F9A}" srcId="{94114871-21D7-448B-9D3A-4E1D10CD4F5B}" destId="{84EB24F6-989A-459F-8F6F-64CAF1BA091E}" srcOrd="1" destOrd="0" parTransId="{DF03C791-922A-4F88-9F99-424F2548FB70}" sibTransId="{792EBAD1-35FE-4B58-88F8-84421E0BE37A}"/>
    <dgm:cxn modelId="{6F2D4861-1C4B-472B-BBF8-BAFDAFA377E8}" type="presOf" srcId="{B0F43176-6811-4CC3-BA0E-66F63964FF69}" destId="{A2F244C6-E985-4E4E-BCAE-E5F012382FE6}" srcOrd="1" destOrd="0" presId="urn:microsoft.com/office/officeart/2005/8/layout/process5"/>
    <dgm:cxn modelId="{4E6EC29D-252F-41ED-9A2B-435B43EB9300}" srcId="{94114871-21D7-448B-9D3A-4E1D10CD4F5B}" destId="{F895CF40-5741-4A86-B0B3-59C9134D8F77}" srcOrd="2" destOrd="0" parTransId="{033A8057-13C9-4938-8606-AB7C3F0820FE}" sibTransId="{6193A971-BF2C-455F-8D42-74FA883EBFA1}"/>
    <dgm:cxn modelId="{C7E54AC1-4511-4925-9369-BC481C893F33}" type="presOf" srcId="{94114871-21D7-448B-9D3A-4E1D10CD4F5B}" destId="{AD54EBF2-21F7-48D3-94E7-FE6E6528A0EC}" srcOrd="0" destOrd="0" presId="urn:microsoft.com/office/officeart/2005/8/layout/process5"/>
    <dgm:cxn modelId="{7A8CA2C8-C2BE-4FCE-8101-5BE1E9F1C360}" type="presOf" srcId="{936FEF1F-B686-4397-B3F6-B92B818DD10A}" destId="{CD0018D5-C98B-4D6C-B5CF-A94C11652A47}" srcOrd="0" destOrd="0" presId="urn:microsoft.com/office/officeart/2005/8/layout/process5"/>
    <dgm:cxn modelId="{629AA2FD-472C-48A6-8C1A-25FD6C2F7912}" type="presOf" srcId="{B0F43176-6811-4CC3-BA0E-66F63964FF69}" destId="{8CCACC65-4658-462B-BF36-A99CFA691651}" srcOrd="0" destOrd="0" presId="urn:microsoft.com/office/officeart/2005/8/layout/process5"/>
    <dgm:cxn modelId="{6DBE6ADC-3FAA-44D7-8760-3291E97E9814}" type="presParOf" srcId="{AD54EBF2-21F7-48D3-94E7-FE6E6528A0EC}" destId="{CD0018D5-C98B-4D6C-B5CF-A94C11652A47}" srcOrd="0" destOrd="0" presId="urn:microsoft.com/office/officeart/2005/8/layout/process5"/>
    <dgm:cxn modelId="{CD3E35C7-7440-4031-8B64-E8A24CB9EA51}" type="presParOf" srcId="{AD54EBF2-21F7-48D3-94E7-FE6E6528A0EC}" destId="{8CCACC65-4658-462B-BF36-A99CFA691651}" srcOrd="1" destOrd="0" presId="urn:microsoft.com/office/officeart/2005/8/layout/process5"/>
    <dgm:cxn modelId="{99A08964-81B7-42DE-88EC-947F97D197F6}" type="presParOf" srcId="{8CCACC65-4658-462B-BF36-A99CFA691651}" destId="{A2F244C6-E985-4E4E-BCAE-E5F012382FE6}" srcOrd="0" destOrd="0" presId="urn:microsoft.com/office/officeart/2005/8/layout/process5"/>
    <dgm:cxn modelId="{E9AE9F42-5852-448C-82B4-6E55B086EB5E}" type="presParOf" srcId="{AD54EBF2-21F7-48D3-94E7-FE6E6528A0EC}" destId="{47DD0943-006A-474A-9035-D7B7712133D9}" srcOrd="2" destOrd="0" presId="urn:microsoft.com/office/officeart/2005/8/layout/process5"/>
    <dgm:cxn modelId="{94B8BCDB-5743-418E-BBD0-79842A7E08D2}" type="presParOf" srcId="{AD54EBF2-21F7-48D3-94E7-FE6E6528A0EC}" destId="{8248589E-7CCC-4850-A5FC-9AE8402C41D0}" srcOrd="3" destOrd="0" presId="urn:microsoft.com/office/officeart/2005/8/layout/process5"/>
    <dgm:cxn modelId="{09690409-ACD7-4310-A038-3840EEB43ED4}" type="presParOf" srcId="{8248589E-7CCC-4850-A5FC-9AE8402C41D0}" destId="{53EA4773-AE77-4A91-9DFA-166824EA458C}" srcOrd="0" destOrd="0" presId="urn:microsoft.com/office/officeart/2005/8/layout/process5"/>
    <dgm:cxn modelId="{93A5A39B-14EF-464C-B5E0-2D3C2A6CD0B0}" type="presParOf" srcId="{AD54EBF2-21F7-48D3-94E7-FE6E6528A0EC}" destId="{021D82CA-01C7-4387-AC13-47EB5A00D729}"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FC5CB1-53C4-4211-AD26-207F094ECF3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B37177D-0635-4632-B044-42381011128D}">
      <dgm:prSet/>
      <dgm:spPr/>
      <dgm:t>
        <a:bodyPr/>
        <a:lstStyle/>
        <a:p>
          <a:pPr>
            <a:lnSpc>
              <a:spcPct val="100000"/>
            </a:lnSpc>
          </a:pPr>
          <a:r>
            <a:rPr lang="en-US" b="0" i="0"/>
            <a:t>Text classification is the process of classifying a text material into a number of predetermined categories or tags. It is a key problem in NLP and has uses in a number of areas, including topic modeling, sentiment analysis, and spam filtering.</a:t>
          </a:r>
          <a:endParaRPr lang="en-US"/>
        </a:p>
      </dgm:t>
    </dgm:pt>
    <dgm:pt modelId="{3DC1029E-0AC9-4CD0-88DE-FF17BD85393A}" type="parTrans" cxnId="{C8702CFF-F825-4AA7-8575-D7A1EA393CAE}">
      <dgm:prSet/>
      <dgm:spPr/>
      <dgm:t>
        <a:bodyPr/>
        <a:lstStyle/>
        <a:p>
          <a:endParaRPr lang="en-US"/>
        </a:p>
      </dgm:t>
    </dgm:pt>
    <dgm:pt modelId="{D32EA7F7-C6A8-4A13-97D5-CDA30318D288}" type="sibTrans" cxnId="{C8702CFF-F825-4AA7-8575-D7A1EA393CAE}">
      <dgm:prSet/>
      <dgm:spPr/>
      <dgm:t>
        <a:bodyPr/>
        <a:lstStyle/>
        <a:p>
          <a:pPr>
            <a:lnSpc>
              <a:spcPct val="100000"/>
            </a:lnSpc>
          </a:pPr>
          <a:endParaRPr lang="en-US"/>
        </a:p>
      </dgm:t>
    </dgm:pt>
    <dgm:pt modelId="{A4280CA6-F5AB-4D4B-95A3-3C1235BB2B76}">
      <dgm:prSet/>
      <dgm:spPr/>
      <dgm:t>
        <a:bodyPr/>
        <a:lstStyle/>
        <a:p>
          <a:pPr>
            <a:lnSpc>
              <a:spcPct val="100000"/>
            </a:lnSpc>
          </a:pPr>
          <a:r>
            <a:rPr lang="en-US" b="0" i="0"/>
            <a:t>The requirement for precise and effective text classification has expanded quickly with the growth of digital text data. </a:t>
          </a:r>
          <a:endParaRPr lang="en-US"/>
        </a:p>
      </dgm:t>
    </dgm:pt>
    <dgm:pt modelId="{F9D24ADC-FD3B-408F-9078-B472EA4B4BB6}" type="parTrans" cxnId="{A57E1E63-3473-47D8-975C-801B8C80C677}">
      <dgm:prSet/>
      <dgm:spPr/>
      <dgm:t>
        <a:bodyPr/>
        <a:lstStyle/>
        <a:p>
          <a:endParaRPr lang="en-US"/>
        </a:p>
      </dgm:t>
    </dgm:pt>
    <dgm:pt modelId="{C2124F7C-3298-425C-92C6-263804D45F41}" type="sibTrans" cxnId="{A57E1E63-3473-47D8-975C-801B8C80C677}">
      <dgm:prSet/>
      <dgm:spPr/>
      <dgm:t>
        <a:bodyPr/>
        <a:lstStyle/>
        <a:p>
          <a:pPr>
            <a:lnSpc>
              <a:spcPct val="100000"/>
            </a:lnSpc>
          </a:pPr>
          <a:endParaRPr lang="en-US"/>
        </a:p>
      </dgm:t>
    </dgm:pt>
    <dgm:pt modelId="{E0C3319F-CE7D-4CEC-B57B-71E7903C7D70}">
      <dgm:prSet/>
      <dgm:spPr/>
      <dgm:t>
        <a:bodyPr/>
        <a:lstStyle/>
        <a:p>
          <a:pPr>
            <a:lnSpc>
              <a:spcPct val="100000"/>
            </a:lnSpc>
          </a:pPr>
          <a:r>
            <a:rPr lang="en-US" b="0" i="0"/>
            <a:t>Many different algorithms have been presented, and machine learning (ML) techniques have demonstrated promising results in text classification. </a:t>
          </a:r>
          <a:endParaRPr lang="en-US"/>
        </a:p>
      </dgm:t>
    </dgm:pt>
    <dgm:pt modelId="{BF9C7F44-D4D5-4DA4-9B40-EC7CDEC7789D}" type="parTrans" cxnId="{3942D6F5-4A75-4935-BC4D-EC909AA6F70E}">
      <dgm:prSet/>
      <dgm:spPr/>
      <dgm:t>
        <a:bodyPr/>
        <a:lstStyle/>
        <a:p>
          <a:endParaRPr lang="en-US"/>
        </a:p>
      </dgm:t>
    </dgm:pt>
    <dgm:pt modelId="{261A7798-1E5E-40D4-801F-BD522E0214C3}" type="sibTrans" cxnId="{3942D6F5-4A75-4935-BC4D-EC909AA6F70E}">
      <dgm:prSet/>
      <dgm:spPr/>
      <dgm:t>
        <a:bodyPr/>
        <a:lstStyle/>
        <a:p>
          <a:pPr>
            <a:lnSpc>
              <a:spcPct val="100000"/>
            </a:lnSpc>
          </a:pPr>
          <a:endParaRPr lang="en-US"/>
        </a:p>
      </dgm:t>
    </dgm:pt>
    <dgm:pt modelId="{3F86C340-BCE0-423D-9A14-39C2B01A7C6A}">
      <dgm:prSet/>
      <dgm:spPr/>
      <dgm:t>
        <a:bodyPr/>
        <a:lstStyle/>
        <a:p>
          <a:pPr>
            <a:lnSpc>
              <a:spcPct val="100000"/>
            </a:lnSpc>
          </a:pPr>
          <a:r>
            <a:rPr lang="en-US" b="0" i="0"/>
            <a:t>Yet, choosing the best method and its optimal parameters for a given problem is not an easy task. </a:t>
          </a:r>
          <a:endParaRPr lang="en-US"/>
        </a:p>
      </dgm:t>
    </dgm:pt>
    <dgm:pt modelId="{B5496A2C-8183-4B02-88DB-B634C9ADCB6C}" type="parTrans" cxnId="{0287386F-B1C8-430E-BD46-8DEDE7E65FB3}">
      <dgm:prSet/>
      <dgm:spPr/>
      <dgm:t>
        <a:bodyPr/>
        <a:lstStyle/>
        <a:p>
          <a:endParaRPr lang="en-US"/>
        </a:p>
      </dgm:t>
    </dgm:pt>
    <dgm:pt modelId="{D78431AC-CE5E-43C9-996A-275549321A56}" type="sibTrans" cxnId="{0287386F-B1C8-430E-BD46-8DEDE7E65FB3}">
      <dgm:prSet/>
      <dgm:spPr/>
      <dgm:t>
        <a:bodyPr/>
        <a:lstStyle/>
        <a:p>
          <a:pPr>
            <a:lnSpc>
              <a:spcPct val="100000"/>
            </a:lnSpc>
          </a:pPr>
          <a:endParaRPr lang="en-US"/>
        </a:p>
      </dgm:t>
    </dgm:pt>
    <dgm:pt modelId="{C2D9E53F-4543-4793-879F-3C77F771FB77}">
      <dgm:prSet/>
      <dgm:spPr/>
      <dgm:t>
        <a:bodyPr/>
        <a:lstStyle/>
        <a:p>
          <a:pPr>
            <a:lnSpc>
              <a:spcPct val="100000"/>
            </a:lnSpc>
          </a:pPr>
          <a:r>
            <a:rPr lang="en-US" b="0" i="0"/>
            <a:t>To determine the most effective method, empirical evaluation of various ML algorithms for text classification is required</a:t>
          </a:r>
          <a:endParaRPr lang="en-US"/>
        </a:p>
      </dgm:t>
    </dgm:pt>
    <dgm:pt modelId="{79BC0ADD-8501-485A-89A9-0C6A341EA58F}" type="parTrans" cxnId="{5165B940-C0BE-444F-8E7D-5DD1A3BD8E53}">
      <dgm:prSet/>
      <dgm:spPr/>
      <dgm:t>
        <a:bodyPr/>
        <a:lstStyle/>
        <a:p>
          <a:endParaRPr lang="en-US"/>
        </a:p>
      </dgm:t>
    </dgm:pt>
    <dgm:pt modelId="{7C757498-DF38-439A-8E02-527C3579F9E9}" type="sibTrans" cxnId="{5165B940-C0BE-444F-8E7D-5DD1A3BD8E53}">
      <dgm:prSet/>
      <dgm:spPr/>
      <dgm:t>
        <a:bodyPr/>
        <a:lstStyle/>
        <a:p>
          <a:endParaRPr lang="en-US"/>
        </a:p>
      </dgm:t>
    </dgm:pt>
    <dgm:pt modelId="{190819FE-A0E2-4E31-A3B3-B2BDC01F8D2F}" type="pres">
      <dgm:prSet presAssocID="{2EFC5CB1-53C4-4211-AD26-207F094ECF30}" presName="diagram" presStyleCnt="0">
        <dgm:presLayoutVars>
          <dgm:dir/>
          <dgm:resizeHandles val="exact"/>
        </dgm:presLayoutVars>
      </dgm:prSet>
      <dgm:spPr/>
    </dgm:pt>
    <dgm:pt modelId="{8B59F996-B9EE-420F-8592-BAF3B62034B5}" type="pres">
      <dgm:prSet presAssocID="{CB37177D-0635-4632-B044-42381011128D}" presName="node" presStyleLbl="node1" presStyleIdx="0" presStyleCnt="5">
        <dgm:presLayoutVars>
          <dgm:bulletEnabled val="1"/>
        </dgm:presLayoutVars>
      </dgm:prSet>
      <dgm:spPr/>
    </dgm:pt>
    <dgm:pt modelId="{3005D200-C7F5-4C70-861A-28C4F1E9EEBD}" type="pres">
      <dgm:prSet presAssocID="{D32EA7F7-C6A8-4A13-97D5-CDA30318D288}" presName="sibTrans" presStyleCnt="0"/>
      <dgm:spPr/>
    </dgm:pt>
    <dgm:pt modelId="{DCC78455-CB08-4314-9647-F2956FAF04C8}" type="pres">
      <dgm:prSet presAssocID="{A4280CA6-F5AB-4D4B-95A3-3C1235BB2B76}" presName="node" presStyleLbl="node1" presStyleIdx="1" presStyleCnt="5">
        <dgm:presLayoutVars>
          <dgm:bulletEnabled val="1"/>
        </dgm:presLayoutVars>
      </dgm:prSet>
      <dgm:spPr/>
    </dgm:pt>
    <dgm:pt modelId="{C8A8D992-DF4C-4B14-86C3-F28C525F285F}" type="pres">
      <dgm:prSet presAssocID="{C2124F7C-3298-425C-92C6-263804D45F41}" presName="sibTrans" presStyleCnt="0"/>
      <dgm:spPr/>
    </dgm:pt>
    <dgm:pt modelId="{CE5D5D10-A22D-47D2-8567-A5D5A966E734}" type="pres">
      <dgm:prSet presAssocID="{E0C3319F-CE7D-4CEC-B57B-71E7903C7D70}" presName="node" presStyleLbl="node1" presStyleIdx="2" presStyleCnt="5">
        <dgm:presLayoutVars>
          <dgm:bulletEnabled val="1"/>
        </dgm:presLayoutVars>
      </dgm:prSet>
      <dgm:spPr/>
    </dgm:pt>
    <dgm:pt modelId="{27C19DFB-09CA-47BB-B3F7-B522A047F2A7}" type="pres">
      <dgm:prSet presAssocID="{261A7798-1E5E-40D4-801F-BD522E0214C3}" presName="sibTrans" presStyleCnt="0"/>
      <dgm:spPr/>
    </dgm:pt>
    <dgm:pt modelId="{39552036-1425-4A3F-9C9A-BAE6761D072B}" type="pres">
      <dgm:prSet presAssocID="{3F86C340-BCE0-423D-9A14-39C2B01A7C6A}" presName="node" presStyleLbl="node1" presStyleIdx="3" presStyleCnt="5">
        <dgm:presLayoutVars>
          <dgm:bulletEnabled val="1"/>
        </dgm:presLayoutVars>
      </dgm:prSet>
      <dgm:spPr/>
    </dgm:pt>
    <dgm:pt modelId="{7B1EC681-15F0-4A2B-8049-4F793D154AB5}" type="pres">
      <dgm:prSet presAssocID="{D78431AC-CE5E-43C9-996A-275549321A56}" presName="sibTrans" presStyleCnt="0"/>
      <dgm:spPr/>
    </dgm:pt>
    <dgm:pt modelId="{A12DAC11-1190-4B7F-BAC8-D097F7573A48}" type="pres">
      <dgm:prSet presAssocID="{C2D9E53F-4543-4793-879F-3C77F771FB77}" presName="node" presStyleLbl="node1" presStyleIdx="4" presStyleCnt="5">
        <dgm:presLayoutVars>
          <dgm:bulletEnabled val="1"/>
        </dgm:presLayoutVars>
      </dgm:prSet>
      <dgm:spPr/>
    </dgm:pt>
  </dgm:ptLst>
  <dgm:cxnLst>
    <dgm:cxn modelId="{10D51430-5B7B-4D45-85E6-CF898706DE1C}" type="presOf" srcId="{2EFC5CB1-53C4-4211-AD26-207F094ECF30}" destId="{190819FE-A0E2-4E31-A3B3-B2BDC01F8D2F}" srcOrd="0" destOrd="0" presId="urn:microsoft.com/office/officeart/2005/8/layout/default"/>
    <dgm:cxn modelId="{5165B940-C0BE-444F-8E7D-5DD1A3BD8E53}" srcId="{2EFC5CB1-53C4-4211-AD26-207F094ECF30}" destId="{C2D9E53F-4543-4793-879F-3C77F771FB77}" srcOrd="4" destOrd="0" parTransId="{79BC0ADD-8501-485A-89A9-0C6A341EA58F}" sibTransId="{7C757498-DF38-439A-8E02-527C3579F9E9}"/>
    <dgm:cxn modelId="{A57E1E63-3473-47D8-975C-801B8C80C677}" srcId="{2EFC5CB1-53C4-4211-AD26-207F094ECF30}" destId="{A4280CA6-F5AB-4D4B-95A3-3C1235BB2B76}" srcOrd="1" destOrd="0" parTransId="{F9D24ADC-FD3B-408F-9078-B472EA4B4BB6}" sibTransId="{C2124F7C-3298-425C-92C6-263804D45F41}"/>
    <dgm:cxn modelId="{0287386F-B1C8-430E-BD46-8DEDE7E65FB3}" srcId="{2EFC5CB1-53C4-4211-AD26-207F094ECF30}" destId="{3F86C340-BCE0-423D-9A14-39C2B01A7C6A}" srcOrd="3" destOrd="0" parTransId="{B5496A2C-8183-4B02-88DB-B634C9ADCB6C}" sibTransId="{D78431AC-CE5E-43C9-996A-275549321A56}"/>
    <dgm:cxn modelId="{E5C2FC70-0D5F-4B04-A9F4-7F9EBF8D91CB}" type="presOf" srcId="{E0C3319F-CE7D-4CEC-B57B-71E7903C7D70}" destId="{CE5D5D10-A22D-47D2-8567-A5D5A966E734}" srcOrd="0" destOrd="0" presId="urn:microsoft.com/office/officeart/2005/8/layout/default"/>
    <dgm:cxn modelId="{5461EE53-E5CF-4525-A9E5-56B0F7AFD1C2}" type="presOf" srcId="{A4280CA6-F5AB-4D4B-95A3-3C1235BB2B76}" destId="{DCC78455-CB08-4314-9647-F2956FAF04C8}" srcOrd="0" destOrd="0" presId="urn:microsoft.com/office/officeart/2005/8/layout/default"/>
    <dgm:cxn modelId="{ADB26D59-07CF-4EA6-927C-16C2285C8380}" type="presOf" srcId="{C2D9E53F-4543-4793-879F-3C77F771FB77}" destId="{A12DAC11-1190-4B7F-BAC8-D097F7573A48}" srcOrd="0" destOrd="0" presId="urn:microsoft.com/office/officeart/2005/8/layout/default"/>
    <dgm:cxn modelId="{7614EB8F-0E40-4BEB-B494-62F61B69F0C0}" type="presOf" srcId="{CB37177D-0635-4632-B044-42381011128D}" destId="{8B59F996-B9EE-420F-8592-BAF3B62034B5}" srcOrd="0" destOrd="0" presId="urn:microsoft.com/office/officeart/2005/8/layout/default"/>
    <dgm:cxn modelId="{64355DC1-444D-4194-A355-D8F252E724C7}" type="presOf" srcId="{3F86C340-BCE0-423D-9A14-39C2B01A7C6A}" destId="{39552036-1425-4A3F-9C9A-BAE6761D072B}" srcOrd="0" destOrd="0" presId="urn:microsoft.com/office/officeart/2005/8/layout/default"/>
    <dgm:cxn modelId="{3942D6F5-4A75-4935-BC4D-EC909AA6F70E}" srcId="{2EFC5CB1-53C4-4211-AD26-207F094ECF30}" destId="{E0C3319F-CE7D-4CEC-B57B-71E7903C7D70}" srcOrd="2" destOrd="0" parTransId="{BF9C7F44-D4D5-4DA4-9B40-EC7CDEC7789D}" sibTransId="{261A7798-1E5E-40D4-801F-BD522E0214C3}"/>
    <dgm:cxn modelId="{C8702CFF-F825-4AA7-8575-D7A1EA393CAE}" srcId="{2EFC5CB1-53C4-4211-AD26-207F094ECF30}" destId="{CB37177D-0635-4632-B044-42381011128D}" srcOrd="0" destOrd="0" parTransId="{3DC1029E-0AC9-4CD0-88DE-FF17BD85393A}" sibTransId="{D32EA7F7-C6A8-4A13-97D5-CDA30318D288}"/>
    <dgm:cxn modelId="{078F1091-036F-4F81-9146-10F6728D0B1D}" type="presParOf" srcId="{190819FE-A0E2-4E31-A3B3-B2BDC01F8D2F}" destId="{8B59F996-B9EE-420F-8592-BAF3B62034B5}" srcOrd="0" destOrd="0" presId="urn:microsoft.com/office/officeart/2005/8/layout/default"/>
    <dgm:cxn modelId="{A5B69C19-CA0B-4030-ADDB-D267CC5A10B5}" type="presParOf" srcId="{190819FE-A0E2-4E31-A3B3-B2BDC01F8D2F}" destId="{3005D200-C7F5-4C70-861A-28C4F1E9EEBD}" srcOrd="1" destOrd="0" presId="urn:microsoft.com/office/officeart/2005/8/layout/default"/>
    <dgm:cxn modelId="{FC841657-34B9-4F7C-8FE9-74EC7A8D4274}" type="presParOf" srcId="{190819FE-A0E2-4E31-A3B3-B2BDC01F8D2F}" destId="{DCC78455-CB08-4314-9647-F2956FAF04C8}" srcOrd="2" destOrd="0" presId="urn:microsoft.com/office/officeart/2005/8/layout/default"/>
    <dgm:cxn modelId="{A9060F29-F31F-4496-98B3-22BF54F3CD8D}" type="presParOf" srcId="{190819FE-A0E2-4E31-A3B3-B2BDC01F8D2F}" destId="{C8A8D992-DF4C-4B14-86C3-F28C525F285F}" srcOrd="3" destOrd="0" presId="urn:microsoft.com/office/officeart/2005/8/layout/default"/>
    <dgm:cxn modelId="{ABD6E210-92EB-48E4-8CF4-865C4177831F}" type="presParOf" srcId="{190819FE-A0E2-4E31-A3B3-B2BDC01F8D2F}" destId="{CE5D5D10-A22D-47D2-8567-A5D5A966E734}" srcOrd="4" destOrd="0" presId="urn:microsoft.com/office/officeart/2005/8/layout/default"/>
    <dgm:cxn modelId="{1F48F740-9CBD-4C82-B002-F02069945917}" type="presParOf" srcId="{190819FE-A0E2-4E31-A3B3-B2BDC01F8D2F}" destId="{27C19DFB-09CA-47BB-B3F7-B522A047F2A7}" srcOrd="5" destOrd="0" presId="urn:microsoft.com/office/officeart/2005/8/layout/default"/>
    <dgm:cxn modelId="{358AF0AE-688E-4038-88DE-194F4E86E707}" type="presParOf" srcId="{190819FE-A0E2-4E31-A3B3-B2BDC01F8D2F}" destId="{39552036-1425-4A3F-9C9A-BAE6761D072B}" srcOrd="6" destOrd="0" presId="urn:microsoft.com/office/officeart/2005/8/layout/default"/>
    <dgm:cxn modelId="{D99CFEAA-7E43-43AD-8F9B-9C97A6BEAAA4}" type="presParOf" srcId="{190819FE-A0E2-4E31-A3B3-B2BDC01F8D2F}" destId="{7B1EC681-15F0-4A2B-8049-4F793D154AB5}" srcOrd="7" destOrd="0" presId="urn:microsoft.com/office/officeart/2005/8/layout/default"/>
    <dgm:cxn modelId="{17F636D6-4FAC-4927-84CF-36600BD459A4}" type="presParOf" srcId="{190819FE-A0E2-4E31-A3B3-B2BDC01F8D2F}" destId="{A12DAC11-1190-4B7F-BAC8-D097F7573A4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403FE-B60B-4FE8-985A-2D58931421CF}">
      <dsp:nvSpPr>
        <dsp:cNvPr id="0" name=""/>
        <dsp:cNvSpPr/>
      </dsp:nvSpPr>
      <dsp:spPr>
        <a:xfrm>
          <a:off x="9604" y="552706"/>
          <a:ext cx="2870689" cy="308739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Text classification is the process of classifying a text material into a number of predetermined categories or tags. It is a key problem in NLP and has uses in a number of areas, including topic modeling, sentiment analysis, and spam filtering. </a:t>
          </a:r>
          <a:endParaRPr lang="en-US" sz="1800" kern="1200"/>
        </a:p>
      </dsp:txBody>
      <dsp:txXfrm>
        <a:off x="93684" y="636786"/>
        <a:ext cx="2702529" cy="2919232"/>
      </dsp:txXfrm>
    </dsp:sp>
    <dsp:sp modelId="{108E920B-488E-48EB-982C-ADB9926E934A}">
      <dsp:nvSpPr>
        <dsp:cNvPr id="0" name=""/>
        <dsp:cNvSpPr/>
      </dsp:nvSpPr>
      <dsp:spPr>
        <a:xfrm>
          <a:off x="3167362" y="1740437"/>
          <a:ext cx="608586" cy="71193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67362" y="1882823"/>
        <a:ext cx="426010" cy="427158"/>
      </dsp:txXfrm>
    </dsp:sp>
    <dsp:sp modelId="{1931846A-2DF6-4F6D-B7CF-39B01997A388}">
      <dsp:nvSpPr>
        <dsp:cNvPr id="0" name=""/>
        <dsp:cNvSpPr/>
      </dsp:nvSpPr>
      <dsp:spPr>
        <a:xfrm>
          <a:off x="4028569" y="552706"/>
          <a:ext cx="2870689" cy="3087392"/>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 requirement for precise and effective text classification has expanded quickly with the growth of digital text data. Many different algorithms have been presented, and machine learning techniques have demonstrated promising results in text classification. </a:t>
          </a:r>
          <a:endParaRPr lang="en-US" sz="1800" kern="1200"/>
        </a:p>
      </dsp:txBody>
      <dsp:txXfrm>
        <a:off x="4112649" y="636786"/>
        <a:ext cx="2702529" cy="2919232"/>
      </dsp:txXfrm>
    </dsp:sp>
    <dsp:sp modelId="{202C0E8D-0DF3-413C-B675-C4246C6C110C}">
      <dsp:nvSpPr>
        <dsp:cNvPr id="0" name=""/>
        <dsp:cNvSpPr/>
      </dsp:nvSpPr>
      <dsp:spPr>
        <a:xfrm>
          <a:off x="7186328" y="1740437"/>
          <a:ext cx="608586" cy="711930"/>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86328" y="1882823"/>
        <a:ext cx="426010" cy="427158"/>
      </dsp:txXfrm>
    </dsp:sp>
    <dsp:sp modelId="{76021EA2-3923-4285-81F3-26D5FF7638A0}">
      <dsp:nvSpPr>
        <dsp:cNvPr id="0" name=""/>
        <dsp:cNvSpPr/>
      </dsp:nvSpPr>
      <dsp:spPr>
        <a:xfrm>
          <a:off x="8047535" y="552706"/>
          <a:ext cx="2870689" cy="308739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Yet, choosing the best method and its optimal parameters for a given problem is not an easy task. To determine the most effective method, empirical evaluation of various ML algorithms for text classification is required.</a:t>
          </a:r>
          <a:endParaRPr lang="en-US" sz="1800" kern="1200"/>
        </a:p>
      </dsp:txBody>
      <dsp:txXfrm>
        <a:off x="8131615" y="636786"/>
        <a:ext cx="2702529" cy="2919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47249-5C2E-466C-AE2B-4D07D79B4727}">
      <dsp:nvSpPr>
        <dsp:cNvPr id="0" name=""/>
        <dsp:cNvSpPr/>
      </dsp:nvSpPr>
      <dsp:spPr>
        <a:xfrm>
          <a:off x="0" y="0"/>
          <a:ext cx="8828115" cy="8325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Preprocessing</a:t>
          </a:r>
          <a:r>
            <a:rPr lang="en-US" sz="1500" b="0" i="0" kern="1200" dirty="0"/>
            <a:t>: To eliminate clutter and unimportant data, as well as to standardize the text format, the text data needs to be preprocessed.</a:t>
          </a:r>
          <a:endParaRPr lang="en-US" sz="1500" kern="1200" dirty="0"/>
        </a:p>
      </dsp:txBody>
      <dsp:txXfrm>
        <a:off x="24384" y="24384"/>
        <a:ext cx="7832324" cy="783779"/>
      </dsp:txXfrm>
    </dsp:sp>
    <dsp:sp modelId="{5F61B61D-CFD3-423E-B289-EC07671DBC64}">
      <dsp:nvSpPr>
        <dsp:cNvPr id="0" name=""/>
        <dsp:cNvSpPr/>
      </dsp:nvSpPr>
      <dsp:spPr>
        <a:xfrm>
          <a:off x="659242" y="948179"/>
          <a:ext cx="8828115" cy="832547"/>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Feature Extraction</a:t>
          </a:r>
          <a:r>
            <a:rPr lang="en-US" sz="1500" b="0" i="0" kern="1200" dirty="0"/>
            <a:t>: The text data is transformed into features[7], a numerical representation that the machine learning model can use to make predictions</a:t>
          </a:r>
          <a:endParaRPr lang="en-US" sz="1500" kern="1200" dirty="0"/>
        </a:p>
      </dsp:txBody>
      <dsp:txXfrm>
        <a:off x="683626" y="972563"/>
        <a:ext cx="7578948" cy="783779"/>
      </dsp:txXfrm>
    </dsp:sp>
    <dsp:sp modelId="{BFAB8CE6-CD5D-4E32-A788-E6C46043114A}">
      <dsp:nvSpPr>
        <dsp:cNvPr id="0" name=""/>
        <dsp:cNvSpPr/>
      </dsp:nvSpPr>
      <dsp:spPr>
        <a:xfrm>
          <a:off x="1318484" y="1896359"/>
          <a:ext cx="8828115" cy="832547"/>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Model Selection: </a:t>
          </a:r>
          <a:r>
            <a:rPr lang="en-US" sz="1500" b="0" i="0" kern="1200" dirty="0"/>
            <a:t>For text categorization, a variety of machine learning models and algorithms can be employed; the optimal one should be selected depending on the problem's requirements and data characteristics</a:t>
          </a:r>
          <a:endParaRPr lang="en-US" sz="1500" kern="1200" dirty="0"/>
        </a:p>
      </dsp:txBody>
      <dsp:txXfrm>
        <a:off x="1342868" y="1920743"/>
        <a:ext cx="7578948" cy="783779"/>
      </dsp:txXfrm>
    </dsp:sp>
    <dsp:sp modelId="{21C4F190-E241-43AE-8E27-4CF6772C8036}">
      <dsp:nvSpPr>
        <dsp:cNvPr id="0" name=""/>
        <dsp:cNvSpPr/>
      </dsp:nvSpPr>
      <dsp:spPr>
        <a:xfrm>
          <a:off x="1977727" y="2844538"/>
          <a:ext cx="8828115" cy="832547"/>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Training</a:t>
          </a:r>
          <a:r>
            <a:rPr lang="en-US" sz="1500" b="0" i="0" kern="1200" dirty="0"/>
            <a:t> </a:t>
          </a:r>
          <a:r>
            <a:rPr lang="en-US" sz="1500" b="1" i="0" kern="1200" dirty="0"/>
            <a:t>and</a:t>
          </a:r>
          <a:r>
            <a:rPr lang="en-US" sz="1500" b="0" i="0" kern="1200" dirty="0"/>
            <a:t> </a:t>
          </a:r>
          <a:r>
            <a:rPr lang="en-US" sz="1500" b="1" i="0" kern="1200" dirty="0"/>
            <a:t>Evaluation</a:t>
          </a:r>
          <a:r>
            <a:rPr lang="en-US" sz="1500" b="0" i="0" kern="1200" dirty="0"/>
            <a:t>: A labeled dataset must be used to train the model, and measures like accuracy, precision, recall, and F1-score must be used to assess its performance.</a:t>
          </a:r>
          <a:endParaRPr lang="en-US" sz="1500" kern="1200" dirty="0"/>
        </a:p>
      </dsp:txBody>
      <dsp:txXfrm>
        <a:off x="2002111" y="2868922"/>
        <a:ext cx="7578948" cy="783779"/>
      </dsp:txXfrm>
    </dsp:sp>
    <dsp:sp modelId="{EF420E39-FAC1-4E3D-9F00-A56FA7919BF1}">
      <dsp:nvSpPr>
        <dsp:cNvPr id="0" name=""/>
        <dsp:cNvSpPr/>
      </dsp:nvSpPr>
      <dsp:spPr>
        <a:xfrm>
          <a:off x="2636969" y="3792718"/>
          <a:ext cx="8828115" cy="83254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Deployment</a:t>
          </a:r>
          <a:r>
            <a:rPr lang="en-US" sz="1500" b="0" kern="1200" dirty="0"/>
            <a:t>: Once the model is trained and evaluated, it can be deployed in a real-world system to classify new, unseen text documents.</a:t>
          </a:r>
          <a:br>
            <a:rPr lang="en-US" sz="1500" b="0" i="0" kern="1200" dirty="0"/>
          </a:br>
          <a:endParaRPr lang="en-US" sz="1500" kern="1200" dirty="0"/>
        </a:p>
      </dsp:txBody>
      <dsp:txXfrm>
        <a:off x="2661353" y="3817102"/>
        <a:ext cx="7578948" cy="783779"/>
      </dsp:txXfrm>
    </dsp:sp>
    <dsp:sp modelId="{3A524900-BF85-4E6A-997E-119474B94470}">
      <dsp:nvSpPr>
        <dsp:cNvPr id="0" name=""/>
        <dsp:cNvSpPr/>
      </dsp:nvSpPr>
      <dsp:spPr>
        <a:xfrm>
          <a:off x="8286959" y="608222"/>
          <a:ext cx="541156" cy="54115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408719" y="608222"/>
        <a:ext cx="297636" cy="407220"/>
      </dsp:txXfrm>
    </dsp:sp>
    <dsp:sp modelId="{43E06A97-3CDC-403A-94BE-2B27589BF10B}">
      <dsp:nvSpPr>
        <dsp:cNvPr id="0" name=""/>
        <dsp:cNvSpPr/>
      </dsp:nvSpPr>
      <dsp:spPr>
        <a:xfrm>
          <a:off x="8946201" y="1556402"/>
          <a:ext cx="541156" cy="541156"/>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67961" y="1556402"/>
        <a:ext cx="297636" cy="407220"/>
      </dsp:txXfrm>
    </dsp:sp>
    <dsp:sp modelId="{3EC3F779-0815-4F11-9CE5-37E89FF4B530}">
      <dsp:nvSpPr>
        <dsp:cNvPr id="0" name=""/>
        <dsp:cNvSpPr/>
      </dsp:nvSpPr>
      <dsp:spPr>
        <a:xfrm>
          <a:off x="9605444" y="2490705"/>
          <a:ext cx="541156" cy="541156"/>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727204" y="2490705"/>
        <a:ext cx="297636" cy="407220"/>
      </dsp:txXfrm>
    </dsp:sp>
    <dsp:sp modelId="{1C5F5A09-4182-44A8-83BC-37337873056A}">
      <dsp:nvSpPr>
        <dsp:cNvPr id="0" name=""/>
        <dsp:cNvSpPr/>
      </dsp:nvSpPr>
      <dsp:spPr>
        <a:xfrm>
          <a:off x="10264686" y="3448135"/>
          <a:ext cx="541156" cy="541156"/>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10386446" y="3448135"/>
        <a:ext cx="297636" cy="407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018D5-C98B-4D6C-B5CF-A94C11652A47}">
      <dsp:nvSpPr>
        <dsp:cNvPr id="0" name=""/>
        <dsp:cNvSpPr/>
      </dsp:nvSpPr>
      <dsp:spPr>
        <a:xfrm>
          <a:off x="1243" y="1080997"/>
          <a:ext cx="2652260" cy="15913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Data</a:t>
          </a:r>
          <a:r>
            <a:rPr lang="en-US" sz="1300" b="0" i="0" kern="1200" dirty="0"/>
            <a:t> </a:t>
          </a:r>
          <a:r>
            <a:rPr lang="en-US" sz="1300" b="1" i="0" kern="1200" dirty="0"/>
            <a:t>Preprocessing:</a:t>
          </a:r>
          <a:r>
            <a:rPr lang="en-US" sz="1300" b="0" i="0" kern="1200" dirty="0"/>
            <a:t> The 20,000 News Group dataset is a widely used benchmark dataset for text classification tasks. </a:t>
          </a:r>
          <a:endParaRPr lang="en-US" sz="1300" kern="1200" dirty="0"/>
        </a:p>
      </dsp:txBody>
      <dsp:txXfrm>
        <a:off x="47852" y="1127606"/>
        <a:ext cx="2559042" cy="1498138"/>
      </dsp:txXfrm>
    </dsp:sp>
    <dsp:sp modelId="{8CCACC65-4658-462B-BF36-A99CFA691651}">
      <dsp:nvSpPr>
        <dsp:cNvPr id="0" name=""/>
        <dsp:cNvSpPr/>
      </dsp:nvSpPr>
      <dsp:spPr>
        <a:xfrm>
          <a:off x="2886903" y="1547795"/>
          <a:ext cx="562279" cy="65776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86903" y="1679347"/>
        <a:ext cx="393595" cy="394656"/>
      </dsp:txXfrm>
    </dsp:sp>
    <dsp:sp modelId="{47DD0943-006A-474A-9035-D7B7712133D9}">
      <dsp:nvSpPr>
        <dsp:cNvPr id="0" name=""/>
        <dsp:cNvSpPr/>
      </dsp:nvSpPr>
      <dsp:spPr>
        <a:xfrm>
          <a:off x="3714408" y="1080997"/>
          <a:ext cx="2652260" cy="159135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We removed any documents with missing or invalid content and performed tokenization to split each document into individual words. We also applied stop-word removal and stemming to reduce the dimensionality of the feature space. </a:t>
          </a:r>
          <a:endParaRPr lang="en-US" sz="1300" kern="1200" dirty="0"/>
        </a:p>
      </dsp:txBody>
      <dsp:txXfrm>
        <a:off x="3761017" y="1127606"/>
        <a:ext cx="2559042" cy="1498138"/>
      </dsp:txXfrm>
    </dsp:sp>
    <dsp:sp modelId="{8248589E-7CCC-4850-A5FC-9AE8402C41D0}">
      <dsp:nvSpPr>
        <dsp:cNvPr id="0" name=""/>
        <dsp:cNvSpPr/>
      </dsp:nvSpPr>
      <dsp:spPr>
        <a:xfrm rot="5400000">
          <a:off x="4759399" y="2858012"/>
          <a:ext cx="562279" cy="65776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4843211" y="2905752"/>
        <a:ext cx="394656" cy="393595"/>
      </dsp:txXfrm>
    </dsp:sp>
    <dsp:sp modelId="{021D82CA-01C7-4387-AC13-47EB5A00D729}">
      <dsp:nvSpPr>
        <dsp:cNvPr id="0" name=""/>
        <dsp:cNvSpPr/>
      </dsp:nvSpPr>
      <dsp:spPr>
        <a:xfrm>
          <a:off x="3714408" y="3733258"/>
          <a:ext cx="2652260" cy="159135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Splitting of Data</a:t>
          </a:r>
          <a:r>
            <a:rPr lang="en-US" sz="1300" b="0" i="0" kern="1200" dirty="0"/>
            <a:t>: To avoid overfitting, the dataset was divided into two categories: training datasets and, testing datasets, which were divided by 80 percent and 20 percent, respectively.</a:t>
          </a:r>
          <a:endParaRPr lang="en-US" sz="1300" kern="1200" dirty="0"/>
        </a:p>
      </dsp:txBody>
      <dsp:txXfrm>
        <a:off x="3761017" y="3779867"/>
        <a:ext cx="2559042" cy="1498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9F996-B9EE-420F-8592-BAF3B62034B5}">
      <dsp:nvSpPr>
        <dsp:cNvPr id="0" name=""/>
        <dsp:cNvSpPr/>
      </dsp:nvSpPr>
      <dsp:spPr>
        <a:xfrm>
          <a:off x="307345" y="1546"/>
          <a:ext cx="3222855" cy="1933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US" sz="1600" b="0" i="0" kern="1200"/>
            <a:t>Text classification is the process of classifying a text material into a number of predetermined categories or tags. It is a key problem in NLP and has uses in a number of areas, including topic modeling, sentiment analysis, and spam filtering.</a:t>
          </a:r>
          <a:endParaRPr lang="en-US" sz="1600" kern="1200"/>
        </a:p>
      </dsp:txBody>
      <dsp:txXfrm>
        <a:off x="307345" y="1546"/>
        <a:ext cx="3222855" cy="1933713"/>
      </dsp:txXfrm>
    </dsp:sp>
    <dsp:sp modelId="{DCC78455-CB08-4314-9647-F2956FAF04C8}">
      <dsp:nvSpPr>
        <dsp:cNvPr id="0" name=""/>
        <dsp:cNvSpPr/>
      </dsp:nvSpPr>
      <dsp:spPr>
        <a:xfrm>
          <a:off x="3852486" y="1546"/>
          <a:ext cx="3222855" cy="19337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US" sz="1600" b="0" i="0" kern="1200"/>
            <a:t>The requirement for precise and effective text classification has expanded quickly with the growth of digital text data. </a:t>
          </a:r>
          <a:endParaRPr lang="en-US" sz="1600" kern="1200"/>
        </a:p>
      </dsp:txBody>
      <dsp:txXfrm>
        <a:off x="3852486" y="1546"/>
        <a:ext cx="3222855" cy="1933713"/>
      </dsp:txXfrm>
    </dsp:sp>
    <dsp:sp modelId="{CE5D5D10-A22D-47D2-8567-A5D5A966E734}">
      <dsp:nvSpPr>
        <dsp:cNvPr id="0" name=""/>
        <dsp:cNvSpPr/>
      </dsp:nvSpPr>
      <dsp:spPr>
        <a:xfrm>
          <a:off x="7397627" y="1546"/>
          <a:ext cx="3222855" cy="19337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US" sz="1600" b="0" i="0" kern="1200"/>
            <a:t>Many different algorithms have been presented, and machine learning (ML) techniques have demonstrated promising results in text classification. </a:t>
          </a:r>
          <a:endParaRPr lang="en-US" sz="1600" kern="1200"/>
        </a:p>
      </dsp:txBody>
      <dsp:txXfrm>
        <a:off x="7397627" y="1546"/>
        <a:ext cx="3222855" cy="1933713"/>
      </dsp:txXfrm>
    </dsp:sp>
    <dsp:sp modelId="{39552036-1425-4A3F-9C9A-BAE6761D072B}">
      <dsp:nvSpPr>
        <dsp:cNvPr id="0" name=""/>
        <dsp:cNvSpPr/>
      </dsp:nvSpPr>
      <dsp:spPr>
        <a:xfrm>
          <a:off x="2079915" y="2257545"/>
          <a:ext cx="3222855" cy="19337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US" sz="1600" b="0" i="0" kern="1200"/>
            <a:t>Yet, choosing the best method and its optimal parameters for a given problem is not an easy task. </a:t>
          </a:r>
          <a:endParaRPr lang="en-US" sz="1600" kern="1200"/>
        </a:p>
      </dsp:txBody>
      <dsp:txXfrm>
        <a:off x="2079915" y="2257545"/>
        <a:ext cx="3222855" cy="1933713"/>
      </dsp:txXfrm>
    </dsp:sp>
    <dsp:sp modelId="{A12DAC11-1190-4B7F-BAC8-D097F7573A48}">
      <dsp:nvSpPr>
        <dsp:cNvPr id="0" name=""/>
        <dsp:cNvSpPr/>
      </dsp:nvSpPr>
      <dsp:spPr>
        <a:xfrm>
          <a:off x="5625057" y="2257545"/>
          <a:ext cx="3222855" cy="193371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US" sz="1600" b="0" i="0" kern="1200"/>
            <a:t>To determine the most effective method, empirical evaluation of various ML algorithms for text classification is required</a:t>
          </a:r>
          <a:endParaRPr lang="en-US" sz="1600" kern="1200"/>
        </a:p>
      </dsp:txBody>
      <dsp:txXfrm>
        <a:off x="5625057" y="2257545"/>
        <a:ext cx="3222855" cy="19337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087AF-EF56-4D88-84FA-6AF50815F08B}"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4404E-A8E6-469E-B0F7-EEBBF27B0286}" type="slidenum">
              <a:rPr lang="en-US" smtClean="0"/>
              <a:t>‹#›</a:t>
            </a:fld>
            <a:endParaRPr lang="en-US"/>
          </a:p>
        </p:txBody>
      </p:sp>
    </p:spTree>
    <p:extLst>
      <p:ext uri="{BB962C8B-B14F-4D97-AF65-F5344CB8AC3E}">
        <p14:creationId xmlns:p14="http://schemas.microsoft.com/office/powerpoint/2010/main" val="102349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4993-6EB2-A80D-6CB6-094CD0864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8CF7F-38A5-CBC6-2912-3C65C6CA6F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51006A-D85A-7443-7132-E2A4F4486833}"/>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5" name="Footer Placeholder 4">
            <a:extLst>
              <a:ext uri="{FF2B5EF4-FFF2-40B4-BE49-F238E27FC236}">
                <a16:creationId xmlns:a16="http://schemas.microsoft.com/office/drawing/2014/main" id="{124C3883-E432-78EC-0014-01C3CCB48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6A368-B996-0251-0A55-ABB46F694B84}"/>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373504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6621-7338-48C0-AD33-88946FD86E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2ACC3-2805-4A64-62DD-0674D8746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42A69-B84A-9291-73EA-1472C9491CD2}"/>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5" name="Footer Placeholder 4">
            <a:extLst>
              <a:ext uri="{FF2B5EF4-FFF2-40B4-BE49-F238E27FC236}">
                <a16:creationId xmlns:a16="http://schemas.microsoft.com/office/drawing/2014/main" id="{84E242B6-BC14-9772-CADB-99FADE2D4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6C3FC-C731-D37A-E2F6-1D60FA6EF504}"/>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3406240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06709-4B7C-DD29-2849-32C7048725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B3041D-468E-C5AF-181D-8ADABD1B3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E61D0-B64E-6683-F5AD-896B7F688CDD}"/>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5" name="Footer Placeholder 4">
            <a:extLst>
              <a:ext uri="{FF2B5EF4-FFF2-40B4-BE49-F238E27FC236}">
                <a16:creationId xmlns:a16="http://schemas.microsoft.com/office/drawing/2014/main" id="{B9B78EA7-47AB-6EB2-252B-54D2AECA5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FC2A5-8B3A-B3E4-5E15-5DA4A4A1EBDB}"/>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20559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669E-7C67-734E-68DE-CB8E2F2B1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24390-C014-2DE2-5808-6B6D022C43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E39CC-0E29-9672-9885-22663003CA16}"/>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5" name="Footer Placeholder 4">
            <a:extLst>
              <a:ext uri="{FF2B5EF4-FFF2-40B4-BE49-F238E27FC236}">
                <a16:creationId xmlns:a16="http://schemas.microsoft.com/office/drawing/2014/main" id="{D0B8FDAD-1518-4706-0FC9-2447F9C81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EC345-7F70-9F80-3B17-6C220F7F519B}"/>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309872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95A4-4311-0583-36CA-9F3AC6015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E8BFA8-038B-0C24-8A26-68313B6B62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09C280-B274-48A2-9FE7-BB4CD0F2F2C2}"/>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5" name="Footer Placeholder 4">
            <a:extLst>
              <a:ext uri="{FF2B5EF4-FFF2-40B4-BE49-F238E27FC236}">
                <a16:creationId xmlns:a16="http://schemas.microsoft.com/office/drawing/2014/main" id="{72D8028A-37DD-052A-4D55-54FDAB0AC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58519-1727-8850-916D-E013CE6AD0AA}"/>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420185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9FD7-0837-C76B-4438-BDA090A56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ABA39-FCA4-7723-A3EA-852FC77B74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D90D2A-E8C1-4332-51B2-FD4A83361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7D64E-6A66-D68E-D78F-BF4A914E5C1E}"/>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6" name="Footer Placeholder 5">
            <a:extLst>
              <a:ext uri="{FF2B5EF4-FFF2-40B4-BE49-F238E27FC236}">
                <a16:creationId xmlns:a16="http://schemas.microsoft.com/office/drawing/2014/main" id="{885CFB14-CDCB-E157-F959-DD012073B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ED9A0-0E07-0A0E-35E3-6C35A6563F6B}"/>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16694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CB03-6629-EAF6-76F2-0A5A614E9E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7BA8F4-84EA-32A0-CB8C-E65FFD1B3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700444-96DF-DAC1-B4A9-771893385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4B46BF-746F-C062-157D-D25435A00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CB877C-E42B-63D9-3C02-6416F3ABB5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772D5B-5298-6296-82EA-38ED098EA5F9}"/>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8" name="Footer Placeholder 7">
            <a:extLst>
              <a:ext uri="{FF2B5EF4-FFF2-40B4-BE49-F238E27FC236}">
                <a16:creationId xmlns:a16="http://schemas.microsoft.com/office/drawing/2014/main" id="{85F949E9-7952-8E39-9B49-0C33E80853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2A6BB1-3C67-4818-51CF-BB5348364106}"/>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354723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4451-F216-5114-F102-3DC11688DD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6643D0-0C12-462D-05E4-5781DCE6BA08}"/>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4" name="Footer Placeholder 3">
            <a:extLst>
              <a:ext uri="{FF2B5EF4-FFF2-40B4-BE49-F238E27FC236}">
                <a16:creationId xmlns:a16="http://schemas.microsoft.com/office/drawing/2014/main" id="{DD814448-B454-D36C-80E4-87AC49BA54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991EC3-9BA7-B3C5-A9A4-5376F5F09B0F}"/>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188634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DC3B8-6AE6-0774-CA68-9D69F408F9E6}"/>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3" name="Footer Placeholder 2">
            <a:extLst>
              <a:ext uri="{FF2B5EF4-FFF2-40B4-BE49-F238E27FC236}">
                <a16:creationId xmlns:a16="http://schemas.microsoft.com/office/drawing/2014/main" id="{D9CC466F-E8D0-2F6D-7225-C734E3EFA0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441A2C-234E-3664-E3B3-331A7FC6A8D6}"/>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16224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4D59-FD51-A13E-4288-F20BFBAF9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576919-3438-29F2-BD69-ED33D6041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E8CDE-6CCF-1C54-6D68-94FB11684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785432-5D11-FB0A-52FE-33E8E032779C}"/>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6" name="Footer Placeholder 5">
            <a:extLst>
              <a:ext uri="{FF2B5EF4-FFF2-40B4-BE49-F238E27FC236}">
                <a16:creationId xmlns:a16="http://schemas.microsoft.com/office/drawing/2014/main" id="{A7FBC6EE-5128-E607-6CFC-96EDEFBE2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6DB17-F117-6E6F-0A0F-66B3E8E22175}"/>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10834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F510-0C01-E446-3EDC-7E95E916F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B8C357-48F3-B337-2D6B-A7E7D2332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6C96DE-4139-6AEF-37E3-EBFA71A96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45D12-E1F2-6910-47E5-5EF972995FCA}"/>
              </a:ext>
            </a:extLst>
          </p:cNvPr>
          <p:cNvSpPr>
            <a:spLocks noGrp="1"/>
          </p:cNvSpPr>
          <p:nvPr>
            <p:ph type="dt" sz="half" idx="10"/>
          </p:nvPr>
        </p:nvSpPr>
        <p:spPr/>
        <p:txBody>
          <a:bodyPr/>
          <a:lstStyle/>
          <a:p>
            <a:fld id="{CD551DFE-D028-4757-B698-1A8CD855104B}" type="datetimeFigureOut">
              <a:rPr lang="en-US" smtClean="0"/>
              <a:t>4/25/2023</a:t>
            </a:fld>
            <a:endParaRPr lang="en-US"/>
          </a:p>
        </p:txBody>
      </p:sp>
      <p:sp>
        <p:nvSpPr>
          <p:cNvPr id="6" name="Footer Placeholder 5">
            <a:extLst>
              <a:ext uri="{FF2B5EF4-FFF2-40B4-BE49-F238E27FC236}">
                <a16:creationId xmlns:a16="http://schemas.microsoft.com/office/drawing/2014/main" id="{9BC6F416-67BB-1F0D-1F6A-8A9EA1192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21F02-0B7F-412F-5FAD-6D4623E6CC27}"/>
              </a:ext>
            </a:extLst>
          </p:cNvPr>
          <p:cNvSpPr>
            <a:spLocks noGrp="1"/>
          </p:cNvSpPr>
          <p:nvPr>
            <p:ph type="sldNum" sz="quarter" idx="12"/>
          </p:nvPr>
        </p:nvSpPr>
        <p:spPr/>
        <p:txBody>
          <a:bodyPr/>
          <a:lstStyle/>
          <a:p>
            <a:fld id="{F94CB8B7-59A9-4714-A5E8-E20032F911A1}" type="slidenum">
              <a:rPr lang="en-US" smtClean="0"/>
              <a:t>‹#›</a:t>
            </a:fld>
            <a:endParaRPr lang="en-US"/>
          </a:p>
        </p:txBody>
      </p:sp>
    </p:spTree>
    <p:extLst>
      <p:ext uri="{BB962C8B-B14F-4D97-AF65-F5344CB8AC3E}">
        <p14:creationId xmlns:p14="http://schemas.microsoft.com/office/powerpoint/2010/main" val="102008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0ABA1-DE87-8A7E-67F6-E6F3C0483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2D766-4262-FA02-9E8D-D75BE3640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F9572-D85F-2305-46FF-7F8C8D5BD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51DFE-D028-4757-B698-1A8CD855104B}" type="datetimeFigureOut">
              <a:rPr lang="en-US" smtClean="0"/>
              <a:t>4/25/2023</a:t>
            </a:fld>
            <a:endParaRPr lang="en-US"/>
          </a:p>
        </p:txBody>
      </p:sp>
      <p:sp>
        <p:nvSpPr>
          <p:cNvPr id="5" name="Footer Placeholder 4">
            <a:extLst>
              <a:ext uri="{FF2B5EF4-FFF2-40B4-BE49-F238E27FC236}">
                <a16:creationId xmlns:a16="http://schemas.microsoft.com/office/drawing/2014/main" id="{A3EA7415-A789-14C6-E1DD-6D42709C6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CCF628-DAF2-B353-9156-23D31D8D23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CB8B7-59A9-4714-A5E8-E20032F911A1}" type="slidenum">
              <a:rPr lang="en-US" smtClean="0"/>
              <a:t>‹#›</a:t>
            </a:fld>
            <a:endParaRPr lang="en-US"/>
          </a:p>
        </p:txBody>
      </p:sp>
    </p:spTree>
    <p:extLst>
      <p:ext uri="{BB962C8B-B14F-4D97-AF65-F5344CB8AC3E}">
        <p14:creationId xmlns:p14="http://schemas.microsoft.com/office/powerpoint/2010/main" val="2993758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6B4048-46E3-39F8-2BE3-0C3E22B6EDBA}"/>
              </a:ext>
            </a:extLst>
          </p:cNvPr>
          <p:cNvSpPr>
            <a:spLocks noGrp="1"/>
          </p:cNvSpPr>
          <p:nvPr>
            <p:ph type="ctrTitle"/>
          </p:nvPr>
        </p:nvSpPr>
        <p:spPr>
          <a:xfrm>
            <a:off x="1314824" y="735106"/>
            <a:ext cx="10053763" cy="2928470"/>
          </a:xfrm>
        </p:spPr>
        <p:txBody>
          <a:bodyPr anchor="b">
            <a:normAutofit/>
          </a:bodyPr>
          <a:lstStyle/>
          <a:p>
            <a:pPr algn="l"/>
            <a:r>
              <a:rPr lang="en-US" sz="4800" b="0" i="0">
                <a:solidFill>
                  <a:srgbClr val="FFFFFF"/>
                </a:solidFill>
                <a:effectLst/>
                <a:latin typeface="Arial" panose="020B0604020202020204" pitchFamily="34" charset="0"/>
              </a:rPr>
              <a:t>Empirical Evaluation of Machine Learning Techniques for Text Classification</a:t>
            </a:r>
            <a:endParaRPr lang="en-US" sz="4800">
              <a:solidFill>
                <a:srgbClr val="FFFFFF"/>
              </a:solidFill>
            </a:endParaRPr>
          </a:p>
        </p:txBody>
      </p:sp>
      <p:sp>
        <p:nvSpPr>
          <p:cNvPr id="3" name="Subtitle 2">
            <a:extLst>
              <a:ext uri="{FF2B5EF4-FFF2-40B4-BE49-F238E27FC236}">
                <a16:creationId xmlns:a16="http://schemas.microsoft.com/office/drawing/2014/main" id="{1AD4CDD6-EE36-CAD5-D112-E51616BE0368}"/>
              </a:ext>
            </a:extLst>
          </p:cNvPr>
          <p:cNvSpPr>
            <a:spLocks noGrp="1"/>
          </p:cNvSpPr>
          <p:nvPr>
            <p:ph type="subTitle" idx="1"/>
          </p:nvPr>
        </p:nvSpPr>
        <p:spPr>
          <a:xfrm>
            <a:off x="1350682" y="4870824"/>
            <a:ext cx="10005951" cy="1458258"/>
          </a:xfrm>
        </p:spPr>
        <p:txBody>
          <a:bodyPr anchor="ctr">
            <a:normAutofit/>
          </a:bodyPr>
          <a:lstStyle/>
          <a:p>
            <a:pPr algn="l"/>
            <a:endParaRPr lang="en-US" dirty="0"/>
          </a:p>
        </p:txBody>
      </p:sp>
    </p:spTree>
    <p:extLst>
      <p:ext uri="{BB962C8B-B14F-4D97-AF65-F5344CB8AC3E}">
        <p14:creationId xmlns:p14="http://schemas.microsoft.com/office/powerpoint/2010/main" val="103574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B2EA-4C49-6F16-1916-04B97275CBE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3B181731-01FB-489B-4414-3D4509EA0A1F}"/>
              </a:ext>
            </a:extLst>
          </p:cNvPr>
          <p:cNvPicPr>
            <a:picLocks noGrp="1" noChangeAspect="1"/>
          </p:cNvPicPr>
          <p:nvPr>
            <p:ph idx="1"/>
          </p:nvPr>
        </p:nvPicPr>
        <p:blipFill>
          <a:blip r:embed="rId2"/>
          <a:stretch>
            <a:fillRect/>
          </a:stretch>
        </p:blipFill>
        <p:spPr>
          <a:xfrm>
            <a:off x="6095999" y="2640693"/>
            <a:ext cx="5600901" cy="4094836"/>
          </a:xfrm>
        </p:spPr>
      </p:pic>
      <p:pic>
        <p:nvPicPr>
          <p:cNvPr id="5" name="Picture 4">
            <a:extLst>
              <a:ext uri="{FF2B5EF4-FFF2-40B4-BE49-F238E27FC236}">
                <a16:creationId xmlns:a16="http://schemas.microsoft.com/office/drawing/2014/main" id="{F204C843-D073-6D00-DC5D-4FED1EAE9E68}"/>
              </a:ext>
            </a:extLst>
          </p:cNvPr>
          <p:cNvPicPr>
            <a:picLocks noChangeAspect="1"/>
          </p:cNvPicPr>
          <p:nvPr/>
        </p:nvPicPr>
        <p:blipFill>
          <a:blip r:embed="rId3"/>
          <a:stretch>
            <a:fillRect/>
          </a:stretch>
        </p:blipFill>
        <p:spPr>
          <a:xfrm>
            <a:off x="259977" y="216013"/>
            <a:ext cx="5745157" cy="4001294"/>
          </a:xfrm>
          <a:prstGeom prst="rect">
            <a:avLst/>
          </a:prstGeom>
        </p:spPr>
      </p:pic>
    </p:spTree>
    <p:extLst>
      <p:ext uri="{BB962C8B-B14F-4D97-AF65-F5344CB8AC3E}">
        <p14:creationId xmlns:p14="http://schemas.microsoft.com/office/powerpoint/2010/main" val="172890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4EAA-519A-45DA-09FB-ED463A7B4F2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F492343-A2C8-DD49-2230-B686E6EFA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23" y="0"/>
            <a:ext cx="4112185" cy="3084139"/>
          </a:xfrm>
        </p:spPr>
      </p:pic>
      <p:pic>
        <p:nvPicPr>
          <p:cNvPr id="9" name="Picture 8">
            <a:extLst>
              <a:ext uri="{FF2B5EF4-FFF2-40B4-BE49-F238E27FC236}">
                <a16:creationId xmlns:a16="http://schemas.microsoft.com/office/drawing/2014/main" id="{CBBF875A-596D-DEEB-4914-61CB1B229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815" y="-2"/>
            <a:ext cx="4112185" cy="3084139"/>
          </a:xfrm>
          <a:prstGeom prst="rect">
            <a:avLst/>
          </a:prstGeom>
        </p:spPr>
      </p:pic>
      <p:pic>
        <p:nvPicPr>
          <p:cNvPr id="11" name="Picture 10">
            <a:extLst>
              <a:ext uri="{FF2B5EF4-FFF2-40B4-BE49-F238E27FC236}">
                <a16:creationId xmlns:a16="http://schemas.microsoft.com/office/drawing/2014/main" id="{67604F52-E62B-6824-10AE-705E8199C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75529"/>
            <a:ext cx="4243295" cy="3182471"/>
          </a:xfrm>
          <a:prstGeom prst="rect">
            <a:avLst/>
          </a:prstGeom>
        </p:spPr>
      </p:pic>
      <p:pic>
        <p:nvPicPr>
          <p:cNvPr id="13" name="Picture 12">
            <a:extLst>
              <a:ext uri="{FF2B5EF4-FFF2-40B4-BE49-F238E27FC236}">
                <a16:creationId xmlns:a16="http://schemas.microsoft.com/office/drawing/2014/main" id="{347F310E-94AE-86F6-050C-33EAD0664E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9907" y="3719656"/>
            <a:ext cx="4184461" cy="3138346"/>
          </a:xfrm>
          <a:prstGeom prst="rect">
            <a:avLst/>
          </a:prstGeom>
        </p:spPr>
      </p:pic>
      <p:pic>
        <p:nvPicPr>
          <p:cNvPr id="15" name="Picture 14">
            <a:extLst>
              <a:ext uri="{FF2B5EF4-FFF2-40B4-BE49-F238E27FC236}">
                <a16:creationId xmlns:a16="http://schemas.microsoft.com/office/drawing/2014/main" id="{9DB2E5B3-FF0A-CA75-BB1E-6D8781412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2186" y="0"/>
            <a:ext cx="4112183" cy="3084137"/>
          </a:xfrm>
          <a:prstGeom prst="rect">
            <a:avLst/>
          </a:prstGeom>
        </p:spPr>
      </p:pic>
      <p:pic>
        <p:nvPicPr>
          <p:cNvPr id="17" name="Picture 16">
            <a:extLst>
              <a:ext uri="{FF2B5EF4-FFF2-40B4-BE49-F238E27FC236}">
                <a16:creationId xmlns:a16="http://schemas.microsoft.com/office/drawing/2014/main" id="{EAFF9537-F4A0-6992-5C20-F34534CAD6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8704" y="3675529"/>
            <a:ext cx="4243296" cy="3182472"/>
          </a:xfrm>
          <a:prstGeom prst="rect">
            <a:avLst/>
          </a:prstGeom>
        </p:spPr>
      </p:pic>
    </p:spTree>
    <p:extLst>
      <p:ext uri="{BB962C8B-B14F-4D97-AF65-F5344CB8AC3E}">
        <p14:creationId xmlns:p14="http://schemas.microsoft.com/office/powerpoint/2010/main" val="144260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F2E74-75AE-7CE3-7DBE-8D65FA7AC726}"/>
              </a:ext>
            </a:extLst>
          </p:cNvPr>
          <p:cNvSpPr>
            <a:spLocks noGrp="1"/>
          </p:cNvSpPr>
          <p:nvPr>
            <p:ph type="title"/>
          </p:nvPr>
        </p:nvSpPr>
        <p:spPr>
          <a:xfrm>
            <a:off x="686834" y="1153572"/>
            <a:ext cx="3200400" cy="4461163"/>
          </a:xfrm>
        </p:spPr>
        <p:txBody>
          <a:bodyPr>
            <a:normAutofit/>
          </a:bodyPr>
          <a:lstStyle/>
          <a:p>
            <a:r>
              <a:rPr lang="en-US">
                <a:solidFill>
                  <a:srgbClr val="FFFFFF"/>
                </a:solidFill>
              </a:rPr>
              <a:t>References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E72612A-1231-BC78-FB74-98BC4EC040F0}"/>
              </a:ext>
            </a:extLst>
          </p:cNvPr>
          <p:cNvSpPr>
            <a:spLocks noGrp="1"/>
          </p:cNvSpPr>
          <p:nvPr>
            <p:ph idx="1"/>
          </p:nvPr>
        </p:nvSpPr>
        <p:spPr>
          <a:xfrm>
            <a:off x="4447308" y="591344"/>
            <a:ext cx="6906491" cy="5585619"/>
          </a:xfrm>
        </p:spPr>
        <p:txBody>
          <a:bodyPr anchor="ctr">
            <a:normAutofit fontScale="92500" lnSpcReduction="20000"/>
          </a:bodyPr>
          <a:lstStyle/>
          <a:p>
            <a:r>
              <a:rPr lang="en-US" sz="1300" dirty="0"/>
              <a:t> </a:t>
            </a:r>
            <a:r>
              <a:rPr lang="en-US" sz="1050" dirty="0"/>
              <a:t>[1] Z. Xue, J. Wei and W. Guo, ”A Real-Time Naive Bayes Classifier Accelerator on FPGA,” in IEEE Access vol. 8, pp. 40755-40766, 2020. </a:t>
            </a:r>
          </a:p>
          <a:p>
            <a:r>
              <a:rPr lang="en-US" sz="1050" dirty="0"/>
              <a:t>[2] Jain, </a:t>
            </a:r>
            <a:r>
              <a:rPr lang="en-US" sz="1050" dirty="0" err="1"/>
              <a:t>Pratyaksh</a:t>
            </a:r>
            <a:r>
              <a:rPr lang="en-US" sz="1050" dirty="0"/>
              <a:t>, Karthik Ram Srinivas, and Abhishek </a:t>
            </a:r>
            <a:r>
              <a:rPr lang="en-US" sz="1050" dirty="0" err="1"/>
              <a:t>Vichare</a:t>
            </a:r>
            <a:r>
              <a:rPr lang="en-US" sz="1050" dirty="0"/>
              <a:t>. ”Depression and suicide analysis using machine learning and NLP.” Journal of Physics: Conference Series. Vol. 2161. No. 1. IOP Publishing 2022. </a:t>
            </a:r>
          </a:p>
          <a:p>
            <a:r>
              <a:rPr lang="en-US" sz="1050" dirty="0"/>
              <a:t>[3] Babu, N.V., </a:t>
            </a:r>
            <a:r>
              <a:rPr lang="en-US" sz="1050" dirty="0" err="1"/>
              <a:t>Kanaga</a:t>
            </a:r>
            <a:r>
              <a:rPr lang="en-US" sz="1050" dirty="0"/>
              <a:t>, E.G.M. “Sentiment Analysis in Social Media Data for Depression Detection Using Artificial Intelligence: A Review. SN COMPUT. SCI. 3, 74 (2022). </a:t>
            </a:r>
          </a:p>
          <a:p>
            <a:r>
              <a:rPr lang="en-US" sz="1050" dirty="0"/>
              <a:t>[4] </a:t>
            </a:r>
            <a:r>
              <a:rPr lang="en-US" sz="1050" dirty="0" err="1"/>
              <a:t>Guia</a:t>
            </a:r>
            <a:r>
              <a:rPr lang="en-US" sz="1050" dirty="0"/>
              <a:t>, M.; Silva, R. and Bernardino, J. (2019). Comparison of </a:t>
            </a:r>
            <a:r>
              <a:rPr lang="en-US" sz="1050" dirty="0" err="1"/>
              <a:t>Na¨ıve</a:t>
            </a:r>
            <a:r>
              <a:rPr lang="en-US" sz="1050" dirty="0"/>
              <a:t> Bayes, Support Vector Machine, Decision Trees and Random Forest on Sentiment Analysis. In Proceedings of the 11th International Joint Conference on Knowledge Discovery, Knowledge Engineering and Knowledge Management - KDIR </a:t>
            </a:r>
          </a:p>
          <a:p>
            <a:r>
              <a:rPr lang="en-US" sz="1050" dirty="0"/>
              <a:t>[5] G. Mustafa, M. Usman, M. T. Afzal, A. Shahid and A. </a:t>
            </a:r>
            <a:r>
              <a:rPr lang="en-US" sz="1050" dirty="0" err="1"/>
              <a:t>Koubaa</a:t>
            </a:r>
            <a:r>
              <a:rPr lang="en-US" sz="1050" dirty="0"/>
              <a:t>, ”A Comprehensive Evaluation of Metadata-Based Features to Classify Research Paper’s Topics,” in IEEE Access, vol. 9, pp. 133500-133509, 2021, doi:10.1109/ACCESS.2021.3115148 </a:t>
            </a:r>
          </a:p>
          <a:p>
            <a:r>
              <a:rPr lang="en-US" sz="1050" dirty="0"/>
              <a:t>[6] </a:t>
            </a:r>
            <a:r>
              <a:rPr lang="en-US" sz="1050" dirty="0" err="1"/>
              <a:t>Mehanna</a:t>
            </a:r>
            <a:r>
              <a:rPr lang="en-US" sz="1050" dirty="0"/>
              <a:t>, Y.S.; </a:t>
            </a:r>
            <a:r>
              <a:rPr lang="en-US" sz="1050" dirty="0" err="1"/>
              <a:t>Mahmuddin</a:t>
            </a:r>
            <a:r>
              <a:rPr lang="en-US" sz="1050" dirty="0"/>
              <a:t>, M.B. A Semantic Conceptualization Using Tagged Bag-of-Concepts for Sentiment Analysis. IEEE Access 2021, 9, 118736–118756. </a:t>
            </a:r>
          </a:p>
          <a:p>
            <a:r>
              <a:rPr lang="en-US" sz="1050" dirty="0"/>
              <a:t>[7] Kabir M, Kabir MMJ, Xu S, </a:t>
            </a:r>
            <a:r>
              <a:rPr lang="en-US" sz="1050" dirty="0" err="1"/>
              <a:t>Badhon</a:t>
            </a:r>
            <a:r>
              <a:rPr lang="en-US" sz="1050" dirty="0"/>
              <a:t> B (2021) An empirical research on sentiment analysis using machine learning approaches. Int J </a:t>
            </a:r>
            <a:r>
              <a:rPr lang="en-US" sz="1050" dirty="0" err="1"/>
              <a:t>Comput</a:t>
            </a:r>
            <a:r>
              <a:rPr lang="en-US" sz="1050" dirty="0"/>
              <a:t> Appl 43(10):1011–1019. </a:t>
            </a:r>
          </a:p>
          <a:p>
            <a:r>
              <a:rPr lang="en-US" sz="1050" dirty="0"/>
              <a:t>[8] S. Chowdhury and M. P. Schoen, ”Research Paper Classification using Supervised Machine Learning Techniques,” 2020 Intermountain Engineering, Technology and Computing (IETC), Orem, UT, USA, 2020, pp. 1-6, </a:t>
            </a:r>
            <a:r>
              <a:rPr lang="en-US" sz="1050" dirty="0" err="1"/>
              <a:t>doi</a:t>
            </a:r>
            <a:r>
              <a:rPr lang="en-US" sz="1050" dirty="0"/>
              <a:t>: 10.1109/IETC47856.2020.9249211. </a:t>
            </a:r>
          </a:p>
          <a:p>
            <a:r>
              <a:rPr lang="en-US" sz="1050" dirty="0"/>
              <a:t>[9] Shah, K., Patel, H., Sanghvi, D. et al. A Comparative Analysis of Logistic Regression, Random Forest and </a:t>
            </a:r>
            <a:r>
              <a:rPr lang="en-US" sz="1050" dirty="0" err="1"/>
              <a:t>KNNModels</a:t>
            </a:r>
            <a:r>
              <a:rPr lang="en-US" sz="1050" dirty="0"/>
              <a:t> for the Text Classification. Augment Hum Res 5, 12 (2020).</a:t>
            </a:r>
          </a:p>
          <a:p>
            <a:r>
              <a:rPr lang="en-US" sz="1050" dirty="0"/>
              <a:t> [10] L. Zhang et al., ”BERT Based Sentiment Analysis in Social Media,” in IEEE Access, vol. 9, pp. 72335-72345, 2021. </a:t>
            </a:r>
          </a:p>
          <a:p>
            <a:r>
              <a:rPr lang="en-US" sz="1050" dirty="0"/>
              <a:t>[11] Y. Wang et al., ”Efficient Convolutional Neural Networks for Text Classification with Variable-Length Input,” in IEEE Transactions on Neural Networks and Learning Systems, vol. 32, pp. 320-333, 2021. [12] K. Li et al., ”Multimodal Sentiment Analysis Using Hierarchical Attention-Based Deep Neural Networks,” in IEEE Transactions on Multimedia, vol. 23, pp. 1355-1368, 2021. [13] J. Zhang et al., ”Attention-Based Deep Neural Networks for Text Classification: A Review,” in IEEE Access, vol. 8, pp. 219221-219238, 2020. [14] T. Chen et al., ”Self-Attention Based Recurrent Neural Network for Text Classification,” in IEEE Access, vol. 8, pp. 22650-22659, 2020. [15] Q. Zhang et al., ”Adaptive Deep Learning Framework for Short Text Classification,” in IEEE Access, vol. 8, pp. 186087-186099, 2020. [16] X. Ma et al., ”A Survey of Deep Learning-Based Text Classification Techniques,” in IEEE Transactions on Neural Networks and Learning Systems, vol. 32, pp. 629-647, 2021. [17] X. Zhou et al., ”Fine-Grained Multi-Label Text Classification by </a:t>
            </a:r>
            <a:r>
              <a:rPr lang="en-US" sz="1050" dirty="0" err="1"/>
              <a:t>LabelEnhanced</a:t>
            </a:r>
            <a:r>
              <a:rPr lang="en-US" sz="1050" dirty="0"/>
              <a:t> Embedding and Attention Network,” in IEEE Transactions on Knowledge and Data Engineering, vol. 33, pp. 400-413, 2021. [18] W. Zhang et al., ”A Novel Feature Learning Framework for Text Classification Based on Convolutional Neural Networks,” in IEEE Access, vol. 7, pp. 69000-69010, 2019. [19] X. Liu et al., ”An Attention Enhanced Multi-Channel Convolutional Neural Network for Text Classification,” in IEEE Access, vol. 7, pp. 166190-166201, 2019. [20] D. Wang, ”Learning to Respond with Deep Neural Networks for Retrieval-Based Dialog Systems,” in IEEE/ACM Transactions on Audio, Speech, and Language Processing, vol. 29, pp. 1800-1810, 2021.</a:t>
            </a:r>
            <a:endParaRPr lang="en-US" sz="1300" dirty="0"/>
          </a:p>
        </p:txBody>
      </p:sp>
    </p:spTree>
    <p:extLst>
      <p:ext uri="{BB962C8B-B14F-4D97-AF65-F5344CB8AC3E}">
        <p14:creationId xmlns:p14="http://schemas.microsoft.com/office/powerpoint/2010/main" val="247654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7376-5F87-7CE9-8317-2F2FD3E6F5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0AB8D-CE14-CABF-D746-E9226C3DB70F}"/>
              </a:ext>
            </a:extLst>
          </p:cNvPr>
          <p:cNvSpPr>
            <a:spLocks noGrp="1"/>
          </p:cNvSpPr>
          <p:nvPr>
            <p:ph idx="1"/>
          </p:nvPr>
        </p:nvSpPr>
        <p:spPr>
          <a:xfrm>
            <a:off x="838200" y="1335741"/>
            <a:ext cx="10515600" cy="4841222"/>
          </a:xfrm>
        </p:spPr>
        <p:txBody>
          <a:bodyPr>
            <a:normAutofit fontScale="55000" lnSpcReduction="20000"/>
          </a:bodyPr>
          <a:lstStyle/>
          <a:p>
            <a:r>
              <a:rPr lang="en-US" sz="2800" dirty="0"/>
              <a:t>[11] Y. Wang et al., ”Efficient Convolutional Neural Networks for Text Classification with Variable-Length Input,” in IEEE Transactions on Neural Networks and Learning Systems, vol. 32, pp. 320-333, 2021. </a:t>
            </a:r>
          </a:p>
          <a:p>
            <a:r>
              <a:rPr lang="en-US" sz="2800" dirty="0"/>
              <a:t>[12] K. Li et al., ”Multimodal Sentiment Analysis Using Hierarchical Attention-Based Deep Neural Networks,” in IEEE Transactions on Multimedia, vol. 23, pp. 1355-1368, 2021. </a:t>
            </a:r>
          </a:p>
          <a:p>
            <a:r>
              <a:rPr lang="en-US" sz="2800" dirty="0"/>
              <a:t>[13] J. Zhang et al., ”Attention-Based Deep Neural Networks for Text Classification: A Review,” in IEEE Access, vol. 8, pp. 219221-219238, 2020. </a:t>
            </a:r>
          </a:p>
          <a:p>
            <a:r>
              <a:rPr lang="en-US" sz="2800" dirty="0"/>
              <a:t>[14] T. Chen et al., ”Self-Attention Based Recurrent Neural Network for Text Classification,” in IEEE Access, vol. 8, pp. 22650-22659, 2020. </a:t>
            </a:r>
          </a:p>
          <a:p>
            <a:r>
              <a:rPr lang="en-US" sz="2800" dirty="0"/>
              <a:t>[15] Q. Zhang et al., ”Adaptive Deep Learning Framework for Short Text Classification,” in IEEE Access, vol. 8, pp. 186087-186099, 2020. </a:t>
            </a:r>
          </a:p>
          <a:p>
            <a:r>
              <a:rPr lang="en-US" sz="2800" dirty="0"/>
              <a:t>[16] X. Ma et al., ”A Survey of Deep Learning-Based Text Classification Techniques,” in IEEE Transactions on Neural Networks and Learning Systems, vol. 32, pp. 629-647, 2021. </a:t>
            </a:r>
          </a:p>
          <a:p>
            <a:r>
              <a:rPr lang="en-US" sz="2800" dirty="0"/>
              <a:t>[17] X. Zhou et al., ”Fine-Grained Multi-Label Text Classification by </a:t>
            </a:r>
            <a:r>
              <a:rPr lang="en-US" sz="2800" dirty="0" err="1"/>
              <a:t>LabelEnhanced</a:t>
            </a:r>
            <a:r>
              <a:rPr lang="en-US" sz="2800" dirty="0"/>
              <a:t> Embedding and Attention Network,” in IEEE Transactions on Knowledge and Data Engineering, vol. 33, pp. 400-413, 2021. </a:t>
            </a:r>
          </a:p>
          <a:p>
            <a:r>
              <a:rPr lang="en-US" sz="2800" dirty="0"/>
              <a:t>[18] W. Zhang et al., ”A Novel Feature Learning Framework for Text Classification Based on Convolutional Neural Networks,” in IEEE Access, vol. 7, pp. 69000-69010, 2019. </a:t>
            </a:r>
          </a:p>
          <a:p>
            <a:r>
              <a:rPr lang="en-US" sz="2800" dirty="0"/>
              <a:t>[19] X. Liu et al., ”An Attention Enhanced Multi-Channel Convolutional Neural Network for Text Classification,” in IEEE Access, vol. 7, pp. 166190-166201, 2019. </a:t>
            </a:r>
          </a:p>
          <a:p>
            <a:r>
              <a:rPr lang="en-US" sz="2800" dirty="0"/>
              <a:t>[20] D. Wang, ”Learning to Respond with Deep Neural Networks for Retrieval-Based Dialog Systems,” in IEEE/ACM Transactions on Audio, Speech, and Language Processing, vol. 29, pp. 1800-1810, 2021.</a:t>
            </a:r>
            <a:endParaRPr lang="en-US" sz="4000" dirty="0"/>
          </a:p>
          <a:p>
            <a:endParaRPr lang="en-US" dirty="0"/>
          </a:p>
        </p:txBody>
      </p:sp>
    </p:spTree>
    <p:extLst>
      <p:ext uri="{BB962C8B-B14F-4D97-AF65-F5344CB8AC3E}">
        <p14:creationId xmlns:p14="http://schemas.microsoft.com/office/powerpoint/2010/main" val="341903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FBB4E300-3D54-3915-F00D-CF2492FC1CD8}"/>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6D1773-0C05-E84E-C118-2CFF0C8F1F78}"/>
              </a:ext>
            </a:extLst>
          </p:cNvPr>
          <p:cNvSpPr>
            <a:spLocks noGrp="1"/>
          </p:cNvSpPr>
          <p:nvPr>
            <p:ph type="title"/>
          </p:nvPr>
        </p:nvSpPr>
        <p:spPr>
          <a:xfrm>
            <a:off x="7531610" y="365125"/>
            <a:ext cx="3822189" cy="1899912"/>
          </a:xfrm>
        </p:spPr>
        <p:txBody>
          <a:bodyPr>
            <a:normAutofit/>
          </a:bodyPr>
          <a:lstStyle/>
          <a:p>
            <a:r>
              <a:rPr lang="en-US" sz="4000"/>
              <a:t>Group Members</a:t>
            </a:r>
          </a:p>
        </p:txBody>
      </p:sp>
      <p:sp>
        <p:nvSpPr>
          <p:cNvPr id="3" name="Content Placeholder 2">
            <a:extLst>
              <a:ext uri="{FF2B5EF4-FFF2-40B4-BE49-F238E27FC236}">
                <a16:creationId xmlns:a16="http://schemas.microsoft.com/office/drawing/2014/main" id="{542FF5B2-A2FC-947D-1A8B-B17E00F3B391}"/>
              </a:ext>
            </a:extLst>
          </p:cNvPr>
          <p:cNvSpPr>
            <a:spLocks noGrp="1"/>
          </p:cNvSpPr>
          <p:nvPr>
            <p:ph idx="1"/>
          </p:nvPr>
        </p:nvSpPr>
        <p:spPr>
          <a:xfrm>
            <a:off x="7531610" y="2434201"/>
            <a:ext cx="3822189" cy="3742762"/>
          </a:xfrm>
        </p:spPr>
        <p:txBody>
          <a:bodyPr>
            <a:normAutofit/>
          </a:bodyPr>
          <a:lstStyle/>
          <a:p>
            <a:r>
              <a:rPr lang="en-US" sz="2000" b="0">
                <a:effectLst/>
                <a:latin typeface="Arial" panose="020B0604020202020204" pitchFamily="34" charset="0"/>
              </a:rPr>
              <a:t>Mythrei Nalluri (700741075)</a:t>
            </a:r>
          </a:p>
          <a:p>
            <a:r>
              <a:rPr lang="en-US" sz="2000" b="0">
                <a:effectLst/>
                <a:latin typeface="Arial" panose="020B0604020202020204" pitchFamily="34" charset="0"/>
              </a:rPr>
              <a:t>Madhuri Gadaboina (700741049)</a:t>
            </a:r>
          </a:p>
          <a:p>
            <a:r>
              <a:rPr lang="en-US" sz="2000" b="0">
                <a:effectLst/>
                <a:latin typeface="Arial" panose="020B0604020202020204" pitchFamily="34" charset="0"/>
              </a:rPr>
              <a:t>Sushant Ashish (700747009)</a:t>
            </a:r>
          </a:p>
          <a:p>
            <a:r>
              <a:rPr lang="en-US" sz="2000" b="0">
                <a:effectLst/>
                <a:latin typeface="Arial" panose="020B0604020202020204" pitchFamily="34" charset="0"/>
              </a:rPr>
              <a:t>Vinay Kumar Camarushi (700740428)</a:t>
            </a:r>
            <a:br>
              <a:rPr lang="en-US" sz="2000" b="0" i="0">
                <a:effectLst/>
                <a:latin typeface="Arial" panose="020B0604020202020204" pitchFamily="34" charset="0"/>
              </a:rPr>
            </a:br>
            <a:endParaRPr lang="en-US" sz="2000"/>
          </a:p>
        </p:txBody>
      </p:sp>
    </p:spTree>
    <p:extLst>
      <p:ext uri="{BB962C8B-B14F-4D97-AF65-F5344CB8AC3E}">
        <p14:creationId xmlns:p14="http://schemas.microsoft.com/office/powerpoint/2010/main" val="405331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B4945-85B4-DEA3-C757-370B27BD7282}"/>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a:solidFill>
                  <a:srgbClr val="FFFFFF"/>
                </a:solidFill>
              </a:rPr>
              <a:t>RESPONSIBILITIES</a:t>
            </a:r>
          </a:p>
        </p:txBody>
      </p:sp>
      <p:sp>
        <p:nvSpPr>
          <p:cNvPr id="9" name="TextBox 8">
            <a:extLst>
              <a:ext uri="{FF2B5EF4-FFF2-40B4-BE49-F238E27FC236}">
                <a16:creationId xmlns:a16="http://schemas.microsoft.com/office/drawing/2014/main" id="{517C1381-B7CD-E7F0-ECBB-D1F4A8C8246B}"/>
              </a:ext>
            </a:extLst>
          </p:cNvPr>
          <p:cNvSpPr txBox="1"/>
          <p:nvPr/>
        </p:nvSpPr>
        <p:spPr>
          <a:xfrm>
            <a:off x="1566537" y="1990748"/>
            <a:ext cx="4434767" cy="1446550"/>
          </a:xfrm>
          <a:prstGeom prst="rect">
            <a:avLst/>
          </a:prstGeom>
          <a:noFill/>
        </p:spPr>
        <p:txBody>
          <a:bodyPr wrap="square" rtlCol="0">
            <a:spAutoFit/>
          </a:bodyPr>
          <a:lstStyle/>
          <a:p>
            <a:pPr>
              <a:spcAft>
                <a:spcPts val="600"/>
              </a:spcAft>
            </a:pPr>
            <a:r>
              <a:rPr lang="en-US" sz="2400" dirty="0"/>
              <a:t>Sushant Ashish</a:t>
            </a:r>
          </a:p>
          <a:p>
            <a:pPr>
              <a:spcAft>
                <a:spcPts val="600"/>
              </a:spcAft>
            </a:pPr>
            <a:endParaRPr lang="en-US" dirty="0"/>
          </a:p>
          <a:p>
            <a:pPr>
              <a:spcAft>
                <a:spcPts val="600"/>
              </a:spcAft>
            </a:pPr>
            <a:r>
              <a:rPr lang="en-US" b="0" i="0" dirty="0">
                <a:solidFill>
                  <a:srgbClr val="000000"/>
                </a:solidFill>
                <a:effectLst/>
                <a:latin typeface="Arial" panose="020B0604020202020204" pitchFamily="34" charset="0"/>
              </a:rPr>
              <a:t>Worked on Dataset, Data Preprocessing, SVM, Random Forest &amp; Documentation.</a:t>
            </a:r>
            <a:endParaRPr lang="en-US" dirty="0"/>
          </a:p>
        </p:txBody>
      </p:sp>
      <p:sp>
        <p:nvSpPr>
          <p:cNvPr id="11" name="TextBox 10">
            <a:extLst>
              <a:ext uri="{FF2B5EF4-FFF2-40B4-BE49-F238E27FC236}">
                <a16:creationId xmlns:a16="http://schemas.microsoft.com/office/drawing/2014/main" id="{7E7069D1-3289-418A-C4DE-E7F9CF5E80CF}"/>
              </a:ext>
            </a:extLst>
          </p:cNvPr>
          <p:cNvSpPr txBox="1"/>
          <p:nvPr/>
        </p:nvSpPr>
        <p:spPr>
          <a:xfrm>
            <a:off x="1566537" y="4559354"/>
            <a:ext cx="4212826" cy="1446550"/>
          </a:xfrm>
          <a:prstGeom prst="rect">
            <a:avLst/>
          </a:prstGeom>
          <a:noFill/>
        </p:spPr>
        <p:txBody>
          <a:bodyPr wrap="square" rtlCol="0">
            <a:spAutoFit/>
          </a:bodyPr>
          <a:lstStyle/>
          <a:p>
            <a:pPr>
              <a:spcAft>
                <a:spcPts val="600"/>
              </a:spcAft>
            </a:pPr>
            <a:r>
              <a:rPr lang="en-US" sz="2400" dirty="0"/>
              <a:t>Vinay Kumar Camarushi</a:t>
            </a:r>
          </a:p>
          <a:p>
            <a:pPr>
              <a:spcAft>
                <a:spcPts val="600"/>
              </a:spcAft>
            </a:pPr>
            <a:endParaRPr lang="en-US" dirty="0"/>
          </a:p>
          <a:p>
            <a:pPr>
              <a:spcAft>
                <a:spcPts val="600"/>
              </a:spcAft>
            </a:pPr>
            <a:r>
              <a:rPr lang="en-US" b="0" i="0" dirty="0">
                <a:solidFill>
                  <a:srgbClr val="000000"/>
                </a:solidFill>
                <a:effectLst/>
                <a:latin typeface="Arial" panose="020B0604020202020204" pitchFamily="34" charset="0"/>
              </a:rPr>
              <a:t>Worked on Dataset, Data Visualization, Naïve Bayes and Documentation.</a:t>
            </a:r>
            <a:endParaRPr lang="en-US" dirty="0"/>
          </a:p>
        </p:txBody>
      </p:sp>
      <p:sp>
        <p:nvSpPr>
          <p:cNvPr id="12" name="TextBox 11">
            <a:extLst>
              <a:ext uri="{FF2B5EF4-FFF2-40B4-BE49-F238E27FC236}">
                <a16:creationId xmlns:a16="http://schemas.microsoft.com/office/drawing/2014/main" id="{A671951D-1C57-811D-8B0C-1C7063B0A833}"/>
              </a:ext>
            </a:extLst>
          </p:cNvPr>
          <p:cNvSpPr txBox="1"/>
          <p:nvPr/>
        </p:nvSpPr>
        <p:spPr>
          <a:xfrm>
            <a:off x="7673819" y="1990748"/>
            <a:ext cx="3494289" cy="1446550"/>
          </a:xfrm>
          <a:prstGeom prst="rect">
            <a:avLst/>
          </a:prstGeom>
          <a:noFill/>
        </p:spPr>
        <p:txBody>
          <a:bodyPr wrap="square" rtlCol="0">
            <a:spAutoFit/>
          </a:bodyPr>
          <a:lstStyle/>
          <a:p>
            <a:pPr>
              <a:spcAft>
                <a:spcPts val="600"/>
              </a:spcAft>
            </a:pPr>
            <a:r>
              <a:rPr lang="en-US" sz="2400" dirty="0"/>
              <a:t>Madhuri </a:t>
            </a:r>
            <a:r>
              <a:rPr lang="en-US" sz="2400" dirty="0" err="1"/>
              <a:t>Gadaboina</a:t>
            </a:r>
            <a:r>
              <a:rPr lang="en-US" sz="2400" dirty="0"/>
              <a:t> </a:t>
            </a:r>
          </a:p>
          <a:p>
            <a:pPr>
              <a:spcAft>
                <a:spcPts val="600"/>
              </a:spcAft>
            </a:pPr>
            <a:endParaRPr lang="en-US" dirty="0"/>
          </a:p>
          <a:p>
            <a:pPr>
              <a:spcAft>
                <a:spcPts val="600"/>
              </a:spcAft>
            </a:pPr>
            <a:r>
              <a:rPr lang="en-US" b="0" i="0" dirty="0">
                <a:effectLst/>
                <a:latin typeface="Arial" panose="020B0604020202020204" pitchFamily="34" charset="0"/>
              </a:rPr>
              <a:t>Worked on Dataset, Decision Tree and K-Nearest Neighbors.</a:t>
            </a:r>
            <a:endParaRPr lang="en-US" dirty="0"/>
          </a:p>
        </p:txBody>
      </p:sp>
      <p:sp>
        <p:nvSpPr>
          <p:cNvPr id="13" name="TextBox 12">
            <a:extLst>
              <a:ext uri="{FF2B5EF4-FFF2-40B4-BE49-F238E27FC236}">
                <a16:creationId xmlns:a16="http://schemas.microsoft.com/office/drawing/2014/main" id="{F1A016B8-83B6-87C3-EB9E-B6D3C48E0DE3}"/>
              </a:ext>
            </a:extLst>
          </p:cNvPr>
          <p:cNvSpPr txBox="1"/>
          <p:nvPr/>
        </p:nvSpPr>
        <p:spPr>
          <a:xfrm>
            <a:off x="7673819" y="4648130"/>
            <a:ext cx="3209649" cy="1332673"/>
          </a:xfrm>
          <a:prstGeom prst="rect">
            <a:avLst/>
          </a:prstGeom>
          <a:noFill/>
        </p:spPr>
        <p:txBody>
          <a:bodyPr wrap="square" rtlCol="0">
            <a:spAutoFit/>
          </a:bodyPr>
          <a:lstStyle/>
          <a:p>
            <a:pPr>
              <a:lnSpc>
                <a:spcPct val="90000"/>
              </a:lnSpc>
              <a:spcBef>
                <a:spcPts val="1000"/>
              </a:spcBef>
            </a:pPr>
            <a:r>
              <a:rPr lang="en-US" sz="2400" dirty="0" err="1"/>
              <a:t>Mythrei</a:t>
            </a:r>
            <a:r>
              <a:rPr lang="en-US" sz="2400" dirty="0"/>
              <a:t> </a:t>
            </a:r>
            <a:r>
              <a:rPr lang="en-US" sz="2400" dirty="0" err="1"/>
              <a:t>Nalluri</a:t>
            </a:r>
            <a:r>
              <a:rPr lang="en-US" sz="2400" dirty="0"/>
              <a:t> </a:t>
            </a:r>
          </a:p>
          <a:p>
            <a:pPr>
              <a:spcAft>
                <a:spcPts val="600"/>
              </a:spcAft>
            </a:pPr>
            <a:endParaRPr lang="en-US" dirty="0"/>
          </a:p>
          <a:p>
            <a:pPr>
              <a:spcAft>
                <a:spcPts val="600"/>
              </a:spcAft>
            </a:pPr>
            <a:r>
              <a:rPr lang="en-US" b="0" i="0" dirty="0">
                <a:solidFill>
                  <a:srgbClr val="000000"/>
                </a:solidFill>
                <a:effectLst/>
                <a:latin typeface="Arial" panose="020B0604020202020204" pitchFamily="34" charset="0"/>
              </a:rPr>
              <a:t>Worked on Dataset, Logistic Regression</a:t>
            </a:r>
            <a:endParaRPr lang="en-US" dirty="0"/>
          </a:p>
        </p:txBody>
      </p:sp>
    </p:spTree>
    <p:extLst>
      <p:ext uri="{BB962C8B-B14F-4D97-AF65-F5344CB8AC3E}">
        <p14:creationId xmlns:p14="http://schemas.microsoft.com/office/powerpoint/2010/main" val="406276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CD214C-A49E-196E-8C7D-BED6752736C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Motivation</a:t>
            </a:r>
          </a:p>
        </p:txBody>
      </p:sp>
      <p:graphicFrame>
        <p:nvGraphicFramePr>
          <p:cNvPr id="5" name="Content Placeholder 2">
            <a:extLst>
              <a:ext uri="{FF2B5EF4-FFF2-40B4-BE49-F238E27FC236}">
                <a16:creationId xmlns:a16="http://schemas.microsoft.com/office/drawing/2014/main" id="{F6BF534B-883F-2EBE-20B8-0E4EBF70BC25}"/>
              </a:ext>
            </a:extLst>
          </p:cNvPr>
          <p:cNvGraphicFramePr>
            <a:graphicFrameLocks noGrp="1"/>
          </p:cNvGraphicFramePr>
          <p:nvPr>
            <p:ph idx="1"/>
            <p:extLst>
              <p:ext uri="{D42A27DB-BD31-4B8C-83A1-F6EECF244321}">
                <p14:modId xmlns:p14="http://schemas.microsoft.com/office/powerpoint/2010/main" val="30038057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57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6D1B7F-96B6-6896-7517-C5207499E2E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Objectives</a:t>
            </a:r>
          </a:p>
        </p:txBody>
      </p:sp>
      <p:graphicFrame>
        <p:nvGraphicFramePr>
          <p:cNvPr id="5" name="Content Placeholder 2">
            <a:extLst>
              <a:ext uri="{FF2B5EF4-FFF2-40B4-BE49-F238E27FC236}">
                <a16:creationId xmlns:a16="http://schemas.microsoft.com/office/drawing/2014/main" id="{5DFA3B80-8D1E-BAC7-A990-7E2EACE2A3C3}"/>
              </a:ext>
            </a:extLst>
          </p:cNvPr>
          <p:cNvGraphicFramePr>
            <a:graphicFrameLocks noGrp="1"/>
          </p:cNvGraphicFramePr>
          <p:nvPr>
            <p:ph idx="1"/>
            <p:extLst>
              <p:ext uri="{D42A27DB-BD31-4B8C-83A1-F6EECF244321}">
                <p14:modId xmlns:p14="http://schemas.microsoft.com/office/powerpoint/2010/main" val="1125599572"/>
              </p:ext>
            </p:extLst>
          </p:nvPr>
        </p:nvGraphicFramePr>
        <p:xfrm>
          <a:off x="422114" y="1997476"/>
          <a:ext cx="11465085" cy="4625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298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3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5" name="Freeform: Shape 3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D1D5B32F-B978-D096-9615-369FE076B58B}"/>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Related Work</a:t>
            </a:r>
          </a:p>
        </p:txBody>
      </p:sp>
      <p:graphicFrame>
        <p:nvGraphicFramePr>
          <p:cNvPr id="21" name="Content Placeholder 2">
            <a:extLst>
              <a:ext uri="{FF2B5EF4-FFF2-40B4-BE49-F238E27FC236}">
                <a16:creationId xmlns:a16="http://schemas.microsoft.com/office/drawing/2014/main" id="{C935042F-B70C-92F2-FC3A-69B2C1F6544B}"/>
              </a:ext>
            </a:extLst>
          </p:cNvPr>
          <p:cNvGraphicFramePr>
            <a:graphicFrameLocks noGrp="1"/>
          </p:cNvGraphicFramePr>
          <p:nvPr>
            <p:ph idx="1"/>
            <p:extLst>
              <p:ext uri="{D42A27DB-BD31-4B8C-83A1-F6EECF244321}">
                <p14:modId xmlns:p14="http://schemas.microsoft.com/office/powerpoint/2010/main" val="273369354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222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56F35F-BDC1-4F40-C911-ABD569C817C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Problem Statement</a:t>
            </a:r>
          </a:p>
        </p:txBody>
      </p:sp>
      <p:graphicFrame>
        <p:nvGraphicFramePr>
          <p:cNvPr id="21" name="Content Placeholder 2">
            <a:extLst>
              <a:ext uri="{FF2B5EF4-FFF2-40B4-BE49-F238E27FC236}">
                <a16:creationId xmlns:a16="http://schemas.microsoft.com/office/drawing/2014/main" id="{602C48CB-5F1A-BA56-EFEE-78E4B2D33351}"/>
              </a:ext>
            </a:extLst>
          </p:cNvPr>
          <p:cNvGraphicFramePr>
            <a:graphicFrameLocks noGrp="1"/>
          </p:cNvGraphicFramePr>
          <p:nvPr>
            <p:ph idx="1"/>
            <p:extLst>
              <p:ext uri="{D42A27DB-BD31-4B8C-83A1-F6EECF244321}">
                <p14:modId xmlns:p14="http://schemas.microsoft.com/office/powerpoint/2010/main" val="171047752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292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FF7097-5F99-BB1E-D607-76C2EEE6987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Proposed Solution</a:t>
            </a:r>
          </a:p>
        </p:txBody>
      </p:sp>
      <p:pic>
        <p:nvPicPr>
          <p:cNvPr id="7" name="Content Placeholder 6">
            <a:extLst>
              <a:ext uri="{FF2B5EF4-FFF2-40B4-BE49-F238E27FC236}">
                <a16:creationId xmlns:a16="http://schemas.microsoft.com/office/drawing/2014/main" id="{F17F0575-0E62-CD36-9810-798CB255D149}"/>
              </a:ext>
            </a:extLst>
          </p:cNvPr>
          <p:cNvPicPr>
            <a:picLocks noGrp="1" noChangeAspect="1"/>
          </p:cNvPicPr>
          <p:nvPr>
            <p:ph idx="1"/>
          </p:nvPr>
        </p:nvPicPr>
        <p:blipFill>
          <a:blip r:embed="rId2"/>
          <a:stretch>
            <a:fillRect/>
          </a:stretch>
        </p:blipFill>
        <p:spPr>
          <a:xfrm>
            <a:off x="4782414" y="643466"/>
            <a:ext cx="6770504" cy="5568739"/>
          </a:xfrm>
          <a:prstGeom prst="rect">
            <a:avLst/>
          </a:prstGeom>
        </p:spPr>
      </p:pic>
    </p:spTree>
    <p:extLst>
      <p:ext uri="{BB962C8B-B14F-4D97-AF65-F5344CB8AC3E}">
        <p14:creationId xmlns:p14="http://schemas.microsoft.com/office/powerpoint/2010/main" val="409205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E8510-731A-526C-2EA5-663630D3336E}"/>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Results</a:t>
            </a:r>
          </a:p>
        </p:txBody>
      </p:sp>
      <p:pic>
        <p:nvPicPr>
          <p:cNvPr id="4" name="Picture 3">
            <a:extLst>
              <a:ext uri="{FF2B5EF4-FFF2-40B4-BE49-F238E27FC236}">
                <a16:creationId xmlns:a16="http://schemas.microsoft.com/office/drawing/2014/main" id="{63CC3421-14FC-0AA1-D829-593533665308}"/>
              </a:ext>
            </a:extLst>
          </p:cNvPr>
          <p:cNvPicPr>
            <a:picLocks noChangeAspect="1"/>
          </p:cNvPicPr>
          <p:nvPr/>
        </p:nvPicPr>
        <p:blipFill>
          <a:blip r:embed="rId2"/>
          <a:stretch>
            <a:fillRect/>
          </a:stretch>
        </p:blipFill>
        <p:spPr>
          <a:xfrm>
            <a:off x="243333" y="4145045"/>
            <a:ext cx="5852667" cy="2712955"/>
          </a:xfrm>
          <a:prstGeom prst="rect">
            <a:avLst/>
          </a:prstGeom>
        </p:spPr>
      </p:pic>
      <p:sp>
        <p:nvSpPr>
          <p:cNvPr id="5" name="TextBox 4">
            <a:extLst>
              <a:ext uri="{FF2B5EF4-FFF2-40B4-BE49-F238E27FC236}">
                <a16:creationId xmlns:a16="http://schemas.microsoft.com/office/drawing/2014/main" id="{A4DBDB00-0BF7-9479-CBFC-6A0FAC368306}"/>
              </a:ext>
            </a:extLst>
          </p:cNvPr>
          <p:cNvSpPr txBox="1"/>
          <p:nvPr/>
        </p:nvSpPr>
        <p:spPr>
          <a:xfrm>
            <a:off x="4410635" y="190501"/>
            <a:ext cx="7575177" cy="3970318"/>
          </a:xfrm>
          <a:prstGeom prst="rect">
            <a:avLst/>
          </a:prstGeom>
          <a:noFill/>
        </p:spPr>
        <p:txBody>
          <a:bodyPr wrap="square" rtlCol="0">
            <a:spAutoFit/>
          </a:bodyPr>
          <a:lstStyle/>
          <a:p>
            <a:r>
              <a:rPr lang="en-US" dirty="0"/>
              <a:t>Few Important Highlights from our interpretation of the results:</a:t>
            </a:r>
          </a:p>
          <a:p>
            <a:pPr marL="285750" indent="-285750">
              <a:buFont typeface="Arial" panose="020B0604020202020204" pitchFamily="34" charset="0"/>
              <a:buChar char="•"/>
            </a:pPr>
            <a:r>
              <a:rPr lang="en-US" dirty="0"/>
              <a:t>SVM proves to be the best classifier in terms of accuracy with 90.8%.</a:t>
            </a:r>
          </a:p>
          <a:p>
            <a:pPr marL="285750" indent="-285750">
              <a:buFont typeface="Arial" panose="020B0604020202020204" pitchFamily="34" charset="0"/>
              <a:buChar char="•"/>
            </a:pPr>
            <a:r>
              <a:rPr lang="en-US" dirty="0"/>
              <a:t>Surprisingly, Naïve Bayes (Multinomial) also seem to perform good, but has proved to be inconsistent based on the type of dataset used, and also different results if train-test split is changed, as it assumes the independence of features.</a:t>
            </a:r>
          </a:p>
          <a:p>
            <a:pPr marL="285750" indent="-285750">
              <a:buFont typeface="Arial" panose="020B0604020202020204" pitchFamily="34" charset="0"/>
              <a:buChar char="•"/>
            </a:pPr>
            <a:r>
              <a:rPr lang="en-US" dirty="0"/>
              <a:t>KNN with 5 and 9 neighbors seem to give almost similar results. As a matter of fact, k=5 gives slightly better accuracy results than k=9 with similar execution times as well.</a:t>
            </a:r>
          </a:p>
          <a:p>
            <a:pPr marL="285750" indent="-285750">
              <a:buFont typeface="Arial" panose="020B0604020202020204" pitchFamily="34" charset="0"/>
              <a:buChar char="•"/>
            </a:pPr>
            <a:r>
              <a:rPr lang="en-US" dirty="0"/>
              <a:t>Logistic regression seems to be the most versatile option considering the efficiency acquired in a faster execution time.</a:t>
            </a:r>
          </a:p>
          <a:p>
            <a:pPr marL="285750" indent="-285750">
              <a:buFont typeface="Arial" panose="020B0604020202020204" pitchFamily="34" charset="0"/>
              <a:buChar char="•"/>
            </a:pPr>
            <a:r>
              <a:rPr lang="en-US" dirty="0"/>
              <a:t>Random Forest also performs as expected, good but not the best considering both factors.</a:t>
            </a:r>
          </a:p>
          <a:p>
            <a:pPr marL="285750" indent="-285750">
              <a:buFont typeface="Arial" panose="020B0604020202020204" pitchFamily="34" charset="0"/>
              <a:buChar char="•"/>
            </a:pPr>
            <a:r>
              <a:rPr lang="en-US" dirty="0"/>
              <a:t>Decision Tree classifier performs the worst and should be avoided at all cost.</a:t>
            </a:r>
          </a:p>
        </p:txBody>
      </p:sp>
    </p:spTree>
    <p:extLst>
      <p:ext uri="{BB962C8B-B14F-4D97-AF65-F5344CB8AC3E}">
        <p14:creationId xmlns:p14="http://schemas.microsoft.com/office/powerpoint/2010/main" val="2412432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D298ECDF9CEA4A9F48064A6D411E03" ma:contentTypeVersion="2" ma:contentTypeDescription="Create a new document." ma:contentTypeScope="" ma:versionID="98bf329dac83edd460fe21c2208b7578">
  <xsd:schema xmlns:xsd="http://www.w3.org/2001/XMLSchema" xmlns:xs="http://www.w3.org/2001/XMLSchema" xmlns:p="http://schemas.microsoft.com/office/2006/metadata/properties" xmlns:ns3="b1026a98-97c0-48bb-9a88-13f8b9b6306f" targetNamespace="http://schemas.microsoft.com/office/2006/metadata/properties" ma:root="true" ma:fieldsID="cca2755cc69b9d2d506caf7fa2bd58f7" ns3:_="">
    <xsd:import namespace="b1026a98-97c0-48bb-9a88-13f8b9b6306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026a98-97c0-48bb-9a88-13f8b9b630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7F6FBB-5B49-4FF4-9E30-1A31B6F6DEE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1026a98-97c0-48bb-9a88-13f8b9b6306f"/>
    <ds:schemaRef ds:uri="http://www.w3.org/XML/1998/namespace"/>
    <ds:schemaRef ds:uri="http://purl.org/dc/dcmitype/"/>
  </ds:schemaRefs>
</ds:datastoreItem>
</file>

<file path=customXml/itemProps2.xml><?xml version="1.0" encoding="utf-8"?>
<ds:datastoreItem xmlns:ds="http://schemas.openxmlformats.org/officeDocument/2006/customXml" ds:itemID="{26A2650F-0BBE-4706-B4EC-267749A68AF2}">
  <ds:schemaRefs>
    <ds:schemaRef ds:uri="http://schemas.microsoft.com/sharepoint/v3/contenttype/forms"/>
  </ds:schemaRefs>
</ds:datastoreItem>
</file>

<file path=customXml/itemProps3.xml><?xml version="1.0" encoding="utf-8"?>
<ds:datastoreItem xmlns:ds="http://schemas.openxmlformats.org/officeDocument/2006/customXml" ds:itemID="{C5154184-7808-4CCE-A611-1D0E37EAE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026a98-97c0-48bb-9a88-13f8b9b630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68</TotalTime>
  <Words>1925</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Empirical Evaluation of Machine Learning Techniques for Text Classification</vt:lpstr>
      <vt:lpstr>Group Members</vt:lpstr>
      <vt:lpstr>RESPONSIBILITIES</vt:lpstr>
      <vt:lpstr>Motivation</vt:lpstr>
      <vt:lpstr>Objectives</vt:lpstr>
      <vt:lpstr>Related Work</vt:lpstr>
      <vt:lpstr>Problem Statement</vt:lpstr>
      <vt:lpstr>Proposed Solution</vt:lpstr>
      <vt:lpstr>Results</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Evaluation of Machine Learning Techniques for Text Classification</dc:title>
  <dc:creator>Vinay Kumar Camarushi</dc:creator>
  <cp:lastModifiedBy>Sushant Ashish</cp:lastModifiedBy>
  <cp:revision>3</cp:revision>
  <dcterms:created xsi:type="dcterms:W3CDTF">2023-04-25T15:38:47Z</dcterms:created>
  <dcterms:modified xsi:type="dcterms:W3CDTF">2023-04-25T21:38:18Z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0x01010011D298ECDF9CEA4A9F48064A6D411E03</vt:lpwstr>
  </property>
</Properties>
</file>