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9" r:id="rId13"/>
    <p:sldId id="268" r:id="rId14"/>
    <p:sldId id="271" r:id="rId15"/>
    <p:sldId id="270" r:id="rId16"/>
    <p:sldId id="272" r:id="rId17"/>
    <p:sldId id="273" r:id="rId18"/>
    <p:sldId id="274" r:id="rId19"/>
    <p:sldId id="275" r:id="rId20"/>
    <p:sldId id="276" r:id="rId21"/>
    <p:sldId id="27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9ADE3-A5AD-4153-86A6-F78ABE37B1E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86590434-0672-4B58-B373-F7D7A41D86A9}">
      <dgm:prSet/>
      <dgm:spPr>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dgm:spPr>
      <dgm:t>
        <a:bodyPr/>
        <a:lstStyle/>
        <a:p>
          <a:r>
            <a:rPr lang="en-US" dirty="0"/>
            <a:t>Mapper </a:t>
          </a:r>
        </a:p>
      </dgm:t>
    </dgm:pt>
    <dgm:pt modelId="{87C31530-D0A0-4FBC-9CF6-32619381D6BB}" type="parTrans" cxnId="{1CF3E43C-0775-49D3-91A7-B20F95F7D83C}">
      <dgm:prSet/>
      <dgm:spPr/>
      <dgm:t>
        <a:bodyPr/>
        <a:lstStyle/>
        <a:p>
          <a:endParaRPr lang="en-US"/>
        </a:p>
      </dgm:t>
    </dgm:pt>
    <dgm:pt modelId="{474F1091-32BE-4DA5-9DB3-6E230095E3D7}" type="sibTrans" cxnId="{1CF3E43C-0775-49D3-91A7-B20F95F7D83C}">
      <dgm:prSet/>
      <dgm:spPr/>
      <dgm:t>
        <a:bodyPr/>
        <a:lstStyle/>
        <a:p>
          <a:endParaRPr lang="en-US"/>
        </a:p>
      </dgm:t>
    </dgm:pt>
    <dgm:pt modelId="{4319A884-721B-4948-BEA4-6136EEA9283B}">
      <dgm:prSet/>
      <dgm:spPr>
        <a:gradFill flip="none" rotWithShape="0">
          <a:gsLst>
            <a:gs pos="0">
              <a:schemeClr val="accent2">
                <a:hueOff val="-838013"/>
                <a:satOff val="-8950"/>
                <a:lumOff val="-3138"/>
                <a:shade val="30000"/>
                <a:satMod val="115000"/>
              </a:schemeClr>
            </a:gs>
            <a:gs pos="50000">
              <a:schemeClr val="accent2">
                <a:hueOff val="-838013"/>
                <a:satOff val="-8950"/>
                <a:lumOff val="-3138"/>
                <a:shade val="67500"/>
                <a:satMod val="115000"/>
              </a:schemeClr>
            </a:gs>
            <a:gs pos="100000">
              <a:schemeClr val="accent2">
                <a:hueOff val="-838013"/>
                <a:satOff val="-8950"/>
                <a:lumOff val="-3138"/>
                <a:shade val="100000"/>
                <a:satMod val="115000"/>
              </a:schemeClr>
            </a:gs>
          </a:gsLst>
          <a:lin ang="8100000" scaled="1"/>
          <a:tileRect/>
        </a:gradFill>
      </dgm:spPr>
      <dgm:t>
        <a:bodyPr/>
        <a:lstStyle/>
        <a:p>
          <a:r>
            <a:rPr lang="en-US" dirty="0"/>
            <a:t>Reducer</a:t>
          </a:r>
        </a:p>
      </dgm:t>
    </dgm:pt>
    <dgm:pt modelId="{477678CF-50E2-40AE-88AC-24225569D305}" type="sibTrans" cxnId="{EE61FDBC-3B16-487E-A475-EEB27D58DCC5}">
      <dgm:prSet/>
      <dgm:spPr/>
      <dgm:t>
        <a:bodyPr/>
        <a:lstStyle/>
        <a:p>
          <a:endParaRPr lang="en-US"/>
        </a:p>
      </dgm:t>
    </dgm:pt>
    <dgm:pt modelId="{46445D8B-CB89-45F1-83ED-85A443BDAC60}" type="parTrans" cxnId="{EE61FDBC-3B16-487E-A475-EEB27D58DCC5}">
      <dgm:prSet/>
      <dgm:spPr/>
      <dgm:t>
        <a:bodyPr/>
        <a:lstStyle/>
        <a:p>
          <a:endParaRPr lang="en-US"/>
        </a:p>
      </dgm:t>
    </dgm:pt>
    <dgm:pt modelId="{FBDF6647-4304-46B8-82AA-47711D6CCC31}" type="pres">
      <dgm:prSet presAssocID="{EB09ADE3-A5AD-4153-86A6-F78ABE37B1E3}" presName="outerComposite" presStyleCnt="0">
        <dgm:presLayoutVars>
          <dgm:chMax val="5"/>
          <dgm:dir/>
          <dgm:resizeHandles val="exact"/>
        </dgm:presLayoutVars>
      </dgm:prSet>
      <dgm:spPr/>
    </dgm:pt>
    <dgm:pt modelId="{87366D3B-AD35-407C-A7D1-92C5657B8E18}" type="pres">
      <dgm:prSet presAssocID="{EB09ADE3-A5AD-4153-86A6-F78ABE37B1E3}" presName="dummyMaxCanvas" presStyleCnt="0">
        <dgm:presLayoutVars/>
      </dgm:prSet>
      <dgm:spPr/>
    </dgm:pt>
    <dgm:pt modelId="{65E4F579-632A-40DE-A8DD-639747CC692E}" type="pres">
      <dgm:prSet presAssocID="{EB09ADE3-A5AD-4153-86A6-F78ABE37B1E3}" presName="TwoNodes_1" presStyleLbl="node1" presStyleIdx="0" presStyleCnt="2" custLinFactNeighborX="3582" custLinFactNeighborY="1142">
        <dgm:presLayoutVars>
          <dgm:bulletEnabled val="1"/>
        </dgm:presLayoutVars>
      </dgm:prSet>
      <dgm:spPr/>
    </dgm:pt>
    <dgm:pt modelId="{D28E4F49-D461-4E33-9BE6-B608D79EF6DA}" type="pres">
      <dgm:prSet presAssocID="{EB09ADE3-A5AD-4153-86A6-F78ABE37B1E3}" presName="TwoNodes_2" presStyleLbl="node1" presStyleIdx="1" presStyleCnt="2" custLinFactNeighborX="422" custLinFactNeighborY="0">
        <dgm:presLayoutVars>
          <dgm:bulletEnabled val="1"/>
        </dgm:presLayoutVars>
      </dgm:prSet>
      <dgm:spPr/>
    </dgm:pt>
    <dgm:pt modelId="{84DFBB3B-FF73-4BC5-9A7A-5DC930CD5A50}" type="pres">
      <dgm:prSet presAssocID="{EB09ADE3-A5AD-4153-86A6-F78ABE37B1E3}" presName="TwoConn_1-2" presStyleLbl="fgAccFollowNode1" presStyleIdx="0" presStyleCnt="1">
        <dgm:presLayoutVars>
          <dgm:bulletEnabled val="1"/>
        </dgm:presLayoutVars>
      </dgm:prSet>
      <dgm:spPr/>
    </dgm:pt>
    <dgm:pt modelId="{4674497F-6BA0-43F7-B05C-A9991B8A591D}" type="pres">
      <dgm:prSet presAssocID="{EB09ADE3-A5AD-4153-86A6-F78ABE37B1E3}" presName="TwoNodes_1_text" presStyleLbl="node1" presStyleIdx="1" presStyleCnt="2">
        <dgm:presLayoutVars>
          <dgm:bulletEnabled val="1"/>
        </dgm:presLayoutVars>
      </dgm:prSet>
      <dgm:spPr/>
    </dgm:pt>
    <dgm:pt modelId="{3AB5F869-20B7-4707-9141-B3F255A61758}" type="pres">
      <dgm:prSet presAssocID="{EB09ADE3-A5AD-4153-86A6-F78ABE37B1E3}" presName="TwoNodes_2_text" presStyleLbl="node1" presStyleIdx="1" presStyleCnt="2">
        <dgm:presLayoutVars>
          <dgm:bulletEnabled val="1"/>
        </dgm:presLayoutVars>
      </dgm:prSet>
      <dgm:spPr/>
    </dgm:pt>
  </dgm:ptLst>
  <dgm:cxnLst>
    <dgm:cxn modelId="{F5B5F227-138B-4D9A-B577-5EBA0F9F21DE}" type="presOf" srcId="{4319A884-721B-4948-BEA4-6136EEA9283B}" destId="{3AB5F869-20B7-4707-9141-B3F255A61758}" srcOrd="1" destOrd="0" presId="urn:microsoft.com/office/officeart/2005/8/layout/vProcess5"/>
    <dgm:cxn modelId="{1CF3E43C-0775-49D3-91A7-B20F95F7D83C}" srcId="{EB09ADE3-A5AD-4153-86A6-F78ABE37B1E3}" destId="{86590434-0672-4B58-B373-F7D7A41D86A9}" srcOrd="0" destOrd="0" parTransId="{87C31530-D0A0-4FBC-9CF6-32619381D6BB}" sibTransId="{474F1091-32BE-4DA5-9DB3-6E230095E3D7}"/>
    <dgm:cxn modelId="{C07DC56B-8C93-4C6D-9641-707012AC2996}" type="presOf" srcId="{4319A884-721B-4948-BEA4-6136EEA9283B}" destId="{D28E4F49-D461-4E33-9BE6-B608D79EF6DA}" srcOrd="0" destOrd="0" presId="urn:microsoft.com/office/officeart/2005/8/layout/vProcess5"/>
    <dgm:cxn modelId="{86A3384E-456B-47BE-ABE9-82A66DE349E2}" type="presOf" srcId="{EB09ADE3-A5AD-4153-86A6-F78ABE37B1E3}" destId="{FBDF6647-4304-46B8-82AA-47711D6CCC31}" srcOrd="0" destOrd="0" presId="urn:microsoft.com/office/officeart/2005/8/layout/vProcess5"/>
    <dgm:cxn modelId="{3862599B-970B-4DBB-BE15-379255E02FA5}" type="presOf" srcId="{86590434-0672-4B58-B373-F7D7A41D86A9}" destId="{65E4F579-632A-40DE-A8DD-639747CC692E}" srcOrd="0" destOrd="0" presId="urn:microsoft.com/office/officeart/2005/8/layout/vProcess5"/>
    <dgm:cxn modelId="{EE61FDBC-3B16-487E-A475-EEB27D58DCC5}" srcId="{EB09ADE3-A5AD-4153-86A6-F78ABE37B1E3}" destId="{4319A884-721B-4948-BEA4-6136EEA9283B}" srcOrd="1" destOrd="0" parTransId="{46445D8B-CB89-45F1-83ED-85A443BDAC60}" sibTransId="{477678CF-50E2-40AE-88AC-24225569D305}"/>
    <dgm:cxn modelId="{C635CAD9-CA04-4148-A278-D43E0B527F47}" type="presOf" srcId="{86590434-0672-4B58-B373-F7D7A41D86A9}" destId="{4674497F-6BA0-43F7-B05C-A9991B8A591D}" srcOrd="1" destOrd="0" presId="urn:microsoft.com/office/officeart/2005/8/layout/vProcess5"/>
    <dgm:cxn modelId="{976AEFE1-E1FC-4772-B3F7-FDC3A464B208}" type="presOf" srcId="{474F1091-32BE-4DA5-9DB3-6E230095E3D7}" destId="{84DFBB3B-FF73-4BC5-9A7A-5DC930CD5A50}" srcOrd="0" destOrd="0" presId="urn:microsoft.com/office/officeart/2005/8/layout/vProcess5"/>
    <dgm:cxn modelId="{B105BEE6-1A28-4AD3-A44B-B7D386060D1B}" type="presParOf" srcId="{FBDF6647-4304-46B8-82AA-47711D6CCC31}" destId="{87366D3B-AD35-407C-A7D1-92C5657B8E18}" srcOrd="0" destOrd="0" presId="urn:microsoft.com/office/officeart/2005/8/layout/vProcess5"/>
    <dgm:cxn modelId="{BC22EE7E-1601-4FC5-8972-B13D2B2B48E1}" type="presParOf" srcId="{FBDF6647-4304-46B8-82AA-47711D6CCC31}" destId="{65E4F579-632A-40DE-A8DD-639747CC692E}" srcOrd="1" destOrd="0" presId="urn:microsoft.com/office/officeart/2005/8/layout/vProcess5"/>
    <dgm:cxn modelId="{D2CD26C5-D558-47F4-A098-DDC3479936D8}" type="presParOf" srcId="{FBDF6647-4304-46B8-82AA-47711D6CCC31}" destId="{D28E4F49-D461-4E33-9BE6-B608D79EF6DA}" srcOrd="2" destOrd="0" presId="urn:microsoft.com/office/officeart/2005/8/layout/vProcess5"/>
    <dgm:cxn modelId="{0C2C63A3-102D-4EE9-AB3E-3F33FABF1A11}" type="presParOf" srcId="{FBDF6647-4304-46B8-82AA-47711D6CCC31}" destId="{84DFBB3B-FF73-4BC5-9A7A-5DC930CD5A50}" srcOrd="3" destOrd="0" presId="urn:microsoft.com/office/officeart/2005/8/layout/vProcess5"/>
    <dgm:cxn modelId="{681D6768-AEDF-4BA6-B3CA-D6131E441716}" type="presParOf" srcId="{FBDF6647-4304-46B8-82AA-47711D6CCC31}" destId="{4674497F-6BA0-43F7-B05C-A9991B8A591D}" srcOrd="4" destOrd="0" presId="urn:microsoft.com/office/officeart/2005/8/layout/vProcess5"/>
    <dgm:cxn modelId="{08B93A01-6D57-480D-B3D1-97C44185B1F8}" type="presParOf" srcId="{FBDF6647-4304-46B8-82AA-47711D6CCC31}" destId="{3AB5F869-20B7-4707-9141-B3F255A61758}"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4F579-632A-40DE-A8DD-639747CC692E}">
      <dsp:nvSpPr>
        <dsp:cNvPr id="0" name=""/>
        <dsp:cNvSpPr/>
      </dsp:nvSpPr>
      <dsp:spPr>
        <a:xfrm>
          <a:off x="133030" y="19055"/>
          <a:ext cx="3713872" cy="1668586"/>
        </a:xfrm>
        <a:prstGeom prst="roundRect">
          <a:avLst>
            <a:gd name="adj" fmla="val 10000"/>
          </a:avLst>
        </a:prstGeom>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Mapper </a:t>
          </a:r>
        </a:p>
      </dsp:txBody>
      <dsp:txXfrm>
        <a:off x="181901" y="67926"/>
        <a:ext cx="1989259" cy="1570844"/>
      </dsp:txXfrm>
    </dsp:sp>
    <dsp:sp modelId="{D28E4F49-D461-4E33-9BE6-B608D79EF6DA}">
      <dsp:nvSpPr>
        <dsp:cNvPr id="0" name=""/>
        <dsp:cNvSpPr/>
      </dsp:nvSpPr>
      <dsp:spPr>
        <a:xfrm>
          <a:off x="655389" y="2039382"/>
          <a:ext cx="3713872" cy="1668586"/>
        </a:xfrm>
        <a:prstGeom prst="roundRect">
          <a:avLst>
            <a:gd name="adj" fmla="val 10000"/>
          </a:avLst>
        </a:prstGeom>
        <a:gradFill flip="none" rotWithShape="0">
          <a:gsLst>
            <a:gs pos="0">
              <a:schemeClr val="accent2">
                <a:hueOff val="-838013"/>
                <a:satOff val="-8950"/>
                <a:lumOff val="-3138"/>
                <a:shade val="30000"/>
                <a:satMod val="115000"/>
              </a:schemeClr>
            </a:gs>
            <a:gs pos="50000">
              <a:schemeClr val="accent2">
                <a:hueOff val="-838013"/>
                <a:satOff val="-8950"/>
                <a:lumOff val="-3138"/>
                <a:shade val="67500"/>
                <a:satMod val="115000"/>
              </a:schemeClr>
            </a:gs>
            <a:gs pos="100000">
              <a:schemeClr val="accent2">
                <a:hueOff val="-838013"/>
                <a:satOff val="-8950"/>
                <a:lumOff val="-3138"/>
                <a:shade val="100000"/>
                <a:satMod val="115000"/>
              </a:schemeClr>
            </a:gs>
          </a:gsLst>
          <a:lin ang="81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Reducer</a:t>
          </a:r>
        </a:p>
      </dsp:txBody>
      <dsp:txXfrm>
        <a:off x="704260" y="2088253"/>
        <a:ext cx="1876160" cy="1570844"/>
      </dsp:txXfrm>
    </dsp:sp>
    <dsp:sp modelId="{84DFBB3B-FF73-4BC5-9A7A-5DC930CD5A50}">
      <dsp:nvSpPr>
        <dsp:cNvPr id="0" name=""/>
        <dsp:cNvSpPr/>
      </dsp:nvSpPr>
      <dsp:spPr>
        <a:xfrm>
          <a:off x="2629291" y="1311694"/>
          <a:ext cx="1084580" cy="108458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2873322" y="1311694"/>
        <a:ext cx="596519" cy="81614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4/14/2023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73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4/14/2023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55038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4/14/2023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51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4/14/2023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36691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4/14/2023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96348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4/14/2023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3631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4/14/2023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8904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4/14/2023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530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4/14/2023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6457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4/14/2023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91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4/14/2023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98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4/14/2023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5516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90F9094C-F5C2-D5AF-6842-E3006A07E7AE}"/>
              </a:ext>
            </a:extLst>
          </p:cNvPr>
          <p:cNvPicPr>
            <a:picLocks noChangeAspect="1"/>
          </p:cNvPicPr>
          <p:nvPr/>
        </p:nvPicPr>
        <p:blipFill rotWithShape="1">
          <a:blip r:embed="rId2"/>
          <a:srcRect t="22126" b="21624"/>
          <a:stretch/>
        </p:blipFill>
        <p:spPr>
          <a:xfrm>
            <a:off x="57094" y="1"/>
            <a:ext cx="12191980" cy="685799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 name="Title 1">
            <a:extLst>
              <a:ext uri="{FF2B5EF4-FFF2-40B4-BE49-F238E27FC236}">
                <a16:creationId xmlns:a16="http://schemas.microsoft.com/office/drawing/2014/main" id="{CE051003-900A-2050-3B10-23C1AB88AF9C}"/>
              </a:ext>
            </a:extLst>
          </p:cNvPr>
          <p:cNvSpPr>
            <a:spLocks noGrp="1"/>
          </p:cNvSpPr>
          <p:nvPr>
            <p:ph type="ctrTitle"/>
          </p:nvPr>
        </p:nvSpPr>
        <p:spPr>
          <a:xfrm>
            <a:off x="1120832" y="438150"/>
            <a:ext cx="10223444" cy="1943100"/>
          </a:xfrm>
        </p:spPr>
        <p:txBody>
          <a:bodyPr>
            <a:normAutofit/>
          </a:bodyPr>
          <a:lstStyle/>
          <a:p>
            <a:pPr algn="ctr"/>
            <a:r>
              <a:rPr lang="en-US" b="1" dirty="0"/>
              <a:t>Big Data Analytics - 23326</a:t>
            </a:r>
            <a:br>
              <a:rPr lang="en-US" b="1" dirty="0"/>
            </a:br>
            <a:r>
              <a:rPr lang="en-US" b="1" dirty="0"/>
              <a:t>F300 A - Spring 23</a:t>
            </a:r>
          </a:p>
        </p:txBody>
      </p:sp>
      <p:sp>
        <p:nvSpPr>
          <p:cNvPr id="22" name="Slide Number Placeholder 20">
            <a:extLst>
              <a:ext uri="{FF2B5EF4-FFF2-40B4-BE49-F238E27FC236}">
                <a16:creationId xmlns:a16="http://schemas.microsoft.com/office/drawing/2014/main" id="{4A8DB7F0-0917-4F6E-B25E-3279BBF5DF9C}"/>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solidFill>
                  <a:srgbClr val="FFFFFF"/>
                </a:solidFill>
              </a:rPr>
              <a:pPr>
                <a:spcAft>
                  <a:spcPts val="600"/>
                </a:spcAft>
              </a:pPr>
              <a:t>1</a:t>
            </a:fld>
            <a:endParaRPr lang="en-US">
              <a:solidFill>
                <a:srgbClr val="FFFFFF"/>
              </a:solidFill>
            </a:endParaRPr>
          </a:p>
        </p:txBody>
      </p:sp>
      <p:pic>
        <p:nvPicPr>
          <p:cNvPr id="6" name="Picture 5" descr="Logo, company name&#10;&#10;Description automatically generated">
            <a:extLst>
              <a:ext uri="{FF2B5EF4-FFF2-40B4-BE49-F238E27FC236}">
                <a16:creationId xmlns:a16="http://schemas.microsoft.com/office/drawing/2014/main" id="{A44481E2-3C10-17B3-4458-7825DE7CB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004" y="2965453"/>
            <a:ext cx="5753100" cy="3257550"/>
          </a:xfrm>
          <a:prstGeom prst="rect">
            <a:avLst/>
          </a:prstGeom>
        </p:spPr>
      </p:pic>
    </p:spTree>
    <p:extLst>
      <p:ext uri="{BB962C8B-B14F-4D97-AF65-F5344CB8AC3E}">
        <p14:creationId xmlns:p14="http://schemas.microsoft.com/office/powerpoint/2010/main" val="236494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D413-EACD-4686-BE9C-3B0135D762C9}"/>
              </a:ext>
            </a:extLst>
          </p:cNvPr>
          <p:cNvSpPr>
            <a:spLocks noGrp="1"/>
          </p:cNvSpPr>
          <p:nvPr>
            <p:ph type="title"/>
          </p:nvPr>
        </p:nvSpPr>
        <p:spPr>
          <a:xfrm>
            <a:off x="741466" y="619155"/>
            <a:ext cx="2994748" cy="892946"/>
          </a:xfrm>
        </p:spPr>
        <p:txBody>
          <a:bodyPr anchor="t">
            <a:normAutofit/>
          </a:bodyPr>
          <a:lstStyle/>
          <a:p>
            <a:r>
              <a:rPr lang="en-US" sz="2800" dirty="0"/>
              <a:t>Proposed Methodology</a:t>
            </a:r>
          </a:p>
        </p:txBody>
      </p:sp>
      <p:sp>
        <p:nvSpPr>
          <p:cNvPr id="14" name="Slide Number Placeholder 6">
            <a:extLst>
              <a:ext uri="{FF2B5EF4-FFF2-40B4-BE49-F238E27FC236}">
                <a16:creationId xmlns:a16="http://schemas.microsoft.com/office/drawing/2014/main" id="{A346B25A-FBC4-4A62-822D-255F8F0F014B}"/>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pPr>
                <a:spcAft>
                  <a:spcPts val="600"/>
                </a:spcAft>
              </a:pPr>
              <a:t>10</a:t>
            </a:fld>
            <a:endParaRPr lang="en-US"/>
          </a:p>
        </p:txBody>
      </p:sp>
      <p:graphicFrame>
        <p:nvGraphicFramePr>
          <p:cNvPr id="4" name="Content Placeholder 2">
            <a:extLst>
              <a:ext uri="{FF2B5EF4-FFF2-40B4-BE49-F238E27FC236}">
                <a16:creationId xmlns:a16="http://schemas.microsoft.com/office/drawing/2014/main" id="{AF0CF5D0-2761-27FD-BC41-E38C07291720}"/>
              </a:ext>
            </a:extLst>
          </p:cNvPr>
          <p:cNvGraphicFramePr>
            <a:graphicFrameLocks noGrp="1"/>
          </p:cNvGraphicFramePr>
          <p:nvPr>
            <p:ph idx="1"/>
            <p:extLst>
              <p:ext uri="{D42A27DB-BD31-4B8C-83A1-F6EECF244321}">
                <p14:modId xmlns:p14="http://schemas.microsoft.com/office/powerpoint/2010/main" val="979522121"/>
              </p:ext>
            </p:extLst>
          </p:nvPr>
        </p:nvGraphicFramePr>
        <p:xfrm>
          <a:off x="6859479" y="2380659"/>
          <a:ext cx="4369262" cy="3707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D6483B6-9ECA-DBEF-5262-71E09C9633AF}"/>
              </a:ext>
            </a:extLst>
          </p:cNvPr>
          <p:cNvSpPr txBox="1"/>
          <p:nvPr/>
        </p:nvSpPr>
        <p:spPr>
          <a:xfrm>
            <a:off x="484012" y="2380659"/>
            <a:ext cx="5499537" cy="4247317"/>
          </a:xfrm>
          <a:prstGeom prst="rect">
            <a:avLst/>
          </a:prstGeom>
          <a:noFill/>
        </p:spPr>
        <p:txBody>
          <a:bodyPr wrap="square" rtlCol="0">
            <a:spAutoFit/>
          </a:bodyPr>
          <a:lstStyle/>
          <a:p>
            <a:pPr marL="285750" lvl="0" indent="-285750">
              <a:buFont typeface="Arial" panose="020B0604020202020204" pitchFamily="34" charset="0"/>
              <a:buChar char="•"/>
            </a:pPr>
            <a:r>
              <a:rPr lang="en-US" b="1" u="sng" dirty="0"/>
              <a:t>MapReduce</a:t>
            </a:r>
            <a:r>
              <a:rPr lang="en-US" dirty="0"/>
              <a:t> is a technique in which a huge program is subdivided into small tasks and run parallelly to make computation faster, save time, and mostly used in distributed systems. It has 2 important parts.</a:t>
            </a:r>
          </a:p>
          <a:p>
            <a:pPr marL="285750" lvl="0" indent="-285750">
              <a:buFont typeface="Arial" panose="020B0604020202020204" pitchFamily="34" charset="0"/>
              <a:buChar char="•"/>
            </a:pPr>
            <a:r>
              <a:rPr lang="en-US" b="1" dirty="0"/>
              <a:t>Mapper </a:t>
            </a:r>
            <a:r>
              <a:rPr lang="en-US" dirty="0"/>
              <a:t>takes raw data input and organizes into key, value pairs. For example, In a dictionary, you search for the word “Data” and its associated meaning is “facts and statistics collected together for reference or analysis”. Here the Key is Data and the Value associated with is facts and statistics collected together for reference or analysis.</a:t>
            </a:r>
          </a:p>
          <a:p>
            <a:pPr marL="285750" lvl="0" indent="-285750">
              <a:buFont typeface="Arial" panose="020B0604020202020204" pitchFamily="34" charset="0"/>
              <a:buChar char="•"/>
            </a:pPr>
            <a:r>
              <a:rPr lang="en-US" b="1" dirty="0"/>
              <a:t>Reducer</a:t>
            </a:r>
            <a:r>
              <a:rPr lang="en-US" dirty="0"/>
              <a:t> is responsible for processing data in parallel and produce final output.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2872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DF7F-F17F-50D4-B729-CA9D6B22CFBA}"/>
              </a:ext>
            </a:extLst>
          </p:cNvPr>
          <p:cNvSpPr>
            <a:spLocks noGrp="1"/>
          </p:cNvSpPr>
          <p:nvPr>
            <p:ph type="title"/>
          </p:nvPr>
        </p:nvSpPr>
        <p:spPr>
          <a:xfrm>
            <a:off x="688198" y="499865"/>
            <a:ext cx="3777270" cy="1070499"/>
          </a:xfrm>
        </p:spPr>
        <p:txBody>
          <a:bodyPr anchor="t">
            <a:normAutofit/>
          </a:bodyPr>
          <a:lstStyle/>
          <a:p>
            <a:r>
              <a:rPr lang="en-US" sz="2800" dirty="0"/>
              <a:t>The Mapper </a:t>
            </a:r>
            <a:br>
              <a:rPr lang="en-US" sz="2800" dirty="0"/>
            </a:br>
            <a:r>
              <a:rPr lang="en-US" sz="2800" dirty="0"/>
              <a:t>Class</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4994317" y="499865"/>
            <a:ext cx="5922696" cy="5181600"/>
          </a:xfrm>
        </p:spPr>
        <p:txBody>
          <a:bodyPr anchor="t">
            <a:normAutofit/>
          </a:bodyPr>
          <a:lstStyle/>
          <a:p>
            <a:r>
              <a:rPr lang="en-US" dirty="0"/>
              <a:t>Maps input key/value pairs to a set of intermediate key/value pairs.</a:t>
            </a:r>
          </a:p>
          <a:p>
            <a:r>
              <a:rPr lang="en-US" dirty="0"/>
              <a:t>Maps are the individual tasks which transform input records into a intermediate records. The transformed intermediate records need not be of the same type as the input records. A given input pair may map to zero or many output pairs.</a:t>
            </a:r>
          </a:p>
          <a:p>
            <a:r>
              <a:rPr lang="en-US" dirty="0"/>
              <a:t>The Hadoop Map-Reduce framework spawns one map task for each </a:t>
            </a:r>
            <a:r>
              <a:rPr lang="en-US" dirty="0" err="1"/>
              <a:t>InputSplit</a:t>
            </a:r>
            <a:r>
              <a:rPr lang="en-US" dirty="0"/>
              <a:t> generated by the </a:t>
            </a:r>
            <a:r>
              <a:rPr lang="en-US" dirty="0" err="1"/>
              <a:t>InputFormat</a:t>
            </a:r>
            <a:r>
              <a:rPr lang="en-US" dirty="0"/>
              <a:t> for the job.</a:t>
            </a:r>
          </a:p>
          <a:p>
            <a:r>
              <a:rPr lang="en-US" dirty="0"/>
              <a:t>All intermediate values associated with a given output key are subsequently grouped by the framework, and passed to a Reducer to determine the final output.</a:t>
            </a:r>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11</a:t>
            </a:fld>
            <a:endParaRPr lang="en-US"/>
          </a:p>
        </p:txBody>
      </p:sp>
      <p:pic>
        <p:nvPicPr>
          <p:cNvPr id="11" name="Picture 10">
            <a:extLst>
              <a:ext uri="{FF2B5EF4-FFF2-40B4-BE49-F238E27FC236}">
                <a16:creationId xmlns:a16="http://schemas.microsoft.com/office/drawing/2014/main" id="{17056D31-85AD-5B4E-8321-89C65DEFD7CD}"/>
              </a:ext>
            </a:extLst>
          </p:cNvPr>
          <p:cNvPicPr>
            <a:picLocks noChangeAspect="1"/>
          </p:cNvPicPr>
          <p:nvPr/>
        </p:nvPicPr>
        <p:blipFill>
          <a:blip r:embed="rId2"/>
          <a:stretch>
            <a:fillRect/>
          </a:stretch>
        </p:blipFill>
        <p:spPr>
          <a:xfrm>
            <a:off x="1357161" y="5487261"/>
            <a:ext cx="8801863" cy="1051651"/>
          </a:xfrm>
          <a:prstGeom prst="rect">
            <a:avLst/>
          </a:prstGeom>
        </p:spPr>
      </p:pic>
      <p:sp>
        <p:nvSpPr>
          <p:cNvPr id="13" name="TextBox 12">
            <a:extLst>
              <a:ext uri="{FF2B5EF4-FFF2-40B4-BE49-F238E27FC236}">
                <a16:creationId xmlns:a16="http://schemas.microsoft.com/office/drawing/2014/main" id="{EFD5D4FA-9AF5-600D-9831-4099015EBED6}"/>
              </a:ext>
            </a:extLst>
          </p:cNvPr>
          <p:cNvSpPr txBox="1"/>
          <p:nvPr/>
        </p:nvSpPr>
        <p:spPr>
          <a:xfrm>
            <a:off x="0" y="6564437"/>
            <a:ext cx="6285390" cy="369332"/>
          </a:xfrm>
          <a:prstGeom prst="rect">
            <a:avLst/>
          </a:prstGeom>
          <a:noFill/>
        </p:spPr>
        <p:txBody>
          <a:bodyPr wrap="square" rtlCol="0">
            <a:spAutoFit/>
          </a:bodyPr>
          <a:lstStyle/>
          <a:p>
            <a:r>
              <a:rPr lang="en-US" dirty="0"/>
              <a:t>https://www.geeksforgeeks.org/hadoop-mapper-in-mapreduce/</a:t>
            </a:r>
          </a:p>
        </p:txBody>
      </p:sp>
    </p:spTree>
    <p:extLst>
      <p:ext uri="{BB962C8B-B14F-4D97-AF65-F5344CB8AC3E}">
        <p14:creationId xmlns:p14="http://schemas.microsoft.com/office/powerpoint/2010/main" val="283180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DF7F-F17F-50D4-B729-CA9D6B22CFBA}"/>
              </a:ext>
            </a:extLst>
          </p:cNvPr>
          <p:cNvSpPr>
            <a:spLocks noGrp="1"/>
          </p:cNvSpPr>
          <p:nvPr>
            <p:ph type="title"/>
          </p:nvPr>
        </p:nvSpPr>
        <p:spPr>
          <a:xfrm>
            <a:off x="661563" y="377301"/>
            <a:ext cx="2587665" cy="847817"/>
          </a:xfrm>
        </p:spPr>
        <p:txBody>
          <a:bodyPr anchor="t">
            <a:normAutofit fontScale="90000"/>
          </a:bodyPr>
          <a:lstStyle/>
          <a:p>
            <a:r>
              <a:rPr lang="en-US" sz="2800" dirty="0"/>
              <a:t>The Reducer</a:t>
            </a:r>
            <a:br>
              <a:rPr lang="en-US" sz="2800" dirty="0"/>
            </a:br>
            <a:r>
              <a:rPr lang="en-US" sz="2800" dirty="0"/>
              <a:t> Class</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5040567" y="377301"/>
            <a:ext cx="7046349" cy="6480699"/>
          </a:xfrm>
        </p:spPr>
        <p:txBody>
          <a:bodyPr anchor="t">
            <a:noAutofit/>
          </a:bodyPr>
          <a:lstStyle/>
          <a:p>
            <a:r>
              <a:rPr lang="en-US" sz="1700" dirty="0"/>
              <a:t>Reduces a set of intermediate values which share a key to a smaller set of values.</a:t>
            </a:r>
          </a:p>
          <a:p>
            <a:r>
              <a:rPr lang="en-US" sz="1700" dirty="0"/>
              <a:t>Reducer has 3 primary phases:</a:t>
            </a:r>
          </a:p>
          <a:p>
            <a:pPr marL="342900" indent="-342900">
              <a:buFont typeface="+mj-lt"/>
              <a:buAutoNum type="arabicPeriod"/>
            </a:pPr>
            <a:r>
              <a:rPr lang="en-US" sz="1700" b="1" dirty="0"/>
              <a:t>Shuffle</a:t>
            </a:r>
          </a:p>
          <a:p>
            <a:pPr lvl="1"/>
            <a:r>
              <a:rPr lang="en-US" sz="1700" i="0" dirty="0"/>
              <a:t>The Reducer copies the output from each Mapper.</a:t>
            </a:r>
          </a:p>
          <a:p>
            <a:pPr marL="342900" indent="-342900">
              <a:buFont typeface="+mj-lt"/>
              <a:buAutoNum type="arabicPeriod"/>
            </a:pPr>
            <a:r>
              <a:rPr lang="en-US" sz="1700" b="1" dirty="0"/>
              <a:t>Sort</a:t>
            </a:r>
          </a:p>
          <a:p>
            <a:pPr lvl="1"/>
            <a:r>
              <a:rPr lang="en-US" sz="1700" i="0" dirty="0"/>
              <a:t>The framework merge sorts Reducer inputs by keys (since different Mappers may have output the same key).</a:t>
            </a:r>
          </a:p>
          <a:p>
            <a:pPr lvl="1"/>
            <a:r>
              <a:rPr lang="en-US" sz="1700" i="0" dirty="0"/>
              <a:t>The shuffle and sort phases occur simultaneously i.e. while outputs are being fetched they are merged. </a:t>
            </a:r>
          </a:p>
          <a:p>
            <a:pPr lvl="1"/>
            <a:r>
              <a:rPr lang="en-US" sz="1700" i="0" dirty="0"/>
              <a:t>The Hadoop Map-Reduce framework spawns one map task for each </a:t>
            </a:r>
            <a:r>
              <a:rPr lang="en-US" sz="1700" i="0" dirty="0" err="1"/>
              <a:t>InputSplit</a:t>
            </a:r>
            <a:r>
              <a:rPr lang="en-US" sz="1700" i="0" dirty="0"/>
              <a:t> generated by the </a:t>
            </a:r>
            <a:r>
              <a:rPr lang="en-US" sz="1700" i="0" dirty="0" err="1"/>
              <a:t>InputFormat</a:t>
            </a:r>
            <a:r>
              <a:rPr lang="en-US" sz="1700" i="0" dirty="0"/>
              <a:t> for the job.</a:t>
            </a:r>
          </a:p>
          <a:p>
            <a:pPr marL="342900" indent="-342900">
              <a:buFont typeface="+mj-lt"/>
              <a:buAutoNum type="arabicPeriod"/>
            </a:pPr>
            <a:r>
              <a:rPr lang="en-US" sz="1700" b="1" dirty="0"/>
              <a:t>Reduce</a:t>
            </a:r>
          </a:p>
          <a:p>
            <a:pPr lvl="1"/>
            <a:r>
              <a:rPr lang="en-US" sz="1700" i="0" dirty="0"/>
              <a:t>In this, reduce method is called for each key in the sorted inputs.</a:t>
            </a:r>
          </a:p>
          <a:p>
            <a:pPr lvl="1"/>
            <a:r>
              <a:rPr lang="en-US" sz="1700" i="0" dirty="0"/>
              <a:t>The output of the reduce task is typically written to a record writer.</a:t>
            </a:r>
          </a:p>
          <a:p>
            <a:pPr marL="274320" lvl="1" indent="0">
              <a:buNone/>
            </a:pPr>
            <a:endParaRPr lang="en-US" sz="1500" dirty="0"/>
          </a:p>
          <a:p>
            <a:pPr marL="274320" lvl="1" indent="0">
              <a:buNone/>
            </a:pPr>
            <a:endParaRPr lang="en-US" sz="1500" dirty="0"/>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12</a:t>
            </a:fld>
            <a:endParaRPr lang="en-US"/>
          </a:p>
        </p:txBody>
      </p:sp>
      <p:pic>
        <p:nvPicPr>
          <p:cNvPr id="11" name="Picture 10">
            <a:extLst>
              <a:ext uri="{FF2B5EF4-FFF2-40B4-BE49-F238E27FC236}">
                <a16:creationId xmlns:a16="http://schemas.microsoft.com/office/drawing/2014/main" id="{6AB4983E-4BCC-1B32-CEB8-922D8E3AC38D}"/>
              </a:ext>
            </a:extLst>
          </p:cNvPr>
          <p:cNvPicPr>
            <a:picLocks noChangeAspect="1"/>
          </p:cNvPicPr>
          <p:nvPr/>
        </p:nvPicPr>
        <p:blipFill>
          <a:blip r:embed="rId2"/>
          <a:stretch>
            <a:fillRect/>
          </a:stretch>
        </p:blipFill>
        <p:spPr>
          <a:xfrm>
            <a:off x="0" y="2846387"/>
            <a:ext cx="5008018" cy="2444704"/>
          </a:xfrm>
          <a:prstGeom prst="rect">
            <a:avLst/>
          </a:prstGeom>
        </p:spPr>
      </p:pic>
      <p:sp>
        <p:nvSpPr>
          <p:cNvPr id="13" name="TextBox 12">
            <a:extLst>
              <a:ext uri="{FF2B5EF4-FFF2-40B4-BE49-F238E27FC236}">
                <a16:creationId xmlns:a16="http://schemas.microsoft.com/office/drawing/2014/main" id="{519962D6-1943-F361-B7A9-BEF4027122E4}"/>
              </a:ext>
            </a:extLst>
          </p:cNvPr>
          <p:cNvSpPr txBox="1"/>
          <p:nvPr/>
        </p:nvSpPr>
        <p:spPr>
          <a:xfrm>
            <a:off x="0" y="6543028"/>
            <a:ext cx="6285390" cy="369332"/>
          </a:xfrm>
          <a:prstGeom prst="rect">
            <a:avLst/>
          </a:prstGeom>
          <a:noFill/>
        </p:spPr>
        <p:txBody>
          <a:bodyPr wrap="square" rtlCol="0">
            <a:spAutoFit/>
          </a:bodyPr>
          <a:lstStyle/>
          <a:p>
            <a:r>
              <a:rPr lang="en-US" dirty="0"/>
              <a:t>https://www.geeksforgeeks.org/hadoop-reducer-in-mapreduce/</a:t>
            </a:r>
          </a:p>
        </p:txBody>
      </p:sp>
    </p:spTree>
    <p:extLst>
      <p:ext uri="{BB962C8B-B14F-4D97-AF65-F5344CB8AC3E}">
        <p14:creationId xmlns:p14="http://schemas.microsoft.com/office/powerpoint/2010/main" val="292631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DCEF-5E89-A18F-6E60-0F21CE153592}"/>
              </a:ext>
            </a:extLst>
          </p:cNvPr>
          <p:cNvSpPr>
            <a:spLocks noGrp="1"/>
          </p:cNvSpPr>
          <p:nvPr>
            <p:ph type="title"/>
          </p:nvPr>
        </p:nvSpPr>
        <p:spPr>
          <a:xfrm>
            <a:off x="560049" y="394316"/>
            <a:ext cx="6037941" cy="1514015"/>
          </a:xfrm>
        </p:spPr>
        <p:txBody>
          <a:bodyPr anchor="ctr">
            <a:normAutofit/>
          </a:bodyPr>
          <a:lstStyle/>
          <a:p>
            <a:pPr algn="ctr"/>
            <a:r>
              <a:rPr lang="en-US" sz="2800" dirty="0"/>
              <a:t>A General Overview of </a:t>
            </a:r>
            <a:r>
              <a:rPr lang="en-US" sz="2800" dirty="0" err="1"/>
              <a:t>MAPReduce</a:t>
            </a:r>
            <a:r>
              <a:rPr lang="en-US" sz="2800" dirty="0"/>
              <a:t> </a:t>
            </a:r>
          </a:p>
        </p:txBody>
      </p:sp>
      <p:sp>
        <p:nvSpPr>
          <p:cNvPr id="15" name="Slide Number Placeholder 18">
            <a:extLst>
              <a:ext uri="{FF2B5EF4-FFF2-40B4-BE49-F238E27FC236}">
                <a16:creationId xmlns:a16="http://schemas.microsoft.com/office/drawing/2014/main" id="{F664BE16-65FE-4E58-BF5C-475E8F8EA464}"/>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13</a:t>
            </a:fld>
            <a:endParaRPr lang="en-US"/>
          </a:p>
        </p:txBody>
      </p:sp>
      <p:pic>
        <p:nvPicPr>
          <p:cNvPr id="7" name="Picture 2" descr="Diagram&#10;&#10;Description automatically generated">
            <a:extLst>
              <a:ext uri="{FF2B5EF4-FFF2-40B4-BE49-F238E27FC236}">
                <a16:creationId xmlns:a16="http://schemas.microsoft.com/office/drawing/2014/main" id="{5BC5CDBA-DC1E-BDF3-E523-C2822A211F15}"/>
              </a:ext>
            </a:extLst>
          </p:cNvPr>
          <p:cNvPicPr>
            <a:picLocks noChangeAspect="1"/>
          </p:cNvPicPr>
          <p:nvPr/>
        </p:nvPicPr>
        <p:blipFill>
          <a:blip r:embed="rId2"/>
          <a:stretch>
            <a:fillRect/>
          </a:stretch>
        </p:blipFill>
        <p:spPr>
          <a:xfrm>
            <a:off x="3970117" y="1804570"/>
            <a:ext cx="7542179" cy="4450257"/>
          </a:xfrm>
          <a:prstGeom prst="rect">
            <a:avLst/>
          </a:prstGeom>
        </p:spPr>
      </p:pic>
    </p:spTree>
    <p:extLst>
      <p:ext uri="{BB962C8B-B14F-4D97-AF65-F5344CB8AC3E}">
        <p14:creationId xmlns:p14="http://schemas.microsoft.com/office/powerpoint/2010/main" val="3352461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2107-8BCA-31F7-0078-4731BEACEF44}"/>
              </a:ext>
            </a:extLst>
          </p:cNvPr>
          <p:cNvSpPr>
            <a:spLocks noGrp="1"/>
          </p:cNvSpPr>
          <p:nvPr>
            <p:ph type="title"/>
          </p:nvPr>
        </p:nvSpPr>
        <p:spPr>
          <a:xfrm>
            <a:off x="780028" y="838201"/>
            <a:ext cx="3636915" cy="1106009"/>
          </a:xfrm>
        </p:spPr>
        <p:txBody>
          <a:bodyPr anchor="t">
            <a:normAutofit/>
          </a:bodyPr>
          <a:lstStyle/>
          <a:p>
            <a:r>
              <a:rPr lang="en-US" sz="3100" dirty="0"/>
              <a:t>Matrix multiplication </a:t>
            </a:r>
          </a:p>
        </p:txBody>
      </p:sp>
      <p:sp>
        <p:nvSpPr>
          <p:cNvPr id="3" name="Content Placeholder 2">
            <a:extLst>
              <a:ext uri="{FF2B5EF4-FFF2-40B4-BE49-F238E27FC236}">
                <a16:creationId xmlns:a16="http://schemas.microsoft.com/office/drawing/2014/main" id="{D059AC74-FB35-D8B5-6A4E-0D4BD8B410B9}"/>
              </a:ext>
            </a:extLst>
          </p:cNvPr>
          <p:cNvSpPr>
            <a:spLocks noGrp="1"/>
          </p:cNvSpPr>
          <p:nvPr>
            <p:ph idx="1"/>
          </p:nvPr>
        </p:nvSpPr>
        <p:spPr>
          <a:xfrm>
            <a:off x="4791075" y="514351"/>
            <a:ext cx="6559655" cy="2564130"/>
          </a:xfrm>
        </p:spPr>
        <p:txBody>
          <a:bodyPr anchor="t">
            <a:normAutofit/>
          </a:bodyPr>
          <a:lstStyle/>
          <a:p>
            <a:pPr>
              <a:lnSpc>
                <a:spcPct val="100000"/>
              </a:lnSpc>
            </a:pPr>
            <a:r>
              <a:rPr lang="en-US" dirty="0"/>
              <a:t>Suppose we have a </a:t>
            </a:r>
            <a:r>
              <a:rPr lang="en-US" dirty="0" err="1"/>
              <a:t>pxq</a:t>
            </a:r>
            <a:r>
              <a:rPr lang="en-US" dirty="0"/>
              <a:t> matrix M, whose element in row </a:t>
            </a:r>
            <a:r>
              <a:rPr lang="en-US" dirty="0" err="1"/>
              <a:t>i</a:t>
            </a:r>
            <a:r>
              <a:rPr lang="en-US" dirty="0"/>
              <a:t> and column j will be denoted </a:t>
            </a:r>
            <a:r>
              <a:rPr lang="en-US" dirty="0" err="1"/>
              <a:t>m_ij</a:t>
            </a:r>
            <a:r>
              <a:rPr lang="en-US" dirty="0"/>
              <a:t> and a q*r matrix N whose element in row j and column k is donated by </a:t>
            </a:r>
            <a:r>
              <a:rPr lang="en-US" dirty="0" err="1"/>
              <a:t>n_jk</a:t>
            </a:r>
            <a:r>
              <a:rPr lang="en-US" dirty="0"/>
              <a:t> then the product P = MN will be </a:t>
            </a:r>
            <a:r>
              <a:rPr lang="en-US" dirty="0" err="1"/>
              <a:t>pxr</a:t>
            </a:r>
            <a:r>
              <a:rPr lang="en-US" dirty="0"/>
              <a:t> matrix P whose element in row </a:t>
            </a:r>
            <a:r>
              <a:rPr lang="en-US" dirty="0" err="1"/>
              <a:t>i</a:t>
            </a:r>
            <a:r>
              <a:rPr lang="en-US" dirty="0"/>
              <a:t> and column k will be donated by </a:t>
            </a:r>
            <a:r>
              <a:rPr lang="en-US" dirty="0" err="1"/>
              <a:t>P_ik</a:t>
            </a:r>
            <a:r>
              <a:rPr lang="en-US" dirty="0"/>
              <a:t>, where </a:t>
            </a:r>
            <a:r>
              <a:rPr lang="en-US" dirty="0" err="1"/>
              <a:t>P_i,k</a:t>
            </a:r>
            <a:r>
              <a:rPr lang="en-US" dirty="0"/>
              <a:t> = </a:t>
            </a:r>
            <a:r>
              <a:rPr lang="en-US" dirty="0" err="1"/>
              <a:t>m_ij</a:t>
            </a:r>
            <a:r>
              <a:rPr lang="en-US" dirty="0"/>
              <a:t> * </a:t>
            </a:r>
            <a:r>
              <a:rPr lang="en-US" dirty="0" err="1"/>
              <a:t>n_jk</a:t>
            </a:r>
            <a:r>
              <a:rPr lang="en-US" dirty="0"/>
              <a:t>.</a:t>
            </a:r>
          </a:p>
        </p:txBody>
      </p:sp>
      <p:pic>
        <p:nvPicPr>
          <p:cNvPr id="6" name="Picture 5">
            <a:extLst>
              <a:ext uri="{FF2B5EF4-FFF2-40B4-BE49-F238E27FC236}">
                <a16:creationId xmlns:a16="http://schemas.microsoft.com/office/drawing/2014/main" id="{0F232AA5-4C4E-AC49-E968-F59F03E33398}"/>
              </a:ext>
            </a:extLst>
          </p:cNvPr>
          <p:cNvPicPr>
            <a:picLocks noChangeAspect="1"/>
          </p:cNvPicPr>
          <p:nvPr/>
        </p:nvPicPr>
        <p:blipFill>
          <a:blip r:embed="rId2"/>
          <a:stretch>
            <a:fillRect/>
          </a:stretch>
        </p:blipFill>
        <p:spPr>
          <a:xfrm>
            <a:off x="4867276" y="3185631"/>
            <a:ext cx="6483454" cy="2706841"/>
          </a:xfrm>
          <a:prstGeom prst="rect">
            <a:avLst/>
          </a:prstGeom>
          <a:noFill/>
        </p:spPr>
      </p:pic>
      <p:sp>
        <p:nvSpPr>
          <p:cNvPr id="15" name="Slide Number Placeholder 18">
            <a:extLst>
              <a:ext uri="{FF2B5EF4-FFF2-40B4-BE49-F238E27FC236}">
                <a16:creationId xmlns:a16="http://schemas.microsoft.com/office/drawing/2014/main" id="{920EAB97-BCBD-4835-8F90-55730D56C12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14</a:t>
            </a:fld>
            <a:endParaRPr lang="en-US"/>
          </a:p>
        </p:txBody>
      </p:sp>
    </p:spTree>
    <p:extLst>
      <p:ext uri="{BB962C8B-B14F-4D97-AF65-F5344CB8AC3E}">
        <p14:creationId xmlns:p14="http://schemas.microsoft.com/office/powerpoint/2010/main" val="285633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665F-DF07-7898-4246-7E261CA8A2E6}"/>
              </a:ext>
            </a:extLst>
          </p:cNvPr>
          <p:cNvSpPr>
            <a:spLocks noGrp="1"/>
          </p:cNvSpPr>
          <p:nvPr>
            <p:ph type="title"/>
          </p:nvPr>
        </p:nvSpPr>
        <p:spPr>
          <a:xfrm>
            <a:off x="518603" y="453466"/>
            <a:ext cx="4550547" cy="1116811"/>
          </a:xfrm>
        </p:spPr>
        <p:txBody>
          <a:bodyPr>
            <a:normAutofit/>
          </a:bodyPr>
          <a:lstStyle/>
          <a:p>
            <a:r>
              <a:rPr lang="en-US" sz="2800" dirty="0"/>
              <a:t>Matrix Multiplication</a:t>
            </a:r>
            <a:br>
              <a:rPr lang="en-US" sz="2800" dirty="0"/>
            </a:br>
            <a:r>
              <a:rPr lang="en-US" sz="2800" dirty="0"/>
              <a:t> Using </a:t>
            </a:r>
            <a:r>
              <a:rPr lang="en-US" sz="2800" dirty="0" err="1"/>
              <a:t>MApREduce</a:t>
            </a:r>
            <a:endParaRPr lang="en-US" sz="2800" dirty="0"/>
          </a:p>
        </p:txBody>
      </p:sp>
      <p:pic>
        <p:nvPicPr>
          <p:cNvPr id="4098" name="Picture 2" descr="algorithms">
            <a:extLst>
              <a:ext uri="{FF2B5EF4-FFF2-40B4-BE49-F238E27FC236}">
                <a16:creationId xmlns:a16="http://schemas.microsoft.com/office/drawing/2014/main" id="{22CA73A9-0552-86B9-579F-1F73DDF30A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0118" y="1824037"/>
            <a:ext cx="6259681" cy="4580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33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5F13-C751-0845-21A0-9720EEE6E045}"/>
              </a:ext>
            </a:extLst>
          </p:cNvPr>
          <p:cNvSpPr>
            <a:spLocks noGrp="1"/>
          </p:cNvSpPr>
          <p:nvPr>
            <p:ph type="title"/>
          </p:nvPr>
        </p:nvSpPr>
        <p:spPr>
          <a:xfrm>
            <a:off x="687280" y="52661"/>
            <a:ext cx="10515600" cy="764086"/>
          </a:xfrm>
        </p:spPr>
        <p:txBody>
          <a:bodyPr>
            <a:normAutofit/>
          </a:bodyPr>
          <a:lstStyle/>
          <a:p>
            <a:r>
              <a:rPr lang="en-US" sz="2800" dirty="0"/>
              <a:t>Sample Input</a:t>
            </a:r>
          </a:p>
        </p:txBody>
      </p:sp>
      <p:sp>
        <p:nvSpPr>
          <p:cNvPr id="3" name="Content Placeholder 2">
            <a:extLst>
              <a:ext uri="{FF2B5EF4-FFF2-40B4-BE49-F238E27FC236}">
                <a16:creationId xmlns:a16="http://schemas.microsoft.com/office/drawing/2014/main" id="{EC2093DF-9BE3-C545-6C28-1401B49F87E3}"/>
              </a:ext>
            </a:extLst>
          </p:cNvPr>
          <p:cNvSpPr>
            <a:spLocks noGrp="1"/>
          </p:cNvSpPr>
          <p:nvPr>
            <p:ph idx="1"/>
          </p:nvPr>
        </p:nvSpPr>
        <p:spPr>
          <a:xfrm>
            <a:off x="687280" y="1169471"/>
            <a:ext cx="10515600" cy="4114801"/>
          </a:xfrm>
        </p:spPr>
        <p:txBody>
          <a:bodyPr/>
          <a:lstStyle/>
          <a:p>
            <a:r>
              <a:rPr lang="en-US" dirty="0"/>
              <a:t>The input file that has the matrices has the following lines in the input text file. </a:t>
            </a:r>
          </a:p>
          <a:p>
            <a:endParaRPr lang="en-US" dirty="0"/>
          </a:p>
        </p:txBody>
      </p:sp>
      <p:sp>
        <p:nvSpPr>
          <p:cNvPr id="5" name="TextBox 4">
            <a:extLst>
              <a:ext uri="{FF2B5EF4-FFF2-40B4-BE49-F238E27FC236}">
                <a16:creationId xmlns:a16="http://schemas.microsoft.com/office/drawing/2014/main" id="{2F4B2C40-1BD9-88C6-B13A-26DF38B4A134}"/>
              </a:ext>
            </a:extLst>
          </p:cNvPr>
          <p:cNvSpPr txBox="1"/>
          <p:nvPr/>
        </p:nvSpPr>
        <p:spPr>
          <a:xfrm>
            <a:off x="1756302" y="2106844"/>
            <a:ext cx="1358283" cy="3139321"/>
          </a:xfrm>
          <a:prstGeom prst="rect">
            <a:avLst/>
          </a:prstGeom>
          <a:noFill/>
        </p:spPr>
        <p:txBody>
          <a:bodyPr wrap="square" rtlCol="0">
            <a:spAutoFit/>
          </a:bodyPr>
          <a:lstStyle/>
          <a:p>
            <a:r>
              <a:rPr lang="pt-BR" dirty="0"/>
              <a:t>    A</a:t>
            </a:r>
          </a:p>
          <a:p>
            <a:endParaRPr lang="pt-BR" dirty="0"/>
          </a:p>
          <a:p>
            <a:r>
              <a:rPr lang="pt-BR" dirty="0"/>
              <a:t>A,0,0,1</a:t>
            </a:r>
          </a:p>
          <a:p>
            <a:r>
              <a:rPr lang="pt-BR" dirty="0"/>
              <a:t>A,0,1,2</a:t>
            </a:r>
          </a:p>
          <a:p>
            <a:r>
              <a:rPr lang="pt-BR" dirty="0"/>
              <a:t>A,0,2,3</a:t>
            </a:r>
          </a:p>
          <a:p>
            <a:r>
              <a:rPr lang="pt-BR" dirty="0"/>
              <a:t>A,1,0,4</a:t>
            </a:r>
          </a:p>
          <a:p>
            <a:r>
              <a:rPr lang="pt-BR" dirty="0"/>
              <a:t>A,1,1,5</a:t>
            </a:r>
          </a:p>
          <a:p>
            <a:r>
              <a:rPr lang="pt-BR" dirty="0"/>
              <a:t>A,1,2,6</a:t>
            </a:r>
          </a:p>
          <a:p>
            <a:r>
              <a:rPr lang="pt-BR" dirty="0"/>
              <a:t>A,2,0,7</a:t>
            </a:r>
          </a:p>
          <a:p>
            <a:r>
              <a:rPr lang="pt-BR" dirty="0"/>
              <a:t>A,2,1,8</a:t>
            </a:r>
          </a:p>
          <a:p>
            <a:r>
              <a:rPr lang="pt-BR" dirty="0"/>
              <a:t>A,2,2,9</a:t>
            </a:r>
            <a:endParaRPr lang="en-US" dirty="0"/>
          </a:p>
        </p:txBody>
      </p:sp>
      <p:sp>
        <p:nvSpPr>
          <p:cNvPr id="6" name="TextBox 5">
            <a:extLst>
              <a:ext uri="{FF2B5EF4-FFF2-40B4-BE49-F238E27FC236}">
                <a16:creationId xmlns:a16="http://schemas.microsoft.com/office/drawing/2014/main" id="{28206ACA-304F-963E-1DEF-57235BF605D4}"/>
              </a:ext>
            </a:extLst>
          </p:cNvPr>
          <p:cNvSpPr txBox="1"/>
          <p:nvPr/>
        </p:nvSpPr>
        <p:spPr>
          <a:xfrm>
            <a:off x="3482159" y="2245343"/>
            <a:ext cx="914400" cy="2862322"/>
          </a:xfrm>
          <a:prstGeom prst="rect">
            <a:avLst/>
          </a:prstGeom>
          <a:noFill/>
        </p:spPr>
        <p:txBody>
          <a:bodyPr wrap="square" rtlCol="0">
            <a:spAutoFit/>
          </a:bodyPr>
          <a:lstStyle/>
          <a:p>
            <a:r>
              <a:rPr lang="en-US" dirty="0"/>
              <a:t>    B</a:t>
            </a:r>
          </a:p>
          <a:p>
            <a:endParaRPr lang="en-US" dirty="0"/>
          </a:p>
          <a:p>
            <a:endParaRPr lang="en-US" dirty="0"/>
          </a:p>
          <a:p>
            <a:r>
              <a:rPr lang="en-US" dirty="0"/>
              <a:t>B,0,0,1</a:t>
            </a:r>
          </a:p>
          <a:p>
            <a:r>
              <a:rPr lang="en-US" dirty="0"/>
              <a:t>B,0,1,1</a:t>
            </a:r>
          </a:p>
          <a:p>
            <a:r>
              <a:rPr lang="en-US" dirty="0"/>
              <a:t>B,1,0,1</a:t>
            </a:r>
          </a:p>
          <a:p>
            <a:r>
              <a:rPr lang="en-US" dirty="0"/>
              <a:t>B,1,1,2</a:t>
            </a:r>
          </a:p>
          <a:p>
            <a:r>
              <a:rPr lang="en-US" dirty="0"/>
              <a:t>B,2,0,1</a:t>
            </a:r>
          </a:p>
          <a:p>
            <a:r>
              <a:rPr lang="en-US" dirty="0"/>
              <a:t>B,2,1,1</a:t>
            </a:r>
          </a:p>
          <a:p>
            <a:endParaRPr lang="en-US" dirty="0"/>
          </a:p>
        </p:txBody>
      </p:sp>
      <p:pic>
        <p:nvPicPr>
          <p:cNvPr id="11" name="Picture 10">
            <a:extLst>
              <a:ext uri="{FF2B5EF4-FFF2-40B4-BE49-F238E27FC236}">
                <a16:creationId xmlns:a16="http://schemas.microsoft.com/office/drawing/2014/main" id="{D5474946-3D2A-C7AD-6478-F33119992767}"/>
              </a:ext>
            </a:extLst>
          </p:cNvPr>
          <p:cNvPicPr>
            <a:picLocks noChangeAspect="1"/>
          </p:cNvPicPr>
          <p:nvPr/>
        </p:nvPicPr>
        <p:blipFill>
          <a:blip r:embed="rId2"/>
          <a:stretch>
            <a:fillRect/>
          </a:stretch>
        </p:blipFill>
        <p:spPr>
          <a:xfrm>
            <a:off x="6592933" y="2690123"/>
            <a:ext cx="1911873" cy="1729986"/>
          </a:xfrm>
          <a:prstGeom prst="rect">
            <a:avLst/>
          </a:prstGeom>
        </p:spPr>
      </p:pic>
      <p:pic>
        <p:nvPicPr>
          <p:cNvPr id="13" name="Picture 12">
            <a:extLst>
              <a:ext uri="{FF2B5EF4-FFF2-40B4-BE49-F238E27FC236}">
                <a16:creationId xmlns:a16="http://schemas.microsoft.com/office/drawing/2014/main" id="{7D0EF527-ADF9-0A9F-2DA8-361F21B0CF17}"/>
              </a:ext>
            </a:extLst>
          </p:cNvPr>
          <p:cNvPicPr>
            <a:picLocks noChangeAspect="1"/>
          </p:cNvPicPr>
          <p:nvPr/>
        </p:nvPicPr>
        <p:blipFill>
          <a:blip r:embed="rId3"/>
          <a:stretch>
            <a:fillRect/>
          </a:stretch>
        </p:blipFill>
        <p:spPr>
          <a:xfrm>
            <a:off x="9491156" y="2690123"/>
            <a:ext cx="1607959" cy="1729890"/>
          </a:xfrm>
          <a:prstGeom prst="rect">
            <a:avLst/>
          </a:prstGeom>
        </p:spPr>
      </p:pic>
      <p:sp>
        <p:nvSpPr>
          <p:cNvPr id="14" name="TextBox 13">
            <a:extLst>
              <a:ext uri="{FF2B5EF4-FFF2-40B4-BE49-F238E27FC236}">
                <a16:creationId xmlns:a16="http://schemas.microsoft.com/office/drawing/2014/main" id="{A7B23F5A-FD5C-B618-99B7-28E618EA169C}"/>
              </a:ext>
            </a:extLst>
          </p:cNvPr>
          <p:cNvSpPr txBox="1"/>
          <p:nvPr/>
        </p:nvSpPr>
        <p:spPr>
          <a:xfrm>
            <a:off x="7408308" y="2106844"/>
            <a:ext cx="281124" cy="369332"/>
          </a:xfrm>
          <a:prstGeom prst="rect">
            <a:avLst/>
          </a:prstGeom>
          <a:noFill/>
        </p:spPr>
        <p:txBody>
          <a:bodyPr wrap="square" rtlCol="0">
            <a:spAutoFit/>
          </a:bodyPr>
          <a:lstStyle/>
          <a:p>
            <a:r>
              <a:rPr lang="en-US" dirty="0"/>
              <a:t>A</a:t>
            </a:r>
          </a:p>
        </p:txBody>
      </p:sp>
      <p:sp>
        <p:nvSpPr>
          <p:cNvPr id="15" name="TextBox 14">
            <a:extLst>
              <a:ext uri="{FF2B5EF4-FFF2-40B4-BE49-F238E27FC236}">
                <a16:creationId xmlns:a16="http://schemas.microsoft.com/office/drawing/2014/main" id="{983C89CD-345E-21D0-C73B-CA67298EF13F}"/>
              </a:ext>
            </a:extLst>
          </p:cNvPr>
          <p:cNvSpPr txBox="1"/>
          <p:nvPr/>
        </p:nvSpPr>
        <p:spPr>
          <a:xfrm>
            <a:off x="10014011" y="2060677"/>
            <a:ext cx="281125"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2767883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76BA-B7B0-F92F-D60D-14F35E473CFF}"/>
              </a:ext>
            </a:extLst>
          </p:cNvPr>
          <p:cNvSpPr>
            <a:spLocks noGrp="1"/>
          </p:cNvSpPr>
          <p:nvPr>
            <p:ph type="title"/>
          </p:nvPr>
        </p:nvSpPr>
        <p:spPr>
          <a:xfrm>
            <a:off x="838200" y="355495"/>
            <a:ext cx="10515600" cy="882756"/>
          </a:xfrm>
        </p:spPr>
        <p:txBody>
          <a:bodyPr>
            <a:normAutofit/>
          </a:bodyPr>
          <a:lstStyle/>
          <a:p>
            <a:r>
              <a:rPr lang="en-US" sz="2800" dirty="0"/>
              <a:t>Sample output</a:t>
            </a:r>
          </a:p>
        </p:txBody>
      </p:sp>
      <p:sp>
        <p:nvSpPr>
          <p:cNvPr id="3" name="Content Placeholder 2">
            <a:extLst>
              <a:ext uri="{FF2B5EF4-FFF2-40B4-BE49-F238E27FC236}">
                <a16:creationId xmlns:a16="http://schemas.microsoft.com/office/drawing/2014/main" id="{B0AD2F14-7DAA-C910-39EC-F2BA994754B6}"/>
              </a:ext>
            </a:extLst>
          </p:cNvPr>
          <p:cNvSpPr>
            <a:spLocks noGrp="1"/>
          </p:cNvSpPr>
          <p:nvPr>
            <p:ph idx="1"/>
          </p:nvPr>
        </p:nvSpPr>
        <p:spPr>
          <a:xfrm>
            <a:off x="838200" y="1533524"/>
            <a:ext cx="10515600" cy="4114801"/>
          </a:xfrm>
        </p:spPr>
        <p:txBody>
          <a:bodyPr/>
          <a:lstStyle/>
          <a:p>
            <a:r>
              <a:rPr lang="en-US" dirty="0"/>
              <a:t>The multiplication will take place as follows.</a:t>
            </a:r>
          </a:p>
          <a:p>
            <a:pPr marL="0" indent="0">
              <a:buNone/>
            </a:pPr>
            <a:r>
              <a:rPr lang="en-US" dirty="0"/>
              <a:t>Step 1:</a:t>
            </a:r>
          </a:p>
          <a:p>
            <a:endParaRPr lang="en-US" dirty="0"/>
          </a:p>
          <a:p>
            <a:endParaRPr lang="en-US" dirty="0"/>
          </a:p>
          <a:p>
            <a:endParaRPr lang="en-US" dirty="0"/>
          </a:p>
          <a:p>
            <a:pPr marL="0" indent="0">
              <a:buNone/>
            </a:pPr>
            <a:r>
              <a:rPr lang="en-US" dirty="0"/>
              <a:t>Step 2:							Step 3:</a:t>
            </a:r>
          </a:p>
          <a:p>
            <a:endParaRPr lang="en-US" dirty="0"/>
          </a:p>
        </p:txBody>
      </p:sp>
      <p:pic>
        <p:nvPicPr>
          <p:cNvPr id="5" name="Picture 4">
            <a:extLst>
              <a:ext uri="{FF2B5EF4-FFF2-40B4-BE49-F238E27FC236}">
                <a16:creationId xmlns:a16="http://schemas.microsoft.com/office/drawing/2014/main" id="{971C46F6-E0C4-7704-9E76-2B2B4AD4202D}"/>
              </a:ext>
            </a:extLst>
          </p:cNvPr>
          <p:cNvPicPr>
            <a:picLocks noChangeAspect="1"/>
          </p:cNvPicPr>
          <p:nvPr/>
        </p:nvPicPr>
        <p:blipFill>
          <a:blip r:embed="rId2"/>
          <a:stretch>
            <a:fillRect/>
          </a:stretch>
        </p:blipFill>
        <p:spPr>
          <a:xfrm>
            <a:off x="940730" y="2394480"/>
            <a:ext cx="7834039" cy="1196444"/>
          </a:xfrm>
          <a:prstGeom prst="rect">
            <a:avLst/>
          </a:prstGeom>
        </p:spPr>
      </p:pic>
      <p:pic>
        <p:nvPicPr>
          <p:cNvPr id="7" name="Picture 6">
            <a:extLst>
              <a:ext uri="{FF2B5EF4-FFF2-40B4-BE49-F238E27FC236}">
                <a16:creationId xmlns:a16="http://schemas.microsoft.com/office/drawing/2014/main" id="{3049F412-3936-827B-360C-16A4D6697576}"/>
              </a:ext>
            </a:extLst>
          </p:cNvPr>
          <p:cNvPicPr>
            <a:picLocks noChangeAspect="1"/>
          </p:cNvPicPr>
          <p:nvPr/>
        </p:nvPicPr>
        <p:blipFill>
          <a:blip r:embed="rId3"/>
          <a:stretch>
            <a:fillRect/>
          </a:stretch>
        </p:blipFill>
        <p:spPr>
          <a:xfrm>
            <a:off x="940730" y="4451880"/>
            <a:ext cx="3124471" cy="1371719"/>
          </a:xfrm>
          <a:prstGeom prst="rect">
            <a:avLst/>
          </a:prstGeom>
        </p:spPr>
      </p:pic>
      <p:pic>
        <p:nvPicPr>
          <p:cNvPr id="11" name="Picture 10">
            <a:extLst>
              <a:ext uri="{FF2B5EF4-FFF2-40B4-BE49-F238E27FC236}">
                <a16:creationId xmlns:a16="http://schemas.microsoft.com/office/drawing/2014/main" id="{69F4B873-15DD-8886-A86F-42B6284DC027}"/>
              </a:ext>
            </a:extLst>
          </p:cNvPr>
          <p:cNvPicPr>
            <a:picLocks noChangeAspect="1"/>
          </p:cNvPicPr>
          <p:nvPr/>
        </p:nvPicPr>
        <p:blipFill>
          <a:blip r:embed="rId4"/>
          <a:stretch>
            <a:fillRect/>
          </a:stretch>
        </p:blipFill>
        <p:spPr>
          <a:xfrm>
            <a:off x="7353304" y="4402346"/>
            <a:ext cx="1546994" cy="1333616"/>
          </a:xfrm>
          <a:prstGeom prst="rect">
            <a:avLst/>
          </a:prstGeom>
        </p:spPr>
      </p:pic>
    </p:spTree>
    <p:extLst>
      <p:ext uri="{BB962C8B-B14F-4D97-AF65-F5344CB8AC3E}">
        <p14:creationId xmlns:p14="http://schemas.microsoft.com/office/powerpoint/2010/main" val="2146624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643A-D3F8-C3C1-ABA2-D5CA4B5F0830}"/>
              </a:ext>
            </a:extLst>
          </p:cNvPr>
          <p:cNvSpPr>
            <a:spLocks noGrp="1"/>
          </p:cNvSpPr>
          <p:nvPr>
            <p:ph type="title"/>
          </p:nvPr>
        </p:nvSpPr>
        <p:spPr>
          <a:xfrm>
            <a:off x="768096" y="838200"/>
            <a:ext cx="3379621" cy="5181600"/>
          </a:xfrm>
        </p:spPr>
        <p:txBody>
          <a:bodyPr anchor="t">
            <a:normAutofit/>
          </a:bodyPr>
          <a:lstStyle/>
          <a:p>
            <a:r>
              <a:rPr lang="en-US" sz="2800" dirty="0"/>
              <a:t>Code for Matrix Multiplication </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4868659" y="461639"/>
            <a:ext cx="7218257" cy="6858000"/>
          </a:xfrm>
        </p:spPr>
        <p:txBody>
          <a:bodyPr anchor="t">
            <a:noAutofit/>
          </a:bodyPr>
          <a:lstStyle/>
          <a:p>
            <a:pPr marL="0" indent="0">
              <a:lnSpc>
                <a:spcPct val="100000"/>
              </a:lnSpc>
              <a:spcBef>
                <a:spcPts val="100"/>
              </a:spcBef>
              <a:buNone/>
            </a:pPr>
            <a:r>
              <a:rPr lang="en-US" sz="1500" dirty="0"/>
              <a:t>public static class Map extends Mapper&lt;Object, Text, Text, Text&gt; {  </a:t>
            </a:r>
          </a:p>
          <a:p>
            <a:pPr marL="0" indent="0">
              <a:lnSpc>
                <a:spcPct val="100000"/>
              </a:lnSpc>
              <a:spcBef>
                <a:spcPts val="100"/>
              </a:spcBef>
              <a:buNone/>
            </a:pPr>
            <a:r>
              <a:rPr lang="en-US" sz="1500" dirty="0"/>
              <a:t>  private int m;   </a:t>
            </a:r>
          </a:p>
          <a:p>
            <a:pPr marL="0" indent="0">
              <a:lnSpc>
                <a:spcPct val="100000"/>
              </a:lnSpc>
              <a:spcBef>
                <a:spcPts val="100"/>
              </a:spcBef>
              <a:buNone/>
            </a:pPr>
            <a:r>
              <a:rPr lang="en-US" sz="1500" dirty="0"/>
              <a:t> private int p;  </a:t>
            </a:r>
          </a:p>
          <a:p>
            <a:pPr marL="0" indent="0">
              <a:lnSpc>
                <a:spcPct val="100000"/>
              </a:lnSpc>
              <a:spcBef>
                <a:spcPts val="100"/>
              </a:spcBef>
              <a:buNone/>
            </a:pPr>
            <a:r>
              <a:rPr lang="en-US" sz="1500" dirty="0"/>
              <a:t>  public void setup(Context context) {     </a:t>
            </a:r>
          </a:p>
          <a:p>
            <a:pPr marL="0" indent="0">
              <a:lnSpc>
                <a:spcPct val="100000"/>
              </a:lnSpc>
              <a:spcBef>
                <a:spcPts val="100"/>
              </a:spcBef>
              <a:buNone/>
            </a:pPr>
            <a:r>
              <a:rPr lang="en-US" sz="1500" dirty="0"/>
              <a:t> Configuration conf = </a:t>
            </a:r>
            <a:r>
              <a:rPr lang="en-US" sz="1500" dirty="0" err="1"/>
              <a:t>context.getConfiguration</a:t>
            </a:r>
            <a:r>
              <a:rPr lang="en-US" sz="1500" dirty="0"/>
              <a:t>();    </a:t>
            </a:r>
          </a:p>
          <a:p>
            <a:pPr marL="0" indent="0">
              <a:lnSpc>
                <a:spcPct val="100000"/>
              </a:lnSpc>
              <a:spcBef>
                <a:spcPts val="100"/>
              </a:spcBef>
              <a:buNone/>
            </a:pPr>
            <a:r>
              <a:rPr lang="en-US" sz="1500" dirty="0"/>
              <a:t>  m = </a:t>
            </a:r>
            <a:r>
              <a:rPr lang="en-US" sz="1500" dirty="0" err="1"/>
              <a:t>Integer.parseInt</a:t>
            </a:r>
            <a:r>
              <a:rPr lang="en-US" sz="1500" dirty="0"/>
              <a:t>(</a:t>
            </a:r>
            <a:r>
              <a:rPr lang="en-US" sz="1500" dirty="0" err="1"/>
              <a:t>conf.get</a:t>
            </a:r>
            <a:r>
              <a:rPr lang="en-US" sz="1500" dirty="0"/>
              <a:t>("m"));     </a:t>
            </a:r>
          </a:p>
          <a:p>
            <a:pPr marL="0" indent="0">
              <a:lnSpc>
                <a:spcPct val="100000"/>
              </a:lnSpc>
              <a:spcBef>
                <a:spcPts val="100"/>
              </a:spcBef>
              <a:buNone/>
            </a:pPr>
            <a:r>
              <a:rPr lang="en-US" sz="1500" dirty="0"/>
              <a:t> p = </a:t>
            </a:r>
            <a:r>
              <a:rPr lang="en-US" sz="1500" dirty="0" err="1"/>
              <a:t>Integer.parseInt</a:t>
            </a:r>
            <a:r>
              <a:rPr lang="en-US" sz="1500" dirty="0"/>
              <a:t>(</a:t>
            </a:r>
            <a:r>
              <a:rPr lang="en-US" sz="1500" dirty="0" err="1"/>
              <a:t>conf.get</a:t>
            </a:r>
            <a:r>
              <a:rPr lang="en-US" sz="1500" dirty="0"/>
              <a:t>("p"));    }    </a:t>
            </a:r>
          </a:p>
          <a:p>
            <a:pPr marL="0" indent="0">
              <a:lnSpc>
                <a:spcPct val="100000"/>
              </a:lnSpc>
              <a:spcBef>
                <a:spcPts val="100"/>
              </a:spcBef>
              <a:buNone/>
            </a:pPr>
            <a:r>
              <a:rPr lang="en-US" sz="1500" dirty="0"/>
              <a:t>@Override    </a:t>
            </a:r>
          </a:p>
          <a:p>
            <a:pPr marL="0" indent="0">
              <a:lnSpc>
                <a:spcPct val="100000"/>
              </a:lnSpc>
              <a:spcBef>
                <a:spcPts val="100"/>
              </a:spcBef>
              <a:buNone/>
            </a:pPr>
            <a:r>
              <a:rPr lang="en-US" sz="1500" dirty="0"/>
              <a:t>public void map(Object key, Text value, Context context) </a:t>
            </a:r>
          </a:p>
          <a:p>
            <a:pPr marL="0" indent="0">
              <a:lnSpc>
                <a:spcPct val="100000"/>
              </a:lnSpc>
              <a:spcBef>
                <a:spcPts val="100"/>
              </a:spcBef>
              <a:buNone/>
            </a:pPr>
            <a:r>
              <a:rPr lang="en-US" sz="1500" dirty="0"/>
              <a:t>throws </a:t>
            </a:r>
            <a:r>
              <a:rPr lang="en-US" sz="1500" dirty="0" err="1"/>
              <a:t>IOException</a:t>
            </a:r>
            <a:r>
              <a:rPr lang="en-US" sz="1500" dirty="0"/>
              <a:t>, </a:t>
            </a:r>
            <a:r>
              <a:rPr lang="en-US" sz="1500" dirty="0" err="1"/>
              <a:t>InterruptedException</a:t>
            </a:r>
            <a:r>
              <a:rPr lang="en-US" sz="1500" dirty="0"/>
              <a:t> {      </a:t>
            </a:r>
          </a:p>
          <a:p>
            <a:pPr marL="0" indent="0">
              <a:lnSpc>
                <a:spcPct val="100000"/>
              </a:lnSpc>
              <a:spcBef>
                <a:spcPts val="100"/>
              </a:spcBef>
              <a:buNone/>
            </a:pPr>
            <a:r>
              <a:rPr lang="en-US" sz="1500" dirty="0"/>
              <a:t>  String line = </a:t>
            </a:r>
            <a:r>
              <a:rPr lang="en-US" sz="1500" dirty="0" err="1"/>
              <a:t>value.toString</a:t>
            </a:r>
            <a:r>
              <a:rPr lang="en-US" sz="1500" dirty="0"/>
              <a:t>();                </a:t>
            </a:r>
          </a:p>
          <a:p>
            <a:pPr marL="0" indent="0">
              <a:lnSpc>
                <a:spcPct val="100000"/>
              </a:lnSpc>
              <a:spcBef>
                <a:spcPts val="100"/>
              </a:spcBef>
              <a:buNone/>
            </a:pPr>
            <a:r>
              <a:rPr lang="en-US" sz="1500" dirty="0"/>
              <a:t>  String[] input = </a:t>
            </a:r>
            <a:r>
              <a:rPr lang="en-US" sz="1500" dirty="0" err="1"/>
              <a:t>line.toString</a:t>
            </a:r>
            <a:r>
              <a:rPr lang="en-US" sz="1500" dirty="0"/>
              <a:t>().</a:t>
            </a:r>
            <a:r>
              <a:rPr lang="en-US" sz="1500" dirty="0" err="1"/>
              <a:t>replaceAll</a:t>
            </a:r>
            <a:r>
              <a:rPr lang="en-US" sz="1500" dirty="0"/>
              <a:t>("\\s+", "").split(",");       </a:t>
            </a:r>
          </a:p>
          <a:p>
            <a:pPr marL="0" indent="0">
              <a:lnSpc>
                <a:spcPct val="100000"/>
              </a:lnSpc>
              <a:spcBef>
                <a:spcPts val="100"/>
              </a:spcBef>
              <a:buNone/>
            </a:pPr>
            <a:r>
              <a:rPr lang="en-US" sz="1500" dirty="0"/>
              <a:t>  String </a:t>
            </a:r>
            <a:r>
              <a:rPr lang="en-US" sz="1500" dirty="0" err="1"/>
              <a:t>matrixName</a:t>
            </a:r>
            <a:r>
              <a:rPr lang="en-US" sz="1500" dirty="0"/>
              <a:t> = input[0];   </a:t>
            </a:r>
          </a:p>
          <a:p>
            <a:pPr marL="0" indent="0">
              <a:lnSpc>
                <a:spcPct val="100000"/>
              </a:lnSpc>
              <a:spcBef>
                <a:spcPts val="100"/>
              </a:spcBef>
              <a:buNone/>
            </a:pPr>
            <a:r>
              <a:rPr lang="en-US" sz="1500" dirty="0"/>
              <a:t>   int </a:t>
            </a:r>
            <a:r>
              <a:rPr lang="en-US" sz="1500" dirty="0" err="1"/>
              <a:t>i</a:t>
            </a:r>
            <a:r>
              <a:rPr lang="en-US" sz="1500" dirty="0"/>
              <a:t> = </a:t>
            </a:r>
            <a:r>
              <a:rPr lang="en-US" sz="1500" dirty="0" err="1"/>
              <a:t>Integer.parseInt</a:t>
            </a:r>
            <a:r>
              <a:rPr lang="en-US" sz="1500" dirty="0"/>
              <a:t>(input[1]);    </a:t>
            </a:r>
          </a:p>
          <a:p>
            <a:pPr marL="0" indent="0">
              <a:lnSpc>
                <a:spcPct val="100000"/>
              </a:lnSpc>
              <a:spcBef>
                <a:spcPts val="100"/>
              </a:spcBef>
              <a:buNone/>
            </a:pPr>
            <a:r>
              <a:rPr lang="en-US" sz="1500" dirty="0"/>
              <a:t>  int j = </a:t>
            </a:r>
            <a:r>
              <a:rPr lang="en-US" sz="1500" dirty="0" err="1"/>
              <a:t>Integer.parseInt</a:t>
            </a:r>
            <a:r>
              <a:rPr lang="en-US" sz="1500" dirty="0"/>
              <a:t>(input[2]);  </a:t>
            </a:r>
          </a:p>
          <a:p>
            <a:pPr marL="0" indent="0">
              <a:lnSpc>
                <a:spcPct val="100000"/>
              </a:lnSpc>
              <a:spcBef>
                <a:spcPts val="100"/>
              </a:spcBef>
              <a:buNone/>
            </a:pPr>
            <a:r>
              <a:rPr lang="en-US" sz="1500" dirty="0"/>
              <a:t>  int </a:t>
            </a:r>
            <a:r>
              <a:rPr lang="en-US" sz="1500" dirty="0" err="1"/>
              <a:t>matrixValue</a:t>
            </a:r>
            <a:r>
              <a:rPr lang="en-US" sz="1500" dirty="0"/>
              <a:t> = </a:t>
            </a:r>
            <a:r>
              <a:rPr lang="en-US" sz="1500" dirty="0" err="1"/>
              <a:t>Integer.parseInt</a:t>
            </a:r>
            <a:r>
              <a:rPr lang="en-US" sz="1500" dirty="0"/>
              <a:t>(input[3]);     </a:t>
            </a:r>
          </a:p>
          <a:p>
            <a:pPr marL="0" indent="0">
              <a:lnSpc>
                <a:spcPct val="100000"/>
              </a:lnSpc>
              <a:spcBef>
                <a:spcPts val="100"/>
              </a:spcBef>
              <a:buNone/>
            </a:pPr>
            <a:r>
              <a:rPr lang="en-US" sz="1500" dirty="0"/>
              <a:t>      if (</a:t>
            </a:r>
            <a:r>
              <a:rPr lang="en-US" sz="1500" dirty="0" err="1"/>
              <a:t>matrixName.equals</a:t>
            </a:r>
            <a:r>
              <a:rPr lang="en-US" sz="1500" dirty="0"/>
              <a:t>("A")) {  </a:t>
            </a:r>
          </a:p>
          <a:p>
            <a:pPr marL="0" indent="0">
              <a:lnSpc>
                <a:spcPct val="100000"/>
              </a:lnSpc>
              <a:spcBef>
                <a:spcPts val="100"/>
              </a:spcBef>
              <a:buNone/>
            </a:pPr>
            <a:r>
              <a:rPr lang="en-US" sz="1500" dirty="0"/>
              <a:t>      for (int k = 0; k &lt; p; k++) {     </a:t>
            </a:r>
          </a:p>
          <a:p>
            <a:pPr marL="0" indent="0">
              <a:lnSpc>
                <a:spcPct val="100000"/>
              </a:lnSpc>
              <a:spcBef>
                <a:spcPts val="100"/>
              </a:spcBef>
              <a:buNone/>
            </a:pPr>
            <a:r>
              <a:rPr lang="en-US" sz="1500" dirty="0"/>
              <a:t>     </a:t>
            </a:r>
            <a:r>
              <a:rPr lang="en-US" sz="1500" dirty="0" err="1"/>
              <a:t>context.write</a:t>
            </a:r>
            <a:r>
              <a:rPr lang="en-US" sz="1500" dirty="0"/>
              <a:t>(new Text(</a:t>
            </a:r>
            <a:r>
              <a:rPr lang="en-US" sz="1500" dirty="0" err="1"/>
              <a:t>i</a:t>
            </a:r>
            <a:r>
              <a:rPr lang="en-US" sz="1500" dirty="0"/>
              <a:t> + "," + k), new Text(</a:t>
            </a:r>
            <a:r>
              <a:rPr lang="en-US" sz="1500" dirty="0" err="1"/>
              <a:t>matrixName</a:t>
            </a:r>
            <a:r>
              <a:rPr lang="en-US" sz="1500" dirty="0"/>
              <a:t> + "," + j + "," + </a:t>
            </a:r>
            <a:r>
              <a:rPr lang="en-US" sz="1500" dirty="0" err="1"/>
              <a:t>matrixValue</a:t>
            </a:r>
            <a:r>
              <a:rPr lang="en-US" sz="1500" dirty="0"/>
              <a:t>));  </a:t>
            </a:r>
          </a:p>
          <a:p>
            <a:pPr marL="0" indent="0">
              <a:lnSpc>
                <a:spcPct val="100000"/>
              </a:lnSpc>
              <a:spcBef>
                <a:spcPts val="100"/>
              </a:spcBef>
              <a:buNone/>
            </a:pPr>
            <a:r>
              <a:rPr lang="en-US" sz="1500" dirty="0"/>
              <a:t>      }     </a:t>
            </a:r>
          </a:p>
          <a:p>
            <a:pPr marL="0" indent="0">
              <a:lnSpc>
                <a:spcPct val="100000"/>
              </a:lnSpc>
              <a:spcBef>
                <a:spcPts val="100"/>
              </a:spcBef>
              <a:buNone/>
            </a:pPr>
            <a:r>
              <a:rPr lang="en-US" sz="1500" dirty="0"/>
              <a:t> } </a:t>
            </a:r>
          </a:p>
          <a:p>
            <a:pPr marL="0" indent="0">
              <a:lnSpc>
                <a:spcPct val="100000"/>
              </a:lnSpc>
              <a:spcBef>
                <a:spcPts val="100"/>
              </a:spcBef>
              <a:buNone/>
            </a:pPr>
            <a:r>
              <a:rPr lang="en-US" sz="1500" dirty="0"/>
              <a:t>else {  </a:t>
            </a:r>
          </a:p>
          <a:p>
            <a:pPr marL="0" indent="0">
              <a:lnSpc>
                <a:spcPct val="100000"/>
              </a:lnSpc>
              <a:spcBef>
                <a:spcPts val="100"/>
              </a:spcBef>
              <a:buNone/>
            </a:pPr>
            <a:r>
              <a:rPr lang="en-US" sz="1500" dirty="0"/>
              <a:t>      for (int k = 0; k &lt; m; k++) {  </a:t>
            </a:r>
          </a:p>
          <a:p>
            <a:pPr marL="0" indent="0">
              <a:lnSpc>
                <a:spcPct val="100000"/>
              </a:lnSpc>
              <a:spcBef>
                <a:spcPts val="100"/>
              </a:spcBef>
              <a:buNone/>
            </a:pPr>
            <a:r>
              <a:rPr lang="en-US" sz="1500" dirty="0"/>
              <a:t>        </a:t>
            </a:r>
            <a:r>
              <a:rPr lang="en-US" sz="1500" dirty="0" err="1"/>
              <a:t>context.write</a:t>
            </a:r>
            <a:r>
              <a:rPr lang="en-US" sz="1500" dirty="0"/>
              <a:t>(new Text(k + "," + j), new Text(</a:t>
            </a:r>
            <a:r>
              <a:rPr lang="en-US" sz="1500" dirty="0" err="1"/>
              <a:t>matrixName</a:t>
            </a:r>
            <a:r>
              <a:rPr lang="en-US" sz="1500" dirty="0"/>
              <a:t> + "," + </a:t>
            </a:r>
            <a:r>
              <a:rPr lang="en-US" sz="1500" dirty="0" err="1"/>
              <a:t>i</a:t>
            </a:r>
            <a:r>
              <a:rPr lang="en-US" sz="1500" dirty="0"/>
              <a:t> + "," + </a:t>
            </a:r>
            <a:r>
              <a:rPr lang="en-US" sz="1500" dirty="0" err="1"/>
              <a:t>matrixValue</a:t>
            </a:r>
            <a:r>
              <a:rPr lang="en-US" sz="1500" dirty="0"/>
              <a:t>));        } } } }</a:t>
            </a:r>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18</a:t>
            </a:fld>
            <a:endParaRPr lang="en-US"/>
          </a:p>
        </p:txBody>
      </p:sp>
      <p:sp>
        <p:nvSpPr>
          <p:cNvPr id="6" name="TextBox 5">
            <a:extLst>
              <a:ext uri="{FF2B5EF4-FFF2-40B4-BE49-F238E27FC236}">
                <a16:creationId xmlns:a16="http://schemas.microsoft.com/office/drawing/2014/main" id="{C9AA7CE2-1F40-3FA8-0C18-737E7D9E0902}"/>
              </a:ext>
            </a:extLst>
          </p:cNvPr>
          <p:cNvSpPr txBox="1"/>
          <p:nvPr/>
        </p:nvSpPr>
        <p:spPr>
          <a:xfrm>
            <a:off x="952141" y="3329125"/>
            <a:ext cx="2810703" cy="477054"/>
          </a:xfrm>
          <a:prstGeom prst="rect">
            <a:avLst/>
          </a:prstGeom>
          <a:noFill/>
        </p:spPr>
        <p:txBody>
          <a:bodyPr wrap="square" rtlCol="0">
            <a:spAutoFit/>
          </a:bodyPr>
          <a:lstStyle/>
          <a:p>
            <a:pPr>
              <a:lnSpc>
                <a:spcPct val="100000"/>
              </a:lnSpc>
              <a:spcBef>
                <a:spcPts val="100"/>
              </a:spcBef>
            </a:pPr>
            <a:r>
              <a:rPr lang="en-US" sz="2500" dirty="0"/>
              <a:t>The Mapper Class</a:t>
            </a:r>
          </a:p>
        </p:txBody>
      </p:sp>
    </p:spTree>
    <p:extLst>
      <p:ext uri="{BB962C8B-B14F-4D97-AF65-F5344CB8AC3E}">
        <p14:creationId xmlns:p14="http://schemas.microsoft.com/office/powerpoint/2010/main" val="3495620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643A-D3F8-C3C1-ABA2-D5CA4B5F0830}"/>
              </a:ext>
            </a:extLst>
          </p:cNvPr>
          <p:cNvSpPr>
            <a:spLocks noGrp="1"/>
          </p:cNvSpPr>
          <p:nvPr>
            <p:ph type="title"/>
          </p:nvPr>
        </p:nvSpPr>
        <p:spPr>
          <a:xfrm>
            <a:off x="768097" y="838200"/>
            <a:ext cx="3466552" cy="5181600"/>
          </a:xfrm>
        </p:spPr>
        <p:txBody>
          <a:bodyPr anchor="t">
            <a:normAutofit/>
          </a:bodyPr>
          <a:lstStyle/>
          <a:p>
            <a:r>
              <a:rPr lang="en-US" sz="2800" dirty="0"/>
              <a:t>Code for Matrix Multiplication </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4616388" y="850438"/>
            <a:ext cx="7217546" cy="6858000"/>
          </a:xfrm>
        </p:spPr>
        <p:txBody>
          <a:bodyPr anchor="t">
            <a:noAutofit/>
          </a:bodyPr>
          <a:lstStyle/>
          <a:p>
            <a:pPr marL="0" indent="0">
              <a:lnSpc>
                <a:spcPct val="100000"/>
              </a:lnSpc>
              <a:spcBef>
                <a:spcPts val="100"/>
              </a:spcBef>
              <a:buNone/>
            </a:pPr>
            <a:r>
              <a:rPr lang="en-US" sz="1500" dirty="0"/>
              <a:t>public static class Reduce extends Reducer&lt;Text, Text, Text, </a:t>
            </a:r>
            <a:r>
              <a:rPr lang="en-US" sz="1500" dirty="0" err="1"/>
              <a:t>IntWritable</a:t>
            </a:r>
            <a:r>
              <a:rPr lang="en-US" sz="1500" dirty="0"/>
              <a:t>&gt; {</a:t>
            </a:r>
          </a:p>
          <a:p>
            <a:pPr marL="0" indent="0">
              <a:lnSpc>
                <a:spcPct val="100000"/>
              </a:lnSpc>
              <a:spcBef>
                <a:spcPts val="100"/>
              </a:spcBef>
              <a:buNone/>
            </a:pPr>
            <a:r>
              <a:rPr lang="en-US" sz="1500" dirty="0"/>
              <a:t>@Override	</a:t>
            </a:r>
          </a:p>
          <a:p>
            <a:pPr marL="0" indent="0">
              <a:lnSpc>
                <a:spcPct val="100000"/>
              </a:lnSpc>
              <a:spcBef>
                <a:spcPts val="100"/>
              </a:spcBef>
              <a:buNone/>
            </a:pPr>
            <a:r>
              <a:rPr lang="en-US" sz="1500" dirty="0"/>
              <a:t>public void reduce(Text key, </a:t>
            </a:r>
            <a:r>
              <a:rPr lang="en-US" sz="1500" dirty="0" err="1"/>
              <a:t>Iterable</a:t>
            </a:r>
            <a:r>
              <a:rPr lang="en-US" sz="1500" dirty="0"/>
              <a:t>&lt;Text&gt; values, Context context)			throws </a:t>
            </a:r>
            <a:r>
              <a:rPr lang="en-US" sz="1500" dirty="0" err="1"/>
              <a:t>IOException</a:t>
            </a:r>
            <a:r>
              <a:rPr lang="en-US" sz="1500" dirty="0"/>
              <a:t>, </a:t>
            </a:r>
            <a:r>
              <a:rPr lang="en-US" sz="1500" dirty="0" err="1"/>
              <a:t>InterruptedException</a:t>
            </a:r>
            <a:r>
              <a:rPr lang="en-US" sz="1500" dirty="0"/>
              <a:t> {	</a:t>
            </a:r>
          </a:p>
          <a:p>
            <a:pPr marL="0" indent="0">
              <a:lnSpc>
                <a:spcPct val="100000"/>
              </a:lnSpc>
              <a:spcBef>
                <a:spcPts val="100"/>
              </a:spcBef>
              <a:buNone/>
            </a:pPr>
            <a:r>
              <a:rPr lang="en-US" sz="1500" dirty="0"/>
              <a:t>	String[] value;		</a:t>
            </a:r>
          </a:p>
          <a:p>
            <a:pPr marL="0" indent="0">
              <a:lnSpc>
                <a:spcPct val="100000"/>
              </a:lnSpc>
              <a:spcBef>
                <a:spcPts val="100"/>
              </a:spcBef>
              <a:buNone/>
            </a:pPr>
            <a:r>
              <a:rPr lang="en-US" sz="1500" dirty="0"/>
              <a:t>Configuration conf = </a:t>
            </a:r>
            <a:r>
              <a:rPr lang="en-US" sz="1500" dirty="0" err="1"/>
              <a:t>context.getConfiguration</a:t>
            </a:r>
            <a:r>
              <a:rPr lang="en-US" sz="1500" dirty="0"/>
              <a:t>();	</a:t>
            </a:r>
          </a:p>
          <a:p>
            <a:pPr marL="0" indent="0">
              <a:lnSpc>
                <a:spcPct val="100000"/>
              </a:lnSpc>
              <a:spcBef>
                <a:spcPts val="100"/>
              </a:spcBef>
              <a:buNone/>
            </a:pPr>
            <a:r>
              <a:rPr lang="en-US" sz="1500" dirty="0"/>
              <a:t>HashMap&lt;Integer, Integer&gt; </a:t>
            </a:r>
            <a:r>
              <a:rPr lang="en-US" sz="1500" dirty="0" err="1"/>
              <a:t>hashA</a:t>
            </a:r>
            <a:r>
              <a:rPr lang="en-US" sz="1500" dirty="0"/>
              <a:t> = new HashMap&lt;Integer, Integer&gt;();		</a:t>
            </a:r>
          </a:p>
          <a:p>
            <a:pPr marL="0" indent="0">
              <a:lnSpc>
                <a:spcPct val="100000"/>
              </a:lnSpc>
              <a:spcBef>
                <a:spcPts val="100"/>
              </a:spcBef>
              <a:buNone/>
            </a:pPr>
            <a:r>
              <a:rPr lang="en-US" sz="1500" dirty="0"/>
              <a:t>HashMap&lt;Integer, Integer&gt; </a:t>
            </a:r>
            <a:r>
              <a:rPr lang="en-US" sz="1500" dirty="0" err="1"/>
              <a:t>hashB</a:t>
            </a:r>
            <a:r>
              <a:rPr lang="en-US" sz="1500" dirty="0"/>
              <a:t> = new HashMap&lt;Integer, Integer&gt;();		</a:t>
            </a:r>
          </a:p>
          <a:p>
            <a:pPr marL="0" indent="0">
              <a:lnSpc>
                <a:spcPct val="100000"/>
              </a:lnSpc>
              <a:spcBef>
                <a:spcPts val="100"/>
              </a:spcBef>
              <a:buNone/>
            </a:pPr>
            <a:r>
              <a:rPr lang="en-US" sz="1500" dirty="0"/>
              <a:t>for (Text </a:t>
            </a:r>
            <a:r>
              <a:rPr lang="en-US" sz="1500" dirty="0" err="1"/>
              <a:t>val</a:t>
            </a:r>
            <a:r>
              <a:rPr lang="en-US" sz="1500" dirty="0"/>
              <a:t> : values) {	</a:t>
            </a:r>
          </a:p>
          <a:p>
            <a:pPr marL="0" indent="0">
              <a:lnSpc>
                <a:spcPct val="100000"/>
              </a:lnSpc>
              <a:spcBef>
                <a:spcPts val="100"/>
              </a:spcBef>
              <a:buNone/>
            </a:pPr>
            <a:r>
              <a:rPr lang="en-US" sz="1500" dirty="0"/>
              <a:t> String line = </a:t>
            </a:r>
            <a:r>
              <a:rPr lang="en-US" sz="1500" dirty="0" err="1"/>
              <a:t>val.toString</a:t>
            </a:r>
            <a:r>
              <a:rPr lang="en-US" sz="1500" dirty="0"/>
              <a:t>();</a:t>
            </a:r>
          </a:p>
          <a:p>
            <a:pPr marL="0" indent="0">
              <a:lnSpc>
                <a:spcPct val="100000"/>
              </a:lnSpc>
              <a:spcBef>
                <a:spcPts val="100"/>
              </a:spcBef>
              <a:buNone/>
            </a:pPr>
            <a:r>
              <a:rPr lang="en-US" sz="1500" dirty="0"/>
              <a:t>value = </a:t>
            </a:r>
            <a:r>
              <a:rPr lang="en-US" sz="1500" dirty="0" err="1"/>
              <a:t>line.toString</a:t>
            </a:r>
            <a:r>
              <a:rPr lang="en-US" sz="1500" dirty="0"/>
              <a:t>().</a:t>
            </a:r>
            <a:r>
              <a:rPr lang="en-US" sz="1500" dirty="0" err="1"/>
              <a:t>replaceAll</a:t>
            </a:r>
            <a:r>
              <a:rPr lang="en-US" sz="1500" dirty="0"/>
              <a:t>("\\s+", "").split(",");			if (value[0].equals("A")) {	</a:t>
            </a:r>
          </a:p>
          <a:p>
            <a:pPr marL="0" indent="0">
              <a:lnSpc>
                <a:spcPct val="100000"/>
              </a:lnSpc>
              <a:spcBef>
                <a:spcPts val="100"/>
              </a:spcBef>
              <a:buNone/>
            </a:pPr>
            <a:r>
              <a:rPr lang="en-US" sz="1500" dirty="0" err="1"/>
              <a:t>hashA.put</a:t>
            </a:r>
            <a:r>
              <a:rPr lang="en-US" sz="1500" dirty="0"/>
              <a:t>(</a:t>
            </a:r>
            <a:r>
              <a:rPr lang="en-US" sz="1500" dirty="0" err="1"/>
              <a:t>Integer.parseInt</a:t>
            </a:r>
            <a:r>
              <a:rPr lang="en-US" sz="1500" dirty="0"/>
              <a:t>(value[1]), </a:t>
            </a:r>
            <a:r>
              <a:rPr lang="en-US" sz="1500" dirty="0" err="1"/>
              <a:t>Integer.parseInt</a:t>
            </a:r>
            <a:r>
              <a:rPr lang="en-US" sz="1500" dirty="0"/>
              <a:t>(value[2]));			} </a:t>
            </a:r>
          </a:p>
          <a:p>
            <a:pPr marL="0" indent="0">
              <a:lnSpc>
                <a:spcPct val="100000"/>
              </a:lnSpc>
              <a:spcBef>
                <a:spcPts val="100"/>
              </a:spcBef>
              <a:buNone/>
            </a:pPr>
            <a:r>
              <a:rPr lang="en-US" sz="1500" dirty="0"/>
              <a:t>else {</a:t>
            </a:r>
          </a:p>
          <a:p>
            <a:pPr marL="0" indent="0">
              <a:lnSpc>
                <a:spcPct val="100000"/>
              </a:lnSpc>
              <a:spcBef>
                <a:spcPts val="100"/>
              </a:spcBef>
              <a:buNone/>
            </a:pPr>
            <a:r>
              <a:rPr lang="en-US" sz="1500" dirty="0" err="1"/>
              <a:t>hashB.put</a:t>
            </a:r>
            <a:r>
              <a:rPr lang="en-US" sz="1500" dirty="0"/>
              <a:t>(</a:t>
            </a:r>
            <a:r>
              <a:rPr lang="en-US" sz="1500" dirty="0" err="1"/>
              <a:t>Integer.parseInt</a:t>
            </a:r>
            <a:r>
              <a:rPr lang="en-US" sz="1500" dirty="0"/>
              <a:t>(value[1]), </a:t>
            </a:r>
            <a:r>
              <a:rPr lang="en-US" sz="1500" dirty="0" err="1"/>
              <a:t>Integer.parseInt</a:t>
            </a:r>
            <a:r>
              <a:rPr lang="en-US" sz="1500" dirty="0"/>
              <a:t>(value[2]));			}		}</a:t>
            </a:r>
          </a:p>
          <a:p>
            <a:pPr marL="0" indent="0">
              <a:lnSpc>
                <a:spcPct val="100000"/>
              </a:lnSpc>
              <a:spcBef>
                <a:spcPts val="100"/>
              </a:spcBef>
              <a:buNone/>
            </a:pPr>
            <a:r>
              <a:rPr lang="en-US" sz="1500" dirty="0"/>
              <a:t>int n = </a:t>
            </a:r>
            <a:r>
              <a:rPr lang="en-US" sz="1500" dirty="0" err="1"/>
              <a:t>Integer.parseInt</a:t>
            </a:r>
            <a:r>
              <a:rPr lang="en-US" sz="1500" dirty="0"/>
              <a:t>(</a:t>
            </a:r>
            <a:r>
              <a:rPr lang="en-US" sz="1500" dirty="0" err="1"/>
              <a:t>context.getConfiguration</a:t>
            </a:r>
            <a:r>
              <a:rPr lang="en-US" sz="1500" dirty="0"/>
              <a:t>().get("n"));	</a:t>
            </a:r>
          </a:p>
          <a:p>
            <a:pPr marL="0" indent="0">
              <a:lnSpc>
                <a:spcPct val="100000"/>
              </a:lnSpc>
              <a:spcBef>
                <a:spcPts val="100"/>
              </a:spcBef>
              <a:buNone/>
            </a:pPr>
            <a:r>
              <a:rPr lang="en-US" sz="1500" dirty="0"/>
              <a:t>int result = 0;		</a:t>
            </a:r>
          </a:p>
          <a:p>
            <a:pPr marL="0" indent="0">
              <a:lnSpc>
                <a:spcPct val="100000"/>
              </a:lnSpc>
              <a:spcBef>
                <a:spcPts val="100"/>
              </a:spcBef>
              <a:buNone/>
            </a:pPr>
            <a:r>
              <a:rPr lang="en-US" sz="1500" dirty="0"/>
              <a:t>for (int j = 0; j &lt; n; </a:t>
            </a:r>
            <a:r>
              <a:rPr lang="en-US" sz="1500" dirty="0" err="1"/>
              <a:t>j++</a:t>
            </a:r>
            <a:r>
              <a:rPr lang="en-US" sz="1500" dirty="0"/>
              <a:t>) {		</a:t>
            </a:r>
          </a:p>
          <a:p>
            <a:pPr marL="0" indent="0">
              <a:lnSpc>
                <a:spcPct val="100000"/>
              </a:lnSpc>
              <a:spcBef>
                <a:spcPts val="100"/>
              </a:spcBef>
              <a:buNone/>
            </a:pPr>
            <a:r>
              <a:rPr lang="en-US" sz="1500" dirty="0"/>
              <a:t>result += </a:t>
            </a:r>
            <a:r>
              <a:rPr lang="en-US" sz="1500" dirty="0" err="1"/>
              <a:t>hashA.get</a:t>
            </a:r>
            <a:r>
              <a:rPr lang="en-US" sz="1500" dirty="0"/>
              <a:t>(j) * </a:t>
            </a:r>
            <a:r>
              <a:rPr lang="en-US" sz="1500" dirty="0" err="1"/>
              <a:t>hashB.get</a:t>
            </a:r>
            <a:r>
              <a:rPr lang="en-US" sz="1500" dirty="0"/>
              <a:t>(j);		}		</a:t>
            </a:r>
          </a:p>
          <a:p>
            <a:pPr marL="0" indent="0">
              <a:lnSpc>
                <a:spcPct val="100000"/>
              </a:lnSpc>
              <a:spcBef>
                <a:spcPts val="100"/>
              </a:spcBef>
              <a:buNone/>
            </a:pPr>
            <a:r>
              <a:rPr lang="en-US" sz="1500" dirty="0" err="1"/>
              <a:t>context.write</a:t>
            </a:r>
            <a:r>
              <a:rPr lang="en-US" sz="1500" dirty="0"/>
              <a:t>(key, new </a:t>
            </a:r>
            <a:r>
              <a:rPr lang="en-US" sz="1500" dirty="0" err="1"/>
              <a:t>IntWritable</a:t>
            </a:r>
            <a:r>
              <a:rPr lang="en-US" sz="1500" dirty="0"/>
              <a:t>(result));				</a:t>
            </a:r>
          </a:p>
          <a:p>
            <a:pPr marL="0" indent="0">
              <a:lnSpc>
                <a:spcPct val="100000"/>
              </a:lnSpc>
              <a:spcBef>
                <a:spcPts val="100"/>
              </a:spcBef>
              <a:buNone/>
            </a:pPr>
            <a:r>
              <a:rPr lang="en-US" sz="1500" dirty="0"/>
              <a:t>}}</a:t>
            </a:r>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19</a:t>
            </a:fld>
            <a:endParaRPr lang="en-US"/>
          </a:p>
        </p:txBody>
      </p:sp>
      <p:sp>
        <p:nvSpPr>
          <p:cNvPr id="6" name="TextBox 5">
            <a:extLst>
              <a:ext uri="{FF2B5EF4-FFF2-40B4-BE49-F238E27FC236}">
                <a16:creationId xmlns:a16="http://schemas.microsoft.com/office/drawing/2014/main" id="{C9AA7CE2-1F40-3FA8-0C18-737E7D9E0902}"/>
              </a:ext>
            </a:extLst>
          </p:cNvPr>
          <p:cNvSpPr txBox="1"/>
          <p:nvPr/>
        </p:nvSpPr>
        <p:spPr>
          <a:xfrm>
            <a:off x="952141" y="3329125"/>
            <a:ext cx="2810703" cy="477054"/>
          </a:xfrm>
          <a:prstGeom prst="rect">
            <a:avLst/>
          </a:prstGeom>
          <a:noFill/>
        </p:spPr>
        <p:txBody>
          <a:bodyPr wrap="square" rtlCol="0">
            <a:spAutoFit/>
          </a:bodyPr>
          <a:lstStyle/>
          <a:p>
            <a:pPr>
              <a:lnSpc>
                <a:spcPct val="100000"/>
              </a:lnSpc>
              <a:spcBef>
                <a:spcPts val="100"/>
              </a:spcBef>
            </a:pPr>
            <a:r>
              <a:rPr lang="en-US" sz="2500" dirty="0"/>
              <a:t>The Reducer Class</a:t>
            </a:r>
          </a:p>
        </p:txBody>
      </p:sp>
    </p:spTree>
    <p:extLst>
      <p:ext uri="{BB962C8B-B14F-4D97-AF65-F5344CB8AC3E}">
        <p14:creationId xmlns:p14="http://schemas.microsoft.com/office/powerpoint/2010/main" val="205281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4F303B-64E3-B390-BA10-7B1669713794}"/>
              </a:ext>
            </a:extLst>
          </p:cNvPr>
          <p:cNvSpPr>
            <a:spLocks noGrp="1"/>
          </p:cNvSpPr>
          <p:nvPr>
            <p:ph type="title"/>
          </p:nvPr>
        </p:nvSpPr>
        <p:spPr>
          <a:xfrm>
            <a:off x="812042" y="838200"/>
            <a:ext cx="5283958" cy="5181600"/>
          </a:xfrm>
        </p:spPr>
        <p:txBody>
          <a:bodyPr>
            <a:normAutofit/>
          </a:bodyPr>
          <a:lstStyle/>
          <a:p>
            <a:r>
              <a:rPr lang="en-US" sz="5400" dirty="0"/>
              <a:t>Group 8 Project Presentation </a:t>
            </a:r>
          </a:p>
        </p:txBody>
      </p:sp>
      <p:sp>
        <p:nvSpPr>
          <p:cNvPr id="19" name="Content Placeholder 2">
            <a:extLst>
              <a:ext uri="{FF2B5EF4-FFF2-40B4-BE49-F238E27FC236}">
                <a16:creationId xmlns:a16="http://schemas.microsoft.com/office/drawing/2014/main" id="{CC63051D-9630-4A68-807F-FA825E6B7392}"/>
              </a:ext>
            </a:extLst>
          </p:cNvPr>
          <p:cNvSpPr>
            <a:spLocks noGrp="1"/>
          </p:cNvSpPr>
          <p:nvPr>
            <p:ph idx="1"/>
          </p:nvPr>
        </p:nvSpPr>
        <p:spPr>
          <a:xfrm>
            <a:off x="6038926" y="838200"/>
            <a:ext cx="5314873" cy="5333999"/>
          </a:xfrm>
        </p:spPr>
        <p:txBody>
          <a:bodyPr anchor="t">
            <a:normAutofit/>
          </a:bodyPr>
          <a:lstStyle/>
          <a:p>
            <a:r>
              <a:rPr lang="en-US" sz="2400" dirty="0"/>
              <a:t>Vinay Kumar Camarushi (700740428)</a:t>
            </a:r>
          </a:p>
          <a:p>
            <a:r>
              <a:rPr lang="en-US" sz="2400" dirty="0" err="1"/>
              <a:t>Navya</a:t>
            </a:r>
            <a:r>
              <a:rPr lang="en-US" sz="2400" dirty="0"/>
              <a:t> </a:t>
            </a:r>
            <a:r>
              <a:rPr lang="en-US" sz="2400" dirty="0" err="1"/>
              <a:t>Bandla</a:t>
            </a:r>
            <a:r>
              <a:rPr lang="en-US" sz="2400" dirty="0"/>
              <a:t>  (700745181)) </a:t>
            </a:r>
          </a:p>
          <a:p>
            <a:r>
              <a:rPr lang="en-US" sz="2400" dirty="0" err="1"/>
              <a:t>Sriya</a:t>
            </a:r>
            <a:r>
              <a:rPr lang="en-US" sz="2400" dirty="0"/>
              <a:t> </a:t>
            </a:r>
            <a:r>
              <a:rPr lang="en-US" sz="2400" dirty="0" err="1"/>
              <a:t>Gudipudi</a:t>
            </a:r>
            <a:r>
              <a:rPr lang="en-US" sz="2400" dirty="0"/>
              <a:t> (700742084)</a:t>
            </a:r>
          </a:p>
          <a:p>
            <a:r>
              <a:rPr lang="en-US" sz="2400" dirty="0" err="1"/>
              <a:t>Mahidhar</a:t>
            </a:r>
            <a:r>
              <a:rPr lang="en-US" sz="2400" dirty="0"/>
              <a:t> Sai </a:t>
            </a:r>
            <a:r>
              <a:rPr lang="en-US" sz="2400" dirty="0" err="1"/>
              <a:t>Mortha</a:t>
            </a:r>
            <a:r>
              <a:rPr lang="en-US" sz="2400" dirty="0"/>
              <a:t> (700740440) </a:t>
            </a:r>
          </a:p>
        </p:txBody>
      </p:sp>
      <p:sp>
        <p:nvSpPr>
          <p:cNvPr id="21" name="Slide Number Placeholder 19">
            <a:extLst>
              <a:ext uri="{FF2B5EF4-FFF2-40B4-BE49-F238E27FC236}">
                <a16:creationId xmlns:a16="http://schemas.microsoft.com/office/drawing/2014/main" id="{52768403-B88C-4BF4-9D44-D8688719AE08}"/>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pPr>
                <a:spcAft>
                  <a:spcPts val="600"/>
                </a:spcAft>
              </a:pPr>
              <a:t>2</a:t>
            </a:fld>
            <a:endParaRPr lang="en-US"/>
          </a:p>
        </p:txBody>
      </p:sp>
    </p:spTree>
    <p:extLst>
      <p:ext uri="{BB962C8B-B14F-4D97-AF65-F5344CB8AC3E}">
        <p14:creationId xmlns:p14="http://schemas.microsoft.com/office/powerpoint/2010/main" val="1353514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643A-D3F8-C3C1-ABA2-D5CA4B5F0830}"/>
              </a:ext>
            </a:extLst>
          </p:cNvPr>
          <p:cNvSpPr>
            <a:spLocks noGrp="1"/>
          </p:cNvSpPr>
          <p:nvPr>
            <p:ph type="title"/>
          </p:nvPr>
        </p:nvSpPr>
        <p:spPr>
          <a:xfrm>
            <a:off x="768096" y="838200"/>
            <a:ext cx="3164711" cy="5181600"/>
          </a:xfrm>
        </p:spPr>
        <p:txBody>
          <a:bodyPr anchor="t">
            <a:normAutofit/>
          </a:bodyPr>
          <a:lstStyle/>
          <a:p>
            <a:r>
              <a:rPr lang="en-US" sz="2800" dirty="0"/>
              <a:t>Code for Matrix Multiplication </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5178186" y="1168461"/>
            <a:ext cx="7013814" cy="6858000"/>
          </a:xfrm>
        </p:spPr>
        <p:txBody>
          <a:bodyPr anchor="t">
            <a:noAutofit/>
          </a:bodyPr>
          <a:lstStyle/>
          <a:p>
            <a:pPr marL="0" indent="0">
              <a:lnSpc>
                <a:spcPct val="100000"/>
              </a:lnSpc>
              <a:spcBef>
                <a:spcPts val="100"/>
              </a:spcBef>
              <a:buNone/>
            </a:pPr>
            <a:r>
              <a:rPr lang="en-US" sz="1500" dirty="0"/>
              <a:t>public static void main(String[] </a:t>
            </a:r>
            <a:r>
              <a:rPr lang="en-US" sz="1500" dirty="0" err="1"/>
              <a:t>args</a:t>
            </a:r>
            <a:r>
              <a:rPr lang="en-US" sz="1500" dirty="0"/>
              <a:t>) throws Exception {     	    </a:t>
            </a:r>
          </a:p>
          <a:p>
            <a:pPr marL="0" indent="0">
              <a:lnSpc>
                <a:spcPct val="100000"/>
              </a:lnSpc>
              <a:spcBef>
                <a:spcPts val="100"/>
              </a:spcBef>
              <a:buNone/>
            </a:pPr>
            <a:r>
              <a:rPr lang="en-US" sz="1500" dirty="0"/>
              <a:t>Configuration conf = new Configuration();       </a:t>
            </a:r>
          </a:p>
          <a:p>
            <a:pPr marL="0" indent="0">
              <a:lnSpc>
                <a:spcPct val="100000"/>
              </a:lnSpc>
              <a:spcBef>
                <a:spcPts val="100"/>
              </a:spcBef>
              <a:buNone/>
            </a:pPr>
            <a:r>
              <a:rPr lang="en-US" sz="1500" dirty="0"/>
              <a:t> // M is an m-by-n matrix; N is an n-by-p matrix.		</a:t>
            </a:r>
          </a:p>
          <a:p>
            <a:pPr marL="0" indent="0">
              <a:lnSpc>
                <a:spcPct val="100000"/>
              </a:lnSpc>
              <a:spcBef>
                <a:spcPts val="100"/>
              </a:spcBef>
              <a:buNone/>
            </a:pPr>
            <a:r>
              <a:rPr lang="en-US" sz="1500" dirty="0" err="1"/>
              <a:t>conf.set</a:t>
            </a:r>
            <a:r>
              <a:rPr lang="en-US" sz="1500" dirty="0"/>
              <a:t>("m", </a:t>
            </a:r>
            <a:r>
              <a:rPr lang="en-US" sz="1500" dirty="0" err="1"/>
              <a:t>args</a:t>
            </a:r>
            <a:r>
              <a:rPr lang="en-US" sz="1500" dirty="0"/>
              <a:t>[0]);		</a:t>
            </a:r>
          </a:p>
          <a:p>
            <a:pPr marL="0" indent="0">
              <a:lnSpc>
                <a:spcPct val="100000"/>
              </a:lnSpc>
              <a:spcBef>
                <a:spcPts val="100"/>
              </a:spcBef>
              <a:buNone/>
            </a:pPr>
            <a:r>
              <a:rPr lang="en-US" sz="1500" dirty="0" err="1"/>
              <a:t>conf.set</a:t>
            </a:r>
            <a:r>
              <a:rPr lang="en-US" sz="1500" dirty="0"/>
              <a:t>("n", </a:t>
            </a:r>
            <a:r>
              <a:rPr lang="en-US" sz="1500" dirty="0" err="1"/>
              <a:t>args</a:t>
            </a:r>
            <a:r>
              <a:rPr lang="en-US" sz="1500" dirty="0"/>
              <a:t>[1]);		</a:t>
            </a:r>
          </a:p>
          <a:p>
            <a:pPr marL="0" indent="0">
              <a:lnSpc>
                <a:spcPct val="100000"/>
              </a:lnSpc>
              <a:spcBef>
                <a:spcPts val="100"/>
              </a:spcBef>
              <a:buNone/>
            </a:pPr>
            <a:r>
              <a:rPr lang="en-US" sz="1500" dirty="0" err="1"/>
              <a:t>conf.set</a:t>
            </a:r>
            <a:r>
              <a:rPr lang="en-US" sz="1500" dirty="0"/>
              <a:t>("p", </a:t>
            </a:r>
            <a:r>
              <a:rPr lang="en-US" sz="1500" dirty="0" err="1"/>
              <a:t>args</a:t>
            </a:r>
            <a:r>
              <a:rPr lang="en-US" sz="1500" dirty="0"/>
              <a:t>[2]);        </a:t>
            </a:r>
          </a:p>
          <a:p>
            <a:pPr marL="0" indent="0">
              <a:lnSpc>
                <a:spcPct val="100000"/>
              </a:lnSpc>
              <a:spcBef>
                <a:spcPts val="100"/>
              </a:spcBef>
              <a:buNone/>
            </a:pPr>
            <a:r>
              <a:rPr lang="en-US" sz="1500" dirty="0"/>
              <a:t>@SuppressWarnings("deprecation")		</a:t>
            </a:r>
          </a:p>
          <a:p>
            <a:pPr marL="0" indent="0">
              <a:lnSpc>
                <a:spcPct val="100000"/>
              </a:lnSpc>
              <a:spcBef>
                <a:spcPts val="100"/>
              </a:spcBef>
              <a:buNone/>
            </a:pPr>
            <a:r>
              <a:rPr lang="en-US" sz="1500" dirty="0"/>
              <a:t>Job </a:t>
            </a:r>
            <a:r>
              <a:rPr lang="en-US" sz="1500" dirty="0" err="1"/>
              <a:t>job</a:t>
            </a:r>
            <a:r>
              <a:rPr lang="en-US" sz="1500" dirty="0"/>
              <a:t> = new Job(conf, "matrix multiplication");        </a:t>
            </a:r>
            <a:r>
              <a:rPr lang="en-US" sz="1500" dirty="0" err="1"/>
              <a:t>job.setJarByClass</a:t>
            </a:r>
            <a:r>
              <a:rPr lang="en-US" sz="1500" dirty="0"/>
              <a:t>(</a:t>
            </a:r>
            <a:r>
              <a:rPr lang="en-US" sz="1500" dirty="0" err="1"/>
              <a:t>MatrixMultiplication.class</a:t>
            </a:r>
            <a:r>
              <a:rPr lang="en-US" sz="1500" dirty="0"/>
              <a:t>);      </a:t>
            </a:r>
          </a:p>
          <a:p>
            <a:pPr marL="0" indent="0">
              <a:lnSpc>
                <a:spcPct val="100000"/>
              </a:lnSpc>
              <a:spcBef>
                <a:spcPts val="100"/>
              </a:spcBef>
              <a:buNone/>
            </a:pPr>
            <a:r>
              <a:rPr lang="en-US" sz="1500" dirty="0"/>
              <a:t>  </a:t>
            </a:r>
            <a:r>
              <a:rPr lang="en-US" sz="1500" dirty="0" err="1"/>
              <a:t>job.setOutputKeyClass</a:t>
            </a:r>
            <a:r>
              <a:rPr lang="en-US" sz="1500" dirty="0"/>
              <a:t>(</a:t>
            </a:r>
            <a:r>
              <a:rPr lang="en-US" sz="1500" dirty="0" err="1"/>
              <a:t>Text.class</a:t>
            </a:r>
            <a:r>
              <a:rPr lang="en-US" sz="1500" dirty="0"/>
              <a:t>);       </a:t>
            </a:r>
          </a:p>
          <a:p>
            <a:pPr marL="0" indent="0">
              <a:lnSpc>
                <a:spcPct val="100000"/>
              </a:lnSpc>
              <a:spcBef>
                <a:spcPts val="100"/>
              </a:spcBef>
              <a:buNone/>
            </a:pPr>
            <a:r>
              <a:rPr lang="en-US" sz="1500" dirty="0"/>
              <a:t> </a:t>
            </a:r>
            <a:r>
              <a:rPr lang="en-US" sz="1500" dirty="0" err="1"/>
              <a:t>job.setOutputValueClass</a:t>
            </a:r>
            <a:r>
              <a:rPr lang="en-US" sz="1500" dirty="0"/>
              <a:t>(</a:t>
            </a:r>
            <a:r>
              <a:rPr lang="en-US" sz="1500" dirty="0" err="1"/>
              <a:t>Text.class</a:t>
            </a:r>
            <a:r>
              <a:rPr lang="en-US" sz="1500" dirty="0"/>
              <a:t>);       </a:t>
            </a:r>
          </a:p>
          <a:p>
            <a:pPr marL="0" indent="0">
              <a:lnSpc>
                <a:spcPct val="100000"/>
              </a:lnSpc>
              <a:spcBef>
                <a:spcPts val="100"/>
              </a:spcBef>
              <a:buNone/>
            </a:pPr>
            <a:r>
              <a:rPr lang="en-US" sz="1500" dirty="0"/>
              <a:t>  </a:t>
            </a:r>
            <a:r>
              <a:rPr lang="en-US" sz="1500" dirty="0" err="1"/>
              <a:t>job.setMapperClass</a:t>
            </a:r>
            <a:r>
              <a:rPr lang="en-US" sz="1500" dirty="0"/>
              <a:t>(</a:t>
            </a:r>
            <a:r>
              <a:rPr lang="en-US" sz="1500" dirty="0" err="1"/>
              <a:t>Map.class</a:t>
            </a:r>
            <a:r>
              <a:rPr lang="en-US" sz="1500" dirty="0"/>
              <a:t>);    </a:t>
            </a:r>
          </a:p>
          <a:p>
            <a:pPr marL="0" indent="0">
              <a:lnSpc>
                <a:spcPct val="100000"/>
              </a:lnSpc>
              <a:spcBef>
                <a:spcPts val="100"/>
              </a:spcBef>
              <a:buNone/>
            </a:pPr>
            <a:r>
              <a:rPr lang="en-US" sz="1500" dirty="0"/>
              <a:t>    </a:t>
            </a:r>
            <a:r>
              <a:rPr lang="en-US" sz="1500" dirty="0" err="1"/>
              <a:t>job.setReducerClass</a:t>
            </a:r>
            <a:r>
              <a:rPr lang="en-US" sz="1500" dirty="0"/>
              <a:t>(</a:t>
            </a:r>
            <a:r>
              <a:rPr lang="en-US" sz="1500" dirty="0" err="1"/>
              <a:t>Reduce.class</a:t>
            </a:r>
            <a:r>
              <a:rPr lang="en-US" sz="1500" dirty="0"/>
              <a:t>); </a:t>
            </a:r>
          </a:p>
          <a:p>
            <a:pPr marL="0" indent="0">
              <a:lnSpc>
                <a:spcPct val="100000"/>
              </a:lnSpc>
              <a:spcBef>
                <a:spcPts val="100"/>
              </a:spcBef>
              <a:buNone/>
            </a:pPr>
            <a:r>
              <a:rPr lang="en-US" sz="1500" dirty="0" err="1"/>
              <a:t>FileInputFormat.addInputPath</a:t>
            </a:r>
            <a:r>
              <a:rPr lang="en-US" sz="1500" dirty="0"/>
              <a:t>(job, new Path(</a:t>
            </a:r>
            <a:r>
              <a:rPr lang="en-US" sz="1500" dirty="0" err="1"/>
              <a:t>args</a:t>
            </a:r>
            <a:r>
              <a:rPr lang="en-US" sz="1500" dirty="0"/>
              <a:t>[3]));        </a:t>
            </a:r>
            <a:r>
              <a:rPr lang="en-US" sz="1500" dirty="0" err="1"/>
              <a:t>FileOutputFormat.setOutputPath</a:t>
            </a:r>
            <a:r>
              <a:rPr lang="en-US" sz="1500" dirty="0"/>
              <a:t>(job, new Path(</a:t>
            </a:r>
            <a:r>
              <a:rPr lang="en-US" sz="1500" dirty="0" err="1"/>
              <a:t>args</a:t>
            </a:r>
            <a:r>
              <a:rPr lang="en-US" sz="1500" dirty="0"/>
              <a:t>[4]));         </a:t>
            </a:r>
            <a:r>
              <a:rPr lang="en-US" sz="1500" dirty="0" err="1"/>
              <a:t>job.waitForCompletion</a:t>
            </a:r>
            <a:r>
              <a:rPr lang="en-US" sz="1500" dirty="0"/>
              <a:t>(true);      }</a:t>
            </a:r>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20</a:t>
            </a:fld>
            <a:endParaRPr lang="en-US"/>
          </a:p>
        </p:txBody>
      </p:sp>
      <p:sp>
        <p:nvSpPr>
          <p:cNvPr id="6" name="TextBox 5">
            <a:extLst>
              <a:ext uri="{FF2B5EF4-FFF2-40B4-BE49-F238E27FC236}">
                <a16:creationId xmlns:a16="http://schemas.microsoft.com/office/drawing/2014/main" id="{C9AA7CE2-1F40-3FA8-0C18-737E7D9E0902}"/>
              </a:ext>
            </a:extLst>
          </p:cNvPr>
          <p:cNvSpPr txBox="1"/>
          <p:nvPr/>
        </p:nvSpPr>
        <p:spPr>
          <a:xfrm>
            <a:off x="952141" y="3329125"/>
            <a:ext cx="2810703" cy="861774"/>
          </a:xfrm>
          <a:prstGeom prst="rect">
            <a:avLst/>
          </a:prstGeom>
          <a:noFill/>
        </p:spPr>
        <p:txBody>
          <a:bodyPr wrap="square" rtlCol="0">
            <a:spAutoFit/>
          </a:bodyPr>
          <a:lstStyle/>
          <a:p>
            <a:pPr>
              <a:lnSpc>
                <a:spcPct val="100000"/>
              </a:lnSpc>
              <a:spcBef>
                <a:spcPts val="100"/>
              </a:spcBef>
            </a:pPr>
            <a:r>
              <a:rPr lang="en-US" sz="2500" dirty="0"/>
              <a:t>The Main Class (main driver class)</a:t>
            </a:r>
          </a:p>
        </p:txBody>
      </p:sp>
    </p:spTree>
    <p:extLst>
      <p:ext uri="{BB962C8B-B14F-4D97-AF65-F5344CB8AC3E}">
        <p14:creationId xmlns:p14="http://schemas.microsoft.com/office/powerpoint/2010/main" val="386313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665F-DF07-7898-4246-7E261CA8A2E6}"/>
              </a:ext>
            </a:extLst>
          </p:cNvPr>
          <p:cNvSpPr>
            <a:spLocks noGrp="1"/>
          </p:cNvSpPr>
          <p:nvPr>
            <p:ph type="title"/>
          </p:nvPr>
        </p:nvSpPr>
        <p:spPr>
          <a:xfrm>
            <a:off x="518603" y="453466"/>
            <a:ext cx="4550547" cy="1116811"/>
          </a:xfrm>
        </p:spPr>
        <p:txBody>
          <a:bodyPr>
            <a:normAutofit/>
          </a:bodyPr>
          <a:lstStyle/>
          <a:p>
            <a:r>
              <a:rPr lang="en-US" sz="2800" dirty="0"/>
              <a:t>Sample </a:t>
            </a:r>
            <a:br>
              <a:rPr lang="en-US" sz="2800" dirty="0"/>
            </a:br>
            <a:r>
              <a:rPr lang="en-US" sz="2800" dirty="0"/>
              <a:t>Input &amp; Output</a:t>
            </a:r>
          </a:p>
        </p:txBody>
      </p:sp>
      <p:pic>
        <p:nvPicPr>
          <p:cNvPr id="5" name="Content Placeholder 4" descr="Text&#10;&#10;Description automatically generated">
            <a:extLst>
              <a:ext uri="{FF2B5EF4-FFF2-40B4-BE49-F238E27FC236}">
                <a16:creationId xmlns:a16="http://schemas.microsoft.com/office/drawing/2014/main" id="{86D9EE2B-D738-5AA6-A2DA-385431C9D1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936" y="2548903"/>
            <a:ext cx="10602127" cy="2686997"/>
          </a:xfrm>
        </p:spPr>
      </p:pic>
    </p:spTree>
    <p:extLst>
      <p:ext uri="{BB962C8B-B14F-4D97-AF65-F5344CB8AC3E}">
        <p14:creationId xmlns:p14="http://schemas.microsoft.com/office/powerpoint/2010/main" val="55191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97259C5C-05B6-3AD4-42C9-8EE14D9B9546}"/>
              </a:ext>
            </a:extLst>
          </p:cNvPr>
          <p:cNvPicPr>
            <a:picLocks noChangeAspect="1"/>
          </p:cNvPicPr>
          <p:nvPr/>
        </p:nvPicPr>
        <p:blipFill rotWithShape="1">
          <a:blip r:embed="rId2"/>
          <a:srcRect t="24615" b="19830"/>
          <a:stretch/>
        </p:blipFill>
        <p:spPr>
          <a:xfrm>
            <a:off x="-105064" y="10"/>
            <a:ext cx="12191980" cy="6857990"/>
          </a:xfrm>
          <a:prstGeom prst="rect">
            <a:avLst/>
          </a:prstGeom>
          <a:noFill/>
        </p:spPr>
      </p:pic>
      <p:sp>
        <p:nvSpPr>
          <p:cNvPr id="4" name="Title 3">
            <a:extLst>
              <a:ext uri="{FF2B5EF4-FFF2-40B4-BE49-F238E27FC236}">
                <a16:creationId xmlns:a16="http://schemas.microsoft.com/office/drawing/2014/main" id="{7E0A508A-3718-AA05-0DB0-6EE0F511A197}"/>
              </a:ext>
            </a:extLst>
          </p:cNvPr>
          <p:cNvSpPr>
            <a:spLocks noGrp="1"/>
          </p:cNvSpPr>
          <p:nvPr>
            <p:ph type="ctrTitle"/>
          </p:nvPr>
        </p:nvSpPr>
        <p:spPr>
          <a:xfrm>
            <a:off x="932818" y="576580"/>
            <a:ext cx="4518072" cy="1855902"/>
          </a:xfrm>
        </p:spPr>
        <p:txBody>
          <a:bodyPr>
            <a:normAutofit/>
          </a:bodyPr>
          <a:lstStyle/>
          <a:p>
            <a:pPr algn="ctr"/>
            <a:r>
              <a:rPr lang="en-US" dirty="0"/>
              <a:t>Thank you</a:t>
            </a:r>
          </a:p>
        </p:txBody>
      </p:sp>
      <p:sp>
        <p:nvSpPr>
          <p:cNvPr id="16" name="Slide Number Placeholder 16">
            <a:extLst>
              <a:ext uri="{FF2B5EF4-FFF2-40B4-BE49-F238E27FC236}">
                <a16:creationId xmlns:a16="http://schemas.microsoft.com/office/drawing/2014/main" id="{00B92D0D-B1D8-40BF-BE4C-3912BEA6BF62}"/>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22</a:t>
            </a:fld>
            <a:endParaRPr lang="en-US">
              <a:solidFill>
                <a:srgbClr val="FFFFFF"/>
              </a:solidFill>
              <a:effectLst>
                <a:outerShdw blurRad="38100" dist="38100" dir="2700000" algn="tl">
                  <a:srgbClr val="000000">
                    <a:alpha val="43137"/>
                  </a:srgbClr>
                </a:outerShdw>
              </a:effectLst>
            </a:endParaRPr>
          </a:p>
        </p:txBody>
      </p:sp>
      <p:pic>
        <p:nvPicPr>
          <p:cNvPr id="7" name="Graphic 6" descr="Handshake">
            <a:extLst>
              <a:ext uri="{FF2B5EF4-FFF2-40B4-BE49-F238E27FC236}">
                <a16:creationId xmlns:a16="http://schemas.microsoft.com/office/drawing/2014/main" id="{CC052751-EDAC-E19E-B942-1BA5B44097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0492" y="2151022"/>
            <a:ext cx="4130398" cy="4130398"/>
          </a:xfrm>
          <a:prstGeom prst="rect">
            <a:avLst/>
          </a:prstGeom>
        </p:spPr>
      </p:pic>
    </p:spTree>
    <p:extLst>
      <p:ext uri="{BB962C8B-B14F-4D97-AF65-F5344CB8AC3E}">
        <p14:creationId xmlns:p14="http://schemas.microsoft.com/office/powerpoint/2010/main" val="301182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FE6B-729D-30E4-EA84-FA43F1341A3A}"/>
              </a:ext>
            </a:extLst>
          </p:cNvPr>
          <p:cNvSpPr>
            <a:spLocks noGrp="1"/>
          </p:cNvSpPr>
          <p:nvPr>
            <p:ph type="ctrTitle"/>
          </p:nvPr>
        </p:nvSpPr>
        <p:spPr>
          <a:xfrm>
            <a:off x="838200" y="859810"/>
            <a:ext cx="8728881" cy="3834109"/>
          </a:xfrm>
        </p:spPr>
        <p:txBody>
          <a:bodyPr anchor="t">
            <a:normAutofit/>
          </a:bodyPr>
          <a:lstStyle/>
          <a:p>
            <a:r>
              <a:rPr lang="en-US" dirty="0"/>
              <a:t>Matrix Multiplication</a:t>
            </a:r>
          </a:p>
        </p:txBody>
      </p:sp>
      <p:sp>
        <p:nvSpPr>
          <p:cNvPr id="19" name="Subtitle 2">
            <a:extLst>
              <a:ext uri="{FF2B5EF4-FFF2-40B4-BE49-F238E27FC236}">
                <a16:creationId xmlns:a16="http://schemas.microsoft.com/office/drawing/2014/main" id="{07E58207-F912-40D4-9CEB-93F33ED149D0}"/>
              </a:ext>
            </a:extLst>
          </p:cNvPr>
          <p:cNvSpPr>
            <a:spLocks noGrp="1"/>
          </p:cNvSpPr>
          <p:nvPr>
            <p:ph type="subTitle" idx="1"/>
          </p:nvPr>
        </p:nvSpPr>
        <p:spPr>
          <a:xfrm>
            <a:off x="1257006" y="5521960"/>
            <a:ext cx="10096793" cy="944879"/>
          </a:xfrm>
        </p:spPr>
        <p:txBody>
          <a:bodyPr anchor="ctr">
            <a:normAutofit/>
          </a:bodyPr>
          <a:lstStyle/>
          <a:p>
            <a:pPr algn="r"/>
            <a:r>
              <a:rPr lang="en-US" sz="3200" dirty="0"/>
              <a:t>- A Map Reduce Application </a:t>
            </a:r>
          </a:p>
        </p:txBody>
      </p:sp>
      <p:sp>
        <p:nvSpPr>
          <p:cNvPr id="14" name="Slide Number Placeholder 19">
            <a:extLst>
              <a:ext uri="{FF2B5EF4-FFF2-40B4-BE49-F238E27FC236}">
                <a16:creationId xmlns:a16="http://schemas.microsoft.com/office/drawing/2014/main" id="{52768403-B88C-4BF4-9D44-D8688719AE08}"/>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pPr>
                <a:spcAft>
                  <a:spcPts val="600"/>
                </a:spcAft>
              </a:pPr>
              <a:t>3</a:t>
            </a:fld>
            <a:endParaRPr lang="en-US"/>
          </a:p>
        </p:txBody>
      </p:sp>
    </p:spTree>
    <p:extLst>
      <p:ext uri="{BB962C8B-B14F-4D97-AF65-F5344CB8AC3E}">
        <p14:creationId xmlns:p14="http://schemas.microsoft.com/office/powerpoint/2010/main" val="24866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0CC524-4075-AA99-1AD1-814D2B692541}"/>
              </a:ext>
            </a:extLst>
          </p:cNvPr>
          <p:cNvSpPr>
            <a:spLocks noGrp="1"/>
          </p:cNvSpPr>
          <p:nvPr>
            <p:ph type="title"/>
          </p:nvPr>
        </p:nvSpPr>
        <p:spPr>
          <a:xfrm>
            <a:off x="768097" y="838200"/>
            <a:ext cx="3280120" cy="653249"/>
          </a:xfrm>
        </p:spPr>
        <p:txBody>
          <a:bodyPr anchor="t">
            <a:normAutofit/>
          </a:bodyPr>
          <a:lstStyle/>
          <a:p>
            <a:r>
              <a:rPr lang="en-US" sz="2800" dirty="0"/>
              <a:t>Introduction</a:t>
            </a:r>
          </a:p>
        </p:txBody>
      </p:sp>
      <p:sp>
        <p:nvSpPr>
          <p:cNvPr id="12" name="Content Placeholder 2">
            <a:extLst>
              <a:ext uri="{FF2B5EF4-FFF2-40B4-BE49-F238E27FC236}">
                <a16:creationId xmlns:a16="http://schemas.microsoft.com/office/drawing/2014/main" id="{CC63051D-9630-4A68-807F-FA825E6B7392}"/>
              </a:ext>
            </a:extLst>
          </p:cNvPr>
          <p:cNvSpPr>
            <a:spLocks noGrp="1"/>
          </p:cNvSpPr>
          <p:nvPr>
            <p:ph idx="1"/>
          </p:nvPr>
        </p:nvSpPr>
        <p:spPr>
          <a:xfrm>
            <a:off x="5002547" y="838201"/>
            <a:ext cx="5922696" cy="5181600"/>
          </a:xfrm>
        </p:spPr>
        <p:txBody>
          <a:bodyPr anchor="t">
            <a:normAutofit/>
          </a:bodyPr>
          <a:lstStyle/>
          <a:p>
            <a:pPr marL="0" indent="0">
              <a:buNone/>
            </a:pPr>
            <a:r>
              <a:rPr lang="en-US" b="0" i="0" dirty="0">
                <a:effectLst/>
              </a:rPr>
              <a:t>	The matrix multiplication is the dominant of many business applications such as calculate profits based on price and quantity matrices, predict various weather phenomena following the study of Markov Chains, create Similarities table in a recommendation system and so forth. </a:t>
            </a:r>
          </a:p>
          <a:p>
            <a:pPr marL="0" indent="0">
              <a:buNone/>
            </a:pPr>
            <a:r>
              <a:rPr lang="en-US" dirty="0"/>
              <a:t>	</a:t>
            </a:r>
            <a:r>
              <a:rPr lang="en-US" b="0" i="0" dirty="0">
                <a:effectLst/>
              </a:rPr>
              <a:t>Some real word problems, matrices are very large in size that is very time-consuming operation even though there are execution strategies on regular matrices and sparse matrices.</a:t>
            </a:r>
            <a:endParaRPr lang="en-US" dirty="0"/>
          </a:p>
          <a:p>
            <a:pPr marL="0" indent="0">
              <a:buNone/>
            </a:pPr>
            <a:r>
              <a:rPr lang="en-US" dirty="0"/>
              <a:t>	Hence a MapReduce application is used to solve the problem of multiplying matrices of larger order in lesser time efficiently. </a:t>
            </a:r>
          </a:p>
        </p:txBody>
      </p:sp>
      <p:sp>
        <p:nvSpPr>
          <p:cNvPr id="16" name="Slide Number Placeholder 5">
            <a:extLst>
              <a:ext uri="{FF2B5EF4-FFF2-40B4-BE49-F238E27FC236}">
                <a16:creationId xmlns:a16="http://schemas.microsoft.com/office/drawing/2014/main" id="{7C41F5AD-86CF-4002-A24B-ED09D09239B3}"/>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pPr>
                <a:spcAft>
                  <a:spcPts val="600"/>
                </a:spcAft>
              </a:pPr>
              <a:t>4</a:t>
            </a:fld>
            <a:endParaRPr lang="en-US"/>
          </a:p>
        </p:txBody>
      </p:sp>
    </p:spTree>
    <p:extLst>
      <p:ext uri="{BB962C8B-B14F-4D97-AF65-F5344CB8AC3E}">
        <p14:creationId xmlns:p14="http://schemas.microsoft.com/office/powerpoint/2010/main" val="315050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0CC524-4075-AA99-1AD1-814D2B692541}"/>
              </a:ext>
            </a:extLst>
          </p:cNvPr>
          <p:cNvSpPr>
            <a:spLocks noGrp="1"/>
          </p:cNvSpPr>
          <p:nvPr>
            <p:ph type="title"/>
          </p:nvPr>
        </p:nvSpPr>
        <p:spPr>
          <a:xfrm>
            <a:off x="-1074906" y="0"/>
            <a:ext cx="5540374" cy="3429000"/>
          </a:xfrm>
        </p:spPr>
        <p:txBody>
          <a:bodyPr anchor="ctr">
            <a:normAutofit/>
          </a:bodyPr>
          <a:lstStyle/>
          <a:p>
            <a:pPr algn="ctr"/>
            <a:r>
              <a:rPr lang="en-US" sz="2800" dirty="0"/>
              <a:t>Aim</a:t>
            </a:r>
          </a:p>
        </p:txBody>
      </p:sp>
      <p:sp>
        <p:nvSpPr>
          <p:cNvPr id="12" name="Content Placeholder 2">
            <a:extLst>
              <a:ext uri="{FF2B5EF4-FFF2-40B4-BE49-F238E27FC236}">
                <a16:creationId xmlns:a16="http://schemas.microsoft.com/office/drawing/2014/main" id="{CC63051D-9630-4A68-807F-FA825E6B7392}"/>
              </a:ext>
            </a:extLst>
          </p:cNvPr>
          <p:cNvSpPr>
            <a:spLocks noGrp="1"/>
          </p:cNvSpPr>
          <p:nvPr>
            <p:ph idx="1"/>
          </p:nvPr>
        </p:nvSpPr>
        <p:spPr>
          <a:xfrm>
            <a:off x="3533314" y="838201"/>
            <a:ext cx="8485650" cy="5181600"/>
          </a:xfrm>
        </p:spPr>
        <p:txBody>
          <a:bodyPr anchor="ctr">
            <a:normAutofit/>
          </a:bodyPr>
          <a:lstStyle/>
          <a:p>
            <a:pPr marL="0" indent="0">
              <a:buNone/>
            </a:pPr>
            <a:r>
              <a:rPr lang="en-US" dirty="0"/>
              <a:t>Our aim is to perform large scale Matrix Multiplication using a Map Reduce application for efficient memory consumption and execution time.</a:t>
            </a:r>
          </a:p>
          <a:p>
            <a:pPr marL="0" indent="0">
              <a:buNone/>
            </a:pPr>
            <a:endParaRPr lang="en-US" dirty="0"/>
          </a:p>
        </p:txBody>
      </p:sp>
      <p:sp>
        <p:nvSpPr>
          <p:cNvPr id="16" name="Slide Number Placeholder 5">
            <a:extLst>
              <a:ext uri="{FF2B5EF4-FFF2-40B4-BE49-F238E27FC236}">
                <a16:creationId xmlns:a16="http://schemas.microsoft.com/office/drawing/2014/main" id="{7C41F5AD-86CF-4002-A24B-ED09D09239B3}"/>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5</a:t>
            </a:fld>
            <a:endParaRPr lang="en-US"/>
          </a:p>
        </p:txBody>
      </p:sp>
    </p:spTree>
    <p:extLst>
      <p:ext uri="{BB962C8B-B14F-4D97-AF65-F5344CB8AC3E}">
        <p14:creationId xmlns:p14="http://schemas.microsoft.com/office/powerpoint/2010/main" val="311521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860B-93C6-955D-B2B2-CC5EE3B260D5}"/>
              </a:ext>
            </a:extLst>
          </p:cNvPr>
          <p:cNvSpPr>
            <a:spLocks noGrp="1"/>
          </p:cNvSpPr>
          <p:nvPr>
            <p:ph type="title"/>
          </p:nvPr>
        </p:nvSpPr>
        <p:spPr>
          <a:xfrm>
            <a:off x="768097" y="838200"/>
            <a:ext cx="3990334" cy="1106010"/>
          </a:xfrm>
        </p:spPr>
        <p:txBody>
          <a:bodyPr anchor="t">
            <a:normAutofit/>
          </a:bodyPr>
          <a:lstStyle/>
          <a:p>
            <a:r>
              <a:rPr lang="en-US" sz="2800" dirty="0"/>
              <a:t>Technical Requirements</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4949281" y="1357312"/>
            <a:ext cx="5922696" cy="5181600"/>
          </a:xfrm>
        </p:spPr>
        <p:txBody>
          <a:bodyPr anchor="t">
            <a:normAutofit/>
          </a:bodyPr>
          <a:lstStyle/>
          <a:p>
            <a:r>
              <a:rPr lang="en-US" dirty="0"/>
              <a:t>Recommended hardware requirements for smooth processing.</a:t>
            </a:r>
          </a:p>
          <a:p>
            <a:pPr lvl="1"/>
            <a:r>
              <a:rPr lang="en-US" i="0" dirty="0"/>
              <a:t>8 GB of RAM or higher </a:t>
            </a:r>
          </a:p>
          <a:p>
            <a:pPr lvl="1"/>
            <a:r>
              <a:rPr lang="en-US" i="0" dirty="0"/>
              <a:t>Intel i5 Processor or higher </a:t>
            </a:r>
          </a:p>
          <a:p>
            <a:pPr lvl="1"/>
            <a:r>
              <a:rPr lang="en-US" i="0" dirty="0"/>
              <a:t>16 GB of Storage or higher </a:t>
            </a:r>
          </a:p>
          <a:p>
            <a:pPr marL="0" indent="0">
              <a:buNone/>
            </a:pPr>
            <a:endParaRPr lang="en-US" dirty="0"/>
          </a:p>
          <a:p>
            <a:r>
              <a:rPr lang="en-US" dirty="0"/>
              <a:t>Software Requirements </a:t>
            </a:r>
          </a:p>
          <a:p>
            <a:pPr lvl="1"/>
            <a:r>
              <a:rPr lang="en-US" i="0" dirty="0"/>
              <a:t>A code editor (Visual Studio Code or IntelliJ)</a:t>
            </a:r>
          </a:p>
          <a:p>
            <a:pPr lvl="1"/>
            <a:r>
              <a:rPr lang="en-US" i="0" dirty="0"/>
              <a:t>Hadoop </a:t>
            </a:r>
          </a:p>
          <a:p>
            <a:pPr lvl="1"/>
            <a:r>
              <a:rPr lang="en-US" i="0" dirty="0"/>
              <a:t>Java</a:t>
            </a:r>
          </a:p>
          <a:p>
            <a:pPr lvl="1"/>
            <a:r>
              <a:rPr lang="en-US" i="0" dirty="0"/>
              <a:t>Dependencies of Hadoop like Maven etc.,</a:t>
            </a:r>
          </a:p>
          <a:p>
            <a:pPr lvl="1"/>
            <a:endParaRPr lang="en-US" dirty="0"/>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6</a:t>
            </a:fld>
            <a:endParaRPr lang="en-US"/>
          </a:p>
        </p:txBody>
      </p:sp>
    </p:spTree>
    <p:extLst>
      <p:ext uri="{BB962C8B-B14F-4D97-AF65-F5344CB8AC3E}">
        <p14:creationId xmlns:p14="http://schemas.microsoft.com/office/powerpoint/2010/main" val="38358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42BC-A40D-008F-14A4-697E5F9AB3EF}"/>
              </a:ext>
            </a:extLst>
          </p:cNvPr>
          <p:cNvSpPr>
            <a:spLocks noGrp="1"/>
          </p:cNvSpPr>
          <p:nvPr>
            <p:ph type="title"/>
          </p:nvPr>
        </p:nvSpPr>
        <p:spPr>
          <a:xfrm>
            <a:off x="768097" y="838200"/>
            <a:ext cx="2463375" cy="742025"/>
          </a:xfrm>
        </p:spPr>
        <p:txBody>
          <a:bodyPr anchor="t">
            <a:noAutofit/>
          </a:bodyPr>
          <a:lstStyle/>
          <a:p>
            <a:r>
              <a:rPr lang="en-US" sz="2800" dirty="0"/>
              <a:t>What Is Hadoop ?</a:t>
            </a:r>
          </a:p>
        </p:txBody>
      </p:sp>
      <p:sp>
        <p:nvSpPr>
          <p:cNvPr id="3" name="Content Placeholder 2">
            <a:extLst>
              <a:ext uri="{FF2B5EF4-FFF2-40B4-BE49-F238E27FC236}">
                <a16:creationId xmlns:a16="http://schemas.microsoft.com/office/drawing/2014/main" id="{F0146694-2E3B-48B0-8654-5F7A090FFDFE}"/>
              </a:ext>
            </a:extLst>
          </p:cNvPr>
          <p:cNvSpPr>
            <a:spLocks noGrp="1"/>
          </p:cNvSpPr>
          <p:nvPr>
            <p:ph idx="1"/>
          </p:nvPr>
        </p:nvSpPr>
        <p:spPr>
          <a:xfrm>
            <a:off x="4088136" y="705035"/>
            <a:ext cx="7998780" cy="4870080"/>
          </a:xfrm>
        </p:spPr>
        <p:txBody>
          <a:bodyPr anchor="t">
            <a:noAutofit/>
          </a:bodyPr>
          <a:lstStyle/>
          <a:p>
            <a:pPr>
              <a:lnSpc>
                <a:spcPct val="100000"/>
              </a:lnSpc>
            </a:pPr>
            <a:r>
              <a:rPr lang="en-US" dirty="0"/>
              <a:t>Apache Hadoop is a collection of open source software utilities that facilitates using a network of many computers to solve problems involving massive amounts of data and computation. It provides a software framework for distributed storage and processing of big data using the MapReduce programming model.</a:t>
            </a:r>
          </a:p>
          <a:p>
            <a:pPr>
              <a:lnSpc>
                <a:spcPct val="100000"/>
              </a:lnSpc>
            </a:pPr>
            <a:r>
              <a:rPr lang="en-US" dirty="0"/>
              <a:t>The core of Apache Hadoop consists of a storage part, known as Hadoop Distributed File System (HDFS), and a processing part which is a MapReduce programming model.</a:t>
            </a:r>
          </a:p>
          <a:p>
            <a:pPr>
              <a:lnSpc>
                <a:spcPct val="100000"/>
              </a:lnSpc>
            </a:pPr>
            <a:r>
              <a:rPr lang="en-US" dirty="0"/>
              <a:t>Hadoop splits files into large blocks and distributes them across nodes in a cluster. It then transfers packaged code into nodes to process the data in parallel. This approach takes advantage of data locality, where nodes manipulate the data they have access to. </a:t>
            </a:r>
          </a:p>
          <a:p>
            <a:pPr>
              <a:lnSpc>
                <a:spcPct val="100000"/>
              </a:lnSpc>
            </a:pPr>
            <a:r>
              <a:rPr lang="en-US" dirty="0"/>
              <a:t>This allows the dataset to be processed faster and more efficiently than it would be in a more conventional supercomputer architecture that relies on a parallel file system where computation and data are distributed via high-speed networking.</a:t>
            </a:r>
          </a:p>
        </p:txBody>
      </p:sp>
      <p:sp>
        <p:nvSpPr>
          <p:cNvPr id="16"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7</a:t>
            </a:fld>
            <a:endParaRPr lang="en-US"/>
          </a:p>
        </p:txBody>
      </p:sp>
      <p:sp>
        <p:nvSpPr>
          <p:cNvPr id="5" name="TextBox 4">
            <a:extLst>
              <a:ext uri="{FF2B5EF4-FFF2-40B4-BE49-F238E27FC236}">
                <a16:creationId xmlns:a16="http://schemas.microsoft.com/office/drawing/2014/main" id="{2B4C4C86-9276-904C-26B5-328DEBE58E91}"/>
              </a:ext>
            </a:extLst>
          </p:cNvPr>
          <p:cNvSpPr txBox="1"/>
          <p:nvPr/>
        </p:nvSpPr>
        <p:spPr>
          <a:xfrm>
            <a:off x="9017924" y="6488668"/>
            <a:ext cx="3719744" cy="369332"/>
          </a:xfrm>
          <a:prstGeom prst="rect">
            <a:avLst/>
          </a:prstGeom>
          <a:noFill/>
        </p:spPr>
        <p:txBody>
          <a:bodyPr wrap="square" rtlCol="0">
            <a:spAutoFit/>
          </a:bodyPr>
          <a:lstStyle/>
          <a:p>
            <a:r>
              <a:rPr lang="en-US" dirty="0"/>
              <a:t>https://hadoop.apache.org/</a:t>
            </a:r>
          </a:p>
        </p:txBody>
      </p:sp>
    </p:spTree>
    <p:extLst>
      <p:ext uri="{BB962C8B-B14F-4D97-AF65-F5344CB8AC3E}">
        <p14:creationId xmlns:p14="http://schemas.microsoft.com/office/powerpoint/2010/main" val="312198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9423-30A4-0188-37E4-59F1449CEDDC}"/>
              </a:ext>
            </a:extLst>
          </p:cNvPr>
          <p:cNvSpPr>
            <a:spLocks noGrp="1"/>
          </p:cNvSpPr>
          <p:nvPr>
            <p:ph type="title"/>
          </p:nvPr>
        </p:nvSpPr>
        <p:spPr>
          <a:xfrm>
            <a:off x="99819" y="600784"/>
            <a:ext cx="6423733" cy="834501"/>
          </a:xfrm>
        </p:spPr>
        <p:txBody>
          <a:bodyPr>
            <a:noAutofit/>
          </a:bodyPr>
          <a:lstStyle/>
          <a:p>
            <a:r>
              <a:rPr lang="en-US" sz="2800" dirty="0"/>
              <a:t>Hadoop Distributed File System (HDFS )</a:t>
            </a:r>
          </a:p>
        </p:txBody>
      </p:sp>
      <p:sp>
        <p:nvSpPr>
          <p:cNvPr id="12" name="Content Placeholder 2">
            <a:extLst>
              <a:ext uri="{FF2B5EF4-FFF2-40B4-BE49-F238E27FC236}">
                <a16:creationId xmlns:a16="http://schemas.microsoft.com/office/drawing/2014/main" id="{87B5E4C8-757D-419E-9B9E-14231BA14283}"/>
              </a:ext>
            </a:extLst>
          </p:cNvPr>
          <p:cNvSpPr>
            <a:spLocks noGrp="1"/>
          </p:cNvSpPr>
          <p:nvPr>
            <p:ph idx="1"/>
          </p:nvPr>
        </p:nvSpPr>
        <p:spPr>
          <a:xfrm>
            <a:off x="231560" y="1983198"/>
            <a:ext cx="5864440" cy="4049105"/>
          </a:xfrm>
        </p:spPr>
        <p:txBody>
          <a:bodyPr>
            <a:noAutofit/>
          </a:bodyPr>
          <a:lstStyle/>
          <a:p>
            <a:r>
              <a:rPr lang="en-US" dirty="0"/>
              <a:t>The Hadoop Distributed File System (HDFS) is a distributed file system designed to run on commodity hardware.</a:t>
            </a:r>
          </a:p>
          <a:p>
            <a:r>
              <a:rPr lang="en-US" dirty="0"/>
              <a:t>The </a:t>
            </a:r>
            <a:r>
              <a:rPr lang="en-US" dirty="0" err="1"/>
              <a:t>NameNode</a:t>
            </a:r>
            <a:r>
              <a:rPr lang="en-US" dirty="0"/>
              <a:t> and </a:t>
            </a:r>
            <a:r>
              <a:rPr lang="en-US" dirty="0" err="1"/>
              <a:t>DataNode</a:t>
            </a:r>
            <a:r>
              <a:rPr lang="en-US" dirty="0"/>
              <a:t> are pieces of software designed to run on commodity machines.</a:t>
            </a:r>
          </a:p>
          <a:p>
            <a:r>
              <a:rPr lang="en-US" dirty="0"/>
              <a:t>The </a:t>
            </a:r>
            <a:r>
              <a:rPr lang="en-US" dirty="0" err="1"/>
              <a:t>NameNode</a:t>
            </a:r>
            <a:r>
              <a:rPr lang="en-US" dirty="0"/>
              <a:t> maintains the file system namespace. Any change to the file system namespace or its properties is recorded by the </a:t>
            </a:r>
            <a:r>
              <a:rPr lang="en-US" dirty="0" err="1"/>
              <a:t>NameNode</a:t>
            </a:r>
            <a:r>
              <a:rPr lang="en-US" dirty="0"/>
              <a:t>.</a:t>
            </a:r>
          </a:p>
          <a:p>
            <a:r>
              <a:rPr lang="en-US" dirty="0"/>
              <a:t>An application can specify the number of replicas of a file that should be maintained by HDFS. </a:t>
            </a:r>
          </a:p>
          <a:p>
            <a:r>
              <a:rPr lang="en-US" dirty="0"/>
              <a:t>The number of copies of a file is called the replication factor of that file. </a:t>
            </a:r>
          </a:p>
        </p:txBody>
      </p:sp>
      <p:pic>
        <p:nvPicPr>
          <p:cNvPr id="5" name="Content Placeholder 4">
            <a:extLst>
              <a:ext uri="{FF2B5EF4-FFF2-40B4-BE49-F238E27FC236}">
                <a16:creationId xmlns:a16="http://schemas.microsoft.com/office/drawing/2014/main" id="{3A618616-2F08-1A93-326A-1D46CDB01557}"/>
              </a:ext>
            </a:extLst>
          </p:cNvPr>
          <p:cNvPicPr>
            <a:picLocks noGrp="1" noChangeAspect="1"/>
          </p:cNvPicPr>
          <p:nvPr>
            <p:ph idx="1"/>
          </p:nvPr>
        </p:nvPicPr>
        <p:blipFill>
          <a:blip r:embed="rId2"/>
          <a:stretch>
            <a:fillRect/>
          </a:stretch>
        </p:blipFill>
        <p:spPr>
          <a:xfrm>
            <a:off x="6523552" y="136525"/>
            <a:ext cx="4988744" cy="3031341"/>
          </a:xfrm>
          <a:noFill/>
        </p:spPr>
      </p:pic>
      <p:sp>
        <p:nvSpPr>
          <p:cNvPr id="16" name="Slide Number Placeholder 11">
            <a:extLst>
              <a:ext uri="{FF2B5EF4-FFF2-40B4-BE49-F238E27FC236}">
                <a16:creationId xmlns:a16="http://schemas.microsoft.com/office/drawing/2014/main" id="{6280A22E-C20E-40FF-BA71-2B233651B9A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8</a:t>
            </a:fld>
            <a:endParaRPr lang="en-US"/>
          </a:p>
        </p:txBody>
      </p:sp>
      <p:pic>
        <p:nvPicPr>
          <p:cNvPr id="7" name="Picture 6">
            <a:extLst>
              <a:ext uri="{FF2B5EF4-FFF2-40B4-BE49-F238E27FC236}">
                <a16:creationId xmlns:a16="http://schemas.microsoft.com/office/drawing/2014/main" id="{0D42EEFB-6CA3-FEFF-F029-ACE54F81C769}"/>
              </a:ext>
            </a:extLst>
          </p:cNvPr>
          <p:cNvPicPr>
            <a:picLocks noChangeAspect="1"/>
          </p:cNvPicPr>
          <p:nvPr/>
        </p:nvPicPr>
        <p:blipFill>
          <a:blip r:embed="rId3"/>
          <a:stretch>
            <a:fillRect/>
          </a:stretch>
        </p:blipFill>
        <p:spPr>
          <a:xfrm>
            <a:off x="6523552" y="3264006"/>
            <a:ext cx="4988744" cy="2676749"/>
          </a:xfrm>
          <a:prstGeom prst="rect">
            <a:avLst/>
          </a:prstGeom>
        </p:spPr>
      </p:pic>
      <p:sp>
        <p:nvSpPr>
          <p:cNvPr id="11" name="TextBox 10">
            <a:extLst>
              <a:ext uri="{FF2B5EF4-FFF2-40B4-BE49-F238E27FC236}">
                <a16:creationId xmlns:a16="http://schemas.microsoft.com/office/drawing/2014/main" id="{7F58A38E-B739-6942-42DD-8D142719460E}"/>
              </a:ext>
            </a:extLst>
          </p:cNvPr>
          <p:cNvSpPr txBox="1"/>
          <p:nvPr/>
        </p:nvSpPr>
        <p:spPr>
          <a:xfrm>
            <a:off x="9017924" y="6488668"/>
            <a:ext cx="3719744" cy="369332"/>
          </a:xfrm>
          <a:prstGeom prst="rect">
            <a:avLst/>
          </a:prstGeom>
          <a:noFill/>
        </p:spPr>
        <p:txBody>
          <a:bodyPr wrap="square" rtlCol="0">
            <a:spAutoFit/>
          </a:bodyPr>
          <a:lstStyle/>
          <a:p>
            <a:r>
              <a:rPr lang="en-US" dirty="0"/>
              <a:t>https://hadoop.apache.org/</a:t>
            </a:r>
          </a:p>
        </p:txBody>
      </p:sp>
    </p:spTree>
    <p:extLst>
      <p:ext uri="{BB962C8B-B14F-4D97-AF65-F5344CB8AC3E}">
        <p14:creationId xmlns:p14="http://schemas.microsoft.com/office/powerpoint/2010/main" val="90948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260-1D79-F117-36B3-B3D6177FAC6A}"/>
              </a:ext>
            </a:extLst>
          </p:cNvPr>
          <p:cNvSpPr>
            <a:spLocks noGrp="1"/>
          </p:cNvSpPr>
          <p:nvPr>
            <p:ph type="title"/>
          </p:nvPr>
        </p:nvSpPr>
        <p:spPr>
          <a:xfrm>
            <a:off x="626055" y="412072"/>
            <a:ext cx="3984878" cy="804169"/>
          </a:xfrm>
        </p:spPr>
        <p:txBody>
          <a:bodyPr anchor="t">
            <a:normAutofit/>
          </a:bodyPr>
          <a:lstStyle/>
          <a:p>
            <a:r>
              <a:rPr lang="en-US" sz="2800" dirty="0"/>
              <a:t>Hadoop YARN </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333975" y="1290962"/>
            <a:ext cx="5922696" cy="6019799"/>
          </a:xfrm>
        </p:spPr>
        <p:txBody>
          <a:bodyPr anchor="t">
            <a:normAutofit/>
          </a:bodyPr>
          <a:lstStyle/>
          <a:p>
            <a:r>
              <a:rPr lang="en-US" sz="1700" dirty="0"/>
              <a:t>The fundamental idea of YARN is to split up the functionalities of resource management and job scheduling/monitoring into separate daemons. </a:t>
            </a:r>
          </a:p>
          <a:p>
            <a:r>
              <a:rPr lang="en-US" sz="1700" dirty="0"/>
              <a:t>The idea is to have a global </a:t>
            </a:r>
            <a:r>
              <a:rPr lang="en-US" sz="1700" dirty="0" err="1"/>
              <a:t>ResourceManager</a:t>
            </a:r>
            <a:r>
              <a:rPr lang="en-US" sz="1700" dirty="0"/>
              <a:t> (RM) and per application </a:t>
            </a:r>
            <a:r>
              <a:rPr lang="en-US" sz="1700" dirty="0" err="1"/>
              <a:t>ApplicationMaster</a:t>
            </a:r>
            <a:r>
              <a:rPr lang="en-US" sz="1700" dirty="0"/>
              <a:t> (AM). An application is either a single job or a DAG of jobs.</a:t>
            </a:r>
          </a:p>
          <a:p>
            <a:r>
              <a:rPr lang="en-US" sz="1700" dirty="0"/>
              <a:t>The </a:t>
            </a:r>
            <a:r>
              <a:rPr lang="en-US" sz="1700" dirty="0" err="1"/>
              <a:t>ResourceManager</a:t>
            </a:r>
            <a:r>
              <a:rPr lang="en-US" sz="1700" dirty="0"/>
              <a:t> and the </a:t>
            </a:r>
            <a:r>
              <a:rPr lang="en-US" sz="1700" dirty="0" err="1"/>
              <a:t>NodeManager</a:t>
            </a:r>
            <a:r>
              <a:rPr lang="en-US" sz="1700" dirty="0"/>
              <a:t> form the data-computation framework. The </a:t>
            </a:r>
            <a:r>
              <a:rPr lang="en-US" sz="1700" dirty="0" err="1"/>
              <a:t>ResourceManager</a:t>
            </a:r>
            <a:r>
              <a:rPr lang="en-US" sz="1700" dirty="0"/>
              <a:t> is the ultimate authority that arbitrates resources among all the applications in the system. </a:t>
            </a:r>
          </a:p>
          <a:p>
            <a:r>
              <a:rPr lang="en-US" sz="1700" dirty="0"/>
              <a:t>The </a:t>
            </a:r>
            <a:r>
              <a:rPr lang="en-US" sz="1700" dirty="0" err="1"/>
              <a:t>NodeManager</a:t>
            </a:r>
            <a:r>
              <a:rPr lang="en-US" sz="1700" dirty="0"/>
              <a:t> is the per-machine framework agent who is responsible for containers, monitoring their resource usage (</a:t>
            </a:r>
            <a:r>
              <a:rPr lang="en-US" sz="1700" dirty="0" err="1"/>
              <a:t>cpu</a:t>
            </a:r>
            <a:r>
              <a:rPr lang="en-US" sz="1700" dirty="0"/>
              <a:t>, memory, disk, network) and reporting the same to the </a:t>
            </a:r>
            <a:r>
              <a:rPr lang="en-US" sz="1700" dirty="0" err="1"/>
              <a:t>ResourceManager</a:t>
            </a:r>
            <a:r>
              <a:rPr lang="en-US" sz="1700" dirty="0"/>
              <a:t>/Scheduler.</a:t>
            </a:r>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9</a:t>
            </a:fld>
            <a:endParaRPr lang="en-US"/>
          </a:p>
        </p:txBody>
      </p:sp>
      <p:pic>
        <p:nvPicPr>
          <p:cNvPr id="5" name="Picture 4">
            <a:extLst>
              <a:ext uri="{FF2B5EF4-FFF2-40B4-BE49-F238E27FC236}">
                <a16:creationId xmlns:a16="http://schemas.microsoft.com/office/drawing/2014/main" id="{8DF1B200-A622-A37A-4686-91212BEAC32D}"/>
              </a:ext>
            </a:extLst>
          </p:cNvPr>
          <p:cNvPicPr>
            <a:picLocks noChangeAspect="1"/>
          </p:cNvPicPr>
          <p:nvPr/>
        </p:nvPicPr>
        <p:blipFill>
          <a:blip r:embed="rId2"/>
          <a:stretch>
            <a:fillRect/>
          </a:stretch>
        </p:blipFill>
        <p:spPr>
          <a:xfrm>
            <a:off x="6471243" y="1497162"/>
            <a:ext cx="5464013" cy="3863675"/>
          </a:xfrm>
          <a:prstGeom prst="rect">
            <a:avLst/>
          </a:prstGeom>
        </p:spPr>
      </p:pic>
      <p:sp>
        <p:nvSpPr>
          <p:cNvPr id="6" name="TextBox 5">
            <a:extLst>
              <a:ext uri="{FF2B5EF4-FFF2-40B4-BE49-F238E27FC236}">
                <a16:creationId xmlns:a16="http://schemas.microsoft.com/office/drawing/2014/main" id="{AB7481DA-77A6-6AB3-9FFC-6020239B10E6}"/>
              </a:ext>
            </a:extLst>
          </p:cNvPr>
          <p:cNvSpPr txBox="1"/>
          <p:nvPr/>
        </p:nvSpPr>
        <p:spPr>
          <a:xfrm>
            <a:off x="9408288" y="6488668"/>
            <a:ext cx="3719744" cy="369332"/>
          </a:xfrm>
          <a:prstGeom prst="rect">
            <a:avLst/>
          </a:prstGeom>
          <a:noFill/>
        </p:spPr>
        <p:txBody>
          <a:bodyPr wrap="square" rtlCol="0">
            <a:spAutoFit/>
          </a:bodyPr>
          <a:lstStyle/>
          <a:p>
            <a:r>
              <a:rPr lang="en-US" dirty="0"/>
              <a:t>https://hadoop.apache.org/</a:t>
            </a:r>
          </a:p>
        </p:txBody>
      </p:sp>
    </p:spTree>
    <p:extLst>
      <p:ext uri="{BB962C8B-B14F-4D97-AF65-F5344CB8AC3E}">
        <p14:creationId xmlns:p14="http://schemas.microsoft.com/office/powerpoint/2010/main" val="3702361974"/>
      </p:ext>
    </p:extLst>
  </p:cSld>
  <p:clrMapOvr>
    <a:masterClrMapping/>
  </p:clrMapOvr>
</p:sld>
</file>

<file path=ppt/theme/theme1.xml><?xml version="1.0" encoding="utf-8"?>
<a:theme xmlns:a="http://schemas.openxmlformats.org/drawingml/2006/main" name="Archway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739</TotalTime>
  <Words>1937</Words>
  <Application>Microsoft Office PowerPoint</Application>
  <PresentationFormat>Widescreen</PresentationFormat>
  <Paragraphs>186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Felix Titling</vt:lpstr>
      <vt:lpstr>Goudy Old Style</vt:lpstr>
      <vt:lpstr>ArchwayVTI</vt:lpstr>
      <vt:lpstr>Big Data Analytics - 23326 F300 A - Spring 23</vt:lpstr>
      <vt:lpstr>Group 8 Project Presentation </vt:lpstr>
      <vt:lpstr>Matrix Multiplication</vt:lpstr>
      <vt:lpstr>Introduction</vt:lpstr>
      <vt:lpstr>Aim</vt:lpstr>
      <vt:lpstr>Technical Requirements</vt:lpstr>
      <vt:lpstr>What Is Hadoop ?</vt:lpstr>
      <vt:lpstr>Hadoop Distributed File System (HDFS )</vt:lpstr>
      <vt:lpstr>Hadoop YARN </vt:lpstr>
      <vt:lpstr>Proposed Methodology</vt:lpstr>
      <vt:lpstr>The Mapper  Class</vt:lpstr>
      <vt:lpstr>The Reducer  Class</vt:lpstr>
      <vt:lpstr>A General Overview of MAPReduce </vt:lpstr>
      <vt:lpstr>Matrix multiplication </vt:lpstr>
      <vt:lpstr>Matrix Multiplication  Using MApREduce</vt:lpstr>
      <vt:lpstr>Sample Input</vt:lpstr>
      <vt:lpstr>Sample output</vt:lpstr>
      <vt:lpstr>Code for Matrix Multiplication </vt:lpstr>
      <vt:lpstr>Code for Matrix Multiplication </vt:lpstr>
      <vt:lpstr>Code for Matrix Multiplication </vt:lpstr>
      <vt:lpstr>Sample  Input &amp;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- 23326 F300 A - Spring 23</dc:title>
  <dc:creator>Vinay Kumar Camarushi</dc:creator>
  <cp:lastModifiedBy>Vinay Kumar Camarushi</cp:lastModifiedBy>
  <cp:revision>39</cp:revision>
  <dcterms:created xsi:type="dcterms:W3CDTF">2023-04-08T16:03:05Z</dcterms:created>
  <dcterms:modified xsi:type="dcterms:W3CDTF">2023-04-14T22:02:52Z</dcterms:modified>
</cp:coreProperties>
</file>