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1" r:id="rId6"/>
    <p:sldId id="279" r:id="rId7"/>
    <p:sldId id="281" r:id="rId8"/>
    <p:sldId id="280" r:id="rId9"/>
    <p:sldId id="257" r:id="rId10"/>
    <p:sldId id="275" r:id="rId11"/>
    <p:sldId id="276" r:id="rId12"/>
    <p:sldId id="285" r:id="rId13"/>
    <p:sldId id="28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79"/>
            <p14:sldId id="281"/>
            <p14:sldId id="280"/>
            <p14:sldId id="257"/>
            <p14:sldId id="275"/>
            <p14:sldId id="276"/>
          </p14:sldIdLst>
        </p14:section>
        <p14:section name="Learn More" id="{2CC34DB2-6590-42C0-AD4B-A04C6060184E}">
          <p14:sldIdLst>
            <p14:sldId id="285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BC7910-1485-4EB8-9D50-C139D57A46C7}" v="348" dt="2020-04-20T03:07:40.8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41" autoAdjust="0"/>
  </p:normalViewPr>
  <p:slideViewPr>
    <p:cSldViewPr snapToGrid="0">
      <p:cViewPr>
        <p:scale>
          <a:sx n="100" d="100"/>
          <a:sy n="100" d="100"/>
        </p:scale>
        <p:origin x="72" y="-9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4/26/2020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4/26/2020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4/26/2020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Module: 1 – Descriptive &amp; Inferential Statistics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C192-4F66-41D9-81F1-67C6D9FD6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Plot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1A2D2B-A16F-4F58-AAFD-898FE0891F5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080451" y="1760777"/>
            <a:ext cx="7289017" cy="3246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/>
              <a:t>It is used to identify the </a:t>
            </a:r>
            <a:r>
              <a:rPr lang="en-US" sz="1800" i="1" dirty="0"/>
              <a:t>outliers</a:t>
            </a:r>
            <a:r>
              <a:rPr lang="en-US" sz="1800" dirty="0"/>
              <a:t> in the data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i="1" dirty="0"/>
              <a:t>Outliers</a:t>
            </a:r>
            <a:r>
              <a:rPr lang="en-US" sz="1800" dirty="0"/>
              <a:t> Abnormal data / Extreme behavior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/>
              <a:t>It provides idea about </a:t>
            </a:r>
            <a:r>
              <a:rPr lang="en-US" sz="1800" i="1" dirty="0"/>
              <a:t>central tendency </a:t>
            </a:r>
            <a:r>
              <a:rPr lang="en-US" sz="1800" dirty="0"/>
              <a:t>of the data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/>
              <a:t>It provides idea about </a:t>
            </a:r>
            <a:r>
              <a:rPr lang="en-US" sz="1800" i="1" dirty="0"/>
              <a:t>dispersion</a:t>
            </a:r>
            <a:r>
              <a:rPr lang="en-US" sz="1800" dirty="0"/>
              <a:t> of the data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/>
              <a:t>It provides idea about </a:t>
            </a:r>
            <a:r>
              <a:rPr lang="en-US" sz="1800" i="1" dirty="0"/>
              <a:t>shape</a:t>
            </a:r>
            <a:r>
              <a:rPr lang="en-US" sz="1800" dirty="0"/>
              <a:t> of the data</a:t>
            </a:r>
          </a:p>
        </p:txBody>
      </p:sp>
    </p:spTree>
    <p:extLst>
      <p:ext uri="{BB962C8B-B14F-4D97-AF65-F5344CB8AC3E}">
        <p14:creationId xmlns:p14="http://schemas.microsoft.com/office/powerpoint/2010/main" val="3988825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Module: 1 – Descriptive &amp; Inferential Statistics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29B1CC-84A0-4486-9334-8BF22F942062}"/>
              </a:ext>
            </a:extLst>
          </p:cNvPr>
          <p:cNvSpPr/>
          <p:nvPr/>
        </p:nvSpPr>
        <p:spPr>
          <a:xfrm>
            <a:off x="521206" y="1410914"/>
            <a:ext cx="971255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1.Turning Data into Information </a:t>
            </a:r>
          </a:p>
          <a:p>
            <a:r>
              <a:rPr lang="en-US" sz="1200" i="1" dirty="0"/>
              <a:t>	✓ Data Visualization </a:t>
            </a:r>
          </a:p>
          <a:p>
            <a:r>
              <a:rPr lang="en-US" sz="1200" i="1" dirty="0"/>
              <a:t>	✓ Measures of Central Tendency </a:t>
            </a:r>
          </a:p>
          <a:p>
            <a:r>
              <a:rPr lang="en-US" sz="1200" i="1" dirty="0"/>
              <a:t>	✓ Measures of Variability </a:t>
            </a:r>
          </a:p>
          <a:p>
            <a:r>
              <a:rPr lang="en-US" sz="1200" i="1" dirty="0"/>
              <a:t>	✓ Measures of Shape </a:t>
            </a:r>
          </a:p>
          <a:p>
            <a:r>
              <a:rPr lang="en-US" sz="1200" i="1" dirty="0"/>
              <a:t>	✓ Covariance, Correlation </a:t>
            </a:r>
          </a:p>
          <a:p>
            <a:r>
              <a:rPr lang="en-US" sz="1200" i="1" dirty="0"/>
              <a:t>	✓ Using Software-Real Time Problems </a:t>
            </a:r>
          </a:p>
          <a:p>
            <a:endParaRPr lang="en-US" sz="1200" dirty="0"/>
          </a:p>
          <a:p>
            <a:r>
              <a:rPr lang="en-US" sz="1200" dirty="0"/>
              <a:t>2.Probability Distributions </a:t>
            </a:r>
          </a:p>
          <a:p>
            <a:r>
              <a:rPr lang="en-US" sz="1200" i="1" dirty="0"/>
              <a:t>	✓ Probability Distributions: Discrete Random Variables </a:t>
            </a:r>
          </a:p>
          <a:p>
            <a:r>
              <a:rPr lang="en-US" sz="1200" i="1" dirty="0"/>
              <a:t>	✓ Mean, Expected Value </a:t>
            </a:r>
          </a:p>
          <a:p>
            <a:r>
              <a:rPr lang="en-US" sz="1200" i="1" dirty="0"/>
              <a:t>	✓ Binomial Random Variable </a:t>
            </a:r>
          </a:p>
          <a:p>
            <a:r>
              <a:rPr lang="en-US" sz="1200" i="1" dirty="0"/>
              <a:t>	✓ Poisson Random Variable </a:t>
            </a:r>
          </a:p>
          <a:p>
            <a:r>
              <a:rPr lang="en-US" sz="1200" i="1" dirty="0"/>
              <a:t>	✓ Continuous Random Variable </a:t>
            </a:r>
          </a:p>
          <a:p>
            <a:r>
              <a:rPr lang="en-US" sz="1200" i="1" dirty="0"/>
              <a:t>	✓ Normal distribution </a:t>
            </a:r>
          </a:p>
          <a:p>
            <a:r>
              <a:rPr lang="en-US" sz="1200" i="1" dirty="0"/>
              <a:t>	✓ Using Software-Real Time Problems </a:t>
            </a:r>
          </a:p>
          <a:p>
            <a:endParaRPr lang="en-US" sz="1200" dirty="0"/>
          </a:p>
          <a:p>
            <a:r>
              <a:rPr lang="en-US" sz="1200" dirty="0"/>
              <a:t>3.Sampling Distributions </a:t>
            </a:r>
          </a:p>
          <a:p>
            <a:r>
              <a:rPr lang="en-US" sz="1200" i="1" dirty="0"/>
              <a:t>	✓ Central Limit Theorem </a:t>
            </a:r>
          </a:p>
          <a:p>
            <a:r>
              <a:rPr lang="en-US" sz="1200" i="1" dirty="0"/>
              <a:t>	✓ Sampling Distributions for Sample Proportion, p-hat </a:t>
            </a:r>
          </a:p>
          <a:p>
            <a:r>
              <a:rPr lang="en-US" sz="1200" i="1" dirty="0"/>
              <a:t>	✓ Sampling Distribution of the Sample Mean, x-bar </a:t>
            </a:r>
          </a:p>
          <a:p>
            <a:r>
              <a:rPr lang="en-US" sz="1200" i="1" dirty="0"/>
              <a:t>	✓ Using Software-Real Time Problems </a:t>
            </a:r>
          </a:p>
          <a:p>
            <a:endParaRPr lang="en-US" sz="1200" i="1" dirty="0"/>
          </a:p>
          <a:p>
            <a:r>
              <a:rPr lang="en-US" sz="1200" dirty="0"/>
              <a:t>4.Confidence Intervals </a:t>
            </a:r>
          </a:p>
          <a:p>
            <a:r>
              <a:rPr lang="en-US" sz="1200" i="1" dirty="0"/>
              <a:t>	✓ Statistical Inference </a:t>
            </a:r>
          </a:p>
          <a:p>
            <a:r>
              <a:rPr lang="en-US" sz="1200" i="1" dirty="0"/>
              <a:t>	✓ Constructing confidence intervals to estimate a population Mean, Variance, Proportion </a:t>
            </a:r>
          </a:p>
          <a:p>
            <a:r>
              <a:rPr lang="en-US" sz="1200" i="1" dirty="0"/>
              <a:t>	✓ Using Software-Real Time Problems </a:t>
            </a:r>
          </a:p>
          <a:p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B9B06C-298C-4DD5-BDF6-E9A01D3ADB84}"/>
              </a:ext>
            </a:extLst>
          </p:cNvPr>
          <p:cNvSpPr/>
          <p:nvPr/>
        </p:nvSpPr>
        <p:spPr>
          <a:xfrm>
            <a:off x="6617207" y="1410914"/>
            <a:ext cx="64724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/>
              <a:t>5.Hypothesis Testing </a:t>
            </a:r>
          </a:p>
          <a:p>
            <a:r>
              <a:rPr lang="en-US" sz="1200" i="1" dirty="0"/>
              <a:t>	✓ Hypothesis Testing </a:t>
            </a:r>
          </a:p>
          <a:p>
            <a:r>
              <a:rPr lang="en-US" sz="1200" i="1" dirty="0"/>
              <a:t>	✓ Type I and Type II Errors </a:t>
            </a:r>
          </a:p>
          <a:p>
            <a:r>
              <a:rPr lang="en-US" sz="1200" i="1" dirty="0"/>
              <a:t>	✓ Decision Making in Hypothesis Testing </a:t>
            </a:r>
          </a:p>
          <a:p>
            <a:r>
              <a:rPr lang="en-US" sz="1200" i="1" dirty="0"/>
              <a:t>	✓ Hypothesis Testing for a Mean, Variance, Proportion </a:t>
            </a:r>
          </a:p>
          <a:p>
            <a:r>
              <a:rPr lang="en-US" sz="1200" i="1" dirty="0"/>
              <a:t>	✓ Power in Hypothesis Testing </a:t>
            </a:r>
          </a:p>
          <a:p>
            <a:r>
              <a:rPr lang="en-US" sz="1200" i="1" dirty="0"/>
              <a:t>	✓ Using Software-Real Time Problems </a:t>
            </a:r>
          </a:p>
          <a:p>
            <a:endParaRPr lang="en-US" sz="1200" i="1" dirty="0"/>
          </a:p>
          <a:p>
            <a:r>
              <a:rPr lang="en-US" sz="1200" i="1" dirty="0"/>
              <a:t>6.Comparing Two Groups </a:t>
            </a:r>
          </a:p>
          <a:p>
            <a:r>
              <a:rPr lang="en-US" sz="1200" i="1" dirty="0"/>
              <a:t>	✓ Comparing Two Groups </a:t>
            </a:r>
          </a:p>
          <a:p>
            <a:r>
              <a:rPr lang="en-US" sz="1200" i="1" dirty="0"/>
              <a:t>	✓ Comparing Two Independent Means, Proportions </a:t>
            </a:r>
          </a:p>
          <a:p>
            <a:r>
              <a:rPr lang="en-US" sz="1200" i="1" dirty="0"/>
              <a:t>	✓ Pairs wise testing for Means </a:t>
            </a:r>
          </a:p>
          <a:p>
            <a:r>
              <a:rPr lang="en-US" sz="1200" i="1" dirty="0"/>
              <a:t>	✓ Two Variances Test(F-Test) </a:t>
            </a:r>
          </a:p>
          <a:p>
            <a:r>
              <a:rPr lang="en-US" sz="1200" i="1" dirty="0"/>
              <a:t>	✓ Using Software-Real Time Problems </a:t>
            </a:r>
          </a:p>
          <a:p>
            <a:endParaRPr lang="en-US" sz="1200" i="1" dirty="0"/>
          </a:p>
          <a:p>
            <a:r>
              <a:rPr lang="en-US" sz="1200" i="1" dirty="0"/>
              <a:t>7.Analysis of Variance (ANOVA) </a:t>
            </a:r>
          </a:p>
          <a:p>
            <a:r>
              <a:rPr lang="en-US" sz="1200" i="1" dirty="0"/>
              <a:t>	✓ One-Way and Two-way ANOVA </a:t>
            </a:r>
          </a:p>
          <a:p>
            <a:r>
              <a:rPr lang="en-US" sz="1200" i="1" dirty="0"/>
              <a:t>	✓ ANOVA Assumptions </a:t>
            </a:r>
          </a:p>
          <a:p>
            <a:r>
              <a:rPr lang="en-US" sz="1200" i="1" dirty="0"/>
              <a:t>	✓ Multiple Comparisons (Tukey, Dunnett) </a:t>
            </a:r>
          </a:p>
          <a:p>
            <a:r>
              <a:rPr lang="en-US" sz="1200" i="1" dirty="0"/>
              <a:t>	✓ Using Software-Real Time Problems </a:t>
            </a:r>
          </a:p>
          <a:p>
            <a:endParaRPr lang="en-US" sz="1200" i="1" dirty="0"/>
          </a:p>
          <a:p>
            <a:r>
              <a:rPr lang="en-US" sz="1200" i="1" dirty="0"/>
              <a:t>8.Association Between Categorical Variables </a:t>
            </a:r>
          </a:p>
          <a:p>
            <a:r>
              <a:rPr lang="en-US" sz="1200" i="1" dirty="0"/>
              <a:t>	✓ Two Categorical Variables Relation </a:t>
            </a:r>
          </a:p>
          <a:p>
            <a:r>
              <a:rPr lang="en-US" sz="1200" i="1" dirty="0"/>
              <a:t>	✓ Statistical Significance of Observed Relationship / Chi-Square Test </a:t>
            </a:r>
          </a:p>
          <a:p>
            <a:r>
              <a:rPr lang="en-US" sz="1200" i="1" dirty="0"/>
              <a:t>	✓ Calculating the Chi-Square Test Statistic </a:t>
            </a:r>
          </a:p>
          <a:p>
            <a:r>
              <a:rPr lang="en-US" sz="1200" i="1" dirty="0"/>
              <a:t>	✓ Contingency Table</a:t>
            </a:r>
          </a:p>
          <a:p>
            <a:r>
              <a:rPr lang="en-US" sz="1200" i="1" dirty="0"/>
              <a:t>	✓ Using Software-Real Time Problems</a:t>
            </a: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Problem Statement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3E3E44-9C8B-4496-B7C1-6A62872AB462}"/>
              </a:ext>
            </a:extLst>
          </p:cNvPr>
          <p:cNvSpPr/>
          <p:nvPr/>
        </p:nvSpPr>
        <p:spPr>
          <a:xfrm>
            <a:off x="521206" y="1448120"/>
            <a:ext cx="785870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Indian government planning to issue a notification for SI post</a:t>
            </a:r>
          </a:p>
          <a:p>
            <a:r>
              <a:rPr lang="en-US" b="1" dirty="0"/>
              <a:t>Job Profile : </a:t>
            </a:r>
          </a:p>
          <a:p>
            <a:r>
              <a:rPr lang="en-US" dirty="0"/>
              <a:t>	</a:t>
            </a:r>
            <a:r>
              <a:rPr lang="en-US" i="1" dirty="0"/>
              <a:t>1. Indian</a:t>
            </a:r>
          </a:p>
          <a:p>
            <a:r>
              <a:rPr lang="en-US" i="1" dirty="0"/>
              <a:t>	2.Male</a:t>
            </a:r>
          </a:p>
          <a:p>
            <a:r>
              <a:rPr lang="en-US" i="1" dirty="0"/>
              <a:t>	3.Graduate</a:t>
            </a:r>
          </a:p>
          <a:p>
            <a:r>
              <a:rPr lang="en-US" i="1" dirty="0"/>
              <a:t>	4.Age (20-25)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accent2"/>
                </a:solidFill>
              </a:rPr>
              <a:t>5.Height (__-__)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C00F5A-1B0C-460B-BDFB-9CDABF7F18D4}"/>
              </a:ext>
            </a:extLst>
          </p:cNvPr>
          <p:cNvSpPr/>
          <p:nvPr/>
        </p:nvSpPr>
        <p:spPr>
          <a:xfrm>
            <a:off x="4791075" y="2948943"/>
            <a:ext cx="6096000" cy="217931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average population Hight 169.929088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falls in between below intervals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Lower Limit		167.2413881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Upper Limit		171.3358923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FF872F-CFC4-4A62-8F68-BA682482C9CC}"/>
              </a:ext>
            </a:extLst>
          </p:cNvPr>
          <p:cNvSpPr/>
          <p:nvPr/>
        </p:nvSpPr>
        <p:spPr>
          <a:xfrm>
            <a:off x="1386926" y="4339709"/>
            <a:ext cx="38708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chemeClr val="accent6">
                    <a:lumMod val="50000"/>
                  </a:schemeClr>
                </a:solidFill>
              </a:rPr>
              <a:t>5.Height (</a:t>
            </a:r>
            <a:r>
              <a:rPr lang="en-US" b="1" i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167 </a:t>
            </a:r>
            <a:r>
              <a:rPr lang="en-US" b="1" i="1" dirty="0">
                <a:solidFill>
                  <a:schemeClr val="accent6">
                    <a:lumMod val="50000"/>
                  </a:schemeClr>
                </a:solidFill>
              </a:rPr>
              <a:t>-</a:t>
            </a:r>
            <a:r>
              <a:rPr lang="en-US" b="1" i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171</a:t>
            </a:r>
            <a:r>
              <a:rPr lang="en-US" b="1" i="1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9061204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Difference Between Descriptive &amp; Inferential Statistics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91366F7-43FE-4264-BB53-06E9BC5A666E}"/>
                  </a:ext>
                </a:extLst>
              </p:cNvPr>
              <p:cNvSpPr txBox="1"/>
              <p:nvPr/>
            </p:nvSpPr>
            <p:spPr>
              <a:xfrm>
                <a:off x="246343" y="1828800"/>
                <a:ext cx="7657579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Collect the sample from population data</a:t>
                </a:r>
              </a:p>
              <a:p>
                <a:r>
                  <a:rPr lang="en-US" dirty="0"/>
                  <a:t>Calculate a single numeric value based on your interest</a:t>
                </a:r>
              </a:p>
              <a:p>
                <a:r>
                  <a:rPr lang="en-US" dirty="0"/>
                  <a:t>  </a:t>
                </a:r>
                <a:r>
                  <a:rPr lang="en-US" i="1" dirty="0"/>
                  <a:t>Like average ,minimum, maximum etc..</a:t>
                </a:r>
              </a:p>
              <a:p>
                <a:r>
                  <a:rPr lang="en-US" dirty="0"/>
                  <a:t>  </a:t>
                </a:r>
                <a:r>
                  <a:rPr lang="en-US" i="1" dirty="0"/>
                  <a:t>These singe numeric values called statistics</a:t>
                </a:r>
              </a:p>
              <a:p>
                <a:r>
                  <a:rPr lang="en-US" dirty="0"/>
                  <a:t>  </a:t>
                </a:r>
                <a:r>
                  <a:rPr lang="en-US" i="1" dirty="0"/>
                  <a:t>e.g. Statistics are average ,minimum, maximum</a:t>
                </a:r>
              </a:p>
              <a:p>
                <a:r>
                  <a:rPr lang="en-US" dirty="0"/>
                  <a:t>Statistics are variables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=</a:t>
                </a:r>
                <a:r>
                  <a:rPr lang="en-US" i="1" dirty="0"/>
                  <a:t>Sample Mean=Average</a:t>
                </a:r>
              </a:p>
              <a:p>
                <a:r>
                  <a:rPr lang="en-US" dirty="0"/>
                  <a:t>Statistics are known every time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91366F7-43FE-4264-BB53-06E9BC5A6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43" y="1828800"/>
                <a:ext cx="7657579" cy="2031325"/>
              </a:xfrm>
              <a:prstGeom prst="rect">
                <a:avLst/>
              </a:prstGeom>
              <a:blipFill>
                <a:blip r:embed="rId2"/>
                <a:stretch>
                  <a:fillRect l="-636" t="-1201" b="-4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8B5B734-7B43-4812-A463-F48D21A2F9AB}"/>
                  </a:ext>
                </a:extLst>
              </p:cNvPr>
              <p:cNvSpPr/>
              <p:nvPr/>
            </p:nvSpPr>
            <p:spPr>
              <a:xfrm>
                <a:off x="2618957" y="4325588"/>
                <a:ext cx="9156171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It is about population(Entire data)</a:t>
                </a:r>
              </a:p>
              <a:p>
                <a:r>
                  <a:rPr lang="en-US" dirty="0"/>
                  <a:t>Calculate a single numeric value based on the population is called parameters(constants)</a:t>
                </a:r>
              </a:p>
              <a:p>
                <a:r>
                  <a:rPr lang="en-US" dirty="0"/>
                  <a:t>  </a:t>
                </a:r>
                <a:r>
                  <a:rPr lang="en-US" i="1" dirty="0"/>
                  <a:t>e.g. mean(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i="1" dirty="0"/>
                  <a:t>) is calculated entire population it is a constants</a:t>
                </a:r>
              </a:p>
              <a:p>
                <a:r>
                  <a:rPr lang="en-US" dirty="0"/>
                  <a:t>Parameters are constants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=mean</a:t>
                </a:r>
              </a:p>
              <a:p>
                <a:r>
                  <a:rPr lang="en-US" dirty="0"/>
                  <a:t>parameters are generally unknown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8B5B734-7B43-4812-A463-F48D21A2F9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8957" y="4325588"/>
                <a:ext cx="9156171" cy="1477328"/>
              </a:xfrm>
              <a:prstGeom prst="rect">
                <a:avLst/>
              </a:prstGeom>
              <a:blipFill>
                <a:blip r:embed="rId3"/>
                <a:stretch>
                  <a:fillRect l="-599" t="-2066" b="-6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84A905B-1B49-497E-9910-753D4078DFBC}"/>
              </a:ext>
            </a:extLst>
          </p:cNvPr>
          <p:cNvSpPr txBox="1"/>
          <p:nvPr/>
        </p:nvSpPr>
        <p:spPr>
          <a:xfrm>
            <a:off x="4672208" y="26054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BC71966-A345-47D3-830D-79FBF056B7D8}"/>
              </a:ext>
            </a:extLst>
          </p:cNvPr>
          <p:cNvSpPr/>
          <p:nvPr/>
        </p:nvSpPr>
        <p:spPr>
          <a:xfrm>
            <a:off x="6663846" y="2292263"/>
            <a:ext cx="261895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Descriptive Statistics</a:t>
            </a:r>
            <a:endParaRPr lang="en-US" b="1" i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74157A9-D7A0-4648-AA69-6FF8E55DD37F}"/>
              </a:ext>
            </a:extLst>
          </p:cNvPr>
          <p:cNvSpPr/>
          <p:nvPr/>
        </p:nvSpPr>
        <p:spPr>
          <a:xfrm>
            <a:off x="0" y="4622505"/>
            <a:ext cx="261895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Inferential Statistics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Variables 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1C9756-09F4-47DE-A60A-510FA65CA035}"/>
              </a:ext>
            </a:extLst>
          </p:cNvPr>
          <p:cNvSpPr/>
          <p:nvPr/>
        </p:nvSpPr>
        <p:spPr>
          <a:xfrm>
            <a:off x="521206" y="1951672"/>
            <a:ext cx="77710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Continuous Random Variable</a:t>
            </a:r>
          </a:p>
          <a:p>
            <a:r>
              <a:rPr lang="en-US" dirty="0"/>
              <a:t>Collect the data using some instrument that data is called continuous data</a:t>
            </a:r>
          </a:p>
          <a:p>
            <a:r>
              <a:rPr lang="en-US" dirty="0"/>
              <a:t>It is measurable data using an instrument</a:t>
            </a:r>
          </a:p>
          <a:p>
            <a:r>
              <a:rPr lang="en-US" dirty="0"/>
              <a:t>e.g. Age , Currency, weight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D71B1A-B081-4AEB-AB15-D2F5A62C0491}"/>
              </a:ext>
            </a:extLst>
          </p:cNvPr>
          <p:cNvSpPr/>
          <p:nvPr/>
        </p:nvSpPr>
        <p:spPr>
          <a:xfrm>
            <a:off x="3959766" y="4291108"/>
            <a:ext cx="61377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Discreate Random Variable</a:t>
            </a:r>
          </a:p>
          <a:p>
            <a:r>
              <a:rPr lang="en-US" dirty="0"/>
              <a:t>	</a:t>
            </a:r>
            <a:r>
              <a:rPr lang="en-US" i="1" dirty="0"/>
              <a:t>Classification :</a:t>
            </a:r>
            <a:r>
              <a:rPr lang="en-US" dirty="0"/>
              <a:t> Male/Female , Good/Bad</a:t>
            </a:r>
          </a:p>
          <a:p>
            <a:r>
              <a:rPr lang="en-US" dirty="0"/>
              <a:t>	</a:t>
            </a:r>
            <a:r>
              <a:rPr lang="en-US" i="1" dirty="0"/>
              <a:t>Count :</a:t>
            </a:r>
            <a:r>
              <a:rPr lang="en-US" dirty="0"/>
              <a:t> No. of people in a class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4C0DC9-B419-45BF-B2AA-5AF09E4C8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8010" y="1727974"/>
            <a:ext cx="1615205" cy="18926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073BFD7-0205-4778-9AE3-3977AE914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9344" y="4450144"/>
            <a:ext cx="638175" cy="6191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47D0C13-5E06-4E6B-8E55-F074B24F4A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8466" y="5062336"/>
            <a:ext cx="2520176" cy="93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Continuous &amp; Discreate Data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6ADA3E-875D-4705-8520-6FB3FE86DC1B}"/>
              </a:ext>
            </a:extLst>
          </p:cNvPr>
          <p:cNvSpPr/>
          <p:nvPr/>
        </p:nvSpPr>
        <p:spPr>
          <a:xfrm>
            <a:off x="521207" y="1489977"/>
            <a:ext cx="59798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Discreate Data : </a:t>
            </a:r>
          </a:p>
          <a:p>
            <a:r>
              <a:rPr lang="en-US" dirty="0"/>
              <a:t>	</a:t>
            </a:r>
            <a:r>
              <a:rPr lang="en-US" i="1" dirty="0"/>
              <a:t>Count :</a:t>
            </a:r>
            <a:r>
              <a:rPr lang="en-US" dirty="0"/>
              <a:t> No. of defects in product</a:t>
            </a:r>
          </a:p>
          <a:p>
            <a:r>
              <a:rPr lang="en-US" dirty="0"/>
              <a:t>	</a:t>
            </a:r>
            <a:r>
              <a:rPr lang="en-US" i="1" dirty="0"/>
              <a:t>Classification : </a:t>
            </a:r>
            <a:r>
              <a:rPr lang="en-US" dirty="0"/>
              <a:t>Defective product Accept/Reject</a:t>
            </a:r>
          </a:p>
          <a:p>
            <a:r>
              <a:rPr lang="en-US" dirty="0"/>
              <a:t>	</a:t>
            </a:r>
            <a:r>
              <a:rPr lang="en-US" i="1" dirty="0"/>
              <a:t>Count : </a:t>
            </a:r>
            <a:r>
              <a:rPr lang="en-US" dirty="0"/>
              <a:t>No. of incidents closed per hour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3F65EBF-0871-4267-B6B7-0B43666C1D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906527"/>
              </p:ext>
            </p:extLst>
          </p:nvPr>
        </p:nvGraphicFramePr>
        <p:xfrm>
          <a:off x="521207" y="3923143"/>
          <a:ext cx="2413284" cy="851535"/>
        </p:xfrm>
        <a:graphic>
          <a:graphicData uri="http://schemas.openxmlformats.org/drawingml/2006/table">
            <a:tbl>
              <a:tblPr/>
              <a:tblGrid>
                <a:gridCol w="1206642">
                  <a:extLst>
                    <a:ext uri="{9D8B030D-6E8A-4147-A177-3AD203B41FA5}">
                      <a16:colId xmlns:a16="http://schemas.microsoft.com/office/drawing/2014/main" val="1848251721"/>
                    </a:ext>
                  </a:extLst>
                </a:gridCol>
                <a:gridCol w="1206642">
                  <a:extLst>
                    <a:ext uri="{9D8B030D-6E8A-4147-A177-3AD203B41FA5}">
                      <a16:colId xmlns:a16="http://schemas.microsoft.com/office/drawing/2014/main" val="1176719818"/>
                    </a:ext>
                  </a:extLst>
                </a:gridCol>
              </a:tblGrid>
              <a:tr h="23812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18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Way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1222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&lt;= 8:30 AM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&gt;= 8:30 AM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412524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 People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People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88744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41CCA5F-209E-4D9E-90D1-25BAC81D0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746228"/>
              </p:ext>
            </p:extLst>
          </p:nvPr>
        </p:nvGraphicFramePr>
        <p:xfrm>
          <a:off x="3494762" y="3692046"/>
          <a:ext cx="2339374" cy="2350770"/>
        </p:xfrm>
        <a:graphic>
          <a:graphicData uri="http://schemas.openxmlformats.org/drawingml/2006/table">
            <a:tbl>
              <a:tblPr/>
              <a:tblGrid>
                <a:gridCol w="810197">
                  <a:extLst>
                    <a:ext uri="{9D8B030D-6E8A-4147-A177-3AD203B41FA5}">
                      <a16:colId xmlns:a16="http://schemas.microsoft.com/office/drawing/2014/main" val="3686345303"/>
                    </a:ext>
                  </a:extLst>
                </a:gridCol>
                <a:gridCol w="1529177">
                  <a:extLst>
                    <a:ext uri="{9D8B030D-6E8A-4147-A177-3AD203B41FA5}">
                      <a16:colId xmlns:a16="http://schemas.microsoft.com/office/drawing/2014/main" val="1172057120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US" sz="18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Way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805994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Entry time(AM)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429167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Vinay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8:45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262293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Pavani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569099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Deepthi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8:45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5102354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Rajesh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3042327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Sunil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8:50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854925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Ashok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8:15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9595369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1052FC6D-5C65-4B1B-B218-99E50858CB3F}"/>
              </a:ext>
            </a:extLst>
          </p:cNvPr>
          <p:cNvSpPr/>
          <p:nvPr/>
        </p:nvSpPr>
        <p:spPr>
          <a:xfrm>
            <a:off x="7231693" y="1602711"/>
            <a:ext cx="43423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Continuous Data: </a:t>
            </a:r>
          </a:p>
          <a:p>
            <a:r>
              <a:rPr lang="en-US" dirty="0"/>
              <a:t>	Time taken to close an incidents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71D6B8-EA26-493D-8B0B-44E7D1FCAEF3}"/>
              </a:ext>
            </a:extLst>
          </p:cNvPr>
          <p:cNvSpPr/>
          <p:nvPr/>
        </p:nvSpPr>
        <p:spPr>
          <a:xfrm>
            <a:off x="701458" y="2956142"/>
            <a:ext cx="7302674" cy="37578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 : </a:t>
            </a:r>
            <a:r>
              <a:rPr lang="en-US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No. of People coming to office before 8:30 and After 8:30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577DCF-F5F7-47E7-B542-A06860B95F4C}"/>
              </a:ext>
            </a:extLst>
          </p:cNvPr>
          <p:cNvSpPr/>
          <p:nvPr/>
        </p:nvSpPr>
        <p:spPr>
          <a:xfrm>
            <a:off x="5878882" y="3597759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r>
              <a:rPr lang="en-US" i="1" dirty="0"/>
              <a:t>2nd - Way is the best way to collect the data</a:t>
            </a:r>
          </a:p>
          <a:p>
            <a:endParaRPr lang="en-US" i="1" dirty="0"/>
          </a:p>
          <a:p>
            <a:r>
              <a:rPr lang="en-US" i="1" dirty="0"/>
              <a:t>Always collect the data in continuous from when ever possible otherwise there is a loss of information.</a:t>
            </a:r>
          </a:p>
          <a:p>
            <a:endParaRPr lang="en-US" i="1" dirty="0"/>
          </a:p>
          <a:p>
            <a:r>
              <a:rPr lang="en-US" i="1" dirty="0"/>
              <a:t>1</a:t>
            </a:r>
            <a:r>
              <a:rPr lang="en-US" i="1" baseline="30000" dirty="0"/>
              <a:t>st</a:t>
            </a:r>
            <a:r>
              <a:rPr lang="en-US" i="1" dirty="0"/>
              <a:t> –Way Discrete data contains only exact values.</a:t>
            </a: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Percentile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5C4327B-C527-4ADB-A538-B938EA3A53DF}"/>
                  </a:ext>
                </a:extLst>
              </p:cNvPr>
              <p:cNvSpPr/>
              <p:nvPr/>
            </p:nvSpPr>
            <p:spPr>
              <a:xfrm>
                <a:off x="521207" y="1572667"/>
                <a:ext cx="5144732" cy="29981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It is a relative measure .It is based on ranking with respective to same class, Compared with others.</a:t>
                </a:r>
              </a:p>
              <a:p>
                <a:endParaRPr lang="en-US" dirty="0"/>
              </a:p>
              <a:p>
                <a:r>
                  <a:rPr lang="en-US" dirty="0"/>
                  <a:t>Rank Value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	p = Percentile , n=No. of observations</a:t>
                </a:r>
                <a:endParaRPr lang="en-US" b="1" dirty="0"/>
              </a:p>
              <a:p>
                <a:r>
                  <a:rPr lang="en-US" b="1" dirty="0"/>
                  <a:t>Steps :</a:t>
                </a:r>
              </a:p>
              <a:p>
                <a:r>
                  <a:rPr lang="en-US" i="1" dirty="0"/>
                  <a:t>Sort the data from smallest to largest</a:t>
                </a:r>
              </a:p>
              <a:p>
                <a:r>
                  <a:rPr lang="en-US" i="1" dirty="0"/>
                  <a:t>Collect Rank value</a:t>
                </a:r>
              </a:p>
              <a:p>
                <a:r>
                  <a:rPr lang="en-US" i="1" dirty="0"/>
                  <a:t>Calculate percentile value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5C4327B-C527-4ADB-A538-B938EA3A53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07" y="1572667"/>
                <a:ext cx="5144732" cy="2998193"/>
              </a:xfrm>
              <a:prstGeom prst="rect">
                <a:avLst/>
              </a:prstGeom>
              <a:blipFill>
                <a:blip r:embed="rId2"/>
                <a:stretch>
                  <a:fillRect l="-948" t="-1016"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85F0E88-8AEB-467F-B4F5-D1547B595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853206"/>
              </p:ext>
            </p:extLst>
          </p:nvPr>
        </p:nvGraphicFramePr>
        <p:xfrm>
          <a:off x="5665940" y="2668044"/>
          <a:ext cx="2163227" cy="3981192"/>
        </p:xfrm>
        <a:graphic>
          <a:graphicData uri="http://schemas.openxmlformats.org/drawingml/2006/table">
            <a:tbl>
              <a:tblPr/>
              <a:tblGrid>
                <a:gridCol w="656145">
                  <a:extLst>
                    <a:ext uri="{9D8B030D-6E8A-4147-A177-3AD203B41FA5}">
                      <a16:colId xmlns:a16="http://schemas.microsoft.com/office/drawing/2014/main" val="3542723070"/>
                    </a:ext>
                  </a:extLst>
                </a:gridCol>
                <a:gridCol w="850937">
                  <a:extLst>
                    <a:ext uri="{9D8B030D-6E8A-4147-A177-3AD203B41FA5}">
                      <a16:colId xmlns:a16="http://schemas.microsoft.com/office/drawing/2014/main" val="780570889"/>
                    </a:ext>
                  </a:extLst>
                </a:gridCol>
                <a:gridCol w="656145">
                  <a:extLst>
                    <a:ext uri="{9D8B030D-6E8A-4147-A177-3AD203B41FA5}">
                      <a16:colId xmlns:a16="http://schemas.microsoft.com/office/drawing/2014/main" val="263753766"/>
                    </a:ext>
                  </a:extLst>
                </a:gridCol>
              </a:tblGrid>
              <a:tr h="12141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Sorted Sales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Rank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762878"/>
                  </a:ext>
                </a:extLst>
              </a:tr>
              <a:tr h="18944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620427"/>
                  </a:ext>
                </a:extLst>
              </a:tr>
              <a:tr h="18944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689751"/>
                  </a:ext>
                </a:extLst>
              </a:tr>
              <a:tr h="18944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8102419"/>
                  </a:ext>
                </a:extLst>
              </a:tr>
              <a:tr h="18944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7118501"/>
                  </a:ext>
                </a:extLst>
              </a:tr>
              <a:tr h="18944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921789"/>
                  </a:ext>
                </a:extLst>
              </a:tr>
              <a:tr h="18944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6036349"/>
                  </a:ext>
                </a:extLst>
              </a:tr>
              <a:tr h="18944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8130791"/>
                  </a:ext>
                </a:extLst>
              </a:tr>
              <a:tr h="18944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125198"/>
                  </a:ext>
                </a:extLst>
              </a:tr>
              <a:tr h="18944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1454494"/>
                  </a:ext>
                </a:extLst>
              </a:tr>
              <a:tr h="18944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8202229"/>
                  </a:ext>
                </a:extLst>
              </a:tr>
              <a:tr h="18944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5284420"/>
                  </a:ext>
                </a:extLst>
              </a:tr>
              <a:tr h="18944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0820161"/>
                  </a:ext>
                </a:extLst>
              </a:tr>
              <a:tr h="18944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793936"/>
                  </a:ext>
                </a:extLst>
              </a:tr>
              <a:tr h="18944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122490"/>
                  </a:ext>
                </a:extLst>
              </a:tr>
              <a:tr h="18944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7462953"/>
                  </a:ext>
                </a:extLst>
              </a:tr>
              <a:tr h="18944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17932"/>
                  </a:ext>
                </a:extLst>
              </a:tr>
              <a:tr h="18944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9626695"/>
                  </a:ext>
                </a:extLst>
              </a:tr>
              <a:tr h="18944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318007"/>
                  </a:ext>
                </a:extLst>
              </a:tr>
              <a:tr h="18944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6352560"/>
                  </a:ext>
                </a:extLst>
              </a:tr>
              <a:tr h="18944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472" marR="9472" marT="94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055284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622BA1F-313D-48A2-8B26-8DB40D94F9AD}"/>
                  </a:ext>
                </a:extLst>
              </p:cNvPr>
              <p:cNvSpPr/>
              <p:nvPr/>
            </p:nvSpPr>
            <p:spPr>
              <a:xfrm>
                <a:off x="8279008" y="3019302"/>
                <a:ext cx="3650704" cy="32142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solidFill>
                      <a:schemeClr val="accent6">
                        <a:lumMod val="50000"/>
                      </a:schemeClr>
                    </a:solidFill>
                  </a:rPr>
                  <a:t>find out 25th percentile value</a:t>
                </a:r>
              </a:p>
              <a:p>
                <a:endParaRPr lang="en-US" sz="1400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r>
                  <a:rPr lang="en-US" sz="1400" dirty="0">
                    <a:solidFill>
                      <a:schemeClr val="accent6">
                        <a:lumMod val="50000"/>
                      </a:schemeClr>
                    </a:solidFill>
                  </a:rPr>
                  <a:t>n=20 and p=25</a:t>
                </a:r>
              </a:p>
              <a:p>
                <a:endParaRPr lang="en-US" sz="1400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r>
                  <a:rPr lang="en-US" sz="1400" dirty="0">
                    <a:solidFill>
                      <a:schemeClr val="accent6">
                        <a:lumMod val="50000"/>
                      </a:schemeClr>
                    </a:solidFill>
                  </a:rPr>
                  <a:t>Rank value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20+1</m:t>
                            </m:r>
                          </m:e>
                        </m:d>
                        <m:r>
                          <a:rPr lang="en-US" sz="1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25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r>
                  <a:rPr lang="en-US" sz="1400" dirty="0">
                    <a:solidFill>
                      <a:schemeClr val="accent6">
                        <a:lumMod val="50000"/>
                      </a:schemeClr>
                    </a:solidFill>
                  </a:rPr>
                  <a:t>=5.25</a:t>
                </a:r>
              </a:p>
              <a:p>
                <a:endParaRPr lang="en-US" sz="1400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r>
                  <a:rPr lang="en-US" sz="1400" dirty="0">
                    <a:solidFill>
                      <a:schemeClr val="accent6">
                        <a:lumMod val="50000"/>
                      </a:schemeClr>
                    </a:solidFill>
                  </a:rPr>
                  <a:t>5</a:t>
                </a:r>
                <a:r>
                  <a:rPr lang="en-US" sz="1400" baseline="30000" dirty="0">
                    <a:solidFill>
                      <a:schemeClr val="accent6">
                        <a:lumMod val="50000"/>
                      </a:schemeClr>
                    </a:solidFill>
                  </a:rPr>
                  <a:t>th</a:t>
                </a:r>
                <a:r>
                  <a:rPr lang="en-US" sz="1400" dirty="0">
                    <a:solidFill>
                      <a:schemeClr val="accent6">
                        <a:lumMod val="50000"/>
                      </a:schemeClr>
                    </a:solidFill>
                  </a:rPr>
                  <a:t> Rank is 13 and 6</a:t>
                </a:r>
                <a:r>
                  <a:rPr lang="en-US" sz="1400" baseline="30000" dirty="0">
                    <a:solidFill>
                      <a:schemeClr val="accent6">
                        <a:lumMod val="50000"/>
                      </a:schemeClr>
                    </a:solidFill>
                  </a:rPr>
                  <a:t>th</a:t>
                </a:r>
                <a:r>
                  <a:rPr lang="en-US" sz="1400" dirty="0">
                    <a:solidFill>
                      <a:schemeClr val="accent6">
                        <a:lumMod val="50000"/>
                      </a:schemeClr>
                    </a:solidFill>
                  </a:rPr>
                  <a:t> Rank is 14 </a:t>
                </a:r>
              </a:p>
              <a:p>
                <a:r>
                  <a:rPr lang="en-US" sz="1400" dirty="0">
                    <a:solidFill>
                      <a:schemeClr val="accent6">
                        <a:lumMod val="50000"/>
                      </a:schemeClr>
                    </a:solidFill>
                  </a:rPr>
                  <a:t>(14-13)=1 and .25 value in 1 is .25</a:t>
                </a:r>
              </a:p>
              <a:p>
                <a:endParaRPr lang="en-US" sz="1400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r>
                  <a:rPr lang="en-US" sz="1400" dirty="0">
                    <a:solidFill>
                      <a:schemeClr val="accent6">
                        <a:lumMod val="50000"/>
                      </a:schemeClr>
                    </a:solidFill>
                  </a:rPr>
                  <a:t>25</a:t>
                </a:r>
                <a:r>
                  <a:rPr lang="en-US" sz="1400" baseline="30000" dirty="0">
                    <a:solidFill>
                      <a:schemeClr val="accent6">
                        <a:lumMod val="50000"/>
                      </a:schemeClr>
                    </a:solidFill>
                  </a:rPr>
                  <a:t>th</a:t>
                </a:r>
                <a:r>
                  <a:rPr lang="en-US" sz="1400" dirty="0">
                    <a:solidFill>
                      <a:schemeClr val="accent6">
                        <a:lumMod val="50000"/>
                      </a:schemeClr>
                    </a:solidFill>
                  </a:rPr>
                  <a:t> Percentile value is 13.25</a:t>
                </a:r>
              </a:p>
              <a:p>
                <a:endParaRPr lang="en-US" sz="1400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r>
                  <a:rPr lang="en-US" sz="1400" dirty="0">
                    <a:solidFill>
                      <a:schemeClr val="accent6">
                        <a:lumMod val="50000"/>
                      </a:schemeClr>
                    </a:solidFill>
                  </a:rPr>
                  <a:t>50</a:t>
                </a:r>
                <a:r>
                  <a:rPr lang="en-US" sz="1400" baseline="30000" dirty="0">
                    <a:solidFill>
                      <a:schemeClr val="accent6">
                        <a:lumMod val="50000"/>
                      </a:schemeClr>
                    </a:solidFill>
                  </a:rPr>
                  <a:t>th</a:t>
                </a:r>
                <a:r>
                  <a:rPr lang="en-US" sz="1400" dirty="0">
                    <a:solidFill>
                      <a:schemeClr val="accent6">
                        <a:lumMod val="50000"/>
                      </a:schemeClr>
                    </a:solidFill>
                  </a:rPr>
                  <a:t> Percentile value is 16</a:t>
                </a:r>
              </a:p>
              <a:p>
                <a:endParaRPr lang="en-US" sz="1400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r>
                  <a:rPr lang="en-US" sz="1400" dirty="0">
                    <a:solidFill>
                      <a:schemeClr val="accent6">
                        <a:lumMod val="50000"/>
                      </a:schemeClr>
                    </a:solidFill>
                  </a:rPr>
                  <a:t>75</a:t>
                </a:r>
                <a:r>
                  <a:rPr lang="en-US" sz="1400" baseline="30000" dirty="0">
                    <a:solidFill>
                      <a:schemeClr val="accent6">
                        <a:lumMod val="50000"/>
                      </a:schemeClr>
                    </a:solidFill>
                  </a:rPr>
                  <a:t>th</a:t>
                </a:r>
                <a:r>
                  <a:rPr lang="en-US" sz="1400" dirty="0">
                    <a:solidFill>
                      <a:schemeClr val="accent6">
                        <a:lumMod val="50000"/>
                      </a:schemeClr>
                    </a:solidFill>
                  </a:rPr>
                  <a:t> Percentile value is 18.75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622BA1F-313D-48A2-8B26-8DB40D94F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008" y="3019302"/>
                <a:ext cx="3650704" cy="3214278"/>
              </a:xfrm>
              <a:prstGeom prst="rect">
                <a:avLst/>
              </a:prstGeom>
              <a:blipFill>
                <a:blip r:embed="rId3"/>
                <a:stretch>
                  <a:fillRect l="-501" t="-379" b="-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8C7D85E2-9A29-4ABC-B51D-97080737112E}"/>
              </a:ext>
            </a:extLst>
          </p:cNvPr>
          <p:cNvSpPr/>
          <p:nvPr/>
        </p:nvSpPr>
        <p:spPr>
          <a:xfrm>
            <a:off x="521207" y="4732885"/>
            <a:ext cx="486483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Interpretation:</a:t>
            </a:r>
          </a:p>
          <a:p>
            <a:r>
              <a:rPr lang="en-US" sz="1400" i="1" dirty="0">
                <a:solidFill>
                  <a:schemeClr val="accent2">
                    <a:lumMod val="50000"/>
                  </a:schemeClr>
                </a:solidFill>
              </a:rPr>
              <a:t>25% of people they made sales less then 13.25 and 75% of people they made sales greater than 13.25</a:t>
            </a:r>
          </a:p>
          <a:p>
            <a:endParaRPr lang="en-US" sz="1400" i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400" i="1" dirty="0">
                <a:solidFill>
                  <a:schemeClr val="accent5">
                    <a:lumMod val="50000"/>
                  </a:schemeClr>
                </a:solidFill>
              </a:rPr>
              <a:t>50% of people they made sales less then 16 and 50% of people they made sales greater than 16</a:t>
            </a:r>
          </a:p>
          <a:p>
            <a:endParaRPr lang="en-US" sz="1400" i="1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1400" i="1" dirty="0">
                <a:solidFill>
                  <a:schemeClr val="accent6">
                    <a:lumMod val="50000"/>
                  </a:schemeClr>
                </a:solidFill>
              </a:rPr>
              <a:t>75% of people they made sales less then 18.75 and 25% of people they made sales greater than 18.75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79A992B-1E27-4E82-B67A-D913251E1A45}"/>
              </a:ext>
            </a:extLst>
          </p:cNvPr>
          <p:cNvSpPr/>
          <p:nvPr/>
        </p:nvSpPr>
        <p:spPr>
          <a:xfrm>
            <a:off x="5561408" y="1410642"/>
            <a:ext cx="6109386" cy="10953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i="1" dirty="0"/>
              <a:t>Problem : </a:t>
            </a:r>
            <a:r>
              <a:rPr lang="en-US" i="1" dirty="0"/>
              <a:t>A large department store collects data on sales made by each of its salespeople. The number of sales made on a given day by each of 20 salespeople is shown below ,the data has been sorted in magnitude </a:t>
            </a:r>
          </a:p>
        </p:txBody>
      </p:sp>
    </p:spTree>
    <p:extLst>
      <p:ext uri="{BB962C8B-B14F-4D97-AF65-F5344CB8AC3E}">
        <p14:creationId xmlns:p14="http://schemas.microsoft.com/office/powerpoint/2010/main" val="72766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Quartiles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CB856A-4354-4D3C-98A7-190D9CDCE45F}"/>
              </a:ext>
            </a:extLst>
          </p:cNvPr>
          <p:cNvSpPr/>
          <p:nvPr/>
        </p:nvSpPr>
        <p:spPr>
          <a:xfrm>
            <a:off x="521207" y="1513603"/>
            <a:ext cx="31941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Percentile 	100 Parts</a:t>
            </a:r>
          </a:p>
          <a:p>
            <a:r>
              <a:rPr lang="en-US" dirty="0"/>
              <a:t>Decile		10 Parts</a:t>
            </a:r>
          </a:p>
          <a:p>
            <a:r>
              <a:rPr lang="en-US" dirty="0"/>
              <a:t>Quartile		4 Parts</a:t>
            </a:r>
          </a:p>
          <a:p>
            <a:r>
              <a:rPr lang="en-US" dirty="0"/>
              <a:t>Quantile		n Parts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5562ECC-A25D-4F1C-B9FA-9CFF9AE42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062" y="3209925"/>
            <a:ext cx="5857875" cy="43815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ADCD9C4-1DDA-4D2F-B2A4-EBBB75295727}"/>
              </a:ext>
            </a:extLst>
          </p:cNvPr>
          <p:cNvSpPr/>
          <p:nvPr/>
        </p:nvSpPr>
        <p:spPr>
          <a:xfrm>
            <a:off x="3167062" y="391239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Q1 = 1</a:t>
            </a:r>
            <a:r>
              <a:rPr lang="en-US" baseline="30000" dirty="0"/>
              <a:t>st</a:t>
            </a:r>
            <a:r>
              <a:rPr lang="en-US" dirty="0"/>
              <a:t>  quartile  = 25</a:t>
            </a:r>
            <a:r>
              <a:rPr lang="en-US" baseline="30000" dirty="0"/>
              <a:t>th</a:t>
            </a:r>
            <a:r>
              <a:rPr lang="en-US" dirty="0"/>
              <a:t>  percentile</a:t>
            </a:r>
          </a:p>
          <a:p>
            <a:r>
              <a:rPr lang="en-US" dirty="0"/>
              <a:t>Q2 = 2</a:t>
            </a:r>
            <a:r>
              <a:rPr lang="en-US" baseline="30000" dirty="0"/>
              <a:t>nd</a:t>
            </a:r>
            <a:r>
              <a:rPr lang="en-US" dirty="0"/>
              <a:t>  quartile = 50</a:t>
            </a:r>
            <a:r>
              <a:rPr lang="en-US" baseline="30000" dirty="0"/>
              <a:t>th</a:t>
            </a:r>
            <a:r>
              <a:rPr lang="en-US" dirty="0"/>
              <a:t>  percentile</a:t>
            </a:r>
          </a:p>
          <a:p>
            <a:r>
              <a:rPr lang="en-US" dirty="0"/>
              <a:t>Q3 = 3</a:t>
            </a:r>
            <a:r>
              <a:rPr lang="en-US" baseline="30000" dirty="0"/>
              <a:t>rd</a:t>
            </a:r>
            <a:r>
              <a:rPr lang="en-US" dirty="0"/>
              <a:t>  quartile  = 75</a:t>
            </a:r>
            <a:r>
              <a:rPr lang="en-US" baseline="30000" dirty="0"/>
              <a:t>th</a:t>
            </a:r>
            <a:r>
              <a:rPr lang="en-US" dirty="0"/>
              <a:t>  percentile</a:t>
            </a:r>
          </a:p>
        </p:txBody>
      </p:sp>
    </p:spTree>
    <p:extLst>
      <p:ext uri="{BB962C8B-B14F-4D97-AF65-F5344CB8AC3E}">
        <p14:creationId xmlns:p14="http://schemas.microsoft.com/office/powerpoint/2010/main" val="176932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BF7C8-B20E-4898-9EFF-0D1D1CEA0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Visualization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13D50-8C1A-471B-9C05-C9146D4708A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819233" y="1711181"/>
            <a:ext cx="4416552" cy="397764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/>
              <a:t>Box Plot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/>
              <a:t>Line Chart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/>
              <a:t>Bar Graph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/>
              <a:t>Histogram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/>
              <a:t>Scatter Plot</a:t>
            </a:r>
          </a:p>
        </p:txBody>
      </p:sp>
    </p:spTree>
    <p:extLst>
      <p:ext uri="{BB962C8B-B14F-4D97-AF65-F5344CB8AC3E}">
        <p14:creationId xmlns:p14="http://schemas.microsoft.com/office/powerpoint/2010/main" val="3315804457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F25A0713-A64B-439B-91E9-551CE2BAEA8D}" vid="{FD9CE0B8-0910-4446-AF74-F335AEE71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a577898b-6855-4c00-94c2-65f3a1a2604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B318C388A6B04FB5EA4B6A454DD04D" ma:contentTypeVersion="12" ma:contentTypeDescription="Create a new document." ma:contentTypeScope="" ma:versionID="850596855f53f8a77d017ad540728db1">
  <xsd:schema xmlns:xsd="http://www.w3.org/2001/XMLSchema" xmlns:xs="http://www.w3.org/2001/XMLSchema" xmlns:p="http://schemas.microsoft.com/office/2006/metadata/properties" xmlns:ns3="a577898b-6855-4c00-94c2-65f3a1a2604e" xmlns:ns4="f8d9bec8-ea51-4f0f-8110-f49fc874611e" targetNamespace="http://schemas.microsoft.com/office/2006/metadata/properties" ma:root="true" ma:fieldsID="9b08b16384b4dd9bf5f530ac980e8f50" ns3:_="" ns4:_="">
    <xsd:import namespace="a577898b-6855-4c00-94c2-65f3a1a2604e"/>
    <xsd:import namespace="f8d9bec8-ea51-4f0f-8110-f49fc874611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77898b-6855-4c00-94c2-65f3a1a260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d9bec8-ea51-4f0f-8110-f49fc874611e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0072C5-DDE0-4258-BA7A-4D4B80DFA632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a577898b-6855-4c00-94c2-65f3a1a2604e"/>
    <ds:schemaRef ds:uri="http://purl.org/dc/terms/"/>
    <ds:schemaRef ds:uri="f8d9bec8-ea51-4f0f-8110-f49fc874611e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744AE33-CA84-46A8-B955-3BD3D24CCF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77898b-6855-4c00-94c2-65f3a1a2604e"/>
    <ds:schemaRef ds:uri="f8d9bec8-ea51-4f0f-8110-f49fc87461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{7D0F1FCE-CE38-4D10-A476-8C77F3BD6DA2}tf10001108</Template>
  <TotalTime>0</TotalTime>
  <Words>640</Words>
  <Application>Microsoft Office PowerPoint</Application>
  <PresentationFormat>Widescreen</PresentationFormat>
  <Paragraphs>242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Cambria Math</vt:lpstr>
      <vt:lpstr>Segoe UI</vt:lpstr>
      <vt:lpstr>Segoe UI Light</vt:lpstr>
      <vt:lpstr>Wingdings</vt:lpstr>
      <vt:lpstr>WelcomeDoc</vt:lpstr>
      <vt:lpstr>Data Science</vt:lpstr>
      <vt:lpstr>Module: 1 – Descriptive &amp; Inferential Statistics</vt:lpstr>
      <vt:lpstr>Problem Statement</vt:lpstr>
      <vt:lpstr>Difference Between Descriptive &amp; Inferential Statistics </vt:lpstr>
      <vt:lpstr>Random Variables </vt:lpstr>
      <vt:lpstr>Continuous &amp; Discreate Data</vt:lpstr>
      <vt:lpstr>Percentile</vt:lpstr>
      <vt:lpstr>Quartiles</vt:lpstr>
      <vt:lpstr>Data Visualization </vt:lpstr>
      <vt:lpstr>Box Plot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2020-04-18T11:36:38Z</dcterms:created>
  <dcterms:modified xsi:type="dcterms:W3CDTF">2020-04-26T13:06:55Z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0x0101009EB318C388A6B04FB5EA4B6A454DD04D</vt:lpwstr>
  </property>
</Properties>
</file>