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 Kumar Mopidevi" initials="VKM" lastIdx="1" clrIdx="0">
    <p:extLst>
      <p:ext uri="{19B8F6BF-5375-455C-9EA6-DF929625EA0E}">
        <p15:presenceInfo xmlns:p15="http://schemas.microsoft.com/office/powerpoint/2012/main" userId="b2e266332b11a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7" autoAdjust="0"/>
  </p:normalViewPr>
  <p:slideViewPr>
    <p:cSldViewPr>
      <p:cViewPr varScale="1">
        <p:scale>
          <a:sx n="60" d="100"/>
          <a:sy n="60" d="100"/>
        </p:scale>
        <p:origin x="72" y="4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3T21:39:55.928" idx="1">
    <p:pos x="4758" y="3835"/>
    <p:text>Tiwari,	S.,	Wee,	H.	M.,	&amp;	Daryanto,	Y.	(2018).	Big	data	analytics	in	supply	chain	management	between	2010	and	2016:	Insights	to  industries. Computers &amp; Industrial Engineering, 115, 319-330.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EA4A-7DD2-4063-B250-93390A76806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87FB5-A663-47B4-962C-B7165383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87FB5-A663-47B4-962C-B71653831B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3A383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3A383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3A383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2220"/>
          </a:xfrm>
          <a:custGeom>
            <a:avLst/>
            <a:gdLst/>
            <a:ahLst/>
            <a:cxnLst/>
            <a:rect l="l" t="t" r="r" b="b"/>
            <a:pathLst>
              <a:path w="11683365" h="6332220">
                <a:moveTo>
                  <a:pt x="11682984" y="0"/>
                </a:moveTo>
                <a:lnTo>
                  <a:pt x="0" y="0"/>
                </a:lnTo>
                <a:lnTo>
                  <a:pt x="0" y="6332220"/>
                </a:lnTo>
                <a:lnTo>
                  <a:pt x="11682984" y="6332220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5790" y="1197101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5908">
            <a:solidFill>
              <a:srgbClr val="D246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9607" y="2458034"/>
            <a:ext cx="527278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3A383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653" y="2993389"/>
            <a:ext cx="5525770" cy="182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-or.github.io/pul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508" y="262127"/>
            <a:ext cx="11805285" cy="6334125"/>
            <a:chOff x="254508" y="262127"/>
            <a:chExt cx="11805285" cy="6334125"/>
          </a:xfrm>
        </p:grpSpPr>
        <p:sp>
          <p:nvSpPr>
            <p:cNvPr id="3" name="object 3"/>
            <p:cNvSpPr/>
            <p:nvPr/>
          </p:nvSpPr>
          <p:spPr>
            <a:xfrm>
              <a:off x="254508" y="262127"/>
              <a:ext cx="11683365" cy="6334125"/>
            </a:xfrm>
            <a:custGeom>
              <a:avLst/>
              <a:gdLst/>
              <a:ahLst/>
              <a:cxnLst/>
              <a:rect l="l" t="t" r="r" b="b"/>
              <a:pathLst>
                <a:path w="11683365" h="6334125">
                  <a:moveTo>
                    <a:pt x="11682984" y="0"/>
                  </a:moveTo>
                  <a:lnTo>
                    <a:pt x="0" y="0"/>
                  </a:lnTo>
                  <a:lnTo>
                    <a:pt x="0" y="6333744"/>
                  </a:lnTo>
                  <a:lnTo>
                    <a:pt x="11682984" y="6333744"/>
                  </a:lnTo>
                  <a:lnTo>
                    <a:pt x="11682984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2900" y="4546092"/>
              <a:ext cx="11716512" cy="20269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2895600"/>
            <a:ext cx="10744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chemeClr val="bg1"/>
                </a:solidFill>
              </a:rPr>
              <a:t>Supply Chain Analytics Using Python</a:t>
            </a:r>
            <a:endParaRPr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4802123"/>
            <a:ext cx="11652504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58" y="566166"/>
            <a:ext cx="115088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Python Libraries for Optimization (Operations Research)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265175" y="1303019"/>
            <a:ext cx="11707368" cy="4779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4802123"/>
            <a:ext cx="11652504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58" y="566166"/>
            <a:ext cx="30506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What is </a:t>
            </a:r>
            <a:r>
              <a:rPr lang="en-US" sz="2800" dirty="0" err="1"/>
              <a:t>PuLP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683158" y="1436877"/>
            <a:ext cx="10828020" cy="3700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4704">
              <a:lnSpc>
                <a:spcPct val="100000"/>
              </a:lnSpc>
              <a:spcBef>
                <a:spcPts val="105"/>
              </a:spcBef>
            </a:pPr>
            <a:r>
              <a:rPr sz="20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DejaVu Sans Condensed"/>
                <a:cs typeface="DejaVu Sans Condensed"/>
                <a:hlinkClick r:id="rId3"/>
              </a:rPr>
              <a:t>https://coin-or.github.io/pulp/</a:t>
            </a:r>
            <a:endParaRPr sz="2000">
              <a:latin typeface="DejaVu Sans Condensed"/>
              <a:cs typeface="DejaVu Sans Condensed"/>
            </a:endParaRPr>
          </a:p>
          <a:p>
            <a:pPr>
              <a:lnSpc>
                <a:spcPct val="100000"/>
              </a:lnSpc>
            </a:pPr>
            <a:endParaRPr sz="2600">
              <a:latin typeface="DejaVu Sans Condensed"/>
              <a:cs typeface="DejaVu Sans Condensed"/>
            </a:endParaRPr>
          </a:p>
          <a:p>
            <a:pPr marL="299085" marR="5080" indent="-287020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DejaVu Sans Condensed"/>
                <a:cs typeface="DejaVu Sans Condensed"/>
              </a:rPr>
              <a:t>PuLP </a:t>
            </a:r>
            <a:r>
              <a:rPr sz="2000" spc="-60" dirty="0">
                <a:latin typeface="DejaVu Sans Condensed"/>
                <a:cs typeface="DejaVu Sans Condensed"/>
              </a:rPr>
              <a:t>is </a:t>
            </a:r>
            <a:r>
              <a:rPr sz="2000" b="1" spc="10" dirty="0">
                <a:latin typeface="Trebuchet MS"/>
                <a:cs typeface="Trebuchet MS"/>
              </a:rPr>
              <a:t>a </a:t>
            </a:r>
            <a:r>
              <a:rPr sz="2000" b="1" spc="45" dirty="0">
                <a:latin typeface="Trebuchet MS"/>
                <a:cs typeface="Trebuchet MS"/>
              </a:rPr>
              <a:t>modeling </a:t>
            </a:r>
            <a:r>
              <a:rPr sz="2000" b="1" spc="10" dirty="0">
                <a:latin typeface="Trebuchet MS"/>
                <a:cs typeface="Trebuchet MS"/>
              </a:rPr>
              <a:t>framework </a:t>
            </a:r>
            <a:r>
              <a:rPr sz="2000" spc="5" dirty="0">
                <a:latin typeface="DejaVu Sans Condensed"/>
                <a:cs typeface="DejaVu Sans Condensed"/>
              </a:rPr>
              <a:t>for </a:t>
            </a:r>
            <a:r>
              <a:rPr sz="2000" spc="-45" dirty="0">
                <a:latin typeface="DejaVu Sans Condensed"/>
                <a:cs typeface="DejaVu Sans Condensed"/>
              </a:rPr>
              <a:t>Linear </a:t>
            </a:r>
            <a:r>
              <a:rPr sz="2000" spc="-60" dirty="0">
                <a:latin typeface="DejaVu Sans Condensed"/>
                <a:cs typeface="DejaVu Sans Condensed"/>
              </a:rPr>
              <a:t>(LP) </a:t>
            </a:r>
            <a:r>
              <a:rPr sz="2000" spc="-20" dirty="0">
                <a:latin typeface="DejaVu Sans Condensed"/>
                <a:cs typeface="DejaVu Sans Condensed"/>
              </a:rPr>
              <a:t>and </a:t>
            </a:r>
            <a:r>
              <a:rPr sz="2000" spc="-30" dirty="0">
                <a:latin typeface="DejaVu Sans Condensed"/>
                <a:cs typeface="DejaVu Sans Condensed"/>
              </a:rPr>
              <a:t>Integer </a:t>
            </a:r>
            <a:r>
              <a:rPr sz="2000" spc="-10" dirty="0">
                <a:latin typeface="DejaVu Sans Condensed"/>
                <a:cs typeface="DejaVu Sans Condensed"/>
              </a:rPr>
              <a:t>Programing </a:t>
            </a:r>
            <a:r>
              <a:rPr sz="2000" spc="-45" dirty="0">
                <a:latin typeface="DejaVu Sans Condensed"/>
                <a:cs typeface="DejaVu Sans Condensed"/>
              </a:rPr>
              <a:t>(IP) </a:t>
            </a:r>
            <a:r>
              <a:rPr sz="2000" spc="-20" dirty="0">
                <a:latin typeface="DejaVu Sans Condensed"/>
                <a:cs typeface="DejaVu Sans Condensed"/>
              </a:rPr>
              <a:t>problems </a:t>
            </a:r>
            <a:r>
              <a:rPr sz="2000" spc="-35" dirty="0">
                <a:latin typeface="DejaVu Sans Condensed"/>
                <a:cs typeface="DejaVu Sans Condensed"/>
              </a:rPr>
              <a:t>written  </a:t>
            </a:r>
            <a:r>
              <a:rPr sz="2000" spc="-20" dirty="0">
                <a:latin typeface="DejaVu Sans Condensed"/>
                <a:cs typeface="DejaVu Sans Condensed"/>
              </a:rPr>
              <a:t>in </a:t>
            </a:r>
            <a:r>
              <a:rPr sz="2000" spc="-5" dirty="0">
                <a:latin typeface="DejaVu Sans Condensed"/>
                <a:cs typeface="DejaVu Sans Condensed"/>
              </a:rPr>
              <a:t>Python</a:t>
            </a:r>
            <a:endParaRPr sz="2000">
              <a:latin typeface="DejaVu Sans Condensed"/>
              <a:cs typeface="DejaVu Sans Condensed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600">
              <a:latin typeface="DejaVu Sans Condensed"/>
              <a:cs typeface="DejaVu Sans Condensed"/>
            </a:endParaRPr>
          </a:p>
          <a:p>
            <a:pPr marL="299085" indent="-287020">
              <a:lnSpc>
                <a:spcPct val="100000"/>
              </a:lnSpc>
              <a:spcBef>
                <a:spcPts val="177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DejaVu Sans Condensed"/>
                <a:cs typeface="DejaVu Sans Condensed"/>
              </a:rPr>
              <a:t>Maintained </a:t>
            </a:r>
            <a:r>
              <a:rPr sz="2000" spc="-35" dirty="0">
                <a:latin typeface="DejaVu Sans Condensed"/>
                <a:cs typeface="DejaVu Sans Condensed"/>
              </a:rPr>
              <a:t>by </a:t>
            </a:r>
            <a:r>
              <a:rPr sz="2000" spc="55" dirty="0">
                <a:latin typeface="DejaVu Sans Condensed"/>
                <a:cs typeface="DejaVu Sans Condensed"/>
              </a:rPr>
              <a:t>COIN-OR </a:t>
            </a:r>
            <a:r>
              <a:rPr sz="2000" spc="-5" dirty="0">
                <a:latin typeface="DejaVu Sans Condensed"/>
                <a:cs typeface="DejaVu Sans Condensed"/>
              </a:rPr>
              <a:t>Foundation </a:t>
            </a:r>
            <a:r>
              <a:rPr sz="2000" spc="-20" dirty="0">
                <a:latin typeface="DejaVu Sans Condensed"/>
                <a:cs typeface="DejaVu Sans Condensed"/>
              </a:rPr>
              <a:t>(Computational </a:t>
            </a:r>
            <a:r>
              <a:rPr sz="2000" spc="-40" dirty="0">
                <a:latin typeface="DejaVu Sans Condensed"/>
                <a:cs typeface="DejaVu Sans Condensed"/>
              </a:rPr>
              <a:t>Infrastructure </a:t>
            </a:r>
            <a:r>
              <a:rPr sz="2000" spc="5" dirty="0">
                <a:latin typeface="DejaVu Sans Condensed"/>
                <a:cs typeface="DejaVu Sans Condensed"/>
              </a:rPr>
              <a:t>for </a:t>
            </a:r>
            <a:r>
              <a:rPr sz="2000" spc="-15" dirty="0">
                <a:latin typeface="DejaVu Sans Condensed"/>
                <a:cs typeface="DejaVu Sans Condensed"/>
              </a:rPr>
              <a:t>Operations</a:t>
            </a:r>
            <a:r>
              <a:rPr sz="2000" spc="-175" dirty="0">
                <a:latin typeface="DejaVu Sans Condensed"/>
                <a:cs typeface="DejaVu Sans Condensed"/>
              </a:rPr>
              <a:t> </a:t>
            </a:r>
            <a:r>
              <a:rPr sz="2000" spc="-75" dirty="0">
                <a:latin typeface="DejaVu Sans Condensed"/>
                <a:cs typeface="DejaVu Sans Condensed"/>
              </a:rPr>
              <a:t>Research)</a:t>
            </a:r>
            <a:endParaRPr sz="2000">
              <a:latin typeface="DejaVu Sans Condensed"/>
              <a:cs typeface="DejaVu Sans Condensed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600">
              <a:latin typeface="DejaVu Sans Condensed"/>
              <a:cs typeface="DejaVu Sans Condensed"/>
            </a:endParaRPr>
          </a:p>
          <a:p>
            <a:pPr marL="299085" indent="-287020">
              <a:lnSpc>
                <a:spcPct val="100000"/>
              </a:lnSpc>
              <a:spcBef>
                <a:spcPts val="17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DejaVu Sans Condensed"/>
                <a:cs typeface="DejaVu Sans Condensed"/>
              </a:rPr>
              <a:t>PuLP </a:t>
            </a:r>
            <a:r>
              <a:rPr sz="2000" spc="-50" dirty="0">
                <a:latin typeface="DejaVu Sans Condensed"/>
                <a:cs typeface="DejaVu Sans Condensed"/>
              </a:rPr>
              <a:t>interfaces </a:t>
            </a:r>
            <a:r>
              <a:rPr sz="2000" spc="-20" dirty="0">
                <a:latin typeface="DejaVu Sans Condensed"/>
                <a:cs typeface="DejaVu Sans Condensed"/>
              </a:rPr>
              <a:t>with </a:t>
            </a:r>
            <a:r>
              <a:rPr sz="2000" spc="-25" dirty="0">
                <a:latin typeface="DejaVu Sans Condensed"/>
                <a:cs typeface="DejaVu Sans Condensed"/>
              </a:rPr>
              <a:t>different</a:t>
            </a:r>
            <a:r>
              <a:rPr sz="2000" spc="-35" dirty="0">
                <a:latin typeface="DejaVu Sans Condensed"/>
                <a:cs typeface="DejaVu Sans Condensed"/>
              </a:rPr>
              <a:t> </a:t>
            </a:r>
            <a:r>
              <a:rPr sz="2000" spc="-50" dirty="0">
                <a:latin typeface="DejaVu Sans Condensed"/>
                <a:cs typeface="DejaVu Sans Condensed"/>
              </a:rPr>
              <a:t>Solvers</a:t>
            </a:r>
            <a:endParaRPr sz="2000">
              <a:latin typeface="DejaVu Sans Condensed"/>
              <a:cs typeface="DejaVu Sans Condensed"/>
            </a:endParaRPr>
          </a:p>
          <a:p>
            <a:pPr marL="64198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o </a:t>
            </a:r>
            <a:r>
              <a:rPr sz="2000" spc="-50" dirty="0">
                <a:latin typeface="DejaVu Sans Condensed"/>
                <a:cs typeface="DejaVu Sans Condensed"/>
              </a:rPr>
              <a:t>CPLEX, </a:t>
            </a:r>
            <a:r>
              <a:rPr sz="2000" spc="10" dirty="0">
                <a:latin typeface="DejaVu Sans Condensed"/>
                <a:cs typeface="DejaVu Sans Condensed"/>
              </a:rPr>
              <a:t>COIN, </a:t>
            </a:r>
            <a:r>
              <a:rPr sz="2000" spc="-25" dirty="0">
                <a:latin typeface="DejaVu Sans Condensed"/>
                <a:cs typeface="DejaVu Sans Condensed"/>
              </a:rPr>
              <a:t>Gurobi,</a:t>
            </a:r>
            <a:r>
              <a:rPr sz="2000" spc="-215" dirty="0">
                <a:latin typeface="DejaVu Sans Condensed"/>
                <a:cs typeface="DejaVu Sans Condensed"/>
              </a:rPr>
              <a:t> </a:t>
            </a:r>
            <a:r>
              <a:rPr sz="2000" spc="-130" dirty="0">
                <a:latin typeface="DejaVu Sans Condensed"/>
                <a:cs typeface="DejaVu Sans Condensed"/>
              </a:rPr>
              <a:t>etc…</a:t>
            </a:r>
            <a:endParaRPr sz="2000">
              <a:latin typeface="DejaVu Sans Condensed"/>
              <a:cs typeface="DejaVu Sans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4802123"/>
            <a:ext cx="11652504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58" y="566166"/>
            <a:ext cx="65558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Product Mix Problem : LP Model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873252" y="1385315"/>
            <a:ext cx="9656064" cy="507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265175"/>
            <a:ext cx="11683365" cy="6332220"/>
            <a:chOff x="256031" y="265175"/>
            <a:chExt cx="11683365" cy="6332220"/>
          </a:xfrm>
        </p:grpSpPr>
        <p:sp>
          <p:nvSpPr>
            <p:cNvPr id="3" name="object 3"/>
            <p:cNvSpPr/>
            <p:nvPr/>
          </p:nvSpPr>
          <p:spPr>
            <a:xfrm>
              <a:off x="256032" y="265175"/>
              <a:ext cx="11683365" cy="6332220"/>
            </a:xfrm>
            <a:custGeom>
              <a:avLst/>
              <a:gdLst/>
              <a:ahLst/>
              <a:cxnLst/>
              <a:rect l="l" t="t" r="r" b="b"/>
              <a:pathLst>
                <a:path w="11683365" h="6332220">
                  <a:moveTo>
                    <a:pt x="11682971" y="0"/>
                  </a:moveTo>
                  <a:lnTo>
                    <a:pt x="0" y="0"/>
                  </a:lnTo>
                  <a:lnTo>
                    <a:pt x="0" y="4722876"/>
                  </a:lnTo>
                  <a:lnTo>
                    <a:pt x="0" y="6332220"/>
                  </a:lnTo>
                  <a:lnTo>
                    <a:pt x="11682971" y="6332220"/>
                  </a:lnTo>
                  <a:lnTo>
                    <a:pt x="11682971" y="4722876"/>
                  </a:lnTo>
                  <a:lnTo>
                    <a:pt x="1168297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5790" y="1197101"/>
              <a:ext cx="10983595" cy="0"/>
            </a:xfrm>
            <a:custGeom>
              <a:avLst/>
              <a:gdLst/>
              <a:ahLst/>
              <a:cxnLst/>
              <a:rect l="l" t="t" r="r" b="b"/>
              <a:pathLst>
                <a:path w="10983595">
                  <a:moveTo>
                    <a:pt x="0" y="0"/>
                  </a:moveTo>
                  <a:lnTo>
                    <a:pt x="10983087" y="0"/>
                  </a:lnTo>
                </a:path>
              </a:pathLst>
            </a:custGeom>
            <a:ln w="25908">
              <a:solidFill>
                <a:srgbClr val="D246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747" y="4802123"/>
              <a:ext cx="11652504" cy="1786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3158" y="566166"/>
            <a:ext cx="1123909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Capacitated Plant (Facility) Location Problem : MIP Model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027" y="1209802"/>
            <a:ext cx="11416030" cy="17526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71805" marR="30480" algn="just">
              <a:lnSpc>
                <a:spcPct val="93800"/>
              </a:lnSpc>
              <a:spcBef>
                <a:spcPts val="215"/>
              </a:spcBef>
            </a:pPr>
            <a:r>
              <a:rPr sz="1600" spc="-20" dirty="0">
                <a:latin typeface="DejaVu Sans Condensed"/>
                <a:cs typeface="DejaVu Sans Condensed"/>
              </a:rPr>
              <a:t>Consider </a:t>
            </a:r>
            <a:r>
              <a:rPr sz="1600" spc="-70" dirty="0">
                <a:latin typeface="DejaVu Sans Condensed"/>
                <a:cs typeface="DejaVu Sans Condensed"/>
              </a:rPr>
              <a:t>a </a:t>
            </a:r>
            <a:r>
              <a:rPr sz="1600" spc="-30" dirty="0">
                <a:latin typeface="DejaVu Sans Condensed"/>
                <a:cs typeface="DejaVu Sans Condensed"/>
              </a:rPr>
              <a:t>company </a:t>
            </a:r>
            <a:r>
              <a:rPr sz="1600" spc="-25" dirty="0">
                <a:latin typeface="DejaVu Sans Condensed"/>
                <a:cs typeface="DejaVu Sans Condensed"/>
              </a:rPr>
              <a:t>with </a:t>
            </a:r>
            <a:r>
              <a:rPr sz="1600" spc="-40" dirty="0">
                <a:latin typeface="DejaVu Sans Condensed"/>
                <a:cs typeface="DejaVu Sans Condensed"/>
              </a:rPr>
              <a:t>three </a:t>
            </a:r>
            <a:r>
              <a:rPr sz="1600" spc="-20" dirty="0">
                <a:latin typeface="DejaVu Sans Condensed"/>
                <a:cs typeface="DejaVu Sans Condensed"/>
              </a:rPr>
              <a:t>potential </a:t>
            </a:r>
            <a:r>
              <a:rPr sz="1600" spc="-55" dirty="0">
                <a:latin typeface="DejaVu Sans Condensed"/>
                <a:cs typeface="DejaVu Sans Condensed"/>
              </a:rPr>
              <a:t>sites </a:t>
            </a:r>
            <a:r>
              <a:rPr sz="1600" dirty="0">
                <a:latin typeface="DejaVu Sans Condensed"/>
                <a:cs typeface="DejaVu Sans Condensed"/>
              </a:rPr>
              <a:t>for </a:t>
            </a:r>
            <a:r>
              <a:rPr sz="1600" spc="-30" dirty="0">
                <a:latin typeface="DejaVu Sans Condensed"/>
                <a:cs typeface="DejaVu Sans Condensed"/>
              </a:rPr>
              <a:t>installing </a:t>
            </a:r>
            <a:r>
              <a:rPr sz="1600" spc="-40" dirty="0">
                <a:latin typeface="DejaVu Sans Condensed"/>
                <a:cs typeface="DejaVu Sans Condensed"/>
              </a:rPr>
              <a:t>its </a:t>
            </a:r>
            <a:r>
              <a:rPr sz="1600" spc="-30" dirty="0">
                <a:latin typeface="DejaVu Sans Condensed"/>
                <a:cs typeface="DejaVu Sans Condensed"/>
              </a:rPr>
              <a:t>facilities/warehouses </a:t>
            </a:r>
            <a:r>
              <a:rPr sz="1600" spc="-20" dirty="0">
                <a:latin typeface="DejaVu Sans Condensed"/>
                <a:cs typeface="DejaVu Sans Condensed"/>
              </a:rPr>
              <a:t>and </a:t>
            </a:r>
            <a:r>
              <a:rPr sz="1600" spc="-45" dirty="0">
                <a:latin typeface="DejaVu Sans Condensed"/>
                <a:cs typeface="DejaVu Sans Condensed"/>
              </a:rPr>
              <a:t>five </a:t>
            </a:r>
            <a:r>
              <a:rPr sz="1600" spc="-20" dirty="0">
                <a:latin typeface="DejaVu Sans Condensed"/>
                <a:cs typeface="DejaVu Sans Condensed"/>
              </a:rPr>
              <a:t>demand </a:t>
            </a:r>
            <a:r>
              <a:rPr sz="1600" spc="-25" dirty="0">
                <a:latin typeface="DejaVu Sans Condensed"/>
                <a:cs typeface="DejaVu Sans Condensed"/>
              </a:rPr>
              <a:t>points. </a:t>
            </a:r>
            <a:r>
              <a:rPr sz="1600" spc="-60" dirty="0">
                <a:latin typeface="DejaVu Sans Condensed"/>
                <a:cs typeface="DejaVu Sans Condensed"/>
              </a:rPr>
              <a:t>Each </a:t>
            </a:r>
            <a:r>
              <a:rPr sz="1600" spc="-45" dirty="0">
                <a:latin typeface="DejaVu Sans Condensed"/>
                <a:cs typeface="DejaVu Sans Condensed"/>
              </a:rPr>
              <a:t>site </a:t>
            </a:r>
            <a:r>
              <a:rPr sz="1600" spc="-295" dirty="0">
                <a:latin typeface="DejaVu Sans Condensed"/>
                <a:cs typeface="DejaVu Sans Condensed"/>
              </a:rPr>
              <a:t>𝑗  </a:t>
            </a:r>
            <a:r>
              <a:rPr sz="1600" spc="-55" dirty="0">
                <a:latin typeface="DejaVu Sans Condensed"/>
                <a:cs typeface="DejaVu Sans Condensed"/>
              </a:rPr>
              <a:t>has </a:t>
            </a:r>
            <a:r>
              <a:rPr sz="1600" spc="-70" dirty="0">
                <a:latin typeface="DejaVu Sans Condensed"/>
                <a:cs typeface="DejaVu Sans Condensed"/>
              </a:rPr>
              <a:t>a </a:t>
            </a:r>
            <a:r>
              <a:rPr sz="1600" spc="-60" dirty="0">
                <a:latin typeface="DejaVu Sans Condensed"/>
                <a:cs typeface="DejaVu Sans Condensed"/>
              </a:rPr>
              <a:t>yearly </a:t>
            </a:r>
            <a:r>
              <a:rPr sz="1600" i="1" dirty="0">
                <a:latin typeface="Arial"/>
                <a:cs typeface="Arial"/>
              </a:rPr>
              <a:t>activation </a:t>
            </a:r>
            <a:r>
              <a:rPr sz="1600" i="1" spc="-70" dirty="0">
                <a:latin typeface="Arial"/>
                <a:cs typeface="Arial"/>
              </a:rPr>
              <a:t>cost </a:t>
            </a:r>
            <a:r>
              <a:rPr sz="1600" i="1" spc="-35" dirty="0">
                <a:latin typeface="Arial"/>
                <a:cs typeface="Arial"/>
              </a:rPr>
              <a:t>(fixed </a:t>
            </a:r>
            <a:r>
              <a:rPr sz="1600" i="1" spc="-70" dirty="0">
                <a:latin typeface="Arial"/>
                <a:cs typeface="Arial"/>
              </a:rPr>
              <a:t>cost) </a:t>
            </a:r>
            <a:r>
              <a:rPr sz="1600" spc="-190" dirty="0">
                <a:latin typeface="DejaVu Sans Condensed"/>
                <a:cs typeface="DejaVu Sans Condensed"/>
              </a:rPr>
              <a:t>𝑓</a:t>
            </a:r>
            <a:r>
              <a:rPr sz="1725" spc="-284" baseline="-14492" dirty="0">
                <a:latin typeface="DejaVu Sans Condensed"/>
                <a:cs typeface="DejaVu Sans Condensed"/>
              </a:rPr>
              <a:t>𝑗 </a:t>
            </a:r>
            <a:r>
              <a:rPr sz="1600" spc="-114" dirty="0">
                <a:latin typeface="DejaVu Sans Condensed"/>
                <a:cs typeface="DejaVu Sans Condensed"/>
              </a:rPr>
              <a:t>, </a:t>
            </a:r>
            <a:r>
              <a:rPr sz="1600" spc="-80" dirty="0">
                <a:latin typeface="DejaVu Sans Condensed"/>
                <a:cs typeface="DejaVu Sans Condensed"/>
              </a:rPr>
              <a:t>i.e., </a:t>
            </a:r>
            <a:r>
              <a:rPr sz="1600" spc="-40" dirty="0">
                <a:latin typeface="DejaVu Sans Condensed"/>
                <a:cs typeface="DejaVu Sans Condensed"/>
              </a:rPr>
              <a:t>an </a:t>
            </a:r>
            <a:r>
              <a:rPr sz="1600" spc="-30" dirty="0">
                <a:latin typeface="DejaVu Sans Condensed"/>
                <a:cs typeface="DejaVu Sans Condensed"/>
              </a:rPr>
              <a:t>annual </a:t>
            </a:r>
            <a:r>
              <a:rPr sz="1600" spc="-35" dirty="0">
                <a:latin typeface="DejaVu Sans Condensed"/>
                <a:cs typeface="DejaVu Sans Condensed"/>
              </a:rPr>
              <a:t>leasing </a:t>
            </a:r>
            <a:r>
              <a:rPr sz="1600" spc="-50" dirty="0">
                <a:latin typeface="DejaVu Sans Condensed"/>
                <a:cs typeface="DejaVu Sans Condensed"/>
              </a:rPr>
              <a:t>expense </a:t>
            </a:r>
            <a:r>
              <a:rPr sz="1600" spc="-35" dirty="0">
                <a:latin typeface="DejaVu Sans Condensed"/>
                <a:cs typeface="DejaVu Sans Condensed"/>
              </a:rPr>
              <a:t>that </a:t>
            </a:r>
            <a:r>
              <a:rPr sz="1600" spc="-50" dirty="0">
                <a:latin typeface="DejaVu Sans Condensed"/>
                <a:cs typeface="DejaVu Sans Condensed"/>
              </a:rPr>
              <a:t>is </a:t>
            </a:r>
            <a:r>
              <a:rPr sz="1600" spc="-30" dirty="0">
                <a:latin typeface="DejaVu Sans Condensed"/>
                <a:cs typeface="DejaVu Sans Condensed"/>
              </a:rPr>
              <a:t>incurred </a:t>
            </a:r>
            <a:r>
              <a:rPr sz="1600" dirty="0">
                <a:latin typeface="DejaVu Sans Condensed"/>
                <a:cs typeface="DejaVu Sans Condensed"/>
              </a:rPr>
              <a:t>for </a:t>
            </a:r>
            <a:r>
              <a:rPr sz="1600" spc="-20" dirty="0">
                <a:latin typeface="DejaVu Sans Condensed"/>
                <a:cs typeface="DejaVu Sans Condensed"/>
              </a:rPr>
              <a:t>using </a:t>
            </a:r>
            <a:r>
              <a:rPr sz="1600" spc="-55" dirty="0">
                <a:latin typeface="DejaVu Sans Condensed"/>
                <a:cs typeface="DejaVu Sans Condensed"/>
              </a:rPr>
              <a:t>it, </a:t>
            </a:r>
            <a:r>
              <a:rPr sz="1600" spc="-20" dirty="0">
                <a:latin typeface="DejaVu Sans Condensed"/>
                <a:cs typeface="DejaVu Sans Condensed"/>
              </a:rPr>
              <a:t>independently </a:t>
            </a:r>
            <a:r>
              <a:rPr sz="1600" spc="10" dirty="0">
                <a:latin typeface="DejaVu Sans Condensed"/>
                <a:cs typeface="DejaVu Sans Condensed"/>
              </a:rPr>
              <a:t>of </a:t>
            </a:r>
            <a:r>
              <a:rPr sz="1600" spc="-30" dirty="0">
                <a:latin typeface="DejaVu Sans Condensed"/>
                <a:cs typeface="DejaVu Sans Condensed"/>
              </a:rPr>
              <a:t>the  volume </a:t>
            </a:r>
            <a:r>
              <a:rPr sz="1600" spc="-25" dirty="0">
                <a:latin typeface="DejaVu Sans Condensed"/>
                <a:cs typeface="DejaVu Sans Condensed"/>
              </a:rPr>
              <a:t>it </a:t>
            </a:r>
            <a:r>
              <a:rPr sz="1600" spc="-60" dirty="0">
                <a:latin typeface="DejaVu Sans Condensed"/>
                <a:cs typeface="DejaVu Sans Condensed"/>
              </a:rPr>
              <a:t>services. </a:t>
            </a:r>
            <a:r>
              <a:rPr sz="1600" spc="-35" dirty="0">
                <a:latin typeface="DejaVu Sans Condensed"/>
                <a:cs typeface="DejaVu Sans Condensed"/>
              </a:rPr>
              <a:t>This </a:t>
            </a:r>
            <a:r>
              <a:rPr sz="1600" spc="-30" dirty="0">
                <a:latin typeface="DejaVu Sans Condensed"/>
                <a:cs typeface="DejaVu Sans Condensed"/>
              </a:rPr>
              <a:t>volume </a:t>
            </a:r>
            <a:r>
              <a:rPr sz="1600" spc="-45" dirty="0">
                <a:latin typeface="DejaVu Sans Condensed"/>
                <a:cs typeface="DejaVu Sans Condensed"/>
              </a:rPr>
              <a:t>is </a:t>
            </a:r>
            <a:r>
              <a:rPr sz="1600" spc="-25" dirty="0">
                <a:latin typeface="DejaVu Sans Condensed"/>
                <a:cs typeface="DejaVu Sans Condensed"/>
              </a:rPr>
              <a:t>limited </a:t>
            </a:r>
            <a:r>
              <a:rPr sz="1600" spc="5" dirty="0">
                <a:latin typeface="DejaVu Sans Condensed"/>
                <a:cs typeface="DejaVu Sans Condensed"/>
              </a:rPr>
              <a:t>to </a:t>
            </a:r>
            <a:r>
              <a:rPr sz="1600" spc="-70" dirty="0">
                <a:latin typeface="DejaVu Sans Condensed"/>
                <a:cs typeface="DejaVu Sans Condensed"/>
              </a:rPr>
              <a:t>a </a:t>
            </a:r>
            <a:r>
              <a:rPr sz="1600" spc="-30" dirty="0">
                <a:latin typeface="DejaVu Sans Condensed"/>
                <a:cs typeface="DejaVu Sans Condensed"/>
              </a:rPr>
              <a:t>given </a:t>
            </a:r>
            <a:r>
              <a:rPr sz="1600" spc="-45" dirty="0">
                <a:latin typeface="DejaVu Sans Condensed"/>
                <a:cs typeface="DejaVu Sans Condensed"/>
              </a:rPr>
              <a:t>maximum </a:t>
            </a:r>
            <a:r>
              <a:rPr sz="1600" spc="-15" dirty="0">
                <a:latin typeface="DejaVu Sans Condensed"/>
                <a:cs typeface="DejaVu Sans Condensed"/>
              </a:rPr>
              <a:t>amount </a:t>
            </a:r>
            <a:r>
              <a:rPr sz="1600" spc="-35" dirty="0">
                <a:latin typeface="DejaVu Sans Condensed"/>
                <a:cs typeface="DejaVu Sans Condensed"/>
              </a:rPr>
              <a:t>that </a:t>
            </a:r>
            <a:r>
              <a:rPr sz="1600" spc="-60" dirty="0">
                <a:latin typeface="DejaVu Sans Condensed"/>
                <a:cs typeface="DejaVu Sans Condensed"/>
              </a:rPr>
              <a:t>may </a:t>
            </a:r>
            <a:r>
              <a:rPr sz="1600" spc="-15" dirty="0">
                <a:latin typeface="DejaVu Sans Condensed"/>
                <a:cs typeface="DejaVu Sans Condensed"/>
              </a:rPr>
              <a:t>be handled </a:t>
            </a:r>
            <a:r>
              <a:rPr sz="1600" spc="-80" dirty="0">
                <a:latin typeface="DejaVu Sans Condensed"/>
                <a:cs typeface="DejaVu Sans Condensed"/>
              </a:rPr>
              <a:t>yearly, </a:t>
            </a:r>
            <a:r>
              <a:rPr sz="1600" spc="85" dirty="0">
                <a:latin typeface="DejaVu Sans Condensed"/>
                <a:cs typeface="DejaVu Sans Condensed"/>
              </a:rPr>
              <a:t>𝑀</a:t>
            </a:r>
            <a:r>
              <a:rPr sz="1725" spc="127" baseline="-14492" dirty="0">
                <a:latin typeface="DejaVu Sans Condensed"/>
                <a:cs typeface="DejaVu Sans Condensed"/>
              </a:rPr>
              <a:t>𝑗 </a:t>
            </a:r>
            <a:r>
              <a:rPr sz="1600" spc="-114" dirty="0">
                <a:latin typeface="DejaVu Sans Condensed"/>
                <a:cs typeface="DejaVu Sans Condensed"/>
              </a:rPr>
              <a:t>. </a:t>
            </a:r>
            <a:r>
              <a:rPr sz="1600" spc="-25" dirty="0">
                <a:latin typeface="DejaVu Sans Condensed"/>
                <a:cs typeface="DejaVu Sans Condensed"/>
              </a:rPr>
              <a:t>Additionally, </a:t>
            </a:r>
            <a:r>
              <a:rPr sz="1600" spc="-40" dirty="0">
                <a:latin typeface="DejaVu Sans Condensed"/>
                <a:cs typeface="DejaVu Sans Condensed"/>
              </a:rPr>
              <a:t>there  </a:t>
            </a:r>
            <a:r>
              <a:rPr sz="1600" spc="-50" dirty="0">
                <a:latin typeface="DejaVu Sans Condensed"/>
                <a:cs typeface="DejaVu Sans Condensed"/>
              </a:rPr>
              <a:t>is </a:t>
            </a:r>
            <a:r>
              <a:rPr sz="1600" spc="-70" dirty="0">
                <a:latin typeface="DejaVu Sans Condensed"/>
                <a:cs typeface="DejaVu Sans Condensed"/>
              </a:rPr>
              <a:t>a </a:t>
            </a:r>
            <a:r>
              <a:rPr sz="1600" spc="-20" dirty="0">
                <a:latin typeface="DejaVu Sans Condensed"/>
                <a:cs typeface="DejaVu Sans Condensed"/>
              </a:rPr>
              <a:t>transportation </a:t>
            </a:r>
            <a:r>
              <a:rPr sz="1600" spc="-25" dirty="0">
                <a:latin typeface="DejaVu Sans Condensed"/>
                <a:cs typeface="DejaVu Sans Condensed"/>
              </a:rPr>
              <a:t>cost </a:t>
            </a:r>
            <a:r>
              <a:rPr sz="1600" spc="-155" dirty="0">
                <a:latin typeface="DejaVu Sans Condensed"/>
                <a:cs typeface="DejaVu Sans Condensed"/>
              </a:rPr>
              <a:t>𝑐</a:t>
            </a:r>
            <a:r>
              <a:rPr sz="1725" spc="-232" baseline="-14492" dirty="0">
                <a:latin typeface="DejaVu Sans Condensed"/>
                <a:cs typeface="DejaVu Sans Condensed"/>
              </a:rPr>
              <a:t>𝑖𝑗 </a:t>
            </a:r>
            <a:r>
              <a:rPr sz="1600" spc="-25" dirty="0">
                <a:latin typeface="DejaVu Sans Condensed"/>
                <a:cs typeface="DejaVu Sans Condensed"/>
              </a:rPr>
              <a:t>per </a:t>
            </a:r>
            <a:r>
              <a:rPr sz="1600" spc="-20" dirty="0">
                <a:latin typeface="DejaVu Sans Condensed"/>
                <a:cs typeface="DejaVu Sans Condensed"/>
              </a:rPr>
              <a:t>unit </a:t>
            </a:r>
            <a:r>
              <a:rPr sz="1600" spc="-40" dirty="0">
                <a:latin typeface="DejaVu Sans Condensed"/>
                <a:cs typeface="DejaVu Sans Condensed"/>
              </a:rPr>
              <a:t>serviced </a:t>
            </a:r>
            <a:r>
              <a:rPr sz="1600" spc="-10" dirty="0">
                <a:latin typeface="DejaVu Sans Condensed"/>
                <a:cs typeface="DejaVu Sans Condensed"/>
              </a:rPr>
              <a:t>from </a:t>
            </a:r>
            <a:r>
              <a:rPr sz="1600" spc="-40" dirty="0">
                <a:latin typeface="DejaVu Sans Condensed"/>
                <a:cs typeface="DejaVu Sans Condensed"/>
              </a:rPr>
              <a:t>facility </a:t>
            </a:r>
            <a:r>
              <a:rPr sz="1600" spc="-295" dirty="0">
                <a:latin typeface="DejaVu Sans Condensed"/>
                <a:cs typeface="DejaVu Sans Condensed"/>
              </a:rPr>
              <a:t>𝑗 </a:t>
            </a:r>
            <a:r>
              <a:rPr sz="1600" spc="5" dirty="0">
                <a:latin typeface="DejaVu Sans Condensed"/>
                <a:cs typeface="DejaVu Sans Condensed"/>
              </a:rPr>
              <a:t>to </a:t>
            </a:r>
            <a:r>
              <a:rPr sz="1600" spc="-30" dirty="0">
                <a:latin typeface="DejaVu Sans Condensed"/>
                <a:cs typeface="DejaVu Sans Condensed"/>
              </a:rPr>
              <a:t>the </a:t>
            </a:r>
            <a:r>
              <a:rPr sz="1600" spc="-20" dirty="0">
                <a:latin typeface="DejaVu Sans Condensed"/>
                <a:cs typeface="DejaVu Sans Condensed"/>
              </a:rPr>
              <a:t>demand </a:t>
            </a:r>
            <a:r>
              <a:rPr sz="1600" dirty="0">
                <a:latin typeface="DejaVu Sans Condensed"/>
                <a:cs typeface="DejaVu Sans Condensed"/>
              </a:rPr>
              <a:t>point </a:t>
            </a:r>
            <a:r>
              <a:rPr sz="1600" spc="-210" dirty="0">
                <a:latin typeface="DejaVu Sans Condensed"/>
                <a:cs typeface="DejaVu Sans Condensed"/>
              </a:rPr>
              <a:t>𝑖. </a:t>
            </a:r>
            <a:r>
              <a:rPr sz="1600" spc="-50" dirty="0">
                <a:latin typeface="DejaVu Sans Condensed"/>
                <a:cs typeface="DejaVu Sans Condensed"/>
              </a:rPr>
              <a:t>These </a:t>
            </a:r>
            <a:r>
              <a:rPr sz="1600" spc="-35" dirty="0">
                <a:latin typeface="DejaVu Sans Condensed"/>
                <a:cs typeface="DejaVu Sans Condensed"/>
              </a:rPr>
              <a:t>data </a:t>
            </a:r>
            <a:r>
              <a:rPr sz="1600" spc="-65" dirty="0">
                <a:latin typeface="DejaVu Sans Condensed"/>
                <a:cs typeface="DejaVu Sans Condensed"/>
              </a:rPr>
              <a:t>are </a:t>
            </a:r>
            <a:r>
              <a:rPr sz="1600" spc="-15" dirty="0">
                <a:latin typeface="DejaVu Sans Condensed"/>
                <a:cs typeface="DejaVu Sans Condensed"/>
              </a:rPr>
              <a:t>shown </a:t>
            </a:r>
            <a:r>
              <a:rPr sz="1600" spc="-10" dirty="0">
                <a:latin typeface="DejaVu Sans Condensed"/>
                <a:cs typeface="DejaVu Sans Condensed"/>
              </a:rPr>
              <a:t>in </a:t>
            </a:r>
            <a:r>
              <a:rPr sz="1600" spc="-65" dirty="0">
                <a:latin typeface="DejaVu Sans Condensed"/>
                <a:cs typeface="DejaVu Sans Condensed"/>
              </a:rPr>
              <a:t>Table </a:t>
            </a:r>
            <a:r>
              <a:rPr sz="1600" spc="-45" dirty="0">
                <a:latin typeface="DejaVu Sans Condensed"/>
                <a:cs typeface="DejaVu Sans Condensed"/>
              </a:rPr>
              <a:t>Data </a:t>
            </a:r>
            <a:r>
              <a:rPr sz="1600" spc="5" dirty="0">
                <a:latin typeface="DejaVu Sans Condensed"/>
                <a:cs typeface="DejaVu Sans Condensed"/>
              </a:rPr>
              <a:t>for  </a:t>
            </a:r>
            <a:r>
              <a:rPr sz="1600" spc="-30" dirty="0">
                <a:latin typeface="DejaVu Sans Condensed"/>
                <a:cs typeface="DejaVu Sans Condensed"/>
              </a:rPr>
              <a:t>the </a:t>
            </a:r>
            <a:r>
              <a:rPr sz="1600" spc="-40" dirty="0">
                <a:latin typeface="DejaVu Sans Condensed"/>
                <a:cs typeface="DejaVu Sans Condensed"/>
              </a:rPr>
              <a:t>facility </a:t>
            </a:r>
            <a:r>
              <a:rPr sz="1600" spc="-15" dirty="0">
                <a:latin typeface="DejaVu Sans Condensed"/>
                <a:cs typeface="DejaVu Sans Condensed"/>
              </a:rPr>
              <a:t>location </a:t>
            </a:r>
            <a:r>
              <a:rPr sz="1600" spc="-25" dirty="0">
                <a:latin typeface="DejaVu Sans Condensed"/>
                <a:cs typeface="DejaVu Sans Condensed"/>
              </a:rPr>
              <a:t>problem: </a:t>
            </a:r>
            <a:r>
              <a:rPr sz="1600" spc="-30" dirty="0">
                <a:latin typeface="DejaVu Sans Condensed"/>
                <a:cs typeface="DejaVu Sans Condensed"/>
              </a:rPr>
              <a:t>demand, </a:t>
            </a:r>
            <a:r>
              <a:rPr sz="1600" spc="-20" dirty="0">
                <a:latin typeface="DejaVu Sans Condensed"/>
                <a:cs typeface="DejaVu Sans Condensed"/>
              </a:rPr>
              <a:t>transportation </a:t>
            </a:r>
            <a:r>
              <a:rPr sz="1600" spc="-50" dirty="0">
                <a:latin typeface="DejaVu Sans Condensed"/>
                <a:cs typeface="DejaVu Sans Condensed"/>
              </a:rPr>
              <a:t>costs, </a:t>
            </a:r>
            <a:r>
              <a:rPr sz="1600" spc="-35" dirty="0">
                <a:latin typeface="DejaVu Sans Condensed"/>
                <a:cs typeface="DejaVu Sans Condensed"/>
              </a:rPr>
              <a:t>fixed </a:t>
            </a:r>
            <a:r>
              <a:rPr sz="1600" spc="-50" dirty="0">
                <a:latin typeface="DejaVu Sans Condensed"/>
                <a:cs typeface="DejaVu Sans Condensed"/>
              </a:rPr>
              <a:t>costs, </a:t>
            </a:r>
            <a:r>
              <a:rPr sz="1600" spc="-20" dirty="0">
                <a:latin typeface="DejaVu Sans Condensed"/>
                <a:cs typeface="DejaVu Sans Condensed"/>
              </a:rPr>
              <a:t>and</a:t>
            </a:r>
            <a:r>
              <a:rPr sz="1600" spc="130" dirty="0">
                <a:latin typeface="DejaVu Sans Condensed"/>
                <a:cs typeface="DejaVu Sans Condensed"/>
              </a:rPr>
              <a:t> </a:t>
            </a:r>
            <a:r>
              <a:rPr sz="1600" spc="-55" dirty="0">
                <a:latin typeface="DejaVu Sans Condensed"/>
                <a:cs typeface="DejaVu Sans Condensed"/>
              </a:rPr>
              <a:t>capacities.</a:t>
            </a:r>
            <a:endParaRPr sz="1600" dirty="0">
              <a:latin typeface="DejaVu Sans Condensed"/>
              <a:cs typeface="DejaVu Sans Condensed"/>
            </a:endParaRPr>
          </a:p>
          <a:p>
            <a:pPr marL="38100" marR="5902325">
              <a:lnSpc>
                <a:spcPct val="107500"/>
              </a:lnSpc>
              <a:spcBef>
                <a:spcPts val="350"/>
              </a:spcBef>
            </a:pPr>
            <a:r>
              <a:rPr sz="1600" b="1" i="1" spc="-5" dirty="0">
                <a:latin typeface="Times New Roman"/>
                <a:cs typeface="Times New Roman"/>
              </a:rPr>
              <a:t>Data for the </a:t>
            </a:r>
            <a:r>
              <a:rPr sz="1600" b="1" i="1" dirty="0">
                <a:latin typeface="Times New Roman"/>
                <a:cs typeface="Times New Roman"/>
              </a:rPr>
              <a:t>facility </a:t>
            </a:r>
            <a:r>
              <a:rPr sz="1600" b="1" i="1" spc="-5" dirty="0">
                <a:latin typeface="Times New Roman"/>
                <a:cs typeface="Times New Roman"/>
              </a:rPr>
              <a:t>location </a:t>
            </a:r>
            <a:r>
              <a:rPr sz="1600" b="1" i="1" dirty="0">
                <a:latin typeface="Times New Roman"/>
                <a:cs typeface="Times New Roman"/>
              </a:rPr>
              <a:t>problem: </a:t>
            </a:r>
            <a:r>
              <a:rPr sz="1600" b="1" i="1" spc="-5" dirty="0">
                <a:latin typeface="Times New Roman"/>
                <a:cs typeface="Times New Roman"/>
              </a:rPr>
              <a:t>demand, </a:t>
            </a:r>
            <a:r>
              <a:rPr sz="1600" b="1" i="1" dirty="0">
                <a:latin typeface="Times New Roman"/>
                <a:cs typeface="Times New Roman"/>
              </a:rPr>
              <a:t>transportation  </a:t>
            </a:r>
            <a:r>
              <a:rPr sz="1600" b="1" i="1" spc="-5" dirty="0">
                <a:latin typeface="Times New Roman"/>
                <a:cs typeface="Times New Roman"/>
              </a:rPr>
              <a:t>costs, fixed costs, and</a:t>
            </a:r>
            <a:r>
              <a:rPr sz="1600" b="1" i="1" spc="5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capacities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9653" y="2993389"/>
          <a:ext cx="5509895" cy="1810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R="635" algn="ctr">
                        <a:lnSpc>
                          <a:spcPts val="1850"/>
                        </a:lnSpc>
                      </a:pPr>
                      <a:r>
                        <a:rPr sz="1600" spc="-30" dirty="0">
                          <a:latin typeface="DejaVu Sans Condensed"/>
                          <a:cs typeface="DejaVu Sans Condensed"/>
                        </a:rPr>
                        <a:t>Customer</a:t>
                      </a:r>
                      <a:r>
                        <a:rPr sz="1600" spc="-45" dirty="0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sz="1600" spc="-360" dirty="0">
                          <a:latin typeface="DejaVu Sans Condensed"/>
                          <a:cs typeface="DejaVu Sans Condensed"/>
                        </a:rPr>
                        <a:t>𝑖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1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2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3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4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5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26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spc="-15" dirty="0">
                          <a:latin typeface="DejaVu Sans Condensed"/>
                          <a:cs typeface="DejaVu Sans Condensed"/>
                        </a:rPr>
                        <a:t>Annual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20" dirty="0">
                          <a:latin typeface="DejaVu Sans Condensed"/>
                          <a:cs typeface="DejaVu Sans Condensed"/>
                        </a:rPr>
                        <a:t>demand</a:t>
                      </a:r>
                      <a:r>
                        <a:rPr sz="1600" spc="-55" dirty="0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sz="1600" spc="-80" dirty="0">
                          <a:latin typeface="DejaVu Sans Condensed"/>
                          <a:cs typeface="DejaVu Sans Condensed"/>
                        </a:rPr>
                        <a:t>𝑑</a:t>
                      </a:r>
                      <a:r>
                        <a:rPr sz="1725" spc="-120" baseline="-14492" dirty="0">
                          <a:latin typeface="DejaVu Sans Condensed"/>
                          <a:cs typeface="DejaVu Sans Condensed"/>
                        </a:rPr>
                        <a:t>𝑗</a:t>
                      </a:r>
                      <a:endParaRPr sz="1725" baseline="-14492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spc="-60" dirty="0">
                          <a:latin typeface="DejaVu Sans Condensed"/>
                          <a:cs typeface="DejaVu Sans Condensed"/>
                        </a:rPr>
                        <a:t>80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spc="-60" dirty="0">
                          <a:latin typeface="DejaVu Sans Condensed"/>
                          <a:cs typeface="DejaVu Sans Condensed"/>
                        </a:rPr>
                        <a:t>270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spc="-60" dirty="0">
                          <a:latin typeface="DejaVu Sans Condensed"/>
                          <a:cs typeface="DejaVu Sans Condensed"/>
                        </a:rPr>
                        <a:t>250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spc="-60" dirty="0">
                          <a:latin typeface="DejaVu Sans Condensed"/>
                          <a:cs typeface="DejaVu Sans Condensed"/>
                        </a:rPr>
                        <a:t>160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spc="-60" dirty="0">
                          <a:latin typeface="DejaVu Sans Condensed"/>
                          <a:cs typeface="DejaVu Sans Condensed"/>
                        </a:rPr>
                        <a:t>180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spc="-50" dirty="0">
                          <a:latin typeface="DejaVu Sans Condensed"/>
                          <a:cs typeface="DejaVu Sans Condensed"/>
                        </a:rPr>
                        <a:t>Facility</a:t>
                      </a:r>
                      <a:r>
                        <a:rPr sz="1600" spc="-15" dirty="0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sz="1600" spc="-295" dirty="0">
                          <a:latin typeface="DejaVu Sans Condensed"/>
                          <a:cs typeface="DejaVu Sans Condensed"/>
                        </a:rPr>
                        <a:t>𝑗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R="53340" algn="ctr">
                        <a:lnSpc>
                          <a:spcPts val="1755"/>
                        </a:lnSpc>
                        <a:spcBef>
                          <a:spcPts val="360"/>
                        </a:spcBef>
                      </a:pPr>
                      <a:r>
                        <a:rPr sz="2400" spc="-240" baseline="10416" dirty="0">
                          <a:latin typeface="DejaVu Sans Condensed"/>
                          <a:cs typeface="DejaVu Sans Condensed"/>
                        </a:rPr>
                        <a:t>𝑐</a:t>
                      </a:r>
                      <a:r>
                        <a:rPr sz="1150" spc="-160" dirty="0">
                          <a:latin typeface="DejaVu Sans Condensed"/>
                          <a:cs typeface="DejaVu Sans Condensed"/>
                        </a:rPr>
                        <a:t>𝑖𝑗</a:t>
                      </a:r>
                      <a:endParaRPr sz="1150">
                        <a:latin typeface="DejaVu Sans Condensed"/>
                        <a:cs typeface="DejaVu Sans Condensed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190" dirty="0">
                          <a:latin typeface="DejaVu Sans Condensed"/>
                          <a:cs typeface="DejaVu Sans Condensed"/>
                        </a:rPr>
                        <a:t>𝑓</a:t>
                      </a:r>
                      <a:r>
                        <a:rPr sz="1725" spc="-284" baseline="-14492" dirty="0">
                          <a:latin typeface="DejaVu Sans Condensed"/>
                          <a:cs typeface="DejaVu Sans Condensed"/>
                        </a:rPr>
                        <a:t>𝑗</a:t>
                      </a:r>
                      <a:endParaRPr sz="1725" baseline="-14492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85" dirty="0">
                          <a:latin typeface="DejaVu Sans Condensed"/>
                          <a:cs typeface="DejaVu Sans Condensed"/>
                        </a:rPr>
                        <a:t>𝑀</a:t>
                      </a:r>
                      <a:r>
                        <a:rPr sz="1725" spc="127" baseline="-14492" dirty="0">
                          <a:latin typeface="DejaVu Sans Condensed"/>
                          <a:cs typeface="DejaVu Sans Condensed"/>
                        </a:rPr>
                        <a:t>𝑗</a:t>
                      </a:r>
                      <a:endParaRPr sz="1725" baseline="-14492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1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4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5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6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8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spc="-60" dirty="0">
                          <a:latin typeface="DejaVu Sans Condensed"/>
                          <a:cs typeface="DejaVu Sans Condensed"/>
                        </a:rPr>
                        <a:t>10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spc="-60" dirty="0">
                          <a:latin typeface="DejaVu Sans Condensed"/>
                          <a:cs typeface="DejaVu Sans Condensed"/>
                        </a:rPr>
                        <a:t>1000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spc="-60" dirty="0">
                          <a:latin typeface="DejaVu Sans Condensed"/>
                          <a:cs typeface="DejaVu Sans Condensed"/>
                        </a:rPr>
                        <a:t>500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776"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2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6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4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3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5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8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spc="-60" dirty="0">
                          <a:latin typeface="DejaVu Sans Condensed"/>
                          <a:cs typeface="DejaVu Sans Condensed"/>
                        </a:rPr>
                        <a:t>1000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spc="-60" dirty="0">
                          <a:latin typeface="DejaVu Sans Condensed"/>
                          <a:cs typeface="DejaVu Sans Condensed"/>
                        </a:rPr>
                        <a:t>500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3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9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7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4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3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dirty="0">
                          <a:latin typeface="DejaVu Sans Condensed"/>
                          <a:cs typeface="DejaVu Sans Condensed"/>
                        </a:rPr>
                        <a:t>4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spc="-60" dirty="0">
                          <a:latin typeface="DejaVu Sans Condensed"/>
                          <a:cs typeface="DejaVu Sans Condensed"/>
                        </a:rPr>
                        <a:t>1000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spc="-60" dirty="0">
                          <a:latin typeface="DejaVu Sans Condensed"/>
                          <a:cs typeface="DejaVu Sans Condensed"/>
                        </a:rPr>
                        <a:t>500</a:t>
                      </a:r>
                      <a:endParaRPr sz="16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096000" y="2610611"/>
            <a:ext cx="5852159" cy="398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300" y="4988052"/>
            <a:ext cx="6480175" cy="1687195"/>
          </a:xfrm>
          <a:prstGeom prst="rect">
            <a:avLst/>
          </a:prstGeom>
          <a:solidFill>
            <a:srgbClr val="E1EFD9"/>
          </a:solidFill>
          <a:ln w="6096">
            <a:solidFill>
              <a:srgbClr val="5B9BD4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77825" indent="-287655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b="1" i="1" spc="-60" dirty="0">
                <a:latin typeface="Arial"/>
                <a:cs typeface="Arial"/>
              </a:rPr>
              <a:t>Indices:</a:t>
            </a:r>
            <a:endParaRPr sz="1600">
              <a:latin typeface="Arial"/>
              <a:cs typeface="Arial"/>
            </a:endParaRPr>
          </a:p>
          <a:p>
            <a:pPr marL="429259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o </a:t>
            </a:r>
            <a:r>
              <a:rPr sz="1600" spc="50" dirty="0">
                <a:latin typeface="DejaVu Sans Condensed"/>
                <a:cs typeface="DejaVu Sans Condensed"/>
              </a:rPr>
              <a:t>𝑛 </a:t>
            </a:r>
            <a:r>
              <a:rPr sz="1600" spc="-40" dirty="0">
                <a:latin typeface="DejaVu Sans Condensed"/>
                <a:cs typeface="DejaVu Sans Condensed"/>
              </a:rPr>
              <a:t>customers </a:t>
            </a:r>
            <a:r>
              <a:rPr sz="1600" spc="-360" dirty="0">
                <a:latin typeface="DejaVu Sans Condensed"/>
                <a:cs typeface="DejaVu Sans Condensed"/>
              </a:rPr>
              <a:t>𝑖 </a:t>
            </a:r>
            <a:r>
              <a:rPr sz="1600" spc="-15" dirty="0">
                <a:latin typeface="DejaVu Sans Condensed"/>
                <a:cs typeface="DejaVu Sans Condensed"/>
              </a:rPr>
              <a:t>= </a:t>
            </a:r>
            <a:r>
              <a:rPr sz="1600" spc="-85" dirty="0">
                <a:latin typeface="DejaVu Sans Condensed"/>
                <a:cs typeface="DejaVu Sans Condensed"/>
              </a:rPr>
              <a:t>1,2, </a:t>
            </a:r>
            <a:r>
              <a:rPr sz="1600" spc="-240" dirty="0">
                <a:latin typeface="DejaVu Sans Condensed"/>
                <a:cs typeface="DejaVu Sans Condensed"/>
              </a:rPr>
              <a:t>… </a:t>
            </a:r>
            <a:r>
              <a:rPr sz="1600" spc="-130" dirty="0">
                <a:latin typeface="DejaVu Sans Condensed"/>
                <a:cs typeface="DejaVu Sans Condensed"/>
              </a:rPr>
              <a:t>,</a:t>
            </a:r>
            <a:r>
              <a:rPr sz="1600" spc="80" dirty="0">
                <a:latin typeface="DejaVu Sans Condensed"/>
                <a:cs typeface="DejaVu Sans Condensed"/>
              </a:rPr>
              <a:t> </a:t>
            </a:r>
            <a:r>
              <a:rPr sz="1600" spc="50" dirty="0">
                <a:latin typeface="DejaVu Sans Condensed"/>
                <a:cs typeface="DejaVu Sans Condensed"/>
              </a:rPr>
              <a:t>𝑛</a:t>
            </a:r>
            <a:endParaRPr sz="1600">
              <a:latin typeface="DejaVu Sans Condensed"/>
              <a:cs typeface="DejaVu Sans Condensed"/>
            </a:endParaRPr>
          </a:p>
          <a:p>
            <a:pPr marL="429259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o </a:t>
            </a:r>
            <a:r>
              <a:rPr sz="1600" spc="470" dirty="0">
                <a:latin typeface="DejaVu Sans Condensed"/>
                <a:cs typeface="DejaVu Sans Condensed"/>
              </a:rPr>
              <a:t>𝑚 </a:t>
            </a:r>
            <a:r>
              <a:rPr sz="1600" spc="-55" dirty="0">
                <a:latin typeface="DejaVu Sans Condensed"/>
                <a:cs typeface="DejaVu Sans Condensed"/>
              </a:rPr>
              <a:t>sites </a:t>
            </a:r>
            <a:r>
              <a:rPr sz="1600" dirty="0">
                <a:latin typeface="DejaVu Sans Condensed"/>
                <a:cs typeface="DejaVu Sans Condensed"/>
              </a:rPr>
              <a:t>for </a:t>
            </a:r>
            <a:r>
              <a:rPr sz="1600" spc="-40" dirty="0">
                <a:latin typeface="DejaVu Sans Condensed"/>
                <a:cs typeface="DejaVu Sans Condensed"/>
              </a:rPr>
              <a:t>facilities </a:t>
            </a:r>
            <a:r>
              <a:rPr sz="1600" spc="-295" dirty="0">
                <a:latin typeface="DejaVu Sans Condensed"/>
                <a:cs typeface="DejaVu Sans Condensed"/>
              </a:rPr>
              <a:t>𝑗 </a:t>
            </a:r>
            <a:r>
              <a:rPr sz="1600" spc="-15" dirty="0">
                <a:latin typeface="DejaVu Sans Condensed"/>
                <a:cs typeface="DejaVu Sans Condensed"/>
              </a:rPr>
              <a:t>= </a:t>
            </a:r>
            <a:r>
              <a:rPr sz="1600" spc="-85" dirty="0">
                <a:latin typeface="DejaVu Sans Condensed"/>
                <a:cs typeface="DejaVu Sans Condensed"/>
              </a:rPr>
              <a:t>1,2, </a:t>
            </a:r>
            <a:r>
              <a:rPr sz="1600" spc="-240" dirty="0">
                <a:latin typeface="DejaVu Sans Condensed"/>
                <a:cs typeface="DejaVu Sans Condensed"/>
              </a:rPr>
              <a:t>… </a:t>
            </a:r>
            <a:r>
              <a:rPr sz="1600" spc="-130" dirty="0">
                <a:latin typeface="DejaVu Sans Condensed"/>
                <a:cs typeface="DejaVu Sans Condensed"/>
              </a:rPr>
              <a:t>,</a:t>
            </a:r>
            <a:r>
              <a:rPr sz="1600" spc="-340" dirty="0">
                <a:latin typeface="DejaVu Sans Condensed"/>
                <a:cs typeface="DejaVu Sans Condensed"/>
              </a:rPr>
              <a:t> </a:t>
            </a:r>
            <a:r>
              <a:rPr sz="1600" spc="470" dirty="0">
                <a:latin typeface="DejaVu Sans Condensed"/>
                <a:cs typeface="DejaVu Sans Condensed"/>
              </a:rPr>
              <a:t>𝑚</a:t>
            </a:r>
            <a:endParaRPr sz="1600">
              <a:latin typeface="DejaVu Sans Condensed"/>
              <a:cs typeface="DejaVu Sans Condensed"/>
            </a:endParaRPr>
          </a:p>
          <a:p>
            <a:pPr marL="377825" indent="-287655">
              <a:lnSpc>
                <a:spcPts val="1910"/>
              </a:lnSpc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b="1" i="1" spc="-45" dirty="0">
                <a:latin typeface="Arial"/>
                <a:cs typeface="Arial"/>
              </a:rPr>
              <a:t>Decision</a:t>
            </a:r>
            <a:r>
              <a:rPr sz="1600" b="1" i="1" spc="40" dirty="0">
                <a:latin typeface="Arial"/>
                <a:cs typeface="Arial"/>
              </a:rPr>
              <a:t> </a:t>
            </a:r>
            <a:r>
              <a:rPr sz="1600" b="1" i="1" spc="-30" dirty="0">
                <a:latin typeface="Arial"/>
                <a:cs typeface="Arial"/>
              </a:rPr>
              <a:t>Variables:</a:t>
            </a:r>
            <a:endParaRPr sz="1600">
              <a:latin typeface="Arial"/>
              <a:cs typeface="Arial"/>
            </a:endParaRPr>
          </a:p>
          <a:p>
            <a:pPr marL="659765" lvl="1" indent="-287020">
              <a:lnSpc>
                <a:spcPts val="1910"/>
              </a:lnSpc>
              <a:buFont typeface="Courier New"/>
              <a:buChar char="o"/>
              <a:tabLst>
                <a:tab pos="660400" algn="l"/>
              </a:tabLst>
            </a:pPr>
            <a:r>
              <a:rPr sz="1600" spc="-110" dirty="0">
                <a:latin typeface="DejaVu Sans Condensed"/>
                <a:cs typeface="DejaVu Sans Condensed"/>
              </a:rPr>
              <a:t>𝑥</a:t>
            </a:r>
            <a:r>
              <a:rPr sz="1725" spc="-165" baseline="-14492" dirty="0">
                <a:latin typeface="DejaVu Sans Condensed"/>
                <a:cs typeface="DejaVu Sans Condensed"/>
              </a:rPr>
              <a:t>𝑖𝑗 </a:t>
            </a:r>
            <a:r>
              <a:rPr sz="1600" spc="-15" dirty="0">
                <a:latin typeface="DejaVu Sans Condensed"/>
                <a:cs typeface="DejaVu Sans Condensed"/>
              </a:rPr>
              <a:t>≥ </a:t>
            </a:r>
            <a:r>
              <a:rPr sz="1600" spc="-35" dirty="0">
                <a:latin typeface="DejaVu Sans Condensed"/>
                <a:cs typeface="DejaVu Sans Condensed"/>
              </a:rPr>
              <a:t>0 </a:t>
            </a:r>
            <a:r>
              <a:rPr sz="1600" spc="2680" dirty="0">
                <a:latin typeface="Wingdings"/>
                <a:cs typeface="Wingdings"/>
              </a:rPr>
              <a:t>→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DejaVu Sans Condensed"/>
                <a:cs typeface="DejaVu Sans Condensed"/>
              </a:rPr>
              <a:t>amount </a:t>
            </a:r>
            <a:r>
              <a:rPr sz="1600" spc="-40" dirty="0">
                <a:latin typeface="DejaVu Sans Condensed"/>
                <a:cs typeface="DejaVu Sans Condensed"/>
              </a:rPr>
              <a:t>serviced </a:t>
            </a:r>
            <a:r>
              <a:rPr sz="1600" spc="-15" dirty="0">
                <a:latin typeface="DejaVu Sans Condensed"/>
                <a:cs typeface="DejaVu Sans Condensed"/>
              </a:rPr>
              <a:t>from </a:t>
            </a:r>
            <a:r>
              <a:rPr sz="1600" spc="-40" dirty="0">
                <a:latin typeface="DejaVu Sans Condensed"/>
                <a:cs typeface="DejaVu Sans Condensed"/>
              </a:rPr>
              <a:t>facility </a:t>
            </a:r>
            <a:r>
              <a:rPr sz="1600" spc="-295" dirty="0">
                <a:latin typeface="DejaVu Sans Condensed"/>
                <a:cs typeface="DejaVu Sans Condensed"/>
              </a:rPr>
              <a:t>𝑗 </a:t>
            </a:r>
            <a:r>
              <a:rPr sz="1600" spc="5" dirty="0">
                <a:latin typeface="DejaVu Sans Condensed"/>
                <a:cs typeface="DejaVu Sans Condensed"/>
              </a:rPr>
              <a:t>to </a:t>
            </a:r>
            <a:r>
              <a:rPr sz="1600" spc="-20" dirty="0">
                <a:latin typeface="DejaVu Sans Condensed"/>
                <a:cs typeface="DejaVu Sans Condensed"/>
              </a:rPr>
              <a:t>demand </a:t>
            </a:r>
            <a:r>
              <a:rPr sz="1600" dirty="0">
                <a:latin typeface="DejaVu Sans Condensed"/>
                <a:cs typeface="DejaVu Sans Condensed"/>
              </a:rPr>
              <a:t>point </a:t>
            </a:r>
            <a:r>
              <a:rPr sz="1600" spc="-360" dirty="0">
                <a:latin typeface="DejaVu Sans Condensed"/>
                <a:cs typeface="DejaVu Sans Condensed"/>
              </a:rPr>
              <a:t>𝑖</a:t>
            </a:r>
            <a:endParaRPr sz="1600">
              <a:latin typeface="DejaVu Sans Condensed"/>
              <a:cs typeface="DejaVu Sans Condensed"/>
            </a:endParaRPr>
          </a:p>
          <a:p>
            <a:pPr marL="659765" lvl="1" indent="-287020">
              <a:lnSpc>
                <a:spcPct val="100000"/>
              </a:lnSpc>
              <a:spcBef>
                <a:spcPts val="145"/>
              </a:spcBef>
              <a:buFont typeface="Courier New"/>
              <a:buChar char="o"/>
              <a:tabLst>
                <a:tab pos="660400" algn="l"/>
              </a:tabLst>
            </a:pPr>
            <a:r>
              <a:rPr sz="1600" spc="-100" dirty="0">
                <a:latin typeface="DejaVu Sans Condensed"/>
                <a:cs typeface="DejaVu Sans Condensed"/>
              </a:rPr>
              <a:t>𝑦</a:t>
            </a:r>
            <a:r>
              <a:rPr sz="1725" spc="-150" baseline="-14492" dirty="0">
                <a:latin typeface="DejaVu Sans Condensed"/>
                <a:cs typeface="DejaVu Sans Condensed"/>
              </a:rPr>
              <a:t>𝑗 </a:t>
            </a:r>
            <a:r>
              <a:rPr sz="1600" spc="-15" dirty="0">
                <a:latin typeface="DejaVu Sans Condensed"/>
                <a:cs typeface="DejaVu Sans Condensed"/>
              </a:rPr>
              <a:t>= </a:t>
            </a:r>
            <a:r>
              <a:rPr sz="1600" spc="-35" dirty="0">
                <a:latin typeface="DejaVu Sans Condensed"/>
                <a:cs typeface="DejaVu Sans Condensed"/>
              </a:rPr>
              <a:t>1 </a:t>
            </a:r>
            <a:r>
              <a:rPr sz="1600" spc="-15" dirty="0">
                <a:latin typeface="DejaVu Sans Condensed"/>
                <a:cs typeface="DejaVu Sans Condensed"/>
              </a:rPr>
              <a:t>if </a:t>
            </a:r>
            <a:r>
              <a:rPr sz="1600" spc="-70" dirty="0">
                <a:latin typeface="DejaVu Sans Condensed"/>
                <a:cs typeface="DejaVu Sans Condensed"/>
              </a:rPr>
              <a:t>a </a:t>
            </a:r>
            <a:r>
              <a:rPr sz="1600" spc="-40" dirty="0">
                <a:latin typeface="DejaVu Sans Condensed"/>
                <a:cs typeface="DejaVu Sans Condensed"/>
              </a:rPr>
              <a:t>facility </a:t>
            </a:r>
            <a:r>
              <a:rPr sz="1600" spc="-50" dirty="0">
                <a:latin typeface="DejaVu Sans Condensed"/>
                <a:cs typeface="DejaVu Sans Condensed"/>
              </a:rPr>
              <a:t>is </a:t>
            </a:r>
            <a:r>
              <a:rPr sz="1600" spc="-35" dirty="0">
                <a:latin typeface="DejaVu Sans Condensed"/>
                <a:cs typeface="DejaVu Sans Condensed"/>
              </a:rPr>
              <a:t>established </a:t>
            </a:r>
            <a:r>
              <a:rPr sz="1600" spc="-50" dirty="0">
                <a:latin typeface="DejaVu Sans Condensed"/>
                <a:cs typeface="DejaVu Sans Condensed"/>
              </a:rPr>
              <a:t>at </a:t>
            </a:r>
            <a:r>
              <a:rPr sz="1600" spc="-15" dirty="0">
                <a:latin typeface="DejaVu Sans Condensed"/>
                <a:cs typeface="DejaVu Sans Condensed"/>
              </a:rPr>
              <a:t>location </a:t>
            </a:r>
            <a:r>
              <a:rPr sz="1600" spc="-190" dirty="0">
                <a:latin typeface="DejaVu Sans Condensed"/>
                <a:cs typeface="DejaVu Sans Condensed"/>
              </a:rPr>
              <a:t>𝑗, </a:t>
            </a:r>
            <a:r>
              <a:rPr sz="1600" spc="-95" dirty="0">
                <a:latin typeface="DejaVu Sans Condensed"/>
                <a:cs typeface="DejaVu Sans Condensed"/>
              </a:rPr>
              <a:t>𝑦</a:t>
            </a:r>
            <a:r>
              <a:rPr sz="1725" spc="-142" baseline="-14492" dirty="0">
                <a:latin typeface="DejaVu Sans Condensed"/>
                <a:cs typeface="DejaVu Sans Condensed"/>
              </a:rPr>
              <a:t>𝑗 </a:t>
            </a:r>
            <a:r>
              <a:rPr sz="1600" spc="-15" dirty="0">
                <a:latin typeface="DejaVu Sans Condensed"/>
                <a:cs typeface="DejaVu Sans Condensed"/>
              </a:rPr>
              <a:t>= </a:t>
            </a:r>
            <a:r>
              <a:rPr sz="1600" spc="-35" dirty="0">
                <a:latin typeface="DejaVu Sans Condensed"/>
                <a:cs typeface="DejaVu Sans Condensed"/>
              </a:rPr>
              <a:t>0</a:t>
            </a:r>
            <a:r>
              <a:rPr sz="1600" spc="-185" dirty="0">
                <a:latin typeface="DejaVu Sans Condensed"/>
                <a:cs typeface="DejaVu Sans Condensed"/>
              </a:rPr>
              <a:t> </a:t>
            </a:r>
            <a:r>
              <a:rPr sz="1600" spc="-30" dirty="0">
                <a:latin typeface="DejaVu Sans Condensed"/>
                <a:cs typeface="DejaVu Sans Condensed"/>
              </a:rPr>
              <a:t>otherwise.</a:t>
            </a:r>
            <a:endParaRPr sz="1600">
              <a:latin typeface="DejaVu Sans Condensed"/>
              <a:cs typeface="DejaVu Sans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4802123"/>
            <a:ext cx="11652504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58" y="566166"/>
            <a:ext cx="86894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Aggregate Production Planning: MIP Model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683158" y="1225042"/>
            <a:ext cx="811910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0" dirty="0">
                <a:latin typeface="Trebuchet MS"/>
                <a:cs typeface="Trebuchet MS"/>
              </a:rPr>
              <a:t>Assumption</a:t>
            </a:r>
            <a:r>
              <a:rPr sz="1600" b="1" spc="-70" dirty="0">
                <a:latin typeface="Trebuchet MS"/>
                <a:cs typeface="Trebuchet MS"/>
              </a:rPr>
              <a:t> </a:t>
            </a:r>
            <a:r>
              <a:rPr sz="1600" b="1" spc="-155" dirty="0"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600" spc="-10" dirty="0">
                <a:latin typeface="DejaVu Sans Condensed"/>
                <a:cs typeface="DejaVu Sans Condensed"/>
              </a:rPr>
              <a:t>Hiring </a:t>
            </a:r>
            <a:r>
              <a:rPr sz="1600" spc="-20" dirty="0">
                <a:latin typeface="DejaVu Sans Condensed"/>
                <a:cs typeface="DejaVu Sans Condensed"/>
              </a:rPr>
              <a:t>and </a:t>
            </a:r>
            <a:r>
              <a:rPr sz="1600" spc="-15" dirty="0">
                <a:latin typeface="DejaVu Sans Condensed"/>
                <a:cs typeface="DejaVu Sans Condensed"/>
              </a:rPr>
              <a:t>firing </a:t>
            </a:r>
            <a:r>
              <a:rPr sz="1600" spc="-65" dirty="0">
                <a:latin typeface="DejaVu Sans Condensed"/>
                <a:cs typeface="DejaVu Sans Condensed"/>
              </a:rPr>
              <a:t>are </a:t>
            </a:r>
            <a:r>
              <a:rPr sz="1600" spc="-20" dirty="0">
                <a:latin typeface="DejaVu Sans Condensed"/>
                <a:cs typeface="DejaVu Sans Condensed"/>
              </a:rPr>
              <a:t>allowed </a:t>
            </a:r>
            <a:r>
              <a:rPr sz="1600" spc="-15" dirty="0">
                <a:latin typeface="DejaVu Sans Condensed"/>
                <a:cs typeface="DejaVu Sans Condensed"/>
              </a:rPr>
              <a:t>in </a:t>
            </a:r>
            <a:r>
              <a:rPr sz="1600" spc="-5" dirty="0">
                <a:latin typeface="DejaVu Sans Condensed"/>
                <a:cs typeface="DejaVu Sans Condensed"/>
              </a:rPr>
              <a:t>addition </a:t>
            </a:r>
            <a:r>
              <a:rPr sz="1600" spc="5" dirty="0">
                <a:latin typeface="DejaVu Sans Condensed"/>
                <a:cs typeface="DejaVu Sans Condensed"/>
              </a:rPr>
              <a:t>to </a:t>
            </a:r>
            <a:r>
              <a:rPr sz="1600" spc="-25" dirty="0">
                <a:latin typeface="DejaVu Sans Condensed"/>
                <a:cs typeface="DejaVu Sans Condensed"/>
              </a:rPr>
              <a:t>using </a:t>
            </a:r>
            <a:r>
              <a:rPr sz="1600" spc="-30" dirty="0">
                <a:latin typeface="DejaVu Sans Condensed"/>
                <a:cs typeface="DejaVu Sans Condensed"/>
              </a:rPr>
              <a:t>overtime </a:t>
            </a:r>
            <a:r>
              <a:rPr sz="1600" spc="-15" dirty="0">
                <a:latin typeface="DejaVu Sans Condensed"/>
                <a:cs typeface="DejaVu Sans Condensed"/>
              </a:rPr>
              <a:t>from </a:t>
            </a:r>
            <a:r>
              <a:rPr sz="1600" spc="-30" dirty="0">
                <a:latin typeface="DejaVu Sans Condensed"/>
                <a:cs typeface="DejaVu Sans Condensed"/>
              </a:rPr>
              <a:t>the </a:t>
            </a:r>
            <a:r>
              <a:rPr sz="1600" spc="-35" dirty="0">
                <a:latin typeface="DejaVu Sans Condensed"/>
                <a:cs typeface="DejaVu Sans Condensed"/>
              </a:rPr>
              <a:t>regular </a:t>
            </a:r>
            <a:r>
              <a:rPr sz="1600" spc="-15" dirty="0">
                <a:latin typeface="DejaVu Sans Condensed"/>
                <a:cs typeface="DejaVu Sans Condensed"/>
              </a:rPr>
              <a:t>work</a:t>
            </a:r>
            <a:r>
              <a:rPr sz="1600" spc="210" dirty="0">
                <a:latin typeface="DejaVu Sans Condensed"/>
                <a:cs typeface="DejaVu Sans Condensed"/>
              </a:rPr>
              <a:t> </a:t>
            </a:r>
            <a:r>
              <a:rPr sz="1600" spc="-40" dirty="0">
                <a:latin typeface="DejaVu Sans Condensed"/>
                <a:cs typeface="DejaVu Sans Condensed"/>
              </a:rPr>
              <a:t>force.</a:t>
            </a:r>
            <a:endParaRPr sz="1600">
              <a:latin typeface="DejaVu Sans Condensed"/>
              <a:cs typeface="DejaVu Sans Condensed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600" spc="-45" dirty="0">
                <a:latin typeface="DejaVu Sans Condensed"/>
                <a:cs typeface="DejaVu Sans Condensed"/>
              </a:rPr>
              <a:t>Backorders </a:t>
            </a:r>
            <a:r>
              <a:rPr sz="1600" spc="-65" dirty="0">
                <a:latin typeface="DejaVu Sans Condensed"/>
                <a:cs typeface="DejaVu Sans Condensed"/>
              </a:rPr>
              <a:t>are</a:t>
            </a:r>
            <a:r>
              <a:rPr sz="1600" spc="50" dirty="0">
                <a:latin typeface="DejaVu Sans Condensed"/>
                <a:cs typeface="DejaVu Sans Condensed"/>
              </a:rPr>
              <a:t> </a:t>
            </a:r>
            <a:r>
              <a:rPr sz="1600" spc="-30" dirty="0">
                <a:latin typeface="DejaVu Sans Condensed"/>
                <a:cs typeface="DejaVu Sans Condensed"/>
              </a:rPr>
              <a:t>allowed.</a:t>
            </a:r>
            <a:endParaRPr sz="1600">
              <a:latin typeface="DejaVu Sans Condensed"/>
              <a:cs typeface="DejaVu Sans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213" y="2038604"/>
            <a:ext cx="1454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6FC0"/>
                </a:solidFill>
                <a:latin typeface="DejaVu Sans Condensed"/>
                <a:cs typeface="DejaVu Sans Condensed"/>
              </a:rPr>
              <a:t>Minimize </a:t>
            </a:r>
            <a:r>
              <a:rPr sz="1600" spc="-114" dirty="0">
                <a:solidFill>
                  <a:srgbClr val="006FC0"/>
                </a:solidFill>
                <a:latin typeface="DejaVu Sans Condensed"/>
                <a:cs typeface="DejaVu Sans Condensed"/>
              </a:rPr>
              <a:t>=</a:t>
            </a:r>
            <a:r>
              <a:rPr sz="1600" spc="25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2400" spc="352" baseline="1736" dirty="0">
                <a:solidFill>
                  <a:srgbClr val="006FC0"/>
                </a:solidFill>
                <a:latin typeface="DejaVu Sans Condensed"/>
                <a:cs typeface="DejaVu Sans Condensed"/>
              </a:rPr>
              <a:t>σ</a:t>
            </a:r>
            <a:r>
              <a:rPr sz="1725" spc="352" baseline="3140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𝑁</a:t>
            </a:r>
            <a:endParaRPr sz="1725" baseline="31400">
              <a:latin typeface="DejaVu Sans Condensed"/>
              <a:cs typeface="DejaVu Sans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5336" y="2142236"/>
            <a:ext cx="71755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0690" algn="l"/>
              </a:tabLst>
            </a:pPr>
            <a:r>
              <a:rPr sz="1150" spc="-35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</a:t>
            </a:r>
            <a:r>
              <a:rPr sz="1150" spc="-20" dirty="0">
                <a:solidFill>
                  <a:srgbClr val="006FC0"/>
                </a:solidFill>
                <a:latin typeface="DejaVu Sans Condensed"/>
                <a:cs typeface="DejaVu Sans Condensed"/>
              </a:rPr>
              <a:t>=</a:t>
            </a:r>
            <a:r>
              <a:rPr sz="1150" spc="15" dirty="0">
                <a:solidFill>
                  <a:srgbClr val="006FC0"/>
                </a:solidFill>
                <a:latin typeface="DejaVu Sans Condensed"/>
                <a:cs typeface="DejaVu Sans Condensed"/>
              </a:rPr>
              <a:t>1</a:t>
            </a:r>
            <a:r>
              <a:rPr sz="1150" dirty="0">
                <a:solidFill>
                  <a:srgbClr val="006FC0"/>
                </a:solidFill>
                <a:latin typeface="DejaVu Sans Condensed"/>
                <a:cs typeface="DejaVu Sans Condensed"/>
              </a:rPr>
              <a:t>	</a:t>
            </a:r>
            <a:r>
              <a:rPr sz="1725" spc="-254" baseline="241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</a:t>
            </a:r>
            <a:r>
              <a:rPr sz="1725" spc="-30" baseline="2415" dirty="0">
                <a:solidFill>
                  <a:srgbClr val="006FC0"/>
                </a:solidFill>
                <a:latin typeface="DejaVu Sans Condensed"/>
                <a:cs typeface="DejaVu Sans Condensed"/>
              </a:rPr>
              <a:t>=</a:t>
            </a:r>
            <a:r>
              <a:rPr sz="1725" spc="22" baseline="2415" dirty="0">
                <a:solidFill>
                  <a:srgbClr val="006FC0"/>
                </a:solidFill>
                <a:latin typeface="DejaVu Sans Condensed"/>
                <a:cs typeface="DejaVu Sans Condensed"/>
              </a:rPr>
              <a:t>1</a:t>
            </a:r>
            <a:endParaRPr sz="1725" baseline="2415">
              <a:latin typeface="DejaVu Sans Condensed"/>
              <a:cs typeface="DejaVu Sans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4925" y="1960879"/>
            <a:ext cx="310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25" baseline="-19097" dirty="0">
                <a:solidFill>
                  <a:srgbClr val="006FC0"/>
                </a:solidFill>
                <a:latin typeface="DejaVu Sans Condensed"/>
                <a:cs typeface="DejaVu Sans Condensed"/>
              </a:rPr>
              <a:t>σ</a:t>
            </a:r>
            <a:r>
              <a:rPr sz="1150" spc="15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𝑇</a:t>
            </a:r>
            <a:endParaRPr sz="1150">
              <a:latin typeface="DejaVu Sans Condensed"/>
              <a:cs typeface="DejaVu Sans Condense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2158" y="2100579"/>
            <a:ext cx="2158365" cy="189230"/>
          </a:xfrm>
          <a:custGeom>
            <a:avLst/>
            <a:gdLst/>
            <a:ahLst/>
            <a:cxnLst/>
            <a:rect l="l" t="t" r="r" b="b"/>
            <a:pathLst>
              <a:path w="2158365" h="189230">
                <a:moveTo>
                  <a:pt x="44196" y="0"/>
                </a:moveTo>
                <a:lnTo>
                  <a:pt x="0" y="0"/>
                </a:lnTo>
                <a:lnTo>
                  <a:pt x="0" y="7620"/>
                </a:lnTo>
                <a:lnTo>
                  <a:pt x="0" y="181610"/>
                </a:lnTo>
                <a:lnTo>
                  <a:pt x="0" y="189230"/>
                </a:lnTo>
                <a:lnTo>
                  <a:pt x="44196" y="189230"/>
                </a:lnTo>
                <a:lnTo>
                  <a:pt x="44196" y="181610"/>
                </a:lnTo>
                <a:lnTo>
                  <a:pt x="16383" y="181610"/>
                </a:lnTo>
                <a:lnTo>
                  <a:pt x="16383" y="7620"/>
                </a:lnTo>
                <a:lnTo>
                  <a:pt x="44196" y="7620"/>
                </a:lnTo>
                <a:lnTo>
                  <a:pt x="44196" y="0"/>
                </a:lnTo>
                <a:close/>
              </a:path>
              <a:path w="2158365" h="189230">
                <a:moveTo>
                  <a:pt x="2157857" y="0"/>
                </a:moveTo>
                <a:lnTo>
                  <a:pt x="2113788" y="0"/>
                </a:lnTo>
                <a:lnTo>
                  <a:pt x="2113788" y="7620"/>
                </a:lnTo>
                <a:lnTo>
                  <a:pt x="2141474" y="7620"/>
                </a:lnTo>
                <a:lnTo>
                  <a:pt x="2141474" y="181610"/>
                </a:lnTo>
                <a:lnTo>
                  <a:pt x="2113788" y="181610"/>
                </a:lnTo>
                <a:lnTo>
                  <a:pt x="2113788" y="189230"/>
                </a:lnTo>
                <a:lnTo>
                  <a:pt x="2157857" y="189230"/>
                </a:lnTo>
                <a:lnTo>
                  <a:pt x="2157857" y="181610"/>
                </a:lnTo>
                <a:lnTo>
                  <a:pt x="2157857" y="7620"/>
                </a:lnTo>
                <a:lnTo>
                  <a:pt x="215785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3460" y="2079751"/>
            <a:ext cx="2124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254" baseline="10416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𝑐</a:t>
            </a:r>
            <a:r>
              <a:rPr sz="1150" spc="-17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 </a:t>
            </a:r>
            <a:r>
              <a:rPr sz="2400" spc="-120" baseline="10416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𝑋</a:t>
            </a:r>
            <a:r>
              <a:rPr sz="1150" spc="-8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 </a:t>
            </a:r>
            <a:r>
              <a:rPr sz="2400" spc="-22" baseline="10416" dirty="0">
                <a:solidFill>
                  <a:srgbClr val="006FC0"/>
                </a:solidFill>
                <a:latin typeface="DejaVu Sans Condensed"/>
                <a:cs typeface="DejaVu Sans Condensed"/>
              </a:rPr>
              <a:t>+ </a:t>
            </a:r>
            <a:r>
              <a:rPr sz="2400" spc="-179" baseline="10416" dirty="0">
                <a:solidFill>
                  <a:srgbClr val="006FC0"/>
                </a:solidFill>
                <a:latin typeface="DejaVu Sans Condensed"/>
                <a:cs typeface="DejaVu Sans Condensed"/>
              </a:rPr>
              <a:t>ℎ</a:t>
            </a:r>
            <a:r>
              <a:rPr sz="1150" spc="-12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 </a:t>
            </a:r>
            <a:r>
              <a:rPr sz="2400" spc="-352" baseline="10416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𝐼</a:t>
            </a:r>
            <a:r>
              <a:rPr sz="1150" spc="-23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 </a:t>
            </a:r>
            <a:r>
              <a:rPr sz="2400" spc="-22" baseline="10416" dirty="0">
                <a:solidFill>
                  <a:srgbClr val="006FC0"/>
                </a:solidFill>
                <a:latin typeface="DejaVu Sans Condensed"/>
                <a:cs typeface="DejaVu Sans Condensed"/>
              </a:rPr>
              <a:t>+</a:t>
            </a:r>
            <a:r>
              <a:rPr sz="2400" spc="-112" baseline="10416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2400" spc="-187" baseline="10416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𝑏</a:t>
            </a:r>
            <a:r>
              <a:rPr sz="1150" spc="-12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 </a:t>
            </a:r>
            <a:r>
              <a:rPr sz="2400" spc="-120" baseline="10416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𝐵</a:t>
            </a:r>
            <a:r>
              <a:rPr sz="1150" spc="-8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</a:t>
            </a:r>
            <a:endParaRPr sz="1150">
              <a:latin typeface="DejaVu Sans Condensed"/>
              <a:cs typeface="DejaVu Sans Condense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3478" y="2100579"/>
            <a:ext cx="2574290" cy="189230"/>
          </a:xfrm>
          <a:custGeom>
            <a:avLst/>
            <a:gdLst/>
            <a:ahLst/>
            <a:cxnLst/>
            <a:rect l="l" t="t" r="r" b="b"/>
            <a:pathLst>
              <a:path w="2574290" h="189230">
                <a:moveTo>
                  <a:pt x="44196" y="0"/>
                </a:moveTo>
                <a:lnTo>
                  <a:pt x="0" y="0"/>
                </a:lnTo>
                <a:lnTo>
                  <a:pt x="0" y="7620"/>
                </a:lnTo>
                <a:lnTo>
                  <a:pt x="0" y="181610"/>
                </a:lnTo>
                <a:lnTo>
                  <a:pt x="0" y="189230"/>
                </a:lnTo>
                <a:lnTo>
                  <a:pt x="44196" y="189230"/>
                </a:lnTo>
                <a:lnTo>
                  <a:pt x="44196" y="181610"/>
                </a:lnTo>
                <a:lnTo>
                  <a:pt x="16383" y="181610"/>
                </a:lnTo>
                <a:lnTo>
                  <a:pt x="16383" y="7620"/>
                </a:lnTo>
                <a:lnTo>
                  <a:pt x="44196" y="7620"/>
                </a:lnTo>
                <a:lnTo>
                  <a:pt x="44196" y="0"/>
                </a:lnTo>
                <a:close/>
              </a:path>
              <a:path w="2574290" h="189230">
                <a:moveTo>
                  <a:pt x="2573909" y="0"/>
                </a:moveTo>
                <a:lnTo>
                  <a:pt x="2529840" y="0"/>
                </a:lnTo>
                <a:lnTo>
                  <a:pt x="2529840" y="7620"/>
                </a:lnTo>
                <a:lnTo>
                  <a:pt x="2557526" y="7620"/>
                </a:lnTo>
                <a:lnTo>
                  <a:pt x="2557526" y="181610"/>
                </a:lnTo>
                <a:lnTo>
                  <a:pt x="2529840" y="181610"/>
                </a:lnTo>
                <a:lnTo>
                  <a:pt x="2529840" y="189230"/>
                </a:lnTo>
                <a:lnTo>
                  <a:pt x="2573909" y="189230"/>
                </a:lnTo>
                <a:lnTo>
                  <a:pt x="2573909" y="181610"/>
                </a:lnTo>
                <a:lnTo>
                  <a:pt x="2573909" y="7620"/>
                </a:lnTo>
                <a:lnTo>
                  <a:pt x="257390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48909" y="2038604"/>
            <a:ext cx="3310890" cy="30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360"/>
              </a:lnSpc>
              <a:spcBef>
                <a:spcPts val="95"/>
              </a:spcBef>
            </a:pP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+ </a:t>
            </a:r>
            <a:r>
              <a:rPr sz="2400" spc="225" baseline="1736" dirty="0">
                <a:solidFill>
                  <a:srgbClr val="006FC0"/>
                </a:solidFill>
                <a:latin typeface="DejaVu Sans Condensed"/>
                <a:cs typeface="DejaVu Sans Condensed"/>
              </a:rPr>
              <a:t>σ</a:t>
            </a:r>
            <a:r>
              <a:rPr sz="1725" spc="225" baseline="2898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𝑇 </a:t>
            </a:r>
            <a:r>
              <a:rPr sz="1725" spc="22" baseline="-16908" dirty="0">
                <a:solidFill>
                  <a:srgbClr val="006FC0"/>
                </a:solidFill>
                <a:latin typeface="DejaVu Sans Condensed"/>
                <a:cs typeface="DejaVu Sans Condensed"/>
              </a:rPr>
              <a:t>1 </a:t>
            </a:r>
            <a:r>
              <a:rPr sz="1600" spc="-20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𝑟</a:t>
            </a:r>
            <a:r>
              <a:rPr sz="1725" spc="-300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𝑅</a:t>
            </a:r>
            <a:r>
              <a:rPr sz="1725" spc="7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+ </a:t>
            </a:r>
            <a:r>
              <a:rPr sz="1600" spc="-9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𝑜</a:t>
            </a:r>
            <a:r>
              <a:rPr sz="1725" spc="-135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1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𝑂</a:t>
            </a:r>
            <a:r>
              <a:rPr sz="1725" spc="22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+ </a:t>
            </a:r>
            <a:r>
              <a:rPr sz="1600" spc="-70" dirty="0">
                <a:solidFill>
                  <a:srgbClr val="006FC0"/>
                </a:solidFill>
                <a:latin typeface="DejaVu Sans Condensed"/>
                <a:cs typeface="DejaVu Sans Condensed"/>
              </a:rPr>
              <a:t>ℎ</a:t>
            </a:r>
            <a:r>
              <a:rPr sz="1725" spc="-104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4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𝐻</a:t>
            </a:r>
            <a:r>
              <a:rPr sz="1725" spc="67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+ </a:t>
            </a:r>
            <a:r>
              <a:rPr sz="1600" spc="-17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𝑓</a:t>
            </a:r>
            <a:r>
              <a:rPr sz="1725" spc="-262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</a:t>
            </a:r>
            <a:r>
              <a:rPr sz="1725" spc="-254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9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𝐹</a:t>
            </a:r>
            <a:r>
              <a:rPr sz="1725" spc="-142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</a:t>
            </a:r>
            <a:endParaRPr sz="1725" baseline="-14492">
              <a:latin typeface="DejaVu Sans Condensed"/>
              <a:cs typeface="DejaVu Sans Condensed"/>
            </a:endParaRPr>
          </a:p>
          <a:p>
            <a:pPr marL="448945">
              <a:lnSpc>
                <a:spcPts val="819"/>
              </a:lnSpc>
            </a:pPr>
            <a:r>
              <a:rPr sz="1150" spc="-5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𝑡=</a:t>
            </a:r>
            <a:endParaRPr sz="1150">
              <a:latin typeface="DejaVu Sans Condensed"/>
              <a:cs typeface="DejaVu Sans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8613" y="2288539"/>
            <a:ext cx="1042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006FC0"/>
                </a:solidFill>
                <a:latin typeface="Trebuchet MS"/>
                <a:cs typeface="Trebuchet MS"/>
              </a:rPr>
              <a:t>Subject</a:t>
            </a:r>
            <a:r>
              <a:rPr sz="1600" b="1" spc="-1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b="1" spc="-40" dirty="0">
                <a:solidFill>
                  <a:srgbClr val="006FC0"/>
                </a:solidFill>
                <a:latin typeface="Trebuchet MS"/>
                <a:cs typeface="Trebuchet MS"/>
              </a:rPr>
              <a:t>to: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5547" y="2579623"/>
            <a:ext cx="3218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400" spc="-120" baseline="13888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𝑋</a:t>
            </a:r>
            <a:r>
              <a:rPr sz="1725" spc="-120" baseline="483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 </a:t>
            </a:r>
            <a:r>
              <a:rPr sz="2400" spc="-22" baseline="13888" dirty="0">
                <a:solidFill>
                  <a:srgbClr val="006FC0"/>
                </a:solidFill>
                <a:latin typeface="DejaVu Sans Condensed"/>
                <a:cs typeface="DejaVu Sans Condensed"/>
              </a:rPr>
              <a:t>+ </a:t>
            </a:r>
            <a:r>
              <a:rPr sz="2400" spc="-112" baseline="13888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𝐼</a:t>
            </a:r>
            <a:r>
              <a:rPr sz="1150" spc="-7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</a:t>
            </a:r>
            <a:r>
              <a:rPr sz="1425" spc="-112" baseline="26315" dirty="0">
                <a:solidFill>
                  <a:srgbClr val="006FC0"/>
                </a:solidFill>
                <a:latin typeface="DejaVu Sans Condensed"/>
                <a:cs typeface="DejaVu Sans Condensed"/>
              </a:rPr>
              <a:t>+</a:t>
            </a:r>
            <a:r>
              <a:rPr sz="1150" spc="-75" dirty="0">
                <a:solidFill>
                  <a:srgbClr val="006FC0"/>
                </a:solidFill>
                <a:latin typeface="DejaVu Sans Condensed"/>
                <a:cs typeface="DejaVu Sans Condensed"/>
              </a:rPr>
              <a:t>,𝑡−1 </a:t>
            </a:r>
            <a:r>
              <a:rPr sz="2400" spc="-22" baseline="13888" dirty="0">
                <a:solidFill>
                  <a:srgbClr val="006FC0"/>
                </a:solidFill>
                <a:latin typeface="DejaVu Sans Condensed"/>
                <a:cs typeface="DejaVu Sans Condensed"/>
              </a:rPr>
              <a:t>− </a:t>
            </a:r>
            <a:r>
              <a:rPr sz="2400" spc="-195" baseline="13888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𝐼</a:t>
            </a:r>
            <a:r>
              <a:rPr sz="1150" spc="-13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</a:t>
            </a:r>
            <a:r>
              <a:rPr sz="1425" spc="-195" baseline="26315" dirty="0">
                <a:solidFill>
                  <a:srgbClr val="006FC0"/>
                </a:solidFill>
                <a:latin typeface="DejaVu Sans Condensed"/>
                <a:cs typeface="DejaVu Sans Condensed"/>
              </a:rPr>
              <a:t>+ </a:t>
            </a:r>
            <a:r>
              <a:rPr sz="2400" spc="-60" baseline="13888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𝐵</a:t>
            </a:r>
            <a:r>
              <a:rPr sz="1725" spc="-60" baseline="483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𝑖,𝑡−1 </a:t>
            </a:r>
            <a:r>
              <a:rPr sz="2400" spc="-22" baseline="13888" dirty="0">
                <a:solidFill>
                  <a:srgbClr val="006FC0"/>
                </a:solidFill>
                <a:latin typeface="DejaVu Sans Condensed"/>
                <a:cs typeface="DejaVu Sans Condensed"/>
              </a:rPr>
              <a:t>+ </a:t>
            </a:r>
            <a:r>
              <a:rPr sz="2400" spc="-112" baseline="13888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𝐵</a:t>
            </a:r>
            <a:r>
              <a:rPr sz="1725" spc="-112" baseline="483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 </a:t>
            </a:r>
            <a:r>
              <a:rPr sz="2400" spc="-22" baseline="13888" dirty="0">
                <a:solidFill>
                  <a:srgbClr val="006FC0"/>
                </a:solidFill>
                <a:latin typeface="DejaVu Sans Condensed"/>
                <a:cs typeface="DejaVu Sans Condensed"/>
              </a:rPr>
              <a:t>=</a:t>
            </a:r>
            <a:r>
              <a:rPr sz="2400" spc="-172" baseline="13888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2400" spc="-142" baseline="13888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𝑑</a:t>
            </a:r>
            <a:r>
              <a:rPr sz="1725" spc="-142" baseline="483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</a:t>
            </a:r>
            <a:endParaRPr sz="1725" baseline="4830">
              <a:latin typeface="DejaVu Sans Condensed"/>
              <a:cs typeface="DejaVu Sans Condens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0641" y="2907283"/>
            <a:ext cx="27876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34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</a:t>
            </a:r>
            <a:r>
              <a:rPr sz="1150" spc="-20" dirty="0">
                <a:solidFill>
                  <a:srgbClr val="006FC0"/>
                </a:solidFill>
                <a:latin typeface="DejaVu Sans Condensed"/>
                <a:cs typeface="DejaVu Sans Condensed"/>
              </a:rPr>
              <a:t>=</a:t>
            </a:r>
            <a:r>
              <a:rPr sz="1150" spc="15" dirty="0">
                <a:solidFill>
                  <a:srgbClr val="006FC0"/>
                </a:solidFill>
                <a:latin typeface="DejaVu Sans Condensed"/>
                <a:cs typeface="DejaVu Sans Condensed"/>
              </a:rPr>
              <a:t>1</a:t>
            </a:r>
            <a:endParaRPr sz="1150">
              <a:latin typeface="DejaVu Sans Condensed"/>
              <a:cs typeface="DejaVu Sans Condens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1985" y="2721355"/>
            <a:ext cx="331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352" baseline="-20833" dirty="0">
                <a:solidFill>
                  <a:srgbClr val="006FC0"/>
                </a:solidFill>
                <a:latin typeface="DejaVu Sans Condensed"/>
                <a:cs typeface="DejaVu Sans Condensed"/>
              </a:rPr>
              <a:t>σ</a:t>
            </a:r>
            <a:r>
              <a:rPr sz="1150" spc="23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𝑁</a:t>
            </a:r>
            <a:endParaRPr sz="1150">
              <a:latin typeface="DejaVu Sans Condensed"/>
              <a:cs typeface="DejaVu Sans Condens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5928" y="2495194"/>
            <a:ext cx="3315970" cy="15576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204"/>
              </a:spcBef>
            </a:pPr>
            <a:r>
              <a:rPr sz="1600" spc="-30" dirty="0">
                <a:solidFill>
                  <a:srgbClr val="006FC0"/>
                </a:solidFill>
                <a:latin typeface="DejaVu Sans Condensed"/>
                <a:cs typeface="DejaVu Sans Condensed"/>
              </a:rPr>
              <a:t>(Inventory-Balancing </a:t>
            </a:r>
            <a:r>
              <a:rPr sz="1600" spc="-40" dirty="0">
                <a:solidFill>
                  <a:srgbClr val="006FC0"/>
                </a:solidFill>
                <a:latin typeface="DejaVu Sans Condensed"/>
                <a:cs typeface="DejaVu Sans Condensed"/>
              </a:rPr>
              <a:t>Constraints)  </a:t>
            </a:r>
            <a:r>
              <a:rPr sz="1600" spc="-45" dirty="0">
                <a:solidFill>
                  <a:srgbClr val="006FC0"/>
                </a:solidFill>
                <a:latin typeface="DejaVu Sans Condensed"/>
                <a:cs typeface="DejaVu Sans Condensed"/>
              </a:rPr>
              <a:t>(Time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Required </a:t>
            </a:r>
            <a:r>
              <a:rPr sz="1600" spc="5" dirty="0">
                <a:solidFill>
                  <a:srgbClr val="006FC0"/>
                </a:solidFill>
                <a:latin typeface="DejaVu Sans Condensed"/>
                <a:cs typeface="DejaVu Sans Condensed"/>
              </a:rPr>
              <a:t>to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produce </a:t>
            </a:r>
            <a:r>
              <a:rPr sz="1600" spc="-30" dirty="0">
                <a:solidFill>
                  <a:srgbClr val="006FC0"/>
                </a:solidFill>
                <a:latin typeface="DejaVu Sans Condensed"/>
                <a:cs typeface="DejaVu Sans Condensed"/>
              </a:rPr>
              <a:t>products)  </a:t>
            </a:r>
            <a:r>
              <a:rPr sz="1600" spc="-45" dirty="0">
                <a:solidFill>
                  <a:srgbClr val="006FC0"/>
                </a:solidFill>
                <a:latin typeface="DejaVu Sans Condensed"/>
                <a:cs typeface="DejaVu Sans Condensed"/>
              </a:rPr>
              <a:t>(Regular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Time</a:t>
            </a:r>
            <a:r>
              <a:rPr sz="1600" spc="10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40" dirty="0">
                <a:solidFill>
                  <a:srgbClr val="006FC0"/>
                </a:solidFill>
                <a:latin typeface="DejaVu Sans Condensed"/>
                <a:cs typeface="DejaVu Sans Condensed"/>
              </a:rPr>
              <a:t>Required)</a:t>
            </a:r>
            <a:endParaRPr sz="1600">
              <a:latin typeface="DejaVu Sans Condensed"/>
              <a:cs typeface="DejaVu Sans Condensed"/>
            </a:endParaRPr>
          </a:p>
          <a:p>
            <a:pPr marL="12700" marR="1001394">
              <a:lnSpc>
                <a:spcPct val="100000"/>
              </a:lnSpc>
              <a:spcBef>
                <a:spcPts val="5"/>
              </a:spcBef>
            </a:pPr>
            <a:r>
              <a:rPr sz="1600" spc="-45" dirty="0">
                <a:solidFill>
                  <a:srgbClr val="006FC0"/>
                </a:solidFill>
                <a:latin typeface="DejaVu Sans Condensed"/>
                <a:cs typeface="DejaVu Sans Condensed"/>
              </a:rPr>
              <a:t>(Regular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Time </a:t>
            </a:r>
            <a:r>
              <a:rPr sz="1600" spc="-40" dirty="0">
                <a:solidFill>
                  <a:srgbClr val="006FC0"/>
                </a:solidFill>
                <a:latin typeface="DejaVu Sans Condensed"/>
                <a:cs typeface="DejaVu Sans Condensed"/>
              </a:rPr>
              <a:t>Required)  </a:t>
            </a:r>
            <a:r>
              <a:rPr sz="1600" spc="-10" dirty="0">
                <a:solidFill>
                  <a:srgbClr val="006FC0"/>
                </a:solidFill>
                <a:latin typeface="DejaVu Sans Condensed"/>
                <a:cs typeface="DejaVu Sans Condensed"/>
              </a:rPr>
              <a:t>(Non-negative</a:t>
            </a:r>
            <a:r>
              <a:rPr sz="1600" spc="-55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constraint)  </a:t>
            </a:r>
            <a:r>
              <a:rPr sz="1600" spc="-10" dirty="0">
                <a:solidFill>
                  <a:srgbClr val="006FC0"/>
                </a:solidFill>
                <a:latin typeface="DejaVu Sans Condensed"/>
                <a:cs typeface="DejaVu Sans Condensed"/>
              </a:rPr>
              <a:t>(Non-negative</a:t>
            </a:r>
            <a:r>
              <a:rPr sz="1600" spc="-55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constraint)</a:t>
            </a:r>
            <a:endParaRPr sz="1600">
              <a:latin typeface="DejaVu Sans Condensed"/>
              <a:cs typeface="DejaVu Sans Condens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5948" y="2803651"/>
            <a:ext cx="2611120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𝑚</a:t>
            </a:r>
            <a:r>
              <a:rPr sz="1725" spc="37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</a:t>
            </a:r>
            <a:r>
              <a:rPr sz="1600" spc="2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𝑋</a:t>
            </a:r>
            <a:r>
              <a:rPr sz="1725" spc="37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− </a:t>
            </a:r>
            <a:r>
              <a:rPr sz="1600" spc="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𝑅</a:t>
            </a:r>
            <a:r>
              <a:rPr sz="1725" spc="7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− </a:t>
            </a:r>
            <a:r>
              <a:rPr sz="1600" spc="1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𝑂</a:t>
            </a:r>
            <a:r>
              <a:rPr sz="1725" spc="22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≤</a:t>
            </a:r>
            <a:r>
              <a:rPr sz="1600" spc="225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0</a:t>
            </a:r>
            <a:endParaRPr sz="1600">
              <a:latin typeface="DejaVu Sans Condensed"/>
              <a:cs typeface="DejaVu Sans Condensed"/>
            </a:endParaRPr>
          </a:p>
          <a:p>
            <a:pPr marL="120014">
              <a:lnSpc>
                <a:spcPct val="100000"/>
              </a:lnSpc>
              <a:spcBef>
                <a:spcPts val="35"/>
              </a:spcBef>
            </a:pPr>
            <a:r>
              <a:rPr sz="1600" spc="1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𝑅</a:t>
            </a:r>
            <a:r>
              <a:rPr sz="1725" spc="15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− </a:t>
            </a:r>
            <a:r>
              <a:rPr sz="1600" spc="1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𝑅</a:t>
            </a:r>
            <a:r>
              <a:rPr sz="1725" spc="15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𝑡−1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− </a:t>
            </a:r>
            <a:r>
              <a:rPr sz="1600" spc="4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𝐻</a:t>
            </a:r>
            <a:r>
              <a:rPr sz="1725" spc="67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+ </a:t>
            </a:r>
            <a:r>
              <a:rPr sz="1600" spc="-9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𝐹</a:t>
            </a:r>
            <a:r>
              <a:rPr sz="1725" spc="-135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=</a:t>
            </a:r>
            <a:r>
              <a:rPr sz="1600" spc="-155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0</a:t>
            </a:r>
            <a:endParaRPr sz="1600">
              <a:latin typeface="DejaVu Sans Condensed"/>
              <a:cs typeface="DejaVu Sans Condensed"/>
            </a:endParaRPr>
          </a:p>
          <a:p>
            <a:pPr marL="1176020">
              <a:lnSpc>
                <a:spcPct val="100000"/>
              </a:lnSpc>
            </a:pPr>
            <a:r>
              <a:rPr sz="1600" spc="1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𝑂</a:t>
            </a:r>
            <a:r>
              <a:rPr sz="1725" spc="22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− </a:t>
            </a:r>
            <a:r>
              <a:rPr sz="1600" spc="1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𝑝𝑅</a:t>
            </a:r>
            <a:r>
              <a:rPr sz="1725" spc="22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≤</a:t>
            </a:r>
            <a:r>
              <a:rPr sz="1600" spc="-155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0</a:t>
            </a:r>
            <a:endParaRPr sz="1600">
              <a:latin typeface="DejaVu Sans Condensed"/>
              <a:cs typeface="DejaVu Sans Condensed"/>
            </a:endParaRPr>
          </a:p>
          <a:p>
            <a:pPr marL="1115060">
              <a:lnSpc>
                <a:spcPct val="100000"/>
              </a:lnSpc>
            </a:pPr>
            <a:r>
              <a:rPr sz="160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𝑅</a:t>
            </a:r>
            <a:r>
              <a:rPr sz="1725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</a:t>
            </a:r>
            <a:r>
              <a:rPr sz="1600" dirty="0">
                <a:solidFill>
                  <a:srgbClr val="006FC0"/>
                </a:solidFill>
                <a:latin typeface="DejaVu Sans Condensed"/>
                <a:cs typeface="DejaVu Sans Condensed"/>
              </a:rPr>
              <a:t>,𝑂</a:t>
            </a:r>
            <a:r>
              <a:rPr sz="1725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</a:t>
            </a:r>
            <a:r>
              <a:rPr sz="1600" dirty="0">
                <a:solidFill>
                  <a:srgbClr val="006FC0"/>
                </a:solidFill>
                <a:latin typeface="DejaVu Sans Condensed"/>
                <a:cs typeface="DejaVu Sans Condensed"/>
              </a:rPr>
              <a:t>, </a:t>
            </a:r>
            <a:r>
              <a:rPr sz="1600" spc="2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𝐻</a:t>
            </a:r>
            <a:r>
              <a:rPr sz="1725" spc="30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</a:t>
            </a:r>
            <a:r>
              <a:rPr sz="1600" spc="20" dirty="0">
                <a:solidFill>
                  <a:srgbClr val="006FC0"/>
                </a:solidFill>
                <a:latin typeface="DejaVu Sans Condensed"/>
                <a:cs typeface="DejaVu Sans Condensed"/>
              </a:rPr>
              <a:t>, </a:t>
            </a:r>
            <a:r>
              <a:rPr sz="1600" spc="-9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𝐹</a:t>
            </a:r>
            <a:r>
              <a:rPr sz="1725" spc="-142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≥</a:t>
            </a:r>
            <a:r>
              <a:rPr sz="1600" spc="114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60" dirty="0">
                <a:solidFill>
                  <a:srgbClr val="006FC0"/>
                </a:solidFill>
                <a:latin typeface="DejaVu Sans Condensed"/>
                <a:cs typeface="DejaVu Sans Condensed"/>
              </a:rPr>
              <a:t>0</a:t>
            </a:r>
            <a:endParaRPr sz="1600">
              <a:latin typeface="DejaVu Sans Condensed"/>
              <a:cs typeface="DejaVu Sans Condensed"/>
            </a:endParaRPr>
          </a:p>
          <a:p>
            <a:pPr marL="1214120">
              <a:lnSpc>
                <a:spcPct val="100000"/>
              </a:lnSpc>
            </a:pPr>
            <a:r>
              <a:rPr sz="1600" spc="-8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𝑋</a:t>
            </a:r>
            <a:r>
              <a:rPr sz="1725" spc="-120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 </a:t>
            </a:r>
            <a:r>
              <a:rPr sz="1600" spc="-130" dirty="0">
                <a:solidFill>
                  <a:srgbClr val="006FC0"/>
                </a:solidFill>
                <a:latin typeface="DejaVu Sans Condensed"/>
                <a:cs typeface="DejaVu Sans Condensed"/>
              </a:rPr>
              <a:t>, </a:t>
            </a:r>
            <a:r>
              <a:rPr sz="1600" spc="-23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𝐼</a:t>
            </a:r>
            <a:r>
              <a:rPr sz="1725" spc="-352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 </a:t>
            </a:r>
            <a:r>
              <a:rPr sz="1600" spc="-130" dirty="0">
                <a:solidFill>
                  <a:srgbClr val="006FC0"/>
                </a:solidFill>
                <a:latin typeface="DejaVu Sans Condensed"/>
                <a:cs typeface="DejaVu Sans Condensed"/>
              </a:rPr>
              <a:t>, </a:t>
            </a:r>
            <a:r>
              <a:rPr sz="1600" spc="-7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𝐵</a:t>
            </a:r>
            <a:r>
              <a:rPr sz="1725" spc="-112" baseline="-14492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≥</a:t>
            </a:r>
            <a:r>
              <a:rPr sz="1600" spc="-285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0</a:t>
            </a:r>
            <a:endParaRPr sz="1600">
              <a:latin typeface="DejaVu Sans Condensed"/>
              <a:cs typeface="DejaVu Sans Condensed"/>
            </a:endParaRPr>
          </a:p>
          <a:p>
            <a:pPr marL="2333625">
              <a:lnSpc>
                <a:spcPct val="100000"/>
              </a:lnSpc>
              <a:spcBef>
                <a:spcPts val="325"/>
              </a:spcBef>
            </a:pPr>
            <a:r>
              <a:rPr sz="2400" spc="-120" baseline="10416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𝑋</a:t>
            </a:r>
            <a:r>
              <a:rPr sz="1150" spc="-8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𝑖𝑡</a:t>
            </a:r>
            <a:endParaRPr sz="1150">
              <a:latin typeface="DejaVu Sans Condensed"/>
              <a:cs typeface="DejaVu Sans Condens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5973" y="2495194"/>
            <a:ext cx="784860" cy="18014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70815" marR="161290" indent="5715" algn="just">
              <a:lnSpc>
                <a:spcPct val="103800"/>
              </a:lnSpc>
              <a:spcBef>
                <a:spcPts val="280"/>
              </a:spcBef>
            </a:pPr>
            <a:r>
              <a:rPr sz="1600" spc="45" dirty="0">
                <a:solidFill>
                  <a:srgbClr val="006FC0"/>
                </a:solidFill>
                <a:latin typeface="DejaVu Sans Condensed"/>
                <a:cs typeface="DejaVu Sans Condensed"/>
              </a:rPr>
              <a:t>Ɐ </a:t>
            </a:r>
            <a:r>
              <a:rPr sz="1600" i="1" spc="-3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1600" spc="-30" dirty="0">
                <a:solidFill>
                  <a:srgbClr val="006FC0"/>
                </a:solidFill>
                <a:latin typeface="DejaVu Sans Condensed"/>
                <a:cs typeface="DejaVu Sans Condensed"/>
              </a:rPr>
              <a:t>, </a:t>
            </a:r>
            <a:r>
              <a:rPr sz="1600" i="1" spc="70" dirty="0">
                <a:solidFill>
                  <a:srgbClr val="006FC0"/>
                </a:solidFill>
                <a:latin typeface="Arial"/>
                <a:cs typeface="Arial"/>
              </a:rPr>
              <a:t>t  </a:t>
            </a:r>
            <a:r>
              <a:rPr sz="1600" spc="10" dirty="0">
                <a:solidFill>
                  <a:srgbClr val="006FC0"/>
                </a:solidFill>
                <a:latin typeface="DejaVu Sans Condensed"/>
                <a:cs typeface="DejaVu Sans Condensed"/>
              </a:rPr>
              <a:t>Ɐ </a:t>
            </a:r>
            <a:r>
              <a:rPr sz="1600" spc="-22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𝑖, </a:t>
            </a:r>
            <a:r>
              <a:rPr sz="1600" spc="-23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 </a:t>
            </a:r>
            <a:r>
              <a:rPr sz="1600" spc="10" dirty="0">
                <a:solidFill>
                  <a:srgbClr val="006FC0"/>
                </a:solidFill>
                <a:latin typeface="DejaVu Sans Condensed"/>
                <a:cs typeface="DejaVu Sans Condensed"/>
              </a:rPr>
              <a:t>Ɐ </a:t>
            </a:r>
            <a:r>
              <a:rPr sz="1600" spc="-22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𝑖, </a:t>
            </a:r>
            <a:r>
              <a:rPr sz="1600" spc="-23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 </a:t>
            </a:r>
            <a:r>
              <a:rPr sz="1600" spc="10" dirty="0">
                <a:solidFill>
                  <a:srgbClr val="006FC0"/>
                </a:solidFill>
                <a:latin typeface="DejaVu Sans Condensed"/>
                <a:cs typeface="DejaVu Sans Condensed"/>
              </a:rPr>
              <a:t>Ɐ </a:t>
            </a:r>
            <a:r>
              <a:rPr sz="1600" spc="-22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𝑖, </a:t>
            </a:r>
            <a:r>
              <a:rPr sz="1600" spc="-23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  </a:t>
            </a:r>
            <a:r>
              <a:rPr sz="1600" spc="-114" dirty="0">
                <a:solidFill>
                  <a:srgbClr val="006FC0"/>
                </a:solidFill>
                <a:latin typeface="DejaVu Sans Condensed"/>
                <a:cs typeface="DejaVu Sans Condensed"/>
              </a:rPr>
              <a:t>Ɐ𝑡</a:t>
            </a:r>
            <a:endParaRPr sz="1600">
              <a:latin typeface="DejaVu Sans Condensed"/>
              <a:cs typeface="DejaVu Sans Condensed"/>
            </a:endParaRPr>
          </a:p>
          <a:p>
            <a:pPr marL="239395" algn="just">
              <a:lnSpc>
                <a:spcPct val="100000"/>
              </a:lnSpc>
            </a:pPr>
            <a:r>
              <a:rPr sz="1600" spc="10" dirty="0">
                <a:solidFill>
                  <a:srgbClr val="006FC0"/>
                </a:solidFill>
                <a:latin typeface="DejaVu Sans Condensed"/>
                <a:cs typeface="DejaVu Sans Condensed"/>
              </a:rPr>
              <a:t>Ɐ </a:t>
            </a:r>
            <a:r>
              <a:rPr sz="1600" spc="-220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𝑖,</a:t>
            </a:r>
            <a:r>
              <a:rPr sz="1600" spc="-355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235" dirty="0">
                <a:solidFill>
                  <a:srgbClr val="006FC0"/>
                </a:solidFill>
                <a:latin typeface="DejaVu Sans Condensed"/>
                <a:cs typeface="DejaVu Sans Condensed"/>
              </a:rPr>
              <a:t>𝑡</a:t>
            </a:r>
            <a:endParaRPr sz="160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</a:pPr>
            <a:r>
              <a:rPr sz="1600" spc="-40" dirty="0">
                <a:solidFill>
                  <a:srgbClr val="006FC0"/>
                </a:solidFill>
                <a:latin typeface="DejaVu Sans Condensed"/>
                <a:cs typeface="DejaVu Sans Condensed"/>
              </a:rPr>
              <a:t>(Integer)</a:t>
            </a:r>
            <a:endParaRPr sz="1600">
              <a:latin typeface="DejaVu Sans Condensed"/>
              <a:cs typeface="DejaVu Sans Condens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2983" y="4751959"/>
            <a:ext cx="4142104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Trebuchet MS"/>
                <a:cs typeface="Trebuchet MS"/>
              </a:rPr>
              <a:t>Example: </a:t>
            </a:r>
            <a:r>
              <a:rPr sz="1600" spc="-15" dirty="0">
                <a:latin typeface="DejaVu Sans Condensed"/>
                <a:cs typeface="DejaVu Sans Condensed"/>
              </a:rPr>
              <a:t>We </a:t>
            </a:r>
            <a:r>
              <a:rPr sz="1600" spc="-20" dirty="0">
                <a:latin typeface="DejaVu Sans Condensed"/>
                <a:cs typeface="DejaVu Sans Condensed"/>
              </a:rPr>
              <a:t>will </a:t>
            </a:r>
            <a:r>
              <a:rPr sz="1600" spc="-55" dirty="0">
                <a:latin typeface="DejaVu Sans Condensed"/>
                <a:cs typeface="DejaVu Sans Condensed"/>
              </a:rPr>
              <a:t>assume </a:t>
            </a:r>
            <a:r>
              <a:rPr sz="1600" spc="-70" dirty="0">
                <a:latin typeface="DejaVu Sans Condensed"/>
                <a:cs typeface="DejaVu Sans Condensed"/>
              </a:rPr>
              <a:t>a </a:t>
            </a:r>
            <a:r>
              <a:rPr sz="1600" spc="-20" dirty="0">
                <a:latin typeface="DejaVu Sans Condensed"/>
                <a:cs typeface="DejaVu Sans Condensed"/>
              </a:rPr>
              <a:t>unit </a:t>
            </a:r>
            <a:r>
              <a:rPr sz="1600" spc="-5" dirty="0">
                <a:latin typeface="DejaVu Sans Condensed"/>
                <a:cs typeface="DejaVu Sans Condensed"/>
              </a:rPr>
              <a:t>production  </a:t>
            </a:r>
            <a:r>
              <a:rPr sz="1600" spc="-65" dirty="0">
                <a:latin typeface="DejaVu Sans Condensed"/>
                <a:cs typeface="DejaVu Sans Condensed"/>
              </a:rPr>
              <a:t>rate, </a:t>
            </a:r>
            <a:r>
              <a:rPr sz="1600" spc="-35" dirty="0">
                <a:latin typeface="DejaVu Sans Condensed"/>
                <a:cs typeface="DejaVu Sans Condensed"/>
              </a:rPr>
              <a:t>that 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overtime </a:t>
            </a:r>
            <a:r>
              <a:rPr sz="1600" u="sng" spc="-50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is at </a:t>
            </a:r>
            <a:r>
              <a:rPr sz="1600" u="sng" spc="-20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most </a:t>
            </a:r>
            <a:r>
              <a:rPr sz="1600" u="sng" spc="-65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25% </a:t>
            </a:r>
            <a:r>
              <a:rPr sz="1600" u="sng" spc="10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of </a:t>
            </a:r>
            <a:r>
              <a:rPr sz="1600" u="sng" spc="-35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regular </a:t>
            </a:r>
            <a:r>
              <a:rPr sz="1600" spc="-35" dirty="0">
                <a:latin typeface="DejaVu Sans Condensed"/>
                <a:cs typeface="DejaVu Sans Condensed"/>
              </a:rPr>
              <a:t> </a:t>
            </a:r>
            <a:r>
              <a:rPr sz="1600" u="sng" spc="-50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labor</a:t>
            </a:r>
            <a:r>
              <a:rPr sz="1600" spc="-50" dirty="0">
                <a:latin typeface="DejaVu Sans Condensed"/>
                <a:cs typeface="DejaVu Sans Condensed"/>
              </a:rPr>
              <a:t>, 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Initial Inventory </a:t>
            </a:r>
            <a:r>
              <a:rPr sz="1600" u="sng" spc="-50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is </a:t>
            </a:r>
            <a:r>
              <a:rPr sz="1600" u="sng" spc="-60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3 </a:t>
            </a:r>
            <a:r>
              <a:rPr sz="1600" u="sng" spc="-45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units</a:t>
            </a:r>
            <a:r>
              <a:rPr sz="1600" spc="-45" dirty="0">
                <a:latin typeface="DejaVu Sans Condensed"/>
                <a:cs typeface="DejaVu Sans Condensed"/>
              </a:rPr>
              <a:t>, </a:t>
            </a:r>
            <a:r>
              <a:rPr sz="1600" u="sng" spc="-25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Initial </a:t>
            </a:r>
            <a:r>
              <a:rPr sz="1600" spc="-25" dirty="0">
                <a:latin typeface="DejaVu Sans Condensed"/>
                <a:cs typeface="DejaVu Sans Condensed"/>
              </a:rPr>
              <a:t> </a:t>
            </a:r>
            <a:r>
              <a:rPr sz="1600" u="sng" spc="-45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available </a:t>
            </a:r>
            <a:r>
              <a:rPr sz="1600" u="sng" spc="-35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regular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hour </a:t>
            </a:r>
            <a:r>
              <a:rPr sz="1600" u="sng" spc="-20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and </a:t>
            </a:r>
            <a:r>
              <a:rPr sz="1600" u="sng" spc="-45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Backorders </a:t>
            </a:r>
            <a:r>
              <a:rPr sz="1600" u="sng" spc="-60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are 0 </a:t>
            </a:r>
            <a:r>
              <a:rPr sz="1600" spc="-60" dirty="0">
                <a:latin typeface="DejaVu Sans Condensed"/>
                <a:cs typeface="DejaVu Sans Condensed"/>
              </a:rPr>
              <a:t> </a:t>
            </a:r>
            <a:r>
              <a:rPr sz="1600" u="sng" spc="-60" dirty="0">
                <a:uFill>
                  <a:solidFill>
                    <a:srgbClr val="000000"/>
                  </a:solidFill>
                </a:uFill>
                <a:latin typeface="DejaVu Sans Condensed"/>
                <a:cs typeface="DejaVu Sans Condensed"/>
              </a:rPr>
              <a:t>(Zero)</a:t>
            </a:r>
            <a:r>
              <a:rPr sz="1600" spc="-60" dirty="0">
                <a:latin typeface="DejaVu Sans Condensed"/>
                <a:cs typeface="DejaVu Sans Condensed"/>
              </a:rPr>
              <a:t>, </a:t>
            </a:r>
            <a:r>
              <a:rPr sz="1600" spc="-20" dirty="0">
                <a:latin typeface="DejaVu Sans Condensed"/>
                <a:cs typeface="DejaVu Sans Condensed"/>
              </a:rPr>
              <a:t>and </a:t>
            </a:r>
            <a:r>
              <a:rPr sz="1600" spc="-30" dirty="0">
                <a:latin typeface="DejaVu Sans Condensed"/>
                <a:cs typeface="DejaVu Sans Condensed"/>
              </a:rPr>
              <a:t>the </a:t>
            </a:r>
            <a:r>
              <a:rPr sz="1600" spc="-35" dirty="0">
                <a:latin typeface="DejaVu Sans Condensed"/>
                <a:cs typeface="DejaVu Sans Condensed"/>
              </a:rPr>
              <a:t>data </a:t>
            </a:r>
            <a:r>
              <a:rPr sz="1600" spc="-15" dirty="0">
                <a:latin typeface="DejaVu Sans Condensed"/>
                <a:cs typeface="DejaVu Sans Condensed"/>
              </a:rPr>
              <a:t>from </a:t>
            </a:r>
            <a:r>
              <a:rPr sz="1600" spc="-30" dirty="0">
                <a:latin typeface="DejaVu Sans Condensed"/>
                <a:cs typeface="DejaVu Sans Condensed"/>
              </a:rPr>
              <a:t>the </a:t>
            </a:r>
            <a:r>
              <a:rPr sz="1600" dirty="0">
                <a:latin typeface="DejaVu Sans Condensed"/>
                <a:cs typeface="DejaVu Sans Condensed"/>
              </a:rPr>
              <a:t>following</a:t>
            </a:r>
            <a:r>
              <a:rPr sz="1600" spc="70" dirty="0">
                <a:latin typeface="DejaVu Sans Condensed"/>
                <a:cs typeface="DejaVu Sans Condensed"/>
              </a:rPr>
              <a:t> </a:t>
            </a:r>
            <a:r>
              <a:rPr sz="1600" spc="-45" dirty="0">
                <a:latin typeface="DejaVu Sans Condensed"/>
                <a:cs typeface="DejaVu Sans Condensed"/>
              </a:rPr>
              <a:t>table.</a:t>
            </a:r>
            <a:endParaRPr sz="1600">
              <a:latin typeface="DejaVu Sans Condensed"/>
              <a:cs typeface="DejaVu Sans Condense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56632" y="4366259"/>
            <a:ext cx="6761988" cy="20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3874515"/>
            <a:ext cx="6797040" cy="2722880"/>
          </a:xfrm>
          <a:custGeom>
            <a:avLst/>
            <a:gdLst/>
            <a:ahLst/>
            <a:cxnLst/>
            <a:rect l="l" t="t" r="r" b="b"/>
            <a:pathLst>
              <a:path w="6797040" h="2722879">
                <a:moveTo>
                  <a:pt x="0" y="2722879"/>
                </a:moveTo>
                <a:lnTo>
                  <a:pt x="6796532" y="2722879"/>
                </a:lnTo>
                <a:lnTo>
                  <a:pt x="6796532" y="0"/>
                </a:lnTo>
                <a:lnTo>
                  <a:pt x="0" y="0"/>
                </a:lnTo>
                <a:lnTo>
                  <a:pt x="0" y="27228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031" y="3849115"/>
            <a:ext cx="6797040" cy="25400"/>
          </a:xfrm>
          <a:custGeom>
            <a:avLst/>
            <a:gdLst/>
            <a:ahLst/>
            <a:cxnLst/>
            <a:rect l="l" t="t" r="r" b="b"/>
            <a:pathLst>
              <a:path w="6797040" h="25400">
                <a:moveTo>
                  <a:pt x="0" y="25399"/>
                </a:moveTo>
                <a:lnTo>
                  <a:pt x="6796532" y="25399"/>
                </a:lnTo>
                <a:lnTo>
                  <a:pt x="6796532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97564" y="3874515"/>
            <a:ext cx="441959" cy="2722880"/>
          </a:xfrm>
          <a:custGeom>
            <a:avLst/>
            <a:gdLst/>
            <a:ahLst/>
            <a:cxnLst/>
            <a:rect l="l" t="t" r="r" b="b"/>
            <a:pathLst>
              <a:path w="441959" h="2722879">
                <a:moveTo>
                  <a:pt x="0" y="2722879"/>
                </a:moveTo>
                <a:lnTo>
                  <a:pt x="441451" y="2722879"/>
                </a:lnTo>
                <a:lnTo>
                  <a:pt x="441451" y="0"/>
                </a:lnTo>
                <a:lnTo>
                  <a:pt x="0" y="0"/>
                </a:lnTo>
                <a:lnTo>
                  <a:pt x="0" y="27228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56031" y="265175"/>
            <a:ext cx="11683365" cy="3609340"/>
            <a:chOff x="256031" y="265175"/>
            <a:chExt cx="11683365" cy="3609340"/>
          </a:xfrm>
        </p:grpSpPr>
        <p:sp>
          <p:nvSpPr>
            <p:cNvPr id="6" name="object 6"/>
            <p:cNvSpPr/>
            <p:nvPr/>
          </p:nvSpPr>
          <p:spPr>
            <a:xfrm>
              <a:off x="256032" y="265175"/>
              <a:ext cx="11683365" cy="3609340"/>
            </a:xfrm>
            <a:custGeom>
              <a:avLst/>
              <a:gdLst/>
              <a:ahLst/>
              <a:cxnLst/>
              <a:rect l="l" t="t" r="r" b="b"/>
              <a:pathLst>
                <a:path w="11683365" h="3609340">
                  <a:moveTo>
                    <a:pt x="11682971" y="0"/>
                  </a:moveTo>
                  <a:lnTo>
                    <a:pt x="0" y="0"/>
                  </a:lnTo>
                  <a:lnTo>
                    <a:pt x="0" y="3445256"/>
                  </a:lnTo>
                  <a:lnTo>
                    <a:pt x="0" y="3470656"/>
                  </a:lnTo>
                  <a:lnTo>
                    <a:pt x="0" y="3583940"/>
                  </a:lnTo>
                  <a:lnTo>
                    <a:pt x="11241532" y="3583940"/>
                  </a:lnTo>
                  <a:lnTo>
                    <a:pt x="11241532" y="3609340"/>
                  </a:lnTo>
                  <a:lnTo>
                    <a:pt x="11682971" y="3609340"/>
                  </a:lnTo>
                  <a:lnTo>
                    <a:pt x="11682971" y="3583940"/>
                  </a:lnTo>
                  <a:lnTo>
                    <a:pt x="11682971" y="3470656"/>
                  </a:lnTo>
                  <a:lnTo>
                    <a:pt x="11682971" y="3445256"/>
                  </a:lnTo>
                  <a:lnTo>
                    <a:pt x="1168297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5790" y="1197101"/>
              <a:ext cx="10983595" cy="0"/>
            </a:xfrm>
            <a:custGeom>
              <a:avLst/>
              <a:gdLst/>
              <a:ahLst/>
              <a:cxnLst/>
              <a:rect l="l" t="t" r="r" b="b"/>
              <a:pathLst>
                <a:path w="10983595">
                  <a:moveTo>
                    <a:pt x="0" y="0"/>
                  </a:moveTo>
                  <a:lnTo>
                    <a:pt x="10983087" y="0"/>
                  </a:lnTo>
                </a:path>
              </a:pathLst>
            </a:custGeom>
            <a:ln w="25908">
              <a:solidFill>
                <a:srgbClr val="D246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69747" y="3710432"/>
            <a:ext cx="11652885" cy="3032760"/>
            <a:chOff x="269747" y="3710432"/>
            <a:chExt cx="11652885" cy="3032760"/>
          </a:xfrm>
        </p:grpSpPr>
        <p:sp>
          <p:nvSpPr>
            <p:cNvPr id="9" name="object 9"/>
            <p:cNvSpPr/>
            <p:nvPr/>
          </p:nvSpPr>
          <p:spPr>
            <a:xfrm>
              <a:off x="269747" y="4802124"/>
              <a:ext cx="11652504" cy="1786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055" y="3849116"/>
              <a:ext cx="6161024" cy="28783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52564" y="3710432"/>
              <a:ext cx="4445000" cy="30322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3158" y="566166"/>
            <a:ext cx="75464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Transportation Problem: LP Model</a:t>
            </a:r>
            <a:endParaRPr sz="2800"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8081" y="1833372"/>
          <a:ext cx="4955540" cy="1352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014"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PRODUCTION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(TONES)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DEMAND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(TONES)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 –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 –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 –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 –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351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 –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3 –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 –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4 – 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63676" y="1203096"/>
            <a:ext cx="10946765" cy="118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Punjab Flour </a:t>
            </a:r>
            <a:r>
              <a:rPr sz="1600" dirty="0">
                <a:latin typeface="Times New Roman"/>
                <a:cs typeface="Times New Roman"/>
              </a:rPr>
              <a:t>Mill </a:t>
            </a:r>
            <a:r>
              <a:rPr sz="1600" spc="-5" dirty="0">
                <a:latin typeface="Times New Roman"/>
                <a:cs typeface="Times New Roman"/>
              </a:rPr>
              <a:t>has four branches A, B, C &amp; D and four warehouses </a:t>
            </a:r>
            <a:r>
              <a:rPr sz="1600" dirty="0">
                <a:latin typeface="Times New Roman"/>
                <a:cs typeface="Times New Roman"/>
              </a:rPr>
              <a:t>1, 2, 3,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4. </a:t>
            </a:r>
            <a:r>
              <a:rPr sz="1600" spc="-5" dirty="0">
                <a:latin typeface="Times New Roman"/>
                <a:cs typeface="Times New Roman"/>
              </a:rPr>
              <a:t>Production, demand and </a:t>
            </a:r>
            <a:r>
              <a:rPr sz="1600" dirty="0">
                <a:latin typeface="Times New Roman"/>
                <a:cs typeface="Times New Roman"/>
              </a:rPr>
              <a:t>transportation </a:t>
            </a:r>
            <a:r>
              <a:rPr sz="1600" spc="-5" dirty="0">
                <a:latin typeface="Times New Roman"/>
                <a:cs typeface="Times New Roman"/>
              </a:rPr>
              <a:t>costs </a:t>
            </a:r>
            <a:r>
              <a:rPr sz="1600" dirty="0">
                <a:latin typeface="Times New Roman"/>
                <a:cs typeface="Times New Roman"/>
              </a:rPr>
              <a:t>are  </a:t>
            </a:r>
            <a:r>
              <a:rPr sz="1600" spc="-5" dirty="0">
                <a:latin typeface="Times New Roman"/>
                <a:cs typeface="Times New Roman"/>
              </a:rPr>
              <a:t>given below:</a:t>
            </a:r>
            <a:endParaRPr sz="1600">
              <a:latin typeface="Times New Roman"/>
              <a:cs typeface="Times New Roman"/>
            </a:endParaRPr>
          </a:p>
          <a:p>
            <a:pPr marL="5244465" marR="4506595">
              <a:lnSpc>
                <a:spcPct val="107500"/>
              </a:lnSpc>
              <a:spcBef>
                <a:spcPts val="900"/>
              </a:spcBef>
            </a:pPr>
            <a:r>
              <a:rPr sz="1600" spc="-7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ransportation  Costs (in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Rs):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156450" y="1850644"/>
          <a:ext cx="3890644" cy="1334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53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953">
                <a:tc>
                  <a:txBody>
                    <a:bodyPr/>
                    <a:lstStyle/>
                    <a:p>
                      <a:pPr marL="1270" algn="ctr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954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953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06653" y="3323082"/>
            <a:ext cx="238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Find the optimal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9607" y="2458034"/>
            <a:ext cx="652259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70" dirty="0"/>
              <a:t>Thank you</a:t>
            </a:r>
            <a:endParaRPr spc="-47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4802123"/>
            <a:ext cx="11652504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58" y="566166"/>
            <a:ext cx="28982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Supply Chain</a:t>
            </a:r>
            <a:endParaRPr sz="2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2025395" y="3627120"/>
            <a:ext cx="7917180" cy="2802890"/>
            <a:chOff x="2025395" y="3627120"/>
            <a:chExt cx="7917180" cy="2802890"/>
          </a:xfrm>
        </p:grpSpPr>
        <p:sp>
          <p:nvSpPr>
            <p:cNvPr id="5" name="object 5"/>
            <p:cNvSpPr/>
            <p:nvPr/>
          </p:nvSpPr>
          <p:spPr>
            <a:xfrm>
              <a:off x="2025395" y="4262628"/>
              <a:ext cx="1917192" cy="1918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0661" y="3646170"/>
              <a:ext cx="5603240" cy="769620"/>
            </a:xfrm>
            <a:custGeom>
              <a:avLst/>
              <a:gdLst/>
              <a:ahLst/>
              <a:cxnLst/>
              <a:rect l="l" t="t" r="r" b="b"/>
              <a:pathLst>
                <a:path w="5603240" h="769620">
                  <a:moveTo>
                    <a:pt x="5603240" y="769492"/>
                  </a:moveTo>
                  <a:lnTo>
                    <a:pt x="5592826" y="711834"/>
                  </a:lnTo>
                  <a:lnTo>
                    <a:pt x="5562345" y="654557"/>
                  </a:lnTo>
                  <a:lnTo>
                    <a:pt x="5512943" y="597661"/>
                  </a:lnTo>
                  <a:lnTo>
                    <a:pt x="5445633" y="541781"/>
                  </a:lnTo>
                  <a:lnTo>
                    <a:pt x="5361305" y="486917"/>
                  </a:lnTo>
                  <a:lnTo>
                    <a:pt x="5261229" y="433577"/>
                  </a:lnTo>
                  <a:lnTo>
                    <a:pt x="5146420" y="382015"/>
                  </a:lnTo>
                  <a:lnTo>
                    <a:pt x="5017896" y="332485"/>
                  </a:lnTo>
                  <a:lnTo>
                    <a:pt x="4876672" y="285114"/>
                  </a:lnTo>
                  <a:lnTo>
                    <a:pt x="4723765" y="240537"/>
                  </a:lnTo>
                  <a:lnTo>
                    <a:pt x="4560443" y="198627"/>
                  </a:lnTo>
                  <a:lnTo>
                    <a:pt x="4387469" y="160019"/>
                  </a:lnTo>
                  <a:lnTo>
                    <a:pt x="4206113" y="124967"/>
                  </a:lnTo>
                  <a:lnTo>
                    <a:pt x="4017391" y="93471"/>
                  </a:lnTo>
                  <a:lnTo>
                    <a:pt x="3822445" y="66166"/>
                  </a:lnTo>
                  <a:lnTo>
                    <a:pt x="3622040" y="43052"/>
                  </a:lnTo>
                  <a:lnTo>
                    <a:pt x="3417570" y="24637"/>
                  </a:lnTo>
                  <a:lnTo>
                    <a:pt x="3209798" y="11175"/>
                  </a:lnTo>
                  <a:lnTo>
                    <a:pt x="2999993" y="2793"/>
                  </a:lnTo>
                  <a:lnTo>
                    <a:pt x="2789047" y="0"/>
                  </a:lnTo>
                  <a:lnTo>
                    <a:pt x="2594610" y="1904"/>
                  </a:lnTo>
                  <a:lnTo>
                    <a:pt x="2401062" y="7619"/>
                  </a:lnTo>
                  <a:lnTo>
                    <a:pt x="2209038" y="16890"/>
                  </a:lnTo>
                  <a:lnTo>
                    <a:pt x="2019553" y="29590"/>
                  </a:lnTo>
                  <a:lnTo>
                    <a:pt x="1833372" y="45465"/>
                  </a:lnTo>
                  <a:lnTo>
                    <a:pt x="1651253" y="64261"/>
                  </a:lnTo>
                  <a:lnTo>
                    <a:pt x="1474215" y="86105"/>
                  </a:lnTo>
                  <a:lnTo>
                    <a:pt x="1302892" y="110489"/>
                  </a:lnTo>
                  <a:lnTo>
                    <a:pt x="1138174" y="137286"/>
                  </a:lnTo>
                  <a:lnTo>
                    <a:pt x="980948" y="166496"/>
                  </a:lnTo>
                  <a:lnTo>
                    <a:pt x="831976" y="197865"/>
                  </a:lnTo>
                  <a:lnTo>
                    <a:pt x="692150" y="231139"/>
                  </a:lnTo>
                  <a:lnTo>
                    <a:pt x="562228" y="266064"/>
                  </a:lnTo>
                  <a:lnTo>
                    <a:pt x="442975" y="302767"/>
                  </a:lnTo>
                  <a:lnTo>
                    <a:pt x="335407" y="340740"/>
                  </a:lnTo>
                  <a:lnTo>
                    <a:pt x="240156" y="379856"/>
                  </a:lnTo>
                  <a:lnTo>
                    <a:pt x="158242" y="420115"/>
                  </a:lnTo>
                  <a:lnTo>
                    <a:pt x="90296" y="461263"/>
                  </a:lnTo>
                  <a:lnTo>
                    <a:pt x="37337" y="502919"/>
                  </a:lnTo>
                  <a:lnTo>
                    <a:pt x="0" y="54521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8751" y="4136136"/>
              <a:ext cx="107568" cy="126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761" y="6015990"/>
              <a:ext cx="5565775" cy="394970"/>
            </a:xfrm>
            <a:custGeom>
              <a:avLst/>
              <a:gdLst/>
              <a:ahLst/>
              <a:cxnLst/>
              <a:rect l="l" t="t" r="r" b="b"/>
              <a:pathLst>
                <a:path w="5565775" h="394970">
                  <a:moveTo>
                    <a:pt x="5565647" y="0"/>
                  </a:moveTo>
                  <a:lnTo>
                    <a:pt x="5524881" y="59004"/>
                  </a:lnTo>
                  <a:lnTo>
                    <a:pt x="5475351" y="88150"/>
                  </a:lnTo>
                  <a:lnTo>
                    <a:pt x="5408041" y="116840"/>
                  </a:lnTo>
                  <a:lnTo>
                    <a:pt x="5323840" y="144932"/>
                  </a:lnTo>
                  <a:lnTo>
                    <a:pt x="5223637" y="172288"/>
                  </a:lnTo>
                  <a:lnTo>
                    <a:pt x="5108829" y="198767"/>
                  </a:lnTo>
                  <a:lnTo>
                    <a:pt x="4980305" y="224193"/>
                  </a:lnTo>
                  <a:lnTo>
                    <a:pt x="4838954" y="248450"/>
                  </a:lnTo>
                  <a:lnTo>
                    <a:pt x="4686172" y="271360"/>
                  </a:lnTo>
                  <a:lnTo>
                    <a:pt x="4522723" y="292798"/>
                  </a:lnTo>
                  <a:lnTo>
                    <a:pt x="4349877" y="312610"/>
                  </a:lnTo>
                  <a:lnTo>
                    <a:pt x="4168520" y="330644"/>
                  </a:lnTo>
                  <a:lnTo>
                    <a:pt x="3979671" y="346760"/>
                  </a:lnTo>
                  <a:lnTo>
                    <a:pt x="3784599" y="360794"/>
                  </a:lnTo>
                  <a:lnTo>
                    <a:pt x="3584320" y="372605"/>
                  </a:lnTo>
                  <a:lnTo>
                    <a:pt x="3379724" y="382054"/>
                  </a:lnTo>
                  <a:lnTo>
                    <a:pt x="3171952" y="388988"/>
                  </a:lnTo>
                  <a:lnTo>
                    <a:pt x="2962148" y="393255"/>
                  </a:lnTo>
                  <a:lnTo>
                    <a:pt x="2751201" y="394716"/>
                  </a:lnTo>
                  <a:lnTo>
                    <a:pt x="2566670" y="394068"/>
                  </a:lnTo>
                  <a:lnTo>
                    <a:pt x="2382774" y="392163"/>
                  </a:lnTo>
                  <a:lnTo>
                    <a:pt x="2200275" y="389051"/>
                  </a:lnTo>
                  <a:lnTo>
                    <a:pt x="2019935" y="384797"/>
                  </a:lnTo>
                  <a:lnTo>
                    <a:pt x="1842515" y="379463"/>
                  </a:lnTo>
                  <a:lnTo>
                    <a:pt x="1668526" y="373100"/>
                  </a:lnTo>
                  <a:lnTo>
                    <a:pt x="1498727" y="365760"/>
                  </a:lnTo>
                  <a:lnTo>
                    <a:pt x="1334008" y="357517"/>
                  </a:lnTo>
                  <a:lnTo>
                    <a:pt x="1174877" y="348411"/>
                  </a:lnTo>
                  <a:lnTo>
                    <a:pt x="1022096" y="338505"/>
                  </a:lnTo>
                  <a:lnTo>
                    <a:pt x="876426" y="327863"/>
                  </a:lnTo>
                  <a:lnTo>
                    <a:pt x="738504" y="316534"/>
                  </a:lnTo>
                  <a:lnTo>
                    <a:pt x="609091" y="304584"/>
                  </a:lnTo>
                  <a:lnTo>
                    <a:pt x="488823" y="292074"/>
                  </a:lnTo>
                  <a:lnTo>
                    <a:pt x="378460" y="279044"/>
                  </a:lnTo>
                  <a:lnTo>
                    <a:pt x="278764" y="265557"/>
                  </a:lnTo>
                  <a:lnTo>
                    <a:pt x="190373" y="251688"/>
                  </a:lnTo>
                  <a:lnTo>
                    <a:pt x="113918" y="237477"/>
                  </a:lnTo>
                  <a:lnTo>
                    <a:pt x="50292" y="222986"/>
                  </a:lnTo>
                  <a:lnTo>
                    <a:pt x="0" y="208267"/>
                  </a:lnTo>
                </a:path>
              </a:pathLst>
            </a:custGeom>
            <a:ln w="38099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5515" y="6181344"/>
              <a:ext cx="126364" cy="111125"/>
            </a:xfrm>
            <a:custGeom>
              <a:avLst/>
              <a:gdLst/>
              <a:ahLst/>
              <a:cxnLst/>
              <a:rect l="l" t="t" r="r" b="b"/>
              <a:pathLst>
                <a:path w="126364" h="111125">
                  <a:moveTo>
                    <a:pt x="0" y="0"/>
                  </a:moveTo>
                  <a:lnTo>
                    <a:pt x="62610" y="110782"/>
                  </a:lnTo>
                  <a:lnTo>
                    <a:pt x="62864" y="42417"/>
                  </a:lnTo>
                  <a:lnTo>
                    <a:pt x="126237" y="16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83195" y="4415028"/>
              <a:ext cx="2659379" cy="160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10077" y="3984498"/>
              <a:ext cx="5586730" cy="367665"/>
            </a:xfrm>
            <a:custGeom>
              <a:avLst/>
              <a:gdLst/>
              <a:ahLst/>
              <a:cxnLst/>
              <a:rect l="l" t="t" r="r" b="b"/>
              <a:pathLst>
                <a:path w="5586730" h="367664">
                  <a:moveTo>
                    <a:pt x="0" y="279526"/>
                  </a:moveTo>
                  <a:lnTo>
                    <a:pt x="40767" y="237744"/>
                  </a:lnTo>
                  <a:lnTo>
                    <a:pt x="90170" y="217043"/>
                  </a:lnTo>
                  <a:lnTo>
                    <a:pt x="157607" y="196722"/>
                  </a:lnTo>
                  <a:lnTo>
                    <a:pt x="241808" y="176910"/>
                  </a:lnTo>
                  <a:lnTo>
                    <a:pt x="341884" y="157479"/>
                  </a:lnTo>
                  <a:lnTo>
                    <a:pt x="456692" y="138810"/>
                  </a:lnTo>
                  <a:lnTo>
                    <a:pt x="585216" y="120776"/>
                  </a:lnTo>
                  <a:lnTo>
                    <a:pt x="726439" y="103631"/>
                  </a:lnTo>
                  <a:lnTo>
                    <a:pt x="879221" y="87375"/>
                  </a:lnTo>
                  <a:lnTo>
                    <a:pt x="1042670" y="72135"/>
                  </a:lnTo>
                  <a:lnTo>
                    <a:pt x="1215517" y="58165"/>
                  </a:lnTo>
                  <a:lnTo>
                    <a:pt x="1396746" y="45338"/>
                  </a:lnTo>
                  <a:lnTo>
                    <a:pt x="1585468" y="33908"/>
                  </a:lnTo>
                  <a:lnTo>
                    <a:pt x="1780539" y="24002"/>
                  </a:lnTo>
                  <a:lnTo>
                    <a:pt x="1980819" y="15620"/>
                  </a:lnTo>
                  <a:lnTo>
                    <a:pt x="2185289" y="9016"/>
                  </a:lnTo>
                  <a:lnTo>
                    <a:pt x="2393061" y="4063"/>
                  </a:lnTo>
                  <a:lnTo>
                    <a:pt x="2602865" y="1015"/>
                  </a:lnTo>
                  <a:lnTo>
                    <a:pt x="2813685" y="0"/>
                  </a:lnTo>
                  <a:lnTo>
                    <a:pt x="3003423" y="1269"/>
                  </a:lnTo>
                  <a:lnTo>
                    <a:pt x="3192526" y="5079"/>
                  </a:lnTo>
                  <a:lnTo>
                    <a:pt x="3379978" y="11302"/>
                  </a:lnTo>
                  <a:lnTo>
                    <a:pt x="3565144" y="19684"/>
                  </a:lnTo>
                  <a:lnTo>
                    <a:pt x="3747262" y="30352"/>
                  </a:lnTo>
                  <a:lnTo>
                    <a:pt x="3925443" y="42925"/>
                  </a:lnTo>
                  <a:lnTo>
                    <a:pt x="4099179" y="57531"/>
                  </a:lnTo>
                  <a:lnTo>
                    <a:pt x="4267454" y="73913"/>
                  </a:lnTo>
                  <a:lnTo>
                    <a:pt x="4429506" y="91947"/>
                  </a:lnTo>
                  <a:lnTo>
                    <a:pt x="4584700" y="111506"/>
                  </a:lnTo>
                  <a:lnTo>
                    <a:pt x="4732147" y="132460"/>
                  </a:lnTo>
                  <a:lnTo>
                    <a:pt x="4871212" y="154812"/>
                  </a:lnTo>
                  <a:lnTo>
                    <a:pt x="5001006" y="178434"/>
                  </a:lnTo>
                  <a:lnTo>
                    <a:pt x="5120767" y="203072"/>
                  </a:lnTo>
                  <a:lnTo>
                    <a:pt x="5229860" y="228726"/>
                  </a:lnTo>
                  <a:lnTo>
                    <a:pt x="5327269" y="255143"/>
                  </a:lnTo>
                  <a:lnTo>
                    <a:pt x="5412486" y="282320"/>
                  </a:lnTo>
                  <a:lnTo>
                    <a:pt x="5484622" y="310133"/>
                  </a:lnTo>
                  <a:lnTo>
                    <a:pt x="5542915" y="338454"/>
                  </a:lnTo>
                  <a:lnTo>
                    <a:pt x="5586476" y="367156"/>
                  </a:lnTo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27719" y="4288536"/>
              <a:ext cx="109220" cy="1275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47590" y="6074155"/>
            <a:ext cx="201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Tahoma"/>
                <a:cs typeface="Tahoma"/>
              </a:rPr>
              <a:t>Financial</a:t>
            </a:r>
            <a:r>
              <a:rPr sz="1800" spc="-6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Tahoma"/>
                <a:cs typeface="Tahoma"/>
              </a:rPr>
              <a:t>(payment)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0552" y="4100576"/>
            <a:ext cx="2074545" cy="106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Information</a:t>
            </a:r>
            <a:r>
              <a:rPr sz="18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(Status)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 marL="129539">
              <a:lnSpc>
                <a:spcPct val="100000"/>
              </a:lnSpc>
              <a:spcBef>
                <a:spcPts val="1345"/>
              </a:spcBef>
            </a:pPr>
            <a:r>
              <a:rPr sz="1800" spc="-5" dirty="0">
                <a:latin typeface="Tahoma"/>
                <a:cs typeface="Tahoma"/>
              </a:rPr>
              <a:t>Physical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(delivery)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9838" y="3314522"/>
            <a:ext cx="19742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Information</a:t>
            </a:r>
            <a:r>
              <a:rPr sz="18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(order)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43350" y="5158994"/>
            <a:ext cx="3340735" cy="114300"/>
          </a:xfrm>
          <a:custGeom>
            <a:avLst/>
            <a:gdLst/>
            <a:ahLst/>
            <a:cxnLst/>
            <a:rect l="l" t="t" r="r" b="b"/>
            <a:pathLst>
              <a:path w="3340734" h="114300">
                <a:moveTo>
                  <a:pt x="3302806" y="38099"/>
                </a:moveTo>
                <a:lnTo>
                  <a:pt x="3245357" y="38099"/>
                </a:lnTo>
                <a:lnTo>
                  <a:pt x="3245357" y="76199"/>
                </a:lnTo>
                <a:lnTo>
                  <a:pt x="3226350" y="76238"/>
                </a:lnTo>
                <a:lnTo>
                  <a:pt x="3226434" y="114299"/>
                </a:lnTo>
                <a:lnTo>
                  <a:pt x="3340607" y="56895"/>
                </a:lnTo>
                <a:lnTo>
                  <a:pt x="3302806" y="38099"/>
                </a:lnTo>
                <a:close/>
              </a:path>
              <a:path w="3340734" h="114300">
                <a:moveTo>
                  <a:pt x="3226265" y="38138"/>
                </a:moveTo>
                <a:lnTo>
                  <a:pt x="0" y="44703"/>
                </a:lnTo>
                <a:lnTo>
                  <a:pt x="0" y="82803"/>
                </a:lnTo>
                <a:lnTo>
                  <a:pt x="3226350" y="76238"/>
                </a:lnTo>
                <a:lnTo>
                  <a:pt x="3226265" y="38138"/>
                </a:lnTo>
                <a:close/>
              </a:path>
              <a:path w="3340734" h="114300">
                <a:moveTo>
                  <a:pt x="3245357" y="38099"/>
                </a:moveTo>
                <a:lnTo>
                  <a:pt x="3226265" y="38138"/>
                </a:lnTo>
                <a:lnTo>
                  <a:pt x="3226350" y="76238"/>
                </a:lnTo>
                <a:lnTo>
                  <a:pt x="3245357" y="76199"/>
                </a:lnTo>
                <a:lnTo>
                  <a:pt x="3245357" y="38099"/>
                </a:lnTo>
                <a:close/>
              </a:path>
              <a:path w="3340734" h="114300">
                <a:moveTo>
                  <a:pt x="3226180" y="0"/>
                </a:moveTo>
                <a:lnTo>
                  <a:pt x="3226265" y="38138"/>
                </a:lnTo>
                <a:lnTo>
                  <a:pt x="3302806" y="38099"/>
                </a:lnTo>
                <a:lnTo>
                  <a:pt x="3226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3676" y="1299210"/>
            <a:ext cx="1095946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10" dirty="0">
                <a:latin typeface="DejaVu Sans Condensed"/>
                <a:cs typeface="DejaVu Sans Condensed"/>
              </a:rPr>
              <a:t>The </a:t>
            </a:r>
            <a:r>
              <a:rPr sz="1800" b="1" spc="-90" dirty="0">
                <a:solidFill>
                  <a:srgbClr val="006FC0"/>
                </a:solidFill>
                <a:latin typeface="Trebuchet MS"/>
                <a:cs typeface="Trebuchet MS"/>
              </a:rPr>
              <a:t>network </a:t>
            </a:r>
            <a:r>
              <a:rPr sz="1800" b="1" spc="-15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1800" b="1" spc="-75" dirty="0">
                <a:solidFill>
                  <a:srgbClr val="006FC0"/>
                </a:solidFill>
                <a:latin typeface="Trebuchet MS"/>
                <a:cs typeface="Trebuchet MS"/>
              </a:rPr>
              <a:t>firms </a:t>
            </a:r>
            <a:r>
              <a:rPr sz="1800" b="1" spc="-35" dirty="0">
                <a:solidFill>
                  <a:srgbClr val="006FC0"/>
                </a:solidFill>
                <a:latin typeface="Trebuchet MS"/>
                <a:cs typeface="Trebuchet MS"/>
              </a:rPr>
              <a:t>and </a:t>
            </a:r>
            <a:r>
              <a:rPr sz="1800" b="1" spc="-114" dirty="0">
                <a:solidFill>
                  <a:srgbClr val="006FC0"/>
                </a:solidFill>
                <a:latin typeface="Trebuchet MS"/>
                <a:cs typeface="Trebuchet MS"/>
              </a:rPr>
              <a:t>facilities </a:t>
            </a:r>
            <a:r>
              <a:rPr sz="1800" spc="-125" dirty="0">
                <a:latin typeface="DejaVu Sans Condensed"/>
                <a:cs typeface="DejaVu Sans Condensed"/>
              </a:rPr>
              <a:t>involved </a:t>
            </a:r>
            <a:r>
              <a:rPr sz="1800" spc="-70" dirty="0">
                <a:latin typeface="DejaVu Sans Condensed"/>
                <a:cs typeface="DejaVu Sans Condensed"/>
              </a:rPr>
              <a:t>in </a:t>
            </a:r>
            <a:r>
              <a:rPr sz="1800" spc="-105" dirty="0">
                <a:latin typeface="DejaVu Sans Condensed"/>
                <a:cs typeface="DejaVu Sans Condensed"/>
              </a:rPr>
              <a:t>the </a:t>
            </a:r>
            <a:r>
              <a:rPr sz="1800" spc="-125" dirty="0">
                <a:latin typeface="DejaVu Sans Condensed"/>
                <a:cs typeface="DejaVu Sans Condensed"/>
              </a:rPr>
              <a:t>transformation </a:t>
            </a:r>
            <a:r>
              <a:rPr sz="1800" spc="-130" dirty="0">
                <a:latin typeface="DejaVu Sans Condensed"/>
                <a:cs typeface="DejaVu Sans Condensed"/>
              </a:rPr>
              <a:t>process </a:t>
            </a:r>
            <a:r>
              <a:rPr sz="1800" spc="-90" dirty="0">
                <a:latin typeface="DejaVu Sans Condensed"/>
                <a:cs typeface="DejaVu Sans Condensed"/>
              </a:rPr>
              <a:t>from </a:t>
            </a:r>
            <a:r>
              <a:rPr sz="1800" spc="-120" dirty="0">
                <a:latin typeface="DejaVu Sans Condensed"/>
                <a:cs typeface="DejaVu Sans Condensed"/>
              </a:rPr>
              <a:t>raw </a:t>
            </a:r>
            <a:r>
              <a:rPr sz="1800" spc="-145" dirty="0">
                <a:latin typeface="DejaVu Sans Condensed"/>
                <a:cs typeface="DejaVu Sans Condensed"/>
              </a:rPr>
              <a:t>materials </a:t>
            </a:r>
            <a:r>
              <a:rPr sz="1800" spc="-45" dirty="0">
                <a:latin typeface="DejaVu Sans Condensed"/>
                <a:cs typeface="DejaVu Sans Condensed"/>
              </a:rPr>
              <a:t>to</a:t>
            </a:r>
            <a:r>
              <a:rPr sz="1800" spc="-380" dirty="0">
                <a:latin typeface="DejaVu Sans Condensed"/>
                <a:cs typeface="DejaVu Sans Condensed"/>
              </a:rPr>
              <a:t> </a:t>
            </a:r>
            <a:r>
              <a:rPr sz="1800" spc="-80" dirty="0">
                <a:latin typeface="DejaVu Sans Condensed"/>
                <a:cs typeface="DejaVu Sans Condensed"/>
              </a:rPr>
              <a:t>a </a:t>
            </a:r>
            <a:r>
              <a:rPr sz="1800" spc="-100" dirty="0">
                <a:latin typeface="DejaVu Sans Condensed"/>
                <a:cs typeface="DejaVu Sans Condensed"/>
              </a:rPr>
              <a:t>product </a:t>
            </a:r>
            <a:r>
              <a:rPr sz="1800" spc="-95" dirty="0">
                <a:latin typeface="DejaVu Sans Condensed"/>
                <a:cs typeface="DejaVu Sans Condensed"/>
              </a:rPr>
              <a:t>and </a:t>
            </a:r>
            <a:r>
              <a:rPr sz="1800" spc="-70" dirty="0">
                <a:latin typeface="DejaVu Sans Condensed"/>
                <a:cs typeface="DejaVu Sans Condensed"/>
              </a:rPr>
              <a:t>in </a:t>
            </a:r>
            <a:r>
              <a:rPr sz="1800" spc="-100" dirty="0">
                <a:latin typeface="DejaVu Sans Condensed"/>
                <a:cs typeface="DejaVu Sans Condensed"/>
              </a:rPr>
              <a:t>the  </a:t>
            </a:r>
            <a:r>
              <a:rPr sz="1800" spc="-114" dirty="0">
                <a:latin typeface="DejaVu Sans Condensed"/>
                <a:cs typeface="DejaVu Sans Condensed"/>
              </a:rPr>
              <a:t>distribution</a:t>
            </a:r>
            <a:r>
              <a:rPr sz="1800" spc="-204" dirty="0">
                <a:latin typeface="DejaVu Sans Condensed"/>
                <a:cs typeface="DejaVu Sans Condensed"/>
              </a:rPr>
              <a:t> </a:t>
            </a:r>
            <a:r>
              <a:rPr sz="1800" spc="-45" dirty="0">
                <a:latin typeface="DejaVu Sans Condensed"/>
                <a:cs typeface="DejaVu Sans Condensed"/>
              </a:rPr>
              <a:t>of</a:t>
            </a:r>
            <a:r>
              <a:rPr sz="1800" spc="-240" dirty="0">
                <a:latin typeface="DejaVu Sans Condensed"/>
                <a:cs typeface="DejaVu Sans Condensed"/>
              </a:rPr>
              <a:t> </a:t>
            </a:r>
            <a:r>
              <a:rPr sz="1800" spc="-120" dirty="0">
                <a:latin typeface="DejaVu Sans Condensed"/>
                <a:cs typeface="DejaVu Sans Condensed"/>
              </a:rPr>
              <a:t>that</a:t>
            </a:r>
            <a:r>
              <a:rPr sz="1800" spc="-229" dirty="0">
                <a:latin typeface="DejaVu Sans Condensed"/>
                <a:cs typeface="DejaVu Sans Condensed"/>
              </a:rPr>
              <a:t> </a:t>
            </a:r>
            <a:r>
              <a:rPr sz="1800" spc="-100" dirty="0">
                <a:latin typeface="DejaVu Sans Condensed"/>
                <a:cs typeface="DejaVu Sans Condensed"/>
              </a:rPr>
              <a:t>product</a:t>
            </a:r>
            <a:r>
              <a:rPr sz="1800" spc="-215" dirty="0">
                <a:latin typeface="DejaVu Sans Condensed"/>
                <a:cs typeface="DejaVu Sans Condensed"/>
              </a:rPr>
              <a:t> </a:t>
            </a:r>
            <a:r>
              <a:rPr sz="1800" spc="-45" dirty="0">
                <a:latin typeface="DejaVu Sans Condensed"/>
                <a:cs typeface="DejaVu Sans Condensed"/>
              </a:rPr>
              <a:t>to</a:t>
            </a:r>
            <a:r>
              <a:rPr sz="1800" spc="-240" dirty="0">
                <a:latin typeface="DejaVu Sans Condensed"/>
                <a:cs typeface="DejaVu Sans Condensed"/>
              </a:rPr>
              <a:t> </a:t>
            </a:r>
            <a:r>
              <a:rPr sz="1800" spc="-145" dirty="0">
                <a:latin typeface="DejaVu Sans Condensed"/>
                <a:cs typeface="DejaVu Sans Condensed"/>
              </a:rPr>
              <a:t>customers.</a:t>
            </a:r>
            <a:endParaRPr sz="1800">
              <a:latin typeface="DejaVu Sans Condensed"/>
              <a:cs typeface="DejaVu Sans Condensed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60" dirty="0">
                <a:latin typeface="DejaVu Sans Condensed"/>
                <a:cs typeface="DejaVu Sans Condensed"/>
              </a:rPr>
              <a:t>In</a:t>
            </a:r>
            <a:r>
              <a:rPr sz="1800" spc="-254" dirty="0">
                <a:latin typeface="DejaVu Sans Condensed"/>
                <a:cs typeface="DejaVu Sans Condensed"/>
              </a:rPr>
              <a:t> </a:t>
            </a:r>
            <a:r>
              <a:rPr sz="1800" spc="-80" dirty="0">
                <a:latin typeface="DejaVu Sans Condensed"/>
                <a:cs typeface="DejaVu Sans Condensed"/>
              </a:rPr>
              <a:t>a</a:t>
            </a:r>
            <a:r>
              <a:rPr sz="1800" spc="-245" dirty="0">
                <a:latin typeface="DejaVu Sans Condensed"/>
                <a:cs typeface="DejaVu Sans Condensed"/>
              </a:rPr>
              <a:t> </a:t>
            </a:r>
            <a:r>
              <a:rPr sz="1800" spc="-114" dirty="0">
                <a:latin typeface="DejaVu Sans Condensed"/>
                <a:cs typeface="DejaVu Sans Condensed"/>
              </a:rPr>
              <a:t>supply</a:t>
            </a:r>
            <a:r>
              <a:rPr sz="1800" spc="-220" dirty="0">
                <a:latin typeface="DejaVu Sans Condensed"/>
                <a:cs typeface="DejaVu Sans Condensed"/>
              </a:rPr>
              <a:t> </a:t>
            </a:r>
            <a:r>
              <a:rPr sz="1800" spc="-125" dirty="0">
                <a:latin typeface="DejaVu Sans Condensed"/>
                <a:cs typeface="DejaVu Sans Condensed"/>
              </a:rPr>
              <a:t>chain</a:t>
            </a:r>
            <a:endParaRPr sz="1800">
              <a:latin typeface="DejaVu Sans Condensed"/>
              <a:cs typeface="DejaVu Sans Condensed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Physical</a:t>
            </a:r>
            <a:r>
              <a:rPr sz="1800" b="1" spc="-2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006FC0"/>
                </a:solidFill>
                <a:latin typeface="Trebuchet MS"/>
                <a:cs typeface="Trebuchet MS"/>
              </a:rPr>
              <a:t>flow</a:t>
            </a:r>
            <a:endParaRPr sz="1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b="1" spc="-114" dirty="0">
                <a:solidFill>
                  <a:srgbClr val="006FC0"/>
                </a:solidFill>
                <a:latin typeface="Trebuchet MS"/>
                <a:cs typeface="Trebuchet MS"/>
              </a:rPr>
              <a:t>Financial</a:t>
            </a:r>
            <a:r>
              <a:rPr sz="1800" b="1" spc="-2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006FC0"/>
                </a:solidFill>
                <a:latin typeface="Trebuchet MS"/>
                <a:cs typeface="Trebuchet MS"/>
              </a:rPr>
              <a:t>flow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0876" y="3494023"/>
            <a:ext cx="194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urier New"/>
                <a:cs typeface="Courier New"/>
              </a:rPr>
              <a:t>o </a:t>
            </a:r>
            <a:r>
              <a:rPr sz="1800" b="1" spc="-70" dirty="0">
                <a:solidFill>
                  <a:srgbClr val="006FC0"/>
                </a:solidFill>
                <a:latin typeface="Trebuchet MS"/>
                <a:cs typeface="Trebuchet MS"/>
              </a:rPr>
              <a:t>Information</a:t>
            </a:r>
            <a:r>
              <a:rPr sz="1800" b="1" spc="-2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006FC0"/>
                </a:solidFill>
                <a:latin typeface="Trebuchet MS"/>
                <a:cs typeface="Trebuchet MS"/>
              </a:rPr>
              <a:t>flow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4802123"/>
            <a:ext cx="11652504" cy="1786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58" y="566166"/>
            <a:ext cx="45746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(Big) Data Analytics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669036" y="2039111"/>
            <a:ext cx="10294620" cy="2304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6994" y="1260093"/>
            <a:ext cx="5994400" cy="1338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2D2D2D"/>
                </a:solidFill>
                <a:latin typeface="DejaVu Sans Condensed"/>
                <a:cs typeface="DejaVu Sans Condensed"/>
              </a:rPr>
              <a:t>What </a:t>
            </a:r>
            <a:r>
              <a:rPr sz="1600" spc="-55" dirty="0">
                <a:solidFill>
                  <a:srgbClr val="2D2D2D"/>
                </a:solidFill>
                <a:latin typeface="DejaVu Sans Condensed"/>
                <a:cs typeface="DejaVu Sans Condensed"/>
              </a:rPr>
              <a:t>has</a:t>
            </a:r>
            <a:r>
              <a:rPr sz="1600" spc="-40" dirty="0">
                <a:solidFill>
                  <a:srgbClr val="2D2D2D"/>
                </a:solidFill>
                <a:latin typeface="DejaVu Sans Condensed"/>
                <a:cs typeface="DejaVu Sans Condensed"/>
              </a:rPr>
              <a:t> </a:t>
            </a:r>
            <a:r>
              <a:rPr sz="1600" spc="-30" dirty="0">
                <a:solidFill>
                  <a:srgbClr val="2D2D2D"/>
                </a:solidFill>
                <a:latin typeface="DejaVu Sans Condensed"/>
                <a:cs typeface="DejaVu Sans Condensed"/>
              </a:rPr>
              <a:t>happened,</a:t>
            </a:r>
            <a:endParaRPr sz="1600">
              <a:latin typeface="DejaVu Sans Condensed"/>
              <a:cs typeface="DejaVu Sans Condensed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2D2D2D"/>
                </a:solidFill>
                <a:latin typeface="DejaVu Sans Condensed"/>
                <a:cs typeface="DejaVu Sans Condensed"/>
              </a:rPr>
              <a:t>What </a:t>
            </a:r>
            <a:r>
              <a:rPr sz="1600" spc="-50" dirty="0">
                <a:solidFill>
                  <a:srgbClr val="2D2D2D"/>
                </a:solidFill>
                <a:latin typeface="DejaVu Sans Condensed"/>
                <a:cs typeface="DejaVu Sans Condensed"/>
              </a:rPr>
              <a:t>is </a:t>
            </a:r>
            <a:r>
              <a:rPr sz="1600" spc="-25" dirty="0">
                <a:solidFill>
                  <a:srgbClr val="2D2D2D"/>
                </a:solidFill>
                <a:latin typeface="DejaVu Sans Condensed"/>
                <a:cs typeface="DejaVu Sans Condensed"/>
              </a:rPr>
              <a:t>happening,</a:t>
            </a:r>
            <a:r>
              <a:rPr sz="1600" spc="5" dirty="0">
                <a:solidFill>
                  <a:srgbClr val="2D2D2D"/>
                </a:solidFill>
                <a:latin typeface="DejaVu Sans Condensed"/>
                <a:cs typeface="DejaVu Sans Condensed"/>
              </a:rPr>
              <a:t> </a:t>
            </a:r>
            <a:r>
              <a:rPr sz="1600" spc="-20" dirty="0">
                <a:solidFill>
                  <a:srgbClr val="2D2D2D"/>
                </a:solidFill>
                <a:latin typeface="DejaVu Sans Condensed"/>
                <a:cs typeface="DejaVu Sans Condensed"/>
              </a:rPr>
              <a:t>and</a:t>
            </a:r>
            <a:endParaRPr sz="1600">
              <a:latin typeface="DejaVu Sans Condensed"/>
              <a:cs typeface="DejaVu Sans Condensed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2D2D2D"/>
                </a:solidFill>
                <a:latin typeface="DejaVu Sans Condensed"/>
                <a:cs typeface="DejaVu Sans Condensed"/>
              </a:rPr>
              <a:t>Why</a:t>
            </a:r>
            <a:endParaRPr sz="1600">
              <a:latin typeface="DejaVu Sans Condensed"/>
              <a:cs typeface="DejaVu Sans Condensed"/>
            </a:endParaRPr>
          </a:p>
          <a:p>
            <a:pPr marL="3067685" lvl="1" indent="-287020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3067685" algn="l"/>
                <a:tab pos="3068320" algn="l"/>
              </a:tabLst>
            </a:pPr>
            <a:r>
              <a:rPr sz="1600" spc="-15" dirty="0">
                <a:solidFill>
                  <a:srgbClr val="2D2D2D"/>
                </a:solidFill>
                <a:latin typeface="DejaVu Sans Condensed"/>
                <a:cs typeface="DejaVu Sans Condensed"/>
              </a:rPr>
              <a:t>What </a:t>
            </a:r>
            <a:r>
              <a:rPr sz="1600" spc="-10" dirty="0">
                <a:solidFill>
                  <a:srgbClr val="2D2D2D"/>
                </a:solidFill>
                <a:latin typeface="DejaVu Sans Condensed"/>
                <a:cs typeface="DejaVu Sans Condensed"/>
              </a:rPr>
              <a:t>should </a:t>
            </a:r>
            <a:r>
              <a:rPr sz="1600" spc="-20" dirty="0">
                <a:solidFill>
                  <a:srgbClr val="2D2D2D"/>
                </a:solidFill>
                <a:latin typeface="DejaVu Sans Condensed"/>
                <a:cs typeface="DejaVu Sans Condensed"/>
              </a:rPr>
              <a:t>be happening?</a:t>
            </a:r>
            <a:r>
              <a:rPr sz="1600" spc="-45" dirty="0">
                <a:solidFill>
                  <a:srgbClr val="2D2D2D"/>
                </a:solidFill>
                <a:latin typeface="DejaVu Sans Condensed"/>
                <a:cs typeface="DejaVu Sans Condensed"/>
              </a:rPr>
              <a:t> </a:t>
            </a:r>
            <a:r>
              <a:rPr sz="1600" spc="-20" dirty="0">
                <a:solidFill>
                  <a:srgbClr val="2D2D2D"/>
                </a:solidFill>
                <a:latin typeface="DejaVu Sans Condensed"/>
                <a:cs typeface="DejaVu Sans Condensed"/>
              </a:rPr>
              <a:t>and</a:t>
            </a:r>
            <a:endParaRPr sz="1600">
              <a:latin typeface="DejaVu Sans Condensed"/>
              <a:cs typeface="DejaVu Sans Condensed"/>
            </a:endParaRPr>
          </a:p>
          <a:p>
            <a:pPr marL="3067685" lvl="1" indent="-287020">
              <a:lnSpc>
                <a:spcPct val="100000"/>
              </a:lnSpc>
              <a:buFont typeface="Wingdings"/>
              <a:buChar char=""/>
              <a:tabLst>
                <a:tab pos="3067685" algn="l"/>
                <a:tab pos="3068320" algn="l"/>
              </a:tabLst>
            </a:pPr>
            <a:r>
              <a:rPr sz="1600" spc="25" dirty="0">
                <a:solidFill>
                  <a:srgbClr val="2D2D2D"/>
                </a:solidFill>
                <a:latin typeface="DejaVu Sans Condensed"/>
                <a:cs typeface="DejaVu Sans Condensed"/>
              </a:rPr>
              <a:t>How </a:t>
            </a:r>
            <a:r>
              <a:rPr sz="1600" spc="5" dirty="0">
                <a:solidFill>
                  <a:srgbClr val="2D2D2D"/>
                </a:solidFill>
                <a:latin typeface="DejaVu Sans Condensed"/>
                <a:cs typeface="DejaVu Sans Condensed"/>
              </a:rPr>
              <a:t>to </a:t>
            </a:r>
            <a:r>
              <a:rPr sz="1600" spc="-30" dirty="0">
                <a:solidFill>
                  <a:srgbClr val="2D2D2D"/>
                </a:solidFill>
                <a:latin typeface="DejaVu Sans Condensed"/>
                <a:cs typeface="DejaVu Sans Condensed"/>
              </a:rPr>
              <a:t>influence</a:t>
            </a:r>
            <a:r>
              <a:rPr sz="1600" spc="-85" dirty="0">
                <a:solidFill>
                  <a:srgbClr val="2D2D2D"/>
                </a:solidFill>
                <a:latin typeface="DejaVu Sans Condensed"/>
                <a:cs typeface="DejaVu Sans Condensed"/>
              </a:rPr>
              <a:t> </a:t>
            </a:r>
            <a:r>
              <a:rPr sz="1600" spc="-25" dirty="0">
                <a:solidFill>
                  <a:srgbClr val="2D2D2D"/>
                </a:solidFill>
                <a:latin typeface="DejaVu Sans Condensed"/>
                <a:cs typeface="DejaVu Sans Condensed"/>
              </a:rPr>
              <a:t>it</a:t>
            </a:r>
            <a:endParaRPr sz="1600">
              <a:latin typeface="DejaVu Sans Condensed"/>
              <a:cs typeface="DejaVu Sans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498" y="4284090"/>
            <a:ext cx="11564620" cy="2317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1715" marR="572643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61715" algn="l"/>
                <a:tab pos="3562350" algn="l"/>
              </a:tabLst>
            </a:pPr>
            <a:r>
              <a:rPr sz="1600" spc="-15" dirty="0">
                <a:solidFill>
                  <a:srgbClr val="2D2D2D"/>
                </a:solidFill>
                <a:latin typeface="DejaVu Sans Condensed"/>
                <a:cs typeface="DejaVu Sans Condensed"/>
              </a:rPr>
              <a:t>What will </a:t>
            </a:r>
            <a:r>
              <a:rPr sz="1600" spc="-20" dirty="0">
                <a:solidFill>
                  <a:srgbClr val="2D2D2D"/>
                </a:solidFill>
                <a:latin typeface="DejaVu Sans Condensed"/>
                <a:cs typeface="DejaVu Sans Condensed"/>
              </a:rPr>
              <a:t>be </a:t>
            </a:r>
            <a:r>
              <a:rPr sz="1600" spc="-10" dirty="0">
                <a:solidFill>
                  <a:srgbClr val="2D2D2D"/>
                </a:solidFill>
                <a:latin typeface="DejaVu Sans Condensed"/>
                <a:cs typeface="DejaVu Sans Condensed"/>
              </a:rPr>
              <a:t>happening  </a:t>
            </a:r>
            <a:r>
              <a:rPr sz="1600" spc="5" dirty="0">
                <a:solidFill>
                  <a:srgbClr val="2D2D2D"/>
                </a:solidFill>
                <a:latin typeface="DejaVu Sans Condensed"/>
                <a:cs typeface="DejaVu Sans Condensed"/>
              </a:rPr>
              <a:t>or </a:t>
            </a:r>
            <a:r>
              <a:rPr sz="1600" spc="-50" dirty="0">
                <a:solidFill>
                  <a:srgbClr val="2D2D2D"/>
                </a:solidFill>
                <a:latin typeface="DejaVu Sans Condensed"/>
                <a:cs typeface="DejaVu Sans Condensed"/>
              </a:rPr>
              <a:t>likely </a:t>
            </a:r>
            <a:r>
              <a:rPr sz="1600" spc="5" dirty="0">
                <a:solidFill>
                  <a:srgbClr val="2D2D2D"/>
                </a:solidFill>
                <a:latin typeface="DejaVu Sans Condensed"/>
                <a:cs typeface="DejaVu Sans Condensed"/>
              </a:rPr>
              <a:t>to</a:t>
            </a:r>
            <a:r>
              <a:rPr sz="1600" spc="-5" dirty="0">
                <a:solidFill>
                  <a:srgbClr val="2D2D2D"/>
                </a:solidFill>
                <a:latin typeface="DejaVu Sans Condensed"/>
                <a:cs typeface="DejaVu Sans Condensed"/>
              </a:rPr>
              <a:t> </a:t>
            </a:r>
            <a:r>
              <a:rPr sz="1600" spc="-20" dirty="0">
                <a:solidFill>
                  <a:srgbClr val="2D2D2D"/>
                </a:solidFill>
                <a:latin typeface="DejaVu Sans Condensed"/>
                <a:cs typeface="DejaVu Sans Condensed"/>
              </a:rPr>
              <a:t>happen</a:t>
            </a:r>
            <a:endParaRPr sz="1600" dirty="0">
              <a:latin typeface="DejaVu Sans Condensed"/>
              <a:cs typeface="DejaVu Sans Condensed"/>
            </a:endParaRPr>
          </a:p>
          <a:p>
            <a:pPr marL="135255">
              <a:lnSpc>
                <a:spcPct val="100000"/>
              </a:lnSpc>
              <a:spcBef>
                <a:spcPts val="730"/>
              </a:spcBef>
            </a:pPr>
            <a:r>
              <a:rPr sz="1600" spc="-25" dirty="0">
                <a:solidFill>
                  <a:srgbClr val="006FC0"/>
                </a:solidFill>
                <a:latin typeface="DejaVu Sans Condensed"/>
                <a:cs typeface="DejaVu Sans Condensed"/>
              </a:rPr>
              <a:t>Some </a:t>
            </a:r>
            <a:r>
              <a:rPr sz="1600" spc="10" dirty="0">
                <a:solidFill>
                  <a:srgbClr val="006FC0"/>
                </a:solidFill>
                <a:latin typeface="DejaVu Sans Condensed"/>
                <a:cs typeface="DejaVu Sans Condensed"/>
              </a:rPr>
              <a:t>of </a:t>
            </a:r>
            <a:r>
              <a:rPr sz="1600" spc="-30" dirty="0">
                <a:solidFill>
                  <a:srgbClr val="006FC0"/>
                </a:solidFill>
                <a:latin typeface="DejaVu Sans Condensed"/>
                <a:cs typeface="DejaVu Sans Condensed"/>
              </a:rPr>
              <a:t>the </a:t>
            </a:r>
            <a:r>
              <a:rPr sz="1600" spc="-45" dirty="0">
                <a:solidFill>
                  <a:srgbClr val="006FC0"/>
                </a:solidFill>
                <a:latin typeface="DejaVu Sans Condensed"/>
                <a:cs typeface="DejaVu Sans Condensed"/>
              </a:rPr>
              <a:t>crucial </a:t>
            </a:r>
            <a:r>
              <a:rPr sz="1600" spc="-40" dirty="0">
                <a:solidFill>
                  <a:srgbClr val="006FC0"/>
                </a:solidFill>
                <a:latin typeface="DejaVu Sans Condensed"/>
                <a:cs typeface="DejaVu Sans Condensed"/>
              </a:rPr>
              <a:t>scenarios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in </a:t>
            </a:r>
            <a:r>
              <a:rPr sz="1600" spc="-25" dirty="0">
                <a:solidFill>
                  <a:srgbClr val="006FC0"/>
                </a:solidFill>
                <a:latin typeface="DejaVu Sans Condensed"/>
                <a:cs typeface="DejaVu Sans Condensed"/>
              </a:rPr>
              <a:t>Supply </a:t>
            </a:r>
            <a:r>
              <a:rPr sz="1600" spc="-30" dirty="0">
                <a:solidFill>
                  <a:srgbClr val="006FC0"/>
                </a:solidFill>
                <a:latin typeface="DejaVu Sans Condensed"/>
                <a:cs typeface="DejaVu Sans Condensed"/>
              </a:rPr>
              <a:t>Chain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that </a:t>
            </a:r>
            <a:r>
              <a:rPr sz="1600" b="1" spc="-20" dirty="0">
                <a:solidFill>
                  <a:srgbClr val="006FC0"/>
                </a:solidFill>
                <a:latin typeface="Trebuchet MS"/>
                <a:cs typeface="Trebuchet MS"/>
              </a:rPr>
              <a:t>prescriptive </a:t>
            </a:r>
            <a:r>
              <a:rPr sz="1600" b="1" spc="-10" dirty="0">
                <a:solidFill>
                  <a:srgbClr val="006FC0"/>
                </a:solidFill>
                <a:latin typeface="Trebuchet MS"/>
                <a:cs typeface="Trebuchet MS"/>
              </a:rPr>
              <a:t>analytics </a:t>
            </a:r>
            <a:r>
              <a:rPr sz="1600" spc="-25" dirty="0">
                <a:solidFill>
                  <a:srgbClr val="006FC0"/>
                </a:solidFill>
                <a:latin typeface="DejaVu Sans Condensed"/>
                <a:cs typeface="DejaVu Sans Condensed"/>
              </a:rPr>
              <a:t>allows </a:t>
            </a:r>
            <a:r>
              <a:rPr sz="1600" spc="-20" dirty="0">
                <a:solidFill>
                  <a:srgbClr val="006FC0"/>
                </a:solidFill>
                <a:latin typeface="DejaVu Sans Condensed"/>
                <a:cs typeface="DejaVu Sans Condensed"/>
              </a:rPr>
              <a:t>organization/companies </a:t>
            </a:r>
            <a:r>
              <a:rPr sz="1600" spc="5" dirty="0">
                <a:solidFill>
                  <a:srgbClr val="006FC0"/>
                </a:solidFill>
                <a:latin typeface="DejaVu Sans Condensed"/>
                <a:cs typeface="DejaVu Sans Condensed"/>
              </a:rPr>
              <a:t>to </a:t>
            </a:r>
            <a:r>
              <a:rPr sz="1600" spc="-50" dirty="0">
                <a:solidFill>
                  <a:srgbClr val="006FC0"/>
                </a:solidFill>
                <a:latin typeface="DejaVu Sans Condensed"/>
                <a:cs typeface="DejaVu Sans Condensed"/>
              </a:rPr>
              <a:t>answer</a:t>
            </a:r>
            <a:r>
              <a:rPr sz="1600" spc="110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40" dirty="0">
                <a:solidFill>
                  <a:srgbClr val="006FC0"/>
                </a:solidFill>
                <a:latin typeface="DejaVu Sans Condensed"/>
                <a:cs typeface="DejaVu Sans Condensed"/>
              </a:rPr>
              <a:t>include:</a:t>
            </a:r>
            <a:endParaRPr sz="1600" dirty="0">
              <a:latin typeface="DejaVu Sans Condensed"/>
              <a:cs typeface="DejaVu Sans Condensed"/>
            </a:endParaRPr>
          </a:p>
          <a:p>
            <a:pPr marL="938530" indent="-457834">
              <a:lnSpc>
                <a:spcPct val="100000"/>
              </a:lnSpc>
              <a:buFont typeface="Wingdings"/>
              <a:buChar char=""/>
              <a:tabLst>
                <a:tab pos="938530" algn="l"/>
                <a:tab pos="939165" algn="l"/>
              </a:tabLst>
            </a:pP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What kind </a:t>
            </a:r>
            <a:r>
              <a:rPr sz="1600" spc="10" dirty="0">
                <a:solidFill>
                  <a:srgbClr val="006FC0"/>
                </a:solidFill>
                <a:latin typeface="DejaVu Sans Condensed"/>
                <a:cs typeface="DejaVu Sans Condensed"/>
              </a:rPr>
              <a:t>of </a:t>
            </a:r>
            <a:r>
              <a:rPr sz="1600" spc="-40" dirty="0">
                <a:solidFill>
                  <a:srgbClr val="006FC0"/>
                </a:solidFill>
                <a:latin typeface="DejaVu Sans Condensed"/>
                <a:cs typeface="DejaVu Sans Condensed"/>
              </a:rPr>
              <a:t>an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offer </a:t>
            </a:r>
            <a:r>
              <a:rPr sz="1600" spc="-10" dirty="0">
                <a:solidFill>
                  <a:srgbClr val="006FC0"/>
                </a:solidFill>
                <a:latin typeface="DejaVu Sans Condensed"/>
                <a:cs typeface="DejaVu Sans Condensed"/>
              </a:rPr>
              <a:t>should </a:t>
            </a:r>
            <a:r>
              <a:rPr sz="1600" spc="-50" dirty="0">
                <a:solidFill>
                  <a:srgbClr val="006FC0"/>
                </a:solidFill>
                <a:latin typeface="DejaVu Sans Condensed"/>
                <a:cs typeface="DejaVu Sans Condensed"/>
              </a:rPr>
              <a:t>we </a:t>
            </a:r>
            <a:r>
              <a:rPr sz="1600" spc="-60" dirty="0">
                <a:solidFill>
                  <a:srgbClr val="006FC0"/>
                </a:solidFill>
                <a:latin typeface="DejaVu Sans Condensed"/>
                <a:cs typeface="DejaVu Sans Condensed"/>
              </a:rPr>
              <a:t>make </a:t>
            </a:r>
            <a:r>
              <a:rPr sz="1600" spc="5" dirty="0">
                <a:solidFill>
                  <a:srgbClr val="006FC0"/>
                </a:solidFill>
                <a:latin typeface="DejaVu Sans Condensed"/>
                <a:cs typeface="DejaVu Sans Condensed"/>
              </a:rPr>
              <a:t>to </a:t>
            </a:r>
            <a:r>
              <a:rPr sz="1600" spc="-45" dirty="0">
                <a:solidFill>
                  <a:srgbClr val="006FC0"/>
                </a:solidFill>
                <a:latin typeface="DejaVu Sans Condensed"/>
                <a:cs typeface="DejaVu Sans Condensed"/>
              </a:rPr>
              <a:t>each</a:t>
            </a:r>
            <a:r>
              <a:rPr sz="1600" spc="-5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customer?</a:t>
            </a:r>
            <a:endParaRPr sz="1600" dirty="0">
              <a:latin typeface="DejaVu Sans Condensed"/>
              <a:cs typeface="DejaVu Sans Condensed"/>
            </a:endParaRPr>
          </a:p>
          <a:p>
            <a:pPr marL="938530" indent="-457834">
              <a:lnSpc>
                <a:spcPct val="100000"/>
              </a:lnSpc>
              <a:buFont typeface="Wingdings"/>
              <a:buChar char=""/>
              <a:tabLst>
                <a:tab pos="938530" algn="l"/>
                <a:tab pos="939165" algn="l"/>
              </a:tabLst>
            </a:pP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What </a:t>
            </a:r>
            <a:r>
              <a:rPr sz="1600" spc="-10" dirty="0">
                <a:solidFill>
                  <a:srgbClr val="006FC0"/>
                </a:solidFill>
                <a:latin typeface="DejaVu Sans Condensed"/>
                <a:cs typeface="DejaVu Sans Condensed"/>
              </a:rPr>
              <a:t>should </a:t>
            </a:r>
            <a:r>
              <a:rPr sz="1600" spc="-20" dirty="0">
                <a:solidFill>
                  <a:srgbClr val="006FC0"/>
                </a:solidFill>
                <a:latin typeface="DejaVu Sans Condensed"/>
                <a:cs typeface="DejaVu Sans Condensed"/>
              </a:rPr>
              <a:t>be </a:t>
            </a:r>
            <a:r>
              <a:rPr sz="1600" spc="-30" dirty="0">
                <a:solidFill>
                  <a:srgbClr val="006FC0"/>
                </a:solidFill>
                <a:latin typeface="DejaVu Sans Condensed"/>
                <a:cs typeface="DejaVu Sans Condensed"/>
              </a:rPr>
              <a:t>the </a:t>
            </a:r>
            <a:r>
              <a:rPr sz="1600" spc="-20" dirty="0">
                <a:solidFill>
                  <a:srgbClr val="006FC0"/>
                </a:solidFill>
                <a:latin typeface="DejaVu Sans Condensed"/>
                <a:cs typeface="DejaVu Sans Condensed"/>
              </a:rPr>
              <a:t>plant </a:t>
            </a:r>
            <a:r>
              <a:rPr sz="1600" spc="135" dirty="0">
                <a:solidFill>
                  <a:srgbClr val="006FC0"/>
                </a:solidFill>
                <a:latin typeface="DejaVu Sans Condensed"/>
                <a:cs typeface="DejaVu Sans Condensed"/>
              </a:rPr>
              <a:t>/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warehouse</a:t>
            </a:r>
            <a:r>
              <a:rPr sz="1600" spc="-155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DejaVu Sans Condensed"/>
                <a:cs typeface="DejaVu Sans Condensed"/>
              </a:rPr>
              <a:t>location?</a:t>
            </a:r>
            <a:endParaRPr sz="1600" dirty="0">
              <a:latin typeface="DejaVu Sans Condensed"/>
              <a:cs typeface="DejaVu Sans Condensed"/>
            </a:endParaRPr>
          </a:p>
          <a:p>
            <a:pPr marL="938530" indent="-457834">
              <a:lnSpc>
                <a:spcPct val="100000"/>
              </a:lnSpc>
              <a:buFont typeface="Wingdings"/>
              <a:buChar char=""/>
              <a:tabLst>
                <a:tab pos="938530" algn="l"/>
                <a:tab pos="939165" algn="l"/>
              </a:tabLst>
            </a:pPr>
            <a:r>
              <a:rPr sz="1600" spc="-10" dirty="0">
                <a:solidFill>
                  <a:srgbClr val="006FC0"/>
                </a:solidFill>
                <a:latin typeface="DejaVu Sans Condensed"/>
                <a:cs typeface="DejaVu Sans Condensed"/>
              </a:rPr>
              <a:t>What should </a:t>
            </a:r>
            <a:r>
              <a:rPr sz="1600" spc="-15" dirty="0">
                <a:solidFill>
                  <a:srgbClr val="006FC0"/>
                </a:solidFill>
                <a:latin typeface="DejaVu Sans Condensed"/>
                <a:cs typeface="DejaVu Sans Condensed"/>
              </a:rPr>
              <a:t>be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the </a:t>
            </a:r>
            <a:r>
              <a:rPr sz="1600" spc="-25" dirty="0">
                <a:solidFill>
                  <a:srgbClr val="006FC0"/>
                </a:solidFill>
                <a:latin typeface="DejaVu Sans Condensed"/>
                <a:cs typeface="DejaVu Sans Condensed"/>
              </a:rPr>
              <a:t>shipment </a:t>
            </a:r>
            <a:r>
              <a:rPr sz="1600" spc="-45" dirty="0">
                <a:solidFill>
                  <a:srgbClr val="006FC0"/>
                </a:solidFill>
                <a:latin typeface="DejaVu Sans Condensed"/>
                <a:cs typeface="DejaVu Sans Condensed"/>
              </a:rPr>
              <a:t>strategy </a:t>
            </a:r>
            <a:r>
              <a:rPr sz="1600" dirty="0">
                <a:solidFill>
                  <a:srgbClr val="006FC0"/>
                </a:solidFill>
                <a:latin typeface="DejaVu Sans Condensed"/>
                <a:cs typeface="DejaVu Sans Condensed"/>
              </a:rPr>
              <a:t>for </a:t>
            </a:r>
            <a:r>
              <a:rPr sz="1600" spc="-45" dirty="0">
                <a:solidFill>
                  <a:srgbClr val="006FC0"/>
                </a:solidFill>
                <a:latin typeface="DejaVu Sans Condensed"/>
                <a:cs typeface="DejaVu Sans Condensed"/>
              </a:rPr>
              <a:t>each </a:t>
            </a:r>
            <a:r>
              <a:rPr sz="1600" spc="-40" dirty="0">
                <a:solidFill>
                  <a:srgbClr val="006FC0"/>
                </a:solidFill>
                <a:latin typeface="DejaVu Sans Condensed"/>
                <a:cs typeface="DejaVu Sans Condensed"/>
              </a:rPr>
              <a:t>retail</a:t>
            </a:r>
            <a:r>
              <a:rPr sz="1600" spc="5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DejaVu Sans Condensed"/>
                <a:cs typeface="DejaVu Sans Condensed"/>
              </a:rPr>
              <a:t>location?</a:t>
            </a:r>
            <a:endParaRPr sz="1600" dirty="0">
              <a:latin typeface="DejaVu Sans Condensed"/>
              <a:cs typeface="DejaVu Sans Condensed"/>
            </a:endParaRPr>
          </a:p>
          <a:p>
            <a:pPr marL="938530" indent="-457834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938530" algn="l"/>
                <a:tab pos="939165" algn="l"/>
              </a:tabLst>
            </a:pPr>
            <a:r>
              <a:rPr sz="1600" spc="-10" dirty="0">
                <a:solidFill>
                  <a:srgbClr val="006FC0"/>
                </a:solidFill>
                <a:latin typeface="DejaVu Sans Condensed"/>
                <a:cs typeface="DejaVu Sans Condensed"/>
              </a:rPr>
              <a:t>Which product should </a:t>
            </a:r>
            <a:r>
              <a:rPr sz="1600" dirty="0">
                <a:solidFill>
                  <a:srgbClr val="006FC0"/>
                </a:solidFill>
                <a:latin typeface="DejaVu Sans Condensed"/>
                <a:cs typeface="DejaVu Sans Condensed"/>
              </a:rPr>
              <a:t>I 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launch </a:t>
            </a:r>
            <a:r>
              <a:rPr sz="1600" spc="-20" dirty="0">
                <a:solidFill>
                  <a:srgbClr val="006FC0"/>
                </a:solidFill>
                <a:latin typeface="DejaVu Sans Condensed"/>
                <a:cs typeface="DejaVu Sans Condensed"/>
              </a:rPr>
              <a:t>and</a:t>
            </a:r>
            <a:r>
              <a:rPr sz="1600" spc="-35" dirty="0">
                <a:solidFill>
                  <a:srgbClr val="006FC0"/>
                </a:solidFill>
                <a:latin typeface="DejaVu Sans Condensed"/>
                <a:cs typeface="DejaVu Sans Condensed"/>
              </a:rPr>
              <a:t> </a:t>
            </a:r>
            <a:r>
              <a:rPr sz="1600" spc="-30" dirty="0">
                <a:solidFill>
                  <a:srgbClr val="006FC0"/>
                </a:solidFill>
                <a:latin typeface="DejaVu Sans Condensed"/>
                <a:cs typeface="DejaVu Sans Condensed"/>
              </a:rPr>
              <a:t>when?</a:t>
            </a:r>
            <a:endParaRPr sz="1600" dirty="0">
              <a:latin typeface="DejaVu Sans Condensed"/>
              <a:cs typeface="DejaVu Sans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4802123"/>
            <a:ext cx="11652504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58" y="566166"/>
            <a:ext cx="70130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Supply Chain Planning Matrix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1107947" y="1383790"/>
            <a:ext cx="9505188" cy="5358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4802123"/>
            <a:ext cx="11652504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0603" y="260730"/>
            <a:ext cx="10769397" cy="83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lang="en-US" sz="2800" dirty="0"/>
              <a:t>Supply Chain Planning &amp;</a:t>
            </a:r>
            <a:br>
              <a:rPr lang="en-US" sz="2800" dirty="0"/>
            </a:br>
            <a:r>
              <a:rPr lang="en-US" sz="2800" dirty="0"/>
              <a:t>Supply Chain Operations Reference (SCOR) model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561338" y="6442964"/>
            <a:ext cx="815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5" dirty="0">
                <a:latin typeface="Arial"/>
                <a:cs typeface="Arial"/>
              </a:rPr>
              <a:t>Souza, </a:t>
            </a:r>
            <a:r>
              <a:rPr sz="1800" i="1" dirty="0">
                <a:latin typeface="Arial"/>
                <a:cs typeface="Arial"/>
              </a:rPr>
              <a:t>G. C. </a:t>
            </a:r>
            <a:r>
              <a:rPr sz="1800" i="1" spc="-5" dirty="0">
                <a:latin typeface="Arial"/>
                <a:cs typeface="Arial"/>
              </a:rPr>
              <a:t>(2014). Supply chain analytics. Business </a:t>
            </a:r>
            <a:r>
              <a:rPr sz="1800" i="1" spc="-10" dirty="0">
                <a:latin typeface="Arial"/>
                <a:cs typeface="Arial"/>
              </a:rPr>
              <a:t>Horizons, </a:t>
            </a:r>
            <a:r>
              <a:rPr sz="1800" i="1" spc="-5" dirty="0">
                <a:latin typeface="Arial"/>
                <a:cs typeface="Arial"/>
              </a:rPr>
              <a:t>57(5),</a:t>
            </a:r>
            <a:r>
              <a:rPr sz="1800" i="1" spc="27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595-605.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3272" y="1216152"/>
            <a:ext cx="9675876" cy="5193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4802123"/>
            <a:ext cx="11652504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58" y="566166"/>
            <a:ext cx="115088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Analytic Techniques used in Supply Chain Management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605027" y="1569719"/>
            <a:ext cx="10864596" cy="3534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8492" y="5505094"/>
            <a:ext cx="815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5" dirty="0">
                <a:latin typeface="Arial"/>
                <a:cs typeface="Arial"/>
              </a:rPr>
              <a:t>Souza, </a:t>
            </a:r>
            <a:r>
              <a:rPr sz="1800" i="1" dirty="0">
                <a:latin typeface="Arial"/>
                <a:cs typeface="Arial"/>
              </a:rPr>
              <a:t>G. C. </a:t>
            </a:r>
            <a:r>
              <a:rPr sz="1800" i="1" spc="-5" dirty="0">
                <a:latin typeface="Arial"/>
                <a:cs typeface="Arial"/>
              </a:rPr>
              <a:t>(2014). Supply chain analytics. Business </a:t>
            </a:r>
            <a:r>
              <a:rPr sz="1800" i="1" spc="-10" dirty="0">
                <a:latin typeface="Arial"/>
                <a:cs typeface="Arial"/>
              </a:rPr>
              <a:t>Horizons, </a:t>
            </a:r>
            <a:r>
              <a:rPr sz="1800" i="1" spc="-5" dirty="0">
                <a:latin typeface="Arial"/>
                <a:cs typeface="Arial"/>
              </a:rPr>
              <a:t>57(5),</a:t>
            </a:r>
            <a:r>
              <a:rPr sz="1800" i="1" spc="27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595-605.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747" y="4802123"/>
            <a:ext cx="11652504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157" y="566166"/>
            <a:ext cx="711057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Mixed Integer Linear Programming</a:t>
            </a:r>
            <a:endParaRPr sz="2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605027" y="1303019"/>
            <a:ext cx="11115040" cy="5107305"/>
            <a:chOff x="605027" y="1303019"/>
            <a:chExt cx="11115040" cy="5107305"/>
          </a:xfrm>
        </p:grpSpPr>
        <p:sp>
          <p:nvSpPr>
            <p:cNvPr id="5" name="object 5"/>
            <p:cNvSpPr/>
            <p:nvPr/>
          </p:nvSpPr>
          <p:spPr>
            <a:xfrm>
              <a:off x="605027" y="1303019"/>
              <a:ext cx="7188708" cy="25069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4863" y="3901440"/>
              <a:ext cx="7854696" cy="25085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66166"/>
            <a:ext cx="68606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Installation: Anaconda distribution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24052" y="1253109"/>
            <a:ext cx="54705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b="1" spc="50" dirty="0">
                <a:latin typeface="Trebuchet MS"/>
                <a:cs typeface="Trebuchet MS"/>
              </a:rPr>
              <a:t>What </a:t>
            </a:r>
            <a:r>
              <a:rPr sz="1600" b="1" spc="-10" dirty="0">
                <a:latin typeface="Trebuchet MS"/>
                <a:cs typeface="Trebuchet MS"/>
              </a:rPr>
              <a:t>is </a:t>
            </a:r>
            <a:r>
              <a:rPr sz="1600" b="1" spc="25" dirty="0">
                <a:latin typeface="Trebuchet MS"/>
                <a:cs typeface="Trebuchet MS"/>
              </a:rPr>
              <a:t>Anaconda</a:t>
            </a:r>
            <a:r>
              <a:rPr sz="1600" b="1" spc="-18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distribution?</a:t>
            </a:r>
            <a:endParaRPr sz="1600">
              <a:latin typeface="Trebuchet MS"/>
              <a:cs typeface="Trebuchet MS"/>
            </a:endParaRPr>
          </a:p>
          <a:p>
            <a:pPr marL="469265" marR="5080" lvl="1" indent="-228600">
              <a:lnSpc>
                <a:spcPct val="100000"/>
              </a:lnSpc>
              <a:buFont typeface="Courier New"/>
              <a:buChar char="o"/>
              <a:tabLst>
                <a:tab pos="469900" algn="l"/>
              </a:tabLst>
            </a:pPr>
            <a:r>
              <a:rPr sz="1600" spc="-15" dirty="0">
                <a:latin typeface="DejaVu Sans Condensed"/>
                <a:cs typeface="DejaVu Sans Condensed"/>
              </a:rPr>
              <a:t>Anaconda </a:t>
            </a:r>
            <a:r>
              <a:rPr sz="1600" spc="-50" dirty="0">
                <a:latin typeface="DejaVu Sans Condensed"/>
                <a:cs typeface="DejaVu Sans Condensed"/>
              </a:rPr>
              <a:t>is </a:t>
            </a:r>
            <a:r>
              <a:rPr sz="1600" spc="-70" dirty="0">
                <a:latin typeface="DejaVu Sans Condensed"/>
                <a:cs typeface="DejaVu Sans Condensed"/>
              </a:rPr>
              <a:t>a </a:t>
            </a:r>
            <a:r>
              <a:rPr sz="1600" spc="-35" dirty="0">
                <a:latin typeface="DejaVu Sans Condensed"/>
                <a:cs typeface="DejaVu Sans Condensed"/>
              </a:rPr>
              <a:t>freemium </a:t>
            </a:r>
            <a:r>
              <a:rPr sz="1600" spc="5" dirty="0">
                <a:latin typeface="DejaVu Sans Condensed"/>
                <a:cs typeface="DejaVu Sans Condensed"/>
              </a:rPr>
              <a:t>open </a:t>
            </a:r>
            <a:r>
              <a:rPr sz="1600" spc="-40" dirty="0">
                <a:latin typeface="DejaVu Sans Condensed"/>
                <a:cs typeface="DejaVu Sans Condensed"/>
              </a:rPr>
              <a:t>source </a:t>
            </a:r>
            <a:r>
              <a:rPr sz="1600" spc="-15" dirty="0">
                <a:latin typeface="DejaVu Sans Condensed"/>
                <a:cs typeface="DejaVu Sans Condensed"/>
              </a:rPr>
              <a:t>distribution </a:t>
            </a:r>
            <a:r>
              <a:rPr sz="1600" spc="10" dirty="0">
                <a:latin typeface="DejaVu Sans Condensed"/>
                <a:cs typeface="DejaVu Sans Condensed"/>
              </a:rPr>
              <a:t>of </a:t>
            </a:r>
            <a:r>
              <a:rPr sz="1600" spc="-30" dirty="0">
                <a:latin typeface="DejaVu Sans Condensed"/>
                <a:cs typeface="DejaVu Sans Condensed"/>
              </a:rPr>
              <a:t>the  </a:t>
            </a:r>
            <a:r>
              <a:rPr sz="1600" spc="-10" dirty="0">
                <a:latin typeface="DejaVu Sans Condensed"/>
                <a:cs typeface="DejaVu Sans Condensed"/>
              </a:rPr>
              <a:t>Python </a:t>
            </a:r>
            <a:r>
              <a:rPr sz="1600" spc="-20" dirty="0">
                <a:latin typeface="DejaVu Sans Condensed"/>
                <a:cs typeface="DejaVu Sans Condensed"/>
              </a:rPr>
              <a:t>and </a:t>
            </a:r>
            <a:r>
              <a:rPr sz="1600" spc="-50" dirty="0">
                <a:latin typeface="DejaVu Sans Condensed"/>
                <a:cs typeface="DejaVu Sans Condensed"/>
              </a:rPr>
              <a:t>R </a:t>
            </a:r>
            <a:r>
              <a:rPr sz="1600" spc="-15" dirty="0">
                <a:latin typeface="DejaVu Sans Condensed"/>
                <a:cs typeface="DejaVu Sans Condensed"/>
              </a:rPr>
              <a:t>programming</a:t>
            </a:r>
            <a:r>
              <a:rPr sz="1600" spc="25" dirty="0">
                <a:latin typeface="DejaVu Sans Condensed"/>
                <a:cs typeface="DejaVu Sans Condensed"/>
              </a:rPr>
              <a:t> </a:t>
            </a:r>
            <a:r>
              <a:rPr sz="1600" spc="-30" dirty="0">
                <a:latin typeface="DejaVu Sans Condensed"/>
                <a:cs typeface="DejaVu Sans Condensed"/>
              </a:rPr>
              <a:t>languages</a:t>
            </a:r>
            <a:endParaRPr sz="1600">
              <a:latin typeface="DejaVu Sans Condensed"/>
              <a:cs typeface="DejaVu Sans Condensed"/>
            </a:endParaRPr>
          </a:p>
          <a:p>
            <a:pPr marL="524510" lvl="1" indent="-283845">
              <a:lnSpc>
                <a:spcPct val="100000"/>
              </a:lnSpc>
              <a:buFont typeface="Courier New"/>
              <a:buChar char="o"/>
              <a:tabLst>
                <a:tab pos="525145" algn="l"/>
              </a:tabLst>
            </a:pPr>
            <a:r>
              <a:rPr sz="1600" spc="-15" dirty="0">
                <a:latin typeface="DejaVu Sans Condensed"/>
                <a:cs typeface="DejaVu Sans Condensed"/>
              </a:rPr>
              <a:t>It </a:t>
            </a:r>
            <a:r>
              <a:rPr sz="1600" spc="-30" dirty="0">
                <a:latin typeface="DejaVu Sans Condensed"/>
                <a:cs typeface="DejaVu Sans Condensed"/>
              </a:rPr>
              <a:t>includes </a:t>
            </a:r>
            <a:r>
              <a:rPr sz="1600" spc="-25" dirty="0">
                <a:latin typeface="DejaVu Sans Condensed"/>
                <a:cs typeface="DejaVu Sans Condensed"/>
              </a:rPr>
              <a:t>hundreds </a:t>
            </a:r>
            <a:r>
              <a:rPr sz="1600" spc="10" dirty="0">
                <a:latin typeface="DejaVu Sans Condensed"/>
                <a:cs typeface="DejaVu Sans Condensed"/>
              </a:rPr>
              <a:t>of </a:t>
            </a:r>
            <a:r>
              <a:rPr sz="1600" spc="-5" dirty="0">
                <a:latin typeface="DejaVu Sans Condensed"/>
                <a:cs typeface="DejaVu Sans Condensed"/>
              </a:rPr>
              <a:t>popular </a:t>
            </a:r>
            <a:r>
              <a:rPr sz="1600" spc="-35" dirty="0">
                <a:latin typeface="DejaVu Sans Condensed"/>
                <a:cs typeface="DejaVu Sans Condensed"/>
              </a:rPr>
              <a:t>data </a:t>
            </a:r>
            <a:r>
              <a:rPr sz="1600" spc="-50" dirty="0">
                <a:latin typeface="DejaVu Sans Condensed"/>
                <a:cs typeface="DejaVu Sans Condensed"/>
              </a:rPr>
              <a:t>science</a:t>
            </a:r>
            <a:r>
              <a:rPr sz="1600" spc="10" dirty="0">
                <a:latin typeface="DejaVu Sans Condensed"/>
                <a:cs typeface="DejaVu Sans Condensed"/>
              </a:rPr>
              <a:t> </a:t>
            </a:r>
            <a:r>
              <a:rPr sz="1600" spc="-45" dirty="0">
                <a:latin typeface="DejaVu Sans Condensed"/>
                <a:cs typeface="DejaVu Sans Condensed"/>
              </a:rPr>
              <a:t>packages</a:t>
            </a:r>
            <a:endParaRPr sz="1600">
              <a:latin typeface="DejaVu Sans Condensed"/>
              <a:cs typeface="DejaVu Sans Condensed"/>
            </a:endParaRPr>
          </a:p>
          <a:p>
            <a:pPr marL="241300" indent="-228600">
              <a:lnSpc>
                <a:spcPct val="100000"/>
              </a:lnSpc>
              <a:spcBef>
                <a:spcPts val="192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b="1" dirty="0">
                <a:latin typeface="Trebuchet MS"/>
                <a:cs typeface="Trebuchet MS"/>
              </a:rPr>
              <a:t>Official </a:t>
            </a:r>
            <a:r>
              <a:rPr sz="1600" b="1" spc="5" dirty="0">
                <a:latin typeface="Trebuchet MS"/>
                <a:cs typeface="Trebuchet MS"/>
              </a:rPr>
              <a:t>Website </a:t>
            </a:r>
            <a:r>
              <a:rPr sz="1600" b="1" spc="10" dirty="0">
                <a:latin typeface="Trebuchet MS"/>
                <a:cs typeface="Trebuchet MS"/>
              </a:rPr>
              <a:t>for </a:t>
            </a:r>
            <a:r>
              <a:rPr sz="1600" b="1" spc="20" dirty="0">
                <a:latin typeface="Trebuchet MS"/>
                <a:cs typeface="Trebuchet MS"/>
              </a:rPr>
              <a:t>Installing</a:t>
            </a:r>
            <a:r>
              <a:rPr sz="1600" b="1" spc="-225" dirty="0">
                <a:latin typeface="Trebuchet MS"/>
                <a:cs typeface="Trebuchet MS"/>
              </a:rPr>
              <a:t> </a:t>
            </a:r>
            <a:r>
              <a:rPr sz="1600" b="1" spc="25" dirty="0">
                <a:latin typeface="Trebuchet MS"/>
                <a:cs typeface="Trebuchet MS"/>
              </a:rPr>
              <a:t>Anaconda</a:t>
            </a:r>
            <a:endParaRPr sz="16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sz="16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DejaVu Sans Condensed"/>
                <a:cs typeface="DejaVu Sans Condensed"/>
                <a:hlinkClick r:id="rId2"/>
              </a:rPr>
              <a:t>https://www.anaconda.com/products/individual</a:t>
            </a:r>
            <a:endParaRPr sz="1600">
              <a:latin typeface="DejaVu Sans Condensed"/>
              <a:cs typeface="DejaVu Sans Condense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0059" y="1284732"/>
            <a:ext cx="11231880" cy="5425440"/>
            <a:chOff x="480059" y="1284732"/>
            <a:chExt cx="11231880" cy="5425440"/>
          </a:xfrm>
        </p:grpSpPr>
        <p:sp>
          <p:nvSpPr>
            <p:cNvPr id="5" name="object 5"/>
            <p:cNvSpPr/>
            <p:nvPr/>
          </p:nvSpPr>
          <p:spPr>
            <a:xfrm>
              <a:off x="6339839" y="1284732"/>
              <a:ext cx="5090160" cy="2342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46218" y="1524762"/>
              <a:ext cx="1868170" cy="1359535"/>
            </a:xfrm>
            <a:custGeom>
              <a:avLst/>
              <a:gdLst/>
              <a:ahLst/>
              <a:cxnLst/>
              <a:rect l="l" t="t" r="r" b="b"/>
              <a:pathLst>
                <a:path w="1868170" h="1359535">
                  <a:moveTo>
                    <a:pt x="1763921" y="51587"/>
                  </a:moveTo>
                  <a:lnTo>
                    <a:pt x="0" y="1328420"/>
                  </a:lnTo>
                  <a:lnTo>
                    <a:pt x="22352" y="1359280"/>
                  </a:lnTo>
                  <a:lnTo>
                    <a:pt x="1786273" y="82448"/>
                  </a:lnTo>
                  <a:lnTo>
                    <a:pt x="1763921" y="51587"/>
                  </a:lnTo>
                  <a:close/>
                </a:path>
                <a:path w="1868170" h="1359535">
                  <a:moveTo>
                    <a:pt x="1846608" y="40386"/>
                  </a:moveTo>
                  <a:lnTo>
                    <a:pt x="1779397" y="40386"/>
                  </a:lnTo>
                  <a:lnTo>
                    <a:pt x="1801749" y="71247"/>
                  </a:lnTo>
                  <a:lnTo>
                    <a:pt x="1786273" y="82448"/>
                  </a:lnTo>
                  <a:lnTo>
                    <a:pt x="1808607" y="113284"/>
                  </a:lnTo>
                  <a:lnTo>
                    <a:pt x="1846608" y="40386"/>
                  </a:lnTo>
                  <a:close/>
                </a:path>
                <a:path w="1868170" h="1359535">
                  <a:moveTo>
                    <a:pt x="1779397" y="40386"/>
                  </a:moveTo>
                  <a:lnTo>
                    <a:pt x="1763921" y="51587"/>
                  </a:lnTo>
                  <a:lnTo>
                    <a:pt x="1786273" y="82448"/>
                  </a:lnTo>
                  <a:lnTo>
                    <a:pt x="1801749" y="71247"/>
                  </a:lnTo>
                  <a:lnTo>
                    <a:pt x="1779397" y="40386"/>
                  </a:lnTo>
                  <a:close/>
                </a:path>
                <a:path w="1868170" h="1359535">
                  <a:moveTo>
                    <a:pt x="1867662" y="0"/>
                  </a:moveTo>
                  <a:lnTo>
                    <a:pt x="1741551" y="20700"/>
                  </a:lnTo>
                  <a:lnTo>
                    <a:pt x="1763921" y="51587"/>
                  </a:lnTo>
                  <a:lnTo>
                    <a:pt x="1779397" y="40386"/>
                  </a:lnTo>
                  <a:lnTo>
                    <a:pt x="1846608" y="40386"/>
                  </a:lnTo>
                  <a:lnTo>
                    <a:pt x="186766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059" y="3096767"/>
              <a:ext cx="3851148" cy="3389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0619" y="3707892"/>
              <a:ext cx="6751320" cy="3002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8712" y="3131946"/>
              <a:ext cx="7033895" cy="3295650"/>
            </a:xfrm>
            <a:custGeom>
              <a:avLst/>
              <a:gdLst/>
              <a:ahLst/>
              <a:cxnLst/>
              <a:rect l="l" t="t" r="r" b="b"/>
              <a:pathLst>
                <a:path w="7033895" h="3295650">
                  <a:moveTo>
                    <a:pt x="5673852" y="899795"/>
                  </a:moveTo>
                  <a:lnTo>
                    <a:pt x="5546344" y="891286"/>
                  </a:lnTo>
                  <a:lnTo>
                    <a:pt x="5561101" y="926503"/>
                  </a:lnTo>
                  <a:lnTo>
                    <a:pt x="0" y="3259925"/>
                  </a:lnTo>
                  <a:lnTo>
                    <a:pt x="14732" y="3295065"/>
                  </a:lnTo>
                  <a:lnTo>
                    <a:pt x="5575795" y="961567"/>
                  </a:lnTo>
                  <a:lnTo>
                    <a:pt x="5590540" y="996696"/>
                  </a:lnTo>
                  <a:lnTo>
                    <a:pt x="5657253" y="919099"/>
                  </a:lnTo>
                  <a:lnTo>
                    <a:pt x="5673852" y="899795"/>
                  </a:lnTo>
                  <a:close/>
                </a:path>
                <a:path w="7033895" h="3295650">
                  <a:moveTo>
                    <a:pt x="7033768" y="37846"/>
                  </a:moveTo>
                  <a:lnTo>
                    <a:pt x="7030339" y="0"/>
                  </a:lnTo>
                  <a:lnTo>
                    <a:pt x="840346" y="554939"/>
                  </a:lnTo>
                  <a:lnTo>
                    <a:pt x="836930" y="517017"/>
                  </a:lnTo>
                  <a:lnTo>
                    <a:pt x="728218" y="584200"/>
                  </a:lnTo>
                  <a:lnTo>
                    <a:pt x="847217" y="630809"/>
                  </a:lnTo>
                  <a:lnTo>
                    <a:pt x="843940" y="594614"/>
                  </a:lnTo>
                  <a:lnTo>
                    <a:pt x="843788" y="592912"/>
                  </a:lnTo>
                  <a:lnTo>
                    <a:pt x="7033768" y="3784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66166"/>
            <a:ext cx="102134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Install and Manage Package / Library in Python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8994" y="3027045"/>
          <a:ext cx="9766935" cy="3172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u="heavy" spc="45" dirty="0">
                          <a:solidFill>
                            <a:srgbClr val="006FC0"/>
                          </a:solidFill>
                          <a:uFill>
                            <a:solidFill>
                              <a:srgbClr val="006FC0"/>
                            </a:solidFill>
                          </a:uFill>
                          <a:latin typeface="Trebuchet MS"/>
                          <a:cs typeface="Trebuchet MS"/>
                        </a:rPr>
                        <a:t>pip </a:t>
                      </a:r>
                      <a:r>
                        <a:rPr sz="2400" u="heavy" spc="-55" dirty="0">
                          <a:solidFill>
                            <a:srgbClr val="006FC0"/>
                          </a:solidFill>
                          <a:uFill>
                            <a:solidFill>
                              <a:srgbClr val="006FC0"/>
                            </a:solidFill>
                          </a:uFill>
                          <a:latin typeface="DejaVu Sans Condensed"/>
                          <a:cs typeface="DejaVu Sans Condensed"/>
                        </a:rPr>
                        <a:t>package</a:t>
                      </a:r>
                      <a:r>
                        <a:rPr sz="2400" u="heavy" spc="-145" dirty="0">
                          <a:solidFill>
                            <a:srgbClr val="006FC0"/>
                          </a:solidFill>
                          <a:uFill>
                            <a:solidFill>
                              <a:srgbClr val="006FC0"/>
                            </a:solidFill>
                          </a:uFill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sz="2400" u="heavy" spc="-55" dirty="0">
                          <a:solidFill>
                            <a:srgbClr val="006FC0"/>
                          </a:solidFill>
                          <a:uFill>
                            <a:solidFill>
                              <a:srgbClr val="006FC0"/>
                            </a:solidFill>
                          </a:uFill>
                          <a:latin typeface="DejaVu Sans Condensed"/>
                          <a:cs typeface="DejaVu Sans Condensed"/>
                        </a:rPr>
                        <a:t>manager</a:t>
                      </a:r>
                      <a:endParaRPr sz="24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u="heavy" spc="50" dirty="0">
                          <a:solidFill>
                            <a:srgbClr val="006FC0"/>
                          </a:solidFill>
                          <a:uFill>
                            <a:solidFill>
                              <a:srgbClr val="006FC0"/>
                            </a:solidFill>
                          </a:uFill>
                          <a:latin typeface="Trebuchet MS"/>
                          <a:cs typeface="Trebuchet MS"/>
                        </a:rPr>
                        <a:t>Conda </a:t>
                      </a:r>
                      <a:r>
                        <a:rPr sz="2400" u="heavy" spc="-55" dirty="0">
                          <a:solidFill>
                            <a:srgbClr val="006FC0"/>
                          </a:solidFill>
                          <a:uFill>
                            <a:solidFill>
                              <a:srgbClr val="006FC0"/>
                            </a:solidFill>
                          </a:uFill>
                          <a:latin typeface="DejaVu Sans Condensed"/>
                          <a:cs typeface="DejaVu Sans Condensed"/>
                        </a:rPr>
                        <a:t>package</a:t>
                      </a:r>
                      <a:r>
                        <a:rPr sz="2400" u="heavy" spc="-165" dirty="0">
                          <a:solidFill>
                            <a:srgbClr val="006FC0"/>
                          </a:solidFill>
                          <a:uFill>
                            <a:solidFill>
                              <a:srgbClr val="006FC0"/>
                            </a:solidFill>
                          </a:uFill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sz="2400" u="heavy" spc="-55" dirty="0">
                          <a:solidFill>
                            <a:srgbClr val="006FC0"/>
                          </a:solidFill>
                          <a:uFill>
                            <a:solidFill>
                              <a:srgbClr val="006FC0"/>
                            </a:solidFill>
                          </a:uFill>
                          <a:latin typeface="DejaVu Sans Condensed"/>
                          <a:cs typeface="DejaVu Sans Condensed"/>
                        </a:rPr>
                        <a:t>manager</a:t>
                      </a:r>
                      <a:endParaRPr sz="24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0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20" dirty="0">
                          <a:latin typeface="DejaVu Sans Condensed"/>
                          <a:cs typeface="DejaVu Sans Condensed"/>
                        </a:rPr>
                        <a:t>pip</a:t>
                      </a:r>
                      <a:r>
                        <a:rPr sz="2400" spc="-20" dirty="0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sz="2400" spc="-55" dirty="0">
                          <a:latin typeface="DejaVu Sans Condensed"/>
                          <a:cs typeface="DejaVu Sans Condensed"/>
                        </a:rPr>
                        <a:t>list</a:t>
                      </a:r>
                      <a:endParaRPr sz="24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15" dirty="0">
                          <a:latin typeface="DejaVu Sans Condensed"/>
                          <a:cs typeface="DejaVu Sans Condensed"/>
                        </a:rPr>
                        <a:t>conda</a:t>
                      </a:r>
                      <a:r>
                        <a:rPr sz="2400" spc="-5" dirty="0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sz="2400" spc="-55" dirty="0">
                          <a:latin typeface="DejaVu Sans Condensed"/>
                          <a:cs typeface="DejaVu Sans Condensed"/>
                        </a:rPr>
                        <a:t>list</a:t>
                      </a:r>
                      <a:endParaRPr sz="24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8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20" dirty="0">
                          <a:latin typeface="DejaVu Sans Condensed"/>
                          <a:cs typeface="DejaVu Sans Condensed"/>
                        </a:rPr>
                        <a:t>pip </a:t>
                      </a:r>
                      <a:r>
                        <a:rPr sz="2400" spc="-80" dirty="0">
                          <a:latin typeface="DejaVu Sans Condensed"/>
                          <a:cs typeface="DejaVu Sans Condensed"/>
                        </a:rPr>
                        <a:t>search</a:t>
                      </a:r>
                      <a:r>
                        <a:rPr sz="2400" spc="-75" dirty="0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sz="2400" spc="-55" dirty="0">
                          <a:latin typeface="DejaVu Sans Condensed"/>
                          <a:cs typeface="DejaVu Sans Condensed"/>
                        </a:rPr>
                        <a:t>packagename</a:t>
                      </a:r>
                      <a:endParaRPr sz="24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15" dirty="0">
                          <a:latin typeface="DejaVu Sans Condensed"/>
                          <a:cs typeface="DejaVu Sans Condensed"/>
                        </a:rPr>
                        <a:t>conda </a:t>
                      </a:r>
                      <a:r>
                        <a:rPr sz="2400" spc="-80" dirty="0">
                          <a:latin typeface="DejaVu Sans Condensed"/>
                          <a:cs typeface="DejaVu Sans Condensed"/>
                        </a:rPr>
                        <a:t>search</a:t>
                      </a:r>
                      <a:r>
                        <a:rPr sz="2400" spc="-25" dirty="0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sz="2400" spc="-55" dirty="0">
                          <a:latin typeface="DejaVu Sans Condensed"/>
                          <a:cs typeface="DejaVu Sans Condensed"/>
                        </a:rPr>
                        <a:t>packagename</a:t>
                      </a:r>
                      <a:endParaRPr sz="24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0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20" dirty="0">
                          <a:latin typeface="DejaVu Sans Condensed"/>
                          <a:cs typeface="DejaVu Sans Condensed"/>
                        </a:rPr>
                        <a:t>pip </a:t>
                      </a:r>
                      <a:r>
                        <a:rPr sz="2400" spc="-50" dirty="0">
                          <a:latin typeface="DejaVu Sans Condensed"/>
                          <a:cs typeface="DejaVu Sans Condensed"/>
                        </a:rPr>
                        <a:t>install</a:t>
                      </a:r>
                      <a:r>
                        <a:rPr sz="2400" spc="-55" dirty="0">
                          <a:latin typeface="DejaVu Sans Condensed"/>
                          <a:cs typeface="DejaVu Sans Condensed"/>
                        </a:rPr>
                        <a:t> packagename</a:t>
                      </a:r>
                      <a:endParaRPr sz="24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15" dirty="0">
                          <a:latin typeface="DejaVu Sans Condensed"/>
                          <a:cs typeface="DejaVu Sans Condensed"/>
                        </a:rPr>
                        <a:t>conda </a:t>
                      </a:r>
                      <a:r>
                        <a:rPr sz="2400" spc="-50" dirty="0">
                          <a:latin typeface="DejaVu Sans Condensed"/>
                          <a:cs typeface="DejaVu Sans Condensed"/>
                        </a:rPr>
                        <a:t>install</a:t>
                      </a:r>
                      <a:r>
                        <a:rPr sz="2400" spc="5" dirty="0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sz="2400" spc="-55" dirty="0">
                          <a:latin typeface="DejaVu Sans Condensed"/>
                          <a:cs typeface="DejaVu Sans Condensed"/>
                        </a:rPr>
                        <a:t>packagename</a:t>
                      </a:r>
                      <a:endParaRPr sz="24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9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spc="20" dirty="0">
                          <a:latin typeface="DejaVu Sans Condensed"/>
                          <a:cs typeface="DejaVu Sans Condensed"/>
                        </a:rPr>
                        <a:t>pip </a:t>
                      </a:r>
                      <a:r>
                        <a:rPr sz="2400" spc="-50" dirty="0">
                          <a:latin typeface="DejaVu Sans Condensed"/>
                          <a:cs typeface="DejaVu Sans Condensed"/>
                        </a:rPr>
                        <a:t>install </a:t>
                      </a:r>
                      <a:r>
                        <a:rPr sz="2400" spc="-55" dirty="0">
                          <a:latin typeface="DejaVu Sans Condensed"/>
                          <a:cs typeface="DejaVu Sans Condensed"/>
                        </a:rPr>
                        <a:t>packagename</a:t>
                      </a:r>
                      <a:r>
                        <a:rPr sz="2400" spc="-50" dirty="0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sz="2400" spc="25" dirty="0">
                          <a:latin typeface="DejaVu Sans Condensed"/>
                          <a:cs typeface="DejaVu Sans Condensed"/>
                        </a:rPr>
                        <a:t>--upgrade</a:t>
                      </a:r>
                      <a:endParaRPr sz="24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spc="-15" dirty="0">
                          <a:latin typeface="DejaVu Sans Condensed"/>
                          <a:cs typeface="DejaVu Sans Condensed"/>
                        </a:rPr>
                        <a:t>conda </a:t>
                      </a:r>
                      <a:r>
                        <a:rPr sz="2400" spc="-30" dirty="0">
                          <a:latin typeface="DejaVu Sans Condensed"/>
                          <a:cs typeface="DejaVu Sans Condensed"/>
                        </a:rPr>
                        <a:t>update</a:t>
                      </a:r>
                      <a:r>
                        <a:rPr sz="2400" spc="-20" dirty="0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sz="2400" spc="-55" dirty="0">
                          <a:latin typeface="DejaVu Sans Condensed"/>
                          <a:cs typeface="DejaVu Sans Condensed"/>
                        </a:rPr>
                        <a:t>packagename</a:t>
                      </a:r>
                      <a:endParaRPr sz="24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657600" y="1726692"/>
            <a:ext cx="6012180" cy="1109980"/>
            <a:chOff x="3657600" y="1726692"/>
            <a:chExt cx="6012180" cy="1109980"/>
          </a:xfrm>
        </p:grpSpPr>
        <p:sp>
          <p:nvSpPr>
            <p:cNvPr id="5" name="object 5"/>
            <p:cNvSpPr/>
            <p:nvPr/>
          </p:nvSpPr>
          <p:spPr>
            <a:xfrm>
              <a:off x="7786115" y="1726692"/>
              <a:ext cx="1883664" cy="11094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0" y="1754124"/>
              <a:ext cx="1053084" cy="10530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968</Words>
  <Application>Microsoft Office PowerPoint</Application>
  <PresentationFormat>Widescreen</PresentationFormat>
  <Paragraphs>174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Courier New</vt:lpstr>
      <vt:lpstr>DejaVu Sans Condensed</vt:lpstr>
      <vt:lpstr>Tahoma</vt:lpstr>
      <vt:lpstr>Times New Roman</vt:lpstr>
      <vt:lpstr>Trebuchet MS</vt:lpstr>
      <vt:lpstr>Wingdings</vt:lpstr>
      <vt:lpstr>Office Theme</vt:lpstr>
      <vt:lpstr>Supply Chain Analytics Using Python</vt:lpstr>
      <vt:lpstr>Supply Chain</vt:lpstr>
      <vt:lpstr>(Big) Data Analytics</vt:lpstr>
      <vt:lpstr>Supply Chain Planning Matrix</vt:lpstr>
      <vt:lpstr>Supply Chain Planning &amp; Supply Chain Operations Reference (SCOR) model</vt:lpstr>
      <vt:lpstr>Analytic Techniques used in Supply Chain Management</vt:lpstr>
      <vt:lpstr>Mixed Integer Linear Programming</vt:lpstr>
      <vt:lpstr>Installation: Anaconda distribution</vt:lpstr>
      <vt:lpstr>Install and Manage Package / Library in Python</vt:lpstr>
      <vt:lpstr>Python Libraries for Optimization (Operations Research)</vt:lpstr>
      <vt:lpstr>What is PuLP?</vt:lpstr>
      <vt:lpstr>Product Mix Problem : LP Model</vt:lpstr>
      <vt:lpstr>The Capacitated Plant (Facility) Location Problem : MIP Model</vt:lpstr>
      <vt:lpstr>Aggregate Production Planning: MIP Model</vt:lpstr>
      <vt:lpstr>Transportation Problem: LP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Analytics Using Python</dc:title>
  <dc:creator>Hakeem-Ur-Rehman Hakeem-Ur-Rehman</dc:creator>
  <cp:lastModifiedBy>Vinay Kumar Mopidevi</cp:lastModifiedBy>
  <cp:revision>5</cp:revision>
  <dcterms:created xsi:type="dcterms:W3CDTF">2020-09-03T15:23:46Z</dcterms:created>
  <dcterms:modified xsi:type="dcterms:W3CDTF">2020-09-03T16:10:12Z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2020-09-03T00:00:00Z</vt:filetime>
  </property>
</Properties>
</file>