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7" r:id="rId1"/>
    <p:sldMasterId id="2147483850" r:id="rId2"/>
  </p:sldMasterIdLst>
  <p:notesMasterIdLst>
    <p:notesMasterId r:id="rId14"/>
  </p:notesMasterIdLst>
  <p:handoutMasterIdLst>
    <p:handoutMasterId r:id="rId15"/>
  </p:handoutMasterIdLst>
  <p:sldIdLst>
    <p:sldId id="282" r:id="rId3"/>
    <p:sldId id="257" r:id="rId4"/>
    <p:sldId id="290" r:id="rId5"/>
    <p:sldId id="289" r:id="rId6"/>
    <p:sldId id="291" r:id="rId7"/>
    <p:sldId id="328" r:id="rId8"/>
    <p:sldId id="329" r:id="rId9"/>
    <p:sldId id="330" r:id="rId10"/>
    <p:sldId id="331" r:id="rId11"/>
    <p:sldId id="333" r:id="rId12"/>
    <p:sldId id="332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840" userDrawn="1">
          <p15:clr>
            <a:srgbClr val="A4A3A4"/>
          </p15:clr>
        </p15:guide>
        <p15:guide id="5" orient="horz" pos="175" userDrawn="1">
          <p15:clr>
            <a:srgbClr val="A4A3A4"/>
          </p15:clr>
        </p15:guide>
        <p15:guide id="6" orient="horz" pos="3988" userDrawn="1">
          <p15:clr>
            <a:srgbClr val="A4A3A4"/>
          </p15:clr>
        </p15:guide>
        <p15:guide id="7" orient="horz" pos="4195" userDrawn="1">
          <p15:clr>
            <a:srgbClr val="A4A3A4"/>
          </p15:clr>
        </p15:guide>
        <p15:guide id="9" pos="286">
          <p15:clr>
            <a:srgbClr val="A4A3A4"/>
          </p15:clr>
        </p15:guide>
        <p15:guide id="10" pos="5475" userDrawn="1">
          <p15:clr>
            <a:srgbClr val="A4A3A4"/>
          </p15:clr>
        </p15:guide>
        <p15:guide id="11" orient="horz" pos="715" userDrawn="1">
          <p15:clr>
            <a:srgbClr val="A4A3A4"/>
          </p15:clr>
        </p15:guide>
        <p15:guide id="1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8"/>
    <a:srgbClr val="262626"/>
    <a:srgbClr val="660066"/>
    <a:srgbClr val="FFFFFF"/>
    <a:srgbClr val="000000"/>
    <a:srgbClr val="C4C4CD"/>
    <a:srgbClr val="747480"/>
    <a:srgbClr val="FFE600"/>
    <a:srgbClr val="333333"/>
    <a:srgbClr val="DEB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9AFD6-4C2C-40A9-BA98-A130DE60604A}" v="232" dt="2022-09-25T18:46:55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933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204" y="44"/>
      </p:cViewPr>
      <p:guideLst>
        <p:guide orient="horz" pos="3840"/>
        <p:guide orient="horz" pos="175"/>
        <p:guide orient="horz" pos="3988"/>
        <p:guide orient="horz" pos="4195"/>
        <p:guide pos="286"/>
        <p:guide pos="5475"/>
        <p:guide orient="horz" pos="7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606"/>
    </p:cViewPr>
  </p:sorterViewPr>
  <p:notesViewPr>
    <p:cSldViewPr snapToGrid="0" snapToObjects="1" showGuides="1">
      <p:cViewPr>
        <p:scale>
          <a:sx n="200" d="100"/>
          <a:sy n="200" d="100"/>
        </p:scale>
        <p:origin x="-413" y="-417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26/09/2022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26/09/2022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41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18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22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38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66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12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02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7600" y="1476000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7600" y="2422800"/>
            <a:ext cx="4064949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GB" dirty="0">
                <a:latin typeface="EYInterstate" panose="02000503020000020004" pitchFamily="2" charset="0"/>
              </a:rPr>
              <a:t>XX Month 200X (EY Interstate bold 16 point)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33E29AD5-5674-43BC-BAB7-283258EDA66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4FBD6C78-F04C-4815-BE19-609CCECF12F3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7D249F6F-CCC4-49C3-8CD7-1ACB01976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183FEE3-95B0-42EA-BD04-9B803DAC28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622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4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4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AD7805E-FA43-4FE6-B59E-9A440183B7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0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17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7523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7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AED42-E3EC-45E3-BF82-DA3139C375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32ADB85B-42D5-410F-B89A-BC35E7FCCE72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 September 2022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E33DFF29-371C-43FC-9A73-E320FEA92E6F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E8F1F430-500B-46CA-891A-5A3CE9B5F85C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8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CCF107F9-C94D-455B-BEDB-A020D8CDE18D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 September 2022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D9005AFC-895B-4EDA-9A43-77811C01655C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A577A96-F56F-4422-BCCA-504BEFB21AE2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39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DC4E272-5E22-4B3C-94CE-7BFF319FA1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7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E9B660A-29E5-49A2-9D87-2D7C78CC11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28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C976817-4856-4880-A98A-B5A5C7C5542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936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rgbClr val="FFE600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936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306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17BE7DF-E067-42BE-86C9-5E49A33A0BAF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5BDD25-228C-421A-BA27-E07AC1CA18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5" y="1476597"/>
            <a:ext cx="4170153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BD2205D-98B4-4946-A01D-362BEB8CC2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6" y="2422864"/>
            <a:ext cx="4170153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924D49C5-5C7C-4D03-A729-7DF37E9395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9772FC4C-82A7-46E0-BB79-B46A2485146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0E9487-EF65-476C-AD59-3F153E1759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D8C128F-4530-496B-AAE6-E9F535B030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5406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4B06CAE-5FB1-4603-B59C-091CBDD47D4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43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220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399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59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28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809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057747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BFE52-8B9C-459B-B350-E3ADCFE74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789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66A06-263B-4A4A-913D-FDC2AFF12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351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113FC-110C-4156-AE54-B6BF4096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04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3F0033-64C5-4615-9CFC-0EA4B1E28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87" r="19587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61446E67-8167-4366-83FC-9C4F800A6A3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71F2AC-D283-420B-86C8-EE494EB2A92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389DE1-D971-494D-9CEF-DB4F66217D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4E82C37-A4D5-48D2-87D4-BB561B4AA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81078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442718"/>
            <a:ext cx="3716193" cy="4267457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7311" y="399049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7311" y="4233140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5" y="3882880"/>
            <a:ext cx="583915" cy="585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442718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939806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79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1FE654FB-261F-44E5-8EF9-237DB835D7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23353" y="907750"/>
            <a:ext cx="669263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55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able Placeholder 4">
            <a:extLst>
              <a:ext uri="{FF2B5EF4-FFF2-40B4-BE49-F238E27FC236}">
                <a16:creationId xmlns:a16="http://schemas.microsoft.com/office/drawing/2014/main" id="{C5AC4C92-885D-49C5-B704-597DE68FC006}"/>
              </a:ext>
            </a:extLst>
          </p:cNvPr>
          <p:cNvSpPr txBox="1">
            <a:spLocks/>
          </p:cNvSpPr>
          <p:nvPr userDrawn="1"/>
        </p:nvSpPr>
        <p:spPr>
          <a:xfrm>
            <a:off x="609917" y="1137920"/>
            <a:ext cx="4957505" cy="4267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4A2E968-DBA8-4BD3-8F8F-9B23825BC4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931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936" y="2050889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936" y="3312530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90419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064" y="2504281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6385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0DE8-8F4D-4084-8CB3-259B7386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222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B8FD-A627-4E68-876D-346FA2BE3A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4B0064F-CA12-4F8F-B694-23C41AD0F1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93F004B-02B9-4455-A020-115CFB37B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F4E2CA-BA89-47F8-8C68-7CACFBAF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993525-96BF-457D-86C8-A5E217C2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8973D65-036E-4D65-AAA3-1427C4AA0C9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fld id="{08E4C5DD-8E03-4FAA-8921-CB640E00BA12}" type="datetime3">
              <a:rPr lang="en-IN" smtClean="0"/>
              <a:pPr/>
              <a:t>26 September 2022</a:t>
            </a:fld>
            <a:endParaRPr lang="en-IN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9711A3A-DB5C-4C5F-BF5A-7DBDD6EFF6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0A4236-AC64-456A-B3F9-BED410655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149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6CA07-01DF-4C36-9571-08C3B5DD56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064" y="2504281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0132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936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936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0F898568-1B78-454B-9FE7-9E37EEF85A89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05A121-2DA3-4610-BC32-EBB7F8ABAF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1BB2EE4-E5D4-4DD9-97C5-CF16A0A232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03A0AAB-2D99-480E-8BCB-0300B2E4CA7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36D971F-E278-4FE8-BAE4-2AD4D04270F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954568E-D3F2-4EA1-8901-CBA2FF03DD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19C9D94-B5B9-4323-A444-8300077366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14F1DE27-AD0C-4A9A-9D8D-4F823ECEA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306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39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30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630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60A7550-5D67-4923-A7BC-21E832215440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57A982A-5252-472B-BD55-97D515321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809C9F7-7674-4F00-8A7B-4EBDB5F94F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FBA4DFB-2D74-4887-91FA-9FE36EADD25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B223B0E3-13DC-4092-840F-C19C33D0170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20F86E7-783D-48A5-9A99-BBE51AD8B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EA618E4-F6E6-47C9-85C3-E1EF97EB6D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60086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124D3F-55E3-408F-9994-F4C512352B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28701" b="11281"/>
          <a:stretch/>
        </p:blipFill>
        <p:spPr>
          <a:xfrm>
            <a:off x="0" y="-2"/>
            <a:ext cx="9144000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BCCB2E-3515-42EB-B2C6-FB7D701D1793}"/>
              </a:ext>
            </a:extLst>
          </p:cNvPr>
          <p:cNvSpPr/>
          <p:nvPr userDrawn="1"/>
        </p:nvSpPr>
        <p:spPr>
          <a:xfrm>
            <a:off x="0" y="5340096"/>
            <a:ext cx="9144000" cy="151790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2">
                  <a:alpha val="34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451607B-CAB5-4136-AB12-1BF3A1C44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01B1427F-F1DB-442D-870C-2543A78EC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3823928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7E0F9BC-39E2-4ADF-93B9-73585777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38239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727C5A3D-F97A-4F85-9F88-240C243986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7C6DB76C-CBBC-4DF1-B94D-D8EA671BC7B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42B1994D-E3AA-4BF1-A9EB-7918AA1CF5C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437F3EB-8B2B-458A-8889-0B98874396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B6E4153-9EB5-4B95-9DBB-34F7A2E763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1211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9247CA-24EE-4C8A-BE7E-1562C04F9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9028A34C-C83A-4B49-97F1-0B4317EB279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5B105918-9C6D-4EC1-9467-952B7D69497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3EC252-BD9D-4DED-9D68-1B3A10E1E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AC697A4-C647-48B0-A5F7-E7F4D0A4A7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90977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EAA736A0-D2E9-4CA1-BF9F-5E33CF39B8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grpSp>
        <p:nvGrpSpPr>
          <p:cNvPr id="79" name="Group 4">
            <a:extLst>
              <a:ext uri="{FF2B5EF4-FFF2-40B4-BE49-F238E27FC236}">
                <a16:creationId xmlns:a16="http://schemas.microsoft.com/office/drawing/2014/main" id="{A159D8C9-C19B-4DF7-9C5A-22EDB8A5FB9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0" name="AutoShape 3">
              <a:extLst>
                <a:ext uri="{FF2B5EF4-FFF2-40B4-BE49-F238E27FC236}">
                  <a16:creationId xmlns:a16="http://schemas.microsoft.com/office/drawing/2014/main" id="{D95FB310-FD8D-4315-8C3A-8966DC1515A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B0F72F2B-2B88-4D56-A5C3-5C83787BA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00DB62A-8F2A-4742-9C40-2FC7AA1823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23B9FB7E-B586-4378-AE43-0A9B9CA0B9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  <p:sp>
        <p:nvSpPr>
          <p:cNvPr id="124" name="Subtitle 2">
            <a:extLst>
              <a:ext uri="{FF2B5EF4-FFF2-40B4-BE49-F238E27FC236}">
                <a16:creationId xmlns:a16="http://schemas.microsoft.com/office/drawing/2014/main" id="{DE813F69-7E98-49B9-A563-B5D22423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2825612"/>
            <a:ext cx="389215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6135F81D-3120-4669-8305-5AB7CAA0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1855166"/>
            <a:ext cx="3892153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519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4">
            <a:extLst>
              <a:ext uri="{FF2B5EF4-FFF2-40B4-BE49-F238E27FC236}">
                <a16:creationId xmlns:a16="http://schemas.microsoft.com/office/drawing/2014/main" id="{916D9572-5294-4C0A-83C4-99E45F8949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6" name="AutoShape 3">
              <a:extLst>
                <a:ext uri="{FF2B5EF4-FFF2-40B4-BE49-F238E27FC236}">
                  <a16:creationId xmlns:a16="http://schemas.microsoft.com/office/drawing/2014/main" id="{5667BEF9-3DFA-4239-A852-71BA27EC8E1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7E85CBCB-BA9A-4374-A431-F4DC5F8079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5C0EF3BA-6104-4E1B-9F18-E642314A9A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BEA87971-BB0B-4ED2-8AC3-71D5B1159A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90" name="Subtitle 2">
            <a:extLst>
              <a:ext uri="{FF2B5EF4-FFF2-40B4-BE49-F238E27FC236}">
                <a16:creationId xmlns:a16="http://schemas.microsoft.com/office/drawing/2014/main" id="{D57E11BD-E2D9-41B1-9EF5-FF1EA0B8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9E850DE9-7D5E-499B-8FA1-4143F639E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20AFF6A-D70F-482C-ACA4-D71330481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3359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90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5789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02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418" y="907750"/>
            <a:ext cx="666552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528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811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5512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67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81C513F-D0C9-46EE-93E2-83D5128319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04B28E-7010-45B1-9A81-2C543F9490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75" name="Subtitle 2">
            <a:extLst>
              <a:ext uri="{FF2B5EF4-FFF2-40B4-BE49-F238E27FC236}">
                <a16:creationId xmlns:a16="http://schemas.microsoft.com/office/drawing/2014/main" id="{24F2EA79-0822-4B81-90D8-1FA02CFB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C2B6F8E-BD78-40B0-B08A-973D8535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79" name="Picture 278">
            <a:extLst>
              <a:ext uri="{FF2B5EF4-FFF2-40B4-BE49-F238E27FC236}">
                <a16:creationId xmlns:a16="http://schemas.microsoft.com/office/drawing/2014/main" id="{5A33645C-A5C8-4EA5-A3D8-D74C0FE66C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39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512869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12pt,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70E81591-07D5-438D-AAD4-4B9A889F44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194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B8FD-A627-4E68-876D-346FA2BE3A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4B0064F-CA12-4F8F-B694-23C41AD0F1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93F004B-02B9-4455-A020-115CFB37B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F4E2CA-BA89-47F8-8C68-7CACFBAF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993525-96BF-457D-86C8-A5E217C2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8973D65-036E-4D65-AAA3-1427C4AA0C9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fld id="{08E4C5DD-8E03-4FAA-8921-CB640E00BA12}" type="datetime3">
              <a:rPr lang="en-IN" smtClean="0"/>
              <a:pPr/>
              <a:t>26 September 2022</a:t>
            </a:fld>
            <a:endParaRPr lang="en-IN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9711A3A-DB5C-4C5F-BF5A-7DBDD6EFF6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0A4236-AC64-456A-B3F9-BED410655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1810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09667CEE-F273-4416-9D45-A0E825F149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43F5A26-EE33-4654-ACA2-880B36B27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25D6EF1-9951-4386-9E98-24FDBF582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2CC147-C47E-4B17-9D76-D39D3C36C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66F131C-C01D-4483-B889-FF40A29F9A6E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5C1C4-10F3-4B30-A68B-D497C6F8557F}" type="datetime3">
              <a:rPr lang="en-US"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26 September 2022</a:t>
            </a:fld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08596E0-C38C-4406-B9C5-35C94E722A40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>
                <a:solidFill>
                  <a:schemeClr val="bg1"/>
                </a:solidFill>
                <a:latin typeface="EYInterstate" panose="02000503020000020004" pitchFamily="2" charset="0"/>
              </a:rPr>
              <a:t>Presentation title</a:t>
            </a:r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68EE539-09DC-4F47-8F2A-774BA7B76575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‹#›</a:t>
            </a:fld>
            <a:endParaRPr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544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FF60CB08-2DD7-4911-8D80-BCAC794454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7E6D8E8-E311-4EB7-AFAA-50963EA7B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3EFA7D4-C8AD-4C58-A0EE-C2B700393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459CDB2-C2F0-4E1A-AC90-F93C856AA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Date Placeholder 15">
            <a:extLst>
              <a:ext uri="{FF2B5EF4-FFF2-40B4-BE49-F238E27FC236}">
                <a16:creationId xmlns:a16="http://schemas.microsoft.com/office/drawing/2014/main" id="{B2B544DB-62DE-4CBF-9AFA-13E4F63B3533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5C1C4-10F3-4B30-A68B-D497C6F8557F}" type="datetime3">
              <a:rPr lang="en-US"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26 September 2022</a:t>
            </a:fld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4" name="Footer Placeholder 16">
            <a:extLst>
              <a:ext uri="{FF2B5EF4-FFF2-40B4-BE49-F238E27FC236}">
                <a16:creationId xmlns:a16="http://schemas.microsoft.com/office/drawing/2014/main" id="{6B58758D-989E-4927-8D82-694DE020C90B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>
                <a:solidFill>
                  <a:schemeClr val="bg1"/>
                </a:solidFill>
                <a:latin typeface="EYInterstate" panose="02000503020000020004" pitchFamily="2" charset="0"/>
              </a:rPr>
              <a:t>Presentation title</a:t>
            </a:r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5" name="Slide Number Placeholder 17">
            <a:extLst>
              <a:ext uri="{FF2B5EF4-FFF2-40B4-BE49-F238E27FC236}">
                <a16:creationId xmlns:a16="http://schemas.microsoft.com/office/drawing/2014/main" id="{3CB38E7A-B20A-445C-A39D-7FEE01D567B2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‹#›</a:t>
            </a:fld>
            <a:endParaRPr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51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073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167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254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344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06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126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427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919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08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922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271794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C72D4-8941-4841-A1D6-780403604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9143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BBDB2-BA66-4CAF-998B-9D64B00D14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8664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D09E6-0A52-4BB2-A361-86380E62A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5295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2666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able Placeholder 4">
            <a:extLst>
              <a:ext uri="{FF2B5EF4-FFF2-40B4-BE49-F238E27FC236}">
                <a16:creationId xmlns:a16="http://schemas.microsoft.com/office/drawing/2014/main" id="{C5AC4C92-885D-49C5-B704-597DE68FC006}"/>
              </a:ext>
            </a:extLst>
          </p:cNvPr>
          <p:cNvSpPr txBox="1">
            <a:spLocks/>
          </p:cNvSpPr>
          <p:nvPr userDrawn="1"/>
        </p:nvSpPr>
        <p:spPr>
          <a:xfrm>
            <a:off x="609917" y="1137920"/>
            <a:ext cx="4957505" cy="4267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4A2E968-DBA8-4BD3-8F8F-9B23825BC4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73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29C318B-FAE0-4A50-A714-607EF622AF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559340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8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13F91-AFC9-4CB0-B48E-B4031BDF7D7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4160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34" Type="http://schemas.openxmlformats.org/officeDocument/2006/relationships/image" Target="../media/image1.jpg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9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1F8FB650-5772-4CFF-A59E-E50003D5B7E8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0434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 September 2022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1CB2FF26-5F1A-4997-840E-AF8798A83614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0434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EB029DD-FCC6-4DDC-AAD8-F1860192A33F}"/>
              </a:ext>
            </a:extLst>
          </p:cNvPr>
          <p:cNvSpPr txBox="1">
            <a:spLocks/>
          </p:cNvSpPr>
          <p:nvPr userDrawn="1"/>
        </p:nvSpPr>
        <p:spPr>
          <a:xfrm>
            <a:off x="363093" y="6510434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FA3C359A-B5BC-42B7-A202-179DE584779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89239" y="6327648"/>
            <a:ext cx="303213" cy="311150"/>
            <a:chOff x="7110" y="4004"/>
            <a:chExt cx="191" cy="19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F719B64-B3B1-48C2-B450-38612B674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7736FD6-78F3-4B89-85A9-27C986EB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EA5B571-EF6D-4C78-86A3-AD0372FBA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61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85" r:id="rId15"/>
    <p:sldLayoutId id="2147483883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  <p:sldLayoutId id="2147483839" r:id="rId25"/>
    <p:sldLayoutId id="2147483840" r:id="rId26"/>
    <p:sldLayoutId id="2147483893" r:id="rId27"/>
    <p:sldLayoutId id="2147483841" r:id="rId28"/>
    <p:sldLayoutId id="2147483892" r:id="rId29"/>
    <p:sldLayoutId id="2147483845" r:id="rId30"/>
    <p:sldLayoutId id="2147483846" r:id="rId31"/>
    <p:sldLayoutId id="2147483847" r:id="rId32"/>
    <p:sldLayoutId id="2147483848" r:id="rId33"/>
    <p:sldLayoutId id="2147483849" r:id="rId34"/>
    <p:sldLayoutId id="2147483878" r:id="rId35"/>
    <p:sldLayoutId id="2147483894" r:id="rId36"/>
    <p:sldLayoutId id="2147483895" r:id="rId37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4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Date Placeholder 5">
            <a:extLst>
              <a:ext uri="{FF2B5EF4-FFF2-40B4-BE49-F238E27FC236}">
                <a16:creationId xmlns:a16="http://schemas.microsoft.com/office/drawing/2014/main" id="{C0113E29-8D23-4969-8B1F-87FCBB6999BE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0434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 September 2022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AED3E291-656A-4047-9088-57F20D25B87A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0434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32" name="Slide Number Placeholder 7">
            <a:extLst>
              <a:ext uri="{FF2B5EF4-FFF2-40B4-BE49-F238E27FC236}">
                <a16:creationId xmlns:a16="http://schemas.microsoft.com/office/drawing/2014/main" id="{EDB6B942-B7F4-4C13-AEF8-A507D8CD0897}"/>
              </a:ext>
            </a:extLst>
          </p:cNvPr>
          <p:cNvSpPr txBox="1">
            <a:spLocks/>
          </p:cNvSpPr>
          <p:nvPr userDrawn="1"/>
        </p:nvSpPr>
        <p:spPr>
          <a:xfrm>
            <a:off x="363093" y="6510434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id="{E2DE897B-6A56-42E5-AF48-90126B4ED28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89239" y="6327648"/>
            <a:ext cx="303213" cy="311150"/>
            <a:chOff x="7110" y="4004"/>
            <a:chExt cx="191" cy="19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D48BB66-02F6-4ED8-9FD5-48E54C36F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6014BF9D-593E-45CF-B005-599C741C91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50113E5-485B-4D4B-BE63-746D98C5A3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665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87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84" r:id="rId16"/>
    <p:sldLayoutId id="2147483886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  <p:sldLayoutId id="2147483873" r:id="rId26"/>
    <p:sldLayoutId id="2147483874" r:id="rId27"/>
    <p:sldLayoutId id="2147483891" r:id="rId28"/>
    <p:sldLayoutId id="2147483875" r:id="rId29"/>
    <p:sldLayoutId id="2147483890" r:id="rId30"/>
    <p:sldLayoutId id="2147483876" r:id="rId31"/>
    <p:sldLayoutId id="2147483880" r:id="rId32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85" userDrawn="1">
          <p15:clr>
            <a:srgbClr val="F26B43"/>
          </p15:clr>
        </p15:guide>
        <p15:guide id="4" pos="5475" userDrawn="1">
          <p15:clr>
            <a:srgbClr val="F26B43"/>
          </p15:clr>
        </p15:guide>
        <p15:guide id="5" orient="horz" pos="712" userDrawn="1">
          <p15:clr>
            <a:srgbClr val="F26B43"/>
          </p15:clr>
        </p15:guide>
        <p15:guide id="6" orient="horz" pos="3840" userDrawn="1">
          <p15:clr>
            <a:srgbClr val="F26B43"/>
          </p15:clr>
        </p15:guide>
        <p15:guide id="7" orient="horz" pos="173" userDrawn="1">
          <p15:clr>
            <a:srgbClr val="F26B43"/>
          </p15:clr>
        </p15:guide>
        <p15:guide id="8" orient="horz" pos="4193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9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fastapi-vin.azurewebsites.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1.png"/><Relationship Id="rId5" Type="http://schemas.openxmlformats.org/officeDocument/2006/relationships/hyperlink" Target="https://hdpredwebappdocker.azurewebsites.net/" TargetMode="External"/><Relationship Id="rId4" Type="http://schemas.openxmlformats.org/officeDocument/2006/relationships/hyperlink" Target="https://fastapi-vin.azurewebsites.n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Excel_Macro-Enabled_Worksheet.xlsm"/><Relationship Id="rId4" Type="http://schemas.openxmlformats.org/officeDocument/2006/relationships/image" Target="../media/image16.jpe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3.png"/><Relationship Id="rId5" Type="http://schemas.openxmlformats.org/officeDocument/2006/relationships/hyperlink" Target="http://127.0.0.1:7000/docs" TargetMode="External"/><Relationship Id="rId4" Type="http://schemas.openxmlformats.org/officeDocument/2006/relationships/hyperlink" Target="http://127.0.0.1:700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hdpredwebappdocker.azurewebsite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B17B794-FCDD-4B19-9635-3DBC0D70D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326" y="1476597"/>
            <a:ext cx="4285724" cy="391225"/>
          </a:xfrm>
        </p:spPr>
        <p:txBody>
          <a:bodyPr/>
          <a:lstStyle/>
          <a:p>
            <a:r>
              <a:rPr lang="en-IN" sz="2200" b="1" dirty="0">
                <a:solidFill>
                  <a:srgbClr val="2E2E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D498892-6B12-4A37-9DF0-5D3F6D071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326" y="3410511"/>
            <a:ext cx="4064947" cy="782448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13-09-2022</a:t>
            </a:r>
          </a:p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16-09-2022</a:t>
            </a:r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CA673-9746-467D-8E49-53D9AC1F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1781896"/>
            <a:ext cx="2085975" cy="14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3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F7309985-CFC5-4325-B8F9-EBC59007324A}"/>
              </a:ext>
            </a:extLst>
          </p:cNvPr>
          <p:cNvSpPr txBox="1">
            <a:spLocks/>
          </p:cNvSpPr>
          <p:nvPr/>
        </p:nvSpPr>
        <p:spPr>
          <a:xfrm>
            <a:off x="1531839" y="6094106"/>
            <a:ext cx="2315750" cy="180000"/>
          </a:xfrm>
          <a:prstGeom prst="rect">
            <a:avLst/>
          </a:prstGeom>
        </p:spPr>
        <p:txBody>
          <a:bodyPr/>
          <a:lstStyle>
            <a:lvl1pPr marL="26731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53463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801958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06927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33659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1884944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661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378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096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</a:p>
        </p:txBody>
      </p:sp>
      <p:pic>
        <p:nvPicPr>
          <p:cNvPr id="11" name="Picture Placeholder 2" descr="A close up of a flower&#10;&#10;Description automatically generated with low confidence">
            <a:extLst>
              <a:ext uri="{FF2B5EF4-FFF2-40B4-BE49-F238E27FC236}">
                <a16:creationId xmlns:a16="http://schemas.microsoft.com/office/drawing/2014/main" id="{A9F1262B-2362-4D5A-8F4B-FB0756DAA8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4" r="24874"/>
          <a:stretch>
            <a:fillRect/>
          </a:stretch>
        </p:blipFill>
        <p:spPr>
          <a:xfrm>
            <a:off x="400050" y="5962650"/>
            <a:ext cx="576263" cy="509588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1573B095-75D2-4BFC-948B-036ACCD0B483}"/>
              </a:ext>
            </a:extLst>
          </p:cNvPr>
          <p:cNvSpPr txBox="1">
            <a:spLocks/>
          </p:cNvSpPr>
          <p:nvPr/>
        </p:nvSpPr>
        <p:spPr>
          <a:xfrm>
            <a:off x="466215" y="200025"/>
            <a:ext cx="8229600" cy="73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API to cloud Via GitHub Or Docker Hub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B71BEA4-AC66-4940-9581-00DF4B9E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137920"/>
            <a:ext cx="8572501" cy="4824730"/>
          </a:xfrm>
        </p:spPr>
        <p:txBody>
          <a:bodyPr/>
          <a:lstStyle/>
          <a:p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the code Using GitHub Repo into Azure Cloud: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App service and configure DB Credentials as shown: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the Code via by Deployment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Git hub Actions as shown:</a:t>
            </a: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Build &amp; Deploy Completes, Browse the URL(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https://fastapi-vin.azurewebsites.net/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see the API &amp; predict it to see results.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1D6AF-B025-4797-9D18-A899C11B8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1657644"/>
            <a:ext cx="8429115" cy="1895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70445-778F-4C2D-9688-EC38DC2BC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3750956"/>
            <a:ext cx="4857749" cy="16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7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F7309985-CFC5-4325-B8F9-EBC59007324A}"/>
              </a:ext>
            </a:extLst>
          </p:cNvPr>
          <p:cNvSpPr txBox="1">
            <a:spLocks/>
          </p:cNvSpPr>
          <p:nvPr/>
        </p:nvSpPr>
        <p:spPr>
          <a:xfrm>
            <a:off x="1531839" y="6094106"/>
            <a:ext cx="2315750" cy="180000"/>
          </a:xfrm>
          <a:prstGeom prst="rect">
            <a:avLst/>
          </a:prstGeom>
        </p:spPr>
        <p:txBody>
          <a:bodyPr/>
          <a:lstStyle>
            <a:lvl1pPr marL="26731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53463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801958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06927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33659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1884944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661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378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096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</a:p>
        </p:txBody>
      </p:sp>
      <p:pic>
        <p:nvPicPr>
          <p:cNvPr id="11" name="Picture Placeholder 2" descr="A close up of a flower&#10;&#10;Description automatically generated with low confidence">
            <a:extLst>
              <a:ext uri="{FF2B5EF4-FFF2-40B4-BE49-F238E27FC236}">
                <a16:creationId xmlns:a16="http://schemas.microsoft.com/office/drawing/2014/main" id="{A9F1262B-2362-4D5A-8F4B-FB0756DAA8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4" r="24874"/>
          <a:stretch>
            <a:fillRect/>
          </a:stretch>
        </p:blipFill>
        <p:spPr>
          <a:xfrm>
            <a:off x="400050" y="6094106"/>
            <a:ext cx="576263" cy="378132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1573B095-75D2-4BFC-948B-036ACCD0B483}"/>
              </a:ext>
            </a:extLst>
          </p:cNvPr>
          <p:cNvSpPr txBox="1">
            <a:spLocks/>
          </p:cNvSpPr>
          <p:nvPr/>
        </p:nvSpPr>
        <p:spPr>
          <a:xfrm>
            <a:off x="466215" y="200025"/>
            <a:ext cx="8229600" cy="73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Exposing the API to User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B71BEA4-AC66-4940-9581-00DF4B9E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137920"/>
            <a:ext cx="8572501" cy="4862830"/>
          </a:xfrm>
        </p:spPr>
        <p:txBody>
          <a:bodyPr/>
          <a:lstStyle/>
          <a:p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End-User Usage: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after browsing the URL User will see the below page to enter the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https://fastapi-vin.azurewebsites.net/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https://hdpredwebappdocker.azurewebsites.net/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all the Values &amp; Click on PREDICT Button. Then, User see the results “../Predict/”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page, User can see for the entries given along with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prediction- Heart Disease Identified, No Heart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the user to </a:t>
            </a:r>
            <a:r>
              <a:rPr lang="en-IN" sz="16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prevent the risks of having a heart attack or stroke &amp; maintain proper health condition.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7BDFD-A348-47D2-99E7-D0689F1CD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" y="2171699"/>
            <a:ext cx="829576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5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590400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/>
              <a:t>	</a:t>
            </a:r>
          </a:p>
        </p:txBody>
      </p:sp>
      <p:pic>
        <p:nvPicPr>
          <p:cNvPr id="6" name="Picture Placeholder 2" descr="A close up of a flower&#10;&#10;Description automatically generated with low confidence">
            <a:extLst>
              <a:ext uri="{FF2B5EF4-FFF2-40B4-BE49-F238E27FC236}">
                <a16:creationId xmlns:a16="http://schemas.microsoft.com/office/drawing/2014/main" id="{9E263CDB-6BDD-481B-A2FB-FE63DA6ACC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4" r="24874"/>
          <a:stretch>
            <a:fillRect/>
          </a:stretch>
        </p:blipFill>
        <p:spPr>
          <a:xfrm>
            <a:off x="400050" y="5895975"/>
            <a:ext cx="576263" cy="576263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B66C903-8422-4242-820D-E98E1A04F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0912"/>
              </p:ext>
            </p:extLst>
          </p:nvPr>
        </p:nvGraphicFramePr>
        <p:xfrm>
          <a:off x="457201" y="971551"/>
          <a:ext cx="8229600" cy="4735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4">
                  <a:extLst>
                    <a:ext uri="{9D8B030D-6E8A-4147-A177-3AD203B41FA5}">
                      <a16:colId xmlns:a16="http://schemas.microsoft.com/office/drawing/2014/main" val="3242958269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701819979"/>
                    </a:ext>
                  </a:extLst>
                </a:gridCol>
                <a:gridCol w="1647826">
                  <a:extLst>
                    <a:ext uri="{9D8B030D-6E8A-4147-A177-3AD203B41FA5}">
                      <a16:colId xmlns:a16="http://schemas.microsoft.com/office/drawing/2014/main" val="1563734539"/>
                    </a:ext>
                  </a:extLst>
                </a:gridCol>
              </a:tblGrid>
              <a:tr h="39954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Slide/Page No</a:t>
                      </a:r>
                      <a:endParaRPr lang="en-IN" sz="18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59315"/>
                  </a:ext>
                </a:extLst>
              </a:tr>
              <a:tr h="39954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34164"/>
                  </a:ext>
                </a:extLst>
              </a:tr>
              <a:tr h="39954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Contents(</a:t>
                      </a:r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Steps, Technologies &amp; Tools 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87527"/>
                  </a:ext>
                </a:extLst>
              </a:tr>
              <a:tr h="99885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of Predictive Analysis of Heart disease – ML Model(Logistic regression, Decision Tree &amp; SVM model).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31909"/>
                  </a:ext>
                </a:extLst>
              </a:tr>
              <a:tr h="6991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of Fast API Application after hosting the SVM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80608"/>
                  </a:ext>
                </a:extLst>
              </a:tr>
              <a:tr h="39954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Dockerization of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50587"/>
                  </a:ext>
                </a:extLst>
              </a:tr>
              <a:tr h="39954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Connection(MYSQL)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25290"/>
                  </a:ext>
                </a:extLst>
              </a:tr>
              <a:tr h="610054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Deploying API to cloud Via GitHub Or Docker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0558"/>
                  </a:ext>
                </a:extLst>
              </a:tr>
              <a:tr h="39954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Exposing the API to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607973"/>
                  </a:ext>
                </a:extLst>
              </a:tr>
            </a:tbl>
          </a:graphicData>
        </a:graphic>
      </p:graphicFrame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427780F3-192C-4B45-A8E8-34787074BB38}"/>
              </a:ext>
            </a:extLst>
          </p:cNvPr>
          <p:cNvSpPr txBox="1">
            <a:spLocks/>
          </p:cNvSpPr>
          <p:nvPr/>
        </p:nvSpPr>
        <p:spPr>
          <a:xfrm>
            <a:off x="1531839" y="6075056"/>
            <a:ext cx="2315750" cy="180000"/>
          </a:xfrm>
          <a:prstGeom prst="rect">
            <a:avLst/>
          </a:prstGeom>
        </p:spPr>
        <p:txBody>
          <a:bodyPr/>
          <a:lstStyle>
            <a:lvl1pPr marL="26731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53463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801958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06927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33659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1884944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661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378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096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Contents/agenda slide.&#10;On the left side agendas are put in a numerical format. And on the right side you can place they Key Takeaways if any.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9" name="Content Placeholder 20">
            <a:extLst>
              <a:ext uri="{FF2B5EF4-FFF2-40B4-BE49-F238E27FC236}">
                <a16:creationId xmlns:a16="http://schemas.microsoft.com/office/drawing/2014/main" id="{5D186202-01E2-42D4-AC93-37E72FA509E5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930351744"/>
              </p:ext>
            </p:extLst>
          </p:nvPr>
        </p:nvGraphicFramePr>
        <p:xfrm>
          <a:off x="457199" y="1138238"/>
          <a:ext cx="8153401" cy="4491036"/>
        </p:xfrm>
        <a:graphic>
          <a:graphicData uri="http://schemas.openxmlformats.org/drawingml/2006/table">
            <a:tbl>
              <a:tblPr firstRow="1" bandRow="1"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1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2000" b="1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Statement: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jus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Predicting probability of heart disease in patients.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6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2000" b="1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Context: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indent="0" algn="just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Now-a-days, The leading cause of death is heart disease. Therefore there needs to be work done to help prevent the risks of having a heart attack or stroke.</a:t>
                      </a: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2000" b="1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Detail: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just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dataset consists of features that can be used to predict which patients have a high risk of heart disease.</a:t>
                      </a:r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57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2000" b="1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Approach: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just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Building an ML Model and hosting it using Fast API and deploying it to Azure Cloud and Exposing the API to World for identifying the heart disease.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0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="1" u="sng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End- User: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just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Doctor –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Cardiologist Or General Physician</a:t>
                      </a:r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Picture Placeholder 2" descr="A close up of a flower&#10;&#10;Description automatically generated with low confidence">
            <a:extLst>
              <a:ext uri="{FF2B5EF4-FFF2-40B4-BE49-F238E27FC236}">
                <a16:creationId xmlns:a16="http://schemas.microsoft.com/office/drawing/2014/main" id="{0C6BB55E-E1AD-404B-B154-71B2FDFD1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4" r="24874"/>
          <a:stretch>
            <a:fillRect/>
          </a:stretch>
        </p:blipFill>
        <p:spPr>
          <a:xfrm>
            <a:off x="400050" y="5915025"/>
            <a:ext cx="576263" cy="576263"/>
          </a:xfrm>
          <a:prstGeom prst="rect">
            <a:avLst/>
          </a:prstGeom>
        </p:spPr>
      </p:pic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58C8974A-D120-4EA9-8EAE-37C9D8BD7C98}"/>
              </a:ext>
            </a:extLst>
          </p:cNvPr>
          <p:cNvSpPr txBox="1">
            <a:spLocks/>
          </p:cNvSpPr>
          <p:nvPr/>
        </p:nvSpPr>
        <p:spPr>
          <a:xfrm>
            <a:off x="1531839" y="6075056"/>
            <a:ext cx="2315750" cy="180000"/>
          </a:xfrm>
          <a:prstGeom prst="rect">
            <a:avLst/>
          </a:prstGeom>
        </p:spPr>
        <p:txBody>
          <a:bodyPr/>
          <a:lstStyle>
            <a:lvl1pPr marL="26731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53463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801958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06927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33659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1884944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661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378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096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</a:p>
        </p:txBody>
      </p:sp>
    </p:spTree>
    <p:extLst>
      <p:ext uri="{BB962C8B-B14F-4D97-AF65-F5344CB8AC3E}">
        <p14:creationId xmlns:p14="http://schemas.microsoft.com/office/powerpoint/2010/main" val="129014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6D4B46-577E-47B0-A192-273C25F6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Contents(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Steps, Technologies &amp; Tools Used)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B2F24FF-8224-4739-91F2-FA4735979F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04950" y="6050755"/>
            <a:ext cx="2162175" cy="207170"/>
          </a:xfrm>
        </p:spPr>
        <p:txBody>
          <a:bodyPr/>
          <a:lstStyle/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Placeholder 2" descr="A close up of a flower&#10;&#10;Description automatically generated with low confidence">
            <a:extLst>
              <a:ext uri="{FF2B5EF4-FFF2-40B4-BE49-F238E27FC236}">
                <a16:creationId xmlns:a16="http://schemas.microsoft.com/office/drawing/2014/main" id="{C124F011-0327-4563-9A28-1CE669AD6A6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4" r="24874"/>
          <a:stretch>
            <a:fillRect/>
          </a:stretch>
        </p:blipFill>
        <p:spPr>
          <a:xfrm>
            <a:off x="400050" y="5915025"/>
            <a:ext cx="576263" cy="576263"/>
          </a:xfrm>
        </p:spPr>
      </p:pic>
      <p:sp>
        <p:nvSpPr>
          <p:cNvPr id="14" name="Subtitle 8">
            <a:extLst>
              <a:ext uri="{FF2B5EF4-FFF2-40B4-BE49-F238E27FC236}">
                <a16:creationId xmlns:a16="http://schemas.microsoft.com/office/drawing/2014/main" id="{AC23AFD5-FDC7-4907-B248-2AE8AF07D911}"/>
              </a:ext>
            </a:extLst>
          </p:cNvPr>
          <p:cNvSpPr txBox="1">
            <a:spLocks/>
          </p:cNvSpPr>
          <p:nvPr/>
        </p:nvSpPr>
        <p:spPr>
          <a:xfrm>
            <a:off x="457201" y="979477"/>
            <a:ext cx="8229600" cy="4783148"/>
          </a:xfrm>
          <a:prstGeom prst="rect">
            <a:avLst/>
          </a:prstGeom>
        </p:spPr>
        <p:txBody>
          <a:bodyPr/>
          <a:lstStyle>
            <a:lvl1pPr marL="26731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53463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801958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06927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33659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1884944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661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378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096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 of Heart disease – ML Model(Logistic regression, Decision Tree &amp; SVM model).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Built an Fast API to host the ML Model.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Dockerized the API(Using Docker Desktop &amp; Docker Hub).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Created MYSQL Database in Azure Cloud &amp; Local system.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Deployed the API to Azure cloud(Using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Docker Container).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6)Exposed the API to the end-user.</a:t>
            </a: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Tools Used: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Technology: Python, HTML, CSS.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 Git-Hub, Docker Desktop &amp; Docker Hub.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Cloud: Azure Cloud Services –App Services, DB Server.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Databases: MYSQL.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0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F7309985-CFC5-4325-B8F9-EBC59007324A}"/>
              </a:ext>
            </a:extLst>
          </p:cNvPr>
          <p:cNvSpPr txBox="1">
            <a:spLocks/>
          </p:cNvSpPr>
          <p:nvPr/>
        </p:nvSpPr>
        <p:spPr>
          <a:xfrm>
            <a:off x="1531839" y="6094106"/>
            <a:ext cx="2315750" cy="180000"/>
          </a:xfrm>
          <a:prstGeom prst="rect">
            <a:avLst/>
          </a:prstGeom>
        </p:spPr>
        <p:txBody>
          <a:bodyPr/>
          <a:lstStyle>
            <a:lvl1pPr marL="26731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53463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801958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06927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33659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1884944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661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378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096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</a:p>
        </p:txBody>
      </p:sp>
      <p:pic>
        <p:nvPicPr>
          <p:cNvPr id="11" name="Picture Placeholder 2" descr="A close up of a flower&#10;&#10;Description automatically generated with low confidence">
            <a:extLst>
              <a:ext uri="{FF2B5EF4-FFF2-40B4-BE49-F238E27FC236}">
                <a16:creationId xmlns:a16="http://schemas.microsoft.com/office/drawing/2014/main" id="{A9F1262B-2362-4D5A-8F4B-FB0756DAA8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4" r="24874"/>
          <a:stretch>
            <a:fillRect/>
          </a:stretch>
        </p:blipFill>
        <p:spPr>
          <a:xfrm>
            <a:off x="400050" y="5962650"/>
            <a:ext cx="576263" cy="509588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1573B095-75D2-4BFC-948B-036ACCD0B483}"/>
              </a:ext>
            </a:extLst>
          </p:cNvPr>
          <p:cNvSpPr txBox="1">
            <a:spLocks/>
          </p:cNvSpPr>
          <p:nvPr/>
        </p:nvSpPr>
        <p:spPr>
          <a:xfrm>
            <a:off x="466215" y="200025"/>
            <a:ext cx="8229600" cy="73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Predictive Analysis of Heart disease – ML Model(Logistic regression, Decision Tree &amp; SVM model).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B71BEA4-AC66-4940-9581-00DF4B9E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137920"/>
            <a:ext cx="8572501" cy="4758055"/>
          </a:xfrm>
        </p:spPr>
        <p:txBody>
          <a:bodyPr/>
          <a:lstStyle/>
          <a:p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Regression- Confusion Matrix:</a:t>
            </a:r>
          </a:p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endParaRPr lang="en-IN" sz="1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</a:t>
            </a:r>
          </a:p>
          <a:p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 Accuracy:</a:t>
            </a:r>
          </a:p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											</a:t>
            </a:r>
          </a:p>
          <a:p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 –SVM Model: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														</a:t>
            </a:r>
          </a:p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Model is chosen for creation of a Pickle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Chest Pain Types are: ASY, ATA, NAP &amp; 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Inputs: Age, Sex, Resting BP, Cholesterol, Fasting BS, Max HR, Exercise Angina, Old Peak,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ST_Slope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ASY, ATA, NAP, TA, LVH, Normal, ST, N, Y, Down, Flat,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Outputs: Heart Disease : 1 – Heart Disease Identified, 0 – No Heart Disease.</a:t>
            </a:r>
            <a:r>
              <a:rPr lang="en-IN" sz="8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320B5EA-6781-4F72-95FC-A2EA2E6E2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04058"/>
              </p:ext>
            </p:extLst>
          </p:nvPr>
        </p:nvGraphicFramePr>
        <p:xfrm>
          <a:off x="304798" y="1513472"/>
          <a:ext cx="1581151" cy="963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Macro-Enabled Worksheet" showAsIcon="1" r:id="rId5" imgW="914597" imgH="806406" progId="Excel.SheetMacroEnabled.12">
                  <p:embed/>
                </p:oleObj>
              </mc:Choice>
              <mc:Fallback>
                <p:oleObj name="Macro-Enabled Worksheet" showAsIcon="1" r:id="rId5" imgW="914597" imgH="806406" progId="Excel.SheetMacroEnabled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C320B5EA-6781-4F72-95FC-A2EA2E6E25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798" y="1513472"/>
                        <a:ext cx="1581151" cy="963028"/>
                      </a:xfrm>
                      <a:prstGeom prst="rect">
                        <a:avLst/>
                      </a:prstGeom>
                      <a:ln w="31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D6626F82-FC4F-4129-AD26-99ADA80531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97" y="2979057"/>
            <a:ext cx="3438527" cy="576263"/>
          </a:xfrm>
          <a:prstGeom prst="rect">
            <a:avLst/>
          </a:prstGeom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AE26AF-6F99-49CF-8DD5-DAFE20E89F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290" y="1438275"/>
            <a:ext cx="4581525" cy="2117045"/>
          </a:xfrm>
          <a:prstGeom prst="rect">
            <a:avLst/>
          </a:prstGeom>
          <a:ln w="3175"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99AEE02-A3FF-43E4-B5A2-325005098D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651" y="3883247"/>
            <a:ext cx="5856188" cy="7554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60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F7309985-CFC5-4325-B8F9-EBC59007324A}"/>
              </a:ext>
            </a:extLst>
          </p:cNvPr>
          <p:cNvSpPr txBox="1">
            <a:spLocks/>
          </p:cNvSpPr>
          <p:nvPr/>
        </p:nvSpPr>
        <p:spPr>
          <a:xfrm>
            <a:off x="1531839" y="6094106"/>
            <a:ext cx="2315750" cy="180000"/>
          </a:xfrm>
          <a:prstGeom prst="rect">
            <a:avLst/>
          </a:prstGeom>
        </p:spPr>
        <p:txBody>
          <a:bodyPr/>
          <a:lstStyle>
            <a:lvl1pPr marL="26731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53463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801958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06927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33659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1884944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661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378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096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Placeholder 2" descr="A close up of a flower&#10;&#10;Description automatically generated with low confidence">
            <a:extLst>
              <a:ext uri="{FF2B5EF4-FFF2-40B4-BE49-F238E27FC236}">
                <a16:creationId xmlns:a16="http://schemas.microsoft.com/office/drawing/2014/main" id="{A9F1262B-2362-4D5A-8F4B-FB0756DAA8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4" r="24874"/>
          <a:stretch>
            <a:fillRect/>
          </a:stretch>
        </p:blipFill>
        <p:spPr>
          <a:xfrm>
            <a:off x="400050" y="5962650"/>
            <a:ext cx="576263" cy="509588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1573B095-75D2-4BFC-948B-036ACCD0B483}"/>
              </a:ext>
            </a:extLst>
          </p:cNvPr>
          <p:cNvSpPr txBox="1">
            <a:spLocks/>
          </p:cNvSpPr>
          <p:nvPr/>
        </p:nvSpPr>
        <p:spPr>
          <a:xfrm>
            <a:off x="466215" y="200025"/>
            <a:ext cx="8229600" cy="73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Fast API Application after hosting the SVM Model</a:t>
            </a:r>
          </a:p>
        </p:txBody>
      </p:sp>
      <p:sp useBgFill="1">
        <p:nvSpPr>
          <p:cNvPr id="14" name="Content Placeholder 13">
            <a:extLst>
              <a:ext uri="{FF2B5EF4-FFF2-40B4-BE49-F238E27FC236}">
                <a16:creationId xmlns:a16="http://schemas.microsoft.com/office/drawing/2014/main" id="{3B71BEA4-AC66-4940-9581-00DF4B9E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1137920"/>
            <a:ext cx="8864111" cy="4758055"/>
          </a:xfrm>
          <a:ln>
            <a:noFill/>
          </a:ln>
        </p:spPr>
        <p:txBody>
          <a:bodyPr/>
          <a:lstStyle/>
          <a:p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API after prediction: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Two Samples: Heart Disease Identified, No Heart Disease.</a:t>
            </a:r>
          </a:p>
          <a:p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																																																																																																																		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 Using API- Predicted whether the heart disease is identified or not.								</a:t>
            </a:r>
          </a:p>
          <a:p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A7D90-AB2E-4FB7-B6A3-D2BC40D1A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14" y="1478042"/>
            <a:ext cx="4358787" cy="4017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F95E3-F0E2-403A-8C91-D72CF5FFA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1443356"/>
            <a:ext cx="4305300" cy="40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8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F7309985-CFC5-4325-B8F9-EBC59007324A}"/>
              </a:ext>
            </a:extLst>
          </p:cNvPr>
          <p:cNvSpPr txBox="1">
            <a:spLocks/>
          </p:cNvSpPr>
          <p:nvPr/>
        </p:nvSpPr>
        <p:spPr>
          <a:xfrm>
            <a:off x="1531839" y="6094106"/>
            <a:ext cx="2315750" cy="180000"/>
          </a:xfrm>
          <a:prstGeom prst="rect">
            <a:avLst/>
          </a:prstGeom>
        </p:spPr>
        <p:txBody>
          <a:bodyPr/>
          <a:lstStyle>
            <a:lvl1pPr marL="26731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53463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801958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06927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33659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1884944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661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378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096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Placeholder 2" descr="A close up of a flower&#10;&#10;Description automatically generated with low confidence">
            <a:extLst>
              <a:ext uri="{FF2B5EF4-FFF2-40B4-BE49-F238E27FC236}">
                <a16:creationId xmlns:a16="http://schemas.microsoft.com/office/drawing/2014/main" id="{A9F1262B-2362-4D5A-8F4B-FB0756DAA8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4" r="24874"/>
          <a:stretch>
            <a:fillRect/>
          </a:stretch>
        </p:blipFill>
        <p:spPr>
          <a:xfrm>
            <a:off x="400050" y="5962650"/>
            <a:ext cx="576263" cy="509588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1573B095-75D2-4BFC-948B-036ACCD0B483}"/>
              </a:ext>
            </a:extLst>
          </p:cNvPr>
          <p:cNvSpPr txBox="1">
            <a:spLocks/>
          </p:cNvSpPr>
          <p:nvPr/>
        </p:nvSpPr>
        <p:spPr>
          <a:xfrm>
            <a:off x="466215" y="200025"/>
            <a:ext cx="8229600" cy="73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Dockerization of API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B71BEA4-AC66-4940-9581-00DF4B9E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137920"/>
            <a:ext cx="8572501" cy="4758055"/>
          </a:xfrm>
        </p:spPr>
        <p:txBody>
          <a:bodyPr/>
          <a:lstStyle/>
          <a:p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Image: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IN" sz="1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sz="1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</a:t>
            </a:r>
          </a:p>
          <a:p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the Image using Container:</a:t>
            </a:r>
          </a:p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						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docker image by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run: docker build -t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heart_diseases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 for creating Image are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requirements.txt, Docker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Image using docker container to host the API by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run: docker run -d -p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portno:portno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heart_diseases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into docker desktop using hub credentials by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run: docker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 your Image to hub by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run: docker tag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heart_diseases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username/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heart_diseases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your Image to docker hub: docker push username/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heart_diseases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running the Image to see the results in local(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http://127.0.0.1:7000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http://127.0.0.1:7000/docs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predictions for testing purpose.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79454-072D-45C3-9DD0-04B036ECD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2" y="1466540"/>
            <a:ext cx="5856188" cy="981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A8FFA-A69C-4046-A419-D596BDB66E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66" y="2777690"/>
            <a:ext cx="5076826" cy="77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3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F7309985-CFC5-4325-B8F9-EBC59007324A}"/>
              </a:ext>
            </a:extLst>
          </p:cNvPr>
          <p:cNvSpPr txBox="1">
            <a:spLocks/>
          </p:cNvSpPr>
          <p:nvPr/>
        </p:nvSpPr>
        <p:spPr>
          <a:xfrm>
            <a:off x="1531839" y="6094106"/>
            <a:ext cx="2315750" cy="180000"/>
          </a:xfrm>
          <a:prstGeom prst="rect">
            <a:avLst/>
          </a:prstGeom>
        </p:spPr>
        <p:txBody>
          <a:bodyPr/>
          <a:lstStyle>
            <a:lvl1pPr marL="26731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53463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801958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06927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33659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1884944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661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378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096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</a:p>
        </p:txBody>
      </p:sp>
      <p:pic>
        <p:nvPicPr>
          <p:cNvPr id="11" name="Picture Placeholder 2" descr="A close up of a flower&#10;&#10;Description automatically generated with low confidence">
            <a:extLst>
              <a:ext uri="{FF2B5EF4-FFF2-40B4-BE49-F238E27FC236}">
                <a16:creationId xmlns:a16="http://schemas.microsoft.com/office/drawing/2014/main" id="{A9F1262B-2362-4D5A-8F4B-FB0756DAA8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4" r="24874"/>
          <a:stretch>
            <a:fillRect/>
          </a:stretch>
        </p:blipFill>
        <p:spPr>
          <a:xfrm>
            <a:off x="400050" y="6094106"/>
            <a:ext cx="576263" cy="378132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1573B095-75D2-4BFC-948B-036ACCD0B483}"/>
              </a:ext>
            </a:extLst>
          </p:cNvPr>
          <p:cNvSpPr txBox="1">
            <a:spLocks/>
          </p:cNvSpPr>
          <p:nvPr/>
        </p:nvSpPr>
        <p:spPr>
          <a:xfrm>
            <a:off x="466215" y="200025"/>
            <a:ext cx="8229600" cy="73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Connection(MYSQL)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B71BEA4-AC66-4940-9581-00DF4B9E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957575"/>
            <a:ext cx="8815388" cy="4758055"/>
          </a:xfrm>
        </p:spPr>
        <p:txBody>
          <a:bodyPr/>
          <a:lstStyle/>
          <a:p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Database: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IN" sz="1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MYSQL DB on “Azure Database for MySQL Single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to the server to local database &amp; Create a schema for the created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required, Set the Firewall rules &amp; SSL settings for connecting to Database</a:t>
            </a: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For every prediction the entries were created &amp; can be used to take-out the list of Id’s having heart disease.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ECECE-B43B-41D7-B965-B654B71C3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1" y="4413202"/>
            <a:ext cx="8641556" cy="1578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8E4CD-95F6-4230-8F81-3642D31E9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2015776"/>
            <a:ext cx="8662988" cy="193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3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F7309985-CFC5-4325-B8F9-EBC59007324A}"/>
              </a:ext>
            </a:extLst>
          </p:cNvPr>
          <p:cNvSpPr txBox="1">
            <a:spLocks/>
          </p:cNvSpPr>
          <p:nvPr/>
        </p:nvSpPr>
        <p:spPr>
          <a:xfrm>
            <a:off x="1531839" y="6094106"/>
            <a:ext cx="2315750" cy="180000"/>
          </a:xfrm>
          <a:prstGeom prst="rect">
            <a:avLst/>
          </a:prstGeom>
        </p:spPr>
        <p:txBody>
          <a:bodyPr/>
          <a:lstStyle>
            <a:lvl1pPr marL="26731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534639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801958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06927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336597" indent="-267319" algn="l" defTabSz="685434" rtl="0" eaLnBrk="1" latinLnBrk="0" hangingPunct="1">
              <a:spcBef>
                <a:spcPct val="20000"/>
              </a:spcBef>
              <a:buClr>
                <a:schemeClr val="tx2"/>
              </a:buClr>
              <a:buSzPct val="110000"/>
              <a:buFont typeface="EYInterstate Light" panose="02000506000000020004" pitchFamily="2" charset="0"/>
              <a:buChar char="•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1884944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661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378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096" indent="-171359" algn="l" defTabSz="6854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</a:p>
        </p:txBody>
      </p:sp>
      <p:pic>
        <p:nvPicPr>
          <p:cNvPr id="11" name="Picture Placeholder 2" descr="A close up of a flower&#10;&#10;Description automatically generated with low confidence">
            <a:extLst>
              <a:ext uri="{FF2B5EF4-FFF2-40B4-BE49-F238E27FC236}">
                <a16:creationId xmlns:a16="http://schemas.microsoft.com/office/drawing/2014/main" id="{A9F1262B-2362-4D5A-8F4B-FB0756DAA8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4" r="24874"/>
          <a:stretch>
            <a:fillRect/>
          </a:stretch>
        </p:blipFill>
        <p:spPr>
          <a:xfrm>
            <a:off x="400050" y="5962650"/>
            <a:ext cx="576263" cy="509588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1573B095-75D2-4BFC-948B-036ACCD0B483}"/>
              </a:ext>
            </a:extLst>
          </p:cNvPr>
          <p:cNvSpPr txBox="1">
            <a:spLocks/>
          </p:cNvSpPr>
          <p:nvPr/>
        </p:nvSpPr>
        <p:spPr>
          <a:xfrm>
            <a:off x="466215" y="200025"/>
            <a:ext cx="8229600" cy="73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3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API to cloud Via GitHub Or Docker Container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B71BEA4-AC66-4940-9581-00DF4B9E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137920"/>
            <a:ext cx="8572501" cy="4824730"/>
          </a:xfrm>
        </p:spPr>
        <p:txBody>
          <a:bodyPr/>
          <a:lstStyle/>
          <a:p>
            <a:r>
              <a:rPr lang="en-IN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the Docker-Hub Image into Azure Cloud: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App service and configure DB Credentials as shown: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the Docker Hub Image via by Deployment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Container Registry as shown: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 the URL(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https://hdpredwebappdocker.azurewebsites.net/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see the API &amp; predict it to see results.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B17A9-8A43-4615-BFAA-91856B15F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99" y="1752600"/>
            <a:ext cx="842911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A9D02F-4220-4094-B366-7596F3D94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3829050"/>
            <a:ext cx="64293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40465"/>
      </p:ext>
    </p:extLst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70D5E770-E04A-461B-8456-F6738B8BE2E4}" vid="{F52AAF16-9B59-4DE1-94DD-2FF8D6A8C858}"/>
    </a:ext>
  </a:extLst>
</a:theme>
</file>

<file path=ppt/theme/theme2.xml><?xml version="1.0" encoding="utf-8"?>
<a:theme xmlns:a="http://schemas.openxmlformats.org/drawingml/2006/main" name="EY light background">
  <a:themeElements>
    <a:clrScheme name="Custom 26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0</TotalTime>
  <Words>1353</Words>
  <Application>Microsoft Office PowerPoint</Application>
  <PresentationFormat>On-screen Show (4:3)</PresentationFormat>
  <Paragraphs>183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EYInterstate</vt:lpstr>
      <vt:lpstr>EYInterstate Light</vt:lpstr>
      <vt:lpstr>Georgia</vt:lpstr>
      <vt:lpstr>Times New Roman</vt:lpstr>
      <vt:lpstr>EY dark background</vt:lpstr>
      <vt:lpstr>EY light background</vt:lpstr>
      <vt:lpstr>Macro-Enabled Worksheet</vt:lpstr>
      <vt:lpstr>HEART DISEASE PREDICTION</vt:lpstr>
      <vt:lpstr> INDEX  </vt:lpstr>
      <vt:lpstr>Overview</vt:lpstr>
      <vt:lpstr>Contents(Steps, Technologies &amp; Tools Used)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2016-12-19T11:32:50Z</dcterms:created>
  <dcterms:modified xsi:type="dcterms:W3CDTF">2022-09-26T10:41:05Z</dcterms:modified>
  <cp:contentStatus/>
</cp:coreProperties>
</file>