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256" r:id="rId2"/>
    <p:sldId id="369" r:id="rId3"/>
    <p:sldId id="415" r:id="rId4"/>
    <p:sldId id="416" r:id="rId5"/>
    <p:sldId id="432" r:id="rId6"/>
    <p:sldId id="434" r:id="rId7"/>
    <p:sldId id="433" r:id="rId8"/>
    <p:sldId id="423" r:id="rId9"/>
    <p:sldId id="441" r:id="rId10"/>
    <p:sldId id="442" r:id="rId11"/>
    <p:sldId id="443" r:id="rId12"/>
    <p:sldId id="444" r:id="rId13"/>
    <p:sldId id="445" r:id="rId14"/>
    <p:sldId id="426" r:id="rId15"/>
    <p:sldId id="4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7DBF7A-401D-4FC9-8DD9-26045ABA7089}">
          <p14:sldIdLst>
            <p14:sldId id="256"/>
            <p14:sldId id="369"/>
            <p14:sldId id="415"/>
            <p14:sldId id="416"/>
            <p14:sldId id="432"/>
            <p14:sldId id="434"/>
            <p14:sldId id="433"/>
            <p14:sldId id="423"/>
            <p14:sldId id="441"/>
            <p14:sldId id="442"/>
            <p14:sldId id="443"/>
            <p14:sldId id="444"/>
            <p14:sldId id="445"/>
          </p14:sldIdLst>
        </p14:section>
        <p14:section name="Untitled Section" id="{EBAB5385-8B79-46E9-8C7C-EC49CC804875}">
          <p14:sldIdLst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590" autoAdjust="0"/>
  </p:normalViewPr>
  <p:slideViewPr>
    <p:cSldViewPr snapToGrid="0">
      <p:cViewPr varScale="1">
        <p:scale>
          <a:sx n="81" d="100"/>
          <a:sy n="81" d="100"/>
        </p:scale>
        <p:origin x="22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E730-7A1E-4D49-A491-3F22FE6D4F4D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B229F-D30C-4D43-8FCC-4BFB12F33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0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3F9E-6474-4273-87C3-164234F093B0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125AD-7365-47E2-94C5-628B859035FE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42F5-1209-4DFD-BF05-4F0F465D907B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FDE-44B5-4318-8D56-6DD9DCAAB1A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CDE9-1F66-485A-9BA7-EE2D99BA6CAE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4FF0-F1CB-4C19-9A72-94E792E9A607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F422-BC8A-4468-84D5-7EA78508C2D6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4C30-DFE8-4F33-AD9D-79032B026FDF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FF05-2BB1-49F7-B78B-532DBCA3FCA0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BF83-8ED5-4B62-9B22-5090165546DB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0B4B-A87D-4CBF-9B6F-862EC11E2F15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MCA, RVCE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31E354F-C564-4574-9A25-5B850B906C68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MCA, RVCE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2199E98-C2CF-4FF7-A4E2-2D115E8161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34786" y="1700962"/>
            <a:ext cx="11192758" cy="622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n w="0"/>
                <a:latin typeface="Abadi Extra Light" panose="020B0204020104020204" pitchFamily="34" charset="0"/>
                <a:cs typeface="Times New Roman" panose="02020603050405020304" pitchFamily="18" charset="0"/>
              </a:rPr>
              <a:t>Predicting America’s Stock Market using Supervised Learning</a:t>
            </a:r>
            <a:endParaRPr lang="en-US" sz="2800" b="1" spc="0" dirty="0">
              <a:ln w="0"/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5972" y="5369624"/>
            <a:ext cx="4484016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LiberationSans"/>
              </a:rPr>
              <a:t>Presented</a:t>
            </a:r>
          </a:p>
          <a:p>
            <a:pPr algn="ctr"/>
            <a:r>
              <a:rPr lang="en-US" dirty="0">
                <a:latin typeface="LiberationSans"/>
              </a:rPr>
              <a:t>by</a:t>
            </a:r>
          </a:p>
          <a:p>
            <a:pPr algn="ctr"/>
            <a:r>
              <a:rPr lang="en-US" dirty="0">
                <a:latin typeface="LiberationSans"/>
              </a:rPr>
              <a:t>    Vinay Lokesh </a:t>
            </a:r>
            <a:r>
              <a:rPr lang="en-US" sz="1200" dirty="0">
                <a:latin typeface="LiberationSans"/>
              </a:rPr>
              <a:t>&amp; </a:t>
            </a:r>
            <a:r>
              <a:rPr lang="en-US" dirty="0">
                <a:latin typeface="LiberationSans"/>
              </a:rPr>
              <a:t>Sacheth Reddy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EA9-E16D-440F-820E-69C17D4B742B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1" name="Picture 10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0F2FAD67-62FA-45C0-A4B6-29EDC6C93C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60177"/>
            <a:ext cx="1162050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2518FF-FE30-4E06-9DF3-4154513A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19" y="2286415"/>
            <a:ext cx="8276734" cy="2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0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Algorithms : Support Vector Machine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2663" y="1079496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6093" y="1524246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2011698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separation between two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hyperplane to draw margins.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large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perform well in noisy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overfit.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2AD8C-C70E-4B4D-AF41-208F9E5CA65B}"/>
              </a:ext>
            </a:extLst>
          </p:cNvPr>
          <p:cNvCxnSpPr/>
          <p:nvPr/>
        </p:nvCxnSpPr>
        <p:spPr>
          <a:xfrm flipV="1">
            <a:off x="7984503" y="2158738"/>
            <a:ext cx="0" cy="29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70B635-00E8-48D5-BDEB-0BBE830C1A84}"/>
              </a:ext>
            </a:extLst>
          </p:cNvPr>
          <p:cNvCxnSpPr/>
          <p:nvPr/>
        </p:nvCxnSpPr>
        <p:spPr>
          <a:xfrm>
            <a:off x="7993930" y="5118755"/>
            <a:ext cx="287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7A8EC1-CF54-4122-BA07-8777F60704EB}"/>
              </a:ext>
            </a:extLst>
          </p:cNvPr>
          <p:cNvCxnSpPr>
            <a:cxnSpLocks/>
          </p:cNvCxnSpPr>
          <p:nvPr/>
        </p:nvCxnSpPr>
        <p:spPr>
          <a:xfrm>
            <a:off x="8237980" y="4722829"/>
            <a:ext cx="8389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15CF0B-8808-4124-99A5-9FC48A08B6C1}"/>
              </a:ext>
            </a:extLst>
          </p:cNvPr>
          <p:cNvCxnSpPr/>
          <p:nvPr/>
        </p:nvCxnSpPr>
        <p:spPr>
          <a:xfrm>
            <a:off x="9681328" y="4741683"/>
            <a:ext cx="895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F22CAE-7FCA-427B-B36B-F5D5AF064967}"/>
              </a:ext>
            </a:extLst>
          </p:cNvPr>
          <p:cNvSpPr txBox="1"/>
          <p:nvPr/>
        </p:nvSpPr>
        <p:spPr>
          <a:xfrm>
            <a:off x="8194620" y="4741684"/>
            <a:ext cx="10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F9109-72BA-408D-BF43-12F51EE42D43}"/>
              </a:ext>
            </a:extLst>
          </p:cNvPr>
          <p:cNvSpPr txBox="1"/>
          <p:nvPr/>
        </p:nvSpPr>
        <p:spPr>
          <a:xfrm>
            <a:off x="9646333" y="4727174"/>
            <a:ext cx="103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F1F088-940D-4FD9-8AD4-BE4BE36B2050}"/>
              </a:ext>
            </a:extLst>
          </p:cNvPr>
          <p:cNvCxnSpPr>
            <a:cxnSpLocks/>
          </p:cNvCxnSpPr>
          <p:nvPr/>
        </p:nvCxnSpPr>
        <p:spPr>
          <a:xfrm flipV="1">
            <a:off x="9320889" y="2574945"/>
            <a:ext cx="1058635" cy="20267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154A72-6665-4B05-8455-5EF7B6832A58}"/>
              </a:ext>
            </a:extLst>
          </p:cNvPr>
          <p:cNvCxnSpPr>
            <a:cxnSpLocks/>
          </p:cNvCxnSpPr>
          <p:nvPr/>
        </p:nvCxnSpPr>
        <p:spPr>
          <a:xfrm flipV="1">
            <a:off x="9099549" y="2422666"/>
            <a:ext cx="1079305" cy="209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63D825-63DE-4E93-AE78-1C82C615A97C}"/>
              </a:ext>
            </a:extLst>
          </p:cNvPr>
          <p:cNvCxnSpPr>
            <a:cxnSpLocks/>
          </p:cNvCxnSpPr>
          <p:nvPr/>
        </p:nvCxnSpPr>
        <p:spPr>
          <a:xfrm flipV="1">
            <a:off x="9556157" y="2702043"/>
            <a:ext cx="1026504" cy="201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8A1EF7-3026-4533-B878-62BEF64D2745}"/>
              </a:ext>
            </a:extLst>
          </p:cNvPr>
          <p:cNvCxnSpPr/>
          <p:nvPr/>
        </p:nvCxnSpPr>
        <p:spPr>
          <a:xfrm>
            <a:off x="10160000" y="2262433"/>
            <a:ext cx="595984" cy="429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E4F7E0-B544-4F1D-9ACE-ADDE4DB2B6BD}"/>
              </a:ext>
            </a:extLst>
          </p:cNvPr>
          <p:cNvSpPr txBox="1"/>
          <p:nvPr/>
        </p:nvSpPr>
        <p:spPr>
          <a:xfrm rot="2210304">
            <a:off x="10165799" y="2216553"/>
            <a:ext cx="82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</a:t>
            </a: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F9BE0D5F-D9C2-4D72-9BEC-3F7E5D9BBEE9}"/>
              </a:ext>
            </a:extLst>
          </p:cNvPr>
          <p:cNvSpPr/>
          <p:nvPr/>
        </p:nvSpPr>
        <p:spPr>
          <a:xfrm>
            <a:off x="10379524" y="39215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0655174B-8A72-467B-A15D-8EDBC57187A4}"/>
              </a:ext>
            </a:extLst>
          </p:cNvPr>
          <p:cNvSpPr/>
          <p:nvPr/>
        </p:nvSpPr>
        <p:spPr>
          <a:xfrm>
            <a:off x="10531924" y="40739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46570991-22E7-4301-8ADC-076A3386F856}"/>
              </a:ext>
            </a:extLst>
          </p:cNvPr>
          <p:cNvSpPr/>
          <p:nvPr/>
        </p:nvSpPr>
        <p:spPr>
          <a:xfrm>
            <a:off x="10684324" y="42263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D955480F-01B1-4FC0-93FC-0BF03CC30112}"/>
              </a:ext>
            </a:extLst>
          </p:cNvPr>
          <p:cNvSpPr/>
          <p:nvPr/>
        </p:nvSpPr>
        <p:spPr>
          <a:xfrm>
            <a:off x="10836724" y="43787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74B2FB0E-F1D5-4CBD-9121-D67D1A7D7A38}"/>
              </a:ext>
            </a:extLst>
          </p:cNvPr>
          <p:cNvSpPr/>
          <p:nvPr/>
        </p:nvSpPr>
        <p:spPr>
          <a:xfrm>
            <a:off x="10575429" y="3437188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8D19B41F-456F-43EF-B4D8-0B40ECAC06A5}"/>
              </a:ext>
            </a:extLst>
          </p:cNvPr>
          <p:cNvSpPr/>
          <p:nvPr/>
        </p:nvSpPr>
        <p:spPr>
          <a:xfrm>
            <a:off x="10424911" y="4348805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D4829B80-7923-4B70-A535-AB3E72FD1866}"/>
              </a:ext>
            </a:extLst>
          </p:cNvPr>
          <p:cNvSpPr/>
          <p:nvPr/>
        </p:nvSpPr>
        <p:spPr>
          <a:xfrm>
            <a:off x="10710265" y="3761723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E85ECAC8-F636-45E3-9F60-06DC38088B26}"/>
              </a:ext>
            </a:extLst>
          </p:cNvPr>
          <p:cNvSpPr/>
          <p:nvPr/>
        </p:nvSpPr>
        <p:spPr>
          <a:xfrm>
            <a:off x="10887039" y="3942034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11DE0802-4A36-4856-8078-23BC945CACB1}"/>
              </a:ext>
            </a:extLst>
          </p:cNvPr>
          <p:cNvSpPr/>
          <p:nvPr/>
        </p:nvSpPr>
        <p:spPr>
          <a:xfrm>
            <a:off x="11039439" y="4094434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D87975D-812A-412C-9C04-02522C2CB7B8}"/>
              </a:ext>
            </a:extLst>
          </p:cNvPr>
          <p:cNvSpPr/>
          <p:nvPr/>
        </p:nvSpPr>
        <p:spPr>
          <a:xfrm>
            <a:off x="10070216" y="4256297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E1CF45A-6565-42AD-B1F7-7BF34AEB23AA}"/>
              </a:ext>
            </a:extLst>
          </p:cNvPr>
          <p:cNvSpPr/>
          <p:nvPr/>
        </p:nvSpPr>
        <p:spPr>
          <a:xfrm>
            <a:off x="10989124" y="45311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DA51BF2-2EAF-411D-B913-B301D1CF1699}"/>
              </a:ext>
            </a:extLst>
          </p:cNvPr>
          <p:cNvSpPr/>
          <p:nvPr/>
        </p:nvSpPr>
        <p:spPr>
          <a:xfrm>
            <a:off x="10011890" y="3798640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364362A3-0BBA-426A-8CA2-3A2DA429E318}"/>
              </a:ext>
            </a:extLst>
          </p:cNvPr>
          <p:cNvSpPr/>
          <p:nvPr/>
        </p:nvSpPr>
        <p:spPr>
          <a:xfrm>
            <a:off x="11141524" y="4683551"/>
            <a:ext cx="45719" cy="5989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F4250653-D698-41B7-98FB-05269B400AFC}"/>
              </a:ext>
            </a:extLst>
          </p:cNvPr>
          <p:cNvSpPr/>
          <p:nvPr/>
        </p:nvSpPr>
        <p:spPr>
          <a:xfrm>
            <a:off x="8493551" y="25749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8EA80D48-0246-49B5-849E-5E09314C1D29}"/>
              </a:ext>
            </a:extLst>
          </p:cNvPr>
          <p:cNvSpPr/>
          <p:nvPr/>
        </p:nvSpPr>
        <p:spPr>
          <a:xfrm>
            <a:off x="8645951" y="27273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2BFDA07E-7826-4099-9A4B-2BC2064460EC}"/>
              </a:ext>
            </a:extLst>
          </p:cNvPr>
          <p:cNvSpPr/>
          <p:nvPr/>
        </p:nvSpPr>
        <p:spPr>
          <a:xfrm>
            <a:off x="8798351" y="28797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073EC69E-26AF-4560-BEBE-1B89FFC3D390}"/>
              </a:ext>
            </a:extLst>
          </p:cNvPr>
          <p:cNvSpPr/>
          <p:nvPr/>
        </p:nvSpPr>
        <p:spPr>
          <a:xfrm>
            <a:off x="8950751" y="30321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7C6286D0-DA2D-4A38-B678-3EA64695EB35}"/>
              </a:ext>
            </a:extLst>
          </p:cNvPr>
          <p:cNvSpPr/>
          <p:nvPr/>
        </p:nvSpPr>
        <p:spPr>
          <a:xfrm>
            <a:off x="9103151" y="31845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C1C6541E-0DC5-4A6B-A362-50F15914C334}"/>
              </a:ext>
            </a:extLst>
          </p:cNvPr>
          <p:cNvSpPr/>
          <p:nvPr/>
        </p:nvSpPr>
        <p:spPr>
          <a:xfrm>
            <a:off x="9255551" y="33369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43072ECE-D399-4689-AB60-0D2569A94C9E}"/>
              </a:ext>
            </a:extLst>
          </p:cNvPr>
          <p:cNvSpPr/>
          <p:nvPr/>
        </p:nvSpPr>
        <p:spPr>
          <a:xfrm>
            <a:off x="9407951" y="3489345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5570D30E-CDDF-407C-AC3F-289ACF752C6B}"/>
              </a:ext>
            </a:extLst>
          </p:cNvPr>
          <p:cNvSpPr/>
          <p:nvPr/>
        </p:nvSpPr>
        <p:spPr>
          <a:xfrm>
            <a:off x="9552577" y="3346303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3D696564-323F-47BB-8454-9A38A59A43B5}"/>
              </a:ext>
            </a:extLst>
          </p:cNvPr>
          <p:cNvSpPr/>
          <p:nvPr/>
        </p:nvSpPr>
        <p:spPr>
          <a:xfrm>
            <a:off x="8655934" y="3271076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1CF7A154-53F5-40F0-8489-7E19DBCBAE16}"/>
              </a:ext>
            </a:extLst>
          </p:cNvPr>
          <p:cNvSpPr/>
          <p:nvPr/>
        </p:nvSpPr>
        <p:spPr>
          <a:xfrm>
            <a:off x="8872383" y="3483730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>
            <a:extLst>
              <a:ext uri="{FF2B5EF4-FFF2-40B4-BE49-F238E27FC236}">
                <a16:creationId xmlns:a16="http://schemas.microsoft.com/office/drawing/2014/main" id="{2F95A459-B709-4030-AACA-136A8652CA2A}"/>
              </a:ext>
            </a:extLst>
          </p:cNvPr>
          <p:cNvSpPr/>
          <p:nvPr/>
        </p:nvSpPr>
        <p:spPr>
          <a:xfrm>
            <a:off x="8917568" y="3660560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8E65D95F-C817-4987-9954-A93719DB0B1E}"/>
              </a:ext>
            </a:extLst>
          </p:cNvPr>
          <p:cNvSpPr/>
          <p:nvPr/>
        </p:nvSpPr>
        <p:spPr>
          <a:xfrm>
            <a:off x="8630456" y="3632528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AF21CBBB-11AC-43A5-9366-BA1D43273C3D}"/>
              </a:ext>
            </a:extLst>
          </p:cNvPr>
          <p:cNvSpPr/>
          <p:nvPr/>
        </p:nvSpPr>
        <p:spPr>
          <a:xfrm>
            <a:off x="9209510" y="2774132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D6A7733A-55BD-40F2-83D5-B09FECE39239}"/>
              </a:ext>
            </a:extLst>
          </p:cNvPr>
          <p:cNvSpPr/>
          <p:nvPr/>
        </p:nvSpPr>
        <p:spPr>
          <a:xfrm>
            <a:off x="9455945" y="2943324"/>
            <a:ext cx="146223" cy="2188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Algorithms : K-nearest neighbor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2663" y="1079496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good for small data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easily interpretable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training is required.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dimensions increases prone to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deal with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sensitivity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Chord 1">
            <a:extLst>
              <a:ext uri="{FF2B5EF4-FFF2-40B4-BE49-F238E27FC236}">
                <a16:creationId xmlns:a16="http://schemas.microsoft.com/office/drawing/2014/main" id="{4C30ADC0-553D-45E4-BC8E-773D530BF69F}"/>
              </a:ext>
            </a:extLst>
          </p:cNvPr>
          <p:cNvSpPr/>
          <p:nvPr/>
        </p:nvSpPr>
        <p:spPr>
          <a:xfrm>
            <a:off x="7673419" y="2054864"/>
            <a:ext cx="1659117" cy="1753565"/>
          </a:xfrm>
          <a:prstGeom prst="cho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337E4FB7-B4F2-4692-BE31-59ECF9F78564}"/>
              </a:ext>
            </a:extLst>
          </p:cNvPr>
          <p:cNvSpPr/>
          <p:nvPr/>
        </p:nvSpPr>
        <p:spPr>
          <a:xfrm rot="7243882">
            <a:off x="9274219" y="1144385"/>
            <a:ext cx="1659117" cy="1753565"/>
          </a:xfrm>
          <a:prstGeom prst="chor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FF813286-4B61-4D3F-ADE2-1B3EACBA9428}"/>
              </a:ext>
            </a:extLst>
          </p:cNvPr>
          <p:cNvSpPr/>
          <p:nvPr/>
        </p:nvSpPr>
        <p:spPr>
          <a:xfrm rot="11505477">
            <a:off x="9299255" y="2780888"/>
            <a:ext cx="1659117" cy="1753565"/>
          </a:xfrm>
          <a:prstGeom prst="chord">
            <a:avLst>
              <a:gd name="adj1" fmla="val 4458364"/>
              <a:gd name="adj2" fmla="val 18780295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85B88515-747D-4D7E-AB0E-C7FD3D039B8F}"/>
              </a:ext>
            </a:extLst>
          </p:cNvPr>
          <p:cNvSpPr/>
          <p:nvPr/>
        </p:nvSpPr>
        <p:spPr>
          <a:xfrm>
            <a:off x="8078771" y="24792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F7CA3D28-2D14-4EBC-A859-FA6913A476B7}"/>
              </a:ext>
            </a:extLst>
          </p:cNvPr>
          <p:cNvSpPr/>
          <p:nvPr/>
        </p:nvSpPr>
        <p:spPr>
          <a:xfrm>
            <a:off x="8231171" y="26316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7ACCAF7B-4FEC-43FB-8730-7F6A6ADFD669}"/>
              </a:ext>
            </a:extLst>
          </p:cNvPr>
          <p:cNvSpPr/>
          <p:nvPr/>
        </p:nvSpPr>
        <p:spPr>
          <a:xfrm>
            <a:off x="8383571" y="27840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tar: 7 Points 17">
            <a:extLst>
              <a:ext uri="{FF2B5EF4-FFF2-40B4-BE49-F238E27FC236}">
                <a16:creationId xmlns:a16="http://schemas.microsoft.com/office/drawing/2014/main" id="{7D855DAC-6524-4235-B13A-995FF5A0B91F}"/>
              </a:ext>
            </a:extLst>
          </p:cNvPr>
          <p:cNvSpPr/>
          <p:nvPr/>
        </p:nvSpPr>
        <p:spPr>
          <a:xfrm>
            <a:off x="8535971" y="29364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FABDFFA2-B49F-4F51-A8D4-822E324994FA}"/>
              </a:ext>
            </a:extLst>
          </p:cNvPr>
          <p:cNvSpPr/>
          <p:nvPr/>
        </p:nvSpPr>
        <p:spPr>
          <a:xfrm>
            <a:off x="8688371" y="30888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tar: 7 Points 20">
            <a:extLst>
              <a:ext uri="{FF2B5EF4-FFF2-40B4-BE49-F238E27FC236}">
                <a16:creationId xmlns:a16="http://schemas.microsoft.com/office/drawing/2014/main" id="{77B10A03-D5A8-4701-8634-B8A22A40D831}"/>
              </a:ext>
            </a:extLst>
          </p:cNvPr>
          <p:cNvSpPr/>
          <p:nvPr/>
        </p:nvSpPr>
        <p:spPr>
          <a:xfrm>
            <a:off x="8840771" y="32412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57CF4160-5B1A-45BE-B713-4E4599A162A7}"/>
              </a:ext>
            </a:extLst>
          </p:cNvPr>
          <p:cNvSpPr/>
          <p:nvPr/>
        </p:nvSpPr>
        <p:spPr>
          <a:xfrm>
            <a:off x="8535971" y="2936449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57B52CC6-CFB8-4340-A273-D6E7483F5E94}"/>
              </a:ext>
            </a:extLst>
          </p:cNvPr>
          <p:cNvSpPr/>
          <p:nvPr/>
        </p:nvSpPr>
        <p:spPr>
          <a:xfrm>
            <a:off x="8272778" y="3309935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9344E4FE-6E6C-49E3-8605-5202A394CE8B}"/>
              </a:ext>
            </a:extLst>
          </p:cNvPr>
          <p:cNvSpPr/>
          <p:nvPr/>
        </p:nvSpPr>
        <p:spPr>
          <a:xfrm>
            <a:off x="8140597" y="2944771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tar: 7 Points 26">
            <a:extLst>
              <a:ext uri="{FF2B5EF4-FFF2-40B4-BE49-F238E27FC236}">
                <a16:creationId xmlns:a16="http://schemas.microsoft.com/office/drawing/2014/main" id="{A80D914A-CC71-490B-8B65-9DA3146D21A5}"/>
              </a:ext>
            </a:extLst>
          </p:cNvPr>
          <p:cNvSpPr/>
          <p:nvPr/>
        </p:nvSpPr>
        <p:spPr>
          <a:xfrm>
            <a:off x="8597797" y="3401971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Star: 7 Points 28">
            <a:extLst>
              <a:ext uri="{FF2B5EF4-FFF2-40B4-BE49-F238E27FC236}">
                <a16:creationId xmlns:a16="http://schemas.microsoft.com/office/drawing/2014/main" id="{0420C79E-101A-4699-8863-1A52FBF34930}"/>
              </a:ext>
            </a:extLst>
          </p:cNvPr>
          <p:cNvSpPr/>
          <p:nvPr/>
        </p:nvSpPr>
        <p:spPr>
          <a:xfrm>
            <a:off x="7865437" y="2576017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CB9FE3BE-E52A-417F-8B78-707DD2B257A5}"/>
              </a:ext>
            </a:extLst>
          </p:cNvPr>
          <p:cNvSpPr/>
          <p:nvPr/>
        </p:nvSpPr>
        <p:spPr>
          <a:xfrm>
            <a:off x="8322637" y="3033217"/>
            <a:ext cx="137134" cy="193537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079D072-4A31-4613-8689-5D0DA99D9EB3}"/>
              </a:ext>
            </a:extLst>
          </p:cNvPr>
          <p:cNvSpPr/>
          <p:nvPr/>
        </p:nvSpPr>
        <p:spPr>
          <a:xfrm>
            <a:off x="9841344" y="15147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D489F4B-C4A0-4A6A-A7AF-B2A61D7C8B25}"/>
              </a:ext>
            </a:extLst>
          </p:cNvPr>
          <p:cNvSpPr/>
          <p:nvPr/>
        </p:nvSpPr>
        <p:spPr>
          <a:xfrm>
            <a:off x="9993744" y="16671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84F4D4D6-4E35-4307-B02C-5768E7E03DCC}"/>
              </a:ext>
            </a:extLst>
          </p:cNvPr>
          <p:cNvSpPr/>
          <p:nvPr/>
        </p:nvSpPr>
        <p:spPr>
          <a:xfrm>
            <a:off x="10146144" y="18195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41BFE75-F488-420D-A129-DF67F2D15633}"/>
              </a:ext>
            </a:extLst>
          </p:cNvPr>
          <p:cNvSpPr/>
          <p:nvPr/>
        </p:nvSpPr>
        <p:spPr>
          <a:xfrm>
            <a:off x="10298544" y="19719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97E2F6F8-EAFF-4B56-86D2-F6DDB0750A41}"/>
              </a:ext>
            </a:extLst>
          </p:cNvPr>
          <p:cNvSpPr/>
          <p:nvPr/>
        </p:nvSpPr>
        <p:spPr>
          <a:xfrm>
            <a:off x="10450944" y="212437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01A19B87-3512-4801-BFA8-D30235C320DA}"/>
              </a:ext>
            </a:extLst>
          </p:cNvPr>
          <p:cNvSpPr/>
          <p:nvPr/>
        </p:nvSpPr>
        <p:spPr>
          <a:xfrm>
            <a:off x="10516435" y="1678146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01100C9E-387A-4899-B258-11B0646ECF29}"/>
              </a:ext>
            </a:extLst>
          </p:cNvPr>
          <p:cNvSpPr/>
          <p:nvPr/>
        </p:nvSpPr>
        <p:spPr>
          <a:xfrm>
            <a:off x="10673493" y="2107190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CE06B499-E364-4D1C-8963-A1F260B2900B}"/>
              </a:ext>
            </a:extLst>
          </p:cNvPr>
          <p:cNvSpPr/>
          <p:nvPr/>
        </p:nvSpPr>
        <p:spPr>
          <a:xfrm>
            <a:off x="9867195" y="1896012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98BEEFDA-8CB0-437C-BC8C-E6E289835016}"/>
              </a:ext>
            </a:extLst>
          </p:cNvPr>
          <p:cNvSpPr/>
          <p:nvPr/>
        </p:nvSpPr>
        <p:spPr>
          <a:xfrm>
            <a:off x="10042834" y="2070812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46C0405B-E863-402B-8953-E59A050CCEF7}"/>
              </a:ext>
            </a:extLst>
          </p:cNvPr>
          <p:cNvSpPr/>
          <p:nvPr/>
        </p:nvSpPr>
        <p:spPr>
          <a:xfrm>
            <a:off x="9641447" y="1778376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92E97574-6B67-4A94-887F-CA587180FE97}"/>
              </a:ext>
            </a:extLst>
          </p:cNvPr>
          <p:cNvSpPr/>
          <p:nvPr/>
        </p:nvSpPr>
        <p:spPr>
          <a:xfrm>
            <a:off x="9476100" y="1569164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D4932350-FABF-46C9-A14C-4FF20CA6E633}"/>
              </a:ext>
            </a:extLst>
          </p:cNvPr>
          <p:cNvSpPr/>
          <p:nvPr/>
        </p:nvSpPr>
        <p:spPr>
          <a:xfrm>
            <a:off x="10125340" y="1414553"/>
            <a:ext cx="100698" cy="182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4481E876-DBCF-4239-AF5F-D68E3E6BD3EB}"/>
              </a:ext>
            </a:extLst>
          </p:cNvPr>
          <p:cNvSpPr/>
          <p:nvPr/>
        </p:nvSpPr>
        <p:spPr>
          <a:xfrm>
            <a:off x="10196493" y="30888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27C544A4-AEE7-4DDC-A6C9-A8C4646326B5}"/>
              </a:ext>
            </a:extLst>
          </p:cNvPr>
          <p:cNvSpPr/>
          <p:nvPr/>
        </p:nvSpPr>
        <p:spPr>
          <a:xfrm>
            <a:off x="10348893" y="32412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5A9F8AC8-B7E3-4B16-971D-F8AE60769056}"/>
              </a:ext>
            </a:extLst>
          </p:cNvPr>
          <p:cNvSpPr/>
          <p:nvPr/>
        </p:nvSpPr>
        <p:spPr>
          <a:xfrm>
            <a:off x="10501293" y="33936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0E25106A-79A6-41D8-9C5E-21C8FBAF37A6}"/>
              </a:ext>
            </a:extLst>
          </p:cNvPr>
          <p:cNvSpPr/>
          <p:nvPr/>
        </p:nvSpPr>
        <p:spPr>
          <a:xfrm>
            <a:off x="10653693" y="3546049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99B3365A-8B1A-41E0-9F8B-8F73072F944C}"/>
              </a:ext>
            </a:extLst>
          </p:cNvPr>
          <p:cNvSpPr/>
          <p:nvPr/>
        </p:nvSpPr>
        <p:spPr>
          <a:xfrm>
            <a:off x="9955840" y="3481581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E1CCB8C8-185F-47E3-BA02-FB6300EF0DB0}"/>
              </a:ext>
            </a:extLst>
          </p:cNvPr>
          <p:cNvSpPr/>
          <p:nvPr/>
        </p:nvSpPr>
        <p:spPr>
          <a:xfrm>
            <a:off x="9920844" y="3720325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2239D865-0179-4A1D-A50F-AC09F3715588}"/>
              </a:ext>
            </a:extLst>
          </p:cNvPr>
          <p:cNvSpPr/>
          <p:nvPr/>
        </p:nvSpPr>
        <p:spPr>
          <a:xfrm>
            <a:off x="10236394" y="3710768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D8EB184-26B1-4FDC-BFBC-F767E1344EC1}"/>
              </a:ext>
            </a:extLst>
          </p:cNvPr>
          <p:cNvSpPr/>
          <p:nvPr/>
        </p:nvSpPr>
        <p:spPr>
          <a:xfrm>
            <a:off x="10202353" y="3424818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8DFA5AA0-9797-4C6B-8D5A-90C2E8C68512}"/>
              </a:ext>
            </a:extLst>
          </p:cNvPr>
          <p:cNvSpPr/>
          <p:nvPr/>
        </p:nvSpPr>
        <p:spPr>
          <a:xfrm>
            <a:off x="10454002" y="3886975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68F661E-670F-41AC-8D61-C6C5E9F2A24F}"/>
              </a:ext>
            </a:extLst>
          </p:cNvPr>
          <p:cNvSpPr/>
          <p:nvPr/>
        </p:nvSpPr>
        <p:spPr>
          <a:xfrm>
            <a:off x="10031337" y="4083341"/>
            <a:ext cx="150995" cy="17620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033BBC-BF64-42EA-86FE-B30C741C59A0}"/>
              </a:ext>
            </a:extLst>
          </p:cNvPr>
          <p:cNvSpPr txBox="1"/>
          <p:nvPr/>
        </p:nvSpPr>
        <p:spPr>
          <a:xfrm>
            <a:off x="7845854" y="1819573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460477-6548-40A5-B7B8-58230585A577}"/>
              </a:ext>
            </a:extLst>
          </p:cNvPr>
          <p:cNvSpPr txBox="1"/>
          <p:nvPr/>
        </p:nvSpPr>
        <p:spPr>
          <a:xfrm>
            <a:off x="10723662" y="1111711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4BC795-A7B2-4EA2-87EE-92D85B942C8F}"/>
              </a:ext>
            </a:extLst>
          </p:cNvPr>
          <p:cNvSpPr txBox="1"/>
          <p:nvPr/>
        </p:nvSpPr>
        <p:spPr>
          <a:xfrm>
            <a:off x="10971636" y="3623762"/>
            <a:ext cx="6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uhaus 93" panose="04030905020B02020C02" pitchFamily="82" charset="0"/>
              </a:rPr>
              <a:t>w3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9D8FA8-CE29-48D1-B5CA-D7D4A05052EB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507125" y="2755967"/>
            <a:ext cx="855943" cy="6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96B3265-93E1-4365-8889-465179695189}"/>
              </a:ext>
            </a:extLst>
          </p:cNvPr>
          <p:cNvCxnSpPr>
            <a:cxnSpLocks/>
            <a:endCxn id="46" idx="5"/>
          </p:cNvCxnSpPr>
          <p:nvPr/>
        </p:nvCxnSpPr>
        <p:spPr>
          <a:xfrm>
            <a:off x="9365602" y="2748112"/>
            <a:ext cx="944137" cy="42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E4A8DDD-83FD-400A-AA5A-C30D26B3A85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8659525" y="2755967"/>
            <a:ext cx="688277" cy="21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A0C522E-EDF1-4E78-8A13-0FF7BEF223DE}"/>
              </a:ext>
            </a:extLst>
          </p:cNvPr>
          <p:cNvCxnSpPr>
            <a:endCxn id="21" idx="4"/>
          </p:cNvCxnSpPr>
          <p:nvPr/>
        </p:nvCxnSpPr>
        <p:spPr>
          <a:xfrm flipH="1">
            <a:off x="8840771" y="2729905"/>
            <a:ext cx="524829" cy="63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ultiplication Sign 135">
            <a:extLst>
              <a:ext uri="{FF2B5EF4-FFF2-40B4-BE49-F238E27FC236}">
                <a16:creationId xmlns:a16="http://schemas.microsoft.com/office/drawing/2014/main" id="{2EC5FFBB-9005-4CB3-A80D-C1A8117B3FCF}"/>
              </a:ext>
            </a:extLst>
          </p:cNvPr>
          <p:cNvSpPr/>
          <p:nvPr/>
        </p:nvSpPr>
        <p:spPr>
          <a:xfrm>
            <a:off x="9258940" y="2654979"/>
            <a:ext cx="167447" cy="24636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Algorithms : Random Forest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997" y="1697418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solve classification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overfit.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higher dimensionality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accuracy.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8A040-A235-4A3E-92C0-B70DDA3C8672}"/>
              </a:ext>
            </a:extLst>
          </p:cNvPr>
          <p:cNvSpPr/>
          <p:nvPr/>
        </p:nvSpPr>
        <p:spPr>
          <a:xfrm>
            <a:off x="5922514" y="4047464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7900DB-BE5E-46F8-ABAE-BBFCE4772442}"/>
              </a:ext>
            </a:extLst>
          </p:cNvPr>
          <p:cNvSpPr/>
          <p:nvPr/>
        </p:nvSpPr>
        <p:spPr>
          <a:xfrm>
            <a:off x="6305143" y="436786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C41B9E-3D14-497B-8192-993FBD3D53A5}"/>
              </a:ext>
            </a:extLst>
          </p:cNvPr>
          <p:cNvSpPr/>
          <p:nvPr/>
        </p:nvSpPr>
        <p:spPr>
          <a:xfrm>
            <a:off x="6697889" y="462912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5B15E5-A686-403F-92B8-6B04D6231145}"/>
              </a:ext>
            </a:extLst>
          </p:cNvPr>
          <p:cNvSpPr/>
          <p:nvPr/>
        </p:nvSpPr>
        <p:spPr>
          <a:xfrm>
            <a:off x="5610945" y="434069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E9BB10-5F1B-4879-90E2-99A6C6E76EBC}"/>
              </a:ext>
            </a:extLst>
          </p:cNvPr>
          <p:cNvSpPr/>
          <p:nvPr/>
        </p:nvSpPr>
        <p:spPr>
          <a:xfrm>
            <a:off x="5247009" y="46363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42A8A7-0296-4ED2-B8E0-D2EDA52D8917}"/>
              </a:ext>
            </a:extLst>
          </p:cNvPr>
          <p:cNvSpPr/>
          <p:nvPr/>
        </p:nvSpPr>
        <p:spPr>
          <a:xfrm>
            <a:off x="5879183" y="4608000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8BEA56-0FAB-43BA-A2B2-4A0D118AAAA0}"/>
              </a:ext>
            </a:extLst>
          </p:cNvPr>
          <p:cNvSpPr/>
          <p:nvPr/>
        </p:nvSpPr>
        <p:spPr>
          <a:xfrm>
            <a:off x="8009595" y="40474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122D4F3-03DF-44B8-966D-E06AB5B8ECA9}"/>
              </a:ext>
            </a:extLst>
          </p:cNvPr>
          <p:cNvSpPr/>
          <p:nvPr/>
        </p:nvSpPr>
        <p:spPr>
          <a:xfrm>
            <a:off x="8392224" y="436786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2C0BDD1-70A4-40D0-965B-774FD2C53A0B}"/>
              </a:ext>
            </a:extLst>
          </p:cNvPr>
          <p:cNvSpPr/>
          <p:nvPr/>
        </p:nvSpPr>
        <p:spPr>
          <a:xfrm>
            <a:off x="8784970" y="462912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71BFFC4-3A5E-486F-B62F-F9782C29ADCF}"/>
              </a:ext>
            </a:extLst>
          </p:cNvPr>
          <p:cNvSpPr/>
          <p:nvPr/>
        </p:nvSpPr>
        <p:spPr>
          <a:xfrm>
            <a:off x="7698026" y="4340691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B1DBFC5-FAA4-416A-9661-20279D12000F}"/>
              </a:ext>
            </a:extLst>
          </p:cNvPr>
          <p:cNvSpPr/>
          <p:nvPr/>
        </p:nvSpPr>
        <p:spPr>
          <a:xfrm>
            <a:off x="7334090" y="463636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11B9BC-EA40-458D-A44E-6EDDD64807DA}"/>
              </a:ext>
            </a:extLst>
          </p:cNvPr>
          <p:cNvSpPr/>
          <p:nvPr/>
        </p:nvSpPr>
        <p:spPr>
          <a:xfrm>
            <a:off x="7966264" y="4608000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2F83AE-1F8A-4B13-946D-90617B77DCA8}"/>
              </a:ext>
            </a:extLst>
          </p:cNvPr>
          <p:cNvSpPr/>
          <p:nvPr/>
        </p:nvSpPr>
        <p:spPr>
          <a:xfrm>
            <a:off x="10513643" y="402271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1FF770F-9EB5-4080-A4F5-64F12CF27BB9}"/>
              </a:ext>
            </a:extLst>
          </p:cNvPr>
          <p:cNvSpPr/>
          <p:nvPr/>
        </p:nvSpPr>
        <p:spPr>
          <a:xfrm>
            <a:off x="10896272" y="4343115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C2DD0F-54A8-45FF-9941-CB1AABA362D3}"/>
              </a:ext>
            </a:extLst>
          </p:cNvPr>
          <p:cNvSpPr/>
          <p:nvPr/>
        </p:nvSpPr>
        <p:spPr>
          <a:xfrm>
            <a:off x="11289018" y="4604382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2BD2DE-714B-4D01-9A51-675A54877B0E}"/>
              </a:ext>
            </a:extLst>
          </p:cNvPr>
          <p:cNvSpPr/>
          <p:nvPr/>
        </p:nvSpPr>
        <p:spPr>
          <a:xfrm>
            <a:off x="10202074" y="4315945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39C049-EC10-4621-A5EE-1CC34C150CBD}"/>
              </a:ext>
            </a:extLst>
          </p:cNvPr>
          <p:cNvSpPr/>
          <p:nvPr/>
        </p:nvSpPr>
        <p:spPr>
          <a:xfrm>
            <a:off x="9838138" y="4611618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D47E68B-EE1B-4851-9D3A-17300F5DB16C}"/>
              </a:ext>
            </a:extLst>
          </p:cNvPr>
          <p:cNvSpPr/>
          <p:nvPr/>
        </p:nvSpPr>
        <p:spPr>
          <a:xfrm>
            <a:off x="10470312" y="4583254"/>
            <a:ext cx="216817" cy="1189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48DAFB-1205-47BF-993D-0E3822889987}"/>
              </a:ext>
            </a:extLst>
          </p:cNvPr>
          <p:cNvSpPr txBox="1"/>
          <p:nvPr/>
        </p:nvSpPr>
        <p:spPr>
          <a:xfrm>
            <a:off x="7550907" y="2929999"/>
            <a:ext cx="170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60557B1-3BAA-45E1-8E5E-D69BEBCE8F12}"/>
              </a:ext>
            </a:extLst>
          </p:cNvPr>
          <p:cNvSpPr/>
          <p:nvPr/>
        </p:nvSpPr>
        <p:spPr>
          <a:xfrm>
            <a:off x="6295589" y="4367861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D152814-A6E6-475A-867E-A079605A5F2C}"/>
              </a:ext>
            </a:extLst>
          </p:cNvPr>
          <p:cNvSpPr/>
          <p:nvPr/>
        </p:nvSpPr>
        <p:spPr>
          <a:xfrm>
            <a:off x="5869629" y="4604382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952D4A-E2C3-453A-8E97-8030D09B3391}"/>
              </a:ext>
            </a:extLst>
          </p:cNvPr>
          <p:cNvSpPr/>
          <p:nvPr/>
        </p:nvSpPr>
        <p:spPr>
          <a:xfrm>
            <a:off x="7707580" y="4340691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50345FF-C769-4050-A577-845BF657BD72}"/>
              </a:ext>
            </a:extLst>
          </p:cNvPr>
          <p:cNvSpPr/>
          <p:nvPr/>
        </p:nvSpPr>
        <p:spPr>
          <a:xfrm>
            <a:off x="8007992" y="4041363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5140C0F-F713-4E28-810B-2399F9F901C6}"/>
              </a:ext>
            </a:extLst>
          </p:cNvPr>
          <p:cNvSpPr/>
          <p:nvPr/>
        </p:nvSpPr>
        <p:spPr>
          <a:xfrm>
            <a:off x="7972766" y="4595798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BA7085A-7A99-499F-9E99-66BF34C6B695}"/>
              </a:ext>
            </a:extLst>
          </p:cNvPr>
          <p:cNvSpPr/>
          <p:nvPr/>
        </p:nvSpPr>
        <p:spPr>
          <a:xfrm>
            <a:off x="10192520" y="4299049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4BAF734-3B16-4D40-9088-2A21A01BBD2F}"/>
              </a:ext>
            </a:extLst>
          </p:cNvPr>
          <p:cNvSpPr/>
          <p:nvPr/>
        </p:nvSpPr>
        <p:spPr>
          <a:xfrm>
            <a:off x="10513642" y="4022717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C146E82-762C-4BF9-9C55-EAD36A272E80}"/>
              </a:ext>
            </a:extLst>
          </p:cNvPr>
          <p:cNvSpPr/>
          <p:nvPr/>
        </p:nvSpPr>
        <p:spPr>
          <a:xfrm>
            <a:off x="9838647" y="4604382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50255F8-0A95-4F37-865E-D2214085C334}"/>
              </a:ext>
            </a:extLst>
          </p:cNvPr>
          <p:cNvSpPr/>
          <p:nvPr/>
        </p:nvSpPr>
        <p:spPr>
          <a:xfrm>
            <a:off x="10490213" y="4588249"/>
            <a:ext cx="216817" cy="11892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3E3F87-840B-43CE-B7C3-6415573CB226}"/>
              </a:ext>
            </a:extLst>
          </p:cNvPr>
          <p:cNvCxnSpPr/>
          <p:nvPr/>
        </p:nvCxnSpPr>
        <p:spPr>
          <a:xfrm flipH="1">
            <a:off x="6139331" y="3299331"/>
            <a:ext cx="1775512" cy="72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0B2CA8-463F-4CFB-B046-01F14D240838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7946580" y="3299331"/>
            <a:ext cx="169821" cy="74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F4A8DB8-ED7D-4851-9DBB-CA96E3416289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972766" y="3278240"/>
            <a:ext cx="2572628" cy="76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B8E5F0C-EB99-4A54-8612-08BDC6041FE1}"/>
              </a:ext>
            </a:extLst>
          </p:cNvPr>
          <p:cNvSpPr txBox="1"/>
          <p:nvPr/>
        </p:nvSpPr>
        <p:spPr>
          <a:xfrm>
            <a:off x="5465824" y="4827706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Tree-1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BF03FF-55EF-49B1-B916-B2D66DB36542}"/>
              </a:ext>
            </a:extLst>
          </p:cNvPr>
          <p:cNvSpPr txBox="1"/>
          <p:nvPr/>
        </p:nvSpPr>
        <p:spPr>
          <a:xfrm>
            <a:off x="7715778" y="4827052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9AFC600-AB54-480F-A146-B94C1BE76956}"/>
              </a:ext>
            </a:extLst>
          </p:cNvPr>
          <p:cNvSpPr txBox="1"/>
          <p:nvPr/>
        </p:nvSpPr>
        <p:spPr>
          <a:xfrm>
            <a:off x="10304729" y="4802624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Tree-n 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4CD51C8-B4F1-4247-9417-73FDB187ED86}"/>
              </a:ext>
            </a:extLst>
          </p:cNvPr>
          <p:cNvSpPr/>
          <p:nvPr/>
        </p:nvSpPr>
        <p:spPr>
          <a:xfrm>
            <a:off x="6344749" y="5732810"/>
            <a:ext cx="3689668" cy="313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majority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E4E3540-90E2-490C-B573-84359881A9E3}"/>
              </a:ext>
            </a:extLst>
          </p:cNvPr>
          <p:cNvSpPr/>
          <p:nvPr/>
        </p:nvSpPr>
        <p:spPr>
          <a:xfrm>
            <a:off x="6576686" y="6253615"/>
            <a:ext cx="3296245" cy="3130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class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4D4DF5A-0D61-4876-ACD9-64196EDB40E8}"/>
              </a:ext>
            </a:extLst>
          </p:cNvPr>
          <p:cNvSpPr txBox="1"/>
          <p:nvPr/>
        </p:nvSpPr>
        <p:spPr>
          <a:xfrm>
            <a:off x="5465824" y="5328146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ECBC41-9DA4-42FD-8446-FF346EC9A3AE}"/>
              </a:ext>
            </a:extLst>
          </p:cNvPr>
          <p:cNvSpPr txBox="1"/>
          <p:nvPr/>
        </p:nvSpPr>
        <p:spPr>
          <a:xfrm>
            <a:off x="10328235" y="5352859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1399218-1343-4E47-891C-5878665C9E2A}"/>
              </a:ext>
            </a:extLst>
          </p:cNvPr>
          <p:cNvSpPr txBox="1"/>
          <p:nvPr/>
        </p:nvSpPr>
        <p:spPr>
          <a:xfrm>
            <a:off x="7747198" y="5315214"/>
            <a:ext cx="156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BCCAC27-4713-44BB-B9AD-A1B913992B5E}"/>
              </a:ext>
            </a:extLst>
          </p:cNvPr>
          <p:cNvCxnSpPr/>
          <p:nvPr/>
        </p:nvCxnSpPr>
        <p:spPr>
          <a:xfrm>
            <a:off x="6250678" y="4099552"/>
            <a:ext cx="271282" cy="1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F49FCDB-BF23-48D8-80A2-2274708B8CB3}"/>
              </a:ext>
            </a:extLst>
          </p:cNvPr>
          <p:cNvCxnSpPr/>
          <p:nvPr/>
        </p:nvCxnSpPr>
        <p:spPr>
          <a:xfrm flipH="1">
            <a:off x="5912960" y="4340691"/>
            <a:ext cx="330676" cy="17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CF80B57-8FB6-4904-9B94-1B7D1CEE53C4}"/>
              </a:ext>
            </a:extLst>
          </p:cNvPr>
          <p:cNvCxnSpPr/>
          <p:nvPr/>
        </p:nvCxnSpPr>
        <p:spPr>
          <a:xfrm flipH="1">
            <a:off x="7623230" y="4062074"/>
            <a:ext cx="291613" cy="14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19BA1F-336F-4546-9F7E-E623CF86ACA4}"/>
              </a:ext>
            </a:extLst>
          </p:cNvPr>
          <p:cNvCxnSpPr/>
          <p:nvPr/>
        </p:nvCxnSpPr>
        <p:spPr>
          <a:xfrm>
            <a:off x="7998438" y="4315945"/>
            <a:ext cx="226370" cy="2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33984B9-B664-4474-9C2A-5B1728BFD66D}"/>
              </a:ext>
            </a:extLst>
          </p:cNvPr>
          <p:cNvCxnSpPr/>
          <p:nvPr/>
        </p:nvCxnSpPr>
        <p:spPr>
          <a:xfrm flipH="1">
            <a:off x="10111644" y="4070970"/>
            <a:ext cx="297693" cy="15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4AB43E5-6AEF-4FB9-810D-BE803D18D974}"/>
              </a:ext>
            </a:extLst>
          </p:cNvPr>
          <p:cNvCxnSpPr/>
          <p:nvPr/>
        </p:nvCxnSpPr>
        <p:spPr>
          <a:xfrm flipH="1">
            <a:off x="9868085" y="4397024"/>
            <a:ext cx="247415" cy="12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5776646-95FE-4D6C-8BAE-7EAD305869EF}"/>
              </a:ext>
            </a:extLst>
          </p:cNvPr>
          <p:cNvCxnSpPr>
            <a:cxnSpLocks/>
          </p:cNvCxnSpPr>
          <p:nvPr/>
        </p:nvCxnSpPr>
        <p:spPr>
          <a:xfrm>
            <a:off x="10464045" y="4396270"/>
            <a:ext cx="212713" cy="151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3A3EA3E-4EC7-4791-BDCA-A9A79003380D}"/>
              </a:ext>
            </a:extLst>
          </p:cNvPr>
          <p:cNvCxnSpPr/>
          <p:nvPr/>
        </p:nvCxnSpPr>
        <p:spPr>
          <a:xfrm>
            <a:off x="5869629" y="5171956"/>
            <a:ext cx="0" cy="18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1EE52CA-45CA-46B6-81CE-98DFA50A2485}"/>
              </a:ext>
            </a:extLst>
          </p:cNvPr>
          <p:cNvCxnSpPr/>
          <p:nvPr/>
        </p:nvCxnSpPr>
        <p:spPr>
          <a:xfrm>
            <a:off x="8183081" y="5146817"/>
            <a:ext cx="0" cy="22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C63AEB-84F2-4B57-BEE3-DC86D862FF21}"/>
              </a:ext>
            </a:extLst>
          </p:cNvPr>
          <p:cNvCxnSpPr/>
          <p:nvPr/>
        </p:nvCxnSpPr>
        <p:spPr>
          <a:xfrm>
            <a:off x="10730459" y="5156564"/>
            <a:ext cx="0" cy="20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348B739-4930-482F-AE11-1757385FE8BD}"/>
              </a:ext>
            </a:extLst>
          </p:cNvPr>
          <p:cNvCxnSpPr>
            <a:stCxn id="144" idx="3"/>
          </p:cNvCxnSpPr>
          <p:nvPr/>
        </p:nvCxnSpPr>
        <p:spPr>
          <a:xfrm flipV="1">
            <a:off x="10034417" y="5889327"/>
            <a:ext cx="9702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F38BD3C-3EEF-4F32-A069-FC9C5DBF34B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5712643" y="5889328"/>
            <a:ext cx="632106" cy="2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22A50C4-9FA2-481F-AC2A-CCFC36C0125A}"/>
              </a:ext>
            </a:extLst>
          </p:cNvPr>
          <p:cNvCxnSpPr/>
          <p:nvPr/>
        </p:nvCxnSpPr>
        <p:spPr>
          <a:xfrm flipV="1">
            <a:off x="5719353" y="5666590"/>
            <a:ext cx="0" cy="23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8B864B3-8A60-449C-AC7B-D6C30A32A92F}"/>
              </a:ext>
            </a:extLst>
          </p:cNvPr>
          <p:cNvCxnSpPr>
            <a:cxnSpLocks/>
          </p:cNvCxnSpPr>
          <p:nvPr/>
        </p:nvCxnSpPr>
        <p:spPr>
          <a:xfrm flipV="1">
            <a:off x="11004680" y="5684546"/>
            <a:ext cx="0" cy="22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39367EAF-9573-4043-A6CB-651B68DB7CF3}"/>
              </a:ext>
            </a:extLst>
          </p:cNvPr>
          <p:cNvCxnSpPr>
            <a:cxnSpLocks/>
          </p:cNvCxnSpPr>
          <p:nvPr/>
        </p:nvCxnSpPr>
        <p:spPr>
          <a:xfrm>
            <a:off x="8183081" y="56665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07E44F-DF18-4810-ACAD-F55538138B35}"/>
              </a:ext>
            </a:extLst>
          </p:cNvPr>
          <p:cNvCxnSpPr>
            <a:stCxn id="144" idx="0"/>
          </p:cNvCxnSpPr>
          <p:nvPr/>
        </p:nvCxnSpPr>
        <p:spPr>
          <a:xfrm flipV="1">
            <a:off x="8189583" y="5599522"/>
            <a:ext cx="0" cy="133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Arrow: Down 199">
            <a:extLst>
              <a:ext uri="{FF2B5EF4-FFF2-40B4-BE49-F238E27FC236}">
                <a16:creationId xmlns:a16="http://schemas.microsoft.com/office/drawing/2014/main" id="{26AF80D5-8923-40AA-8E89-85750E94E85C}"/>
              </a:ext>
            </a:extLst>
          </p:cNvPr>
          <p:cNvSpPr/>
          <p:nvPr/>
        </p:nvSpPr>
        <p:spPr>
          <a:xfrm>
            <a:off x="8116401" y="6053582"/>
            <a:ext cx="66680" cy="160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Algorithms : Random Forest(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…)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56655" y="1079118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04" y="1574601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152424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76A31-D33D-446B-91E1-3291D6CC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91" y="3244334"/>
            <a:ext cx="4559896" cy="273168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29FFA2-92E3-4BF3-B91D-06010315C29D}"/>
              </a:ext>
            </a:extLst>
          </p:cNvPr>
          <p:cNvCxnSpPr/>
          <p:nvPr/>
        </p:nvCxnSpPr>
        <p:spPr>
          <a:xfrm flipV="1">
            <a:off x="7550870" y="2228036"/>
            <a:ext cx="1668544" cy="60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1BE09-A8C2-47AA-B8B1-C46FA9D691C4}"/>
              </a:ext>
            </a:extLst>
          </p:cNvPr>
          <p:cNvCxnSpPr>
            <a:cxnSpLocks/>
          </p:cNvCxnSpPr>
          <p:nvPr/>
        </p:nvCxnSpPr>
        <p:spPr>
          <a:xfrm flipV="1">
            <a:off x="7550870" y="3404632"/>
            <a:ext cx="1790546" cy="17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6E281E-FB66-4BB0-AD6C-EDE441E0BEDB}"/>
              </a:ext>
            </a:extLst>
          </p:cNvPr>
          <p:cNvCxnSpPr>
            <a:cxnSpLocks/>
          </p:cNvCxnSpPr>
          <p:nvPr/>
        </p:nvCxnSpPr>
        <p:spPr>
          <a:xfrm>
            <a:off x="7550870" y="3928380"/>
            <a:ext cx="1883078" cy="62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2BC2E2-8110-4981-9887-B30E283B4F7C}"/>
              </a:ext>
            </a:extLst>
          </p:cNvPr>
          <p:cNvCxnSpPr/>
          <p:nvPr/>
        </p:nvCxnSpPr>
        <p:spPr>
          <a:xfrm>
            <a:off x="10160000" y="2222174"/>
            <a:ext cx="1284140" cy="42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7F64D2-3734-4A9F-9EE5-C2092EDE528D}"/>
              </a:ext>
            </a:extLst>
          </p:cNvPr>
          <p:cNvCxnSpPr/>
          <p:nvPr/>
        </p:nvCxnSpPr>
        <p:spPr>
          <a:xfrm>
            <a:off x="10160000" y="3451998"/>
            <a:ext cx="1284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6EC1F3-D425-489D-B726-51E51171CF4E}"/>
              </a:ext>
            </a:extLst>
          </p:cNvPr>
          <p:cNvCxnSpPr>
            <a:cxnSpLocks/>
          </p:cNvCxnSpPr>
          <p:nvPr/>
        </p:nvCxnSpPr>
        <p:spPr>
          <a:xfrm flipV="1">
            <a:off x="10067682" y="4108286"/>
            <a:ext cx="1376458" cy="44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89396-A53A-4732-A077-20EF820242D5}"/>
              </a:ext>
            </a:extLst>
          </p:cNvPr>
          <p:cNvSpPr txBox="1"/>
          <p:nvPr/>
        </p:nvSpPr>
        <p:spPr>
          <a:xfrm>
            <a:off x="9254998" y="2000726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   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09273-EDAB-4972-8E80-F7D53210D6BC}"/>
              </a:ext>
            </a:extLst>
          </p:cNvPr>
          <p:cNvSpPr txBox="1"/>
          <p:nvPr/>
        </p:nvSpPr>
        <p:spPr>
          <a:xfrm>
            <a:off x="9341415" y="3236695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  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2E9D7-801F-4E6C-BEB5-1B1C770EDAA4}"/>
              </a:ext>
            </a:extLst>
          </p:cNvPr>
          <p:cNvSpPr txBox="1"/>
          <p:nvPr/>
        </p:nvSpPr>
        <p:spPr>
          <a:xfrm>
            <a:off x="9341416" y="4536715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   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C5C4CC-0907-4D49-AC49-98BD02EF307D}"/>
              </a:ext>
            </a:extLst>
          </p:cNvPr>
          <p:cNvSpPr txBox="1"/>
          <p:nvPr/>
        </p:nvSpPr>
        <p:spPr>
          <a:xfrm>
            <a:off x="11444140" y="3244334"/>
            <a:ext cx="97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1</a:t>
            </a: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C28EACA-7755-40FE-AFDA-0DBF3FD8F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01163"/>
              </p:ext>
            </p:extLst>
          </p:nvPr>
        </p:nvGraphicFramePr>
        <p:xfrm>
          <a:off x="1303661" y="2000726"/>
          <a:ext cx="365236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8">
                  <a:extLst>
                    <a:ext uri="{9D8B030D-6E8A-4147-A177-3AD203B41FA5}">
                      <a16:colId xmlns:a16="http://schemas.microsoft.com/office/drawing/2014/main" val="639205849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3807087034"/>
                    </a:ext>
                  </a:extLst>
                </a:gridCol>
                <a:gridCol w="252259">
                  <a:extLst>
                    <a:ext uri="{9D8B030D-6E8A-4147-A177-3AD203B41FA5}">
                      <a16:colId xmlns:a16="http://schemas.microsoft.com/office/drawing/2014/main" val="4253719702"/>
                    </a:ext>
                  </a:extLst>
                </a:gridCol>
                <a:gridCol w="730473">
                  <a:extLst>
                    <a:ext uri="{9D8B030D-6E8A-4147-A177-3AD203B41FA5}">
                      <a16:colId xmlns:a16="http://schemas.microsoft.com/office/drawing/2014/main" val="1412014028"/>
                    </a:ext>
                  </a:extLst>
                </a:gridCol>
                <a:gridCol w="730473">
                  <a:extLst>
                    <a:ext uri="{9D8B030D-6E8A-4147-A177-3AD203B41FA5}">
                      <a16:colId xmlns:a16="http://schemas.microsoft.com/office/drawing/2014/main" val="3271281266"/>
                    </a:ext>
                  </a:extLst>
                </a:gridCol>
              </a:tblGrid>
              <a:tr h="173271">
                <a:tc>
                  <a:txBody>
                    <a:bodyPr/>
                    <a:lstStyle/>
                    <a:p>
                      <a:r>
                        <a:rPr lang="en-US" dirty="0"/>
                        <a:t>Stock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37797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94796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88808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45085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63992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57738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82895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73424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195011"/>
                  </a:ext>
                </a:extLst>
              </a:tr>
              <a:tr h="173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6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45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/>
          </p:cNvSpPr>
          <p:nvPr/>
        </p:nvSpPr>
        <p:spPr>
          <a:xfrm>
            <a:off x="4924425" y="2871057"/>
            <a:ext cx="2466975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Questions?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9EF4AF5B-2B5A-4384-97BF-5723ED53E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 txBox="1">
            <a:spLocks/>
          </p:cNvSpPr>
          <p:nvPr/>
        </p:nvSpPr>
        <p:spPr>
          <a:xfrm>
            <a:off x="5019675" y="2804382"/>
            <a:ext cx="2466975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9EF4AF5B-2B5A-4384-97BF-5723ED53E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EEA9-E16D-440F-820E-69C17D4B742B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9064" y="185469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Background Survey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   Datasets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   Evaluation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   Results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   Benefits and Drawbacks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   Conclusion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8A1664A9-53E4-40E3-B4E8-5B68053E71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2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493481"/>
            <a:ext cx="89152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Stock market plays a crucial role in the growth of the industry and commerce of the country that eventually affects the economy of the country to a great extent.</a:t>
            </a:r>
            <a:r>
              <a:rPr lang="en-US" dirty="0">
                <a:latin typeface="NimbusRomNo9L-Regu"/>
                <a:cs typeface="Times New Roman" pitchFamily="18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dirty="0">
              <a:latin typeface="NimbusRomNo9L-Regu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200" dirty="0">
                <a:latin typeface="NimbusRomNo9L-Regu"/>
                <a:cs typeface="Times New Roman" pitchFamily="18" charset="0"/>
              </a:rPr>
              <a:t>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vital to have great analytics and forecasting of stock market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- key rationale for government or an industry to keep a close watch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 a rise in stock market is an indication of an emerging industrial sector and a decline in stock market indicates significant loss of wealth.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year 2020 has witnessed a dramatic decline in stock market for most industrial and government sectors due to the potential worsening of COVID-19 pandemic.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Aim: Applying supervised learning methods to predict future stock returns based on previous number data along with additional features</a:t>
            </a: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683483" y="604104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Background Survey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are numerous stock analysis software platforms in the market. Some of them are Trading View, Stock Rover, Meta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Numerous strategies such as Machine Learning, Artificial Intelligence are deployed to improve the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Numerous stock market indices such as NASDAQ, S&amp;P 500, DJIA are used against the algorithms to check for accuracy.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25373" y="1129609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6" y="1574587"/>
            <a:ext cx="91058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786DB-09E3-4587-AB3D-DC3757EA6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76" y="3770476"/>
            <a:ext cx="4329848" cy="27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60774" y="1545996"/>
            <a:ext cx="9087439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Preprocessing and Cleaning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Combining different data sets and filling the missing values. Usage of historical data from S&amp;P 500 -  a stock market index that measures the stock performance of 500 large companies listed on stock exchanges in the United States.</a:t>
            </a:r>
          </a:p>
          <a:p>
            <a:pPr lvl="0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Selection of parameters in the data set –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considering different parameters such as high, low, close, open, investment, capital and so 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52DD66-7430-4B8D-80BC-000FA354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15" y="4085416"/>
            <a:ext cx="8835598" cy="22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9064" y="1441080"/>
            <a:ext cx="9169149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Feature Selection –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Prune out less useful features. Select K algorithm  gives k highest values.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 Test – compares the significance of adding a variable to a model with addition of improvement of new variable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Performed in three steps: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M0 - choose a model with a variable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M1 - choose a model with an additional variable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M2 - choose a model with a new additional variable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Given all possible features, we implement a forward feature selection algorithm to select the features that contribute most to the accuracy of prediction using different machine learning algorithms. 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9365517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7420" y="1542454"/>
            <a:ext cx="1010079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Twitter sentiment analysis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– Considering a value of 1 or 0 and appending it to data based on tweets related to the stock market on a particular day. Provides a better approach to go along with current trends.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1CA174-8D09-4B7C-9966-2150A38F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52" y="2532720"/>
            <a:ext cx="6678341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A5D0F-847A-4A13-A13D-045EED3B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97" y="2700487"/>
            <a:ext cx="3284259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F43D6-A030-49DF-A7C7-A02E93234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843" y="3868246"/>
            <a:ext cx="3134272" cy="2519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5C3EC0-AF88-4284-85E0-76C5416AA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990" y="3707564"/>
            <a:ext cx="6591300" cy="74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E1C527-ABE8-4BAB-8EF1-1007D205D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996" y="4506549"/>
            <a:ext cx="5678997" cy="18814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754170-3024-4404-B25A-30A1B265A6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362" y="4919524"/>
            <a:ext cx="3549634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545597"/>
            <a:ext cx="9277347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603631" y="2482136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               				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/>
          </a:p>
          <a:p>
            <a:r>
              <a:rPr lang="en-US" sz="1800" dirty="0"/>
              <a:t>Random Forest</a:t>
            </a:r>
            <a:r>
              <a:rPr lang="en-IN" sz="1800" dirty="0"/>
              <a:t>					Random Forest</a:t>
            </a:r>
          </a:p>
          <a:p>
            <a:r>
              <a:rPr lang="en-US" sz="1800" dirty="0"/>
              <a:t>SVC						</a:t>
            </a:r>
            <a:r>
              <a:rPr lang="en-IN" sz="1800" dirty="0"/>
              <a:t>SVR</a:t>
            </a:r>
            <a:endParaRPr lang="en-US" sz="1800" dirty="0"/>
          </a:p>
          <a:p>
            <a:r>
              <a:rPr lang="en-US" sz="1800" dirty="0"/>
              <a:t>Ada booster					</a:t>
            </a:r>
            <a:r>
              <a:rPr lang="en-IN" sz="1800" dirty="0"/>
              <a:t>Ada Booster</a:t>
            </a:r>
            <a:endParaRPr lang="en-US" sz="1800" dirty="0"/>
          </a:p>
          <a:p>
            <a:r>
              <a:rPr lang="en-US" sz="1800" dirty="0"/>
              <a:t>K nearest					</a:t>
            </a:r>
            <a:r>
              <a:rPr lang="en-IN" sz="1800" dirty="0"/>
              <a:t>K nearest	</a:t>
            </a:r>
            <a:endParaRPr lang="en-US" sz="1800" dirty="0"/>
          </a:p>
          <a:p>
            <a:r>
              <a:rPr lang="en-IN" sz="1400" dirty="0"/>
              <a:t>						</a:t>
            </a:r>
            <a:r>
              <a:rPr lang="en-IN" dirty="0"/>
              <a:t>		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7B584C-B888-4427-99EA-808F5C795E4A}"/>
              </a:ext>
            </a:extLst>
          </p:cNvPr>
          <p:cNvCxnSpPr>
            <a:cxnSpLocks/>
          </p:cNvCxnSpPr>
          <p:nvPr/>
        </p:nvCxnSpPr>
        <p:spPr>
          <a:xfrm>
            <a:off x="6297105" y="2482136"/>
            <a:ext cx="0" cy="211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8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701A-AFC4-40BA-94C8-5883EB9E835D}" type="datetime1">
              <a:rPr lang="en-US" smtClean="0"/>
              <a:pPr/>
              <a:t>11/18/2020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9E98-C2CF-4FF7-A4E2-2D115E8161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9"/>
          <p:cNvSpPr txBox="1">
            <a:spLocks/>
          </p:cNvSpPr>
          <p:nvPr/>
        </p:nvSpPr>
        <p:spPr>
          <a:xfrm>
            <a:off x="1879064" y="604107"/>
            <a:ext cx="10312936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Algorithms : </a:t>
            </a:r>
            <a:r>
              <a:rPr lang="en-US" sz="4000" dirty="0" err="1">
                <a:latin typeface="Times New Roman" pitchFamily="18" charset="0"/>
                <a:cs typeface="Times New Roman" pitchFamily="18" charset="0"/>
              </a:rPr>
              <a:t>Adaboost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2476" y="1129610"/>
            <a:ext cx="9498687" cy="185050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12476" y="1545597"/>
            <a:ext cx="927734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A picture containing object, coin&#10;&#10;Description automatically generated">
            <a:extLst>
              <a:ext uri="{FF2B5EF4-FFF2-40B4-BE49-F238E27FC236}">
                <a16:creationId xmlns:a16="http://schemas.microsoft.com/office/drawing/2014/main" id="{3C5783A8-1984-4E16-B025-25CDAB7268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0" y="279030"/>
            <a:ext cx="1162050" cy="11620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1C3EB-1177-4E43-98EC-5DC8EE3D3E32}"/>
              </a:ext>
            </a:extLst>
          </p:cNvPr>
          <p:cNvSpPr>
            <a:spLocks noGrp="1"/>
          </p:cNvSpPr>
          <p:nvPr/>
        </p:nvSpPr>
        <p:spPr bwMode="auto">
          <a:xfrm>
            <a:off x="2492961" y="2011698"/>
            <a:ext cx="791637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dirty="0"/>
              <a:t>			</a:t>
            </a:r>
            <a:r>
              <a:rPr lang="en-IN" sz="1800" dirty="0"/>
              <a:t>	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stumps to classify.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learners are being used. 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scaleup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overfits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	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94E0F7-AF5E-41D3-8E49-801EF3BB5DF6}"/>
              </a:ext>
            </a:extLst>
          </p:cNvPr>
          <p:cNvSpPr/>
          <p:nvPr/>
        </p:nvSpPr>
        <p:spPr>
          <a:xfrm>
            <a:off x="9022139" y="2531420"/>
            <a:ext cx="857839" cy="527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NEW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5A3BA0-A766-4004-8D76-F440BB5E7A77}"/>
              </a:ext>
            </a:extLst>
          </p:cNvPr>
          <p:cNvSpPr/>
          <p:nvPr/>
        </p:nvSpPr>
        <p:spPr>
          <a:xfrm>
            <a:off x="10746155" y="4426710"/>
            <a:ext cx="1112765" cy="640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B5D5FD-DF9C-4F34-9E36-DFD6258D6B00}"/>
              </a:ext>
            </a:extLst>
          </p:cNvPr>
          <p:cNvSpPr/>
          <p:nvPr/>
        </p:nvSpPr>
        <p:spPr>
          <a:xfrm>
            <a:off x="8861479" y="4302185"/>
            <a:ext cx="1370504" cy="76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F00AA875-F10F-4C1C-816A-8B5B8332DCB5}"/>
              </a:ext>
            </a:extLst>
          </p:cNvPr>
          <p:cNvSpPr/>
          <p:nvPr/>
        </p:nvSpPr>
        <p:spPr>
          <a:xfrm>
            <a:off x="6568905" y="3912009"/>
            <a:ext cx="933253" cy="1159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4C94CA-0877-4AE4-AD08-1DB9CB819E57}"/>
              </a:ext>
            </a:extLst>
          </p:cNvPr>
          <p:cNvSpPr/>
          <p:nvPr/>
        </p:nvSpPr>
        <p:spPr>
          <a:xfrm>
            <a:off x="7926354" y="2480115"/>
            <a:ext cx="506408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100" b="1" dirty="0">
                <a:solidFill>
                  <a:schemeClr val="tx1"/>
                </a:solidFill>
              </a:rPr>
              <a:t>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7CA904-DEDF-4A23-8168-488EC776B754}"/>
              </a:ext>
            </a:extLst>
          </p:cNvPr>
          <p:cNvSpPr/>
          <p:nvPr/>
        </p:nvSpPr>
        <p:spPr>
          <a:xfrm>
            <a:off x="7879087" y="5514875"/>
            <a:ext cx="511751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</a:t>
            </a:r>
            <a:r>
              <a:rPr lang="en-US" sz="1050" b="1" dirty="0">
                <a:solidFill>
                  <a:schemeClr val="tx1"/>
                </a:solidFill>
              </a:rPr>
              <a:t>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376DFC3-4360-4121-99F3-E8FE61C2637C}"/>
              </a:ext>
            </a:extLst>
          </p:cNvPr>
          <p:cNvSpPr/>
          <p:nvPr/>
        </p:nvSpPr>
        <p:spPr>
          <a:xfrm>
            <a:off x="7926354" y="3058135"/>
            <a:ext cx="506408" cy="310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r>
              <a:rPr lang="en-US" sz="1100" b="1" dirty="0">
                <a:solidFill>
                  <a:schemeClr val="tx1"/>
                </a:solidFill>
              </a:rPr>
              <a:t>2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1B4BE-B3D2-4202-BCCC-5BA8DC49B226}"/>
              </a:ext>
            </a:extLst>
          </p:cNvPr>
          <p:cNvCxnSpPr>
            <a:cxnSpLocks/>
          </p:cNvCxnSpPr>
          <p:nvPr/>
        </p:nvCxnSpPr>
        <p:spPr>
          <a:xfrm flipV="1">
            <a:off x="7230359" y="2695556"/>
            <a:ext cx="695995" cy="1276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B71D3D-CDE7-4090-9028-B4BDB04BF46D}"/>
              </a:ext>
            </a:extLst>
          </p:cNvPr>
          <p:cNvCxnSpPr/>
          <p:nvPr/>
        </p:nvCxnSpPr>
        <p:spPr>
          <a:xfrm flipV="1">
            <a:off x="7343480" y="3368191"/>
            <a:ext cx="582874" cy="54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1DEC6-997D-4E4E-B547-B6CE4186BA81}"/>
              </a:ext>
            </a:extLst>
          </p:cNvPr>
          <p:cNvCxnSpPr>
            <a:cxnSpLocks/>
          </p:cNvCxnSpPr>
          <p:nvPr/>
        </p:nvCxnSpPr>
        <p:spPr>
          <a:xfrm>
            <a:off x="7494404" y="4959145"/>
            <a:ext cx="425794" cy="57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B249DF-E1F7-4EF3-92F5-15319BCD98B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179558" y="3368191"/>
            <a:ext cx="676587" cy="112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1BAD90-5F54-4D16-B78B-F760E16B3F50}"/>
              </a:ext>
            </a:extLst>
          </p:cNvPr>
          <p:cNvCxnSpPr>
            <a:cxnSpLocks/>
          </p:cNvCxnSpPr>
          <p:nvPr/>
        </p:nvCxnSpPr>
        <p:spPr>
          <a:xfrm flipV="1">
            <a:off x="8352149" y="5054472"/>
            <a:ext cx="509330" cy="47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02145-611A-443A-B222-6DD4D42861AD}"/>
              </a:ext>
            </a:extLst>
          </p:cNvPr>
          <p:cNvCxnSpPr>
            <a:cxnSpLocks/>
          </p:cNvCxnSpPr>
          <p:nvPr/>
        </p:nvCxnSpPr>
        <p:spPr>
          <a:xfrm>
            <a:off x="8431949" y="2798196"/>
            <a:ext cx="719409" cy="14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31848-ECA4-48BF-B775-2C8C31C242F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231983" y="4684636"/>
            <a:ext cx="53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7BC6A9-B7EA-4131-A271-3F6DEE832B54}"/>
              </a:ext>
            </a:extLst>
          </p:cNvPr>
          <p:cNvCxnSpPr>
            <a:stCxn id="2" idx="4"/>
          </p:cNvCxnSpPr>
          <p:nvPr/>
        </p:nvCxnSpPr>
        <p:spPr>
          <a:xfrm flipH="1">
            <a:off x="9451058" y="3059321"/>
            <a:ext cx="1" cy="1242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7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752</Words>
  <Application>Microsoft Office PowerPoint</Application>
  <PresentationFormat>Widescreen</PresentationFormat>
  <Paragraphs>258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Abadi Extra Light</vt:lpstr>
      <vt:lpstr>Arial</vt:lpstr>
      <vt:lpstr>Bauhaus 93</vt:lpstr>
      <vt:lpstr>Book Antiqua</vt:lpstr>
      <vt:lpstr>Calibri</vt:lpstr>
      <vt:lpstr>Century Gothic</vt:lpstr>
      <vt:lpstr>LiberationSans</vt:lpstr>
      <vt:lpstr>NimbusRomNo9L-Regu</vt:lpstr>
      <vt:lpstr>Times New Roman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</dc:creator>
  <cp:lastModifiedBy>Lokesh, Vinay</cp:lastModifiedBy>
  <cp:revision>234</cp:revision>
  <dcterms:created xsi:type="dcterms:W3CDTF">2016-05-13T21:13:40Z</dcterms:created>
  <dcterms:modified xsi:type="dcterms:W3CDTF">2020-11-19T06:56:12Z</dcterms:modified>
</cp:coreProperties>
</file>