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6"/>
  </p:notesMasterIdLst>
  <p:handoutMasterIdLst>
    <p:handoutMasterId r:id="rId21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10" r:id="rId52"/>
    <p:sldId id="307" r:id="rId53"/>
    <p:sldId id="308" r:id="rId54"/>
    <p:sldId id="309" r:id="rId55"/>
    <p:sldId id="311" r:id="rId56"/>
    <p:sldId id="312" r:id="rId57"/>
    <p:sldId id="313" r:id="rId58"/>
    <p:sldId id="314" r:id="rId59"/>
    <p:sldId id="315" r:id="rId60"/>
    <p:sldId id="318" r:id="rId61"/>
    <p:sldId id="321" r:id="rId62"/>
    <p:sldId id="322" r:id="rId63"/>
    <p:sldId id="316" r:id="rId64"/>
    <p:sldId id="323" r:id="rId65"/>
    <p:sldId id="317"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2" r:id="rId84"/>
    <p:sldId id="343" r:id="rId85"/>
    <p:sldId id="341"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3" r:id="rId104"/>
    <p:sldId id="361" r:id="rId105"/>
    <p:sldId id="364" r:id="rId106"/>
    <p:sldId id="362" r:id="rId107"/>
    <p:sldId id="365" r:id="rId108"/>
    <p:sldId id="366" r:id="rId109"/>
    <p:sldId id="367" r:id="rId110"/>
    <p:sldId id="368" r:id="rId111"/>
    <p:sldId id="369" r:id="rId112"/>
    <p:sldId id="370" r:id="rId113"/>
    <p:sldId id="371" r:id="rId114"/>
    <p:sldId id="372" r:id="rId115"/>
    <p:sldId id="373" r:id="rId116"/>
    <p:sldId id="374" r:id="rId117"/>
    <p:sldId id="376" r:id="rId118"/>
    <p:sldId id="377" r:id="rId119"/>
    <p:sldId id="375" r:id="rId120"/>
    <p:sldId id="378" r:id="rId121"/>
    <p:sldId id="379" r:id="rId122"/>
    <p:sldId id="380" r:id="rId123"/>
    <p:sldId id="381" r:id="rId124"/>
    <p:sldId id="382" r:id="rId125"/>
    <p:sldId id="383" r:id="rId126"/>
    <p:sldId id="384" r:id="rId127"/>
    <p:sldId id="385" r:id="rId128"/>
    <p:sldId id="386" r:id="rId129"/>
    <p:sldId id="387" r:id="rId130"/>
    <p:sldId id="392" r:id="rId131"/>
    <p:sldId id="388" r:id="rId132"/>
    <p:sldId id="389" r:id="rId133"/>
    <p:sldId id="390" r:id="rId134"/>
    <p:sldId id="391"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3" r:id="rId164"/>
    <p:sldId id="422" r:id="rId165"/>
    <p:sldId id="424" r:id="rId166"/>
    <p:sldId id="421"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4" r:id="rId205"/>
    <p:sldId id="462" r:id="rId206"/>
    <p:sldId id="463" r:id="rId207"/>
    <p:sldId id="465" r:id="rId208"/>
    <p:sldId id="466" r:id="rId209"/>
    <p:sldId id="467" r:id="rId210"/>
    <p:sldId id="468" r:id="rId211"/>
    <p:sldId id="469" r:id="rId212"/>
    <p:sldId id="470" r:id="rId213"/>
    <p:sldId id="471" r:id="rId214"/>
    <p:sldId id="472" r:id="rId2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629027-F566-41AF-A78E-94A87EEEB494}">
          <p14:sldIdLst>
            <p14:sldId id="257"/>
            <p14:sldId id="258"/>
            <p14:sldId id="259"/>
            <p14:sldId id="260"/>
            <p14:sldId id="261"/>
            <p14:sldId id="262"/>
            <p14:sldId id="263"/>
            <p14:sldId id="264"/>
            <p14:sldId id="265"/>
            <p14:sldId id="266"/>
            <p14:sldId id="267"/>
            <p14:sldId id="268"/>
            <p14:sldId id="270"/>
            <p14:sldId id="269"/>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10"/>
            <p14:sldId id="307"/>
            <p14:sldId id="308"/>
            <p14:sldId id="309"/>
            <p14:sldId id="311"/>
            <p14:sldId id="312"/>
            <p14:sldId id="313"/>
            <p14:sldId id="314"/>
            <p14:sldId id="315"/>
            <p14:sldId id="318"/>
            <p14:sldId id="321"/>
            <p14:sldId id="322"/>
            <p14:sldId id="316"/>
            <p14:sldId id="323"/>
            <p14:sldId id="317"/>
            <p14:sldId id="324"/>
            <p14:sldId id="325"/>
            <p14:sldId id="326"/>
            <p14:sldId id="327"/>
            <p14:sldId id="328"/>
            <p14:sldId id="329"/>
            <p14:sldId id="330"/>
            <p14:sldId id="331"/>
            <p14:sldId id="332"/>
            <p14:sldId id="333"/>
            <p14:sldId id="334"/>
            <p14:sldId id="335"/>
            <p14:sldId id="336"/>
            <p14:sldId id="337"/>
            <p14:sldId id="338"/>
            <p14:sldId id="339"/>
            <p14:sldId id="340"/>
            <p14:sldId id="342"/>
            <p14:sldId id="343"/>
            <p14:sldId id="341"/>
            <p14:sldId id="344"/>
            <p14:sldId id="345"/>
            <p14:sldId id="346"/>
            <p14:sldId id="347"/>
            <p14:sldId id="348"/>
            <p14:sldId id="349"/>
            <p14:sldId id="350"/>
            <p14:sldId id="351"/>
            <p14:sldId id="352"/>
            <p14:sldId id="353"/>
            <p14:sldId id="354"/>
            <p14:sldId id="355"/>
            <p14:sldId id="356"/>
            <p14:sldId id="357"/>
            <p14:sldId id="358"/>
            <p14:sldId id="359"/>
            <p14:sldId id="360"/>
            <p14:sldId id="363"/>
            <p14:sldId id="361"/>
            <p14:sldId id="364"/>
            <p14:sldId id="362"/>
            <p14:sldId id="365"/>
            <p14:sldId id="366"/>
            <p14:sldId id="367"/>
            <p14:sldId id="368"/>
            <p14:sldId id="369"/>
            <p14:sldId id="370"/>
            <p14:sldId id="371"/>
            <p14:sldId id="372"/>
            <p14:sldId id="373"/>
            <p14:sldId id="374"/>
            <p14:sldId id="376"/>
            <p14:sldId id="377"/>
            <p14:sldId id="375"/>
            <p14:sldId id="378"/>
            <p14:sldId id="379"/>
            <p14:sldId id="380"/>
            <p14:sldId id="381"/>
            <p14:sldId id="382"/>
            <p14:sldId id="383"/>
            <p14:sldId id="384"/>
            <p14:sldId id="385"/>
            <p14:sldId id="386"/>
            <p14:sldId id="387"/>
            <p14:sldId id="392"/>
            <p14:sldId id="388"/>
            <p14:sldId id="389"/>
            <p14:sldId id="390"/>
            <p14:sldId id="391"/>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3"/>
            <p14:sldId id="422"/>
            <p14:sldId id="424"/>
            <p14:sldId id="421"/>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4"/>
            <p14:sldId id="462"/>
            <p14:sldId id="463"/>
            <p14:sldId id="465"/>
            <p14:sldId id="466"/>
            <p14:sldId id="467"/>
            <p14:sldId id="468"/>
            <p14:sldId id="469"/>
            <p14:sldId id="470"/>
            <p14:sldId id="471"/>
            <p14:sldId id="4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66" d="100"/>
          <a:sy n="66" d="100"/>
        </p:scale>
        <p:origin x="-1482"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notesMaster" Target="notesMasters/notesMaster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By Mr.Sachin Gaikwad</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1CC51D-2A78-463C-8311-CB66AE32A422}" type="datetimeFigureOut">
              <a:rPr lang="en-US" smtClean="0"/>
              <a:t>3/3/2016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006FF3-8D90-4658-BB7F-1403D7EAE080}" type="slidenum">
              <a:rPr lang="en-US" smtClean="0"/>
              <a:t>‹#›</a:t>
            </a:fld>
            <a:endParaRPr lang="en-US"/>
          </a:p>
        </p:txBody>
      </p:sp>
    </p:spTree>
    <p:extLst>
      <p:ext uri="{BB962C8B-B14F-4D97-AF65-F5344CB8AC3E}">
        <p14:creationId xmlns:p14="http://schemas.microsoft.com/office/powerpoint/2010/main" val="353292649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By Mr.Sachin Gaikwad</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851B9-0D66-4F96-AAE5-496CF929F5A7}" type="datetimeFigureOut">
              <a:rPr lang="en-US" smtClean="0"/>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C74FE2-16A2-49BC-86A4-92B4497A55A7}" type="slidenum">
              <a:rPr lang="en-US" smtClean="0"/>
              <a:t>‹#›</a:t>
            </a:fld>
            <a:endParaRPr lang="en-US"/>
          </a:p>
        </p:txBody>
      </p:sp>
    </p:spTree>
    <p:extLst>
      <p:ext uri="{BB962C8B-B14F-4D97-AF65-F5344CB8AC3E}">
        <p14:creationId xmlns:p14="http://schemas.microsoft.com/office/powerpoint/2010/main" val="43289090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By Mr.Sachin Gaikwad</a:t>
            </a:r>
            <a:endParaRPr lang="en-US"/>
          </a:p>
        </p:txBody>
      </p:sp>
      <p:sp>
        <p:nvSpPr>
          <p:cNvPr id="5" name="Slide Number Placeholder 4"/>
          <p:cNvSpPr>
            <a:spLocks noGrp="1"/>
          </p:cNvSpPr>
          <p:nvPr>
            <p:ph type="sldNum" sz="quarter" idx="11"/>
          </p:nvPr>
        </p:nvSpPr>
        <p:spPr/>
        <p:txBody>
          <a:bodyPr/>
          <a:lstStyle/>
          <a:p>
            <a:fld id="{88C74FE2-16A2-49BC-86A4-92B4497A55A7}" type="slidenum">
              <a:rPr lang="en-US" smtClean="0"/>
              <a:t>170</a:t>
            </a:fld>
            <a:endParaRPr lang="en-US"/>
          </a:p>
        </p:txBody>
      </p:sp>
    </p:spTree>
    <p:extLst>
      <p:ext uri="{BB962C8B-B14F-4D97-AF65-F5344CB8AC3E}">
        <p14:creationId xmlns:p14="http://schemas.microsoft.com/office/powerpoint/2010/main" val="380630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C74FE2-16A2-49BC-86A4-92B4497A55A7}" type="slidenum">
              <a:rPr lang="en-US" smtClean="0"/>
              <a:t>171</a:t>
            </a:fld>
            <a:endParaRPr lang="en-US"/>
          </a:p>
        </p:txBody>
      </p:sp>
      <p:sp>
        <p:nvSpPr>
          <p:cNvPr id="5" name="Header Placeholder 4"/>
          <p:cNvSpPr>
            <a:spLocks noGrp="1"/>
          </p:cNvSpPr>
          <p:nvPr>
            <p:ph type="hd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050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63E7E-3BA9-4E85-8519-45DA4A6CBD75}"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FDD81-5F54-4989-A485-A50C14B4ADC9}"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3C33B-D945-4CC3-A7DD-CF49EDBA4453}"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10C63-0A1A-4FFF-AE0F-1DBF74AF79B3}"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B41AE-337B-47A3-892D-BD136D82E811}" type="datetime1">
              <a:rPr lang="en-US" smtClean="0"/>
              <a:t>3/3/2016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0650DE-80F7-4850-BFFD-24D5A8E7611F}" type="datetime1">
              <a:rPr lang="en-US" smtClean="0"/>
              <a:t>3/3/2016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FB0F4-13BE-42C4-8D80-66E0FFE9E604}" type="datetime1">
              <a:rPr lang="en-US" smtClean="0"/>
              <a:t>3/3/2016</a:t>
            </a:fld>
            <a:endParaRPr lang="en-US"/>
          </a:p>
        </p:txBody>
      </p:sp>
      <p:sp>
        <p:nvSpPr>
          <p:cNvPr id="8" name="Footer Placeholder 7"/>
          <p:cNvSpPr>
            <a:spLocks noGrp="1"/>
          </p:cNvSpPr>
          <p:nvPr>
            <p:ph type="ftr" sz="quarter" idx="11"/>
          </p:nvPr>
        </p:nvSpPr>
        <p:spPr/>
        <p:txBody>
          <a:bodyPr/>
          <a:lstStyle/>
          <a:p>
            <a:r>
              <a:rPr lang="en-US" smtClean="0"/>
              <a:t>by Mr.sachin gaikwad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7DAE4-8A91-4085-AAD4-874D504F1DAE}" type="datetime1">
              <a:rPr lang="en-US" smtClean="0"/>
              <a:t>3/3/2016</a:t>
            </a:fld>
            <a:endParaRPr lang="en-US"/>
          </a:p>
        </p:txBody>
      </p:sp>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43D73-F010-4ACF-8C72-685A2A8D3D22}" type="datetime1">
              <a:rPr lang="en-US" smtClean="0"/>
              <a:t>3/3/2016</a:t>
            </a:fld>
            <a:endParaRPr lang="en-US"/>
          </a:p>
        </p:txBody>
      </p:sp>
      <p:sp>
        <p:nvSpPr>
          <p:cNvPr id="3" name="Footer Placeholder 2"/>
          <p:cNvSpPr>
            <a:spLocks noGrp="1"/>
          </p:cNvSpPr>
          <p:nvPr>
            <p:ph type="ftr" sz="quarter" idx="11"/>
          </p:nvPr>
        </p:nvSpPr>
        <p:spPr/>
        <p:txBody>
          <a:bodyPr/>
          <a:lstStyle/>
          <a:p>
            <a:r>
              <a:rPr lang="en-US" smtClean="0"/>
              <a:t>by Mr.sachin gaikwad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0EE02-7ABC-4B75-A81C-D5C1D7E59E00}" type="datetime1">
              <a:rPr lang="en-US" smtClean="0"/>
              <a:t>3/3/2016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5266F-86D9-4070-8354-CC56D625BA8A}" type="datetime1">
              <a:rPr lang="en-US" smtClean="0"/>
              <a:t>3/3/2016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584FE-544D-4BEE-8B55-229657F3DAD4}" type="datetime1">
              <a:rPr lang="en-US" smtClean="0"/>
              <a:t>3/3/2016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Mr.sachin gaikwad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FF0000"/>
                </a:solidFill>
              </a:rPr>
              <a:t>Hibernate 1</a:t>
            </a:r>
            <a:endParaRPr lang="en-US" dirty="0">
              <a:solidFill>
                <a:srgbClr val="FF0000"/>
              </a:solidFill>
            </a:endParaRPr>
          </a:p>
        </p:txBody>
      </p:sp>
      <p:sp>
        <p:nvSpPr>
          <p:cNvPr id="3" name="Content Placeholder 2"/>
          <p:cNvSpPr>
            <a:spLocks noGrp="1"/>
          </p:cNvSpPr>
          <p:nvPr>
            <p:ph idx="1"/>
          </p:nvPr>
        </p:nvSpPr>
        <p:spPr/>
        <p:txBody>
          <a:bodyPr/>
          <a:lstStyle/>
          <a:p>
            <a:r>
              <a:rPr lang="en-US" sz="3600" dirty="0" smtClean="0">
                <a:solidFill>
                  <a:srgbClr val="FF0000"/>
                </a:solidFill>
              </a:rPr>
              <a:t>Persistency</a:t>
            </a:r>
            <a:r>
              <a:rPr lang="en-US" dirty="0" smtClean="0"/>
              <a:t>: Persistency is the process of storing, managing and retrieving data from a database or file system in effective way called as Persistency.</a:t>
            </a:r>
          </a:p>
          <a:p>
            <a:r>
              <a:rPr lang="en-US" dirty="0" smtClean="0"/>
              <a:t>In initial days of computer there was a File System database, which is used to store data in it. But problem with file system are managing and retrieving the data.</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4068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7</a:t>
            </a:r>
            <a:endParaRPr lang="en-US" dirty="0"/>
          </a:p>
        </p:txBody>
      </p:sp>
      <p:sp>
        <p:nvSpPr>
          <p:cNvPr id="3" name="Content Placeholder 2"/>
          <p:cNvSpPr>
            <a:spLocks noGrp="1"/>
          </p:cNvSpPr>
          <p:nvPr>
            <p:ph idx="1"/>
          </p:nvPr>
        </p:nvSpPr>
        <p:spPr/>
        <p:txBody>
          <a:bodyPr>
            <a:normAutofit fontScale="85000" lnSpcReduction="20000"/>
          </a:bodyPr>
          <a:lstStyle/>
          <a:p>
            <a:r>
              <a:rPr lang="en-US" sz="3800" dirty="0" smtClean="0">
                <a:solidFill>
                  <a:srgbClr val="FF0000"/>
                </a:solidFill>
              </a:rPr>
              <a:t>Hierarchical Database:</a:t>
            </a:r>
          </a:p>
          <a:p>
            <a:r>
              <a:rPr lang="en-US" dirty="0" smtClean="0">
                <a:solidFill>
                  <a:srgbClr val="FF0000"/>
                </a:solidFill>
              </a:rPr>
              <a:t>i</a:t>
            </a:r>
            <a:r>
              <a:rPr lang="en-US" dirty="0" smtClean="0"/>
              <a:t>n hierarchical database data will stored in parent and child format which lead to duplication of data.</a:t>
            </a:r>
          </a:p>
          <a:p>
            <a:r>
              <a:rPr lang="en-US" dirty="0" smtClean="0"/>
              <a:t>We can not relate one data to another data object </a:t>
            </a:r>
            <a:r>
              <a:rPr lang="en-US" dirty="0" err="1" smtClean="0"/>
              <a:t>B’z</a:t>
            </a:r>
            <a:r>
              <a:rPr lang="en-US" dirty="0" smtClean="0"/>
              <a:t> of hierarchical concept.</a:t>
            </a:r>
          </a:p>
          <a:p>
            <a:r>
              <a:rPr lang="en-US" dirty="0" smtClean="0"/>
              <a:t>There Is only one bottle neck to access the data it lead to low performance.</a:t>
            </a:r>
          </a:p>
          <a:p>
            <a:r>
              <a:rPr lang="en-US" dirty="0" smtClean="0"/>
              <a:t>There are many chances to loss of data </a:t>
            </a:r>
            <a:r>
              <a:rPr lang="en-US" dirty="0" err="1" smtClean="0"/>
              <a:t>B’z</a:t>
            </a:r>
            <a:r>
              <a:rPr lang="en-US" dirty="0" smtClean="0"/>
              <a:t> subsequent data depends on the parent only. once parent deleted means all the data will lost.</a:t>
            </a:r>
          </a:p>
          <a:p>
            <a:r>
              <a:rPr lang="en-US" dirty="0" smtClean="0"/>
              <a:t>Data may be in structured format but not in semantics and accessing will be complex.</a:t>
            </a:r>
          </a:p>
          <a:p>
            <a:endParaRPr lang="en-US" dirty="0" smtClean="0"/>
          </a:p>
          <a:p>
            <a:endParaRPr lang="en-US" dirty="0" smtClean="0"/>
          </a:p>
          <a:p>
            <a:pPr marL="0" indent="0">
              <a:buNone/>
            </a:pPr>
            <a:endParaRPr lang="en-US" dirty="0" smtClean="0"/>
          </a:p>
          <a:p>
            <a:endParaRPr lang="en-US" dirty="0"/>
          </a:p>
          <a:p>
            <a:endParaRPr lang="en-US" dirty="0" smtClean="0"/>
          </a:p>
          <a:p>
            <a:endParaRPr lang="en-US"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780005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45</a:t>
            </a:r>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840530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46</a:t>
            </a:r>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948141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Hibernate 47</a:t>
            </a:r>
            <a:endParaRPr lang="en-US" dirty="0"/>
          </a:p>
        </p:txBody>
      </p:sp>
      <p:sp>
        <p:nvSpPr>
          <p:cNvPr id="3" name="Content Placeholder 2"/>
          <p:cNvSpPr>
            <a:spLocks noGrp="1"/>
          </p:cNvSpPr>
          <p:nvPr>
            <p:ph idx="1"/>
          </p:nvPr>
        </p:nvSpPr>
        <p:spPr>
          <a:xfrm>
            <a:off x="0" y="762000"/>
            <a:ext cx="9144000" cy="6096000"/>
          </a:xfrm>
        </p:spPr>
        <p:txBody>
          <a:bodyPr>
            <a:normAutofit fontScale="77500" lnSpcReduction="20000"/>
          </a:bodyPr>
          <a:lstStyle/>
          <a:p>
            <a:r>
              <a:rPr lang="en-US" dirty="0" smtClean="0"/>
              <a:t>Most of the object oriented languages use XML to make application loosely coupled.</a:t>
            </a:r>
          </a:p>
          <a:p>
            <a:r>
              <a:rPr lang="en-US" dirty="0" smtClean="0"/>
              <a:t>But XML speak more and it has its own limitations </a:t>
            </a:r>
          </a:p>
          <a:p>
            <a:r>
              <a:rPr lang="en-US" dirty="0" smtClean="0"/>
              <a:t>If we want to use the xml we have to know the structure of the xml.</a:t>
            </a:r>
          </a:p>
          <a:p>
            <a:r>
              <a:rPr lang="en-US" dirty="0" smtClean="0"/>
              <a:t>We have to remember the all the tags.</a:t>
            </a:r>
          </a:p>
          <a:p>
            <a:r>
              <a:rPr lang="en-US" dirty="0" smtClean="0"/>
              <a:t>We have to follow some </a:t>
            </a:r>
            <a:r>
              <a:rPr lang="en-US" dirty="0" err="1" smtClean="0"/>
              <a:t>xsd</a:t>
            </a:r>
            <a:r>
              <a:rPr lang="en-US" dirty="0" smtClean="0"/>
              <a:t> or </a:t>
            </a:r>
            <a:r>
              <a:rPr lang="en-US" dirty="0" err="1" smtClean="0"/>
              <a:t>dtd</a:t>
            </a:r>
            <a:r>
              <a:rPr lang="en-US" dirty="0" smtClean="0"/>
              <a:t> type structure.</a:t>
            </a:r>
          </a:p>
          <a:p>
            <a:r>
              <a:rPr lang="en-US" dirty="0" smtClean="0"/>
              <a:t>Because of the above reasons peoples don’t show there interest in xml. </a:t>
            </a:r>
          </a:p>
          <a:p>
            <a:r>
              <a:rPr lang="en-US" dirty="0" smtClean="0"/>
              <a:t>So third party community has provided a concept called </a:t>
            </a:r>
            <a:r>
              <a:rPr lang="en-US" dirty="0" err="1" smtClean="0"/>
              <a:t>Xdoc</a:t>
            </a:r>
            <a:r>
              <a:rPr lang="en-US" dirty="0" smtClean="0"/>
              <a:t>. Which is used for providing  the configuration but it doesn’t carry long period to time. within short period it has fails.   </a:t>
            </a:r>
          </a:p>
          <a:p>
            <a:r>
              <a:rPr lang="en-US" dirty="0" smtClean="0"/>
              <a:t>So most of the third party community observed these thing and they come with a new concept called annotation.</a:t>
            </a:r>
          </a:p>
          <a:p>
            <a:r>
              <a:rPr lang="en-US" dirty="0" smtClean="0"/>
              <a:t>Annotation is the language specific configuration feature.</a:t>
            </a:r>
          </a:p>
          <a:p>
            <a:r>
              <a:rPr lang="en-US" dirty="0" smtClean="0"/>
              <a:t>Now there are two ways to configuration one is xml based configuration and second one is annotation based configuration.</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104166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From Initial days onwards java doesn’t has support for annotation, but from JDK 5 java has supported a concept called Annotation. </a:t>
            </a:r>
          </a:p>
          <a:p>
            <a:r>
              <a:rPr lang="en-US" dirty="0" smtClean="0"/>
              <a:t>Why </a:t>
            </a:r>
            <a:r>
              <a:rPr lang="en-US" dirty="0"/>
              <a:t>Annotation came in feature</a:t>
            </a:r>
            <a:r>
              <a:rPr lang="en-US" dirty="0" smtClean="0"/>
              <a:t>?</a:t>
            </a:r>
          </a:p>
          <a:p>
            <a:r>
              <a:rPr lang="en-US" dirty="0" smtClean="0"/>
              <a:t>=&gt;As we discussed above the pit point about the xml.</a:t>
            </a:r>
            <a:endParaRPr lang="en-US" dirty="0"/>
          </a:p>
          <a:p>
            <a:r>
              <a:rPr lang="en-US" dirty="0" smtClean="0">
                <a:solidFill>
                  <a:srgbClr val="FF0000"/>
                </a:solidFill>
              </a:rPr>
              <a:t>JPA(java </a:t>
            </a:r>
            <a:r>
              <a:rPr lang="en-US" dirty="0">
                <a:solidFill>
                  <a:srgbClr val="FF0000"/>
                </a:solidFill>
              </a:rPr>
              <a:t>persistence API</a:t>
            </a:r>
            <a:r>
              <a:rPr lang="en-US" dirty="0" smtClean="0">
                <a:solidFill>
                  <a:srgbClr val="FF0000"/>
                </a:solidFill>
              </a:rPr>
              <a:t>) : </a:t>
            </a:r>
            <a:r>
              <a:rPr lang="en-US" dirty="0" smtClean="0"/>
              <a:t>first java does not has support for ORM technology, but rest of the all programming languages shown there interest to the ORM technology, so people started loosing the interest on java. </a:t>
            </a:r>
            <a:r>
              <a:rPr lang="en-US" dirty="0" err="1" smtClean="0"/>
              <a:t>B’z</a:t>
            </a:r>
            <a:r>
              <a:rPr lang="en-US" dirty="0" smtClean="0"/>
              <a:t> of that java has provided one API called JPA(java persistence </a:t>
            </a:r>
            <a:r>
              <a:rPr lang="en-US" dirty="0" err="1" smtClean="0"/>
              <a:t>api</a:t>
            </a:r>
            <a:r>
              <a:rPr lang="en-US" dirty="0" smtClean="0"/>
              <a:t>). Which has the support for ORM technology. </a:t>
            </a:r>
            <a:endParaRPr lang="en-US" dirty="0"/>
          </a:p>
          <a:p>
            <a:pPr lvl="1"/>
            <a:r>
              <a:rPr lang="en-US" dirty="0">
                <a:solidFill>
                  <a:srgbClr val="FF0000"/>
                </a:solidFill>
              </a:rPr>
              <a:t>JPA –</a:t>
            </a:r>
            <a:r>
              <a:rPr lang="en-US" dirty="0" err="1">
                <a:solidFill>
                  <a:srgbClr val="FF0000"/>
                </a:solidFill>
              </a:rPr>
              <a:t>ri</a:t>
            </a:r>
            <a:r>
              <a:rPr lang="en-US" dirty="0">
                <a:solidFill>
                  <a:srgbClr val="FF0000"/>
                </a:solidFill>
              </a:rPr>
              <a:t>(implementation</a:t>
            </a:r>
            <a:r>
              <a:rPr lang="en-US" dirty="0" smtClean="0">
                <a:solidFill>
                  <a:srgbClr val="FF0000"/>
                </a:solidFill>
              </a:rPr>
              <a:t>): </a:t>
            </a:r>
            <a:r>
              <a:rPr lang="en-US" dirty="0" smtClean="0"/>
              <a:t>JPA-RI is the implementation provided by java people to the other people to add the support for </a:t>
            </a:r>
            <a:r>
              <a:rPr lang="en-US" dirty="0" err="1" smtClean="0"/>
              <a:t>jpa</a:t>
            </a:r>
            <a:r>
              <a:rPr lang="en-US" dirty="0" smtClean="0"/>
              <a:t>.</a:t>
            </a:r>
            <a:endParaRPr lang="en-US" dirty="0"/>
          </a:p>
          <a:p>
            <a:r>
              <a:rPr lang="en-US" dirty="0" smtClean="0"/>
              <a:t>Annotation type:</a:t>
            </a:r>
            <a:endParaRPr lang="en-US" dirty="0"/>
          </a:p>
          <a:p>
            <a:pPr lvl="1"/>
            <a:r>
              <a:rPr lang="en-US" dirty="0">
                <a:solidFill>
                  <a:srgbClr val="FF0000"/>
                </a:solidFill>
              </a:rPr>
              <a:t>Logical mapping annotation</a:t>
            </a:r>
          </a:p>
          <a:p>
            <a:pPr lvl="1"/>
            <a:r>
              <a:rPr lang="en-US" dirty="0">
                <a:solidFill>
                  <a:srgbClr val="FF0000"/>
                </a:solidFill>
              </a:rPr>
              <a:t>Physical mapping </a:t>
            </a:r>
            <a:r>
              <a:rPr lang="en-US" dirty="0" smtClean="0">
                <a:solidFill>
                  <a:srgbClr val="FF0000"/>
                </a:solidFill>
              </a:rPr>
              <a:t>annotation</a:t>
            </a:r>
          </a:p>
          <a:p>
            <a:r>
              <a:rPr lang="en-US" dirty="0" smtClean="0">
                <a:solidFill>
                  <a:srgbClr val="002060"/>
                </a:solidFill>
              </a:rPr>
              <a:t>Logical mapping annotation :</a:t>
            </a:r>
          </a:p>
          <a:p>
            <a:pPr lvl="1"/>
            <a:r>
              <a:rPr lang="en-US" dirty="0" smtClean="0"/>
              <a:t>Ex. : @Entity, @ID , an annotation talks about logical thing it doesn’t has any physical existence called logical annotation.</a:t>
            </a:r>
          </a:p>
          <a:p>
            <a:r>
              <a:rPr lang="en-US" dirty="0" smtClean="0">
                <a:solidFill>
                  <a:srgbClr val="002060"/>
                </a:solidFill>
              </a:rPr>
              <a:t>Physical Mapping Annotation</a:t>
            </a:r>
            <a:r>
              <a:rPr lang="en-US" dirty="0" smtClean="0"/>
              <a:t>:</a:t>
            </a:r>
          </a:p>
          <a:p>
            <a:pPr lvl="1"/>
            <a:r>
              <a:rPr lang="en-US" dirty="0" smtClean="0"/>
              <a:t>Ex.: @Table(name=“Event”), @Column(name=“</a:t>
            </a:r>
            <a:r>
              <a:rPr lang="en-US" dirty="0" err="1" smtClean="0"/>
              <a:t>Event_Id</a:t>
            </a:r>
            <a:r>
              <a:rPr lang="en-US" dirty="0" smtClean="0"/>
              <a:t>”), these two annotation talks about the physical existence , means table is present into the database and columns also present into the table.</a:t>
            </a:r>
            <a:endParaRPr lang="en-US" dirty="0"/>
          </a:p>
          <a:p>
            <a:r>
              <a:rPr lang="en-US" dirty="0"/>
              <a:t>Native hibernate library</a:t>
            </a:r>
          </a:p>
          <a:p>
            <a:r>
              <a:rPr lang="en-US" dirty="0"/>
              <a:t>Annotation with native JPA</a:t>
            </a:r>
          </a:p>
          <a:p>
            <a:r>
              <a:rPr lang="en-US" dirty="0"/>
              <a:t>Annotation with Hibernate library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798649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Some of the Annotations in hibernate:</a:t>
            </a:r>
          </a:p>
          <a:p>
            <a:pPr lvl="1"/>
            <a:r>
              <a:rPr lang="en-US" dirty="0" smtClean="0">
                <a:solidFill>
                  <a:srgbClr val="FF0000"/>
                </a:solidFill>
              </a:rPr>
              <a:t>@Entity:(</a:t>
            </a:r>
            <a:r>
              <a:rPr lang="en-US" dirty="0" smtClean="0">
                <a:solidFill>
                  <a:srgbClr val="002060"/>
                </a:solidFill>
              </a:rPr>
              <a:t>To make our class </a:t>
            </a:r>
            <a:r>
              <a:rPr lang="en-US" dirty="0" err="1" smtClean="0">
                <a:solidFill>
                  <a:srgbClr val="002060"/>
                </a:solidFill>
              </a:rPr>
              <a:t>pertistence</a:t>
            </a:r>
            <a:r>
              <a:rPr lang="en-US" dirty="0" smtClean="0">
                <a:solidFill>
                  <a:srgbClr val="002060"/>
                </a:solidFill>
              </a:rPr>
              <a:t> and </a:t>
            </a:r>
            <a:r>
              <a:rPr lang="en-US" dirty="0" err="1" smtClean="0">
                <a:solidFill>
                  <a:srgbClr val="002060"/>
                </a:solidFill>
              </a:rPr>
              <a:t>pojo</a:t>
            </a:r>
            <a:r>
              <a:rPr lang="en-US" dirty="0" smtClean="0">
                <a:solidFill>
                  <a:srgbClr val="002060"/>
                </a:solidFill>
              </a:rPr>
              <a:t>)</a:t>
            </a:r>
          </a:p>
          <a:p>
            <a:pPr lvl="1"/>
            <a:r>
              <a:rPr lang="en-US" dirty="0" smtClean="0">
                <a:solidFill>
                  <a:srgbClr val="FF0000"/>
                </a:solidFill>
              </a:rPr>
              <a:t>@Table(name=“</a:t>
            </a:r>
            <a:r>
              <a:rPr lang="en-US" dirty="0" err="1" smtClean="0">
                <a:solidFill>
                  <a:srgbClr val="FF0000"/>
                </a:solidFill>
              </a:rPr>
              <a:t>tableName</a:t>
            </a:r>
            <a:r>
              <a:rPr lang="en-US" dirty="0" smtClean="0">
                <a:solidFill>
                  <a:srgbClr val="FF0000"/>
                </a:solidFill>
              </a:rPr>
              <a:t>”): </a:t>
            </a:r>
            <a:r>
              <a:rPr lang="en-US" dirty="0" smtClean="0">
                <a:solidFill>
                  <a:srgbClr val="002060"/>
                </a:solidFill>
              </a:rPr>
              <a:t>(map corresponding table to the </a:t>
            </a:r>
            <a:r>
              <a:rPr lang="en-US" dirty="0" err="1" smtClean="0">
                <a:solidFill>
                  <a:srgbClr val="002060"/>
                </a:solidFill>
              </a:rPr>
              <a:t>pojo</a:t>
            </a:r>
            <a:r>
              <a:rPr lang="en-US" dirty="0" smtClean="0">
                <a:solidFill>
                  <a:srgbClr val="002060"/>
                </a:solidFill>
              </a:rPr>
              <a:t> class)</a:t>
            </a:r>
          </a:p>
          <a:p>
            <a:pPr lvl="1"/>
            <a:r>
              <a:rPr lang="en-US" dirty="0" smtClean="0">
                <a:solidFill>
                  <a:srgbClr val="FF0000"/>
                </a:solidFill>
              </a:rPr>
              <a:t>@Id:</a:t>
            </a:r>
            <a:r>
              <a:rPr lang="en-US" dirty="0" smtClean="0">
                <a:solidFill>
                  <a:srgbClr val="002060"/>
                </a:solidFill>
              </a:rPr>
              <a:t> ( to specify primary column attribute)</a:t>
            </a:r>
          </a:p>
          <a:p>
            <a:pPr lvl="1"/>
            <a:r>
              <a:rPr lang="en-US" dirty="0" smtClean="0">
                <a:solidFill>
                  <a:srgbClr val="FF0000"/>
                </a:solidFill>
              </a:rPr>
              <a:t>@Basic </a:t>
            </a:r>
            <a:r>
              <a:rPr lang="en-US" dirty="0" smtClean="0">
                <a:solidFill>
                  <a:srgbClr val="002060"/>
                </a:solidFill>
              </a:rPr>
              <a:t>( assume attribute name as column name)</a:t>
            </a:r>
          </a:p>
          <a:p>
            <a:pPr lvl="1"/>
            <a:r>
              <a:rPr lang="en-US" dirty="0" smtClean="0">
                <a:solidFill>
                  <a:srgbClr val="FF0000"/>
                </a:solidFill>
              </a:rPr>
              <a:t>@Column(name=“</a:t>
            </a:r>
            <a:r>
              <a:rPr lang="en-US" dirty="0" err="1" smtClean="0">
                <a:solidFill>
                  <a:srgbClr val="FF0000"/>
                </a:solidFill>
              </a:rPr>
              <a:t>columnName</a:t>
            </a:r>
            <a:r>
              <a:rPr lang="en-US" dirty="0" smtClean="0">
                <a:solidFill>
                  <a:srgbClr val="FF0000"/>
                </a:solidFill>
              </a:rPr>
              <a:t>”, size=“ XXX” </a:t>
            </a:r>
            <a:r>
              <a:rPr lang="en-US" dirty="0" err="1" smtClean="0">
                <a:solidFill>
                  <a:srgbClr val="FF0000"/>
                </a:solidFill>
              </a:rPr>
              <a:t>sqlType</a:t>
            </a:r>
            <a:r>
              <a:rPr lang="en-US" dirty="0" smtClean="0">
                <a:solidFill>
                  <a:srgbClr val="FF0000"/>
                </a:solidFill>
              </a:rPr>
              <a:t>=“XXX”)</a:t>
            </a:r>
            <a:r>
              <a:rPr lang="en-US" dirty="0">
                <a:solidFill>
                  <a:srgbClr val="FF0000"/>
                </a:solidFill>
                <a:sym typeface="Wingdings" panose="05000000000000000000" pitchFamily="2" charset="2"/>
              </a:rPr>
              <a:t> </a:t>
            </a:r>
            <a:r>
              <a:rPr lang="en-US" dirty="0" smtClean="0">
                <a:solidFill>
                  <a:srgbClr val="FF0000"/>
                </a:solidFill>
                <a:sym typeface="Wingdings" panose="05000000000000000000" pitchFamily="2" charset="2"/>
              </a:rPr>
              <a:t>:</a:t>
            </a:r>
            <a:r>
              <a:rPr lang="en-US" dirty="0" smtClean="0">
                <a:solidFill>
                  <a:srgbClr val="002060"/>
                </a:solidFill>
                <a:sym typeface="Wingdings" panose="05000000000000000000" pitchFamily="2" charset="2"/>
              </a:rPr>
              <a:t> To map with specific column with different column name)</a:t>
            </a:r>
            <a:endParaRPr lang="en-US" dirty="0" smtClean="0">
              <a:solidFill>
                <a:srgbClr val="002060"/>
              </a:solidFill>
            </a:endParaRPr>
          </a:p>
          <a:p>
            <a:pPr lvl="1"/>
            <a:r>
              <a:rPr lang="en-US" dirty="0" smtClean="0">
                <a:solidFill>
                  <a:srgbClr val="FF0000"/>
                </a:solidFill>
              </a:rPr>
              <a:t>@Unique : </a:t>
            </a:r>
            <a:r>
              <a:rPr lang="en-US" dirty="0" smtClean="0">
                <a:solidFill>
                  <a:srgbClr val="002060"/>
                </a:solidFill>
              </a:rPr>
              <a:t>(To apply unique constraints to the column )</a:t>
            </a:r>
          </a:p>
          <a:p>
            <a:pPr lvl="1"/>
            <a:r>
              <a:rPr lang="en-US" dirty="0" smtClean="0">
                <a:solidFill>
                  <a:srgbClr val="FF0000"/>
                </a:solidFill>
              </a:rPr>
              <a:t>@</a:t>
            </a:r>
            <a:r>
              <a:rPr lang="en-US" dirty="0" err="1" smtClean="0">
                <a:solidFill>
                  <a:srgbClr val="FF0000"/>
                </a:solidFill>
              </a:rPr>
              <a:t>UniqueConstraint</a:t>
            </a:r>
            <a:r>
              <a:rPr lang="en-US" dirty="0" smtClean="0">
                <a:solidFill>
                  <a:srgbClr val="FF0000"/>
                </a:solidFill>
              </a:rPr>
              <a:t>() :</a:t>
            </a:r>
            <a:r>
              <a:rPr lang="en-US" dirty="0" smtClean="0">
                <a:solidFill>
                  <a:srgbClr val="002060"/>
                </a:solidFill>
              </a:rPr>
              <a:t> (if we want to give unique constraints more than one column we can use this annotation)</a:t>
            </a:r>
          </a:p>
          <a:p>
            <a:pPr lvl="1"/>
            <a:r>
              <a:rPr lang="en-US" dirty="0" smtClean="0">
                <a:solidFill>
                  <a:srgbClr val="FF0000"/>
                </a:solidFill>
              </a:rPr>
              <a:t>@Basic(fetch=</a:t>
            </a:r>
            <a:r>
              <a:rPr lang="en-US" dirty="0" err="1" smtClean="0">
                <a:solidFill>
                  <a:srgbClr val="FF0000"/>
                </a:solidFill>
              </a:rPr>
              <a:t>fetchType.Lazy</a:t>
            </a:r>
            <a:r>
              <a:rPr lang="en-US" dirty="0" smtClean="0">
                <a:solidFill>
                  <a:srgbClr val="FF0000"/>
                </a:solidFill>
              </a:rPr>
              <a:t>) :</a:t>
            </a:r>
            <a:r>
              <a:rPr lang="en-US" dirty="0" smtClean="0">
                <a:solidFill>
                  <a:srgbClr val="002060"/>
                </a:solidFill>
              </a:rPr>
              <a:t> ( we can make a particular column as lazy loading  column by specifying this annotation.</a:t>
            </a:r>
          </a:p>
          <a:p>
            <a:pPr lvl="1"/>
            <a:r>
              <a:rPr lang="en-US" dirty="0" smtClean="0">
                <a:solidFill>
                  <a:srgbClr val="FF0000"/>
                </a:solidFill>
              </a:rPr>
              <a:t>@Transient : </a:t>
            </a:r>
            <a:r>
              <a:rPr lang="en-US" dirty="0" smtClean="0">
                <a:solidFill>
                  <a:srgbClr val="002060"/>
                </a:solidFill>
              </a:rPr>
              <a:t>if we don’t want to stored  column  into table so we can use this annotation, actually for reference purpose we can use.  </a:t>
            </a:r>
          </a:p>
          <a:p>
            <a:pPr marL="514350" indent="-457200"/>
            <a:r>
              <a:rPr lang="en-US" dirty="0" smtClean="0"/>
              <a:t>Two ways to provide the annotation</a:t>
            </a:r>
          </a:p>
          <a:p>
            <a:pPr marL="914400" lvl="1" indent="-457200"/>
            <a:r>
              <a:rPr lang="en-US" dirty="0" smtClean="0">
                <a:solidFill>
                  <a:srgbClr val="FF0000"/>
                </a:solidFill>
              </a:rPr>
              <a:t>Attribute level</a:t>
            </a:r>
          </a:p>
          <a:p>
            <a:pPr marL="914400" lvl="1" indent="-457200"/>
            <a:r>
              <a:rPr lang="en-US" dirty="0" smtClean="0">
                <a:solidFill>
                  <a:srgbClr val="FF0000"/>
                </a:solidFill>
              </a:rPr>
              <a:t>Method level</a:t>
            </a:r>
          </a:p>
          <a:p>
            <a:pPr marL="514350" indent="-457200"/>
            <a:r>
              <a:rPr lang="en-US" dirty="0" smtClean="0"/>
              <a:t>One of the way we can use only , we cant use both the way to configure our class.</a:t>
            </a:r>
          </a:p>
          <a:p>
            <a:pPr marL="514350" indent="-457200"/>
            <a:r>
              <a:rPr lang="en-US" dirty="0" smtClean="0"/>
              <a:t>If we use both then it will take one of them, but it will not take both.</a:t>
            </a:r>
          </a:p>
          <a:p>
            <a:pPr marL="514350" indent="-457200"/>
            <a:r>
              <a:rPr lang="en-US" dirty="0" smtClean="0"/>
              <a:t>Mostly Attribute level annotations are used.</a:t>
            </a:r>
          </a:p>
          <a:p>
            <a:pPr marL="514350" indent="-457200"/>
            <a:r>
              <a:rPr lang="en-US" dirty="0" smtClean="0"/>
              <a:t>The mandatory annotations are @Entity and @Id,</a:t>
            </a:r>
            <a:r>
              <a:rPr lang="en-US" dirty="0"/>
              <a:t> </a:t>
            </a:r>
            <a:r>
              <a:rPr lang="en-US" dirty="0" smtClean="0"/>
              <a:t>if we provide these two then  others attributes names are considered as column names by default.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20428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r>
              <a:rPr lang="en-US" dirty="0" err="1" smtClean="0"/>
              <a:t>jpa</a:t>
            </a:r>
            <a:r>
              <a:rPr lang="en-US" dirty="0" smtClean="0"/>
              <a:t> </a:t>
            </a:r>
            <a:r>
              <a:rPr lang="en-US" dirty="0"/>
              <a:t>vs hibernate</a:t>
            </a:r>
          </a:p>
          <a:p>
            <a:r>
              <a:rPr lang="en-US" dirty="0"/>
              <a:t>=================</a:t>
            </a:r>
          </a:p>
          <a:p>
            <a:r>
              <a:rPr lang="en-US" dirty="0"/>
              <a:t>Jap is the java provided </a:t>
            </a:r>
            <a:r>
              <a:rPr lang="en-US" dirty="0" err="1"/>
              <a:t>api</a:t>
            </a:r>
            <a:r>
              <a:rPr lang="en-US" dirty="0"/>
              <a:t> which is used to work with ORM technology. </a:t>
            </a:r>
          </a:p>
          <a:p>
            <a:r>
              <a:rPr lang="en-US" dirty="0"/>
              <a:t>Hibernate has greater support for JPA.</a:t>
            </a:r>
          </a:p>
          <a:p>
            <a:r>
              <a:rPr lang="en-US" dirty="0"/>
              <a:t>most of the annotations of the </a:t>
            </a:r>
            <a:r>
              <a:rPr lang="en-US" dirty="0" err="1"/>
              <a:t>jpa</a:t>
            </a:r>
            <a:r>
              <a:rPr lang="en-US" dirty="0"/>
              <a:t> and hibernate are same.</a:t>
            </a:r>
          </a:p>
          <a:p>
            <a:endParaRPr lang="en-US" dirty="0"/>
          </a:p>
          <a:p>
            <a:r>
              <a:rPr lang="en-US" dirty="0"/>
              <a:t>Drawbacks with ORM Technologies</a:t>
            </a:r>
          </a:p>
          <a:p>
            <a:r>
              <a:rPr lang="en-US" dirty="0"/>
              <a:t>Coming to the annotation concept every one has there own annotation.</a:t>
            </a:r>
          </a:p>
          <a:p>
            <a:r>
              <a:rPr lang="en-US" dirty="0"/>
              <a:t>every framework provided the support for annotation but they are not same across the technology.</a:t>
            </a:r>
          </a:p>
          <a:p>
            <a:r>
              <a:rPr lang="en-US" dirty="0"/>
              <a:t>every framework has to provide the xml support for </a:t>
            </a:r>
            <a:r>
              <a:rPr lang="en-US" dirty="0" err="1"/>
              <a:t>configuaration</a:t>
            </a:r>
            <a:r>
              <a:rPr lang="en-US" dirty="0"/>
              <a:t> and mapping.</a:t>
            </a:r>
          </a:p>
          <a:p>
            <a:r>
              <a:rPr lang="en-US" dirty="0"/>
              <a:t>but every one has there </a:t>
            </a:r>
            <a:r>
              <a:rPr lang="en-US" dirty="0" err="1"/>
              <a:t>owm</a:t>
            </a:r>
            <a:r>
              <a:rPr lang="en-US" dirty="0"/>
              <a:t> standard to provide the </a:t>
            </a:r>
            <a:r>
              <a:rPr lang="en-US" dirty="0" err="1"/>
              <a:t>configuaration</a:t>
            </a:r>
            <a:r>
              <a:rPr lang="en-US" dirty="0"/>
              <a:t> and mapping.</a:t>
            </a:r>
          </a:p>
          <a:p>
            <a:endParaRPr lang="en-US" dirty="0"/>
          </a:p>
          <a:p>
            <a:r>
              <a:rPr lang="en-US" dirty="0"/>
              <a:t>Because of that we can not easily switch from one frameworks to another frameworks.</a:t>
            </a:r>
          </a:p>
          <a:p>
            <a:endParaRPr lang="en-US" dirty="0"/>
          </a:p>
          <a:p>
            <a:r>
              <a:rPr lang="en-US" dirty="0"/>
              <a:t>But now a days every one has the support for JPA annotation and JPA annotation is the standard </a:t>
            </a:r>
            <a:r>
              <a:rPr lang="en-US" dirty="0" err="1"/>
              <a:t>acorss</a:t>
            </a:r>
            <a:r>
              <a:rPr lang="en-US" dirty="0"/>
              <a:t> the platform. we no need to change the mapping or </a:t>
            </a:r>
            <a:r>
              <a:rPr lang="en-US" dirty="0" err="1"/>
              <a:t>configuation</a:t>
            </a:r>
            <a:r>
              <a:rPr lang="en-US" dirty="0"/>
              <a:t> when we are using JPA Annotation.</a:t>
            </a:r>
          </a:p>
          <a:p>
            <a:endParaRPr lang="en-US" dirty="0"/>
          </a:p>
          <a:p>
            <a:r>
              <a:rPr lang="en-US" dirty="0"/>
              <a:t>while working with the hibernate annotation we can mix JPA annotation, also we can mix annotation and </a:t>
            </a:r>
            <a:r>
              <a:rPr lang="en-US" dirty="0" err="1"/>
              <a:t>configuaration</a:t>
            </a:r>
            <a:r>
              <a:rPr lang="en-US" dirty="0"/>
              <a:t> information. both we can use.</a:t>
            </a:r>
          </a:p>
          <a:p>
            <a:endParaRPr lang="en-US" dirty="0"/>
          </a:p>
          <a:p>
            <a:r>
              <a:rPr lang="en-US" dirty="0"/>
              <a:t>without writing </a:t>
            </a:r>
            <a:r>
              <a:rPr lang="en-US" dirty="0" err="1"/>
              <a:t>configuaration</a:t>
            </a:r>
            <a:r>
              <a:rPr lang="en-US" dirty="0"/>
              <a:t> and mapping information we can work with the hibernate, but we have to use the programmatic approach to pass the </a:t>
            </a:r>
            <a:r>
              <a:rPr lang="en-US" dirty="0" err="1"/>
              <a:t>cfg</a:t>
            </a:r>
            <a:r>
              <a:rPr lang="en-US" dirty="0"/>
              <a:t> and mapping information to hibernate.</a:t>
            </a:r>
          </a:p>
          <a:p>
            <a:r>
              <a:rPr lang="en-US" dirty="0"/>
              <a:t> </a:t>
            </a:r>
          </a:p>
          <a:p>
            <a:r>
              <a:rPr lang="en-US" dirty="0"/>
              <a:t>Both way we can provide the mapping information to the hibernate, </a:t>
            </a:r>
          </a:p>
          <a:p>
            <a:endParaRPr lang="en-US" dirty="0"/>
          </a:p>
          <a:p>
            <a:r>
              <a:rPr lang="en-US" dirty="0"/>
              <a:t>1). By annotation </a:t>
            </a:r>
          </a:p>
          <a:p>
            <a:r>
              <a:rPr lang="en-US" dirty="0"/>
              <a:t>2). By mapping file(hbm.xml)</a:t>
            </a:r>
          </a:p>
          <a:p>
            <a:r>
              <a:rPr lang="en-US" dirty="0"/>
              <a:t>if we specified both into the configuration then hibernate by default take hbm.xml only.</a:t>
            </a:r>
          </a:p>
          <a:p>
            <a:r>
              <a:rPr lang="en-US" dirty="0"/>
              <a:t>To make hibernate to take annotation entity class the specify the precedence into the configuration file.</a:t>
            </a:r>
          </a:p>
          <a:p>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042175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smtClean="0"/>
              <a:t>Let see the example</a:t>
            </a:r>
          </a:p>
          <a:p>
            <a:pPr marL="457200" lvl="1" indent="0">
              <a:buNone/>
            </a:pPr>
            <a:r>
              <a:rPr lang="en-US" dirty="0" smtClean="0"/>
              <a:t>(1)</a:t>
            </a:r>
          </a:p>
          <a:p>
            <a:pPr marL="457200" lvl="1" indent="0">
              <a:buNone/>
            </a:pPr>
            <a:r>
              <a:rPr lang="en-US" dirty="0" smtClean="0"/>
              <a:t>@Entity</a:t>
            </a:r>
          </a:p>
          <a:p>
            <a:pPr marL="457200" lvl="1" indent="0">
              <a:buNone/>
            </a:pPr>
            <a:r>
              <a:rPr lang="en-US" dirty="0" smtClean="0"/>
              <a:t>@Table(name=“EVENT”)</a:t>
            </a:r>
          </a:p>
          <a:p>
            <a:pPr marL="457200" lvl="1" indent="0">
              <a:buNone/>
            </a:pPr>
            <a:r>
              <a:rPr lang="en-US" dirty="0" smtClean="0"/>
              <a:t>Class Event{</a:t>
            </a:r>
          </a:p>
          <a:p>
            <a:pPr marL="457200" lvl="1" indent="0">
              <a:buNone/>
            </a:pPr>
            <a:r>
              <a:rPr lang="en-US" dirty="0" smtClean="0"/>
              <a:t>	@Id</a:t>
            </a:r>
          </a:p>
          <a:p>
            <a:pPr marL="457200" lvl="1" indent="0">
              <a:buNone/>
            </a:pPr>
            <a:r>
              <a:rPr lang="en-US" dirty="0" smtClean="0"/>
              <a:t>	private </a:t>
            </a:r>
            <a:r>
              <a:rPr lang="en-US" dirty="0" err="1" smtClean="0"/>
              <a:t>int</a:t>
            </a:r>
            <a:r>
              <a:rPr lang="en-US" dirty="0" smtClean="0"/>
              <a:t> </a:t>
            </a:r>
            <a:r>
              <a:rPr lang="en-US" dirty="0" err="1" smtClean="0"/>
              <a:t>eventId</a:t>
            </a:r>
            <a:r>
              <a:rPr lang="en-US" dirty="0" smtClean="0"/>
              <a:t>;</a:t>
            </a:r>
          </a:p>
          <a:p>
            <a:pPr marL="457200" lvl="1" indent="0">
              <a:buNone/>
            </a:pPr>
            <a:r>
              <a:rPr lang="en-US" dirty="0"/>
              <a:t>	</a:t>
            </a:r>
            <a:r>
              <a:rPr lang="en-US" dirty="0" smtClean="0"/>
              <a:t>@Column(name=“DESCR”)</a:t>
            </a:r>
          </a:p>
          <a:p>
            <a:pPr marL="457200" lvl="1" indent="0">
              <a:buNone/>
            </a:pPr>
            <a:r>
              <a:rPr lang="en-US" dirty="0"/>
              <a:t>	</a:t>
            </a:r>
            <a:r>
              <a:rPr lang="en-US" dirty="0" smtClean="0"/>
              <a:t>private String description;</a:t>
            </a:r>
          </a:p>
          <a:p>
            <a:pPr marL="457200" lvl="1" indent="0">
              <a:buNone/>
            </a:pPr>
            <a:r>
              <a:rPr lang="en-US" dirty="0" smtClean="0"/>
              <a:t>	……</a:t>
            </a:r>
          </a:p>
          <a:p>
            <a:pPr marL="457200" lvl="1" indent="0">
              <a:buNone/>
            </a:pPr>
            <a:r>
              <a:rPr lang="en-US" dirty="0"/>
              <a:t>	</a:t>
            </a:r>
            <a:r>
              <a:rPr lang="en-US" dirty="0" smtClean="0"/>
              <a:t>//setter and getters</a:t>
            </a:r>
          </a:p>
          <a:p>
            <a:pPr marL="457200" lvl="1" indent="0">
              <a:buNone/>
            </a:pPr>
            <a:r>
              <a:rPr lang="en-US" dirty="0" smtClean="0"/>
              <a:t>}</a:t>
            </a:r>
          </a:p>
          <a:p>
            <a:pPr marL="457200" lvl="1" indent="0">
              <a:buNone/>
            </a:pPr>
            <a:r>
              <a:rPr lang="en-US" dirty="0" smtClean="0"/>
              <a:t>(2)</a:t>
            </a:r>
          </a:p>
          <a:p>
            <a:pPr marL="457200" lvl="1" indent="0">
              <a:buNone/>
            </a:pPr>
            <a:r>
              <a:rPr lang="en-US" dirty="0"/>
              <a:t> @Entity</a:t>
            </a:r>
          </a:p>
          <a:p>
            <a:pPr marL="457200" lvl="1" indent="0">
              <a:buNone/>
            </a:pPr>
            <a:r>
              <a:rPr lang="en-US" dirty="0"/>
              <a:t>@Table(name=“EVENT”)</a:t>
            </a:r>
          </a:p>
          <a:p>
            <a:pPr marL="457200" lvl="1" indent="0">
              <a:buNone/>
            </a:pPr>
            <a:r>
              <a:rPr lang="en-US" dirty="0"/>
              <a:t>Class Event{</a:t>
            </a:r>
          </a:p>
          <a:p>
            <a:pPr marL="457200" lvl="1" indent="0">
              <a:buNone/>
            </a:pPr>
            <a:r>
              <a:rPr lang="en-US" dirty="0"/>
              <a:t>	</a:t>
            </a:r>
            <a:r>
              <a:rPr lang="en-US" dirty="0" smtClean="0"/>
              <a:t>private </a:t>
            </a:r>
            <a:r>
              <a:rPr lang="en-US" dirty="0" err="1"/>
              <a:t>int</a:t>
            </a:r>
            <a:r>
              <a:rPr lang="en-US" dirty="0"/>
              <a:t> </a:t>
            </a:r>
            <a:r>
              <a:rPr lang="en-US" dirty="0" err="1"/>
              <a:t>eventId</a:t>
            </a:r>
            <a:r>
              <a:rPr lang="en-US" dirty="0" smtClean="0"/>
              <a:t>;</a:t>
            </a:r>
          </a:p>
          <a:p>
            <a:pPr marL="457200" lvl="1" indent="0">
              <a:buNone/>
            </a:pPr>
            <a:r>
              <a:rPr lang="en-US" dirty="0" smtClean="0"/>
              <a:t> </a:t>
            </a:r>
            <a:r>
              <a:rPr lang="en-US" dirty="0"/>
              <a:t>	private String description;</a:t>
            </a:r>
          </a:p>
          <a:p>
            <a:pPr marL="457200" lvl="1" indent="0">
              <a:buNone/>
            </a:pPr>
            <a:r>
              <a:rPr lang="en-US" dirty="0"/>
              <a:t>	……</a:t>
            </a:r>
          </a:p>
          <a:p>
            <a:pPr marL="457200" lvl="1" indent="0">
              <a:buNone/>
            </a:pPr>
            <a:r>
              <a:rPr lang="en-US" dirty="0" smtClean="0"/>
              <a:t>	@Id</a:t>
            </a:r>
            <a:r>
              <a:rPr lang="en-US" dirty="0"/>
              <a:t>	</a:t>
            </a:r>
            <a:endParaRPr lang="en-US" dirty="0" smtClean="0"/>
          </a:p>
          <a:p>
            <a:pPr marL="457200" lvl="1" indent="0">
              <a:buNone/>
            </a:pPr>
            <a:r>
              <a:rPr lang="en-US" dirty="0" smtClean="0"/>
              <a:t>	public </a:t>
            </a:r>
            <a:r>
              <a:rPr lang="en-US" dirty="0" err="1" smtClean="0"/>
              <a:t>int</a:t>
            </a:r>
            <a:r>
              <a:rPr lang="en-US" dirty="0" smtClean="0"/>
              <a:t> </a:t>
            </a:r>
            <a:r>
              <a:rPr lang="en-US" dirty="0" err="1" smtClean="0"/>
              <a:t>getEventID</a:t>
            </a:r>
            <a:r>
              <a:rPr lang="en-US" dirty="0" smtClean="0"/>
              <a:t>(){}</a:t>
            </a:r>
          </a:p>
          <a:p>
            <a:pPr marL="457200" lvl="1" indent="0">
              <a:buNone/>
            </a:pPr>
            <a:r>
              <a:rPr lang="en-US" dirty="0"/>
              <a:t>	</a:t>
            </a:r>
            <a:r>
              <a:rPr lang="en-US" dirty="0" smtClean="0"/>
              <a:t>public </a:t>
            </a:r>
            <a:r>
              <a:rPr lang="en-US" dirty="0" err="1" smtClean="0"/>
              <a:t>int</a:t>
            </a:r>
            <a:r>
              <a:rPr lang="en-US" dirty="0" smtClean="0"/>
              <a:t> </a:t>
            </a:r>
            <a:r>
              <a:rPr lang="en-US" dirty="0" err="1" smtClean="0"/>
              <a:t>setEventID</a:t>
            </a:r>
            <a:r>
              <a:rPr lang="en-US" dirty="0" smtClean="0"/>
              <a:t>(){}</a:t>
            </a:r>
          </a:p>
          <a:p>
            <a:pPr marL="457200" lvl="1" indent="0">
              <a:buNone/>
            </a:pPr>
            <a:r>
              <a:rPr lang="en-US" dirty="0"/>
              <a:t>	</a:t>
            </a:r>
            <a:r>
              <a:rPr lang="en-US" dirty="0" smtClean="0"/>
              <a:t>@Column(name=“DESCR”)</a:t>
            </a:r>
          </a:p>
          <a:p>
            <a:pPr marL="457200" lvl="1" indent="0">
              <a:buNone/>
            </a:pPr>
            <a:r>
              <a:rPr lang="en-US" dirty="0"/>
              <a:t>	</a:t>
            </a:r>
            <a:r>
              <a:rPr lang="en-US" dirty="0" smtClean="0"/>
              <a:t>public String </a:t>
            </a:r>
            <a:r>
              <a:rPr lang="en-US" dirty="0" err="1" smtClean="0"/>
              <a:t>getDescription</a:t>
            </a:r>
            <a:r>
              <a:rPr lang="en-US" dirty="0" smtClean="0"/>
              <a:t>(){}</a:t>
            </a:r>
          </a:p>
          <a:p>
            <a:pPr marL="457200" lvl="1" indent="0">
              <a:buNone/>
            </a:pPr>
            <a:r>
              <a:rPr lang="en-US" dirty="0"/>
              <a:t>	</a:t>
            </a:r>
            <a:r>
              <a:rPr lang="en-US" dirty="0" smtClean="0"/>
              <a:t>public void </a:t>
            </a:r>
            <a:r>
              <a:rPr lang="en-US" dirty="0" err="1" smtClean="0"/>
              <a:t>setDescription</a:t>
            </a:r>
            <a:r>
              <a:rPr lang="en-US" dirty="0" smtClean="0"/>
              <a:t>(){}</a:t>
            </a:r>
          </a:p>
          <a:p>
            <a:pPr marL="457200" lvl="1" indent="0">
              <a:buNone/>
            </a:pPr>
            <a:r>
              <a:rPr lang="en-US" dirty="0"/>
              <a:t>	</a:t>
            </a:r>
          </a:p>
          <a:p>
            <a:pPr marL="457200" lvl="1" indent="0">
              <a:buNone/>
            </a:pPr>
            <a:r>
              <a:rPr lang="en-US" dirty="0"/>
              <a:t>}</a:t>
            </a:r>
          </a:p>
          <a:p>
            <a:pPr marL="457200" lvl="1" indent="0">
              <a:buNone/>
            </a:pPr>
            <a:endParaRPr lang="en-US" dirty="0" smtClean="0"/>
          </a:p>
          <a:p>
            <a:pPr marL="457200" lvl="1" indent="0">
              <a:buNone/>
            </a:pPr>
            <a:r>
              <a:rPr lang="en-US" dirty="0"/>
              <a:t>	</a:t>
            </a:r>
          </a:p>
        </p:txBody>
      </p:sp>
      <p:sp>
        <p:nvSpPr>
          <p:cNvPr id="2" name="Rectangle 1"/>
          <p:cNvSpPr/>
          <p:nvPr/>
        </p:nvSpPr>
        <p:spPr>
          <a:xfrm>
            <a:off x="3429000" y="0"/>
            <a:ext cx="5715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026401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48 &amp; 49</a:t>
            </a:r>
            <a:endParaRPr lang="en-US" dirty="0"/>
          </a:p>
        </p:txBody>
      </p:sp>
      <p:sp>
        <p:nvSpPr>
          <p:cNvPr id="3" name="Content Placeholder 2"/>
          <p:cNvSpPr>
            <a:spLocks noGrp="1"/>
          </p:cNvSpPr>
          <p:nvPr>
            <p:ph idx="1"/>
          </p:nvPr>
        </p:nvSpPr>
        <p:spPr>
          <a:xfrm>
            <a:off x="0" y="762000"/>
            <a:ext cx="9144000" cy="6096000"/>
          </a:xfrm>
        </p:spPr>
        <p:txBody>
          <a:bodyPr>
            <a:normAutofit fontScale="62500" lnSpcReduction="20000"/>
          </a:bodyPr>
          <a:lstStyle/>
          <a:p>
            <a:r>
              <a:rPr lang="en-US" dirty="0"/>
              <a:t> </a:t>
            </a:r>
          </a:p>
          <a:p>
            <a:r>
              <a:rPr lang="en-US" dirty="0"/>
              <a:t>First level Cache</a:t>
            </a:r>
          </a:p>
          <a:p>
            <a:r>
              <a:rPr lang="en-US" dirty="0"/>
              <a:t>=================</a:t>
            </a:r>
          </a:p>
          <a:p>
            <a:r>
              <a:rPr lang="en-US" dirty="0"/>
              <a:t>Hibernate support three level of cache,</a:t>
            </a:r>
          </a:p>
          <a:p>
            <a:r>
              <a:rPr lang="en-US" dirty="0"/>
              <a:t>1) First level cache</a:t>
            </a:r>
          </a:p>
          <a:p>
            <a:r>
              <a:rPr lang="en-US" dirty="0"/>
              <a:t>2) Second level cache</a:t>
            </a:r>
          </a:p>
          <a:p>
            <a:r>
              <a:rPr lang="en-US" dirty="0"/>
              <a:t>3) Query level cache</a:t>
            </a:r>
          </a:p>
          <a:p>
            <a:r>
              <a:rPr lang="en-US" dirty="0" smtClean="0"/>
              <a:t>Q</a:t>
            </a:r>
            <a:r>
              <a:rPr lang="en-US" dirty="0"/>
              <a:t>. what are the drawbacks, if we develop our application with our cache?</a:t>
            </a:r>
          </a:p>
          <a:p>
            <a:r>
              <a:rPr lang="en-US" dirty="0"/>
              <a:t>==&gt; There are several problems we have to face if we wont follow the cache concept</a:t>
            </a:r>
          </a:p>
          <a:p>
            <a:r>
              <a:rPr lang="en-US" dirty="0"/>
              <a:t>	1) Performance issue</a:t>
            </a:r>
          </a:p>
          <a:p>
            <a:r>
              <a:rPr lang="en-US" dirty="0"/>
              <a:t>	2) </a:t>
            </a:r>
            <a:r>
              <a:rPr lang="en-US" dirty="0" smtClean="0"/>
              <a:t>Resource </a:t>
            </a:r>
            <a:r>
              <a:rPr lang="en-US" dirty="0"/>
              <a:t>management issue</a:t>
            </a:r>
          </a:p>
          <a:p>
            <a:r>
              <a:rPr lang="en-US" dirty="0"/>
              <a:t>	3) </a:t>
            </a:r>
            <a:r>
              <a:rPr lang="en-US" dirty="0" smtClean="0"/>
              <a:t>network bandwidth problems</a:t>
            </a:r>
          </a:p>
          <a:p>
            <a:pPr marL="457200" lvl="1" indent="0">
              <a:buNone/>
            </a:pPr>
            <a:r>
              <a:rPr lang="en-US" dirty="0" smtClean="0"/>
              <a:t>	4) Database Scalability problems</a:t>
            </a:r>
          </a:p>
          <a:p>
            <a:r>
              <a:rPr lang="en-US" dirty="0" smtClean="0"/>
              <a:t>Ex</a:t>
            </a:r>
            <a:r>
              <a:rPr lang="en-US" dirty="0"/>
              <a:t>:==&gt;</a:t>
            </a:r>
          </a:p>
          <a:p>
            <a:r>
              <a:rPr lang="en-US" dirty="0"/>
              <a:t>	If we want to develop an e-commerce site, so we have to provide the product information to the customers, if customer choose a product and he requested our servlet then servlet container going to execute our servlet, but </a:t>
            </a:r>
            <a:r>
              <a:rPr lang="en-US" dirty="0" smtClean="0"/>
              <a:t>problems are if multiple users going to request </a:t>
            </a:r>
            <a:r>
              <a:rPr lang="en-US" dirty="0"/>
              <a:t> </a:t>
            </a:r>
            <a:r>
              <a:rPr lang="en-US" dirty="0" smtClean="0"/>
              <a:t>to the servlet for the same data then it is end up with accessing the data from the database. </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735613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098368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In the above application user going to find the product , after entering the </a:t>
            </a:r>
            <a:r>
              <a:rPr lang="en-US" dirty="0" err="1" smtClean="0"/>
              <a:t>productName</a:t>
            </a:r>
            <a:r>
              <a:rPr lang="en-US" dirty="0" smtClean="0"/>
              <a:t> or </a:t>
            </a:r>
            <a:r>
              <a:rPr lang="en-US" dirty="0" err="1" smtClean="0"/>
              <a:t>productCode</a:t>
            </a:r>
            <a:r>
              <a:rPr lang="en-US" dirty="0" smtClean="0"/>
              <a:t> user going to click on search button, and  the request received by the servlet Container and container going call appropriate servlet.</a:t>
            </a:r>
          </a:p>
          <a:p>
            <a:r>
              <a:rPr lang="en-US" dirty="0" smtClean="0"/>
              <a:t>and call the service method of the </a:t>
            </a:r>
            <a:r>
              <a:rPr lang="en-US" dirty="0" err="1" smtClean="0"/>
              <a:t>SearchProductServlet</a:t>
            </a:r>
            <a:r>
              <a:rPr lang="en-US" dirty="0" smtClean="0"/>
              <a:t> , service method read the </a:t>
            </a:r>
            <a:r>
              <a:rPr lang="en-US" dirty="0" err="1" smtClean="0"/>
              <a:t>jsp</a:t>
            </a:r>
            <a:r>
              <a:rPr lang="en-US" dirty="0" smtClean="0"/>
              <a:t> page data by request object using </a:t>
            </a:r>
            <a:r>
              <a:rPr lang="en-US" dirty="0" err="1" smtClean="0"/>
              <a:t>getParameter</a:t>
            </a:r>
            <a:r>
              <a:rPr lang="en-US" dirty="0" smtClean="0"/>
              <a:t>() method . Once the data available with the service method it will connect to the database and perform the query and retrieve the data to the servlet.</a:t>
            </a:r>
          </a:p>
          <a:p>
            <a:r>
              <a:rPr lang="en-US" dirty="0" smtClean="0"/>
              <a:t>But there are lacs of user want the same data then each and every request end up with executing the same the query one database.</a:t>
            </a:r>
          </a:p>
          <a:p>
            <a:r>
              <a:rPr lang="en-US" dirty="0" smtClean="0"/>
              <a:t>Every time same query going to execute here creating the database connection is expensive job, and we are sacking the performance of the application.</a:t>
            </a:r>
          </a:p>
          <a:p>
            <a:r>
              <a:rPr lang="en-US" dirty="0" smtClean="0"/>
              <a:t>Because of executing same query CPU resources not used properly even we are killing the scalability of the application.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10365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7</a:t>
            </a:r>
            <a:endParaRPr lang="en-US" dirty="0"/>
          </a:p>
        </p:txBody>
      </p:sp>
      <p:sp>
        <p:nvSpPr>
          <p:cNvPr id="3" name="Content Placeholder 2"/>
          <p:cNvSpPr>
            <a:spLocks noGrp="1"/>
          </p:cNvSpPr>
          <p:nvPr>
            <p:ph idx="1"/>
          </p:nvPr>
        </p:nvSpPr>
        <p:spPr>
          <a:xfrm>
            <a:off x="0" y="1295400"/>
            <a:ext cx="9067800" cy="5562600"/>
          </a:xfrm>
        </p:spPr>
        <p:txBody>
          <a:bodyPr>
            <a:normAutofit/>
          </a:bodyPr>
          <a:lstStyle/>
          <a:p>
            <a:r>
              <a:rPr lang="en-US" sz="4000" dirty="0">
                <a:solidFill>
                  <a:srgbClr val="FF0000"/>
                </a:solidFill>
              </a:rPr>
              <a:t>Network Database</a:t>
            </a:r>
          </a:p>
          <a:p>
            <a:r>
              <a:rPr lang="en-US" dirty="0" smtClean="0"/>
              <a:t>In Network database all data are related to each other by address.</a:t>
            </a:r>
          </a:p>
          <a:p>
            <a:r>
              <a:rPr lang="en-US" dirty="0" smtClean="0"/>
              <a:t>It is critical to keep all the addresses in memory.</a:t>
            </a:r>
          </a:p>
          <a:p>
            <a:r>
              <a:rPr lang="en-US" dirty="0" smtClean="0"/>
              <a:t>While manipulation it lead to the problems.</a:t>
            </a:r>
          </a:p>
          <a:p>
            <a:r>
              <a:rPr lang="en-US" dirty="0" smtClean="0"/>
              <a:t>We can not delete the data without knowing all info. About it.</a:t>
            </a:r>
          </a:p>
          <a:p>
            <a:r>
              <a:rPr lang="en-US" dirty="0" smtClean="0"/>
              <a:t>  </a:t>
            </a:r>
            <a:endParaRPr lang="en-US" dirty="0"/>
          </a:p>
        </p:txBody>
      </p:sp>
      <p:sp>
        <p:nvSpPr>
          <p:cNvPr id="4" name="Rectangle 3"/>
          <p:cNvSpPr/>
          <p:nvPr/>
        </p:nvSpPr>
        <p:spPr>
          <a:xfrm>
            <a:off x="3276600" y="52578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sp>
        <p:nvSpPr>
          <p:cNvPr id="5" name="Rectangle 4"/>
          <p:cNvSpPr/>
          <p:nvPr/>
        </p:nvSpPr>
        <p:spPr>
          <a:xfrm>
            <a:off x="533400" y="64008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person1</a:t>
            </a:r>
            <a:endParaRPr lang="en-US" dirty="0"/>
          </a:p>
        </p:txBody>
      </p:sp>
      <p:sp>
        <p:nvSpPr>
          <p:cNvPr id="6" name="Rectangle 5"/>
          <p:cNvSpPr/>
          <p:nvPr/>
        </p:nvSpPr>
        <p:spPr>
          <a:xfrm>
            <a:off x="2895600" y="6373091"/>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person2</a:t>
            </a:r>
            <a:endParaRPr lang="en-US" dirty="0"/>
          </a:p>
        </p:txBody>
      </p:sp>
      <p:sp>
        <p:nvSpPr>
          <p:cNvPr id="7" name="Rectangle 6"/>
          <p:cNvSpPr/>
          <p:nvPr/>
        </p:nvSpPr>
        <p:spPr>
          <a:xfrm>
            <a:off x="5029200" y="6373091"/>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person3</a:t>
            </a:r>
            <a:endParaRPr lang="en-US" dirty="0"/>
          </a:p>
        </p:txBody>
      </p:sp>
      <p:sp>
        <p:nvSpPr>
          <p:cNvPr id="8" name="Rectangle 7"/>
          <p:cNvSpPr/>
          <p:nvPr/>
        </p:nvSpPr>
        <p:spPr>
          <a:xfrm>
            <a:off x="7391400" y="6373091"/>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person4</a:t>
            </a:r>
            <a:endParaRPr lang="en-US" dirty="0"/>
          </a:p>
        </p:txBody>
      </p:sp>
      <p:cxnSp>
        <p:nvCxnSpPr>
          <p:cNvPr id="10" name="Straight Arrow Connector 9"/>
          <p:cNvCxnSpPr/>
          <p:nvPr/>
        </p:nvCxnSpPr>
        <p:spPr>
          <a:xfrm flipV="1">
            <a:off x="1676400" y="5715000"/>
            <a:ext cx="2514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038600" y="5715000"/>
            <a:ext cx="152400" cy="658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4191000" y="5715000"/>
            <a:ext cx="1676400" cy="658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191000" y="5715000"/>
            <a:ext cx="3886200" cy="658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73965" y="5306291"/>
            <a:ext cx="2574635" cy="369332"/>
          </a:xfrm>
          <a:prstGeom prst="rect">
            <a:avLst/>
          </a:prstGeom>
          <a:noFill/>
        </p:spPr>
        <p:txBody>
          <a:bodyPr wrap="square" rtlCol="0">
            <a:spAutoFit/>
          </a:bodyPr>
          <a:lstStyle/>
          <a:p>
            <a:r>
              <a:rPr lang="en-US" dirty="0" smtClean="0"/>
              <a:t>P1,p2,p3,p4……..</a:t>
            </a:r>
            <a:endParaRPr lang="en-US" dirty="0"/>
          </a:p>
        </p:txBody>
      </p:sp>
      <p:sp>
        <p:nvSpPr>
          <p:cNvPr id="18" name="TextBox 17"/>
          <p:cNvSpPr txBox="1"/>
          <p:nvPr/>
        </p:nvSpPr>
        <p:spPr>
          <a:xfrm>
            <a:off x="2362200" y="5948341"/>
            <a:ext cx="736099" cy="369332"/>
          </a:xfrm>
          <a:prstGeom prst="rect">
            <a:avLst/>
          </a:prstGeom>
          <a:noFill/>
        </p:spPr>
        <p:txBody>
          <a:bodyPr wrap="none" rtlCol="0">
            <a:spAutoFit/>
          </a:bodyPr>
          <a:lstStyle/>
          <a:p>
            <a:r>
              <a:rPr lang="en-US" dirty="0" smtClean="0"/>
              <a:t>addr1</a:t>
            </a:r>
            <a:endParaRPr lang="en-US" dirty="0"/>
          </a:p>
        </p:txBody>
      </p:sp>
      <p:sp>
        <p:nvSpPr>
          <p:cNvPr id="21" name="TextBox 20"/>
          <p:cNvSpPr txBox="1"/>
          <p:nvPr/>
        </p:nvSpPr>
        <p:spPr>
          <a:xfrm>
            <a:off x="3746750" y="5948341"/>
            <a:ext cx="736099" cy="369332"/>
          </a:xfrm>
          <a:prstGeom prst="rect">
            <a:avLst/>
          </a:prstGeom>
          <a:noFill/>
        </p:spPr>
        <p:txBody>
          <a:bodyPr wrap="none" rtlCol="0">
            <a:spAutoFit/>
          </a:bodyPr>
          <a:lstStyle/>
          <a:p>
            <a:r>
              <a:rPr lang="en-US" dirty="0" smtClean="0"/>
              <a:t>addr1</a:t>
            </a:r>
            <a:endParaRPr lang="en-US" dirty="0"/>
          </a:p>
        </p:txBody>
      </p:sp>
      <p:sp>
        <p:nvSpPr>
          <p:cNvPr id="22" name="TextBox 21"/>
          <p:cNvSpPr txBox="1"/>
          <p:nvPr/>
        </p:nvSpPr>
        <p:spPr>
          <a:xfrm>
            <a:off x="4953000" y="5948341"/>
            <a:ext cx="736099" cy="369332"/>
          </a:xfrm>
          <a:prstGeom prst="rect">
            <a:avLst/>
          </a:prstGeom>
          <a:noFill/>
        </p:spPr>
        <p:txBody>
          <a:bodyPr wrap="none" rtlCol="0">
            <a:spAutoFit/>
          </a:bodyPr>
          <a:lstStyle/>
          <a:p>
            <a:r>
              <a:rPr lang="en-US" dirty="0" smtClean="0"/>
              <a:t>addr1</a:t>
            </a:r>
            <a:endParaRPr lang="en-US" dirty="0"/>
          </a:p>
        </p:txBody>
      </p:sp>
      <p:sp>
        <p:nvSpPr>
          <p:cNvPr id="23" name="TextBox 22"/>
          <p:cNvSpPr txBox="1"/>
          <p:nvPr/>
        </p:nvSpPr>
        <p:spPr>
          <a:xfrm>
            <a:off x="6597792" y="5873234"/>
            <a:ext cx="736099" cy="369332"/>
          </a:xfrm>
          <a:prstGeom prst="rect">
            <a:avLst/>
          </a:prstGeom>
          <a:noFill/>
        </p:spPr>
        <p:txBody>
          <a:bodyPr wrap="none" rtlCol="0">
            <a:spAutoFit/>
          </a:bodyPr>
          <a:lstStyle/>
          <a:p>
            <a:r>
              <a:rPr lang="en-US" dirty="0" smtClean="0"/>
              <a:t>addr1</a:t>
            </a:r>
            <a:endParaRPr lang="en-US" dirty="0"/>
          </a:p>
        </p:txBody>
      </p:sp>
      <p:sp>
        <p:nvSpPr>
          <p:cNvPr id="11" name="Footer Placeholder 10"/>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694035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Because of repetitive execution of same query we are wasting bandwidth.</a:t>
            </a:r>
          </a:p>
          <a:p>
            <a:r>
              <a:rPr lang="en-US" dirty="0" smtClean="0"/>
              <a:t>To overcome we have to use the cache concept into the application.</a:t>
            </a:r>
          </a:p>
          <a:p>
            <a:r>
              <a:rPr lang="en-US" dirty="0" smtClean="0"/>
              <a:t>Cache will improve the performance of your application.</a:t>
            </a:r>
          </a:p>
          <a:p>
            <a:r>
              <a:rPr lang="en-US" dirty="0" smtClean="0"/>
              <a:t>According to the above example if we use cache concept to get the product from the database then we easily improve the performance to the application.</a:t>
            </a:r>
          </a:p>
          <a:p>
            <a:r>
              <a:rPr lang="en-US" dirty="0" smtClean="0"/>
              <a:t>Instead of going every time to the database, go once and get the data and store into the attribute, for feature reference. </a:t>
            </a:r>
          </a:p>
          <a:p>
            <a:r>
              <a:rPr lang="en-US" dirty="0" smtClean="0"/>
              <a:t>If other request will request for same product then easily we can utilizes the  previous data.</a:t>
            </a:r>
          </a:p>
          <a:p>
            <a:r>
              <a:rPr lang="en-US" dirty="0" smtClean="0"/>
              <a:t>If the coming request is new the it will check and if it is not available it will get the data from the database and store into the cache and sent to target page.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989509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r>
              <a:rPr lang="en-US" dirty="0" smtClean="0"/>
              <a:t>Cache </a:t>
            </a:r>
            <a:r>
              <a:rPr lang="en-US" smtClean="0"/>
              <a:t>General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462132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Hibernate 50</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dirty="0" smtClean="0"/>
              <a:t>In the above example we implemented the simple cache which work with one product item or one similar type of data only, we can’t store heterogeneous data into the </a:t>
            </a:r>
            <a:r>
              <a:rPr lang="en-US" dirty="0" err="1" smtClean="0"/>
              <a:t>HashMap</a:t>
            </a:r>
            <a:r>
              <a:rPr lang="en-US" dirty="0" smtClean="0"/>
              <a:t>.</a:t>
            </a:r>
          </a:p>
          <a:p>
            <a:r>
              <a:rPr lang="en-US" dirty="0" smtClean="0"/>
              <a:t>For example a project contains multiple tables and if we want to store data into </a:t>
            </a:r>
            <a:r>
              <a:rPr lang="en-US" dirty="0" err="1" smtClean="0"/>
              <a:t>HashMap</a:t>
            </a:r>
            <a:r>
              <a:rPr lang="en-US" dirty="0" smtClean="0"/>
              <a:t> it may overlap.</a:t>
            </a:r>
          </a:p>
          <a:p>
            <a:r>
              <a:rPr lang="en-US" dirty="0" smtClean="0"/>
              <a:t>Ex:</a:t>
            </a:r>
          </a:p>
          <a:p>
            <a:pPr lvl="1"/>
            <a:r>
              <a:rPr lang="en-US" dirty="0" err="1" smtClean="0"/>
              <a:t>HashMap</a:t>
            </a:r>
            <a:r>
              <a:rPr lang="en-US" dirty="0" smtClean="0"/>
              <a:t>(1,product1)</a:t>
            </a:r>
          </a:p>
          <a:p>
            <a:pPr lvl="1"/>
            <a:r>
              <a:rPr lang="en-US" dirty="0" err="1" smtClean="0"/>
              <a:t>HashMap</a:t>
            </a:r>
            <a:r>
              <a:rPr lang="en-US" dirty="0" smtClean="0"/>
              <a:t>(2,product2)</a:t>
            </a:r>
          </a:p>
          <a:p>
            <a:pPr lvl="1"/>
            <a:r>
              <a:rPr lang="en-US" dirty="0" err="1" smtClean="0"/>
              <a:t>HashMap</a:t>
            </a:r>
            <a:r>
              <a:rPr lang="en-US" dirty="0" smtClean="0"/>
              <a:t>(1,customer1)</a:t>
            </a:r>
          </a:p>
          <a:p>
            <a:pPr lvl="1"/>
            <a:r>
              <a:rPr lang="en-US" dirty="0" err="1" smtClean="0"/>
              <a:t>HashMap</a:t>
            </a:r>
            <a:r>
              <a:rPr lang="en-US" dirty="0" smtClean="0"/>
              <a:t>(2,customer2)</a:t>
            </a:r>
          </a:p>
          <a:p>
            <a:pPr lvl="1"/>
            <a:r>
              <a:rPr lang="en-US" dirty="0" err="1" smtClean="0"/>
              <a:t>HashMap</a:t>
            </a:r>
            <a:r>
              <a:rPr lang="en-US" dirty="0" smtClean="0"/>
              <a:t>(1,seller1)</a:t>
            </a:r>
          </a:p>
          <a:p>
            <a:pPr marL="457200" lvl="1" indent="0">
              <a:buNone/>
            </a:pPr>
            <a:r>
              <a:rPr lang="en-US" dirty="0" smtClean="0"/>
              <a:t>Here in </a:t>
            </a:r>
            <a:r>
              <a:rPr lang="en-US" dirty="0" err="1" smtClean="0"/>
              <a:t>HashMap</a:t>
            </a:r>
            <a:r>
              <a:rPr lang="en-US" dirty="0" smtClean="0"/>
              <a:t> data overlapping if user want a particular data then it is difficult to get the corresponding data.</a:t>
            </a:r>
          </a:p>
          <a:p>
            <a:pPr marL="457200" lvl="1" indent="0">
              <a:buNone/>
            </a:pPr>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68147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There is one more alternate we can store data into has map but if kill the performance of the application. And to get the data </a:t>
            </a:r>
            <a:r>
              <a:rPr lang="en-US" dirty="0" err="1" smtClean="0"/>
              <a:t>haspMap</a:t>
            </a:r>
            <a:r>
              <a:rPr lang="en-US" dirty="0" smtClean="0"/>
              <a:t> has to go line by line to search the data.</a:t>
            </a:r>
          </a:p>
          <a:p>
            <a:pPr lvl="1"/>
            <a:r>
              <a:rPr lang="en-US" dirty="0" smtClean="0"/>
              <a:t>Ex:</a:t>
            </a:r>
          </a:p>
          <a:p>
            <a:pPr lvl="2"/>
            <a:r>
              <a:rPr lang="en-US" dirty="0" smtClean="0"/>
              <a:t>Product.class+1,productObject1</a:t>
            </a:r>
          </a:p>
          <a:p>
            <a:pPr lvl="2"/>
            <a:r>
              <a:rPr lang="en-US" dirty="0" smtClean="0"/>
              <a:t>Product.class+2,productObject2</a:t>
            </a:r>
          </a:p>
          <a:p>
            <a:pPr lvl="2"/>
            <a:r>
              <a:rPr lang="en-US" dirty="0" smtClean="0"/>
              <a:t>Customer.class+1, CustomerObject1</a:t>
            </a:r>
          </a:p>
          <a:p>
            <a:pPr lvl="2"/>
            <a:r>
              <a:rPr lang="en-US" dirty="0" smtClean="0"/>
              <a:t>Customer.class+2,CustomerObject2</a:t>
            </a:r>
          </a:p>
          <a:p>
            <a:pPr lvl="2"/>
            <a:r>
              <a:rPr lang="en-US" dirty="0" smtClean="0"/>
              <a:t>Seller.class+1,SellerObject1</a:t>
            </a:r>
          </a:p>
          <a:p>
            <a:pPr lvl="1"/>
            <a:r>
              <a:rPr lang="en-US" dirty="0" smtClean="0"/>
              <a:t>Here to get the seller object </a:t>
            </a:r>
            <a:r>
              <a:rPr lang="en-US" dirty="0" err="1" smtClean="0"/>
              <a:t>HashMap</a:t>
            </a:r>
            <a:r>
              <a:rPr lang="en-US" dirty="0" smtClean="0"/>
              <a:t> has to check from first line to the last line to get the data.</a:t>
            </a:r>
          </a:p>
          <a:p>
            <a:pPr lvl="1"/>
            <a:r>
              <a:rPr lang="en-US" dirty="0" smtClean="0"/>
              <a:t>It is linear search so it will kill the performance of the application.</a:t>
            </a:r>
            <a:endParaRPr lang="en-US" dirty="0"/>
          </a:p>
          <a:p>
            <a:r>
              <a:rPr lang="en-US" dirty="0" smtClean="0"/>
              <a:t>So to make over cache more intelligence we have to rewrite the cache with new logic.</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0120300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20200" cy="6858000"/>
          </a:xfrm>
        </p:spPr>
        <p:txBody>
          <a:bodyPr/>
          <a:lstStyle/>
          <a:p>
            <a:pPr marL="0" indent="0">
              <a:buNone/>
            </a:pP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916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5029200"/>
            <a:ext cx="8305800" cy="369332"/>
          </a:xfrm>
          <a:prstGeom prst="rect">
            <a:avLst/>
          </a:prstGeom>
          <a:noFill/>
        </p:spPr>
        <p:txBody>
          <a:bodyPr wrap="square" rtlCol="0">
            <a:spAutoFit/>
          </a:bodyPr>
          <a:lstStyle/>
          <a:p>
            <a:r>
              <a:rPr lang="en-US" dirty="0" smtClean="0">
                <a:solidFill>
                  <a:srgbClr val="FF0000"/>
                </a:solidFill>
              </a:rPr>
              <a:t>Above example describe the generalized view of the hibernate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3881336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51</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r>
              <a:rPr lang="en-US" dirty="0" smtClean="0"/>
              <a:t>By the generalized example we can optimize the solution over the roundtrip to the database. But the problems is if more then one class want to the same data then every class has to write checking logic in it.</a:t>
            </a:r>
          </a:p>
          <a:p>
            <a:r>
              <a:rPr lang="en-US" dirty="0" smtClean="0"/>
              <a:t>It has to check data is available into the cache or not and if it is not then go to the database and fetch the data and stored into the cache.</a:t>
            </a:r>
          </a:p>
          <a:p>
            <a:r>
              <a:rPr lang="en-US" dirty="0" smtClean="0"/>
              <a:t>When to use the cache</a:t>
            </a:r>
          </a:p>
          <a:p>
            <a:pPr lvl="1"/>
            <a:r>
              <a:rPr lang="en-US" dirty="0" smtClean="0"/>
              <a:t>If data is same around the application and it will change every rarely then go and implements the cache.</a:t>
            </a:r>
          </a:p>
          <a:p>
            <a:pPr lvl="1"/>
            <a:r>
              <a:rPr lang="en-US" dirty="0" smtClean="0"/>
              <a:t>But if data is changing frequently we should not use cache here .</a:t>
            </a:r>
          </a:p>
          <a:p>
            <a:pPr lvl="1"/>
            <a:r>
              <a:rPr lang="en-US" dirty="0" smtClean="0"/>
              <a:t>But within a second 200 time same data required and after one second it will change even though we have to implements the Cache. </a:t>
            </a:r>
            <a:r>
              <a:rPr lang="en-US" dirty="0" err="1" smtClean="0"/>
              <a:t>B’z</a:t>
            </a:r>
            <a:r>
              <a:rPr lang="en-US" dirty="0" smtClean="0"/>
              <a:t> we cant allow the application to go and get the data from the DB for 200 time within second. so it is better to implements the cache.</a:t>
            </a:r>
          </a:p>
          <a:p>
            <a:pPr lvl="1"/>
            <a:r>
              <a:rPr lang="en-US" dirty="0" smtClean="0"/>
              <a:t>Again there are several places we can use the cache concept.</a:t>
            </a:r>
          </a:p>
          <a:p>
            <a:pPr lvl="1"/>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617262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Problems with the cache is we cannot maintains two copy of data to work with cache.</a:t>
            </a:r>
          </a:p>
          <a:p>
            <a:r>
              <a:rPr lang="en-US" dirty="0" smtClean="0"/>
              <a:t>It must be one an the same only then only use going to get correct data.</a:t>
            </a:r>
          </a:p>
          <a:p>
            <a:r>
              <a:rPr lang="en-US" dirty="0" smtClean="0"/>
              <a:t>If we directly update the data into the DB it will not reflect to the cache </a:t>
            </a:r>
            <a:r>
              <a:rPr lang="en-US" dirty="0" err="1" smtClean="0"/>
              <a:t>b’z</a:t>
            </a:r>
            <a:r>
              <a:rPr lang="en-US" dirty="0" smtClean="0"/>
              <a:t> both are two different copies of the data.it will change into the cache.</a:t>
            </a:r>
          </a:p>
          <a:p>
            <a:r>
              <a:rPr lang="en-US" dirty="0" smtClean="0"/>
              <a:t>if user access the data then a class going to check data into the cache and user will get the steal/old data. which is wrong.</a:t>
            </a:r>
          </a:p>
          <a:p>
            <a:r>
              <a:rPr lang="en-US" dirty="0" smtClean="0"/>
              <a:t>In application perspective both cache data and DB data must be same, if user want to modify the data then user has to modify through the application and as programmer has to write the intelligence logic to make sure both the copies of the data will going modify. i.e. cache data and DB data.</a:t>
            </a:r>
          </a:p>
          <a:p>
            <a:r>
              <a:rPr lang="en-US" dirty="0" smtClean="0"/>
              <a:t>Actually for every operation we need identifier without identifier we can not deal with cache to database.</a:t>
            </a:r>
          </a:p>
          <a:p>
            <a:pPr lvl="1"/>
            <a:r>
              <a:rPr lang="en-US" dirty="0" smtClean="0"/>
              <a:t>Fetching the data (need identifier)</a:t>
            </a:r>
          </a:p>
          <a:p>
            <a:pPr lvl="1"/>
            <a:r>
              <a:rPr lang="en-US" dirty="0" smtClean="0"/>
              <a:t>Update the data(need identifier)</a:t>
            </a:r>
          </a:p>
          <a:p>
            <a:pPr lvl="1"/>
            <a:r>
              <a:rPr lang="en-US" dirty="0" smtClean="0"/>
              <a:t>Delete the data (need identifier)</a:t>
            </a:r>
          </a:p>
          <a:p>
            <a:pPr lvl="1"/>
            <a:r>
              <a:rPr lang="en-US" dirty="0" smtClean="0"/>
              <a:t>Save the data(need identifier)</a:t>
            </a:r>
          </a:p>
          <a:p>
            <a:r>
              <a:rPr lang="en-US" dirty="0" smtClean="0"/>
              <a:t>For each operation we need identifier means identifier is the common for cache as well as DB.</a:t>
            </a:r>
          </a:p>
          <a:p>
            <a:r>
              <a:rPr lang="en-US" dirty="0" smtClean="0"/>
              <a:t>So we need some one who take the identifier and perform the operation.</a:t>
            </a:r>
          </a:p>
          <a:p>
            <a:r>
              <a:rPr lang="en-US" dirty="0" smtClean="0"/>
              <a:t>But the operation first reflected into the cache then database because user will not get wrong or steal data.</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781302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We do such kind of operation we need the </a:t>
            </a:r>
            <a:r>
              <a:rPr lang="en-US" dirty="0" err="1" smtClean="0"/>
              <a:t>persistanceManager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6" y="1066800"/>
            <a:ext cx="8247744"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726725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In the above program we can see </a:t>
            </a:r>
            <a:r>
              <a:rPr lang="en-US" dirty="0" err="1" smtClean="0"/>
              <a:t>persistenceManager</a:t>
            </a:r>
            <a:r>
              <a:rPr lang="en-US" dirty="0" smtClean="0"/>
              <a:t>  contains cache object and DB data.</a:t>
            </a:r>
          </a:p>
          <a:p>
            <a:r>
              <a:rPr lang="en-US" dirty="0" smtClean="0"/>
              <a:t>PM handle the modification of the data will be reflected into two places i.e. cache and DB.</a:t>
            </a:r>
          </a:p>
          <a:p>
            <a:r>
              <a:rPr lang="en-US" dirty="0" smtClean="0"/>
              <a:t>A get() method in PM will take two parameter entity name and second the identifier.</a:t>
            </a:r>
          </a:p>
          <a:p>
            <a:r>
              <a:rPr lang="en-US" dirty="0" smtClean="0"/>
              <a:t>It will first check data is available into the cache with corresponding identifier or not, if it is available it will return the same data.</a:t>
            </a:r>
          </a:p>
          <a:p>
            <a:r>
              <a:rPr lang="en-US" dirty="0" smtClean="0"/>
              <a:t>If data is not available then it will go to the DB and query the data using identifier and stored into the cache and return the entity object along with data.</a:t>
            </a:r>
          </a:p>
          <a:p>
            <a:r>
              <a:rPr lang="en-US" dirty="0" smtClean="0"/>
              <a:t>Not only get() even it will manages the update, save, delete operation. </a:t>
            </a:r>
          </a:p>
          <a:p>
            <a:r>
              <a:rPr lang="en-US" dirty="0" smtClean="0"/>
              <a:t>By this we can avoid all the problems while implementing the cache which we discussed earlier.</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3895781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How </a:t>
            </a:r>
            <a:r>
              <a:rPr lang="en-US" dirty="0"/>
              <a:t>the hibernate session is working?</a:t>
            </a:r>
          </a:p>
          <a:p>
            <a:pPr lvl="1"/>
            <a:r>
              <a:rPr lang="en-US" dirty="0" smtClean="0"/>
              <a:t>Hibernate session has its own session manager to manage the cache. </a:t>
            </a:r>
          </a:p>
          <a:p>
            <a:pPr lvl="1"/>
            <a:r>
              <a:rPr lang="en-US" dirty="0" smtClean="0"/>
              <a:t>First level cache or session level cache or object level cache these three represent the same cache concept.</a:t>
            </a:r>
          </a:p>
          <a:p>
            <a:pPr lvl="1"/>
            <a:r>
              <a:rPr lang="en-US" dirty="0" smtClean="0"/>
              <a:t>When we use </a:t>
            </a:r>
            <a:r>
              <a:rPr lang="en-US" dirty="0" err="1" smtClean="0"/>
              <a:t>session.get</a:t>
            </a:r>
            <a:r>
              <a:rPr lang="en-US" dirty="0" smtClean="0"/>
              <a:t>(</a:t>
            </a:r>
            <a:r>
              <a:rPr lang="en-US" dirty="0" err="1" smtClean="0"/>
              <a:t>class,id</a:t>
            </a:r>
            <a:r>
              <a:rPr lang="en-US" dirty="0" smtClean="0"/>
              <a:t>); automatically hibernate open the first level cache and will manage the operations.</a:t>
            </a:r>
          </a:p>
          <a:p>
            <a:pPr lvl="1"/>
            <a:r>
              <a:rPr lang="en-US" dirty="0" smtClean="0"/>
              <a:t>If subsequently if we call the </a:t>
            </a:r>
            <a:r>
              <a:rPr lang="en-US" dirty="0" err="1" smtClean="0"/>
              <a:t>session.get</a:t>
            </a:r>
            <a:r>
              <a:rPr lang="en-US" dirty="0" smtClean="0"/>
              <a:t>(</a:t>
            </a:r>
            <a:r>
              <a:rPr lang="en-US" dirty="0" err="1" smtClean="0"/>
              <a:t>class,id</a:t>
            </a:r>
            <a:r>
              <a:rPr lang="en-US" dirty="0" smtClean="0"/>
              <a:t>);</a:t>
            </a:r>
          </a:p>
          <a:p>
            <a:pPr lvl="1"/>
            <a:r>
              <a:rPr lang="en-US" dirty="0" smtClean="0"/>
              <a:t>Session will check into session cache and perform the operation.</a:t>
            </a:r>
          </a:p>
          <a:p>
            <a:pPr marL="457200" lvl="1" indent="0">
              <a:buNone/>
            </a:pPr>
            <a:endParaRPr lang="en-US" dirty="0" smtClean="0"/>
          </a:p>
          <a:p>
            <a:pPr marL="457200" lvl="1" indent="0">
              <a:buNone/>
            </a:pPr>
            <a:r>
              <a:rPr lang="en-US" dirty="0" smtClean="0"/>
              <a:t>Ex:</a:t>
            </a:r>
          </a:p>
          <a:p>
            <a:pPr marL="457200" lvl="1" indent="0">
              <a:buNone/>
            </a:pPr>
            <a:r>
              <a:rPr lang="en-US" dirty="0" smtClean="0"/>
              <a:t>Product p1= (Product)</a:t>
            </a:r>
            <a:r>
              <a:rPr lang="en-US" dirty="0" err="1" smtClean="0"/>
              <a:t>session.get</a:t>
            </a:r>
            <a:r>
              <a:rPr lang="en-US" dirty="0" smtClean="0"/>
              <a:t>(Product.class,1);</a:t>
            </a:r>
          </a:p>
          <a:p>
            <a:pPr marL="457200" lvl="1" indent="0">
              <a:buNone/>
            </a:pPr>
            <a:r>
              <a:rPr lang="en-US" dirty="0" smtClean="0"/>
              <a:t>	we will get the product data, and session perform internal operation like enabling the cache. Fetching the data, storing in to the cache so on.</a:t>
            </a:r>
          </a:p>
          <a:p>
            <a:pPr marL="457200" lvl="1" indent="0">
              <a:buNone/>
            </a:pPr>
            <a:r>
              <a:rPr lang="en-US" dirty="0" smtClean="0"/>
              <a:t>If next time we will call the same product then will get the same data from the cache.</a:t>
            </a:r>
          </a:p>
          <a:p>
            <a:pPr marL="457200" lvl="1" indent="0">
              <a:buNone/>
            </a:pPr>
            <a:endParaRPr lang="en-US" dirty="0" smtClean="0"/>
          </a:p>
          <a:p>
            <a:pPr marL="457200" lvl="1" indent="0">
              <a:buNone/>
            </a:pPr>
            <a:r>
              <a:rPr lang="en-US" dirty="0" smtClean="0"/>
              <a:t>Ex:</a:t>
            </a:r>
          </a:p>
          <a:p>
            <a:pPr marL="457200" lvl="1" indent="0">
              <a:buNone/>
            </a:pPr>
            <a:r>
              <a:rPr lang="en-US" dirty="0"/>
              <a:t>	</a:t>
            </a:r>
            <a:r>
              <a:rPr lang="en-US" dirty="0" smtClean="0"/>
              <a:t>p1.setProductName(“LCD Color TV”);</a:t>
            </a:r>
          </a:p>
          <a:p>
            <a:pPr marL="457200" lvl="1" indent="0">
              <a:buNone/>
            </a:pPr>
            <a:r>
              <a:rPr lang="en-US" dirty="0"/>
              <a:t>	</a:t>
            </a:r>
            <a:r>
              <a:rPr lang="en-US" dirty="0" err="1" smtClean="0"/>
              <a:t>session.update</a:t>
            </a:r>
            <a:r>
              <a:rPr lang="en-US" dirty="0" smtClean="0"/>
              <a:t>(p1);</a:t>
            </a:r>
            <a:endParaRPr lang="en-US" dirty="0"/>
          </a:p>
          <a:p>
            <a:pPr marL="457200" lvl="1" indent="0">
              <a:buNone/>
            </a:pPr>
            <a:r>
              <a:rPr lang="en-US" dirty="0" smtClean="0"/>
              <a:t> when we modified the data of the product then changes reflected into the session cache only, it will not modified into the database .but next time when we call the </a:t>
            </a:r>
            <a:r>
              <a:rPr lang="en-US" dirty="0" err="1" smtClean="0"/>
              <a:t>session.get</a:t>
            </a:r>
            <a:r>
              <a:rPr lang="en-US" dirty="0" smtClean="0"/>
              <a:t>(product.class,1); we will get modified data. </a:t>
            </a:r>
          </a:p>
          <a:p>
            <a:pPr marL="457200" lvl="1" indent="0">
              <a:buNone/>
            </a:pPr>
            <a:r>
              <a:rPr lang="en-US" dirty="0" smtClean="0"/>
              <a:t>It means modification done into the cache but not into the DB. Actually it will modified into the database after calling the commit() method.</a:t>
            </a:r>
          </a:p>
          <a:p>
            <a:pPr marL="457200" lvl="1" indent="0">
              <a:buNone/>
            </a:pPr>
            <a:r>
              <a:rPr lang="en-US" dirty="0" smtClean="0"/>
              <a:t>Ex: </a:t>
            </a:r>
            <a:r>
              <a:rPr lang="en-US" dirty="0" err="1" smtClean="0"/>
              <a:t>session.getTransaction</a:t>
            </a:r>
            <a:r>
              <a:rPr lang="en-US" dirty="0" smtClean="0"/>
              <a:t>().commit();</a:t>
            </a:r>
          </a:p>
          <a:p>
            <a:pPr marL="457200" lvl="1" indent="0">
              <a:buNone/>
            </a:pPr>
            <a:r>
              <a:rPr lang="en-US" dirty="0"/>
              <a:t>	</a:t>
            </a:r>
            <a:r>
              <a:rPr lang="en-US" dirty="0" smtClean="0"/>
              <a:t>after calling above method change will going to reflected into the database.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78696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7</a:t>
            </a:r>
            <a:endParaRPr lang="en-US" dirty="0"/>
          </a:p>
        </p:txBody>
      </p:sp>
      <p:sp>
        <p:nvSpPr>
          <p:cNvPr id="3" name="Content Placeholder 2"/>
          <p:cNvSpPr>
            <a:spLocks noGrp="1"/>
          </p:cNvSpPr>
          <p:nvPr>
            <p:ph idx="1"/>
          </p:nvPr>
        </p:nvSpPr>
        <p:spPr/>
        <p:txBody>
          <a:bodyPr>
            <a:normAutofit fontScale="47500" lnSpcReduction="20000"/>
          </a:bodyPr>
          <a:lstStyle/>
          <a:p>
            <a:r>
              <a:rPr lang="en-US" sz="6700" dirty="0">
                <a:solidFill>
                  <a:srgbClr val="FF0000"/>
                </a:solidFill>
              </a:rPr>
              <a:t>Relational Database</a:t>
            </a:r>
          </a:p>
          <a:p>
            <a:r>
              <a:rPr lang="en-US" dirty="0" smtClean="0"/>
              <a:t>It is the world wide used database concept.</a:t>
            </a:r>
          </a:p>
          <a:p>
            <a:r>
              <a:rPr lang="en-US" dirty="0" smtClean="0"/>
              <a:t>Data stored in the form of tables.</a:t>
            </a:r>
          </a:p>
          <a:p>
            <a:r>
              <a:rPr lang="en-US" dirty="0" smtClean="0"/>
              <a:t>Relationship between data depend on logical addresses.</a:t>
            </a:r>
          </a:p>
          <a:p>
            <a:r>
              <a:rPr lang="en-US" dirty="0" smtClean="0"/>
              <a:t>Different types of databases supported by Relational database concept(oracle, DB2, </a:t>
            </a:r>
            <a:r>
              <a:rPr lang="en-US" dirty="0" err="1" smtClean="0"/>
              <a:t>mysql</a:t>
            </a:r>
            <a:r>
              <a:rPr lang="en-US" dirty="0" smtClean="0"/>
              <a:t>, </a:t>
            </a:r>
            <a:r>
              <a:rPr lang="en-US" dirty="0" err="1" smtClean="0"/>
              <a:t>mysqlServer</a:t>
            </a:r>
            <a:r>
              <a:rPr lang="en-US" dirty="0" smtClean="0"/>
              <a:t> etc.).</a:t>
            </a:r>
          </a:p>
          <a:p>
            <a:r>
              <a:rPr lang="en-US" dirty="0" smtClean="0"/>
              <a:t>We can stored related data in it .</a:t>
            </a:r>
          </a:p>
          <a:p>
            <a:r>
              <a:rPr lang="en-US" dirty="0" smtClean="0"/>
              <a:t>To make data clear and consistence we can use Normalization form.</a:t>
            </a:r>
          </a:p>
          <a:p>
            <a:r>
              <a:rPr lang="en-US" dirty="0" smtClean="0"/>
              <a:t>It also provide different constraints which helps developer to stored data in persistence manner. </a:t>
            </a:r>
          </a:p>
          <a:p>
            <a:r>
              <a:rPr lang="en-US" dirty="0" smtClean="0"/>
              <a:t>It uses different model to store the data.</a:t>
            </a:r>
          </a:p>
          <a:p>
            <a:r>
              <a:rPr lang="en-US" dirty="0" smtClean="0"/>
              <a:t>A table also called as an entity.</a:t>
            </a:r>
          </a:p>
          <a:p>
            <a:r>
              <a:rPr lang="en-US" dirty="0" smtClean="0"/>
              <a:t>A record also called as a tuple.</a:t>
            </a:r>
          </a:p>
          <a:p>
            <a:r>
              <a:rPr lang="en-US" dirty="0" smtClean="0"/>
              <a:t>Domain means datatype which allow to store accurate data in it.</a:t>
            </a:r>
          </a:p>
          <a:p>
            <a:r>
              <a:rPr lang="en-US" dirty="0" smtClean="0"/>
              <a:t>It is easy to persist the data in RDBMS.</a:t>
            </a:r>
          </a:p>
          <a:p>
            <a:r>
              <a:rPr lang="en-US" dirty="0" smtClean="0"/>
              <a:t>Java provided a package called JDBC API which help you to connect with the data bases. </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637114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marL="514350" indent="-457200"/>
            <a:r>
              <a:rPr lang="en-US" dirty="0" smtClean="0"/>
              <a:t>What is the reason it will not update  each and every time?</a:t>
            </a:r>
          </a:p>
          <a:p>
            <a:pPr marL="914400" lvl="1" indent="-457200"/>
            <a:r>
              <a:rPr lang="en-US" dirty="0" smtClean="0"/>
              <a:t>if a user  updating the data for every one second with in the same product class then for every second hibernate has to connect to the DB and update the data update and cache and close the connection.</a:t>
            </a:r>
          </a:p>
          <a:p>
            <a:pPr marL="914400" lvl="1" indent="-457200"/>
            <a:r>
              <a:rPr lang="en-US" dirty="0" smtClean="0"/>
              <a:t>It is very costly to do such kind of operation. </a:t>
            </a:r>
          </a:p>
          <a:p>
            <a:pPr marL="914400" lvl="1" indent="-457200"/>
            <a:r>
              <a:rPr lang="en-US" dirty="0" err="1" smtClean="0"/>
              <a:t>B’z</a:t>
            </a:r>
            <a:r>
              <a:rPr lang="en-US" dirty="0" smtClean="0"/>
              <a:t> of that hibernate session cache will not update the data very  time it will update will we </a:t>
            </a:r>
            <a:r>
              <a:rPr lang="en-US" dirty="0" err="1" smtClean="0"/>
              <a:t>session.getTransaction</a:t>
            </a:r>
            <a:r>
              <a:rPr lang="en-US" dirty="0" smtClean="0"/>
              <a:t>().commit().</a:t>
            </a:r>
          </a:p>
          <a:p>
            <a:pPr marL="914400" lvl="1" indent="-457200"/>
            <a:r>
              <a:rPr lang="en-US" dirty="0" smtClean="0"/>
              <a:t>Internally commit() method going to call the flush() method.</a:t>
            </a:r>
          </a:p>
          <a:p>
            <a:pPr marL="914400" lvl="1" indent="-457200"/>
            <a:r>
              <a:rPr lang="en-US" dirty="0" smtClean="0"/>
              <a:t>Flush() : it will store all updated data into the database. </a:t>
            </a:r>
            <a:endParaRPr lang="en-US" dirty="0"/>
          </a:p>
          <a:p>
            <a:endParaRPr lang="en-US" dirty="0"/>
          </a:p>
          <a:p>
            <a:r>
              <a:rPr lang="en-US" dirty="0"/>
              <a:t>What the method available work with session object </a:t>
            </a:r>
            <a:r>
              <a:rPr lang="en-US" dirty="0" smtClean="0"/>
              <a:t>?</a:t>
            </a:r>
          </a:p>
          <a:p>
            <a:pPr lvl="1"/>
            <a:r>
              <a:rPr lang="en-US" dirty="0" smtClean="0"/>
              <a:t>There are three method are available</a:t>
            </a:r>
          </a:p>
          <a:p>
            <a:pPr lvl="2"/>
            <a:r>
              <a:rPr lang="en-US" dirty="0" smtClean="0"/>
              <a:t>Evict(object): It will remove the particular object from the cache . </a:t>
            </a:r>
          </a:p>
          <a:p>
            <a:pPr lvl="2"/>
            <a:r>
              <a:rPr lang="en-US" dirty="0" smtClean="0"/>
              <a:t>Clear(): it will remove all the cache object of that particular session.</a:t>
            </a:r>
          </a:p>
          <a:p>
            <a:pPr lvl="2"/>
            <a:r>
              <a:rPr lang="en-US" dirty="0" smtClean="0"/>
              <a:t>Flush(): it will add the updated data into the database.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670550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Evict(object):</a:t>
            </a:r>
          </a:p>
          <a:p>
            <a:pPr lvl="1"/>
            <a:r>
              <a:rPr lang="en-US" dirty="0"/>
              <a:t>For example if I create two session object work with product class, one session is getting the data and other session is updating the data then first session can not  get updated data because both sessions are different copies of the cache.</a:t>
            </a:r>
          </a:p>
          <a:p>
            <a:pPr lvl="1"/>
            <a:r>
              <a:rPr lang="en-US" dirty="0"/>
              <a:t>To get second session updated data we have to use evict()method.</a:t>
            </a:r>
          </a:p>
          <a:p>
            <a:pPr lvl="1"/>
            <a:r>
              <a:rPr lang="en-US" dirty="0"/>
              <a:t>Evict() method will the product object and it will delete the product data, then next time when we call that product object session will get updated data.</a:t>
            </a:r>
          </a:p>
          <a:p>
            <a:pPr lvl="1"/>
            <a:r>
              <a:rPr lang="en-US" dirty="0" smtClean="0"/>
              <a:t>Ex:</a:t>
            </a:r>
          </a:p>
          <a:p>
            <a:pPr marL="914400" lvl="2" indent="0">
              <a:buNone/>
            </a:pPr>
            <a:r>
              <a:rPr lang="en-US" dirty="0" smtClean="0"/>
              <a:t>Product p1 = (Product)session1.get(product.class,1);</a:t>
            </a:r>
          </a:p>
          <a:p>
            <a:pPr marL="914400" lvl="2" indent="0">
              <a:buNone/>
            </a:pPr>
            <a:r>
              <a:rPr lang="en-US" dirty="0" smtClean="0"/>
              <a:t>Product p2 = (Product)session2.get(product.class,1);</a:t>
            </a:r>
          </a:p>
          <a:p>
            <a:pPr marL="914400" lvl="2" indent="0">
              <a:buNone/>
            </a:pPr>
            <a:r>
              <a:rPr lang="en-US" dirty="0"/>
              <a:t>p</a:t>
            </a:r>
            <a:r>
              <a:rPr lang="en-US" dirty="0" smtClean="0"/>
              <a:t>2.setProductName(“LCD color TV”);</a:t>
            </a:r>
          </a:p>
          <a:p>
            <a:pPr marL="914400" lvl="2" indent="0">
              <a:buNone/>
            </a:pPr>
            <a:r>
              <a:rPr lang="en-US" dirty="0" smtClean="0"/>
              <a:t>Session2.update(p2);</a:t>
            </a:r>
          </a:p>
          <a:p>
            <a:pPr marL="914400" lvl="2" indent="0">
              <a:buNone/>
            </a:pPr>
            <a:endParaRPr lang="en-US" dirty="0"/>
          </a:p>
          <a:p>
            <a:pPr marL="914400" lvl="2" indent="0">
              <a:buNone/>
            </a:pPr>
            <a:r>
              <a:rPr lang="en-US" dirty="0" smtClean="0"/>
              <a:t>Product p3 = (Product)session1.get(product.class,1);</a:t>
            </a:r>
            <a:endParaRPr lang="en-US" dirty="0"/>
          </a:p>
          <a:p>
            <a:pPr marL="514350" lvl="1" indent="0">
              <a:buNone/>
            </a:pPr>
            <a:r>
              <a:rPr lang="en-US" dirty="0" smtClean="0"/>
              <a:t>	here we will not get updated data </a:t>
            </a:r>
            <a:r>
              <a:rPr lang="en-US" dirty="0" err="1" smtClean="0"/>
              <a:t>b’z</a:t>
            </a:r>
            <a:r>
              <a:rPr lang="en-US" dirty="0" smtClean="0"/>
              <a:t> one session object is different then other session object. To get the upgraded data.</a:t>
            </a:r>
          </a:p>
          <a:p>
            <a:pPr marL="514350" lvl="1" indent="0">
              <a:buNone/>
            </a:pPr>
            <a:r>
              <a:rPr lang="en-US" dirty="0" smtClean="0"/>
              <a:t>	</a:t>
            </a:r>
            <a:r>
              <a:rPr lang="en-US" dirty="0" err="1" smtClean="0"/>
              <a:t>session.evict</a:t>
            </a:r>
            <a:r>
              <a:rPr lang="en-US" dirty="0" smtClean="0"/>
              <a:t>(p1);</a:t>
            </a:r>
          </a:p>
          <a:p>
            <a:pPr marL="514350" lvl="1" indent="0">
              <a:buNone/>
            </a:pPr>
            <a:r>
              <a:rPr lang="en-US" dirty="0"/>
              <a:t>	 Product p3 = (Product)session1.get(product.class,1</a:t>
            </a:r>
            <a:r>
              <a:rPr lang="en-US" dirty="0" smtClean="0"/>
              <a:t>);</a:t>
            </a:r>
          </a:p>
          <a:p>
            <a:pPr marL="514350" lvl="1" indent="0">
              <a:buNone/>
            </a:pPr>
            <a:r>
              <a:rPr lang="en-US" dirty="0"/>
              <a:t>	</a:t>
            </a:r>
            <a:r>
              <a:rPr lang="en-US" dirty="0" smtClean="0"/>
              <a:t>now we’ll get ungraded data. </a:t>
            </a:r>
            <a:endParaRPr lang="en-US" b="1"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0181420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571500" indent="-457200"/>
            <a:r>
              <a:rPr lang="en-US" b="1" dirty="0"/>
              <a:t>Clear():</a:t>
            </a:r>
          </a:p>
          <a:p>
            <a:pPr marL="514350" lvl="1" indent="0">
              <a:buNone/>
            </a:pPr>
            <a:r>
              <a:rPr lang="en-US" dirty="0"/>
              <a:t>if we want to clear all the session cache then we can use clear()</a:t>
            </a:r>
            <a:r>
              <a:rPr lang="en-US" dirty="0" err="1"/>
              <a:t>tmethod</a:t>
            </a:r>
            <a:r>
              <a:rPr lang="en-US" dirty="0"/>
              <a:t> as part of the application.</a:t>
            </a:r>
          </a:p>
          <a:p>
            <a:pPr marL="971550" lvl="1" indent="-457200"/>
            <a:r>
              <a:rPr lang="en-US" dirty="0" err="1"/>
              <a:t>Session.clear</a:t>
            </a:r>
            <a:r>
              <a:rPr lang="en-US" dirty="0" smtClean="0"/>
              <a:t>();</a:t>
            </a:r>
          </a:p>
          <a:p>
            <a:pPr marL="571500" indent="-457200"/>
            <a:r>
              <a:rPr lang="en-US" b="1" dirty="0" smtClean="0"/>
              <a:t>Flush</a:t>
            </a:r>
            <a:r>
              <a:rPr lang="en-US" b="1" dirty="0"/>
              <a:t>(): </a:t>
            </a:r>
            <a:r>
              <a:rPr lang="en-US" dirty="0"/>
              <a:t>it is used to stored updated data into the DB. This method called by commit() </a:t>
            </a:r>
            <a:r>
              <a:rPr lang="en-US" smtClean="0"/>
              <a:t>method internally .</a:t>
            </a:r>
            <a:endParaRPr lang="en-US" b="1" dirty="0"/>
          </a:p>
          <a:p>
            <a:r>
              <a:rPr lang="en-US" dirty="0">
                <a:solidFill>
                  <a:srgbClr val="FF0000"/>
                </a:solidFill>
              </a:rPr>
              <a:t>Is session object is </a:t>
            </a:r>
            <a:r>
              <a:rPr lang="en-US" dirty="0" err="1">
                <a:solidFill>
                  <a:srgbClr val="FF0000"/>
                </a:solidFill>
              </a:rPr>
              <a:t>singletone</a:t>
            </a:r>
            <a:r>
              <a:rPr lang="en-US" dirty="0">
                <a:solidFill>
                  <a:srgbClr val="FF0000"/>
                </a:solidFill>
              </a:rPr>
              <a:t> or </a:t>
            </a:r>
            <a:r>
              <a:rPr lang="en-US" dirty="0" err="1">
                <a:solidFill>
                  <a:srgbClr val="FF0000"/>
                </a:solidFill>
              </a:rPr>
              <a:t>not?why</a:t>
            </a:r>
            <a:r>
              <a:rPr lang="en-US" dirty="0">
                <a:solidFill>
                  <a:srgbClr val="FF0000"/>
                </a:solidFill>
              </a:rPr>
              <a:t>?</a:t>
            </a:r>
          </a:p>
          <a:p>
            <a:pPr lvl="1"/>
            <a:r>
              <a:rPr lang="en-US" dirty="0" smtClean="0"/>
              <a:t>No, session cache or first level cache not an </a:t>
            </a:r>
            <a:r>
              <a:rPr lang="en-US" dirty="0" err="1" smtClean="0"/>
              <a:t>singletone</a:t>
            </a:r>
            <a:r>
              <a:rPr lang="en-US" dirty="0" smtClean="0"/>
              <a:t> class, </a:t>
            </a:r>
            <a:r>
              <a:rPr lang="en-US" dirty="0" err="1" smtClean="0"/>
              <a:t>b’z</a:t>
            </a:r>
            <a:r>
              <a:rPr lang="en-US" dirty="0" smtClean="0"/>
              <a:t> many time in application we can not relay on one single object we need multiple session object.</a:t>
            </a:r>
          </a:p>
          <a:p>
            <a:pPr lvl="1"/>
            <a:r>
              <a:rPr lang="en-US" dirty="0" smtClean="0"/>
              <a:t>Application has multiple  classes and multiple classes want to interact with session cache , then it is necessity to allow multiple object creation. </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52400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53</a:t>
            </a:r>
            <a:endParaRPr lang="en-US" dirty="0"/>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t>Flush() Vs commit():</a:t>
            </a:r>
          </a:p>
          <a:p>
            <a:r>
              <a:rPr lang="en-US" dirty="0" smtClean="0"/>
              <a:t>Flush():</a:t>
            </a:r>
          </a:p>
          <a:p>
            <a:pPr lvl="1"/>
            <a:r>
              <a:rPr lang="en-US" dirty="0" smtClean="0"/>
              <a:t>If we tried to update the data , it will updated into the cache but not into the database.</a:t>
            </a:r>
          </a:p>
          <a:p>
            <a:pPr lvl="1"/>
            <a:r>
              <a:rPr lang="en-US" dirty="0" smtClean="0"/>
              <a:t>If there are 10 update methods are there then in general in </a:t>
            </a:r>
            <a:r>
              <a:rPr lang="en-US" dirty="0" err="1" smtClean="0"/>
              <a:t>jdbc</a:t>
            </a:r>
            <a:r>
              <a:rPr lang="en-US" dirty="0" smtClean="0"/>
              <a:t> 10 update query has been generated, but when we use hibernate Flush() method it will generate only one update query  but it will not updated into the database. To update into the database we have to call the commit() method.</a:t>
            </a:r>
          </a:p>
          <a:p>
            <a:pPr lvl="1"/>
            <a:r>
              <a:rPr lang="en-US" dirty="0" smtClean="0"/>
              <a:t>Flush() method will cross check the database constraint when we are applied flush() method.</a:t>
            </a:r>
          </a:p>
          <a:p>
            <a:pPr lvl="1"/>
            <a:r>
              <a:rPr lang="en-US" dirty="0" smtClean="0"/>
              <a:t>It will check database table constraint and hibernate inserted data if both are valid then only flush() method will generate the query, neither is will throw the exception.</a:t>
            </a:r>
          </a:p>
          <a:p>
            <a:pPr lvl="1"/>
            <a:r>
              <a:rPr lang="en-US" dirty="0" smtClean="0"/>
              <a:t>Flush() method used for inserting , updating, deleting the records into the cache. As well as database once the validation happen. </a:t>
            </a:r>
            <a:endParaRPr lang="en-US" dirty="0"/>
          </a:p>
          <a:p>
            <a:pPr marL="514350" indent="-457200"/>
            <a:r>
              <a:rPr lang="en-US" dirty="0" smtClean="0"/>
              <a:t>Commit():</a:t>
            </a:r>
          </a:p>
          <a:p>
            <a:pPr marL="914400" lvl="1" indent="-457200"/>
            <a:r>
              <a:rPr lang="en-US" dirty="0" smtClean="0"/>
              <a:t>In general we know the usage of the commit(), in hibernate also until we call the </a:t>
            </a:r>
            <a:r>
              <a:rPr lang="en-US" dirty="0" err="1" smtClean="0"/>
              <a:t>session.getTransaction</a:t>
            </a:r>
            <a:r>
              <a:rPr lang="en-US" dirty="0" smtClean="0"/>
              <a:t>().commit(); the updated data will not  reflected into the database.</a:t>
            </a:r>
          </a:p>
          <a:p>
            <a:pPr marL="914400" lvl="1" indent="-457200"/>
            <a:r>
              <a:rPr lang="en-US" dirty="0" smtClean="0"/>
              <a:t>Once we call commit() method it will update the data into database but it will not reflect into the active session cache.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160975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457200" lvl="1" indent="0">
              <a:buNone/>
            </a:pPr>
            <a:r>
              <a:rPr lang="en-US" dirty="0" smtClean="0"/>
              <a:t>Ex:	 product p1 = (product)session1.get(product.class,1);</a:t>
            </a:r>
          </a:p>
          <a:p>
            <a:pPr marL="457200" lvl="1" indent="0">
              <a:buNone/>
            </a:pPr>
            <a:r>
              <a:rPr lang="en-US" dirty="0" smtClean="0"/>
              <a:t>	p1.setProductName(“LCD COLOR TV”);</a:t>
            </a:r>
          </a:p>
          <a:p>
            <a:pPr marL="457200" lvl="1" indent="0">
              <a:buNone/>
            </a:pPr>
            <a:r>
              <a:rPr lang="en-US" dirty="0"/>
              <a:t>	</a:t>
            </a:r>
            <a:r>
              <a:rPr lang="en-US" dirty="0" smtClean="0"/>
              <a:t>session1.update(p1);</a:t>
            </a:r>
          </a:p>
          <a:p>
            <a:pPr marL="457200" lvl="1" indent="0">
              <a:buNone/>
            </a:pPr>
            <a:r>
              <a:rPr lang="en-US" dirty="0"/>
              <a:t>	</a:t>
            </a:r>
            <a:r>
              <a:rPr lang="en-US" dirty="0" err="1" smtClean="0"/>
              <a:t>session.getTransaction</a:t>
            </a:r>
            <a:r>
              <a:rPr lang="en-US" dirty="0" smtClean="0"/>
              <a:t>().commit();</a:t>
            </a:r>
          </a:p>
          <a:p>
            <a:pPr marL="457200" lvl="1" indent="0">
              <a:buNone/>
            </a:pPr>
            <a:r>
              <a:rPr lang="en-US" dirty="0" smtClean="0"/>
              <a:t>product p2 =  (product)session2.get(product.class,1);</a:t>
            </a:r>
          </a:p>
          <a:p>
            <a:pPr marL="457200" lvl="1" indent="0">
              <a:buNone/>
            </a:pPr>
            <a:r>
              <a:rPr lang="en-US" dirty="0"/>
              <a:t>	</a:t>
            </a:r>
            <a:endParaRPr lang="en-US" dirty="0" smtClean="0"/>
          </a:p>
          <a:p>
            <a:pPr lvl="1"/>
            <a:r>
              <a:rPr lang="en-US" dirty="0" smtClean="0"/>
              <a:t>Here session1 is updating the data into the database and even committing also session2 wont get the updated data </a:t>
            </a:r>
            <a:r>
              <a:rPr lang="en-US" dirty="0" err="1" smtClean="0"/>
              <a:t>b’z</a:t>
            </a:r>
            <a:r>
              <a:rPr lang="en-US" dirty="0" smtClean="0"/>
              <a:t> one session is different from another session.</a:t>
            </a:r>
          </a:p>
          <a:p>
            <a:pPr lvl="1"/>
            <a:r>
              <a:rPr lang="en-US" dirty="0" smtClean="0"/>
              <a:t>To get the updated data we have to call evict() method, then we will get updated data.</a:t>
            </a:r>
          </a:p>
          <a:p>
            <a:pPr lvl="1"/>
            <a:r>
              <a:rPr lang="en-US" dirty="0" smtClean="0"/>
              <a:t>If we call flush method after update the data then only query go generated.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8329849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882898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54</a:t>
            </a:r>
            <a:endParaRPr lang="en-US" dirty="0"/>
          </a:p>
        </p:txBody>
      </p:sp>
      <p:sp>
        <p:nvSpPr>
          <p:cNvPr id="3" name="Content Placeholder 2"/>
          <p:cNvSpPr>
            <a:spLocks noGrp="1"/>
          </p:cNvSpPr>
          <p:nvPr>
            <p:ph idx="1"/>
          </p:nvPr>
        </p:nvSpPr>
        <p:spPr>
          <a:xfrm>
            <a:off x="0" y="457200"/>
            <a:ext cx="9144000" cy="6400800"/>
          </a:xfrm>
        </p:spPr>
        <p:txBody>
          <a:bodyPr>
            <a:normAutofit fontScale="92500"/>
          </a:bodyPr>
          <a:lstStyle/>
          <a:p>
            <a:r>
              <a:rPr lang="en-US" dirty="0" smtClean="0">
                <a:solidFill>
                  <a:srgbClr val="FF0000"/>
                </a:solidFill>
              </a:rPr>
              <a:t>ID Generator:</a:t>
            </a:r>
          </a:p>
          <a:p>
            <a:pPr lvl="1"/>
            <a:r>
              <a:rPr lang="en-US" dirty="0" smtClean="0"/>
              <a:t>Before we discussing about ID Generator, we should have know why ID generator came into feature.</a:t>
            </a:r>
          </a:p>
          <a:p>
            <a:pPr lvl="1"/>
            <a:r>
              <a:rPr lang="en-US" dirty="0" smtClean="0"/>
              <a:t>In olden days people used to store the data into the DB, but they unable to distinguish  the primary column into the DB.</a:t>
            </a:r>
          </a:p>
          <a:p>
            <a:pPr lvl="1"/>
            <a:r>
              <a:rPr lang="en-US" dirty="0" smtClean="0"/>
              <a:t>They used to use natural key as a primary key into the DB. But when there is change into the natural key column they has to rewrite whole table.</a:t>
            </a:r>
          </a:p>
          <a:p>
            <a:pPr lvl="1"/>
            <a:r>
              <a:rPr lang="en-US" dirty="0" smtClean="0"/>
              <a:t>They unable to hold the relationship between tables.</a:t>
            </a:r>
          </a:p>
          <a:p>
            <a:pPr lvl="1"/>
            <a:r>
              <a:rPr lang="en-US" dirty="0" smtClean="0"/>
              <a:t>So they are failing while storing the data, even they relay on composite key column they can not distinguish the primary column.</a:t>
            </a:r>
          </a:p>
          <a:p>
            <a:pPr lvl="1"/>
            <a:r>
              <a:rPr lang="en-US" dirty="0" smtClean="0"/>
              <a:t>Because of the above reasons people thinks about primary key column, which is unique and easily hold the </a:t>
            </a:r>
            <a:r>
              <a:rPr lang="en-US" dirty="0" err="1" smtClean="0"/>
              <a:t>ralationship</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270918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It is common requirement every has to use the primary key into the database, but when we relay on relational model then we have to write complex logic to generating the primary keys.</a:t>
            </a:r>
          </a:p>
          <a:p>
            <a:r>
              <a:rPr lang="en-US" dirty="0" smtClean="0"/>
              <a:t>In oracle we use to use sequences to generated the primary key, but writing the sequence it is not complicated but when we migrate from oracle to </a:t>
            </a:r>
            <a:r>
              <a:rPr lang="en-US" dirty="0" err="1" smtClean="0"/>
              <a:t>mysql</a:t>
            </a:r>
            <a:r>
              <a:rPr lang="en-US" dirty="0" smtClean="0"/>
              <a:t> or any other DB, they does not contains sequence feature then we have to rewrite the logic.</a:t>
            </a:r>
          </a:p>
          <a:p>
            <a:r>
              <a:rPr lang="en-US" dirty="0" smtClean="0"/>
              <a:t>It is common requirement for every DB to have a Identity column.</a:t>
            </a:r>
          </a:p>
          <a:p>
            <a:r>
              <a:rPr lang="en-US" dirty="0" smtClean="0"/>
              <a:t>Id is the more important into the DB table, </a:t>
            </a:r>
            <a:r>
              <a:rPr lang="en-US" dirty="0" err="1" smtClean="0"/>
              <a:t>b’z</a:t>
            </a:r>
            <a:r>
              <a:rPr lang="en-US" dirty="0" smtClean="0"/>
              <a:t> of id we can easily hold the relationship with other DB tables.</a:t>
            </a:r>
          </a:p>
          <a:p>
            <a:r>
              <a:rPr lang="en-US" dirty="0" smtClean="0"/>
              <a:t>So hibernate has provided multiple key generator, to overcome the problems of above reasons.</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495326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Hibernate provided KEY Generator</a:t>
            </a:r>
          </a:p>
          <a:p>
            <a:pPr lvl="1"/>
            <a:r>
              <a:rPr lang="en-US" dirty="0" smtClean="0">
                <a:solidFill>
                  <a:srgbClr val="FF0000"/>
                </a:solidFill>
              </a:rPr>
              <a:t>Assigned</a:t>
            </a:r>
          </a:p>
          <a:p>
            <a:pPr lvl="1"/>
            <a:r>
              <a:rPr lang="en-US" dirty="0" smtClean="0">
                <a:solidFill>
                  <a:srgbClr val="FF0000"/>
                </a:solidFill>
              </a:rPr>
              <a:t>Identity</a:t>
            </a:r>
          </a:p>
          <a:p>
            <a:pPr lvl="1"/>
            <a:r>
              <a:rPr lang="en-US" dirty="0" smtClean="0">
                <a:solidFill>
                  <a:srgbClr val="FF0000"/>
                </a:solidFill>
              </a:rPr>
              <a:t>Sequence</a:t>
            </a:r>
          </a:p>
          <a:p>
            <a:pPr lvl="1"/>
            <a:r>
              <a:rPr lang="en-US" dirty="0" smtClean="0">
                <a:solidFill>
                  <a:srgbClr val="FF0000"/>
                </a:solidFill>
              </a:rPr>
              <a:t>Holi </a:t>
            </a:r>
          </a:p>
          <a:p>
            <a:pPr lvl="1"/>
            <a:r>
              <a:rPr lang="en-US" dirty="0" smtClean="0">
                <a:solidFill>
                  <a:srgbClr val="FF0000"/>
                </a:solidFill>
              </a:rPr>
              <a:t>Holi_seq</a:t>
            </a:r>
          </a:p>
          <a:p>
            <a:pPr lvl="1"/>
            <a:r>
              <a:rPr lang="en-US" dirty="0" smtClean="0">
                <a:solidFill>
                  <a:srgbClr val="FF0000"/>
                </a:solidFill>
              </a:rPr>
              <a:t>Select</a:t>
            </a:r>
          </a:p>
          <a:p>
            <a:pPr lvl="1"/>
            <a:r>
              <a:rPr lang="en-US" dirty="0" smtClean="0">
                <a:solidFill>
                  <a:srgbClr val="FF0000"/>
                </a:solidFill>
              </a:rPr>
              <a:t>native</a:t>
            </a:r>
          </a:p>
          <a:p>
            <a:pPr lvl="1"/>
            <a:r>
              <a:rPr lang="en-US" dirty="0" smtClean="0">
                <a:solidFill>
                  <a:srgbClr val="FF0000"/>
                </a:solidFill>
              </a:rPr>
              <a:t>Increment </a:t>
            </a:r>
          </a:p>
          <a:p>
            <a:pPr lvl="1"/>
            <a:r>
              <a:rPr lang="en-US" dirty="0" smtClean="0">
                <a:solidFill>
                  <a:srgbClr val="FF0000"/>
                </a:solidFill>
              </a:rPr>
              <a:t> </a:t>
            </a:r>
            <a:r>
              <a:rPr lang="en-US" dirty="0" err="1" smtClean="0">
                <a:solidFill>
                  <a:srgbClr val="FF0000"/>
                </a:solidFill>
              </a:rPr>
              <a:t>guid</a:t>
            </a:r>
            <a:endParaRPr lang="en-US" dirty="0" smtClean="0">
              <a:solidFill>
                <a:srgbClr val="FF0000"/>
              </a:solidFill>
            </a:endParaRPr>
          </a:p>
          <a:p>
            <a:pPr lvl="1"/>
            <a:r>
              <a:rPr lang="en-US" dirty="0" err="1" smtClean="0">
                <a:solidFill>
                  <a:srgbClr val="FF0000"/>
                </a:solidFill>
              </a:rPr>
              <a:t>Uuid</a:t>
            </a:r>
            <a:endParaRPr lang="en-US" dirty="0" smtClean="0">
              <a:solidFill>
                <a:srgbClr val="FF0000"/>
              </a:solidFill>
            </a:endParaRPr>
          </a:p>
          <a:p>
            <a:pPr lvl="1"/>
            <a:r>
              <a:rPr lang="en-US" dirty="0" smtClean="0">
                <a:solidFill>
                  <a:srgbClr val="FF0000"/>
                </a:solidFill>
              </a:rPr>
              <a:t>Foreign </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49269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ID generator / key generator / surrogate key / identity generator these are name for hibernate ID generators.</a:t>
            </a:r>
          </a:p>
          <a:p>
            <a:r>
              <a:rPr lang="en-US" dirty="0" smtClean="0"/>
              <a:t>Hibernate is the ORM Tech. at each and every place he has provide the flexibility to avoid the boiler plat logic.</a:t>
            </a:r>
          </a:p>
          <a:p>
            <a:r>
              <a:rPr lang="en-US" dirty="0" smtClean="0"/>
              <a:t>Here also hibernate has provided id generator to avoid the duplicate the logic and it will make our application portable from on DB to another DB.</a:t>
            </a:r>
          </a:p>
          <a:p>
            <a:r>
              <a:rPr lang="en-US" dirty="0" smtClean="0"/>
              <a:t>But when we deal with RDBMS and we can not migrate from oracle to </a:t>
            </a:r>
            <a:r>
              <a:rPr lang="en-US" dirty="0" err="1" smtClean="0"/>
              <a:t>Mysql</a:t>
            </a:r>
            <a:r>
              <a:rPr lang="en-US" dirty="0" smtClean="0"/>
              <a:t>, </a:t>
            </a:r>
            <a:r>
              <a:rPr lang="en-US" dirty="0" err="1" smtClean="0"/>
              <a:t>b’z</a:t>
            </a:r>
            <a:r>
              <a:rPr lang="en-US" dirty="0" smtClean="0"/>
              <a:t> both DB has there own syntaxes.</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2117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324600"/>
          </a:xfrm>
        </p:spPr>
        <p:txBody>
          <a:bodyPr>
            <a:normAutofit/>
          </a:bodyPr>
          <a:lstStyle/>
          <a:p>
            <a:r>
              <a:rPr lang="en-US" dirty="0" smtClean="0"/>
              <a:t>It is seem to be good while working with RDBMS but there are no. of drawbacks also there.</a:t>
            </a:r>
          </a:p>
          <a:p>
            <a:r>
              <a:rPr lang="en-US" dirty="0" smtClean="0"/>
              <a:t>In RDBMS primary kay means logical address of the data which is unique to every record in the database.</a:t>
            </a:r>
          </a:p>
          <a:p>
            <a:r>
              <a:rPr lang="en-US" dirty="0" smtClean="0"/>
              <a:t>RDBMS use hashing indexing technique to fetch the data and stored the data</a:t>
            </a:r>
          </a:p>
          <a:p>
            <a:r>
              <a:rPr lang="en-US" dirty="0" smtClean="0"/>
              <a:t>Physical address and logical address are different for each record.</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313473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a:t>Hibernate  55</a:t>
            </a:r>
          </a:p>
        </p:txBody>
      </p:sp>
      <p:sp>
        <p:nvSpPr>
          <p:cNvPr id="3" name="Content Placeholder 2"/>
          <p:cNvSpPr>
            <a:spLocks noGrp="1"/>
          </p:cNvSpPr>
          <p:nvPr>
            <p:ph idx="1"/>
          </p:nvPr>
        </p:nvSpPr>
        <p:spPr>
          <a:xfrm>
            <a:off x="0" y="685800"/>
            <a:ext cx="9144000" cy="6172200"/>
          </a:xfrm>
        </p:spPr>
        <p:txBody>
          <a:bodyPr>
            <a:normAutofit fontScale="85000" lnSpcReduction="20000"/>
          </a:bodyPr>
          <a:lstStyle/>
          <a:p>
            <a:r>
              <a:rPr lang="en-US" dirty="0" smtClean="0"/>
              <a:t>Every ID generator has there own implemented classes which is internally called by session object.</a:t>
            </a:r>
          </a:p>
          <a:p>
            <a:r>
              <a:rPr lang="en-US" dirty="0" smtClean="0"/>
              <a:t>Assigned, identity, native, sequence are the short name of the id generators.</a:t>
            </a:r>
          </a:p>
          <a:p>
            <a:r>
              <a:rPr lang="en-US" dirty="0" smtClean="0"/>
              <a:t>Even we can create our own id generator by overriding the internal class/interfaces.</a:t>
            </a:r>
          </a:p>
          <a:p>
            <a:r>
              <a:rPr lang="en-US" dirty="0" smtClean="0"/>
              <a:t>We can call custom id generator.</a:t>
            </a:r>
          </a:p>
          <a:p>
            <a:r>
              <a:rPr lang="en-US" dirty="0" smtClean="0"/>
              <a:t>Every id generator having there own strategy to generate a primary key value.</a:t>
            </a:r>
          </a:p>
          <a:p>
            <a:r>
              <a:rPr lang="en-US" dirty="0" smtClean="0"/>
              <a:t>Every id generator different from each other and there implementations also.</a:t>
            </a:r>
          </a:p>
          <a:p>
            <a:r>
              <a:rPr lang="en-US" dirty="0" smtClean="0"/>
              <a:t> actually session never generate the primary key for table, it will take the metadata and pass to the corresponding class to generate the primary key value.</a:t>
            </a:r>
          </a:p>
          <a:p>
            <a:r>
              <a:rPr lang="en-US" dirty="0" smtClean="0"/>
              <a:t>A class going to generate the primary key value and return to the session object and session will add to the cache. </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849680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r>
              <a:rPr lang="en-US" dirty="0" smtClean="0">
                <a:solidFill>
                  <a:srgbClr val="FF0000"/>
                </a:solidFill>
              </a:rPr>
              <a:t>1)assigned:</a:t>
            </a:r>
          </a:p>
          <a:p>
            <a:r>
              <a:rPr lang="en-US" dirty="0" smtClean="0">
                <a:solidFill>
                  <a:srgbClr val="FF0000"/>
                </a:solidFill>
              </a:rPr>
              <a:t>How does it work?</a:t>
            </a:r>
          </a:p>
          <a:p>
            <a:pPr lvl="1"/>
            <a:r>
              <a:rPr lang="en-US" dirty="0" smtClean="0"/>
              <a:t>Hibernate will not generate any surrogate key for assigned ID generator, programmer has to provide the primary key value to the hibernate.</a:t>
            </a:r>
          </a:p>
          <a:p>
            <a:pPr lvl="1"/>
            <a:r>
              <a:rPr lang="en-US" dirty="0" smtClean="0"/>
              <a:t>Session object will take the provided class name it will go to the </a:t>
            </a:r>
            <a:r>
              <a:rPr lang="en-US" dirty="0" err="1" smtClean="0"/>
              <a:t>sessionFactory</a:t>
            </a:r>
            <a:r>
              <a:rPr lang="en-US" dirty="0" smtClean="0"/>
              <a:t> , it will get the metadata for corresponding class from mapping information, it look to id generator, if it is ASSIGNED Id generator then it will take programmer provided value and computed into the cache.</a:t>
            </a:r>
            <a:endParaRPr lang="en-US" dirty="0"/>
          </a:p>
          <a:p>
            <a:r>
              <a:rPr lang="en-US" dirty="0" smtClean="0">
                <a:solidFill>
                  <a:srgbClr val="FF0000"/>
                </a:solidFill>
              </a:rPr>
              <a:t>Data- type </a:t>
            </a:r>
            <a:r>
              <a:rPr lang="en-US" dirty="0" smtClean="0"/>
              <a:t>: </a:t>
            </a:r>
            <a:r>
              <a:rPr lang="en-US" dirty="0" err="1" smtClean="0"/>
              <a:t>int</a:t>
            </a:r>
            <a:r>
              <a:rPr lang="en-US" dirty="0"/>
              <a:t> </a:t>
            </a:r>
            <a:r>
              <a:rPr lang="en-US" dirty="0" smtClean="0"/>
              <a:t>, short , long</a:t>
            </a:r>
          </a:p>
          <a:p>
            <a:r>
              <a:rPr lang="en-US" dirty="0" smtClean="0">
                <a:solidFill>
                  <a:srgbClr val="FF0000"/>
                </a:solidFill>
              </a:rPr>
              <a:t>Benefit :</a:t>
            </a:r>
          </a:p>
          <a:p>
            <a:pPr lvl="1"/>
            <a:r>
              <a:rPr lang="en-US" dirty="0" smtClean="0"/>
              <a:t>It is database independent</a:t>
            </a:r>
          </a:p>
          <a:p>
            <a:r>
              <a:rPr lang="en-US" dirty="0" smtClean="0">
                <a:solidFill>
                  <a:srgbClr val="FF0000"/>
                </a:solidFill>
              </a:rPr>
              <a:t>Syntax:</a:t>
            </a:r>
          </a:p>
          <a:p>
            <a:pPr marL="457200" lvl="1" indent="0">
              <a:buNone/>
            </a:pPr>
            <a:r>
              <a:rPr lang="en-US" dirty="0" smtClean="0"/>
              <a:t>&lt;ID name=“</a:t>
            </a:r>
            <a:r>
              <a:rPr lang="en-US" dirty="0" err="1" smtClean="0"/>
              <a:t>att_name</a:t>
            </a:r>
            <a:r>
              <a:rPr lang="en-US" dirty="0" smtClean="0"/>
              <a:t>” column=“</a:t>
            </a:r>
            <a:r>
              <a:rPr lang="en-US" dirty="0" err="1" smtClean="0"/>
              <a:t>col_name</a:t>
            </a:r>
            <a:r>
              <a:rPr lang="en-US" dirty="0" smtClean="0"/>
              <a:t>”&gt;</a:t>
            </a:r>
          </a:p>
          <a:p>
            <a:pPr marL="457200" lvl="1" indent="0">
              <a:buNone/>
            </a:pPr>
            <a:r>
              <a:rPr lang="en-US" dirty="0"/>
              <a:t>	</a:t>
            </a:r>
            <a:r>
              <a:rPr lang="en-US" dirty="0" smtClean="0"/>
              <a:t>&lt;generator class=“assigned”/&gt;</a:t>
            </a:r>
          </a:p>
          <a:p>
            <a:pPr lvl="1"/>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565217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marL="0" indent="0">
              <a:buNone/>
            </a:pPr>
            <a:r>
              <a:rPr lang="en-US" dirty="0" smtClean="0">
                <a:solidFill>
                  <a:srgbClr val="FF0000"/>
                </a:solidFill>
              </a:rPr>
              <a:t>2)Increment :</a:t>
            </a:r>
          </a:p>
          <a:p>
            <a:r>
              <a:rPr lang="en-US" dirty="0" smtClean="0">
                <a:solidFill>
                  <a:srgbClr val="FF0000"/>
                </a:solidFill>
              </a:rPr>
              <a:t>How does it work? :=&gt; MAX(ID)+1;</a:t>
            </a:r>
          </a:p>
          <a:p>
            <a:r>
              <a:rPr lang="en-US" dirty="0" smtClean="0">
                <a:solidFill>
                  <a:srgbClr val="FF0000"/>
                </a:solidFill>
              </a:rPr>
              <a:t>It will going to fire query on the DB table</a:t>
            </a:r>
          </a:p>
          <a:p>
            <a:pPr lvl="1"/>
            <a:r>
              <a:rPr lang="en-US" dirty="0" smtClean="0">
                <a:solidFill>
                  <a:srgbClr val="FF0000"/>
                </a:solidFill>
              </a:rPr>
              <a:t>Ex: </a:t>
            </a:r>
            <a:r>
              <a:rPr lang="en-US" dirty="0">
                <a:solidFill>
                  <a:srgbClr val="FF0000"/>
                </a:solidFill>
              </a:rPr>
              <a:t> select </a:t>
            </a:r>
            <a:r>
              <a:rPr lang="en-US" dirty="0" smtClean="0">
                <a:solidFill>
                  <a:srgbClr val="FF0000"/>
                </a:solidFill>
              </a:rPr>
              <a:t>max(AGENT_ID) from AGENT;</a:t>
            </a:r>
          </a:p>
          <a:p>
            <a:pPr lvl="1"/>
            <a:r>
              <a:rPr lang="en-US" dirty="0"/>
              <a:t>Session object will take the provided class </a:t>
            </a:r>
            <a:r>
              <a:rPr lang="en-US" dirty="0" smtClean="0"/>
              <a:t>name, </a:t>
            </a:r>
            <a:r>
              <a:rPr lang="en-US" dirty="0"/>
              <a:t>it will go to the </a:t>
            </a:r>
            <a:r>
              <a:rPr lang="en-US" dirty="0" err="1"/>
              <a:t>sessionFactory</a:t>
            </a:r>
            <a:r>
              <a:rPr lang="en-US" dirty="0"/>
              <a:t> </a:t>
            </a:r>
            <a:r>
              <a:rPr lang="en-US" dirty="0" smtClean="0"/>
              <a:t>and it </a:t>
            </a:r>
            <a:r>
              <a:rPr lang="en-US" dirty="0"/>
              <a:t>will get the metadata for corresponding class from mapping information, it look to id generator, if it is </a:t>
            </a:r>
            <a:r>
              <a:rPr lang="en-US" dirty="0" smtClean="0"/>
              <a:t>INCREMENT </a:t>
            </a:r>
            <a:r>
              <a:rPr lang="en-US" dirty="0"/>
              <a:t>Id generator then it </a:t>
            </a:r>
            <a:r>
              <a:rPr lang="en-US" dirty="0" smtClean="0"/>
              <a:t>will generate one query to get the max value from the database and it will add +1.</a:t>
            </a:r>
          </a:p>
          <a:p>
            <a:pPr lvl="1"/>
            <a:r>
              <a:rPr lang="en-US" dirty="0" smtClean="0"/>
              <a:t>And it will give to the session object, session object going to perform rest of the operation.</a:t>
            </a:r>
          </a:p>
          <a:p>
            <a:r>
              <a:rPr lang="en-US" dirty="0" smtClean="0">
                <a:solidFill>
                  <a:srgbClr val="FF0000"/>
                </a:solidFill>
              </a:rPr>
              <a:t>Data-type : </a:t>
            </a:r>
            <a:r>
              <a:rPr lang="en-US" dirty="0" err="1" smtClean="0">
                <a:solidFill>
                  <a:srgbClr val="FF0000"/>
                </a:solidFill>
              </a:rPr>
              <a:t>int</a:t>
            </a:r>
            <a:r>
              <a:rPr lang="en-US" dirty="0" smtClean="0">
                <a:solidFill>
                  <a:srgbClr val="FF0000"/>
                </a:solidFill>
              </a:rPr>
              <a:t> , short , long.</a:t>
            </a:r>
          </a:p>
          <a:p>
            <a:r>
              <a:rPr lang="en-US" dirty="0" smtClean="0">
                <a:solidFill>
                  <a:srgbClr val="FF0000"/>
                </a:solidFill>
              </a:rPr>
              <a:t>Benefits:</a:t>
            </a:r>
          </a:p>
          <a:p>
            <a:pPr lvl="1"/>
            <a:r>
              <a:rPr lang="en-US" dirty="0" smtClean="0"/>
              <a:t>It is database independent</a:t>
            </a:r>
          </a:p>
          <a:p>
            <a:pPr lvl="1"/>
            <a:r>
              <a:rPr lang="en-US" dirty="0" smtClean="0"/>
              <a:t>It will work with any database.</a:t>
            </a:r>
          </a:p>
          <a:p>
            <a:r>
              <a:rPr lang="en-US" dirty="0" smtClean="0">
                <a:solidFill>
                  <a:srgbClr val="FF0000"/>
                </a:solidFill>
              </a:rPr>
              <a:t>Drawback:</a:t>
            </a:r>
          </a:p>
          <a:p>
            <a:pPr lvl="1"/>
            <a:r>
              <a:rPr lang="en-US" dirty="0" smtClean="0"/>
              <a:t>It will not generate unique primary key in multi-threaded environment or cluster environment.</a:t>
            </a:r>
          </a:p>
          <a:p>
            <a:pPr lvl="1"/>
            <a:r>
              <a:rPr lang="en-US" dirty="0" smtClean="0"/>
              <a:t>If two or more classes wanted to persist the data at a time then it may chance to generate duplicate primary key.</a:t>
            </a:r>
          </a:p>
          <a:p>
            <a:pPr lvl="1"/>
            <a:endParaRPr lang="en-US" dirty="0" smtClean="0"/>
          </a:p>
          <a:p>
            <a:r>
              <a:rPr lang="en-US" dirty="0" smtClean="0">
                <a:solidFill>
                  <a:srgbClr val="FF0000"/>
                </a:solidFill>
              </a:rPr>
              <a:t>Syntax</a:t>
            </a:r>
            <a:r>
              <a:rPr lang="en-US" dirty="0">
                <a:solidFill>
                  <a:srgbClr val="FF0000"/>
                </a:solidFill>
              </a:rPr>
              <a:t>:</a:t>
            </a:r>
          </a:p>
          <a:p>
            <a:pPr marL="457200" lvl="1" indent="0">
              <a:buNone/>
            </a:pPr>
            <a:r>
              <a:rPr lang="en-US" dirty="0"/>
              <a:t>&lt;ID name=“</a:t>
            </a:r>
            <a:r>
              <a:rPr lang="en-US" dirty="0" err="1"/>
              <a:t>att_name</a:t>
            </a:r>
            <a:r>
              <a:rPr lang="en-US" dirty="0"/>
              <a:t>” column=“</a:t>
            </a:r>
            <a:r>
              <a:rPr lang="en-US" dirty="0" err="1"/>
              <a:t>col_name</a:t>
            </a:r>
            <a:r>
              <a:rPr lang="en-US" dirty="0"/>
              <a:t>”&gt;</a:t>
            </a:r>
          </a:p>
          <a:p>
            <a:pPr marL="457200" lvl="1" indent="0">
              <a:buNone/>
            </a:pPr>
            <a:r>
              <a:rPr lang="en-US" dirty="0"/>
              <a:t>	&lt;generator class</a:t>
            </a:r>
            <a:r>
              <a:rPr lang="en-US" dirty="0" smtClean="0"/>
              <a:t>=“increment”/&gt;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527450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solidFill>
                  <a:srgbClr val="FF0000"/>
                </a:solidFill>
              </a:rPr>
              <a:t>3) Identity:</a:t>
            </a:r>
          </a:p>
          <a:p>
            <a:r>
              <a:rPr lang="en-US" dirty="0" smtClean="0">
                <a:solidFill>
                  <a:srgbClr val="FF0000"/>
                </a:solidFill>
              </a:rPr>
              <a:t>How does it work?</a:t>
            </a:r>
          </a:p>
          <a:p>
            <a:pPr lvl="1"/>
            <a:r>
              <a:rPr lang="en-US" dirty="0" smtClean="0"/>
              <a:t>Identity one of the id generator which relay on the database auto-generated elements.</a:t>
            </a:r>
          </a:p>
          <a:p>
            <a:pPr lvl="1"/>
            <a:r>
              <a:rPr lang="en-US" dirty="0" smtClean="0"/>
              <a:t>Here hibernate will not do any thing, session object will play the role for getting the primary key value from the corresponding database.</a:t>
            </a:r>
          </a:p>
          <a:p>
            <a:pPr lvl="1"/>
            <a:r>
              <a:rPr lang="en-US" dirty="0" smtClean="0"/>
              <a:t>Session will get the metadata from the mapping file and  it will go to the specific DB and will run the auto-generate column which is available into  DB.</a:t>
            </a:r>
          </a:p>
          <a:p>
            <a:pPr lvl="1"/>
            <a:r>
              <a:rPr lang="en-US" dirty="0" smtClean="0"/>
              <a:t>Here programmer and hibernate will not have any work everything is takes care by session, and  it will automatically generate the primary key values.</a:t>
            </a:r>
          </a:p>
          <a:p>
            <a:r>
              <a:rPr lang="en-US" dirty="0" smtClean="0">
                <a:solidFill>
                  <a:srgbClr val="FF0000"/>
                </a:solidFill>
              </a:rPr>
              <a:t>Data-type: </a:t>
            </a:r>
            <a:r>
              <a:rPr lang="en-US" dirty="0" err="1" smtClean="0">
                <a:solidFill>
                  <a:srgbClr val="FF0000"/>
                </a:solidFill>
              </a:rPr>
              <a:t>int</a:t>
            </a:r>
            <a:r>
              <a:rPr lang="en-US" dirty="0" smtClean="0">
                <a:solidFill>
                  <a:srgbClr val="FF0000"/>
                </a:solidFill>
              </a:rPr>
              <a:t> , short , long.</a:t>
            </a:r>
          </a:p>
          <a:p>
            <a:r>
              <a:rPr lang="en-US" dirty="0" smtClean="0">
                <a:solidFill>
                  <a:srgbClr val="FF0000"/>
                </a:solidFill>
              </a:rPr>
              <a:t>Benefits:</a:t>
            </a:r>
          </a:p>
          <a:p>
            <a:pPr lvl="1"/>
            <a:r>
              <a:rPr lang="en-US" dirty="0" smtClean="0"/>
              <a:t>It will work with auto- sequence database.</a:t>
            </a:r>
          </a:p>
          <a:p>
            <a:pPr marL="514350" indent="-457200"/>
            <a:r>
              <a:rPr lang="en-US" dirty="0" smtClean="0">
                <a:solidFill>
                  <a:srgbClr val="FF0000"/>
                </a:solidFill>
              </a:rPr>
              <a:t>Drawback:</a:t>
            </a:r>
          </a:p>
          <a:p>
            <a:pPr marL="914400" lvl="1" indent="-457200"/>
            <a:r>
              <a:rPr lang="en-US" dirty="0" smtClean="0"/>
              <a:t>It only work with auto-generated value databases.</a:t>
            </a:r>
          </a:p>
          <a:p>
            <a:pPr marL="514350" indent="-457200"/>
            <a:r>
              <a:rPr lang="en-US" dirty="0" smtClean="0">
                <a:solidFill>
                  <a:srgbClr val="FF0000"/>
                </a:solidFill>
              </a:rPr>
              <a:t>Ex: </a:t>
            </a:r>
            <a:r>
              <a:rPr lang="en-US" dirty="0" err="1" smtClean="0">
                <a:solidFill>
                  <a:srgbClr val="FF0000"/>
                </a:solidFill>
              </a:rPr>
              <a:t>mysql</a:t>
            </a:r>
            <a:r>
              <a:rPr lang="en-US" dirty="0" smtClean="0">
                <a:solidFill>
                  <a:srgbClr val="FF0000"/>
                </a:solidFill>
              </a:rPr>
              <a:t>, </a:t>
            </a:r>
            <a:r>
              <a:rPr lang="en-US" dirty="0" err="1" smtClean="0">
                <a:solidFill>
                  <a:srgbClr val="FF0000"/>
                </a:solidFill>
              </a:rPr>
              <a:t>ms-sql</a:t>
            </a:r>
            <a:r>
              <a:rPr lang="en-US" dirty="0" smtClean="0">
                <a:solidFill>
                  <a:srgbClr val="FF0000"/>
                </a:solidFill>
              </a:rPr>
              <a:t> server.</a:t>
            </a:r>
          </a:p>
          <a:p>
            <a:pPr marL="514350" indent="-457200"/>
            <a:r>
              <a:rPr lang="en-US" dirty="0" smtClean="0">
                <a:solidFill>
                  <a:srgbClr val="FF0000"/>
                </a:solidFill>
              </a:rPr>
              <a:t>What is the difference between assigned and </a:t>
            </a:r>
            <a:r>
              <a:rPr lang="en-US" dirty="0" err="1" smtClean="0">
                <a:solidFill>
                  <a:srgbClr val="FF0000"/>
                </a:solidFill>
              </a:rPr>
              <a:t>identity?b’z</a:t>
            </a:r>
            <a:r>
              <a:rPr lang="en-US" dirty="0" smtClean="0">
                <a:solidFill>
                  <a:srgbClr val="FF0000"/>
                </a:solidFill>
              </a:rPr>
              <a:t> both the places hibernate will not do anything ? </a:t>
            </a:r>
          </a:p>
          <a:p>
            <a:pPr marL="914400" lvl="1" indent="-457200"/>
            <a:r>
              <a:rPr lang="en-US" dirty="0" smtClean="0"/>
              <a:t>Assigned : here programmer is the responsible for providing the primary key value to the session to persist into the database.</a:t>
            </a:r>
          </a:p>
          <a:p>
            <a:pPr marL="914400" lvl="1" indent="-457200"/>
            <a:r>
              <a:rPr lang="en-US" dirty="0" smtClean="0"/>
              <a:t>Identity: hare identity specific class will automatically execute the corresponding database sequence and it will generate the primary key value.</a:t>
            </a:r>
          </a:p>
          <a:p>
            <a:pPr marL="914400" lvl="1" indent="-457200"/>
            <a:r>
              <a:rPr lang="en-US" dirty="0" smtClean="0"/>
              <a:t>Both the places hibernate will not do anything.</a:t>
            </a:r>
          </a:p>
          <a:p>
            <a:r>
              <a:rPr lang="en-US" dirty="0">
                <a:solidFill>
                  <a:srgbClr val="FF0000"/>
                </a:solidFill>
              </a:rPr>
              <a:t>Syntax:</a:t>
            </a:r>
          </a:p>
          <a:p>
            <a:pPr marL="457200" lvl="1" indent="0">
              <a:buNone/>
            </a:pPr>
            <a:r>
              <a:rPr lang="en-US" dirty="0"/>
              <a:t>&lt;ID name=“</a:t>
            </a:r>
            <a:r>
              <a:rPr lang="en-US" dirty="0" err="1"/>
              <a:t>att_name</a:t>
            </a:r>
            <a:r>
              <a:rPr lang="en-US" dirty="0"/>
              <a:t>” column=“</a:t>
            </a:r>
            <a:r>
              <a:rPr lang="en-US" dirty="0" err="1"/>
              <a:t>col_name</a:t>
            </a:r>
            <a:r>
              <a:rPr lang="en-US" dirty="0"/>
              <a:t>”&gt;</a:t>
            </a:r>
          </a:p>
          <a:p>
            <a:pPr marL="457200" lvl="1" indent="0">
              <a:buNone/>
            </a:pPr>
            <a:r>
              <a:rPr lang="en-US" dirty="0"/>
              <a:t>	&lt;generator class</a:t>
            </a:r>
            <a:r>
              <a:rPr lang="en-US" dirty="0" smtClean="0"/>
              <a:t>=“identity”/&gt;</a:t>
            </a:r>
            <a:endParaRPr lang="en-US" dirty="0"/>
          </a:p>
          <a:p>
            <a:pPr marL="57150" indent="0">
              <a:buNone/>
            </a:pPr>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244735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solidFill>
                  <a:srgbClr val="FF0000"/>
                </a:solidFill>
              </a:rPr>
              <a:t>4) sequence:</a:t>
            </a:r>
            <a:endParaRPr lang="en-US" dirty="0">
              <a:solidFill>
                <a:srgbClr val="FF0000"/>
              </a:solidFill>
            </a:endParaRPr>
          </a:p>
          <a:p>
            <a:r>
              <a:rPr lang="en-US" dirty="0" smtClean="0">
                <a:solidFill>
                  <a:srgbClr val="FF0000"/>
                </a:solidFill>
              </a:rPr>
              <a:t>How does it work?</a:t>
            </a:r>
          </a:p>
          <a:p>
            <a:pPr lvl="1"/>
            <a:r>
              <a:rPr lang="en-US" dirty="0" smtClean="0"/>
              <a:t>Sequence id generator relay on the specific DBs which having the sequences concept.</a:t>
            </a:r>
          </a:p>
          <a:p>
            <a:pPr lvl="1"/>
            <a:r>
              <a:rPr lang="en-US" dirty="0"/>
              <a:t>Session will get the metadata from the mapping file and  it will go to the specific DB and will run the </a:t>
            </a:r>
            <a:r>
              <a:rPr lang="en-US" dirty="0" smtClean="0"/>
              <a:t>sequence which </a:t>
            </a:r>
            <a:r>
              <a:rPr lang="en-US" dirty="0"/>
              <a:t>is available into  DB</a:t>
            </a:r>
            <a:r>
              <a:rPr lang="en-US" dirty="0" smtClean="0"/>
              <a:t>.</a:t>
            </a:r>
          </a:p>
          <a:p>
            <a:r>
              <a:rPr lang="en-US" dirty="0" smtClean="0">
                <a:solidFill>
                  <a:srgbClr val="FF0000"/>
                </a:solidFill>
              </a:rPr>
              <a:t>Data-types: </a:t>
            </a:r>
            <a:r>
              <a:rPr lang="en-US" dirty="0" err="1" smtClean="0">
                <a:solidFill>
                  <a:srgbClr val="FF0000"/>
                </a:solidFill>
              </a:rPr>
              <a:t>int</a:t>
            </a:r>
            <a:r>
              <a:rPr lang="en-US" dirty="0" smtClean="0">
                <a:solidFill>
                  <a:srgbClr val="FF0000"/>
                </a:solidFill>
              </a:rPr>
              <a:t> , short, long.</a:t>
            </a:r>
          </a:p>
          <a:p>
            <a:r>
              <a:rPr lang="en-US" dirty="0" smtClean="0">
                <a:solidFill>
                  <a:srgbClr val="FF0000"/>
                </a:solidFill>
              </a:rPr>
              <a:t>Benefits: </a:t>
            </a:r>
          </a:p>
          <a:p>
            <a:pPr lvl="1"/>
            <a:endParaRPr lang="en-US" dirty="0"/>
          </a:p>
          <a:p>
            <a:r>
              <a:rPr lang="en-US" dirty="0" smtClean="0">
                <a:solidFill>
                  <a:srgbClr val="FF0000"/>
                </a:solidFill>
              </a:rPr>
              <a:t>Drawback:</a:t>
            </a:r>
          </a:p>
          <a:p>
            <a:pPr lvl="1"/>
            <a:r>
              <a:rPr lang="en-US" dirty="0" smtClean="0"/>
              <a:t>It will work with only those DBS which are having the concept called sequence.</a:t>
            </a:r>
          </a:p>
          <a:p>
            <a:pPr lvl="1"/>
            <a:r>
              <a:rPr lang="en-US" dirty="0" smtClean="0"/>
              <a:t>If we are using sequence and if we are not specifying any name to the sequence the hibernate going to give the default name to the sequence.</a:t>
            </a:r>
          </a:p>
          <a:p>
            <a:pPr lvl="1"/>
            <a:r>
              <a:rPr lang="en-US" dirty="0" smtClean="0"/>
              <a:t>But if there are more then one entities are there and we haven’t specified sequence name then it lead to generate incorrect primary key value .</a:t>
            </a:r>
          </a:p>
          <a:p>
            <a:r>
              <a:rPr lang="en-US" dirty="0" smtClean="0">
                <a:solidFill>
                  <a:srgbClr val="FF0000"/>
                </a:solidFill>
              </a:rPr>
              <a:t>Syntax:</a:t>
            </a:r>
          </a:p>
          <a:p>
            <a:pPr lvl="1"/>
            <a:r>
              <a:rPr lang="en-US" dirty="0" smtClean="0"/>
              <a:t>&lt;generator class=“sequence”&gt;</a:t>
            </a:r>
          </a:p>
          <a:p>
            <a:pPr marL="914400" lvl="2" indent="0">
              <a:buNone/>
            </a:pPr>
            <a:r>
              <a:rPr lang="en-US" dirty="0" smtClean="0"/>
              <a:t>&lt;</a:t>
            </a:r>
            <a:r>
              <a:rPr lang="en-US" dirty="0" err="1" smtClean="0"/>
              <a:t>param</a:t>
            </a:r>
            <a:r>
              <a:rPr lang="en-US" dirty="0" smtClean="0"/>
              <a:t> name=“sequence” &gt; </a:t>
            </a:r>
            <a:r>
              <a:rPr lang="en-US" dirty="0" err="1" smtClean="0"/>
              <a:t>agent_ID</a:t>
            </a:r>
            <a:r>
              <a:rPr lang="en-US" dirty="0" smtClean="0"/>
              <a:t>&lt;/</a:t>
            </a:r>
            <a:r>
              <a:rPr lang="en-US" dirty="0" err="1" smtClean="0"/>
              <a:t>param</a:t>
            </a:r>
            <a:r>
              <a:rPr lang="en-US" dirty="0" smtClean="0"/>
              <a:t>&gt;</a:t>
            </a:r>
          </a:p>
          <a:p>
            <a:pPr marL="914400" lvl="2" indent="0">
              <a:buNone/>
            </a:pPr>
            <a:r>
              <a:rPr lang="en-US" dirty="0" smtClean="0"/>
              <a:t>&lt;/generator&gt; </a:t>
            </a:r>
          </a:p>
          <a:p>
            <a:pPr lvl="1"/>
            <a:r>
              <a:rPr lang="en-US" dirty="0"/>
              <a:t>&lt;generator class=“sequence”&gt;</a:t>
            </a:r>
          </a:p>
          <a:p>
            <a:pPr marL="914400" lvl="2" indent="0">
              <a:buNone/>
            </a:pPr>
            <a:r>
              <a:rPr lang="en-US" dirty="0"/>
              <a:t>&lt;</a:t>
            </a:r>
            <a:r>
              <a:rPr lang="en-US" dirty="0" err="1"/>
              <a:t>param</a:t>
            </a:r>
            <a:r>
              <a:rPr lang="en-US" dirty="0"/>
              <a:t> name=“sequence” &gt; </a:t>
            </a:r>
            <a:r>
              <a:rPr lang="en-US" dirty="0" err="1" smtClean="0"/>
              <a:t>property_ID</a:t>
            </a:r>
            <a:r>
              <a:rPr lang="en-US" dirty="0" smtClean="0"/>
              <a:t>&lt;/</a:t>
            </a:r>
            <a:r>
              <a:rPr lang="en-US" dirty="0" err="1"/>
              <a:t>param</a:t>
            </a:r>
            <a:r>
              <a:rPr lang="en-US" dirty="0"/>
              <a:t>&gt;</a:t>
            </a:r>
          </a:p>
          <a:p>
            <a:pPr marL="914400" lvl="2" indent="0">
              <a:buNone/>
            </a:pPr>
            <a:r>
              <a:rPr lang="en-US" dirty="0"/>
              <a:t>&lt;/generator&gt; </a:t>
            </a:r>
            <a:endParaRPr lang="en-US" dirty="0" smtClean="0"/>
          </a:p>
          <a:p>
            <a:pPr marL="571500" indent="-457200"/>
            <a:r>
              <a:rPr lang="en-US" dirty="0" smtClean="0">
                <a:solidFill>
                  <a:srgbClr val="FF0000"/>
                </a:solidFill>
              </a:rPr>
              <a:t>Ex:  </a:t>
            </a:r>
            <a:r>
              <a:rPr lang="en-US" dirty="0">
                <a:solidFill>
                  <a:srgbClr val="FF0000"/>
                </a:solidFill>
              </a:rPr>
              <a:t>create sequence </a:t>
            </a:r>
            <a:r>
              <a:rPr lang="en-US" dirty="0" err="1">
                <a:solidFill>
                  <a:srgbClr val="FF0000"/>
                </a:solidFill>
              </a:rPr>
              <a:t>hibernate_sequence</a:t>
            </a:r>
            <a:endParaRPr lang="en-US" dirty="0">
              <a:solidFill>
                <a:srgbClr val="FF0000"/>
              </a:solidFill>
            </a:endParaRPr>
          </a:p>
          <a:p>
            <a:pPr marL="571500" indent="-457200"/>
            <a:r>
              <a:rPr lang="en-US" dirty="0" smtClean="0">
                <a:solidFill>
                  <a:srgbClr val="FF0000"/>
                </a:solidFill>
              </a:rPr>
              <a:t>Ex: </a:t>
            </a:r>
            <a:r>
              <a:rPr lang="en-US" dirty="0">
                <a:solidFill>
                  <a:srgbClr val="FF0000"/>
                </a:solidFill>
              </a:rPr>
              <a:t> select </a:t>
            </a:r>
            <a:r>
              <a:rPr lang="en-US" dirty="0" err="1">
                <a:solidFill>
                  <a:srgbClr val="FF0000"/>
                </a:solidFill>
              </a:rPr>
              <a:t>hibernate_sequence.nextval</a:t>
            </a:r>
            <a:r>
              <a:rPr lang="en-US" dirty="0">
                <a:solidFill>
                  <a:srgbClr val="FF0000"/>
                </a:solidFill>
              </a:rPr>
              <a:t> from dual</a:t>
            </a:r>
          </a:p>
          <a:p>
            <a:pPr marL="971550" lvl="1" indent="-457200"/>
            <a:endParaRPr lang="en-US" dirty="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228183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56</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10000"/>
          </a:bodyPr>
          <a:lstStyle/>
          <a:p>
            <a:r>
              <a:rPr lang="en-US" dirty="0" smtClean="0">
                <a:solidFill>
                  <a:srgbClr val="FF0000"/>
                </a:solidFill>
              </a:rPr>
              <a:t>5) Hilo :</a:t>
            </a:r>
          </a:p>
          <a:p>
            <a:pPr lvl="1"/>
            <a:r>
              <a:rPr lang="en-US" dirty="0" smtClean="0">
                <a:solidFill>
                  <a:srgbClr val="FF0000"/>
                </a:solidFill>
              </a:rPr>
              <a:t>How does it works?</a:t>
            </a:r>
          </a:p>
          <a:p>
            <a:pPr lvl="2"/>
            <a:r>
              <a:rPr lang="en-US" dirty="0" smtClean="0"/>
              <a:t>Hilo work on one of the formula</a:t>
            </a:r>
          </a:p>
          <a:p>
            <a:pPr lvl="3"/>
            <a:r>
              <a:rPr lang="en-US" dirty="0" smtClean="0"/>
              <a:t>(</a:t>
            </a:r>
            <a:r>
              <a:rPr lang="en-US" dirty="0" err="1" smtClean="0"/>
              <a:t>Max_lo</a:t>
            </a:r>
            <a:r>
              <a:rPr lang="en-US" dirty="0" smtClean="0"/>
              <a:t> * </a:t>
            </a:r>
            <a:r>
              <a:rPr lang="en-US" dirty="0" err="1" smtClean="0"/>
              <a:t>next_hi</a:t>
            </a:r>
            <a:r>
              <a:rPr lang="en-US" dirty="0" smtClean="0"/>
              <a:t> + </a:t>
            </a:r>
            <a:r>
              <a:rPr lang="en-US" dirty="0" err="1" smtClean="0"/>
              <a:t>next_hi</a:t>
            </a:r>
            <a:r>
              <a:rPr lang="en-US" dirty="0" smtClean="0"/>
              <a:t>)</a:t>
            </a:r>
          </a:p>
          <a:p>
            <a:pPr lvl="1"/>
            <a:r>
              <a:rPr lang="en-US" dirty="0" smtClean="0"/>
              <a:t>Hilo is the one to the mathematical algorithm which work with batch of records.</a:t>
            </a:r>
          </a:p>
          <a:p>
            <a:pPr lvl="1"/>
            <a:r>
              <a:rPr lang="en-US" dirty="0" smtClean="0"/>
              <a:t>Hibernate going to generate one default table with the name (</a:t>
            </a:r>
            <a:r>
              <a:rPr lang="en-US" dirty="0" err="1" smtClean="0"/>
              <a:t>hibernate_unique_key</a:t>
            </a:r>
            <a:r>
              <a:rPr lang="en-US" dirty="0" smtClean="0"/>
              <a:t>) with one column  and column name is </a:t>
            </a:r>
            <a:r>
              <a:rPr lang="en-US" dirty="0" err="1" smtClean="0"/>
              <a:t>next_hi</a:t>
            </a:r>
            <a:r>
              <a:rPr lang="en-US" dirty="0" smtClean="0"/>
              <a:t>.</a:t>
            </a:r>
          </a:p>
          <a:p>
            <a:pPr lvl="1"/>
            <a:r>
              <a:rPr lang="en-US" dirty="0" smtClean="0"/>
              <a:t>If we don’t want to work with the default generated DB table or column then we can configure our own table name and column.</a:t>
            </a:r>
          </a:p>
          <a:p>
            <a:pPr lvl="1"/>
            <a:r>
              <a:rPr lang="en-US" dirty="0" smtClean="0"/>
              <a:t>Hilo works with the batch of records.</a:t>
            </a:r>
          </a:p>
          <a:p>
            <a:pPr lvl="1"/>
            <a:r>
              <a:rPr lang="en-US" dirty="0" smtClean="0"/>
              <a:t>Already other ID generators are there then what is the need for going to word Hilo id generators</a:t>
            </a:r>
          </a:p>
          <a:p>
            <a:pPr lvl="2"/>
            <a:r>
              <a:rPr lang="en-US" dirty="0" smtClean="0"/>
              <a:t>Actually every id generator have there own drawbacks while generating the id of the table.</a:t>
            </a:r>
          </a:p>
          <a:p>
            <a:pPr lvl="2"/>
            <a:r>
              <a:rPr lang="en-US" dirty="0" smtClean="0"/>
              <a:t>They have to do maximum around trips while generating the primary value.</a:t>
            </a:r>
          </a:p>
          <a:p>
            <a:pPr lvl="2"/>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422231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lvl="1"/>
            <a:r>
              <a:rPr lang="en-US" dirty="0" smtClean="0"/>
              <a:t>Hilo will not make maximum around trips with the database for generating the primary key value.</a:t>
            </a:r>
          </a:p>
          <a:p>
            <a:pPr lvl="1"/>
            <a:r>
              <a:rPr lang="en-US" dirty="0" smtClean="0"/>
              <a:t>Actually session object will take the class name with that it will go to the </a:t>
            </a:r>
            <a:r>
              <a:rPr lang="en-US" dirty="0" err="1" smtClean="0"/>
              <a:t>sessionFactory</a:t>
            </a:r>
            <a:r>
              <a:rPr lang="en-US" dirty="0" smtClean="0"/>
              <a:t> and get the metadata for corresponding class with table and it will check which id generator has been used for generating the primary key.</a:t>
            </a:r>
          </a:p>
          <a:p>
            <a:pPr lvl="1"/>
            <a:r>
              <a:rPr lang="en-US" dirty="0" smtClean="0"/>
              <a:t>If it is </a:t>
            </a:r>
            <a:r>
              <a:rPr lang="en-US" dirty="0" err="1" smtClean="0"/>
              <a:t>hilo</a:t>
            </a:r>
            <a:r>
              <a:rPr lang="en-US" dirty="0" smtClean="0"/>
              <a:t> it will check any table and column has been configured or not along with </a:t>
            </a:r>
            <a:r>
              <a:rPr lang="en-US" dirty="0" err="1" smtClean="0"/>
              <a:t>max_lo</a:t>
            </a:r>
            <a:r>
              <a:rPr lang="en-US" dirty="0" smtClean="0"/>
              <a:t> value. </a:t>
            </a:r>
          </a:p>
          <a:p>
            <a:pPr lvl="1"/>
            <a:r>
              <a:rPr lang="en-US" dirty="0" smtClean="0"/>
              <a:t>If it is already configured it will use existing table and column to generate the primary key value, if table and column not configured then hibernate will generate its own table with the name </a:t>
            </a:r>
            <a:r>
              <a:rPr lang="en-US" dirty="0" err="1" smtClean="0"/>
              <a:t>hibernate_unique_key</a:t>
            </a:r>
            <a:r>
              <a:rPr lang="en-US" dirty="0" smtClean="0"/>
              <a:t> and the column name </a:t>
            </a:r>
            <a:r>
              <a:rPr lang="en-US" dirty="0" err="1" smtClean="0"/>
              <a:t>next_hi</a:t>
            </a:r>
            <a:r>
              <a:rPr lang="en-US" dirty="0" smtClean="0"/>
              <a:t>.</a:t>
            </a:r>
          </a:p>
          <a:p>
            <a:pPr lvl="1"/>
            <a:r>
              <a:rPr lang="en-US" dirty="0" err="1" smtClean="0"/>
              <a:t>Max_lo</a:t>
            </a:r>
            <a:r>
              <a:rPr lang="en-US" dirty="0" smtClean="0"/>
              <a:t> is the value which is talk about how much records inserted at one short.</a:t>
            </a:r>
            <a:r>
              <a:rPr lang="en-US" dirty="0"/>
              <a:t> </a:t>
            </a:r>
            <a:r>
              <a:rPr lang="en-US" dirty="0" smtClean="0"/>
              <a:t>E.g. if we provide 10 means it will insert 10 records.</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268245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Internally </a:t>
            </a:r>
            <a:r>
              <a:rPr lang="en-US" dirty="0" err="1" smtClean="0"/>
              <a:t>hilo</a:t>
            </a:r>
            <a:r>
              <a:rPr lang="en-US" dirty="0" smtClean="0"/>
              <a:t> work as fallows</a:t>
            </a:r>
          </a:p>
          <a:p>
            <a:r>
              <a:rPr lang="en-US" dirty="0" smtClean="0"/>
              <a:t>Ex &lt;generator class=“</a:t>
            </a:r>
            <a:r>
              <a:rPr lang="en-US" dirty="0" err="1" smtClean="0"/>
              <a:t>hilo</a:t>
            </a:r>
            <a:r>
              <a:rPr lang="en-US" dirty="0" smtClean="0"/>
              <a:t>”&gt;</a:t>
            </a:r>
          </a:p>
          <a:p>
            <a:pPr marL="914400" lvl="2" indent="0">
              <a:buNone/>
            </a:pPr>
            <a:r>
              <a:rPr lang="en-US" dirty="0" smtClean="0"/>
              <a:t>&lt;</a:t>
            </a:r>
            <a:r>
              <a:rPr lang="en-US" dirty="0" err="1" smtClean="0"/>
              <a:t>param</a:t>
            </a:r>
            <a:r>
              <a:rPr lang="en-US" dirty="0" smtClean="0"/>
              <a:t> name=“</a:t>
            </a:r>
            <a:r>
              <a:rPr lang="en-US" dirty="0" err="1" smtClean="0"/>
              <a:t>max_lo</a:t>
            </a:r>
            <a:r>
              <a:rPr lang="en-US" dirty="0" smtClean="0"/>
              <a:t>”&gt;10&lt;/</a:t>
            </a:r>
            <a:r>
              <a:rPr lang="en-US" dirty="0" err="1" smtClean="0"/>
              <a:t>param</a:t>
            </a:r>
            <a:r>
              <a:rPr lang="en-US" dirty="0" smtClean="0"/>
              <a:t>&gt;</a:t>
            </a:r>
          </a:p>
          <a:p>
            <a:pPr marL="914400" lvl="2" indent="0">
              <a:buNone/>
            </a:pPr>
            <a:r>
              <a:rPr lang="en-US" dirty="0" smtClean="0"/>
              <a:t>[optional]</a:t>
            </a:r>
          </a:p>
          <a:p>
            <a:pPr marL="914400" lvl="2" indent="0">
              <a:buNone/>
            </a:pPr>
            <a:r>
              <a:rPr lang="en-US" dirty="0" smtClean="0"/>
              <a:t>&lt;</a:t>
            </a:r>
            <a:r>
              <a:rPr lang="en-US" dirty="0" err="1" smtClean="0"/>
              <a:t>param</a:t>
            </a:r>
            <a:r>
              <a:rPr lang="en-US" dirty="0" smtClean="0"/>
              <a:t> name=“table”&gt;</a:t>
            </a:r>
            <a:r>
              <a:rPr lang="en-US" dirty="0" err="1" smtClean="0"/>
              <a:t>tbl_name</a:t>
            </a:r>
            <a:r>
              <a:rPr lang="en-US" dirty="0" smtClean="0"/>
              <a:t>&lt;/</a:t>
            </a:r>
            <a:r>
              <a:rPr lang="en-US" dirty="0" err="1" smtClean="0"/>
              <a:t>param</a:t>
            </a:r>
            <a:r>
              <a:rPr lang="en-US" dirty="0" smtClean="0"/>
              <a:t>&gt;</a:t>
            </a:r>
          </a:p>
          <a:p>
            <a:pPr marL="914400" lvl="2" indent="0">
              <a:buNone/>
            </a:pPr>
            <a:r>
              <a:rPr lang="en-US" dirty="0" smtClean="0"/>
              <a:t>&lt;</a:t>
            </a:r>
            <a:r>
              <a:rPr lang="en-US" dirty="0" err="1" smtClean="0"/>
              <a:t>param</a:t>
            </a:r>
            <a:r>
              <a:rPr lang="en-US" dirty="0" smtClean="0"/>
              <a:t> name=“column”&gt;</a:t>
            </a:r>
            <a:r>
              <a:rPr lang="en-US" dirty="0" err="1" smtClean="0"/>
              <a:t>col_name</a:t>
            </a:r>
            <a:r>
              <a:rPr lang="en-US" dirty="0" smtClean="0"/>
              <a:t>&lt;/</a:t>
            </a:r>
            <a:r>
              <a:rPr lang="en-US" dirty="0" err="1" smtClean="0"/>
              <a:t>param</a:t>
            </a:r>
            <a:r>
              <a:rPr lang="en-US" dirty="0" smtClean="0"/>
              <a:t>&gt;</a:t>
            </a:r>
            <a:endParaRPr lang="en-US" dirty="0"/>
          </a:p>
          <a:p>
            <a:pPr marL="457200" lvl="1" indent="0">
              <a:buNone/>
            </a:pPr>
            <a:r>
              <a:rPr lang="en-US" dirty="0" smtClean="0"/>
              <a:t>&lt;/generator&gt;</a:t>
            </a:r>
            <a:endParaRPr lang="en-US" dirty="0"/>
          </a:p>
          <a:p>
            <a:pPr lvl="1"/>
            <a:r>
              <a:rPr lang="en-US" dirty="0" smtClean="0"/>
              <a:t>Now hibernate will generator one table with name </a:t>
            </a:r>
            <a:r>
              <a:rPr lang="en-US" dirty="0" err="1" smtClean="0"/>
              <a:t>hibernate_unique_key</a:t>
            </a:r>
            <a:r>
              <a:rPr lang="en-US" dirty="0" smtClean="0"/>
              <a:t> with the column name </a:t>
            </a:r>
            <a:r>
              <a:rPr lang="en-US" dirty="0" err="1" smtClean="0"/>
              <a:t>next_hi</a:t>
            </a:r>
            <a:r>
              <a:rPr lang="en-US" dirty="0" smtClean="0"/>
              <a:t> and it will assign the value as 1 .( </a:t>
            </a:r>
            <a:r>
              <a:rPr lang="en-US" dirty="0" err="1" smtClean="0"/>
              <a:t>next_hi</a:t>
            </a:r>
            <a:r>
              <a:rPr lang="en-US" dirty="0" smtClean="0"/>
              <a:t> = 1).</a:t>
            </a:r>
          </a:p>
          <a:p>
            <a:pPr lvl="1"/>
            <a:r>
              <a:rPr lang="en-US" dirty="0" smtClean="0"/>
              <a:t>We already configured </a:t>
            </a:r>
            <a:r>
              <a:rPr lang="en-US" dirty="0" err="1" smtClean="0"/>
              <a:t>max_lo</a:t>
            </a:r>
            <a:r>
              <a:rPr lang="en-US" dirty="0" smtClean="0"/>
              <a:t> with the value 10.</a:t>
            </a:r>
          </a:p>
          <a:p>
            <a:pPr lvl="1"/>
            <a:r>
              <a:rPr lang="en-US" dirty="0" smtClean="0"/>
              <a:t>Hibernate will compute the formula as below</a:t>
            </a:r>
          </a:p>
          <a:p>
            <a:pPr marL="457200" lvl="1" indent="0">
              <a:buNone/>
            </a:pPr>
            <a:r>
              <a:rPr lang="en-US" dirty="0"/>
              <a:t>	</a:t>
            </a:r>
            <a:r>
              <a:rPr lang="en-US" dirty="0" smtClean="0"/>
              <a:t>(</a:t>
            </a:r>
            <a:r>
              <a:rPr lang="en-US" dirty="0" err="1" smtClean="0"/>
              <a:t>max_lo</a:t>
            </a:r>
            <a:r>
              <a:rPr lang="en-US" dirty="0" smtClean="0"/>
              <a:t> *</a:t>
            </a:r>
            <a:r>
              <a:rPr lang="en-US" dirty="0" err="1" smtClean="0"/>
              <a:t>next_hi</a:t>
            </a:r>
            <a:r>
              <a:rPr lang="en-US" dirty="0" smtClean="0"/>
              <a:t> * </a:t>
            </a:r>
            <a:r>
              <a:rPr lang="en-US" dirty="0" err="1" smtClean="0"/>
              <a:t>next_hi</a:t>
            </a:r>
            <a:r>
              <a:rPr lang="en-US" dirty="0" smtClean="0"/>
              <a:t>)</a:t>
            </a:r>
          </a:p>
          <a:p>
            <a:pPr marL="457200" lvl="1" indent="0">
              <a:buNone/>
            </a:pPr>
            <a:r>
              <a:rPr lang="en-US" dirty="0"/>
              <a:t>	 </a:t>
            </a:r>
            <a:r>
              <a:rPr lang="en-US" dirty="0" smtClean="0"/>
              <a:t>   10  * 1  * 1  =  11</a:t>
            </a:r>
          </a:p>
          <a:p>
            <a:pPr lvl="1"/>
            <a:r>
              <a:rPr lang="en-US" dirty="0" smtClean="0"/>
              <a:t>While taking the </a:t>
            </a:r>
            <a:r>
              <a:rPr lang="en-US" dirty="0" err="1" smtClean="0"/>
              <a:t>next_hi</a:t>
            </a:r>
            <a:r>
              <a:rPr lang="en-US" dirty="0" smtClean="0"/>
              <a:t> from the DB it will increase the </a:t>
            </a:r>
            <a:r>
              <a:rPr lang="en-US" dirty="0" err="1" smtClean="0"/>
              <a:t>next_hi</a:t>
            </a:r>
            <a:r>
              <a:rPr lang="en-US" dirty="0" smtClean="0"/>
              <a:t> with 1, means next time if other session object want to insert the batch of record, then it will get  10 * 2 * 2 = 22 and they will insert the records.</a:t>
            </a:r>
          </a:p>
          <a:p>
            <a:pPr lvl="1"/>
            <a:r>
              <a:rPr lang="en-US" dirty="0" smtClean="0"/>
              <a:t>No one session object will get duplicate </a:t>
            </a:r>
            <a:r>
              <a:rPr lang="en-US" dirty="0" err="1" smtClean="0"/>
              <a:t>next_hi</a:t>
            </a:r>
            <a:r>
              <a:rPr lang="en-US" dirty="0" smtClean="0"/>
              <a:t> value.</a:t>
            </a:r>
          </a:p>
          <a:p>
            <a:pPr lvl="1"/>
            <a:r>
              <a:rPr lang="en-US" dirty="0" smtClean="0"/>
              <a:t>It will start inserting the records with id 11, 12 , 13…20. means it will not around trips on the DB it will compute first time and for next 10 records it will get it from hibernate only.</a:t>
            </a:r>
          </a:p>
          <a:p>
            <a:pPr lvl="1"/>
            <a:r>
              <a:rPr lang="en-US" dirty="0" smtClean="0"/>
              <a:t>After inserted 10 records it will go to the DB and get the current </a:t>
            </a:r>
            <a:r>
              <a:rPr lang="en-US" dirty="0" err="1" smtClean="0"/>
              <a:t>next_hi</a:t>
            </a:r>
            <a:r>
              <a:rPr lang="en-US" dirty="0" smtClean="0"/>
              <a:t> and increments by 1. and perform the </a:t>
            </a:r>
            <a:r>
              <a:rPr lang="en-US" dirty="0" err="1" smtClean="0"/>
              <a:t>tansaction</a:t>
            </a:r>
            <a:r>
              <a:rPr lang="en-US" dirty="0" smtClean="0"/>
              <a:t>.</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7190215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Data-types : </a:t>
            </a:r>
            <a:r>
              <a:rPr lang="en-US" dirty="0" err="1" smtClean="0">
                <a:solidFill>
                  <a:srgbClr val="FF0000"/>
                </a:solidFill>
              </a:rPr>
              <a:t>int</a:t>
            </a:r>
            <a:r>
              <a:rPr lang="en-US" dirty="0" smtClean="0">
                <a:solidFill>
                  <a:srgbClr val="FF0000"/>
                </a:solidFill>
              </a:rPr>
              <a:t> , short , long.</a:t>
            </a:r>
          </a:p>
          <a:p>
            <a:r>
              <a:rPr lang="en-US" dirty="0" smtClean="0">
                <a:solidFill>
                  <a:srgbClr val="FF0000"/>
                </a:solidFill>
              </a:rPr>
              <a:t>Benefits:</a:t>
            </a:r>
          </a:p>
          <a:p>
            <a:pPr lvl="1"/>
            <a:r>
              <a:rPr lang="en-US" dirty="0" smtClean="0"/>
              <a:t>It will work with any application environment.</a:t>
            </a:r>
          </a:p>
          <a:p>
            <a:pPr lvl="1"/>
            <a:r>
              <a:rPr lang="en-US" dirty="0" smtClean="0"/>
              <a:t>And it will not around trips to the DB maximum time.</a:t>
            </a:r>
          </a:p>
          <a:p>
            <a:pPr lvl="1"/>
            <a:r>
              <a:rPr lang="en-US" dirty="0" smtClean="0"/>
              <a:t>It will use internally locking system while working, </a:t>
            </a:r>
            <a:r>
              <a:rPr lang="en-US" dirty="0" err="1" smtClean="0"/>
              <a:t>b’z</a:t>
            </a:r>
            <a:r>
              <a:rPr lang="en-US" dirty="0" smtClean="0"/>
              <a:t> in </a:t>
            </a:r>
            <a:r>
              <a:rPr lang="en-US" dirty="0" err="1" smtClean="0"/>
              <a:t>jee</a:t>
            </a:r>
            <a:r>
              <a:rPr lang="en-US" dirty="0" smtClean="0"/>
              <a:t> application more possibilities are there more then one person can insert the records into the DB, making sure every no one object will get the same </a:t>
            </a:r>
            <a:r>
              <a:rPr lang="en-US" dirty="0" err="1" smtClean="0"/>
              <a:t>hilo</a:t>
            </a:r>
            <a:r>
              <a:rPr lang="en-US" dirty="0" smtClean="0"/>
              <a:t> value.</a:t>
            </a:r>
          </a:p>
          <a:p>
            <a:r>
              <a:rPr lang="en-US" dirty="0" smtClean="0">
                <a:solidFill>
                  <a:srgbClr val="FF0000"/>
                </a:solidFill>
              </a:rPr>
              <a:t>Drawbacks:</a:t>
            </a:r>
          </a:p>
          <a:p>
            <a:pPr lvl="1"/>
            <a:r>
              <a:rPr lang="en-US" dirty="0" smtClean="0"/>
              <a:t>It will work with JEE </a:t>
            </a:r>
            <a:r>
              <a:rPr lang="en-US" dirty="0" err="1" smtClean="0"/>
              <a:t>apllication</a:t>
            </a:r>
            <a:r>
              <a:rPr lang="en-US" dirty="0" smtClean="0"/>
              <a:t> only.</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63137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70000" lnSpcReduction="20000"/>
          </a:bodyPr>
          <a:lstStyle/>
          <a:p>
            <a:r>
              <a:rPr lang="en-US" dirty="0" smtClean="0">
                <a:solidFill>
                  <a:srgbClr val="FF0000"/>
                </a:solidFill>
              </a:rPr>
              <a:t>6) </a:t>
            </a:r>
            <a:r>
              <a:rPr lang="en-US" dirty="0" err="1" smtClean="0">
                <a:solidFill>
                  <a:srgbClr val="FF0000"/>
                </a:solidFill>
              </a:rPr>
              <a:t>Seq_hilo</a:t>
            </a:r>
            <a:r>
              <a:rPr lang="en-US" dirty="0" smtClean="0">
                <a:solidFill>
                  <a:srgbClr val="FF0000"/>
                </a:solidFill>
              </a:rPr>
              <a:t>:</a:t>
            </a:r>
          </a:p>
          <a:p>
            <a:pPr lvl="1"/>
            <a:r>
              <a:rPr lang="en-US" dirty="0" err="1" smtClean="0"/>
              <a:t>Seq_hilo</a:t>
            </a:r>
            <a:r>
              <a:rPr lang="en-US" dirty="0" smtClean="0"/>
              <a:t> same as the </a:t>
            </a:r>
            <a:r>
              <a:rPr lang="en-US" dirty="0" err="1" smtClean="0"/>
              <a:t>hilo</a:t>
            </a:r>
            <a:r>
              <a:rPr lang="en-US" dirty="0" smtClean="0"/>
              <a:t> id generator, </a:t>
            </a:r>
            <a:r>
              <a:rPr lang="en-US" dirty="0" err="1" smtClean="0"/>
              <a:t>hilo</a:t>
            </a:r>
            <a:r>
              <a:rPr lang="en-US" dirty="0" smtClean="0"/>
              <a:t> id generator relay on the formula but </a:t>
            </a:r>
            <a:r>
              <a:rPr lang="en-US" dirty="0" err="1" smtClean="0"/>
              <a:t>seq_hilo</a:t>
            </a:r>
            <a:r>
              <a:rPr lang="en-US" dirty="0" smtClean="0"/>
              <a:t> id generator  work with the sequence generator.</a:t>
            </a:r>
          </a:p>
          <a:p>
            <a:pPr lvl="1"/>
            <a:r>
              <a:rPr lang="en-US" dirty="0" smtClean="0"/>
              <a:t>While inserting the data it will generate one of the sequence in to the database.</a:t>
            </a:r>
          </a:p>
          <a:p>
            <a:pPr lvl="1"/>
            <a:r>
              <a:rPr lang="en-US" dirty="0" smtClean="0"/>
              <a:t>It is also used to insert the batch of records, only the difference is,  we will get primary value by executing the </a:t>
            </a:r>
            <a:r>
              <a:rPr lang="en-US" dirty="0" err="1" smtClean="0"/>
              <a:t>seq_hilo</a:t>
            </a:r>
            <a:r>
              <a:rPr lang="en-US" dirty="0" smtClean="0"/>
              <a:t>.</a:t>
            </a:r>
          </a:p>
          <a:p>
            <a:pPr lvl="1"/>
            <a:r>
              <a:rPr lang="en-US" dirty="0" smtClean="0"/>
              <a:t>It will also perform same operation like </a:t>
            </a:r>
            <a:r>
              <a:rPr lang="en-US" dirty="0" err="1" smtClean="0"/>
              <a:t>hilo</a:t>
            </a:r>
            <a:r>
              <a:rPr lang="en-US" dirty="0" smtClean="0"/>
              <a:t> only.</a:t>
            </a:r>
          </a:p>
          <a:p>
            <a:pPr lvl="1"/>
            <a:r>
              <a:rPr lang="en-US" dirty="0" smtClean="0">
                <a:solidFill>
                  <a:srgbClr val="FF0000"/>
                </a:solidFill>
              </a:rPr>
              <a:t>How does it works?</a:t>
            </a:r>
          </a:p>
          <a:p>
            <a:pPr lvl="2"/>
            <a:r>
              <a:rPr lang="en-US" dirty="0" smtClean="0"/>
              <a:t>Same as </a:t>
            </a:r>
            <a:r>
              <a:rPr lang="en-US" dirty="0" err="1" smtClean="0"/>
              <a:t>hilo</a:t>
            </a:r>
            <a:r>
              <a:rPr lang="en-US" dirty="0" smtClean="0"/>
              <a:t> but it will get the value from the sequence.</a:t>
            </a:r>
          </a:p>
          <a:p>
            <a:pPr lvl="1"/>
            <a:r>
              <a:rPr lang="en-US" dirty="0" smtClean="0">
                <a:solidFill>
                  <a:srgbClr val="FF0000"/>
                </a:solidFill>
              </a:rPr>
              <a:t>Benefits:</a:t>
            </a:r>
          </a:p>
          <a:p>
            <a:pPr lvl="1"/>
            <a:r>
              <a:rPr lang="en-US" dirty="0" smtClean="0"/>
              <a:t>It will work with any application environment.</a:t>
            </a:r>
          </a:p>
          <a:p>
            <a:pPr lvl="1"/>
            <a:r>
              <a:rPr lang="en-US" dirty="0" smtClean="0">
                <a:solidFill>
                  <a:srgbClr val="FF0000"/>
                </a:solidFill>
              </a:rPr>
              <a:t>Data-types: </a:t>
            </a:r>
            <a:r>
              <a:rPr lang="en-US" dirty="0" err="1" smtClean="0"/>
              <a:t>int</a:t>
            </a:r>
            <a:r>
              <a:rPr lang="en-US" dirty="0" smtClean="0"/>
              <a:t> , short , long.</a:t>
            </a:r>
          </a:p>
          <a:p>
            <a:pPr lvl="1"/>
            <a:r>
              <a:rPr lang="en-US" dirty="0" smtClean="0">
                <a:solidFill>
                  <a:srgbClr val="FF0000"/>
                </a:solidFill>
              </a:rPr>
              <a:t>Drawback:</a:t>
            </a:r>
          </a:p>
          <a:p>
            <a:pPr lvl="2"/>
            <a:r>
              <a:rPr lang="en-US" dirty="0" smtClean="0"/>
              <a:t>It will work with oracle database only.</a:t>
            </a:r>
            <a:endParaRPr lang="en-US" dirty="0"/>
          </a:p>
          <a:p>
            <a:pPr lvl="2"/>
            <a:r>
              <a:rPr lang="en-US" dirty="0" smtClean="0"/>
              <a:t>It will support all the application environment. </a:t>
            </a:r>
          </a:p>
          <a:p>
            <a:pPr marL="514350" lvl="1" indent="0">
              <a:buNone/>
            </a:pPr>
            <a:r>
              <a:rPr lang="en-US" dirty="0" smtClean="0">
                <a:solidFill>
                  <a:srgbClr val="FF0000"/>
                </a:solidFill>
              </a:rPr>
              <a:t>Syntax:</a:t>
            </a:r>
          </a:p>
          <a:p>
            <a:pPr marL="514350" lvl="1" indent="0">
              <a:buNone/>
            </a:pPr>
            <a:r>
              <a:rPr lang="en-US" dirty="0">
                <a:solidFill>
                  <a:srgbClr val="FF0000"/>
                </a:solidFill>
              </a:rPr>
              <a:t>	</a:t>
            </a:r>
            <a:r>
              <a:rPr lang="en-US" dirty="0" smtClean="0">
                <a:solidFill>
                  <a:srgbClr val="FF0000"/>
                </a:solidFill>
              </a:rPr>
              <a:t>&lt;generator class=“</a:t>
            </a:r>
            <a:r>
              <a:rPr lang="en-US" dirty="0" err="1" smtClean="0">
                <a:solidFill>
                  <a:srgbClr val="FF0000"/>
                </a:solidFill>
              </a:rPr>
              <a:t>seq_hilo</a:t>
            </a:r>
            <a:r>
              <a:rPr lang="en-US" dirty="0" smtClean="0">
                <a:solidFill>
                  <a:srgbClr val="FF0000"/>
                </a:solidFill>
              </a:rPr>
              <a:t>”&gt;</a:t>
            </a:r>
          </a:p>
          <a:p>
            <a:pPr marL="514350" lvl="1" indent="0">
              <a:buNone/>
            </a:pPr>
            <a:r>
              <a:rPr lang="en-US" dirty="0" smtClean="0">
                <a:solidFill>
                  <a:srgbClr val="FF0000"/>
                </a:solidFill>
              </a:rPr>
              <a:t>	 &lt;</a:t>
            </a:r>
            <a:r>
              <a:rPr lang="en-US" dirty="0" err="1" smtClean="0">
                <a:solidFill>
                  <a:srgbClr val="FF0000"/>
                </a:solidFill>
              </a:rPr>
              <a:t>param</a:t>
            </a:r>
            <a:r>
              <a:rPr lang="en-US" dirty="0" smtClean="0">
                <a:solidFill>
                  <a:srgbClr val="FF0000"/>
                </a:solidFill>
              </a:rPr>
              <a:t> name=“</a:t>
            </a:r>
            <a:r>
              <a:rPr lang="en-US" dirty="0" err="1" smtClean="0">
                <a:solidFill>
                  <a:srgbClr val="FF0000"/>
                </a:solidFill>
              </a:rPr>
              <a:t>max_lo</a:t>
            </a:r>
            <a:r>
              <a:rPr lang="en-US" dirty="0" smtClean="0">
                <a:solidFill>
                  <a:srgbClr val="FF0000"/>
                </a:solidFill>
              </a:rPr>
              <a:t>”&gt;10&lt;/</a:t>
            </a:r>
            <a:r>
              <a:rPr lang="en-US" dirty="0" err="1" smtClean="0">
                <a:solidFill>
                  <a:srgbClr val="FF0000"/>
                </a:solidFill>
              </a:rPr>
              <a:t>param</a:t>
            </a:r>
            <a:r>
              <a:rPr lang="en-US" dirty="0" smtClean="0">
                <a:solidFill>
                  <a:srgbClr val="FF0000"/>
                </a:solidFill>
              </a:rPr>
              <a:t>&gt;</a:t>
            </a:r>
          </a:p>
          <a:p>
            <a:pPr marL="514350" lvl="1" indent="0">
              <a:buNone/>
            </a:pPr>
            <a:r>
              <a:rPr lang="en-US" dirty="0">
                <a:solidFill>
                  <a:srgbClr val="FF0000"/>
                </a:solidFill>
              </a:rPr>
              <a:t>	 </a:t>
            </a:r>
            <a:r>
              <a:rPr lang="en-US" dirty="0" smtClean="0">
                <a:solidFill>
                  <a:srgbClr val="FF0000"/>
                </a:solidFill>
              </a:rPr>
              <a:t>&lt;</a:t>
            </a:r>
            <a:r>
              <a:rPr lang="en-US" dirty="0" err="1" smtClean="0">
                <a:solidFill>
                  <a:srgbClr val="FF0000"/>
                </a:solidFill>
              </a:rPr>
              <a:t>param</a:t>
            </a:r>
            <a:r>
              <a:rPr lang="en-US" dirty="0" smtClean="0">
                <a:solidFill>
                  <a:srgbClr val="FF0000"/>
                </a:solidFill>
              </a:rPr>
              <a:t> name=“sequence”&gt;</a:t>
            </a:r>
            <a:r>
              <a:rPr lang="en-US" dirty="0" err="1" smtClean="0">
                <a:solidFill>
                  <a:srgbClr val="FF0000"/>
                </a:solidFill>
              </a:rPr>
              <a:t>agent_id_seq</a:t>
            </a:r>
            <a:r>
              <a:rPr lang="en-US" dirty="0" smtClean="0">
                <a:solidFill>
                  <a:srgbClr val="FF0000"/>
                </a:solidFill>
              </a:rPr>
              <a:t>&lt;/</a:t>
            </a:r>
            <a:r>
              <a:rPr lang="en-US" dirty="0" err="1" smtClean="0">
                <a:solidFill>
                  <a:srgbClr val="FF0000"/>
                </a:solidFill>
              </a:rPr>
              <a:t>param</a:t>
            </a:r>
            <a:r>
              <a:rPr lang="en-US" dirty="0" smtClean="0">
                <a:solidFill>
                  <a:srgbClr val="FF0000"/>
                </a:solidFill>
              </a:rPr>
              <a:t>&gt;</a:t>
            </a:r>
          </a:p>
          <a:p>
            <a:pPr marL="514350" lvl="1" indent="0">
              <a:buNone/>
            </a:pPr>
            <a:r>
              <a:rPr lang="en-US" dirty="0" smtClean="0">
                <a:solidFill>
                  <a:srgbClr val="FF0000"/>
                </a:solidFill>
              </a:rPr>
              <a:t>	&lt;/generator&gt;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549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Hibernate 8</a:t>
            </a:r>
            <a:endParaRPr lang="en-US"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r>
              <a:rPr lang="en-US" sz="5100" b="1" dirty="0" smtClean="0">
                <a:solidFill>
                  <a:srgbClr val="FF0000"/>
                </a:solidFill>
              </a:rPr>
              <a:t>RDBMS and Other Database Drawbacks</a:t>
            </a:r>
          </a:p>
          <a:p>
            <a:r>
              <a:rPr lang="en-US" sz="3600" dirty="0" smtClean="0"/>
              <a:t>Java provided a JDBC API which deals with all databases</a:t>
            </a:r>
            <a:r>
              <a:rPr lang="en-US" sz="5100" dirty="0" smtClean="0"/>
              <a:t>.</a:t>
            </a:r>
          </a:p>
          <a:p>
            <a:r>
              <a:rPr lang="en-US" sz="3600" dirty="0" smtClean="0"/>
              <a:t>Using </a:t>
            </a:r>
            <a:r>
              <a:rPr lang="en-US" sz="3600" dirty="0"/>
              <a:t>JDBC API we can perform operations on the databases but there are no. of databases are available in the market. Like CSV, xml, RDBMS etc. </a:t>
            </a:r>
          </a:p>
          <a:p>
            <a:r>
              <a:rPr lang="en-US" sz="3600" dirty="0"/>
              <a:t>For every database we have to write separated business logic to perform operation on it.</a:t>
            </a:r>
          </a:p>
          <a:p>
            <a:r>
              <a:rPr lang="en-US" sz="3600" dirty="0" smtClean="0"/>
              <a:t>If </a:t>
            </a:r>
            <a:r>
              <a:rPr lang="en-US" sz="3600" dirty="0"/>
              <a:t>we want the data from database, we will  get data in relational format rather than object format.</a:t>
            </a:r>
          </a:p>
          <a:p>
            <a:r>
              <a:rPr lang="en-US" sz="3600" dirty="0"/>
              <a:t>Relational database will retrieve data in rows and columns </a:t>
            </a:r>
            <a:r>
              <a:rPr lang="en-US" sz="3600" dirty="0" smtClean="0"/>
              <a:t>format.</a:t>
            </a:r>
            <a:endParaRPr lang="en-US" sz="3600" dirty="0"/>
          </a:p>
          <a:p>
            <a:r>
              <a:rPr lang="en-US" sz="3600" dirty="0"/>
              <a:t>CSV, XML, Hierarchical, Network database are structured, semantics, if any change In database make </a:t>
            </a:r>
            <a:r>
              <a:rPr lang="en-US" sz="3600" dirty="0" smtClean="0"/>
              <a:t>the  change in  </a:t>
            </a:r>
            <a:r>
              <a:rPr lang="en-US" sz="3600" dirty="0"/>
              <a:t>corresponding code in the application. So it is very expensive </a:t>
            </a:r>
            <a:r>
              <a:rPr lang="en-US" sz="3600" dirty="0" smtClean="0"/>
              <a:t>task , we </a:t>
            </a:r>
            <a:r>
              <a:rPr lang="en-US" sz="3600" dirty="0"/>
              <a:t>cant modify our </a:t>
            </a:r>
            <a:r>
              <a:rPr lang="en-US" sz="3600" dirty="0" smtClean="0"/>
              <a:t>code every time.</a:t>
            </a:r>
          </a:p>
          <a:p>
            <a:pPr marL="0" indent="0">
              <a:buNone/>
            </a:pPr>
            <a:endParaRPr lang="en-US" sz="3600" dirty="0" smtClean="0">
              <a:solidFill>
                <a:srgbClr val="FF0000"/>
              </a:solidFill>
            </a:endParaRPr>
          </a:p>
          <a:p>
            <a:pPr marL="0" indent="0">
              <a:buNone/>
            </a:pPr>
            <a:endParaRPr lang="en-US" sz="3600" b="1" dirty="0" smtClean="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905834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solidFill>
                  <a:srgbClr val="FF0000"/>
                </a:solidFill>
              </a:rPr>
              <a:t>7)GUID: ( global </a:t>
            </a:r>
            <a:r>
              <a:rPr lang="en-US" dirty="0" err="1" smtClean="0">
                <a:solidFill>
                  <a:srgbClr val="FF0000"/>
                </a:solidFill>
              </a:rPr>
              <a:t>uid</a:t>
            </a:r>
            <a:r>
              <a:rPr lang="en-US" dirty="0" smtClean="0">
                <a:solidFill>
                  <a:srgbClr val="FF0000"/>
                </a:solidFill>
              </a:rPr>
              <a:t>):</a:t>
            </a:r>
          </a:p>
          <a:p>
            <a:pPr lvl="1"/>
            <a:r>
              <a:rPr lang="en-US" dirty="0" smtClean="0">
                <a:solidFill>
                  <a:srgbClr val="FF0000"/>
                </a:solidFill>
              </a:rPr>
              <a:t>How does it works?</a:t>
            </a:r>
          </a:p>
          <a:p>
            <a:pPr lvl="2"/>
            <a:r>
              <a:rPr lang="en-US" dirty="0" smtClean="0"/>
              <a:t> </a:t>
            </a:r>
            <a:r>
              <a:rPr lang="en-US" dirty="0"/>
              <a:t>Actually session object will take the class name with that it will go to the </a:t>
            </a:r>
            <a:r>
              <a:rPr lang="en-US" dirty="0" err="1"/>
              <a:t>sessionFactory</a:t>
            </a:r>
            <a:r>
              <a:rPr lang="en-US" dirty="0"/>
              <a:t> and get the metadata for corresponding class with table and it will check which id generator has been used for generating the primary key</a:t>
            </a:r>
            <a:r>
              <a:rPr lang="en-US" dirty="0" smtClean="0"/>
              <a:t>.</a:t>
            </a:r>
          </a:p>
          <a:p>
            <a:pPr lvl="2"/>
            <a:r>
              <a:rPr lang="en-US" dirty="0" smtClean="0"/>
              <a:t>Actually GUID work with JEE environment, and it will uses one algorithm which going to generator  primary key value.</a:t>
            </a:r>
          </a:p>
          <a:p>
            <a:pPr lvl="2"/>
            <a:r>
              <a:rPr lang="en-US" dirty="0" smtClean="0"/>
              <a:t>GUID will take number of parameter to generator the primary key value. It will generator the value in String format with max length is 256 character.</a:t>
            </a:r>
          </a:p>
          <a:p>
            <a:pPr lvl="2"/>
            <a:r>
              <a:rPr lang="en-US" dirty="0" smtClean="0"/>
              <a:t>It will unique across the universe.</a:t>
            </a:r>
          </a:p>
          <a:p>
            <a:pPr marL="914400" lvl="2" indent="0">
              <a:buNone/>
            </a:pPr>
            <a:r>
              <a:rPr lang="en-US" dirty="0" smtClean="0">
                <a:solidFill>
                  <a:srgbClr val="FF0000"/>
                </a:solidFill>
              </a:rPr>
              <a:t>Ex: select </a:t>
            </a:r>
            <a:r>
              <a:rPr lang="en-US" dirty="0" err="1" smtClean="0">
                <a:solidFill>
                  <a:srgbClr val="FF0000"/>
                </a:solidFill>
              </a:rPr>
              <a:t>sys_guid</a:t>
            </a:r>
            <a:r>
              <a:rPr lang="en-US" dirty="0" smtClean="0">
                <a:solidFill>
                  <a:srgbClr val="FF0000"/>
                </a:solidFill>
              </a:rPr>
              <a:t>() from dual;</a:t>
            </a:r>
          </a:p>
          <a:p>
            <a:pPr lvl="1"/>
            <a:r>
              <a:rPr lang="en-US" dirty="0" smtClean="0">
                <a:solidFill>
                  <a:srgbClr val="FF0000"/>
                </a:solidFill>
              </a:rPr>
              <a:t>Benefits:</a:t>
            </a:r>
          </a:p>
          <a:p>
            <a:pPr lvl="2"/>
            <a:r>
              <a:rPr lang="en-US" dirty="0" smtClean="0"/>
              <a:t>We will get unique id in the universe.</a:t>
            </a:r>
          </a:p>
          <a:p>
            <a:pPr lvl="1"/>
            <a:r>
              <a:rPr lang="en-US" dirty="0" smtClean="0">
                <a:solidFill>
                  <a:srgbClr val="FF0000"/>
                </a:solidFill>
              </a:rPr>
              <a:t>Data-types : string </a:t>
            </a:r>
          </a:p>
          <a:p>
            <a:pPr lvl="1"/>
            <a:r>
              <a:rPr lang="en-US" dirty="0" smtClean="0">
                <a:solidFill>
                  <a:srgbClr val="FF0000"/>
                </a:solidFill>
              </a:rPr>
              <a:t>Drawbacks:</a:t>
            </a:r>
          </a:p>
          <a:p>
            <a:pPr lvl="2"/>
            <a:r>
              <a:rPr lang="en-US" dirty="0" smtClean="0"/>
              <a:t>It will work with GUID generator databases only.</a:t>
            </a:r>
          </a:p>
          <a:p>
            <a:pPr lvl="2"/>
            <a:r>
              <a:rPr lang="en-US" dirty="0" smtClean="0"/>
              <a:t>It will consume more memory space for storing the primary key value.</a:t>
            </a:r>
          </a:p>
          <a:p>
            <a:pPr lvl="2"/>
            <a:r>
              <a:rPr lang="en-US" dirty="0" smtClean="0"/>
              <a:t>It is very hard to remember and query the data.</a:t>
            </a:r>
          </a:p>
          <a:p>
            <a:pPr lvl="2"/>
            <a:r>
              <a:rPr lang="en-US" dirty="0" smtClean="0"/>
              <a:t>It is used in special environment only.</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798500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Hibernate 57</a:t>
            </a: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smtClean="0"/>
              <a:t>UUID</a:t>
            </a:r>
          </a:p>
          <a:p>
            <a:r>
              <a:rPr lang="en-US" dirty="0" smtClean="0"/>
              <a:t>Foreign</a:t>
            </a:r>
          </a:p>
          <a:p>
            <a:r>
              <a:rPr lang="en-US" dirty="0" smtClean="0"/>
              <a:t>Select</a:t>
            </a:r>
          </a:p>
          <a:p>
            <a:pPr lvl="1"/>
            <a:r>
              <a:rPr lang="en-US" dirty="0" smtClean="0"/>
              <a:t>Legacy based application</a:t>
            </a:r>
          </a:p>
          <a:p>
            <a:pPr lvl="1"/>
            <a:r>
              <a:rPr lang="en-US" dirty="0" smtClean="0"/>
              <a:t>Internally trigger has been used</a:t>
            </a:r>
          </a:p>
          <a:p>
            <a:pPr lvl="1"/>
            <a:r>
              <a:rPr lang="en-US" dirty="0" smtClean="0"/>
              <a:t> </a:t>
            </a: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51484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62</a:t>
            </a:r>
            <a:endParaRPr lang="en-US" dirty="0"/>
          </a:p>
        </p:txBody>
      </p:sp>
      <p:sp>
        <p:nvSpPr>
          <p:cNvPr id="3" name="Content Placeholder 2"/>
          <p:cNvSpPr>
            <a:spLocks noGrp="1"/>
          </p:cNvSpPr>
          <p:nvPr>
            <p:ph idx="1"/>
          </p:nvPr>
        </p:nvSpPr>
        <p:spPr>
          <a:xfrm>
            <a:off x="0" y="762000"/>
            <a:ext cx="9144000" cy="6096000"/>
          </a:xfrm>
        </p:spPr>
        <p:txBody>
          <a:bodyPr/>
          <a:lstStyle/>
          <a:p>
            <a:r>
              <a:rPr lang="en-US" dirty="0" smtClean="0"/>
              <a:t>Update and marge</a:t>
            </a:r>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161662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Hibernate 63</a:t>
            </a:r>
            <a:endParaRPr lang="en-US" dirty="0"/>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solidFill>
                  <a:srgbClr val="FF0000"/>
                </a:solidFill>
              </a:rPr>
              <a:t>Working with entity lifecycle states:</a:t>
            </a:r>
          </a:p>
          <a:p>
            <a:pPr lvl="1"/>
            <a:r>
              <a:rPr lang="en-US" dirty="0" smtClean="0"/>
              <a:t>In programming world every object has state while transition from one place to another place.</a:t>
            </a:r>
          </a:p>
          <a:p>
            <a:pPr lvl="1"/>
            <a:r>
              <a:rPr lang="en-US" dirty="0" smtClean="0"/>
              <a:t>In normal java object lifecycle there are infinite state are available for one object, but coming to the hibernate there are finite set of states are available.</a:t>
            </a:r>
          </a:p>
          <a:p>
            <a:pPr lvl="1"/>
            <a:r>
              <a:rPr lang="en-US" dirty="0" smtClean="0"/>
              <a:t>Actually hibernate object deals with persistency related context so it has finite set of states.</a:t>
            </a:r>
          </a:p>
          <a:p>
            <a:pPr lvl="1"/>
            <a:r>
              <a:rPr lang="en-US" dirty="0" smtClean="0"/>
              <a:t>There are four states where hibernate object will go through to perform the persistency.</a:t>
            </a:r>
          </a:p>
          <a:p>
            <a:pPr lvl="2"/>
            <a:r>
              <a:rPr lang="en-US" dirty="0" smtClean="0">
                <a:solidFill>
                  <a:srgbClr val="FF0000"/>
                </a:solidFill>
              </a:rPr>
              <a:t>Transient state</a:t>
            </a:r>
          </a:p>
          <a:p>
            <a:pPr lvl="2"/>
            <a:r>
              <a:rPr lang="en-US" dirty="0" smtClean="0">
                <a:solidFill>
                  <a:srgbClr val="FF0000"/>
                </a:solidFill>
              </a:rPr>
              <a:t>Persistent state</a:t>
            </a:r>
          </a:p>
          <a:p>
            <a:pPr lvl="2"/>
            <a:r>
              <a:rPr lang="en-US" dirty="0" smtClean="0">
                <a:solidFill>
                  <a:srgbClr val="FF0000"/>
                </a:solidFill>
              </a:rPr>
              <a:t>Detached state</a:t>
            </a:r>
          </a:p>
          <a:p>
            <a:pPr lvl="2"/>
            <a:r>
              <a:rPr lang="en-US" dirty="0" smtClean="0">
                <a:solidFill>
                  <a:srgbClr val="FF0000"/>
                </a:solidFill>
              </a:rPr>
              <a:t>Removed state</a:t>
            </a:r>
          </a:p>
          <a:p>
            <a:pPr marL="571500" indent="-457200"/>
            <a:r>
              <a:rPr lang="en-US" dirty="0" smtClean="0"/>
              <a:t>Transient state :</a:t>
            </a:r>
          </a:p>
          <a:p>
            <a:pPr marL="971550" lvl="1" indent="-457200"/>
            <a:r>
              <a:rPr lang="en-US" dirty="0" smtClean="0"/>
              <a:t>When object has been created then that state called as transient state.</a:t>
            </a:r>
          </a:p>
          <a:p>
            <a:pPr marL="971550" lvl="1" indent="-457200"/>
            <a:r>
              <a:rPr lang="en-US" dirty="0" smtClean="0"/>
              <a:t>If we perform any operation also it will not affect into the database or session cache.</a:t>
            </a:r>
          </a:p>
          <a:p>
            <a:pPr marL="971550" lvl="1" indent="-457200"/>
            <a:r>
              <a:rPr lang="en-US" dirty="0" smtClean="0"/>
              <a:t>To perform operation on the database or first level cache then we have to change the state of the object. By using sort of method which are provided by the hibernate.</a:t>
            </a:r>
          </a:p>
          <a:p>
            <a:pPr marL="971550" lvl="1" indent="-457200"/>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21480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solidFill>
                  <a:srgbClr val="FF0000"/>
                </a:solidFill>
              </a:rPr>
              <a:t>Persistent state:</a:t>
            </a:r>
          </a:p>
          <a:p>
            <a:pPr lvl="1"/>
            <a:r>
              <a:rPr lang="en-US" dirty="0" smtClean="0"/>
              <a:t>In this state object has some data and it is attached with the session or database to perform some operation.</a:t>
            </a:r>
          </a:p>
          <a:p>
            <a:pPr lvl="1"/>
            <a:r>
              <a:rPr lang="en-US" dirty="0" smtClean="0"/>
              <a:t>Once object entered into the persistent state then there is no need to use additional method to perform the persistency.</a:t>
            </a:r>
          </a:p>
          <a:p>
            <a:pPr lvl="1"/>
            <a:r>
              <a:rPr lang="en-US" dirty="0" smtClean="0"/>
              <a:t>Object itself is responsible for persisting the data.</a:t>
            </a:r>
          </a:p>
          <a:p>
            <a:pPr lvl="2"/>
            <a:r>
              <a:rPr lang="en-US" dirty="0" smtClean="0"/>
              <a:t>Ex:</a:t>
            </a:r>
          </a:p>
          <a:p>
            <a:pPr marL="1371600" lvl="3" indent="0">
              <a:buNone/>
            </a:pPr>
            <a:r>
              <a:rPr lang="en-US" dirty="0" smtClean="0">
                <a:solidFill>
                  <a:srgbClr val="FF0000"/>
                </a:solidFill>
              </a:rPr>
              <a:t>Address </a:t>
            </a:r>
            <a:r>
              <a:rPr lang="en-US" dirty="0" err="1" smtClean="0">
                <a:solidFill>
                  <a:srgbClr val="FF0000"/>
                </a:solidFill>
              </a:rPr>
              <a:t>addr</a:t>
            </a:r>
            <a:r>
              <a:rPr lang="en-US" dirty="0" smtClean="0">
                <a:solidFill>
                  <a:srgbClr val="FF0000"/>
                </a:solidFill>
              </a:rPr>
              <a:t> = (Address)</a:t>
            </a:r>
            <a:r>
              <a:rPr lang="en-US" dirty="0" err="1" smtClean="0">
                <a:solidFill>
                  <a:srgbClr val="FF0000"/>
                </a:solidFill>
              </a:rPr>
              <a:t>session.get</a:t>
            </a:r>
            <a:r>
              <a:rPr lang="en-US" dirty="0" smtClean="0">
                <a:solidFill>
                  <a:srgbClr val="FF0000"/>
                </a:solidFill>
              </a:rPr>
              <a:t>(Address.class,1);</a:t>
            </a:r>
          </a:p>
          <a:p>
            <a:pPr marL="1371600" lvl="3" indent="0">
              <a:buNone/>
            </a:pPr>
            <a:r>
              <a:rPr lang="en-US" dirty="0" smtClean="0">
                <a:solidFill>
                  <a:srgbClr val="FF0000"/>
                </a:solidFill>
              </a:rPr>
              <a:t>Addr.setAddressLine1(“</a:t>
            </a:r>
            <a:r>
              <a:rPr lang="en-US" dirty="0" err="1" smtClean="0">
                <a:solidFill>
                  <a:srgbClr val="FF0000"/>
                </a:solidFill>
              </a:rPr>
              <a:t>solapur</a:t>
            </a:r>
            <a:r>
              <a:rPr lang="en-US" dirty="0" smtClean="0">
                <a:solidFill>
                  <a:srgbClr val="FF0000"/>
                </a:solidFill>
              </a:rPr>
              <a:t>”);</a:t>
            </a:r>
          </a:p>
          <a:p>
            <a:pPr marL="1371600" lvl="3" indent="0">
              <a:buNone/>
            </a:pPr>
            <a:r>
              <a:rPr lang="en-US" dirty="0" err="1" smtClean="0">
                <a:solidFill>
                  <a:srgbClr val="FF0000"/>
                </a:solidFill>
              </a:rPr>
              <a:t>Session.getTransaction</a:t>
            </a:r>
            <a:r>
              <a:rPr lang="en-US" dirty="0" smtClean="0">
                <a:solidFill>
                  <a:srgbClr val="FF0000"/>
                </a:solidFill>
              </a:rPr>
              <a:t>().commit();</a:t>
            </a:r>
          </a:p>
          <a:p>
            <a:pPr marL="971550" lvl="1" indent="-457200"/>
            <a:r>
              <a:rPr lang="en-US" dirty="0" smtClean="0"/>
              <a:t>There are different method provided by hibernate to get object into persistency state.</a:t>
            </a:r>
          </a:p>
          <a:p>
            <a:pPr marL="1371600" lvl="2" indent="-457200"/>
            <a:r>
              <a:rPr lang="en-US" dirty="0" smtClean="0"/>
              <a:t>Save</a:t>
            </a:r>
          </a:p>
          <a:p>
            <a:pPr marL="1371600" lvl="2" indent="-457200"/>
            <a:r>
              <a:rPr lang="en-US" dirty="0" smtClean="0"/>
              <a:t>Persist</a:t>
            </a:r>
          </a:p>
          <a:p>
            <a:pPr marL="1371600" lvl="2" indent="-457200"/>
            <a:r>
              <a:rPr lang="en-US" dirty="0" err="1" smtClean="0"/>
              <a:t>saveOrUpdate</a:t>
            </a:r>
            <a:endParaRPr lang="en-US" dirty="0" smtClean="0"/>
          </a:p>
          <a:p>
            <a:pPr marL="971550" lvl="1" indent="-457200"/>
            <a:r>
              <a:rPr lang="en-US" dirty="0" smtClean="0"/>
              <a:t>Get and load are two method which directly make the object persistent state.</a:t>
            </a:r>
          </a:p>
          <a:p>
            <a:pPr marL="971550" lvl="1" indent="-457200"/>
            <a:r>
              <a:rPr lang="en-US" dirty="0" smtClean="0"/>
              <a:t>A object deals with session cache or database then that object should be in persistency state only.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3295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solidFill>
                  <a:srgbClr val="FF0000"/>
                </a:solidFill>
              </a:rPr>
              <a:t>Detached state:</a:t>
            </a:r>
          </a:p>
          <a:p>
            <a:pPr lvl="1"/>
            <a:r>
              <a:rPr lang="en-US" dirty="0" smtClean="0"/>
              <a:t>Once object has been removed the relationship with session or database then that state called as detached state.</a:t>
            </a:r>
          </a:p>
          <a:p>
            <a:pPr lvl="1"/>
            <a:r>
              <a:rPr lang="en-US" dirty="0" smtClean="0"/>
              <a:t>There are several method which can easily detach the object from persistency state to detached state.</a:t>
            </a:r>
            <a:endParaRPr lang="en-US" dirty="0"/>
          </a:p>
          <a:p>
            <a:pPr lvl="2"/>
            <a:r>
              <a:rPr lang="en-US" dirty="0" smtClean="0">
                <a:solidFill>
                  <a:srgbClr val="FF0000"/>
                </a:solidFill>
              </a:rPr>
              <a:t>Close</a:t>
            </a:r>
          </a:p>
          <a:p>
            <a:pPr lvl="2"/>
            <a:r>
              <a:rPr lang="en-US" dirty="0" smtClean="0">
                <a:solidFill>
                  <a:srgbClr val="FF0000"/>
                </a:solidFill>
              </a:rPr>
              <a:t>Evict</a:t>
            </a:r>
          </a:p>
          <a:p>
            <a:pPr lvl="2"/>
            <a:r>
              <a:rPr lang="en-US" dirty="0" smtClean="0">
                <a:solidFill>
                  <a:srgbClr val="FF0000"/>
                </a:solidFill>
              </a:rPr>
              <a:t>Clear</a:t>
            </a:r>
          </a:p>
          <a:p>
            <a:pPr lvl="1"/>
            <a:r>
              <a:rPr lang="en-US" dirty="0" smtClean="0"/>
              <a:t>These three method make object to detached from persistent state to detached state.</a:t>
            </a:r>
          </a:p>
          <a:p>
            <a:pPr lvl="1"/>
            <a:endParaRPr lang="en-US" dirty="0"/>
          </a:p>
          <a:p>
            <a:pPr lvl="1"/>
            <a:r>
              <a:rPr lang="en-US" dirty="0" smtClean="0"/>
              <a:t>There are two methods available were we can transmit detached state to persistent state.</a:t>
            </a:r>
          </a:p>
          <a:p>
            <a:pPr lvl="2"/>
            <a:r>
              <a:rPr lang="en-US" dirty="0" smtClean="0"/>
              <a:t>Update </a:t>
            </a:r>
          </a:p>
          <a:p>
            <a:pPr lvl="2"/>
            <a:r>
              <a:rPr lang="en-US" dirty="0" smtClean="0"/>
              <a:t>Marge: marge can transmit detached state object to attached state.</a:t>
            </a:r>
          </a:p>
          <a:p>
            <a:pPr marL="514350" lvl="1"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85088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29"/>
            <a:ext cx="9144000" cy="3077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0"/>
            <a:ext cx="9144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119704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Hibernate 64</a:t>
            </a:r>
            <a:endParaRPr lang="en-US" dirty="0"/>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b="1" dirty="0">
                <a:solidFill>
                  <a:srgbClr val="FF0000"/>
                </a:solidFill>
              </a:rPr>
              <a:t>Relational Object model:</a:t>
            </a:r>
          </a:p>
          <a:p>
            <a:r>
              <a:rPr lang="en-US" dirty="0"/>
              <a:t>Inheritance having multiple problems</a:t>
            </a:r>
          </a:p>
          <a:p>
            <a:pPr lvl="1"/>
            <a:r>
              <a:rPr lang="en-US" dirty="0"/>
              <a:t>We can’t extends more than one class</a:t>
            </a:r>
          </a:p>
          <a:p>
            <a:pPr lvl="1"/>
            <a:r>
              <a:rPr lang="en-US" dirty="0"/>
              <a:t>It forces other class to use all features</a:t>
            </a:r>
          </a:p>
          <a:p>
            <a:pPr lvl="1"/>
            <a:r>
              <a:rPr lang="en-US" dirty="0"/>
              <a:t>There is problem </a:t>
            </a:r>
            <a:r>
              <a:rPr lang="en-US" dirty="0" smtClean="0"/>
              <a:t>of </a:t>
            </a:r>
            <a:r>
              <a:rPr lang="en-US" dirty="0"/>
              <a:t>fragile the classes</a:t>
            </a:r>
          </a:p>
          <a:p>
            <a:pPr lvl="1"/>
            <a:r>
              <a:rPr lang="en-US" dirty="0"/>
              <a:t>Problems in testability. </a:t>
            </a:r>
          </a:p>
          <a:p>
            <a:pPr marL="514350" indent="-457200"/>
            <a:r>
              <a:rPr lang="en-US" dirty="0"/>
              <a:t>There are two type in inheritance</a:t>
            </a:r>
          </a:p>
          <a:p>
            <a:pPr marL="914400" lvl="1" indent="-457200"/>
            <a:r>
              <a:rPr lang="en-US" dirty="0">
                <a:solidFill>
                  <a:srgbClr val="FF0000"/>
                </a:solidFill>
              </a:rPr>
              <a:t>Generalization</a:t>
            </a:r>
          </a:p>
          <a:p>
            <a:pPr marL="914400" lvl="1" indent="-457200"/>
            <a:r>
              <a:rPr lang="en-US" dirty="0">
                <a:solidFill>
                  <a:srgbClr val="FF0000"/>
                </a:solidFill>
              </a:rPr>
              <a:t>Realization	 </a:t>
            </a:r>
          </a:p>
          <a:p>
            <a:pPr marL="914400" lvl="1" indent="-457200"/>
            <a:r>
              <a:rPr lang="en-US" dirty="0">
                <a:solidFill>
                  <a:srgbClr val="FF0000"/>
                </a:solidFill>
              </a:rPr>
              <a:t>Specialization</a:t>
            </a:r>
          </a:p>
          <a:p>
            <a:r>
              <a:rPr lang="en-US" dirty="0" err="1">
                <a:solidFill>
                  <a:srgbClr val="FF0000"/>
                </a:solidFill>
              </a:rPr>
              <a:t>i</a:t>
            </a:r>
            <a:r>
              <a:rPr lang="en-US" dirty="0">
                <a:solidFill>
                  <a:srgbClr val="FF0000"/>
                </a:solidFill>
              </a:rPr>
              <a:t>).Generalization: </a:t>
            </a:r>
            <a:r>
              <a:rPr lang="en-US" dirty="0"/>
              <a:t>It is the process of keeping duplicate method in one class, and extends that class to other subsequent classes.</a:t>
            </a:r>
          </a:p>
          <a:p>
            <a:pPr marL="457200" lvl="1" indent="0">
              <a:buNone/>
            </a:pPr>
            <a:r>
              <a:rPr lang="en-US" dirty="0"/>
              <a:t>				A</a:t>
            </a:r>
          </a:p>
          <a:p>
            <a:pPr marL="457200" lvl="1" indent="0">
              <a:buNone/>
            </a:pPr>
            <a:r>
              <a:rPr lang="en-US" dirty="0"/>
              <a:t>				m4()</a:t>
            </a:r>
          </a:p>
          <a:p>
            <a:pPr marL="457200" lvl="1" indent="0">
              <a:buNone/>
            </a:pPr>
            <a:endParaRPr lang="en-US" dirty="0"/>
          </a:p>
          <a:p>
            <a:pPr marL="457200" lvl="1" indent="0">
              <a:buNone/>
            </a:pPr>
            <a:r>
              <a:rPr lang="en-US" dirty="0"/>
              <a:t>B				C			D</a:t>
            </a:r>
          </a:p>
          <a:p>
            <a:pPr marL="457200" lvl="1" indent="0">
              <a:buNone/>
            </a:pPr>
            <a:r>
              <a:rPr lang="en-US" dirty="0"/>
              <a:t>M1()			m2()			m3()</a:t>
            </a:r>
          </a:p>
          <a:p>
            <a:pPr marL="457200" lvl="1" indent="0">
              <a:buNone/>
            </a:pPr>
            <a:r>
              <a:rPr lang="en-US" dirty="0"/>
              <a:t>=&gt;As we see class A contains method m4() which is common for all the concern classes whoever want to use that method extends class A and access that method.</a:t>
            </a:r>
          </a:p>
          <a:p>
            <a:pPr marL="457200" lvl="1" indent="0">
              <a:buNone/>
            </a:pPr>
            <a:endParaRPr lang="en-US" dirty="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36675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457200" lvl="1" indent="0">
              <a:buNone/>
            </a:pPr>
            <a:r>
              <a:rPr lang="en-US" dirty="0">
                <a:solidFill>
                  <a:srgbClr val="FF0000"/>
                </a:solidFill>
              </a:rPr>
              <a:t>ii).Realization:</a:t>
            </a:r>
            <a:r>
              <a:rPr lang="en-US" dirty="0"/>
              <a:t> It deals like mediator for main class and subsequent classes. If a method name is same but implementation will be different then we can use Realization concept.</a:t>
            </a:r>
          </a:p>
          <a:p>
            <a:pPr marL="457200" lvl="1" indent="0">
              <a:buNone/>
            </a:pPr>
            <a:r>
              <a:rPr lang="en-US" dirty="0">
                <a:solidFill>
                  <a:srgbClr val="FF0000"/>
                </a:solidFill>
              </a:rPr>
              <a:t>iii).Specialization:</a:t>
            </a:r>
            <a:r>
              <a:rPr lang="en-US" dirty="0"/>
              <a:t> A class want to create a new feature and it is specific to that particular class called Specialization. A may contains it own methods which is not sharable to other classes.</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126609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rmAutofit fontScale="90000"/>
          </a:bodyPr>
          <a:lstStyle/>
          <a:p>
            <a:r>
              <a:rPr lang="en-US" dirty="0" smtClean="0">
                <a:solidFill>
                  <a:srgbClr val="FF0000"/>
                </a:solidFill>
              </a:rPr>
              <a:t>Relationship model</a:t>
            </a:r>
            <a:endParaRPr lang="en-US" dirty="0">
              <a:solidFill>
                <a:srgbClr val="FF0000"/>
              </a:solidFill>
            </a:endParaRPr>
          </a:p>
        </p:txBody>
      </p:sp>
      <p:sp>
        <p:nvSpPr>
          <p:cNvPr id="3" name="Content Placeholder 2"/>
          <p:cNvSpPr>
            <a:spLocks noGrp="1"/>
          </p:cNvSpPr>
          <p:nvPr>
            <p:ph idx="1"/>
          </p:nvPr>
        </p:nvSpPr>
        <p:spPr>
          <a:xfrm>
            <a:off x="152400" y="838200"/>
            <a:ext cx="8763000" cy="5867400"/>
          </a:xfrm>
        </p:spPr>
        <p:txBody>
          <a:bodyPr>
            <a:normAutofit fontScale="47500" lnSpcReduction="20000"/>
          </a:bodyPr>
          <a:lstStyle/>
          <a:p>
            <a:r>
              <a:rPr lang="en-US" dirty="0" smtClean="0"/>
              <a:t>As we discussed in previous class what are the ways to speak with other classes using inheritance.</a:t>
            </a:r>
          </a:p>
          <a:p>
            <a:r>
              <a:rPr lang="en-US" dirty="0" smtClean="0"/>
              <a:t>Now we will discuss Composition </a:t>
            </a:r>
          </a:p>
          <a:p>
            <a:r>
              <a:rPr lang="en-US" dirty="0" smtClean="0"/>
              <a:t>Composition: A class contains other class attributes and method called as Composition.</a:t>
            </a:r>
          </a:p>
          <a:p>
            <a:r>
              <a:rPr lang="en-US" dirty="0" smtClean="0"/>
              <a:t>A object has a other object data called as Composition.</a:t>
            </a:r>
          </a:p>
          <a:p>
            <a:r>
              <a:rPr lang="en-US" dirty="0" smtClean="0"/>
              <a:t>Composition classified into three ways </a:t>
            </a:r>
          </a:p>
          <a:p>
            <a:pPr lvl="1"/>
            <a:r>
              <a:rPr lang="en-US" dirty="0" smtClean="0">
                <a:solidFill>
                  <a:srgbClr val="FF0000"/>
                </a:solidFill>
              </a:rPr>
              <a:t>Association</a:t>
            </a:r>
          </a:p>
          <a:p>
            <a:pPr lvl="1"/>
            <a:r>
              <a:rPr lang="en-US" dirty="0" smtClean="0">
                <a:solidFill>
                  <a:srgbClr val="FF0000"/>
                </a:solidFill>
              </a:rPr>
              <a:t>Aggregation </a:t>
            </a:r>
          </a:p>
          <a:p>
            <a:pPr lvl="1"/>
            <a:r>
              <a:rPr lang="en-US" dirty="0" smtClean="0">
                <a:solidFill>
                  <a:srgbClr val="FF0000"/>
                </a:solidFill>
              </a:rPr>
              <a:t>Composition</a:t>
            </a:r>
          </a:p>
          <a:p>
            <a:pPr lvl="1"/>
            <a:r>
              <a:rPr lang="en-US" dirty="0" smtClean="0">
                <a:solidFill>
                  <a:srgbClr val="FF0000"/>
                </a:solidFill>
              </a:rPr>
              <a:t>Dependency</a:t>
            </a:r>
          </a:p>
          <a:p>
            <a:endParaRPr lang="en-US" dirty="0" smtClean="0">
              <a:solidFill>
                <a:srgbClr val="FF0000"/>
              </a:solidFill>
            </a:endParaRPr>
          </a:p>
          <a:p>
            <a:r>
              <a:rPr lang="en-US" dirty="0" smtClean="0">
                <a:solidFill>
                  <a:srgbClr val="FF0000"/>
                </a:solidFill>
              </a:rPr>
              <a:t>Association</a:t>
            </a:r>
            <a:r>
              <a:rPr lang="en-US" dirty="0" smtClean="0"/>
              <a:t>: Two classes are associated with each other. One class can survive without other class called as Association.</a:t>
            </a:r>
          </a:p>
          <a:p>
            <a:pPr marL="0" indent="0">
              <a:buNone/>
            </a:pPr>
            <a:r>
              <a:rPr lang="en-US" dirty="0" smtClean="0"/>
              <a:t>	In association parent and child relationship is not there both are equal to carry there work.</a:t>
            </a:r>
          </a:p>
          <a:p>
            <a:pPr marL="0" indent="0">
              <a:buNone/>
            </a:pPr>
            <a:r>
              <a:rPr lang="en-US" dirty="0" smtClean="0"/>
              <a:t>	-owner :not applicable</a:t>
            </a:r>
          </a:p>
          <a:p>
            <a:pPr marL="0" indent="0">
              <a:buNone/>
            </a:pPr>
            <a:r>
              <a:rPr lang="en-US" dirty="0"/>
              <a:t>	</a:t>
            </a:r>
            <a:r>
              <a:rPr lang="en-US" dirty="0" smtClean="0"/>
              <a:t>-relationship: independent</a:t>
            </a:r>
          </a:p>
          <a:p>
            <a:pPr marL="0" indent="0">
              <a:buNone/>
            </a:pPr>
            <a:r>
              <a:rPr lang="en-US" dirty="0"/>
              <a:t>	</a:t>
            </a:r>
            <a:endParaRPr lang="en-US" dirty="0" smtClean="0"/>
          </a:p>
          <a:p>
            <a:r>
              <a:rPr lang="en-US" dirty="0" smtClean="0">
                <a:solidFill>
                  <a:srgbClr val="FF0000"/>
                </a:solidFill>
              </a:rPr>
              <a:t>Aggregation</a:t>
            </a:r>
            <a:r>
              <a:rPr lang="en-US" dirty="0" smtClean="0"/>
              <a:t> : Two classes are aggregate with each other. One class can survive without other class But here  classes has there own parents.</a:t>
            </a:r>
          </a:p>
          <a:p>
            <a:pPr marL="0" indent="0">
              <a:buNone/>
            </a:pPr>
            <a:r>
              <a:rPr lang="en-US" dirty="0"/>
              <a:t>	</a:t>
            </a:r>
            <a:r>
              <a:rPr lang="en-US" dirty="0" smtClean="0"/>
              <a:t>ex: students are depends on teacher but without student teacher can survive and without teacher student can survive.</a:t>
            </a:r>
          </a:p>
          <a:p>
            <a:pPr marL="0" indent="0">
              <a:buNone/>
            </a:pPr>
            <a:r>
              <a:rPr lang="en-US" dirty="0"/>
              <a:t>	</a:t>
            </a:r>
            <a:r>
              <a:rPr lang="en-US" dirty="0" smtClean="0"/>
              <a:t>- owner : parent is there</a:t>
            </a:r>
          </a:p>
          <a:p>
            <a:pPr marL="0" indent="0">
              <a:buNone/>
            </a:pPr>
            <a:r>
              <a:rPr lang="en-US" dirty="0"/>
              <a:t>	</a:t>
            </a:r>
            <a:r>
              <a:rPr lang="en-US" dirty="0" smtClean="0"/>
              <a:t>-relationship: independent </a:t>
            </a:r>
          </a:p>
        </p:txBody>
      </p:sp>
      <p:sp>
        <p:nvSpPr>
          <p:cNvPr id="4" name="Rectangle 3"/>
          <p:cNvSpPr/>
          <p:nvPr/>
        </p:nvSpPr>
        <p:spPr>
          <a:xfrm>
            <a:off x="3733800" y="3733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54864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 name="Straight Connector 6"/>
          <p:cNvCxnSpPr>
            <a:endCxn id="5" idx="1"/>
          </p:cNvCxnSpPr>
          <p:nvPr/>
        </p:nvCxnSpPr>
        <p:spPr>
          <a:xfrm>
            <a:off x="4648200" y="3962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81400" y="5257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Rectangle 8"/>
          <p:cNvSpPr/>
          <p:nvPr/>
        </p:nvSpPr>
        <p:spPr>
          <a:xfrm>
            <a:off x="5638800" y="52287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Flowchart: Decision 9"/>
          <p:cNvSpPr/>
          <p:nvPr/>
        </p:nvSpPr>
        <p:spPr>
          <a:xfrm>
            <a:off x="4648200" y="5533571"/>
            <a:ext cx="304800" cy="18142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p:cNvCxnSpPr>
          <p:nvPr/>
        </p:nvCxnSpPr>
        <p:spPr>
          <a:xfrm flipV="1">
            <a:off x="4953000" y="5624285"/>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9451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normAutofit fontScale="70000" lnSpcReduction="20000"/>
          </a:bodyPr>
          <a:lstStyle/>
          <a:p>
            <a:pPr marL="0" indent="0">
              <a:buNone/>
            </a:pPr>
            <a:r>
              <a:rPr lang="en-US" dirty="0" smtClean="0">
                <a:solidFill>
                  <a:srgbClr val="FF0000"/>
                </a:solidFill>
              </a:rPr>
              <a:t>			Hibernate 9</a:t>
            </a:r>
          </a:p>
          <a:p>
            <a:r>
              <a:rPr lang="en-US" dirty="0" smtClean="0"/>
              <a:t>Data stored in databases in different format. Relational database can stored data in rows and columns.</a:t>
            </a:r>
          </a:p>
          <a:p>
            <a:r>
              <a:rPr lang="en-US" dirty="0" smtClean="0"/>
              <a:t>CSV stored data in record format.</a:t>
            </a:r>
          </a:p>
          <a:p>
            <a:r>
              <a:rPr lang="en-US" dirty="0" smtClean="0"/>
              <a:t>XML stored data in tag based format. </a:t>
            </a:r>
          </a:p>
          <a:p>
            <a:r>
              <a:rPr lang="en-US" dirty="0" smtClean="0"/>
              <a:t>So it is very difficult to get operational data from the different databases. </a:t>
            </a:r>
          </a:p>
          <a:p>
            <a:r>
              <a:rPr lang="en-US" dirty="0" smtClean="0"/>
              <a:t>If we are using RDBMS to get operational data then we will get data in relational format, in </a:t>
            </a:r>
            <a:r>
              <a:rPr lang="en-US" dirty="0" err="1" smtClean="0"/>
              <a:t>ResultSet</a:t>
            </a:r>
            <a:r>
              <a:rPr lang="en-US" dirty="0" smtClean="0"/>
              <a:t>. </a:t>
            </a:r>
          </a:p>
          <a:p>
            <a:r>
              <a:rPr lang="en-US" dirty="0" smtClean="0"/>
              <a:t>But the problem is that we have to know the internal column names with datatypes to get the operational data. Using </a:t>
            </a:r>
            <a:r>
              <a:rPr lang="en-US" dirty="0" err="1" smtClean="0"/>
              <a:t>rs.next</a:t>
            </a:r>
            <a:r>
              <a:rPr lang="en-US" dirty="0" smtClean="0"/>
              <a:t>() we access the data.</a:t>
            </a:r>
          </a:p>
          <a:p>
            <a:r>
              <a:rPr lang="en-US" dirty="0" smtClean="0"/>
              <a:t> we have to expose the internal format of the database to the programmer.</a:t>
            </a:r>
          </a:p>
          <a:p>
            <a:r>
              <a:rPr lang="en-US" dirty="0" smtClean="0"/>
              <a:t> In future database will change into other database then again we have to rewrite the whole business logic code to perform same operations.</a:t>
            </a:r>
          </a:p>
          <a:p>
            <a:r>
              <a:rPr lang="en-US" dirty="0" smtClean="0"/>
              <a:t>To access data and perform business logic we have to write code in one class but it may not recommended </a:t>
            </a:r>
            <a:r>
              <a:rPr lang="en-US" dirty="0" err="1" smtClean="0"/>
              <a:t>B,z</a:t>
            </a:r>
            <a:r>
              <a:rPr lang="en-US" dirty="0" smtClean="0"/>
              <a:t> if database get change means we have to change whole accuser code and business code. </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583344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6324600"/>
          </a:xfrm>
          <a:ln>
            <a:solidFill>
              <a:schemeClr val="accent1"/>
            </a:solidFill>
          </a:ln>
        </p:spPr>
        <p:txBody>
          <a:bodyPr>
            <a:normAutofit fontScale="85000" lnSpcReduction="20000"/>
          </a:bodyPr>
          <a:lstStyle/>
          <a:p>
            <a:r>
              <a:rPr lang="en-US" dirty="0">
                <a:solidFill>
                  <a:srgbClr val="FF0000"/>
                </a:solidFill>
              </a:rPr>
              <a:t>Composition</a:t>
            </a:r>
            <a:r>
              <a:rPr lang="en-US" dirty="0"/>
              <a:t>: one class  can not survive without other class  that is </a:t>
            </a:r>
            <a:r>
              <a:rPr lang="en-US" dirty="0" smtClean="0"/>
              <a:t>composition</a:t>
            </a:r>
            <a:r>
              <a:rPr lang="en-US" dirty="0"/>
              <a:t>.</a:t>
            </a:r>
          </a:p>
          <a:p>
            <a:r>
              <a:rPr lang="en-US" dirty="0"/>
              <a:t>Means class A contains  class B attribute to survive if B is not there means class A also not there.</a:t>
            </a:r>
          </a:p>
          <a:p>
            <a:pPr lvl="1"/>
            <a:r>
              <a:rPr lang="en-US" dirty="0" smtClean="0"/>
              <a:t>owner </a:t>
            </a:r>
            <a:r>
              <a:rPr lang="en-US" dirty="0"/>
              <a:t>: parent is there </a:t>
            </a:r>
          </a:p>
          <a:p>
            <a:pPr lvl="1"/>
            <a:r>
              <a:rPr lang="en-US" dirty="0"/>
              <a:t>Relationship: </a:t>
            </a:r>
            <a:r>
              <a:rPr lang="en-US" dirty="0" smtClean="0"/>
              <a:t>dependent </a:t>
            </a:r>
          </a:p>
          <a:p>
            <a:pPr marL="457200" lvl="1" indent="0">
              <a:buNone/>
            </a:pPr>
            <a:endParaRPr lang="en-US" dirty="0"/>
          </a:p>
          <a:p>
            <a:r>
              <a:rPr lang="en-US" dirty="0" smtClean="0">
                <a:solidFill>
                  <a:srgbClr val="FF0000"/>
                </a:solidFill>
              </a:rPr>
              <a:t>Dependency</a:t>
            </a:r>
            <a:r>
              <a:rPr lang="en-US" dirty="0" smtClean="0"/>
              <a:t>: A class method is depend on other class attribute it is called as dependency.</a:t>
            </a:r>
          </a:p>
          <a:p>
            <a:pPr marL="457200" lvl="1" indent="0">
              <a:buNone/>
            </a:pPr>
            <a:r>
              <a:rPr lang="en-US" dirty="0" smtClean="0"/>
              <a:t>Ex:</a:t>
            </a:r>
            <a:r>
              <a:rPr lang="en-US" dirty="0">
                <a:solidFill>
                  <a:srgbClr val="FF0000"/>
                </a:solidFill>
              </a:rPr>
              <a:t>	</a:t>
            </a:r>
            <a:r>
              <a:rPr lang="en-US" dirty="0" smtClean="0">
                <a:solidFill>
                  <a:srgbClr val="FF0000"/>
                </a:solidFill>
              </a:rPr>
              <a:t>class A{</a:t>
            </a:r>
          </a:p>
          <a:p>
            <a:pPr marL="457200" lvl="1" indent="0">
              <a:buNone/>
            </a:pPr>
            <a:r>
              <a:rPr lang="en-US" dirty="0">
                <a:solidFill>
                  <a:srgbClr val="FF0000"/>
                </a:solidFill>
              </a:rPr>
              <a:t>	</a:t>
            </a:r>
            <a:r>
              <a:rPr lang="en-US" dirty="0" smtClean="0">
                <a:solidFill>
                  <a:srgbClr val="FF0000"/>
                </a:solidFill>
              </a:rPr>
              <a:t>	p v m1(B a){}</a:t>
            </a:r>
          </a:p>
          <a:p>
            <a:pPr marL="457200" lvl="1" indent="0">
              <a:buNone/>
            </a:pPr>
            <a:r>
              <a:rPr lang="en-US" dirty="0">
                <a:solidFill>
                  <a:srgbClr val="FF0000"/>
                </a:solidFill>
              </a:rPr>
              <a:t>	</a:t>
            </a:r>
            <a:r>
              <a:rPr lang="en-US" dirty="0" smtClean="0">
                <a:solidFill>
                  <a:srgbClr val="FF0000"/>
                </a:solidFill>
              </a:rPr>
              <a:t>}</a:t>
            </a:r>
          </a:p>
          <a:p>
            <a:pPr marL="457200" lvl="1" indent="0">
              <a:buNone/>
            </a:pPr>
            <a:r>
              <a:rPr lang="en-US" dirty="0">
                <a:solidFill>
                  <a:srgbClr val="FF0000"/>
                </a:solidFill>
              </a:rPr>
              <a:t>	</a:t>
            </a:r>
            <a:r>
              <a:rPr lang="en-US" dirty="0" smtClean="0">
                <a:solidFill>
                  <a:srgbClr val="FF0000"/>
                </a:solidFill>
              </a:rPr>
              <a:t>class B{}</a:t>
            </a:r>
          </a:p>
          <a:p>
            <a:pPr marL="457200" lvl="1" indent="0">
              <a:buNone/>
            </a:pPr>
            <a:r>
              <a:rPr lang="en-US" dirty="0" smtClean="0"/>
              <a:t>Class A method depends on Class B object so it is called as dependency.</a:t>
            </a:r>
          </a:p>
          <a:p>
            <a:pPr marL="457200" lvl="1" indent="0">
              <a:buNone/>
            </a:pPr>
            <a:r>
              <a:rPr lang="en-US" dirty="0"/>
              <a:t>	</a:t>
            </a:r>
            <a:r>
              <a:rPr lang="en-US" dirty="0" smtClean="0"/>
              <a:t>	</a:t>
            </a:r>
          </a:p>
        </p:txBody>
      </p:sp>
      <p:sp>
        <p:nvSpPr>
          <p:cNvPr id="6" name="Rectangle 5"/>
          <p:cNvSpPr/>
          <p:nvPr/>
        </p:nvSpPr>
        <p:spPr>
          <a:xfrm>
            <a:off x="4800600" y="184331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Rectangle 6"/>
          <p:cNvSpPr/>
          <p:nvPr/>
        </p:nvSpPr>
        <p:spPr>
          <a:xfrm>
            <a:off x="6858000" y="1814286"/>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Flowchart: Decision 7"/>
          <p:cNvSpPr/>
          <p:nvPr/>
        </p:nvSpPr>
        <p:spPr>
          <a:xfrm>
            <a:off x="5867400" y="2119086"/>
            <a:ext cx="304800" cy="181429"/>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3"/>
          </p:cNvCxnSpPr>
          <p:nvPr/>
        </p:nvCxnSpPr>
        <p:spPr>
          <a:xfrm flipV="1">
            <a:off x="6172200" y="2209800"/>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2371" y="3886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 name="Rectangle 10"/>
          <p:cNvSpPr/>
          <p:nvPr/>
        </p:nvSpPr>
        <p:spPr>
          <a:xfrm>
            <a:off x="6879771" y="38571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2" name="Straight Arrow Connector 11"/>
          <p:cNvCxnSpPr>
            <a:endCxn id="10" idx="3"/>
          </p:cNvCxnSpPr>
          <p:nvPr/>
        </p:nvCxnSpPr>
        <p:spPr>
          <a:xfrm flipH="1">
            <a:off x="5889171" y="4191000"/>
            <a:ext cx="9688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6167037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rmAutofit lnSpcReduction="10000"/>
          </a:bodyPr>
          <a:lstStyle/>
          <a:p>
            <a:r>
              <a:rPr lang="en-US" dirty="0" smtClean="0">
                <a:solidFill>
                  <a:srgbClr val="FF0000"/>
                </a:solidFill>
              </a:rPr>
              <a:t>Relationship Mapping Model:</a:t>
            </a:r>
          </a:p>
          <a:p>
            <a:pPr lvl="1"/>
            <a:r>
              <a:rPr lang="en-US" dirty="0" smtClean="0"/>
              <a:t>In general there are several problems while persistency the data into the database because one entity class may contains relational data it is every hard to predict the relationship with underlying database.</a:t>
            </a:r>
          </a:p>
          <a:p>
            <a:pPr lvl="1"/>
            <a:r>
              <a:rPr lang="en-US" dirty="0" smtClean="0"/>
              <a:t>We can not judge or decide which kind of relationship available between the classes, like one-one , one-many, many-many..</a:t>
            </a:r>
            <a:r>
              <a:rPr lang="en-US" dirty="0" err="1" smtClean="0"/>
              <a:t>etc</a:t>
            </a:r>
            <a:r>
              <a:rPr lang="en-US" dirty="0" smtClean="0"/>
              <a:t>.</a:t>
            </a:r>
          </a:p>
          <a:p>
            <a:pPr lvl="1"/>
            <a:r>
              <a:rPr lang="en-US" dirty="0" smtClean="0"/>
              <a:t>ORM Technology has founded five most common problems while dealing with the relationship with object.</a:t>
            </a:r>
          </a:p>
          <a:p>
            <a:pPr lvl="2"/>
            <a:r>
              <a:rPr lang="en-US" dirty="0" smtClean="0"/>
              <a:t>Granularity</a:t>
            </a:r>
          </a:p>
          <a:p>
            <a:pPr lvl="2"/>
            <a:r>
              <a:rPr lang="en-US" dirty="0" smtClean="0"/>
              <a:t>Inheritance </a:t>
            </a:r>
          </a:p>
          <a:p>
            <a:pPr lvl="2"/>
            <a:r>
              <a:rPr lang="en-US" dirty="0" smtClean="0"/>
              <a:t>Navigation</a:t>
            </a:r>
            <a:endParaRPr lang="en-US" dirty="0"/>
          </a:p>
          <a:p>
            <a:pPr lvl="2"/>
            <a:r>
              <a:rPr lang="en-US" dirty="0" smtClean="0"/>
              <a:t>Identity</a:t>
            </a:r>
          </a:p>
          <a:p>
            <a:pPr lvl="2"/>
            <a:r>
              <a:rPr lang="en-US" dirty="0" smtClean="0"/>
              <a:t>Association</a:t>
            </a:r>
          </a:p>
          <a:p>
            <a:pPr lvl="2"/>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686406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Hibernate 65 </a:t>
            </a: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r>
              <a:rPr lang="en-US" dirty="0" smtClean="0"/>
              <a:t>Granularity:</a:t>
            </a:r>
          </a:p>
          <a:p>
            <a:pPr lvl="1"/>
            <a:r>
              <a:rPr lang="en-US" dirty="0" smtClean="0"/>
              <a:t>Granularity is the problem which come while we are accessing the data from the underlying database.</a:t>
            </a:r>
          </a:p>
          <a:p>
            <a:pPr lvl="1"/>
            <a:r>
              <a:rPr lang="en-US" dirty="0" smtClean="0"/>
              <a:t>If data is stored in table per class hierarchy then it is very hard to find the appropriate data from the corresponding table. </a:t>
            </a:r>
            <a:r>
              <a:rPr lang="en-US" dirty="0" err="1" smtClean="0"/>
              <a:t>B’z</a:t>
            </a:r>
            <a:r>
              <a:rPr lang="en-US" dirty="0" smtClean="0"/>
              <a:t> a table contains multiple class data so we unable to find appropriate data from the table .</a:t>
            </a:r>
          </a:p>
          <a:p>
            <a:pPr lvl="1"/>
            <a:endParaRPr lang="en-US" dirty="0"/>
          </a:p>
          <a:p>
            <a:r>
              <a:rPr lang="en-US" dirty="0" smtClean="0"/>
              <a:t>Inheritance (Subclass type):</a:t>
            </a:r>
          </a:p>
          <a:p>
            <a:pPr lvl="1"/>
            <a:r>
              <a:rPr lang="en-US" dirty="0" smtClean="0"/>
              <a:t>Object  never talks about relationship like primary key , foreign key.</a:t>
            </a:r>
          </a:p>
          <a:p>
            <a:pPr lvl="1"/>
            <a:r>
              <a:rPr lang="en-US" dirty="0" smtClean="0"/>
              <a:t>If there is parent and child relationship then it is very hard to identified which kind of relationship they going to carry while storing the data into the table .</a:t>
            </a:r>
          </a:p>
          <a:p>
            <a:pPr lvl="1"/>
            <a:r>
              <a:rPr lang="en-US" dirty="0" smtClean="0"/>
              <a:t>If child is extending the parent data while storing the child, parent data has to be stored, but the problems is which relation he has to carry there is impedance miss match.</a:t>
            </a:r>
          </a:p>
          <a:p>
            <a:pPr lvl="1"/>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5703668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t>Navigation:</a:t>
            </a:r>
          </a:p>
          <a:p>
            <a:pPr lvl="1"/>
            <a:r>
              <a:rPr lang="en-US" dirty="0" smtClean="0"/>
              <a:t>In database data will be store into relational format with some relationship.</a:t>
            </a:r>
          </a:p>
          <a:p>
            <a:pPr lvl="1"/>
            <a:r>
              <a:rPr lang="en-US" dirty="0" smtClean="0"/>
              <a:t>While accessing the data it should come from multiple tables following relationship. So to get it has to navigate from multiple table.</a:t>
            </a:r>
          </a:p>
          <a:p>
            <a:pPr lvl="1"/>
            <a:r>
              <a:rPr lang="en-US" dirty="0" smtClean="0"/>
              <a:t>Object never talks about the relationship between the tables.</a:t>
            </a:r>
          </a:p>
          <a:p>
            <a:pPr lvl="1"/>
            <a:endParaRPr lang="en-US" dirty="0" smtClean="0"/>
          </a:p>
          <a:p>
            <a:pPr marL="514350" indent="-457200"/>
            <a:r>
              <a:rPr lang="en-US" dirty="0" smtClean="0"/>
              <a:t>Identity</a:t>
            </a:r>
            <a:r>
              <a:rPr lang="en-US" dirty="0">
                <a:sym typeface="Wingdings" panose="05000000000000000000" pitchFamily="2" charset="2"/>
              </a:rPr>
              <a:t> </a:t>
            </a:r>
            <a:r>
              <a:rPr lang="en-US" dirty="0" smtClean="0">
                <a:sym typeface="Wingdings" panose="05000000000000000000" pitchFamily="2" charset="2"/>
              </a:rPr>
              <a:t>: identity talks about the uniqueness </a:t>
            </a:r>
            <a:r>
              <a:rPr lang="en-US" dirty="0">
                <a:sym typeface="Wingdings" panose="05000000000000000000" pitchFamily="2" charset="2"/>
              </a:rPr>
              <a:t>.</a:t>
            </a:r>
            <a:r>
              <a:rPr lang="en-US" dirty="0" smtClean="0"/>
              <a:t> </a:t>
            </a:r>
          </a:p>
          <a:p>
            <a:pPr marL="514350" indent="-457200"/>
            <a:endParaRPr lang="en-US" dirty="0"/>
          </a:p>
          <a:p>
            <a:pPr marL="514350" indent="-457200"/>
            <a:r>
              <a:rPr lang="en-US" dirty="0" smtClean="0"/>
              <a:t>Association : </a:t>
            </a:r>
          </a:p>
          <a:p>
            <a:pPr marL="5715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8699219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1)Inheritance Mapping Model</a:t>
            </a:r>
          </a:p>
          <a:p>
            <a:pPr lvl="1"/>
            <a:r>
              <a:rPr lang="en-US" dirty="0" smtClean="0"/>
              <a:t>IMM going to store data into database using following four ways</a:t>
            </a:r>
          </a:p>
          <a:p>
            <a:pPr lvl="2"/>
            <a:r>
              <a:rPr lang="en-US" dirty="0" smtClean="0"/>
              <a:t>Table per class hierarchy</a:t>
            </a:r>
          </a:p>
          <a:p>
            <a:pPr lvl="2"/>
            <a:r>
              <a:rPr lang="en-US" dirty="0" smtClean="0"/>
              <a:t>Table per concrete class </a:t>
            </a:r>
          </a:p>
          <a:p>
            <a:pPr lvl="2"/>
            <a:r>
              <a:rPr lang="en-US" dirty="0" smtClean="0"/>
              <a:t>Table per subclass</a:t>
            </a:r>
          </a:p>
          <a:p>
            <a:pPr lvl="2"/>
            <a:r>
              <a:rPr lang="en-US" dirty="0" smtClean="0"/>
              <a:t>Implicit polymorphism </a:t>
            </a:r>
          </a:p>
          <a:p>
            <a:pPr lvl="2"/>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944004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472175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Hibernate 66</a:t>
            </a:r>
            <a:endParaRPr lang="en-US" dirty="0"/>
          </a:p>
        </p:txBody>
      </p:sp>
      <p:sp>
        <p:nvSpPr>
          <p:cNvPr id="3" name="Content Placeholder 2"/>
          <p:cNvSpPr>
            <a:spLocks noGrp="1"/>
          </p:cNvSpPr>
          <p:nvPr>
            <p:ph idx="1"/>
          </p:nvPr>
        </p:nvSpPr>
        <p:spPr>
          <a:xfrm>
            <a:off x="0" y="381000"/>
            <a:ext cx="9144000" cy="6477000"/>
          </a:xfrm>
        </p:spPr>
        <p:txBody>
          <a:bodyPr/>
          <a:lstStyle/>
          <a:p>
            <a:r>
              <a:rPr lang="en-US" dirty="0" smtClean="0"/>
              <a:t>Inheritance Mapping model:</a:t>
            </a:r>
          </a:p>
          <a:p>
            <a:pPr lvl="1"/>
            <a:r>
              <a:rPr lang="en-US" dirty="0" smtClean="0"/>
              <a:t>As per the above discussion we come to know what are the problems are available while storing the data into relational database.</a:t>
            </a:r>
          </a:p>
          <a:p>
            <a:pPr lvl="1"/>
            <a:r>
              <a:rPr lang="en-US" dirty="0" smtClean="0"/>
              <a:t>Actually impedance miss-match talks about the problems while storing the object data into the relational format.</a:t>
            </a:r>
          </a:p>
          <a:p>
            <a:pPr lvl="1"/>
            <a:r>
              <a:rPr lang="en-US" dirty="0" smtClean="0"/>
              <a:t>One of the problem is subclass(inheritance)</a:t>
            </a:r>
          </a:p>
          <a:p>
            <a:pPr lvl="1"/>
            <a:r>
              <a:rPr lang="en-US" dirty="0" smtClean="0"/>
              <a:t>To solve the inheritance problem there are three ways we have to apply </a:t>
            </a:r>
          </a:p>
          <a:p>
            <a:pPr lvl="2"/>
            <a:r>
              <a:rPr lang="en-US" dirty="0" smtClean="0"/>
              <a:t>Table per class hierarchy</a:t>
            </a:r>
          </a:p>
          <a:p>
            <a:pPr lvl="2"/>
            <a:r>
              <a:rPr lang="en-US" dirty="0" smtClean="0"/>
              <a:t>Table per concrete class</a:t>
            </a:r>
          </a:p>
          <a:p>
            <a:pPr lvl="2"/>
            <a:r>
              <a:rPr lang="en-US" dirty="0" smtClean="0"/>
              <a:t>Table per subclass</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10938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1) Table per class hierarchy</a:t>
            </a:r>
            <a:r>
              <a:rPr lang="en-US" dirty="0" smtClean="0"/>
              <a:t>:</a:t>
            </a:r>
          </a:p>
          <a:p>
            <a:pPr lvl="1"/>
            <a:r>
              <a:rPr lang="en-US" dirty="0" smtClean="0"/>
              <a:t>Actually class hierarchy talks about the parent-child relationship . Number of classes can inherit  the properties of parent class to child class for whole hierarchy there is only of table which going to handle the all classes data.</a:t>
            </a:r>
          </a:p>
          <a:p>
            <a:pPr lvl="1"/>
            <a:r>
              <a:rPr lang="en-US" dirty="0" smtClean="0"/>
              <a:t>As per the above diagram payment is the parent class and </a:t>
            </a:r>
            <a:r>
              <a:rPr lang="en-US" dirty="0" err="1" smtClean="0"/>
              <a:t>cardpayment</a:t>
            </a:r>
            <a:r>
              <a:rPr lang="en-US" dirty="0" smtClean="0"/>
              <a:t> and </a:t>
            </a:r>
            <a:r>
              <a:rPr lang="en-US" dirty="0" err="1" smtClean="0"/>
              <a:t>chequepayment</a:t>
            </a:r>
            <a:r>
              <a:rPr lang="en-US" dirty="0" smtClean="0"/>
              <a:t> is the other subclass of payment class.</a:t>
            </a:r>
          </a:p>
          <a:p>
            <a:pPr lvl="1"/>
            <a:r>
              <a:rPr lang="en-US" dirty="0" smtClean="0"/>
              <a:t>And as per the above diagram how actually whole hierarchy going to stored into one table.</a:t>
            </a:r>
          </a:p>
          <a:p>
            <a:pPr marL="514350" indent="-457200"/>
            <a:r>
              <a:rPr lang="en-US" dirty="0" smtClean="0">
                <a:solidFill>
                  <a:srgbClr val="FF0000"/>
                </a:solidFill>
              </a:rPr>
              <a:t>Procedure of mapping the inheritance mapping model using class per hierarchy.</a:t>
            </a:r>
          </a:p>
          <a:p>
            <a:pPr marL="914400" lvl="1" indent="-457200"/>
            <a:r>
              <a:rPr lang="en-US" dirty="0" smtClean="0"/>
              <a:t>All the Payment class attribute are inherited by </a:t>
            </a:r>
            <a:r>
              <a:rPr lang="en-US" dirty="0" err="1" smtClean="0"/>
              <a:t>CardPayment</a:t>
            </a:r>
            <a:r>
              <a:rPr lang="en-US" dirty="0"/>
              <a:t> </a:t>
            </a:r>
            <a:r>
              <a:rPr lang="en-US" dirty="0" smtClean="0"/>
              <a:t>and </a:t>
            </a:r>
            <a:r>
              <a:rPr lang="en-US" dirty="0" err="1" smtClean="0"/>
              <a:t>ChequePayment</a:t>
            </a:r>
            <a:r>
              <a:rPr lang="en-US" dirty="0" smtClean="0"/>
              <a:t>.</a:t>
            </a:r>
          </a:p>
          <a:p>
            <a:pPr marL="914400" lvl="1" indent="-457200"/>
            <a:r>
              <a:rPr lang="en-US" dirty="0" smtClean="0"/>
              <a:t>While mapping such kind of relationship we have to little  conscious . </a:t>
            </a:r>
            <a:r>
              <a:rPr lang="en-US" dirty="0" err="1" smtClean="0"/>
              <a:t>Bz</a:t>
            </a:r>
            <a:r>
              <a:rPr lang="en-US" dirty="0" smtClean="0"/>
              <a:t> other classes are inherited from one class.</a:t>
            </a:r>
          </a:p>
          <a:p>
            <a:pPr marL="914400" lvl="1" indent="-457200"/>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353019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lvl="1"/>
            <a:r>
              <a:rPr lang="en-US" dirty="0" smtClean="0"/>
              <a:t>First write the payment.hbm.xml along with all the configuration details.</a:t>
            </a:r>
          </a:p>
          <a:p>
            <a:pPr lvl="1"/>
            <a:r>
              <a:rPr lang="en-US" dirty="0" smtClean="0"/>
              <a:t>Ex:</a:t>
            </a:r>
          </a:p>
          <a:p>
            <a:pPr marL="914400" lvl="2" indent="0">
              <a:buNone/>
            </a:pPr>
            <a:r>
              <a:rPr lang="en-US" dirty="0" smtClean="0"/>
              <a:t>&lt;hibernate-mapping </a:t>
            </a:r>
            <a:r>
              <a:rPr lang="en-US" dirty="0" smtClean="0">
                <a:solidFill>
                  <a:srgbClr val="FF0000"/>
                </a:solidFill>
              </a:rPr>
              <a:t>package=“</a:t>
            </a:r>
            <a:r>
              <a:rPr lang="en-US" dirty="0" err="1" smtClean="0">
                <a:solidFill>
                  <a:srgbClr val="FF0000"/>
                </a:solidFill>
              </a:rPr>
              <a:t>com.imm.entities</a:t>
            </a:r>
            <a:r>
              <a:rPr lang="en-US" dirty="0" smtClean="0">
                <a:solidFill>
                  <a:srgbClr val="FF0000"/>
                </a:solidFill>
              </a:rPr>
              <a:t>”&gt;</a:t>
            </a:r>
          </a:p>
          <a:p>
            <a:pPr marL="914400" lvl="2" indent="0">
              <a:buNone/>
            </a:pPr>
            <a:r>
              <a:rPr lang="en-US" dirty="0" smtClean="0"/>
              <a:t>  &lt;class name=“Payment” table=“PAYMENT_HISTORY” </a:t>
            </a:r>
            <a:r>
              <a:rPr lang="en-US" dirty="0" smtClean="0">
                <a:solidFill>
                  <a:srgbClr val="FF0000"/>
                </a:solidFill>
              </a:rPr>
              <a:t>discriminator –class=“PAYMENT”</a:t>
            </a:r>
            <a:r>
              <a:rPr lang="en-US" dirty="0" smtClean="0"/>
              <a:t>&gt;</a:t>
            </a:r>
          </a:p>
          <a:p>
            <a:pPr marL="914400" lvl="2" indent="0">
              <a:buNone/>
            </a:pPr>
            <a:r>
              <a:rPr lang="en-US" dirty="0" smtClean="0"/>
              <a:t>     &lt;id name=“</a:t>
            </a:r>
            <a:r>
              <a:rPr lang="en-US" dirty="0" err="1" smtClean="0"/>
              <a:t>paymentId</a:t>
            </a:r>
            <a:r>
              <a:rPr lang="en-US" dirty="0" smtClean="0"/>
              <a:t>” column=“PAYMENT_ID”&gt;</a:t>
            </a:r>
          </a:p>
          <a:p>
            <a:pPr marL="914400" lvl="2" indent="0">
              <a:buNone/>
            </a:pPr>
            <a:r>
              <a:rPr lang="en-US" dirty="0" smtClean="0"/>
              <a:t>     &lt;generator class=“increment”/&gt;</a:t>
            </a:r>
          </a:p>
          <a:p>
            <a:pPr marL="914400" lvl="2" indent="0">
              <a:buNone/>
            </a:pPr>
            <a:r>
              <a:rPr lang="en-US" dirty="0"/>
              <a:t> </a:t>
            </a:r>
            <a:r>
              <a:rPr lang="en-US" dirty="0" smtClean="0"/>
              <a:t>    &lt;/id&gt;</a:t>
            </a:r>
          </a:p>
          <a:p>
            <a:pPr marL="914400" lvl="2" indent="0">
              <a:buNone/>
            </a:pPr>
            <a:r>
              <a:rPr lang="en-US" dirty="0" smtClean="0">
                <a:solidFill>
                  <a:srgbClr val="FF0000"/>
                </a:solidFill>
              </a:rPr>
              <a:t>     &lt;discriminator column=“PAYMENT_TYPE”/&gt;</a:t>
            </a:r>
          </a:p>
          <a:p>
            <a:pPr marL="914400" lvl="2" indent="0">
              <a:buNone/>
            </a:pPr>
            <a:r>
              <a:rPr lang="en-US" dirty="0" smtClean="0"/>
              <a:t>     &lt;property name=“merchant” column=“MERCHANT”/&gt;</a:t>
            </a:r>
          </a:p>
          <a:p>
            <a:pPr marL="914400" lvl="2" indent="0">
              <a:buNone/>
            </a:pPr>
            <a:r>
              <a:rPr lang="en-US" dirty="0"/>
              <a:t> </a:t>
            </a:r>
            <a:r>
              <a:rPr lang="en-US" dirty="0" smtClean="0"/>
              <a:t>    &lt;property name=“amount” column=“AMOUNT”/&gt;</a:t>
            </a:r>
          </a:p>
          <a:p>
            <a:pPr marL="914400" lvl="2" indent="0">
              <a:buNone/>
            </a:pPr>
            <a:r>
              <a:rPr lang="en-US" dirty="0" smtClean="0"/>
              <a:t>&lt;/class&gt;</a:t>
            </a:r>
          </a:p>
          <a:p>
            <a:pPr marL="914400" lvl="2" indent="0">
              <a:buNone/>
            </a:pPr>
            <a:r>
              <a:rPr lang="en-US" dirty="0" smtClean="0"/>
              <a:t> &lt;/hibernate-mapping&gt;</a:t>
            </a:r>
          </a:p>
          <a:p>
            <a:pPr marL="971550" lvl="1" indent="-457200"/>
            <a:r>
              <a:rPr lang="en-US" dirty="0" smtClean="0"/>
              <a:t>In above payment.hbm.xml we configured </a:t>
            </a:r>
            <a:r>
              <a:rPr lang="en-US" dirty="0" err="1" smtClean="0"/>
              <a:t>Payment.class</a:t>
            </a:r>
            <a:r>
              <a:rPr lang="en-US" dirty="0" smtClean="0"/>
              <a:t> attributes to the mapping file. But along with that we configured one new element and attribute i.e. discriminator and discriminator-value.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681749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If we stored all classes relational data into one table, then while retrieving how we going to identified the particular data from the table.</a:t>
            </a:r>
          </a:p>
          <a:p>
            <a:r>
              <a:rPr lang="en-US" dirty="0" err="1" smtClean="0"/>
              <a:t>B’z</a:t>
            </a:r>
            <a:r>
              <a:rPr lang="en-US" dirty="0" smtClean="0"/>
              <a:t> one table having multiple classes data so it is difficult to identify which data we are retrieving. </a:t>
            </a:r>
            <a:r>
              <a:rPr lang="en-US" dirty="0" err="1" smtClean="0"/>
              <a:t>Bz</a:t>
            </a:r>
            <a:r>
              <a:rPr lang="en-US" dirty="0" smtClean="0"/>
              <a:t> of the discriminator we going to identify clearly where the data coming from.</a:t>
            </a:r>
          </a:p>
          <a:p>
            <a:r>
              <a:rPr lang="en-US" dirty="0" smtClean="0"/>
              <a:t>Discriminator means differentiate the classes with passed identities. While storing the object we can pass the discriminator value to clearly differentiate from other class object.</a:t>
            </a:r>
          </a:p>
          <a:p>
            <a:r>
              <a:rPr lang="en-US" dirty="0" smtClean="0"/>
              <a:t>Now map the subclasses with there mapping files, but subclasses are the classes which inherits the payment mapping also.</a:t>
            </a:r>
          </a:p>
          <a:p>
            <a:r>
              <a:rPr lang="en-US" dirty="0" smtClean="0"/>
              <a:t>Now we can not directly write subclass mapping file we have to extends the payment mapping file and along with that we have to pass discriminator values.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386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0000" lnSpcReduction="20000"/>
          </a:bodyPr>
          <a:lstStyle/>
          <a:p>
            <a:r>
              <a:rPr lang="en-US" dirty="0"/>
              <a:t> </a:t>
            </a:r>
            <a:r>
              <a:rPr lang="en-US" dirty="0" smtClean="0"/>
              <a:t>so to overcome above problem we write code in two different classes, one is for data accuser and other for business logic.</a:t>
            </a:r>
          </a:p>
          <a:p>
            <a:r>
              <a:rPr lang="en-US" dirty="0" smtClean="0"/>
              <a:t> physically they are different but logically same, </a:t>
            </a:r>
            <a:r>
              <a:rPr lang="en-US" dirty="0" err="1" smtClean="0"/>
              <a:t>B’z</a:t>
            </a:r>
            <a:r>
              <a:rPr lang="en-US" dirty="0" smtClean="0"/>
              <a:t>  we are sending data in relational format only. </a:t>
            </a:r>
          </a:p>
          <a:p>
            <a:r>
              <a:rPr lang="en-US" dirty="0" smtClean="0"/>
              <a:t>If we want to work independently then we have create POJO or domain or DAO class which separated the data access logic from business logic.</a:t>
            </a:r>
          </a:p>
          <a:p>
            <a:r>
              <a:rPr lang="en-US" dirty="0" smtClean="0"/>
              <a:t>We want a object which take care about all internal activities and give only required data.</a:t>
            </a:r>
          </a:p>
          <a:p>
            <a:r>
              <a:rPr lang="en-US" dirty="0" smtClean="0"/>
              <a:t>If we want object as a input then we have to store data as a object only.</a:t>
            </a:r>
          </a:p>
          <a:p>
            <a:r>
              <a:rPr lang="en-US" dirty="0" smtClean="0"/>
              <a:t>But there are several problems if we stored in object format. We cant store object directly into the RDBMS before that we have to serialize the object and stored into the database using BLOB datatype.</a:t>
            </a:r>
          </a:p>
          <a:p>
            <a:r>
              <a:rPr lang="en-US" dirty="0" smtClean="0"/>
              <a:t>Again there is problem to persistence the data. It is understandable by only java programmer.</a:t>
            </a:r>
          </a:p>
          <a:p>
            <a:r>
              <a:rPr lang="en-US" dirty="0" smtClean="0"/>
              <a:t>Serialized data means bits or bytes format and we can’t perform queries on the serialized data.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6420987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Ex:</a:t>
            </a:r>
          </a:p>
          <a:p>
            <a:pPr marL="457200" lvl="1" indent="0">
              <a:buNone/>
            </a:pPr>
            <a:r>
              <a:rPr lang="en-US" dirty="0" smtClean="0">
                <a:solidFill>
                  <a:srgbClr val="FF0000"/>
                </a:solidFill>
              </a:rPr>
              <a:t>CardPayment.hbm.xml</a:t>
            </a:r>
          </a:p>
          <a:p>
            <a:pPr marL="457200" lvl="1" indent="0">
              <a:buNone/>
            </a:pPr>
            <a:r>
              <a:rPr lang="en-US" dirty="0" smtClean="0"/>
              <a:t>&lt;hibernate-mapping  </a:t>
            </a:r>
            <a:r>
              <a:rPr lang="en-US" dirty="0" smtClean="0">
                <a:solidFill>
                  <a:srgbClr val="FF0000"/>
                </a:solidFill>
              </a:rPr>
              <a:t>package=“</a:t>
            </a:r>
            <a:r>
              <a:rPr lang="en-US" dirty="0" err="1" smtClean="0">
                <a:solidFill>
                  <a:srgbClr val="FF0000"/>
                </a:solidFill>
              </a:rPr>
              <a:t>com.imm.entities</a:t>
            </a:r>
            <a:r>
              <a:rPr lang="en-US" dirty="0" smtClean="0">
                <a:solidFill>
                  <a:srgbClr val="FF0000"/>
                </a:solidFill>
              </a:rPr>
              <a:t>”</a:t>
            </a:r>
            <a:r>
              <a:rPr lang="en-US" dirty="0" smtClean="0"/>
              <a:t>&gt;</a:t>
            </a:r>
          </a:p>
          <a:p>
            <a:pPr marL="457200" lvl="1" indent="0">
              <a:buNone/>
            </a:pPr>
            <a:r>
              <a:rPr lang="en-US" dirty="0"/>
              <a:t>	</a:t>
            </a:r>
            <a:r>
              <a:rPr lang="en-US" dirty="0" smtClean="0">
                <a:solidFill>
                  <a:srgbClr val="FF0000"/>
                </a:solidFill>
              </a:rPr>
              <a:t>&lt;subclass=“</a:t>
            </a:r>
            <a:r>
              <a:rPr lang="en-US" dirty="0" err="1" smtClean="0">
                <a:solidFill>
                  <a:srgbClr val="FF0000"/>
                </a:solidFill>
              </a:rPr>
              <a:t>CardPayment</a:t>
            </a:r>
            <a:r>
              <a:rPr lang="en-US" dirty="0" smtClean="0">
                <a:solidFill>
                  <a:srgbClr val="FF0000"/>
                </a:solidFill>
              </a:rPr>
              <a:t>” extends=“Payment” discriminator-value=“CARD”&gt;</a:t>
            </a:r>
          </a:p>
          <a:p>
            <a:pPr marL="457200" lvl="1" indent="0">
              <a:buNone/>
            </a:pPr>
            <a:r>
              <a:rPr lang="en-US" dirty="0" smtClean="0"/>
              <a:t>&lt;property name=“</a:t>
            </a:r>
            <a:r>
              <a:rPr lang="en-US" dirty="0" err="1" smtClean="0"/>
              <a:t>cardNumber</a:t>
            </a:r>
            <a:r>
              <a:rPr lang="en-US" dirty="0" smtClean="0"/>
              <a:t>” column=“CARD_NM”/&gt;</a:t>
            </a:r>
          </a:p>
          <a:p>
            <a:pPr marL="457200" lvl="1" indent="0">
              <a:buNone/>
            </a:pPr>
            <a:r>
              <a:rPr lang="en-US" dirty="0" smtClean="0"/>
              <a:t>……</a:t>
            </a:r>
          </a:p>
          <a:p>
            <a:pPr marL="457200" lvl="1" indent="0">
              <a:buNone/>
            </a:pPr>
            <a:r>
              <a:rPr lang="en-US" dirty="0" smtClean="0"/>
              <a:t>&lt;/hibernate-mapping&gt; </a:t>
            </a:r>
          </a:p>
          <a:p>
            <a:pPr marL="514350" indent="-457200"/>
            <a:r>
              <a:rPr lang="en-US" dirty="0" smtClean="0"/>
              <a:t>Now create another mapping for </a:t>
            </a:r>
            <a:r>
              <a:rPr lang="en-US" dirty="0" err="1" smtClean="0"/>
              <a:t>ChequePayment</a:t>
            </a:r>
            <a:r>
              <a:rPr lang="en-US" dirty="0" smtClean="0"/>
              <a:t> with same above procedure.</a:t>
            </a:r>
          </a:p>
          <a:p>
            <a:pPr marL="514350" indent="-457200"/>
            <a:r>
              <a:rPr lang="en-US" dirty="0" smtClean="0"/>
              <a:t>Now create the table with all the columns and add one more column i.e. discriminator column.</a:t>
            </a:r>
          </a:p>
          <a:p>
            <a:pPr marL="514350" indent="-457200"/>
            <a:r>
              <a:rPr lang="en-US" dirty="0" smtClean="0"/>
              <a:t>Lets we the diagrammatic presentation.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931832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0" y="25400"/>
            <a:ext cx="9122229"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6666627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Hibernate 66</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r>
              <a:rPr lang="en-US" dirty="0" smtClean="0">
                <a:solidFill>
                  <a:srgbClr val="FF0000"/>
                </a:solidFill>
              </a:rPr>
              <a:t>Table per class hierarchy using annotation approach:</a:t>
            </a:r>
          </a:p>
          <a:p>
            <a:pPr lvl="1"/>
            <a:r>
              <a:rPr lang="en-US" dirty="0" smtClean="0"/>
              <a:t>As we know how to configure the class with the annotation driven approach, now we will convert above table per class hierarchy example into annotation approach.</a:t>
            </a:r>
          </a:p>
          <a:p>
            <a:pPr lvl="1"/>
            <a:r>
              <a:rPr lang="en-US" dirty="0" smtClean="0"/>
              <a:t>To configure table per class hierarchy approach to annotation approach we have to use new annotations let see the example.</a:t>
            </a:r>
          </a:p>
          <a:p>
            <a:pPr marL="0" indent="0">
              <a:buNone/>
            </a:pPr>
            <a:r>
              <a:rPr lang="en-US" sz="2400" dirty="0" smtClean="0"/>
              <a:t>	</a:t>
            </a:r>
            <a:r>
              <a:rPr lang="en-US" sz="2400" dirty="0" smtClean="0">
                <a:solidFill>
                  <a:srgbClr val="FF0000"/>
                </a:solidFill>
              </a:rPr>
              <a:t>@</a:t>
            </a:r>
            <a:r>
              <a:rPr lang="en-US" sz="2400" dirty="0">
                <a:solidFill>
                  <a:srgbClr val="FF0000"/>
                </a:solidFill>
              </a:rPr>
              <a:t>Entity</a:t>
            </a:r>
          </a:p>
          <a:p>
            <a:pPr marL="0" indent="0">
              <a:buNone/>
            </a:pPr>
            <a:r>
              <a:rPr lang="en-US" sz="2400" dirty="0" smtClean="0">
                <a:solidFill>
                  <a:srgbClr val="FF0000"/>
                </a:solidFill>
              </a:rPr>
              <a:t>	@</a:t>
            </a:r>
            <a:r>
              <a:rPr lang="en-US" sz="2400" dirty="0">
                <a:solidFill>
                  <a:srgbClr val="FF0000"/>
                </a:solidFill>
              </a:rPr>
              <a:t>Table(name="PAYMENT_HISTORY")</a:t>
            </a:r>
          </a:p>
          <a:p>
            <a:pPr marL="0" indent="0">
              <a:buNone/>
            </a:pPr>
            <a:r>
              <a:rPr lang="en-US" sz="2400" dirty="0" smtClean="0">
                <a:solidFill>
                  <a:srgbClr val="FF0000"/>
                </a:solidFill>
              </a:rPr>
              <a:t>	</a:t>
            </a:r>
            <a:r>
              <a:rPr lang="en-US" sz="2400" dirty="0" smtClean="0">
                <a:solidFill>
                  <a:schemeClr val="tx2"/>
                </a:solidFill>
              </a:rPr>
              <a:t>@</a:t>
            </a:r>
            <a:r>
              <a:rPr lang="en-US" sz="2400" dirty="0">
                <a:solidFill>
                  <a:schemeClr val="tx2"/>
                </a:solidFill>
              </a:rPr>
              <a:t>Inheritance(strategy=</a:t>
            </a:r>
            <a:r>
              <a:rPr lang="en-US" sz="2400" dirty="0" err="1">
                <a:solidFill>
                  <a:schemeClr val="tx2"/>
                </a:solidFill>
              </a:rPr>
              <a:t>InheritanceType.</a:t>
            </a:r>
            <a:r>
              <a:rPr lang="en-US" sz="2400" i="1" dirty="0" err="1">
                <a:solidFill>
                  <a:schemeClr val="tx2"/>
                </a:solidFill>
              </a:rPr>
              <a:t>SINGLE_TABLE</a:t>
            </a:r>
            <a:r>
              <a:rPr lang="en-US" sz="2400" i="1" dirty="0">
                <a:solidFill>
                  <a:schemeClr val="tx2"/>
                </a:solidFill>
              </a:rPr>
              <a:t>)</a:t>
            </a:r>
          </a:p>
          <a:p>
            <a:pPr marL="0" indent="0">
              <a:buNone/>
            </a:pPr>
            <a:r>
              <a:rPr lang="en-US" sz="2400" dirty="0" smtClean="0">
                <a:solidFill>
                  <a:schemeClr val="tx2"/>
                </a:solidFill>
              </a:rPr>
              <a:t>	@</a:t>
            </a:r>
            <a:r>
              <a:rPr lang="en-US" sz="2400" dirty="0" err="1">
                <a:solidFill>
                  <a:schemeClr val="tx2"/>
                </a:solidFill>
              </a:rPr>
              <a:t>DiscriminatorColumn</a:t>
            </a:r>
            <a:r>
              <a:rPr lang="en-US" sz="2400" dirty="0">
                <a:solidFill>
                  <a:schemeClr val="tx2"/>
                </a:solidFill>
              </a:rPr>
              <a:t>(name="PAYMENT_TYPE")</a:t>
            </a:r>
          </a:p>
          <a:p>
            <a:pPr marL="0" indent="0">
              <a:buNone/>
            </a:pPr>
            <a:r>
              <a:rPr lang="en-US" sz="2400" dirty="0" smtClean="0">
                <a:solidFill>
                  <a:schemeClr val="tx2"/>
                </a:solidFill>
              </a:rPr>
              <a:t>	@</a:t>
            </a:r>
            <a:r>
              <a:rPr lang="en-US" sz="2400" dirty="0" err="1">
                <a:solidFill>
                  <a:schemeClr val="tx2"/>
                </a:solidFill>
              </a:rPr>
              <a:t>DiscriminatorValue</a:t>
            </a:r>
            <a:r>
              <a:rPr lang="en-US" sz="2400" dirty="0">
                <a:solidFill>
                  <a:schemeClr val="tx2"/>
                </a:solidFill>
              </a:rPr>
              <a:t>("payment")</a:t>
            </a:r>
          </a:p>
          <a:p>
            <a:pPr marL="0" indent="0">
              <a:buNone/>
            </a:pPr>
            <a:r>
              <a:rPr lang="en-US" sz="2400" b="1" dirty="0" smtClean="0">
                <a:solidFill>
                  <a:srgbClr val="FF0000"/>
                </a:solidFill>
              </a:rPr>
              <a:t>	public </a:t>
            </a:r>
            <a:r>
              <a:rPr lang="en-US" sz="2400" b="1" dirty="0">
                <a:solidFill>
                  <a:srgbClr val="FF0000"/>
                </a:solidFill>
              </a:rPr>
              <a:t>class Payment {</a:t>
            </a:r>
          </a:p>
          <a:p>
            <a:pPr marL="0" indent="0">
              <a:buNone/>
            </a:pPr>
            <a:r>
              <a:rPr lang="en-US" sz="2400" dirty="0" smtClean="0">
                <a:solidFill>
                  <a:srgbClr val="FF0000"/>
                </a:solidFill>
              </a:rPr>
              <a:t>		@</a:t>
            </a:r>
            <a:r>
              <a:rPr lang="en-US" sz="2400" dirty="0">
                <a:solidFill>
                  <a:srgbClr val="FF0000"/>
                </a:solidFill>
              </a:rPr>
              <a:t>Id</a:t>
            </a:r>
          </a:p>
          <a:p>
            <a:pPr marL="0" indent="0">
              <a:buNone/>
            </a:pPr>
            <a:r>
              <a:rPr lang="en-US" sz="2400" dirty="0" smtClean="0">
                <a:solidFill>
                  <a:srgbClr val="FF0000"/>
                </a:solidFill>
              </a:rPr>
              <a:t>		</a:t>
            </a:r>
            <a:r>
              <a:rPr lang="en-US" sz="2400" dirty="0" smtClean="0">
                <a:solidFill>
                  <a:schemeClr val="tx2"/>
                </a:solidFill>
              </a:rPr>
              <a:t>@</a:t>
            </a:r>
            <a:r>
              <a:rPr lang="en-US" sz="2400" dirty="0" err="1">
                <a:solidFill>
                  <a:schemeClr val="tx2"/>
                </a:solidFill>
              </a:rPr>
              <a:t>GenericGenerator</a:t>
            </a:r>
            <a:r>
              <a:rPr lang="en-US" sz="2400" dirty="0">
                <a:solidFill>
                  <a:schemeClr val="tx2"/>
                </a:solidFill>
              </a:rPr>
              <a:t>(strategy="</a:t>
            </a:r>
            <a:r>
              <a:rPr lang="en-US" sz="2400" dirty="0" err="1">
                <a:solidFill>
                  <a:schemeClr val="tx2"/>
                </a:solidFill>
              </a:rPr>
              <a:t>increment",name</a:t>
            </a:r>
            <a:r>
              <a:rPr lang="en-US" sz="2400" dirty="0">
                <a:solidFill>
                  <a:schemeClr val="tx2"/>
                </a:solidFill>
              </a:rPr>
              <a:t>="</a:t>
            </a:r>
            <a:r>
              <a:rPr lang="en-US" sz="2400" dirty="0" err="1">
                <a:solidFill>
                  <a:schemeClr val="tx2"/>
                </a:solidFill>
              </a:rPr>
              <a:t>hib_inc</a:t>
            </a:r>
            <a:r>
              <a:rPr lang="en-US" sz="2400" dirty="0">
                <a:solidFill>
                  <a:schemeClr val="tx2"/>
                </a:solidFill>
              </a:rPr>
              <a:t>")</a:t>
            </a:r>
          </a:p>
          <a:p>
            <a:pPr marL="0" indent="0">
              <a:buNone/>
            </a:pPr>
            <a:r>
              <a:rPr lang="en-US" sz="2400" dirty="0" smtClean="0">
                <a:solidFill>
                  <a:schemeClr val="tx2"/>
                </a:solidFill>
              </a:rPr>
              <a:t>		@</a:t>
            </a:r>
            <a:r>
              <a:rPr lang="en-US" sz="2400" dirty="0" err="1" smtClean="0">
                <a:solidFill>
                  <a:schemeClr val="tx2"/>
                </a:solidFill>
              </a:rPr>
              <a:t>GeneratedValue</a:t>
            </a:r>
            <a:r>
              <a:rPr lang="en-US" sz="2400" dirty="0" smtClean="0">
                <a:solidFill>
                  <a:schemeClr val="tx2"/>
                </a:solidFill>
              </a:rPr>
              <a:t>(strategy=</a:t>
            </a:r>
            <a:r>
              <a:rPr lang="en-US" sz="2400" dirty="0" err="1" smtClean="0">
                <a:solidFill>
                  <a:schemeClr val="tx2"/>
                </a:solidFill>
              </a:rPr>
              <a:t>GenerationType.</a:t>
            </a:r>
            <a:r>
              <a:rPr lang="en-US" sz="2400" i="1" dirty="0" err="1" smtClean="0">
                <a:solidFill>
                  <a:schemeClr val="tx2"/>
                </a:solidFill>
              </a:rPr>
              <a:t>AUTO</a:t>
            </a:r>
            <a:r>
              <a:rPr lang="en-US" sz="2400" i="1" dirty="0">
                <a:solidFill>
                  <a:schemeClr val="tx2"/>
                </a:solidFill>
              </a:rPr>
              <a:t>, </a:t>
            </a:r>
            <a:r>
              <a:rPr lang="en-US" sz="2400" i="1" dirty="0" smtClean="0">
                <a:solidFill>
                  <a:schemeClr val="tx2"/>
                </a:solidFill>
              </a:rPr>
              <a:t>						generator</a:t>
            </a:r>
            <a:r>
              <a:rPr lang="en-US" sz="2400" i="1" dirty="0">
                <a:solidFill>
                  <a:schemeClr val="tx2"/>
                </a:solidFill>
              </a:rPr>
              <a:t>="</a:t>
            </a:r>
            <a:r>
              <a:rPr lang="en-US" sz="2400" i="1" dirty="0" err="1">
                <a:solidFill>
                  <a:schemeClr val="tx2"/>
                </a:solidFill>
              </a:rPr>
              <a:t>hib_inc</a:t>
            </a:r>
            <a:r>
              <a:rPr lang="en-US" sz="2400" i="1" dirty="0" smtClean="0">
                <a:solidFill>
                  <a:schemeClr val="tx2"/>
                </a:solidFill>
              </a:rPr>
              <a:t>")</a:t>
            </a:r>
          </a:p>
          <a:p>
            <a:pPr marL="0" indent="0">
              <a:buNone/>
            </a:pPr>
            <a:r>
              <a:rPr lang="en-US" sz="2400" i="1" dirty="0">
                <a:solidFill>
                  <a:srgbClr val="FF0000"/>
                </a:solidFill>
              </a:rPr>
              <a:t>	</a:t>
            </a:r>
            <a:endParaRPr lang="en-US" sz="2400" i="1" dirty="0" smtClean="0">
              <a:solidFill>
                <a:srgbClr val="FF0000"/>
              </a:solidFill>
            </a:endParaRPr>
          </a:p>
          <a:p>
            <a:pPr marL="0" indent="0">
              <a:buNone/>
            </a:pPr>
            <a:r>
              <a:rPr lang="en-US" sz="2400" i="1" dirty="0">
                <a:solidFill>
                  <a:srgbClr val="FF0000"/>
                </a:solidFill>
              </a:rPr>
              <a:t>	</a:t>
            </a:r>
            <a:r>
              <a:rPr lang="en-US" sz="2400" i="1" dirty="0" smtClean="0">
                <a:solidFill>
                  <a:srgbClr val="FF0000"/>
                </a:solidFill>
              </a:rPr>
              <a:t>	//setters &amp;&amp; getters</a:t>
            </a:r>
          </a:p>
          <a:p>
            <a:pPr marL="0" indent="0">
              <a:buNone/>
            </a:pPr>
            <a:r>
              <a:rPr lang="en-US" sz="2400" i="1" dirty="0">
                <a:solidFill>
                  <a:srgbClr val="FF0000"/>
                </a:solidFill>
              </a:rPr>
              <a:t>	</a:t>
            </a:r>
            <a:r>
              <a:rPr lang="en-US" sz="2400" i="1" dirty="0" smtClean="0">
                <a:solidFill>
                  <a:srgbClr val="FF0000"/>
                </a:solidFill>
              </a:rPr>
              <a:t>}</a:t>
            </a:r>
            <a:endParaRPr lang="en-US" sz="2400" i="1" dirty="0">
              <a:solidFill>
                <a:srgbClr val="FF0000"/>
              </a:solidFill>
            </a:endParaRPr>
          </a:p>
          <a:p>
            <a:pPr lvl="1"/>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198682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Above annotation will be added to the superclass only and other subclasses are having only @discriminator-value =“value” and @Entity.</a:t>
            </a:r>
          </a:p>
          <a:p>
            <a:r>
              <a:rPr lang="en-US" dirty="0"/>
              <a:t>For ex:</a:t>
            </a:r>
          </a:p>
          <a:p>
            <a:pPr marL="457200" lvl="1" indent="0">
              <a:buNone/>
            </a:pPr>
            <a:r>
              <a:rPr lang="en-US" dirty="0"/>
              <a:t>@Entity</a:t>
            </a:r>
          </a:p>
          <a:p>
            <a:pPr marL="457200" lvl="1" indent="0">
              <a:buNone/>
            </a:pPr>
            <a:r>
              <a:rPr lang="en-US" dirty="0"/>
              <a:t>@</a:t>
            </a:r>
            <a:r>
              <a:rPr lang="en-US" dirty="0" err="1"/>
              <a:t>Descriminator</a:t>
            </a:r>
            <a:r>
              <a:rPr lang="en-US" dirty="0"/>
              <a:t>-value=“value”</a:t>
            </a:r>
          </a:p>
          <a:p>
            <a:pPr marL="457200" lvl="1" indent="0">
              <a:buNone/>
            </a:pPr>
            <a:r>
              <a:rPr lang="en-US" dirty="0"/>
              <a:t>Class </a:t>
            </a:r>
            <a:r>
              <a:rPr lang="en-US" dirty="0" err="1"/>
              <a:t>cardPayment</a:t>
            </a:r>
            <a:r>
              <a:rPr lang="en-US" dirty="0"/>
              <a:t> extends Payment{</a:t>
            </a:r>
          </a:p>
          <a:p>
            <a:pPr marL="457200" lvl="1" indent="0">
              <a:buNone/>
            </a:pPr>
            <a:r>
              <a:rPr lang="en-US" dirty="0"/>
              <a:t>	//attributes </a:t>
            </a:r>
          </a:p>
          <a:p>
            <a:pPr marL="457200" lvl="1" indent="0">
              <a:buNone/>
            </a:pPr>
            <a:r>
              <a:rPr lang="en-US" dirty="0"/>
              <a:t>	//setters &amp;&amp; getters</a:t>
            </a:r>
          </a:p>
          <a:p>
            <a:pPr marL="457200" lvl="1" indent="0">
              <a:buNone/>
            </a:pPr>
            <a:r>
              <a:rPr lang="en-US" dirty="0"/>
              <a:t>}</a:t>
            </a:r>
          </a:p>
          <a:p>
            <a:pPr marL="45720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623763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914400" lvl="2" indent="0" algn="ctr">
              <a:buNone/>
            </a:pPr>
            <a:r>
              <a:rPr lang="en-US" sz="3900" dirty="0" err="1" smtClean="0">
                <a:solidFill>
                  <a:srgbClr val="FF0000"/>
                </a:solidFill>
              </a:rPr>
              <a:t>Hibenate</a:t>
            </a:r>
            <a:r>
              <a:rPr lang="en-US" sz="3900" dirty="0" smtClean="0">
                <a:solidFill>
                  <a:srgbClr val="FF0000"/>
                </a:solidFill>
              </a:rPr>
              <a:t> 67</a:t>
            </a:r>
            <a:endParaRPr lang="en-US" dirty="0" smtClean="0">
              <a:solidFill>
                <a:srgbClr val="FF0000"/>
              </a:solidFill>
            </a:endParaRPr>
          </a:p>
          <a:p>
            <a:r>
              <a:rPr lang="en-US" dirty="0" smtClean="0">
                <a:solidFill>
                  <a:srgbClr val="FF0000"/>
                </a:solidFill>
              </a:rPr>
              <a:t>2) Table per concrete class:</a:t>
            </a:r>
          </a:p>
          <a:p>
            <a:pPr lvl="1"/>
            <a:r>
              <a:rPr lang="en-US" dirty="0" smtClean="0"/>
              <a:t>It is one of the technique were we can store data into database, actually tables having the parent child relationship.</a:t>
            </a:r>
          </a:p>
          <a:p>
            <a:pPr lvl="1"/>
            <a:r>
              <a:rPr lang="en-US" dirty="0" smtClean="0"/>
              <a:t>But we can store every entity as separate table into the database. Lets see the diagram for better understanding.</a:t>
            </a:r>
          </a:p>
          <a:p>
            <a:pPr lvl="1"/>
            <a:r>
              <a:rPr lang="en-US" dirty="0" smtClean="0"/>
              <a:t>How the payment is inherited to other class and what are the column are available.</a:t>
            </a:r>
          </a:p>
          <a:p>
            <a:pPr lvl="1"/>
            <a:r>
              <a:rPr lang="en-US" dirty="0" smtClean="0"/>
              <a:t>Table per concrete class pays polymorphic behavior which is take care by hibernate only.</a:t>
            </a:r>
          </a:p>
          <a:p>
            <a:pPr lvl="1"/>
            <a:r>
              <a:rPr lang="en-US" dirty="0" smtClean="0"/>
              <a:t>Polymorphic behavior means if we requested child class object using parent class reference then hibernate automatically convert child class ref to parent class and it will return the output.</a:t>
            </a:r>
          </a:p>
          <a:p>
            <a:pPr lvl="1"/>
            <a:r>
              <a:rPr lang="en-US" dirty="0" smtClean="0"/>
              <a:t>Here base class can store any child reference </a:t>
            </a:r>
            <a:r>
              <a:rPr lang="en-US" dirty="0" err="1" smtClean="0"/>
              <a:t>bz</a:t>
            </a:r>
            <a:r>
              <a:rPr lang="en-US" dirty="0" smtClean="0"/>
              <a:t> of that there no need to warry while accessing the data by parent reference we can access any child data.</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629580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But in table per concrete class technique we have to configure addition configuration to work with table per concrete class.</a:t>
            </a:r>
          </a:p>
          <a:p>
            <a:r>
              <a:rPr lang="en-US" dirty="0" smtClean="0"/>
              <a:t>While mapping our classes with mapping file we have to configure who is the base class and id but while configuring child classes we have to be little conscious.bz child table also have there own table per perform the operation.</a:t>
            </a:r>
          </a:p>
          <a:p>
            <a:r>
              <a:rPr lang="en-US" dirty="0" smtClean="0"/>
              <a:t>To make sure by base reference to get the data we have to make our child class as subclasses.</a:t>
            </a:r>
          </a:p>
          <a:p>
            <a:r>
              <a:rPr lang="en-US" dirty="0" smtClean="0"/>
              <a:t>But while configuring subclasses we have to make they are union-subclass only.bz while using parent reference if we are accessing data hibernate has to check all the table where the actual data is available for that hibernate will union all the table and it will return the corresponding record to the user.</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763256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9" y="-25400"/>
            <a:ext cx="9147629" cy="6738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138138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Only base class mapping file having the ID element rest of the child classes we can not  configured ID element </a:t>
            </a:r>
            <a:r>
              <a:rPr lang="en-US" dirty="0" err="1" smtClean="0"/>
              <a:t>bz</a:t>
            </a:r>
            <a:r>
              <a:rPr lang="en-US" dirty="0" smtClean="0"/>
              <a:t> these child are inherited by base class only.</a:t>
            </a:r>
          </a:p>
          <a:p>
            <a:r>
              <a:rPr lang="en-US" dirty="0" smtClean="0"/>
              <a:t>Even we are trying to store child class data into child table then hibernate well know to the provided relationship and hibernate going to generate the key for our next record.</a:t>
            </a:r>
          </a:p>
          <a:p>
            <a:pPr lvl="1"/>
            <a:r>
              <a:rPr lang="en-US" dirty="0" smtClean="0"/>
              <a:t>Ex:</a:t>
            </a:r>
          </a:p>
          <a:p>
            <a:pPr marL="914400" lvl="2" indent="0">
              <a:buNone/>
            </a:pPr>
            <a:r>
              <a:rPr lang="en-US" dirty="0" smtClean="0"/>
              <a:t>If parent table contains one record and child want to insert the new record then hibernate enough intelligence to get the id from executing parent ID generator and it will assign 2 as the id for next record into child table.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123694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Hibernate 68,69</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lstStyle/>
          <a:p>
            <a:r>
              <a:rPr lang="en-US" dirty="0" smtClean="0"/>
              <a:t>To perform the above operation we have to write the mapping file. Which carry the operations.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 y="1371599"/>
            <a:ext cx="9140372" cy="549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392635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As we seem how to program the application using table per concrete class by mapping approach, now we will see how to program the same application using the annotation based approach.</a:t>
            </a:r>
          </a:p>
          <a:p>
            <a:r>
              <a:rPr lang="en-US" dirty="0" smtClean="0"/>
              <a:t>It’s more easy when compared to the mapping approach, just add one annotation it will work with annotation based approach.</a:t>
            </a:r>
          </a:p>
          <a:p>
            <a:endParaRPr lang="en-US" dirty="0"/>
          </a:p>
          <a:p>
            <a:pPr marL="0" indent="0">
              <a:buNone/>
            </a:pPr>
            <a:r>
              <a:rPr lang="en-US" dirty="0"/>
              <a:t>	</a:t>
            </a:r>
            <a:r>
              <a:rPr lang="en-US" dirty="0" smtClean="0"/>
              <a:t>ex:</a:t>
            </a:r>
          </a:p>
          <a:p>
            <a:pPr marL="0" indent="0">
              <a:buNone/>
            </a:pPr>
            <a:r>
              <a:rPr lang="en-US" dirty="0"/>
              <a:t>	</a:t>
            </a:r>
            <a:r>
              <a:rPr lang="en-US" dirty="0" smtClean="0">
                <a:solidFill>
                  <a:srgbClr val="FF0000"/>
                </a:solidFill>
              </a:rPr>
              <a:t>@Entity</a:t>
            </a:r>
          </a:p>
          <a:p>
            <a:pPr marL="0" indent="0">
              <a:buNone/>
            </a:pPr>
            <a:r>
              <a:rPr lang="en-US" dirty="0">
                <a:solidFill>
                  <a:srgbClr val="FF0000"/>
                </a:solidFill>
              </a:rPr>
              <a:t>	</a:t>
            </a:r>
            <a:r>
              <a:rPr lang="en-US" dirty="0" smtClean="0">
                <a:solidFill>
                  <a:srgbClr val="FF0000"/>
                </a:solidFill>
              </a:rPr>
              <a:t>@Table(name=“PAYMENT”)</a:t>
            </a:r>
          </a:p>
          <a:p>
            <a:pPr marL="0" indent="0">
              <a:buNone/>
            </a:pPr>
            <a:r>
              <a:rPr lang="en-US" dirty="0">
                <a:solidFill>
                  <a:srgbClr val="FF0000"/>
                </a:solidFill>
              </a:rPr>
              <a:t>	</a:t>
            </a:r>
            <a:r>
              <a:rPr lang="en-US" dirty="0" smtClean="0">
                <a:solidFill>
                  <a:srgbClr val="FF0000"/>
                </a:solidFill>
              </a:rPr>
              <a:t>@Inheritance(strategy=</a:t>
            </a:r>
            <a:r>
              <a:rPr lang="en-US" dirty="0" err="1" smtClean="0">
                <a:solidFill>
                  <a:srgbClr val="FF0000"/>
                </a:solidFill>
              </a:rPr>
              <a:t>InheritanceType.TABLE_PER_CLASS</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Class Payment{</a:t>
            </a:r>
          </a:p>
          <a:p>
            <a:pPr marL="0" indent="0">
              <a:buNone/>
            </a:pPr>
            <a:r>
              <a:rPr lang="en-US" dirty="0">
                <a:solidFill>
                  <a:srgbClr val="FF0000"/>
                </a:solidFill>
              </a:rPr>
              <a:t>	</a:t>
            </a:r>
            <a:r>
              <a:rPr lang="en-US" dirty="0" smtClean="0">
                <a:solidFill>
                  <a:srgbClr val="FF0000"/>
                </a:solidFill>
              </a:rPr>
              <a:t>  @Id</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paymantid</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r>
              <a:rPr lang="en-US" dirty="0" smtClean="0"/>
              <a:t>just adding </a:t>
            </a:r>
            <a:r>
              <a:rPr lang="en-US" dirty="0">
                <a:solidFill>
                  <a:srgbClr val="FF0000"/>
                </a:solidFill>
              </a:rPr>
              <a:t>@Inheritance(strategy=</a:t>
            </a:r>
            <a:r>
              <a:rPr lang="en-US" dirty="0" err="1">
                <a:solidFill>
                  <a:srgbClr val="FF0000"/>
                </a:solidFill>
              </a:rPr>
              <a:t>InheritanceType.TABLE_PER_CLASS</a:t>
            </a:r>
            <a:r>
              <a:rPr lang="en-US" dirty="0" smtClean="0">
                <a:solidFill>
                  <a:srgbClr val="FF0000"/>
                </a:solidFill>
              </a:rPr>
              <a:t>) </a:t>
            </a:r>
            <a:r>
              <a:rPr lang="en-US" dirty="0" smtClean="0"/>
              <a:t>hibernate will perform the table per concrete class operation.</a:t>
            </a:r>
          </a:p>
          <a:p>
            <a:r>
              <a:rPr lang="en-US" dirty="0" smtClean="0"/>
              <a:t>Once we configured the base class with the above annotation there is no need to add another annotation to the subclasses automatically hibernate will recognize and perform the corresponding operation.</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7094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lstStyle/>
          <a:p>
            <a:r>
              <a:rPr lang="en-US" dirty="0" smtClean="0"/>
              <a:t>If we want to stored object or access object before that  as programmer manually stored the data into object and persist into database.</a:t>
            </a:r>
          </a:p>
          <a:p>
            <a:r>
              <a:rPr lang="en-US" dirty="0" smtClean="0"/>
              <a:t>We hold accessed data into </a:t>
            </a:r>
            <a:r>
              <a:rPr lang="en-US" dirty="0" err="1" smtClean="0"/>
              <a:t>ResultSet</a:t>
            </a:r>
            <a:r>
              <a:rPr lang="en-US" dirty="0" smtClean="0"/>
              <a:t> but we can’t send </a:t>
            </a:r>
            <a:r>
              <a:rPr lang="en-US" dirty="0" err="1" smtClean="0"/>
              <a:t>ResultSet</a:t>
            </a:r>
            <a:r>
              <a:rPr lang="en-US" dirty="0" smtClean="0"/>
              <a:t> object as operational data to the business logic. </a:t>
            </a:r>
            <a:r>
              <a:rPr lang="en-US" dirty="0" err="1" smtClean="0"/>
              <a:t>B’z</a:t>
            </a:r>
            <a:r>
              <a:rPr lang="en-US" dirty="0" smtClean="0"/>
              <a:t> once conn get close how it is possible to access data from the database that is the drawback of </a:t>
            </a:r>
            <a:r>
              <a:rPr lang="en-US" dirty="0" err="1" smtClean="0"/>
              <a:t>ResultSet</a:t>
            </a:r>
            <a:r>
              <a:rPr lang="en-US" dirty="0" smtClean="0"/>
              <a:t>.</a:t>
            </a:r>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49323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solidFill>
                  <a:srgbClr val="FF0000"/>
                </a:solidFill>
              </a:rPr>
              <a:t>3)Table per subclass:</a:t>
            </a:r>
          </a:p>
          <a:p>
            <a:pPr lvl="1"/>
            <a:r>
              <a:rPr lang="en-US" dirty="0" smtClean="0"/>
              <a:t>As we learnt table per class hierarchy and table per concrete class now we will see the third approach that is  table per subclass.</a:t>
            </a:r>
          </a:p>
          <a:p>
            <a:pPr lvl="1"/>
            <a:r>
              <a:rPr lang="en-US" dirty="0" smtClean="0"/>
              <a:t>In table per subclass parent/base class data shared to the other subclasses, In table per concrete class duplicate columns present across multiple table but in table per subclass we put the relation with the parent class with child classes To make fully normalized table. </a:t>
            </a:r>
          </a:p>
          <a:p>
            <a:pPr lvl="1"/>
            <a:r>
              <a:rPr lang="en-US" dirty="0" smtClean="0"/>
              <a:t>Actually parent table primary key will become the primary key column for the child class. </a:t>
            </a:r>
            <a:r>
              <a:rPr lang="en-US" dirty="0" err="1" smtClean="0"/>
              <a:t>b’z</a:t>
            </a:r>
            <a:r>
              <a:rPr lang="en-US" dirty="0" smtClean="0"/>
              <a:t> to avoid the duplication column among subclasses.</a:t>
            </a:r>
          </a:p>
          <a:p>
            <a:pPr lvl="1"/>
            <a:r>
              <a:rPr lang="en-US" dirty="0" smtClean="0"/>
              <a:t>while storing the data hibernate is intelligence in separating  parent class data and child class data and it will stored into the respective tables.</a:t>
            </a:r>
          </a:p>
          <a:p>
            <a:pPr lvl="1"/>
            <a:r>
              <a:rPr lang="en-US" dirty="0" smtClean="0"/>
              <a:t>But while accessing hibernate has to follow join strategy </a:t>
            </a:r>
            <a:r>
              <a:rPr lang="en-US" dirty="0" err="1" smtClean="0"/>
              <a:t>b’z</a:t>
            </a:r>
            <a:r>
              <a:rPr lang="en-US" dirty="0" smtClean="0"/>
              <a:t>  while storing the data sub tables will get the parent primary key id. </a:t>
            </a:r>
          </a:p>
          <a:p>
            <a:pPr lvl="1"/>
            <a:r>
              <a:rPr lang="en-US" dirty="0" smtClean="0"/>
              <a:t>To find out were the actually data is coming from hibernate has to use join queries, comparing parent key id value with sub table id value and retrieve the data.</a:t>
            </a:r>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568249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14"/>
            <a:ext cx="9144000" cy="6843486"/>
          </a:xfrm>
        </p:spPr>
        <p:txBody>
          <a:bodyPr>
            <a:normAutofit fontScale="85000" lnSpcReduction="10000"/>
          </a:bodyPr>
          <a:lstStyle/>
          <a:p>
            <a:r>
              <a:rPr lang="en-US" dirty="0" smtClean="0"/>
              <a:t>In table per subclass if we directly accessing the data from child table then it will use </a:t>
            </a:r>
            <a:r>
              <a:rPr lang="en-US" dirty="0" err="1" smtClean="0"/>
              <a:t>equi</a:t>
            </a:r>
            <a:r>
              <a:rPr lang="en-US" dirty="0" smtClean="0"/>
              <a:t>-join to retrieve the data.</a:t>
            </a:r>
          </a:p>
          <a:p>
            <a:r>
              <a:rPr lang="en-US" dirty="0" smtClean="0"/>
              <a:t>Table per subclass is the fully normalized tables.</a:t>
            </a:r>
          </a:p>
          <a:p>
            <a:r>
              <a:rPr lang="en-US" dirty="0" smtClean="0"/>
              <a:t>It also support polymorphism queries while retrieving the data.</a:t>
            </a:r>
          </a:p>
          <a:p>
            <a:r>
              <a:rPr lang="en-US" dirty="0" smtClean="0"/>
              <a:t>Using super class reference we can retrieve the data but it is every costly </a:t>
            </a:r>
            <a:r>
              <a:rPr lang="en-US" dirty="0" err="1" smtClean="0"/>
              <a:t>b’z</a:t>
            </a:r>
            <a:r>
              <a:rPr lang="en-US" dirty="0" smtClean="0"/>
              <a:t> to get the data all table has to be join using left outer join.</a:t>
            </a:r>
          </a:p>
          <a:p>
            <a:r>
              <a:rPr lang="en-US" dirty="0" smtClean="0"/>
              <a:t>To map these classes we have to use the joined-subclass element while configuring the mapping file. </a:t>
            </a:r>
          </a:p>
          <a:p>
            <a:r>
              <a:rPr lang="en-US" dirty="0" smtClean="0"/>
              <a:t>It is recommended to configure the key attributes in each and every child table </a:t>
            </a:r>
            <a:r>
              <a:rPr lang="en-US" dirty="0" err="1" smtClean="0"/>
              <a:t>bz</a:t>
            </a:r>
            <a:r>
              <a:rPr lang="en-US" dirty="0" smtClean="0"/>
              <a:t> super class primary key column value become the foreign key and primary key for the child tables. So to retrieve the data it is mandatory to  provide the </a:t>
            </a:r>
            <a:r>
              <a:rPr lang="en-US" smtClean="0"/>
              <a:t>key attributes.</a:t>
            </a:r>
            <a:endParaRPr lang="en-US" dirty="0"/>
          </a:p>
          <a:p>
            <a:r>
              <a:rPr lang="en-US" dirty="0" smtClean="0"/>
              <a:t>Lets see the mapping files.</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0076167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3" y="21771"/>
            <a:ext cx="9125857" cy="6836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11020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70,71-miss</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fontScale="62500" lnSpcReduction="20000"/>
          </a:bodyPr>
          <a:lstStyle/>
          <a:p>
            <a:r>
              <a:rPr lang="en-US" dirty="0" smtClean="0"/>
              <a:t>As per the above discussion we can run the application using mapping file but there is another approach which give rest to the mapping approach i.e. annotation driven approach.</a:t>
            </a:r>
          </a:p>
          <a:p>
            <a:r>
              <a:rPr lang="en-US" dirty="0" smtClean="0"/>
              <a:t>To write the same application using the annotation based approach we have to use below procedure.</a:t>
            </a:r>
          </a:p>
          <a:p>
            <a:pPr marL="457200" lvl="1" indent="0">
              <a:buNone/>
            </a:pPr>
            <a:r>
              <a:rPr lang="en-US" dirty="0" smtClean="0"/>
              <a:t>Ex:</a:t>
            </a:r>
          </a:p>
          <a:p>
            <a:pPr marL="0" indent="0">
              <a:buNone/>
            </a:pPr>
            <a:r>
              <a:rPr lang="en-US" dirty="0" smtClean="0"/>
              <a:t>	</a:t>
            </a:r>
            <a:r>
              <a:rPr lang="en-US" dirty="0" smtClean="0">
                <a:solidFill>
                  <a:srgbClr val="FF0000"/>
                </a:solidFill>
              </a:rPr>
              <a:t>@</a:t>
            </a:r>
            <a:r>
              <a:rPr lang="en-US" dirty="0">
                <a:solidFill>
                  <a:srgbClr val="FF0000"/>
                </a:solidFill>
              </a:rPr>
              <a:t>Entity</a:t>
            </a:r>
          </a:p>
          <a:p>
            <a:pPr marL="0" indent="0">
              <a:buNone/>
            </a:pPr>
            <a:r>
              <a:rPr lang="en-US" dirty="0" smtClean="0">
                <a:solidFill>
                  <a:srgbClr val="FF0000"/>
                </a:solidFill>
              </a:rPr>
              <a:t>	@</a:t>
            </a:r>
            <a:r>
              <a:rPr lang="en-US" dirty="0">
                <a:solidFill>
                  <a:srgbClr val="FF0000"/>
                </a:solidFill>
              </a:rPr>
              <a:t>Table(name="PAYMENT</a:t>
            </a: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	@</a:t>
            </a:r>
            <a:r>
              <a:rPr lang="en-US" dirty="0">
                <a:solidFill>
                  <a:srgbClr val="FF0000"/>
                </a:solidFill>
              </a:rPr>
              <a:t>Inheritance(strategy=</a:t>
            </a:r>
            <a:r>
              <a:rPr lang="en-US" dirty="0" err="1">
                <a:solidFill>
                  <a:srgbClr val="FF0000"/>
                </a:solidFill>
              </a:rPr>
              <a:t>InheritanceType.JOINED</a:t>
            </a:r>
            <a:r>
              <a:rPr lang="en-US" dirty="0">
                <a:solidFill>
                  <a:srgbClr val="FF0000"/>
                </a:solidFill>
              </a:rPr>
              <a:t>)</a:t>
            </a:r>
          </a:p>
          <a:p>
            <a:pPr marL="0" indent="0">
              <a:buNone/>
            </a:pPr>
            <a:r>
              <a:rPr lang="en-US" dirty="0" smtClean="0">
                <a:solidFill>
                  <a:srgbClr val="FF0000"/>
                </a:solidFill>
              </a:rPr>
              <a:t>	@</a:t>
            </a:r>
            <a:r>
              <a:rPr lang="en-US" dirty="0" err="1">
                <a:solidFill>
                  <a:srgbClr val="FF0000"/>
                </a:solidFill>
              </a:rPr>
              <a:t>PrimaryKeyJoinColumn</a:t>
            </a:r>
            <a:r>
              <a:rPr lang="en-US" dirty="0">
                <a:solidFill>
                  <a:srgbClr val="FF0000"/>
                </a:solidFill>
              </a:rPr>
              <a:t>(name="</a:t>
            </a:r>
            <a:r>
              <a:rPr lang="en-US" dirty="0" err="1">
                <a:solidFill>
                  <a:srgbClr val="FF0000"/>
                </a:solidFill>
              </a:rPr>
              <a:t>paymentId</a:t>
            </a:r>
            <a:r>
              <a:rPr lang="en-US" dirty="0">
                <a:solidFill>
                  <a:srgbClr val="FF0000"/>
                </a:solidFill>
              </a:rPr>
              <a:t>")</a:t>
            </a:r>
          </a:p>
          <a:p>
            <a:pPr marL="0" indent="0">
              <a:buNone/>
            </a:pPr>
            <a:r>
              <a:rPr lang="en-US" b="1" dirty="0" smtClean="0">
                <a:solidFill>
                  <a:srgbClr val="FF0000"/>
                </a:solidFill>
              </a:rPr>
              <a:t>	public </a:t>
            </a:r>
            <a:r>
              <a:rPr lang="en-US" b="1" dirty="0">
                <a:solidFill>
                  <a:srgbClr val="FF0000"/>
                </a:solidFill>
              </a:rPr>
              <a:t>class Payment {</a:t>
            </a:r>
          </a:p>
          <a:p>
            <a:pPr marL="457200" lvl="1" indent="0">
              <a:buNone/>
            </a:pPr>
            <a:r>
              <a:rPr lang="en-US" dirty="0" smtClean="0">
                <a:solidFill>
                  <a:srgbClr val="FF0000"/>
                </a:solidFill>
              </a:rPr>
              <a:t>	@</a:t>
            </a:r>
            <a:r>
              <a:rPr lang="en-US" dirty="0">
                <a:solidFill>
                  <a:srgbClr val="FF0000"/>
                </a:solidFill>
              </a:rPr>
              <a:t>Id</a:t>
            </a:r>
          </a:p>
          <a:p>
            <a:pPr marL="0" indent="0">
              <a:buNone/>
            </a:pPr>
            <a:r>
              <a:rPr lang="en-US" dirty="0" smtClean="0">
                <a:solidFill>
                  <a:srgbClr val="FF0000"/>
                </a:solidFill>
              </a:rPr>
              <a:t>	@</a:t>
            </a:r>
            <a:r>
              <a:rPr lang="en-US" dirty="0">
                <a:solidFill>
                  <a:srgbClr val="FF0000"/>
                </a:solidFill>
              </a:rPr>
              <a:t>Column(name="PAYMENT_ID")</a:t>
            </a:r>
          </a:p>
          <a:p>
            <a:pPr marL="0" indent="0">
              <a:buNone/>
            </a:pPr>
            <a:r>
              <a:rPr lang="en-US" dirty="0" smtClean="0">
                <a:solidFill>
                  <a:srgbClr val="FF0000"/>
                </a:solidFill>
              </a:rPr>
              <a:t>	@</a:t>
            </a:r>
            <a:r>
              <a:rPr lang="en-US" dirty="0" err="1">
                <a:solidFill>
                  <a:srgbClr val="FF0000"/>
                </a:solidFill>
              </a:rPr>
              <a:t>GenericGenerator</a:t>
            </a:r>
            <a:r>
              <a:rPr lang="en-US" dirty="0">
                <a:solidFill>
                  <a:srgbClr val="FF0000"/>
                </a:solidFill>
              </a:rPr>
              <a:t>(strategy="</a:t>
            </a:r>
            <a:r>
              <a:rPr lang="en-US" dirty="0" err="1">
                <a:solidFill>
                  <a:srgbClr val="FF0000"/>
                </a:solidFill>
              </a:rPr>
              <a:t>increment",name</a:t>
            </a:r>
            <a:r>
              <a:rPr lang="en-US" dirty="0">
                <a:solidFill>
                  <a:srgbClr val="FF0000"/>
                </a:solidFill>
              </a:rPr>
              <a:t>="</a:t>
            </a:r>
            <a:r>
              <a:rPr lang="en-US" dirty="0" err="1">
                <a:solidFill>
                  <a:srgbClr val="FF0000"/>
                </a:solidFill>
              </a:rPr>
              <a:t>hib_inc</a:t>
            </a:r>
            <a:r>
              <a:rPr lang="en-US" dirty="0">
                <a:solidFill>
                  <a:srgbClr val="FF0000"/>
                </a:solidFill>
              </a:rPr>
              <a:t>")</a:t>
            </a:r>
          </a:p>
          <a:p>
            <a:pPr marL="0" indent="0">
              <a:buNone/>
            </a:pPr>
            <a:r>
              <a:rPr lang="en-US" dirty="0" smtClean="0">
                <a:solidFill>
                  <a:srgbClr val="FF0000"/>
                </a:solidFill>
              </a:rPr>
              <a:t>	@</a:t>
            </a:r>
            <a:r>
              <a:rPr lang="en-US" dirty="0" err="1">
                <a:solidFill>
                  <a:srgbClr val="FF0000"/>
                </a:solidFill>
              </a:rPr>
              <a:t>GeneratedValue</a:t>
            </a:r>
            <a:r>
              <a:rPr lang="en-US" dirty="0">
                <a:solidFill>
                  <a:srgbClr val="FF0000"/>
                </a:solidFill>
              </a:rPr>
              <a:t>(strategy=</a:t>
            </a:r>
            <a:r>
              <a:rPr lang="en-US" dirty="0" err="1">
                <a:solidFill>
                  <a:srgbClr val="FF0000"/>
                </a:solidFill>
              </a:rPr>
              <a:t>GenerationType.AUTO,generator</a:t>
            </a:r>
            <a:r>
              <a:rPr lang="en-US" dirty="0">
                <a:solidFill>
                  <a:srgbClr val="FF0000"/>
                </a:solidFill>
              </a:rPr>
              <a:t>="</a:t>
            </a:r>
            <a:r>
              <a:rPr lang="en-US" dirty="0" err="1" smtClean="0">
                <a:solidFill>
                  <a:srgbClr val="FF0000"/>
                </a:solidFill>
              </a:rPr>
              <a:t>hib_inc</a:t>
            </a:r>
            <a:r>
              <a:rPr lang="en-US" dirty="0" smtClean="0">
                <a:solidFill>
                  <a:srgbClr val="FF0000"/>
                </a:solidFill>
              </a:rPr>
              <a:t>		")</a:t>
            </a:r>
            <a:endParaRPr lang="en-US" dirty="0">
              <a:solidFill>
                <a:srgbClr val="FF0000"/>
              </a:solidFill>
            </a:endParaRPr>
          </a:p>
          <a:p>
            <a:pPr marL="0" indent="0">
              <a:buNone/>
            </a:pPr>
            <a:r>
              <a:rPr lang="en-US" b="1" dirty="0" smtClean="0">
                <a:solidFill>
                  <a:srgbClr val="FF0000"/>
                </a:solidFill>
              </a:rPr>
              <a:t>	private </a:t>
            </a:r>
            <a:r>
              <a:rPr lang="en-US" b="1" dirty="0" err="1">
                <a:solidFill>
                  <a:srgbClr val="FF0000"/>
                </a:solidFill>
              </a:rPr>
              <a:t>int</a:t>
            </a:r>
            <a:r>
              <a:rPr lang="en-US" b="1" dirty="0">
                <a:solidFill>
                  <a:srgbClr val="FF0000"/>
                </a:solidFill>
              </a:rPr>
              <a:t> </a:t>
            </a:r>
            <a:r>
              <a:rPr lang="en-US" b="1" dirty="0" err="1">
                <a:solidFill>
                  <a:srgbClr val="FF0000"/>
                </a:solidFill>
              </a:rPr>
              <a:t>paymentId</a:t>
            </a:r>
            <a:r>
              <a:rPr lang="en-US" b="1" dirty="0">
                <a:solidFill>
                  <a:srgbClr val="FF0000"/>
                </a:solidFill>
              </a:rPr>
              <a:t>;</a:t>
            </a:r>
          </a:p>
          <a:p>
            <a:pPr marL="0" indent="0">
              <a:buNone/>
            </a:pPr>
            <a:r>
              <a:rPr lang="en-US" b="1" dirty="0" smtClean="0">
                <a:solidFill>
                  <a:srgbClr val="FF0000"/>
                </a:solidFill>
              </a:rPr>
              <a:t>	private </a:t>
            </a:r>
            <a:r>
              <a:rPr lang="en-US" b="1" dirty="0">
                <a:solidFill>
                  <a:srgbClr val="FF0000"/>
                </a:solidFill>
              </a:rPr>
              <a:t>String merchant;</a:t>
            </a:r>
          </a:p>
          <a:p>
            <a:pPr marL="0" indent="0">
              <a:buNone/>
            </a:pPr>
            <a:r>
              <a:rPr lang="en-US" b="1" dirty="0" smtClean="0">
                <a:solidFill>
                  <a:srgbClr val="FF0000"/>
                </a:solidFill>
              </a:rPr>
              <a:t>	private </a:t>
            </a:r>
            <a:r>
              <a:rPr lang="en-US" b="1" dirty="0">
                <a:solidFill>
                  <a:srgbClr val="FF0000"/>
                </a:solidFill>
              </a:rPr>
              <a:t>float amount</a:t>
            </a:r>
            <a:r>
              <a:rPr lang="en-US" b="1" dirty="0" smtClean="0">
                <a:solidFill>
                  <a:srgbClr val="FF0000"/>
                </a:solidFill>
              </a:rPr>
              <a:t>;</a:t>
            </a:r>
          </a:p>
          <a:p>
            <a:pPr marL="0" indent="0">
              <a:buNone/>
            </a:pPr>
            <a:r>
              <a:rPr lang="en-US" b="1" dirty="0">
                <a:solidFill>
                  <a:srgbClr val="FF0000"/>
                </a:solidFill>
              </a:rPr>
              <a:t>	</a:t>
            </a:r>
            <a:r>
              <a:rPr lang="en-US" b="1" dirty="0" smtClean="0">
                <a:solidFill>
                  <a:srgbClr val="FF0000"/>
                </a:solidFill>
              </a:rPr>
              <a:t>…</a:t>
            </a:r>
          </a:p>
          <a:p>
            <a:pPr marL="0" indent="0">
              <a:buNone/>
            </a:pPr>
            <a:r>
              <a:rPr lang="en-US" b="1" dirty="0">
                <a:solidFill>
                  <a:srgbClr val="FF0000"/>
                </a:solidFill>
              </a:rPr>
              <a:t>	</a:t>
            </a:r>
            <a:r>
              <a:rPr lang="en-US" b="1" dirty="0" smtClean="0">
                <a:solidFill>
                  <a:srgbClr val="FF0000"/>
                </a:solidFill>
              </a:rPr>
              <a:t>}</a:t>
            </a: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7503859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Above class is the base class which has all the required annotation but for child class or derived class we have to add one extra annotation along with the regular annotation.</a:t>
            </a:r>
          </a:p>
          <a:p>
            <a:r>
              <a:rPr lang="en-US" dirty="0" smtClean="0"/>
              <a:t>Ex:</a:t>
            </a:r>
          </a:p>
          <a:p>
            <a:pPr marL="0" indent="0">
              <a:buNone/>
            </a:pPr>
            <a:r>
              <a:rPr lang="en-US" dirty="0" smtClean="0"/>
              <a:t>	</a:t>
            </a:r>
            <a:r>
              <a:rPr lang="en-US" dirty="0" smtClean="0">
                <a:solidFill>
                  <a:srgbClr val="FF0000"/>
                </a:solidFill>
              </a:rPr>
              <a:t>@</a:t>
            </a:r>
            <a:r>
              <a:rPr lang="en-US" dirty="0">
                <a:solidFill>
                  <a:srgbClr val="FF0000"/>
                </a:solidFill>
              </a:rPr>
              <a:t>Entity</a:t>
            </a:r>
          </a:p>
          <a:p>
            <a:pPr marL="0" indent="0">
              <a:buNone/>
            </a:pPr>
            <a:r>
              <a:rPr lang="en-US" dirty="0" smtClean="0">
                <a:solidFill>
                  <a:srgbClr val="FF0000"/>
                </a:solidFill>
              </a:rPr>
              <a:t>	@Table(“CARD_PAYMENT”)</a:t>
            </a:r>
            <a:endParaRPr lang="en-US" dirty="0">
              <a:solidFill>
                <a:srgbClr val="FF0000"/>
              </a:solidFill>
            </a:endParaRPr>
          </a:p>
          <a:p>
            <a:pPr marL="0" indent="0">
              <a:buNone/>
            </a:pPr>
            <a:r>
              <a:rPr lang="en-US" dirty="0" smtClean="0">
                <a:solidFill>
                  <a:srgbClr val="FF0000"/>
                </a:solidFill>
              </a:rPr>
              <a:t>	@</a:t>
            </a:r>
            <a:r>
              <a:rPr lang="en-US" dirty="0" err="1">
                <a:solidFill>
                  <a:srgbClr val="FF0000"/>
                </a:solidFill>
              </a:rPr>
              <a:t>PrimaryKeyJoinColumn</a:t>
            </a:r>
            <a:r>
              <a:rPr lang="en-US" dirty="0">
                <a:solidFill>
                  <a:srgbClr val="FF0000"/>
                </a:solidFill>
              </a:rPr>
              <a:t>(name="</a:t>
            </a:r>
            <a:r>
              <a:rPr lang="en-US" dirty="0" err="1" smtClean="0">
                <a:solidFill>
                  <a:srgbClr val="FF0000"/>
                </a:solidFill>
              </a:rPr>
              <a:t>card_payment</a:t>
            </a:r>
            <a:r>
              <a:rPr lang="en-US" dirty="0" smtClean="0">
                <a:solidFill>
                  <a:srgbClr val="FF0000"/>
                </a:solidFill>
              </a:rPr>
              <a:t>	Id</a:t>
            </a:r>
            <a:r>
              <a:rPr lang="en-US" dirty="0">
                <a:solidFill>
                  <a:srgbClr val="FF0000"/>
                </a:solidFill>
              </a:rPr>
              <a:t>")</a:t>
            </a:r>
          </a:p>
          <a:p>
            <a:pPr marL="0" indent="0">
              <a:buNone/>
            </a:pPr>
            <a:r>
              <a:rPr lang="en-US" dirty="0" smtClean="0">
                <a:solidFill>
                  <a:srgbClr val="FF0000"/>
                </a:solidFill>
              </a:rPr>
              <a:t>	public </a:t>
            </a:r>
            <a:r>
              <a:rPr lang="en-US" dirty="0">
                <a:solidFill>
                  <a:srgbClr val="FF0000"/>
                </a:solidFill>
              </a:rPr>
              <a:t>class </a:t>
            </a:r>
            <a:r>
              <a:rPr lang="en-US" dirty="0" err="1">
                <a:solidFill>
                  <a:srgbClr val="FF0000"/>
                </a:solidFill>
              </a:rPr>
              <a:t>CardPayment</a:t>
            </a:r>
            <a:r>
              <a:rPr lang="en-US" dirty="0">
                <a:solidFill>
                  <a:srgbClr val="FF0000"/>
                </a:solidFill>
              </a:rPr>
              <a:t> extends Payment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r>
              <a:rPr lang="en-US" b="1" dirty="0" smtClean="0">
                <a:solidFill>
                  <a:srgbClr val="FF0000"/>
                </a:solidFill>
              </a:rPr>
              <a:t/>
            </a:r>
            <a:br>
              <a:rPr lang="en-US" b="1" dirty="0" smtClean="0">
                <a:solidFill>
                  <a:srgbClr val="FF0000"/>
                </a:solidFill>
              </a:rPr>
            </a:br>
            <a:r>
              <a:rPr lang="en-US" dirty="0" smtClean="0">
                <a:solidFill>
                  <a:schemeClr val="tx1">
                    <a:lumMod val="95000"/>
                    <a:lumOff val="5000"/>
                  </a:schemeClr>
                </a:solidFill>
              </a:rPr>
              <a:t>by this we completed the annotation driven approach with table per subclass.</a:t>
            </a:r>
            <a:endParaRPr lang="en-US" b="1" dirty="0" smtClean="0">
              <a:solidFill>
                <a:srgbClr val="FF0000"/>
              </a:solidFill>
            </a:endParaRPr>
          </a:p>
          <a:p>
            <a:pPr marL="0" indent="0">
              <a:buNone/>
            </a:pPr>
            <a:endParaRPr lang="en-US" b="1" dirty="0" smtClean="0">
              <a:solidFill>
                <a:srgbClr val="FF0000"/>
              </a:solidFill>
            </a:endParaRPr>
          </a:p>
          <a:p>
            <a:pPr marL="0" indent="0">
              <a:buNone/>
            </a:pPr>
            <a:endParaRPr lang="en-US" b="1" dirty="0">
              <a:solidFill>
                <a:srgbClr val="FF0000"/>
              </a:solidFill>
            </a:endParaRPr>
          </a:p>
          <a:p>
            <a:pPr marL="0" indent="0">
              <a:buNone/>
            </a:pP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29416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Implicit polymorphism:</a:t>
            </a:r>
          </a:p>
          <a:p>
            <a:pPr lvl="1"/>
            <a:r>
              <a:rPr lang="en-US" dirty="0" smtClean="0"/>
              <a:t>This technique has provided by the hibernate people to work with inheritance mapping approach.</a:t>
            </a:r>
          </a:p>
          <a:p>
            <a:pPr lvl="1"/>
            <a:r>
              <a:rPr lang="en-US" dirty="0" smtClean="0"/>
              <a:t>In this approach we have to write the classes only and the mapping files as normal.</a:t>
            </a:r>
          </a:p>
          <a:p>
            <a:pPr lvl="1"/>
            <a:r>
              <a:rPr lang="en-US" dirty="0" smtClean="0"/>
              <a:t>But classes should be inherited into hierarchy.</a:t>
            </a:r>
          </a:p>
          <a:p>
            <a:pPr lvl="1"/>
            <a:r>
              <a:rPr lang="en-US" dirty="0" smtClean="0"/>
              <a:t>For every class provide the separate mapping file along with the corresponding tables. </a:t>
            </a:r>
            <a:endParaRPr lang="en-US" dirty="0"/>
          </a:p>
          <a:p>
            <a:pPr lvl="1"/>
            <a:r>
              <a:rPr lang="en-US" dirty="0" smtClean="0"/>
              <a:t>While persisting the data hibernate has to identify the relation between the classes and hibernate good enough in storing the data in corresponding tables.</a:t>
            </a:r>
          </a:p>
          <a:p>
            <a:pPr lvl="1"/>
            <a:r>
              <a:rPr lang="en-US" dirty="0" smtClean="0"/>
              <a:t>But the problem is that while retrieving the data  hibernate may not retrieve correct data, </a:t>
            </a:r>
            <a:r>
              <a:rPr lang="en-US" dirty="0" err="1" smtClean="0"/>
              <a:t>bz</a:t>
            </a:r>
            <a:r>
              <a:rPr lang="en-US" dirty="0"/>
              <a:t> </a:t>
            </a:r>
            <a:r>
              <a:rPr lang="en-US" dirty="0" smtClean="0"/>
              <a:t>each and every table has its primary key column so hibernate got confuse while retrieving the data, Which record programmer asking for.</a:t>
            </a:r>
          </a:p>
          <a:p>
            <a:pPr marL="457200" lvl="1" indent="0">
              <a:buNone/>
            </a:pPr>
            <a:r>
              <a:rPr lang="en-US" dirty="0"/>
              <a:t>	</a:t>
            </a:r>
            <a:r>
              <a:rPr lang="en-US" dirty="0" smtClean="0"/>
              <a:t>ex:</a:t>
            </a:r>
          </a:p>
          <a:p>
            <a:pPr marL="457200" lvl="1" indent="0">
              <a:buNone/>
            </a:pPr>
            <a:r>
              <a:rPr lang="en-US" dirty="0"/>
              <a:t>	</a:t>
            </a:r>
            <a:r>
              <a:rPr lang="en-US" dirty="0" smtClean="0"/>
              <a:t>just write the normal classes and there corresponding mapping and classes should be in inherited hierarchy. And execute the application.</a:t>
            </a:r>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47530858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71</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lstStyle/>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613432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Hibernate 72</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85000" lnSpcReduction="20000"/>
          </a:bodyPr>
          <a:lstStyle/>
          <a:p>
            <a:r>
              <a:rPr lang="en-US" dirty="0" smtClean="0"/>
              <a:t>Association Mapping model:</a:t>
            </a:r>
            <a:endParaRPr lang="en-US" dirty="0"/>
          </a:p>
          <a:p>
            <a:pPr lvl="1"/>
            <a:r>
              <a:rPr lang="en-US" dirty="0" smtClean="0"/>
              <a:t>We can access properties of one class to another class by two ways </a:t>
            </a:r>
          </a:p>
          <a:p>
            <a:pPr lvl="2"/>
            <a:r>
              <a:rPr lang="en-US" dirty="0" smtClean="0"/>
              <a:t>Inheritance </a:t>
            </a:r>
          </a:p>
          <a:p>
            <a:pPr lvl="3"/>
            <a:r>
              <a:rPr lang="en-US" dirty="0" smtClean="0"/>
              <a:t>Generalization</a:t>
            </a:r>
          </a:p>
          <a:p>
            <a:pPr lvl="3"/>
            <a:r>
              <a:rPr lang="en-US" dirty="0" smtClean="0"/>
              <a:t>Realization </a:t>
            </a:r>
          </a:p>
          <a:p>
            <a:pPr lvl="2"/>
            <a:r>
              <a:rPr lang="en-US" dirty="0" smtClean="0"/>
              <a:t>Association</a:t>
            </a:r>
          </a:p>
          <a:p>
            <a:pPr lvl="3"/>
            <a:r>
              <a:rPr lang="en-US" dirty="0" smtClean="0"/>
              <a:t>Association</a:t>
            </a:r>
          </a:p>
          <a:p>
            <a:pPr lvl="3"/>
            <a:r>
              <a:rPr lang="en-US" dirty="0" smtClean="0"/>
              <a:t>Aggregation	</a:t>
            </a:r>
          </a:p>
          <a:p>
            <a:pPr lvl="3"/>
            <a:r>
              <a:rPr lang="en-US" dirty="0" smtClean="0"/>
              <a:t>Composition</a:t>
            </a:r>
            <a:endParaRPr lang="en-US" dirty="0"/>
          </a:p>
          <a:p>
            <a:pPr lvl="1"/>
            <a:r>
              <a:rPr lang="en-US" dirty="0" smtClean="0"/>
              <a:t>As we learnt how to work with inheritance mapping model, Now we will learn how to work with the Association Mapping model.</a:t>
            </a:r>
          </a:p>
          <a:p>
            <a:pPr lvl="1"/>
            <a:r>
              <a:rPr lang="en-US" dirty="0" smtClean="0"/>
              <a:t>Association represents the HAS-A relationship between the classes.</a:t>
            </a:r>
          </a:p>
          <a:p>
            <a:pPr lvl="1"/>
            <a:r>
              <a:rPr lang="en-US" dirty="0" smtClean="0"/>
              <a:t> means one class contains multiple attributes of own class and other class also.</a:t>
            </a:r>
          </a:p>
          <a:p>
            <a:pPr lvl="1"/>
            <a:r>
              <a:rPr lang="en-US" dirty="0" smtClean="0"/>
              <a:t>Association does not have any owner and they are independent, one can live without other one. </a:t>
            </a:r>
          </a:p>
          <a:p>
            <a:pPr lvl="1"/>
            <a:r>
              <a:rPr lang="en-US" dirty="0" smtClean="0"/>
              <a:t>Composition mean it has the owner and they are completely dependent on each other, one can not survive without other one. </a:t>
            </a:r>
          </a:p>
          <a:p>
            <a:pPr lvl="2"/>
            <a:endParaRPr lang="en-US"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34148870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In relation database we can represent the relation using primary key and foreign key. But coming to the java we can represent  the relationship using inheritance or association.</a:t>
            </a:r>
          </a:p>
          <a:p>
            <a:r>
              <a:rPr lang="en-US" dirty="0" smtClean="0"/>
              <a:t>In relational DB there are cardinalities available for representing the relationship, in java also we can represent the cardinalities using association mapping.</a:t>
            </a:r>
          </a:p>
          <a:p>
            <a:r>
              <a:rPr lang="en-US" dirty="0" smtClean="0"/>
              <a:t>Let see the below representation.</a:t>
            </a:r>
          </a:p>
          <a:p>
            <a:r>
              <a:rPr lang="en-US" dirty="0" smtClean="0"/>
              <a:t>As per the below representation we can associate one table to another table.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2580252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22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00800"/>
          </a:xfrm>
        </p:spPr>
        <p:txBody>
          <a:bodyPr>
            <a:normAutofit fontScale="92500" lnSpcReduction="20000"/>
          </a:bodyPr>
          <a:lstStyle/>
          <a:p>
            <a:pPr marL="0" indent="0">
              <a:buNone/>
            </a:pPr>
            <a:r>
              <a:rPr lang="en-US" dirty="0" smtClean="0"/>
              <a:t>Class </a:t>
            </a:r>
            <a:r>
              <a:rPr lang="en-US" dirty="0" err="1" smtClean="0"/>
              <a:t>OrderProcessing</a:t>
            </a:r>
            <a:r>
              <a:rPr lang="en-US" dirty="0" smtClean="0"/>
              <a:t>{</a:t>
            </a:r>
          </a:p>
          <a:p>
            <a:pPr marL="457200" lvl="1" indent="0">
              <a:buNone/>
            </a:pPr>
            <a:r>
              <a:rPr lang="en-US" dirty="0" smtClean="0"/>
              <a:t>Public void </a:t>
            </a:r>
            <a:r>
              <a:rPr lang="en-US" dirty="0" err="1" smtClean="0"/>
              <a:t>dataAccusor</a:t>
            </a:r>
            <a:r>
              <a:rPr lang="en-US" dirty="0" smtClean="0"/>
              <a:t>(</a:t>
            </a:r>
            <a:r>
              <a:rPr lang="en-US" dirty="0" err="1" smtClean="0"/>
              <a:t>ResultSet</a:t>
            </a:r>
            <a:r>
              <a:rPr lang="en-US" dirty="0" smtClean="0"/>
              <a:t> ){</a:t>
            </a:r>
          </a:p>
          <a:p>
            <a:pPr marL="457200" lvl="1" indent="0">
              <a:buNone/>
            </a:pPr>
            <a:r>
              <a:rPr lang="en-US" dirty="0" smtClean="0"/>
              <a:t>	//Business logic</a:t>
            </a:r>
            <a:endParaRPr lang="en-US" dirty="0"/>
          </a:p>
          <a:p>
            <a:pPr marL="457200" lvl="1" indent="0">
              <a:buNone/>
            </a:pPr>
            <a:r>
              <a:rPr lang="en-US" dirty="0" smtClean="0"/>
              <a:t>}</a:t>
            </a:r>
          </a:p>
          <a:p>
            <a:pPr marL="457200" lvl="1" indent="0">
              <a:buNone/>
            </a:pPr>
            <a:r>
              <a:rPr lang="en-US" dirty="0" smtClean="0"/>
              <a:t>Class </a:t>
            </a:r>
            <a:r>
              <a:rPr lang="en-US" dirty="0" err="1" smtClean="0"/>
              <a:t>OrderConn</a:t>
            </a:r>
            <a:r>
              <a:rPr lang="en-US" dirty="0" smtClean="0"/>
              <a:t>{</a:t>
            </a:r>
          </a:p>
          <a:p>
            <a:pPr marL="457200" lvl="1" indent="0">
              <a:buNone/>
            </a:pPr>
            <a:r>
              <a:rPr lang="en-US" dirty="0"/>
              <a:t>	</a:t>
            </a:r>
            <a:r>
              <a:rPr lang="en-US" dirty="0" smtClean="0"/>
              <a:t>connection  con……//operational data</a:t>
            </a:r>
          </a:p>
          <a:p>
            <a:pPr marL="457200" lvl="1" indent="0">
              <a:buNone/>
            </a:pPr>
            <a:r>
              <a:rPr lang="en-US" dirty="0"/>
              <a:t>	</a:t>
            </a:r>
            <a:r>
              <a:rPr lang="en-US" dirty="0" smtClean="0"/>
              <a:t>statement </a:t>
            </a:r>
            <a:r>
              <a:rPr lang="en-US" dirty="0" err="1" smtClean="0"/>
              <a:t>stmt</a:t>
            </a:r>
            <a:r>
              <a:rPr lang="en-US" dirty="0" smtClean="0"/>
              <a:t>…….</a:t>
            </a:r>
          </a:p>
          <a:p>
            <a:pPr marL="457200" lvl="1" indent="0">
              <a:buNone/>
            </a:pPr>
            <a:r>
              <a:rPr lang="en-US" dirty="0"/>
              <a:t>	</a:t>
            </a:r>
            <a:r>
              <a:rPr lang="en-US" dirty="0" err="1" smtClean="0"/>
              <a:t>ResultSet</a:t>
            </a:r>
            <a:r>
              <a:rPr lang="en-US" dirty="0" smtClean="0"/>
              <a:t> </a:t>
            </a:r>
            <a:r>
              <a:rPr lang="en-US" dirty="0" err="1" smtClean="0"/>
              <a:t>rs</a:t>
            </a:r>
            <a:r>
              <a:rPr lang="en-US" dirty="0" smtClean="0"/>
              <a:t>=</a:t>
            </a:r>
            <a:r>
              <a:rPr lang="en-US" dirty="0" err="1" smtClean="0"/>
              <a:t>stmt.executeQuery</a:t>
            </a:r>
            <a:r>
              <a:rPr lang="en-US" dirty="0" smtClean="0"/>
              <a:t>(</a:t>
            </a:r>
            <a:r>
              <a:rPr lang="en-US" dirty="0" err="1" smtClean="0"/>
              <a:t>sql</a:t>
            </a:r>
            <a:r>
              <a:rPr lang="en-US" dirty="0" smtClean="0"/>
              <a:t>);</a:t>
            </a:r>
          </a:p>
          <a:p>
            <a:pPr marL="457200" lvl="1" indent="0">
              <a:buNone/>
            </a:pPr>
            <a:r>
              <a:rPr lang="en-US" dirty="0"/>
              <a:t>	</a:t>
            </a:r>
            <a:r>
              <a:rPr lang="en-US" dirty="0" err="1" smtClean="0"/>
              <a:t>OrderProcessing</a:t>
            </a:r>
            <a:r>
              <a:rPr lang="en-US" dirty="0" smtClean="0"/>
              <a:t> op = new </a:t>
            </a:r>
            <a:r>
              <a:rPr lang="en-US" dirty="0" err="1" smtClean="0"/>
              <a:t>OrderProcessing</a:t>
            </a:r>
            <a:r>
              <a:rPr lang="en-US" dirty="0" smtClean="0"/>
              <a:t>();</a:t>
            </a:r>
          </a:p>
          <a:p>
            <a:pPr marL="457200" lvl="1" indent="0">
              <a:buNone/>
            </a:pPr>
            <a:r>
              <a:rPr lang="en-US" dirty="0"/>
              <a:t>	</a:t>
            </a:r>
            <a:r>
              <a:rPr lang="en-US" dirty="0" err="1" smtClean="0"/>
              <a:t>op.dataAccusor</a:t>
            </a:r>
            <a:r>
              <a:rPr lang="en-US" dirty="0" smtClean="0"/>
              <a:t>(</a:t>
            </a:r>
            <a:r>
              <a:rPr lang="en-US" dirty="0" err="1" smtClean="0"/>
              <a:t>rs</a:t>
            </a:r>
            <a:r>
              <a:rPr lang="en-US" dirty="0" smtClean="0"/>
              <a:t>);</a:t>
            </a:r>
          </a:p>
          <a:p>
            <a:pPr marL="457200" lvl="1" indent="0">
              <a:buNone/>
            </a:pPr>
            <a:r>
              <a:rPr lang="en-US" dirty="0" err="1" smtClean="0"/>
              <a:t>Close.con</a:t>
            </a:r>
            <a:r>
              <a:rPr lang="en-US" dirty="0" smtClean="0"/>
              <a:t>;</a:t>
            </a:r>
          </a:p>
          <a:p>
            <a:pPr marL="457200" lvl="1" indent="0">
              <a:buNone/>
            </a:pPr>
            <a:r>
              <a:rPr lang="en-US" dirty="0" smtClean="0"/>
              <a:t>Close.st;</a:t>
            </a:r>
          </a:p>
          <a:p>
            <a:pPr marL="457200" lvl="1" indent="0">
              <a:buNone/>
            </a:pPr>
            <a:r>
              <a:rPr lang="en-US" dirty="0" smtClean="0"/>
              <a:t>}</a:t>
            </a:r>
          </a:p>
          <a:p>
            <a:pPr lvl="1"/>
            <a:r>
              <a:rPr lang="en-US" dirty="0" smtClean="0"/>
              <a:t>Once connection has been closed how it is possible to send </a:t>
            </a:r>
            <a:r>
              <a:rPr lang="en-US" dirty="0" err="1" smtClean="0"/>
              <a:t>ResultSet</a:t>
            </a:r>
            <a:r>
              <a:rPr lang="en-US" dirty="0" smtClean="0"/>
              <a:t> data to the </a:t>
            </a:r>
            <a:r>
              <a:rPr lang="en-US" dirty="0" err="1" smtClean="0"/>
              <a:t>dataAccusor</a:t>
            </a:r>
            <a:r>
              <a:rPr lang="en-US" dirty="0" smtClean="0"/>
              <a:t>() method.</a:t>
            </a:r>
            <a:endParaRPr lang="en-US" dirty="0"/>
          </a:p>
          <a:p>
            <a:pPr marL="457200" lvl="1" indent="0">
              <a:buNone/>
            </a:pPr>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778894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In java also we can represent the association between the classes, to represent the association we have to take other class object as a attribute of the another class.</a:t>
            </a:r>
          </a:p>
          <a:p>
            <a:pPr lvl="1"/>
            <a:r>
              <a:rPr lang="en-US" dirty="0" smtClean="0"/>
              <a:t>Ex:</a:t>
            </a:r>
          </a:p>
          <a:p>
            <a:pPr marL="914400" lvl="2" indent="0">
              <a:buNone/>
            </a:pPr>
            <a:r>
              <a:rPr lang="en-US" dirty="0" smtClean="0"/>
              <a:t>Class person{</a:t>
            </a:r>
          </a:p>
          <a:p>
            <a:pPr marL="914400" lvl="2" indent="0">
              <a:buNone/>
            </a:pPr>
            <a:r>
              <a:rPr lang="en-US" dirty="0"/>
              <a:t>	</a:t>
            </a:r>
            <a:r>
              <a:rPr lang="en-US" dirty="0" smtClean="0"/>
              <a:t>private </a:t>
            </a:r>
            <a:r>
              <a:rPr lang="en-US" dirty="0" err="1" smtClean="0"/>
              <a:t>personID</a:t>
            </a:r>
            <a:r>
              <a:rPr lang="en-US" dirty="0" smtClean="0"/>
              <a:t>;</a:t>
            </a:r>
          </a:p>
          <a:p>
            <a:pPr marL="914400" lvl="2" indent="0">
              <a:buNone/>
            </a:pPr>
            <a:r>
              <a:rPr lang="en-US" dirty="0"/>
              <a:t>	</a:t>
            </a:r>
            <a:r>
              <a:rPr lang="en-US" dirty="0" smtClean="0"/>
              <a:t>….</a:t>
            </a:r>
          </a:p>
          <a:p>
            <a:pPr marL="914400" lvl="2" indent="0">
              <a:buNone/>
            </a:pPr>
            <a:r>
              <a:rPr lang="en-US" dirty="0"/>
              <a:t>	</a:t>
            </a:r>
            <a:r>
              <a:rPr lang="en-US" dirty="0" smtClean="0">
                <a:solidFill>
                  <a:srgbClr val="FF0000"/>
                </a:solidFill>
              </a:rPr>
              <a:t>Address </a:t>
            </a:r>
            <a:r>
              <a:rPr lang="en-US" dirty="0" err="1" smtClean="0">
                <a:solidFill>
                  <a:srgbClr val="FF0000"/>
                </a:solidFill>
              </a:rPr>
              <a:t>address</a:t>
            </a:r>
            <a:r>
              <a:rPr lang="en-US" dirty="0" smtClean="0">
                <a:solidFill>
                  <a:srgbClr val="FF0000"/>
                </a:solidFill>
              </a:rPr>
              <a:t>;</a:t>
            </a:r>
          </a:p>
          <a:p>
            <a:pPr marL="914400" lvl="2" indent="0">
              <a:buNone/>
            </a:pPr>
            <a:r>
              <a:rPr lang="en-US" dirty="0" smtClean="0"/>
              <a:t>}</a:t>
            </a:r>
          </a:p>
          <a:p>
            <a:pPr marL="914400" lvl="2" indent="0">
              <a:buNone/>
            </a:pPr>
            <a:r>
              <a:rPr lang="en-US" dirty="0" smtClean="0"/>
              <a:t>Class Address {</a:t>
            </a:r>
          </a:p>
          <a:p>
            <a:pPr marL="914400" lvl="2" indent="0">
              <a:buNone/>
            </a:pPr>
            <a:r>
              <a:rPr lang="en-US" dirty="0"/>
              <a:t>	</a:t>
            </a:r>
            <a:r>
              <a:rPr lang="en-US" dirty="0" err="1" smtClean="0"/>
              <a:t>int</a:t>
            </a:r>
            <a:r>
              <a:rPr lang="en-US" dirty="0" smtClean="0"/>
              <a:t> </a:t>
            </a:r>
            <a:r>
              <a:rPr lang="en-US" dirty="0" err="1" smtClean="0"/>
              <a:t>addressId</a:t>
            </a:r>
            <a:r>
              <a:rPr lang="en-US" dirty="0" smtClean="0"/>
              <a:t>;</a:t>
            </a:r>
          </a:p>
          <a:p>
            <a:pPr marL="914400" lvl="2" indent="0">
              <a:buNone/>
            </a:pPr>
            <a:r>
              <a:rPr lang="en-US" dirty="0"/>
              <a:t>	</a:t>
            </a:r>
            <a:r>
              <a:rPr lang="en-US" dirty="0" smtClean="0"/>
              <a:t>…..</a:t>
            </a:r>
          </a:p>
          <a:p>
            <a:pPr marL="914400" lvl="2" indent="0">
              <a:buNone/>
            </a:pPr>
            <a:r>
              <a:rPr lang="en-US" dirty="0" smtClean="0"/>
              <a:t>}</a:t>
            </a:r>
          </a:p>
          <a:p>
            <a:pPr marL="571500" indent="-457200"/>
            <a:r>
              <a:rPr lang="en-US" dirty="0" smtClean="0"/>
              <a:t>Once we taken another class object as a attribute in another class it is not enough again we have to map that class with the relational table internally using mapping files.</a:t>
            </a:r>
          </a:p>
          <a:p>
            <a:pPr marL="571500" indent="-457200"/>
            <a:r>
              <a:rPr lang="en-US" dirty="0" smtClean="0"/>
              <a:t>While persisting the person data address should be persist into the address table. And while accessing the person record ,address should be fetch from the DB.</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8428951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Hibernate 73,74</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92500"/>
          </a:bodyPr>
          <a:lstStyle/>
          <a:p>
            <a:r>
              <a:rPr lang="en-US" dirty="0" smtClean="0">
                <a:solidFill>
                  <a:srgbClr val="FF0000"/>
                </a:solidFill>
              </a:rPr>
              <a:t>Association using Many-to-One as One to One:</a:t>
            </a:r>
          </a:p>
          <a:p>
            <a:r>
              <a:rPr lang="en-US" dirty="0" smtClean="0"/>
              <a:t>As per the above diagram representation we can guess how actually we can make many to one to one to one.</a:t>
            </a:r>
          </a:p>
          <a:p>
            <a:r>
              <a:rPr lang="en-US" dirty="0" smtClean="0"/>
              <a:t>Always foreign side represents the many side but to write it  one to one make that the foreign key column as unique.</a:t>
            </a:r>
          </a:p>
          <a:p>
            <a:r>
              <a:rPr lang="en-US" dirty="0" smtClean="0"/>
              <a:t>We can make many-to-one and one-to-many as one-to-one  making foreign key column as unique. If we make not null also then it will allow only restricted data.</a:t>
            </a:r>
          </a:p>
          <a:p>
            <a:r>
              <a:rPr lang="en-US" dirty="0" smtClean="0"/>
              <a:t>Writing the classes with relationship as well as making sure how to persist that relationship data into the relational table, and while retrieving how to retrieve parent table data along with relation data.</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7926699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To perform such kind of operation hibernate has provided different kind of additional configuration tag which help in persisting and retrieving the relational data into the database.</a:t>
            </a:r>
          </a:p>
          <a:p>
            <a:r>
              <a:rPr lang="en-US" dirty="0" smtClean="0"/>
              <a:t>Just we have to write general mapping configuration file along with that we have to tell to the hibernate which attribute is caring the relationship.</a:t>
            </a:r>
          </a:p>
          <a:p>
            <a:r>
              <a:rPr lang="en-US" dirty="0" smtClean="0"/>
              <a:t>For example person class contains one attribute i.e. address which carry the relationship, here person class has a other class object as attributes means person class represents the many side. </a:t>
            </a:r>
          </a:p>
          <a:p>
            <a:r>
              <a:rPr lang="en-US" dirty="0" smtClean="0"/>
              <a:t>It is </a:t>
            </a:r>
            <a:r>
              <a:rPr lang="en-US" dirty="0" err="1" smtClean="0"/>
              <a:t>uni</a:t>
            </a:r>
            <a:r>
              <a:rPr lang="en-US" dirty="0" smtClean="0"/>
              <a:t>-direction relational mapping methodology.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5451773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To configure Many-to-one hibernate has provided one tag called as &lt;many-to-one&gt;, it will contains number of attributes which specifies how to relate the relationship with another table primary key column to our class foreign key column.</a:t>
            </a:r>
          </a:p>
          <a:p>
            <a:endParaRPr lang="en-US" dirty="0"/>
          </a:p>
          <a:p>
            <a:r>
              <a:rPr lang="en-US" dirty="0" smtClean="0"/>
              <a:t>Ex:</a:t>
            </a:r>
          </a:p>
          <a:p>
            <a:pPr lvl="1"/>
            <a:r>
              <a:rPr lang="en-US" dirty="0" smtClean="0">
                <a:solidFill>
                  <a:srgbClr val="FF0000"/>
                </a:solidFill>
              </a:rPr>
              <a:t>&lt;many-to-one name=“</a:t>
            </a:r>
            <a:r>
              <a:rPr lang="en-US" dirty="0" err="1" smtClean="0">
                <a:solidFill>
                  <a:srgbClr val="FF0000"/>
                </a:solidFill>
              </a:rPr>
              <a:t>attr_name</a:t>
            </a:r>
            <a:r>
              <a:rPr lang="en-US" dirty="0" smtClean="0">
                <a:solidFill>
                  <a:srgbClr val="FF0000"/>
                </a:solidFill>
              </a:rPr>
              <a:t>” column=“</a:t>
            </a:r>
            <a:r>
              <a:rPr lang="en-US" dirty="0" err="1" smtClean="0">
                <a:solidFill>
                  <a:srgbClr val="FF0000"/>
                </a:solidFill>
              </a:rPr>
              <a:t>col_name</a:t>
            </a:r>
            <a:r>
              <a:rPr lang="en-US" dirty="0" smtClean="0">
                <a:solidFill>
                  <a:srgbClr val="FF0000"/>
                </a:solidFill>
              </a:rPr>
              <a:t>” class=“</a:t>
            </a:r>
            <a:r>
              <a:rPr lang="en-US" dirty="0" err="1" smtClean="0">
                <a:solidFill>
                  <a:srgbClr val="FF0000"/>
                </a:solidFill>
              </a:rPr>
              <a:t>Atrri_class_name</a:t>
            </a:r>
            <a:r>
              <a:rPr lang="en-US" dirty="0" smtClean="0">
                <a:solidFill>
                  <a:srgbClr val="FF0000"/>
                </a:solidFill>
              </a:rPr>
              <a:t>” unique=“true”/&gt;</a:t>
            </a:r>
          </a:p>
          <a:p>
            <a:pPr lvl="1"/>
            <a:r>
              <a:rPr lang="en-US" dirty="0" smtClean="0"/>
              <a:t>As per the above example many-to-one is establish the relationship between two classes. i.e. person and address.</a:t>
            </a:r>
          </a:p>
          <a:p>
            <a:pPr lvl="1"/>
            <a:r>
              <a:rPr lang="en-US" dirty="0" smtClean="0">
                <a:solidFill>
                  <a:srgbClr val="FF0000"/>
                </a:solidFill>
              </a:rPr>
              <a:t>Name</a:t>
            </a:r>
            <a:r>
              <a:rPr lang="en-US" dirty="0" smtClean="0"/>
              <a:t>: attribute represent the name of the attribute whichever we defined inside the person class .</a:t>
            </a:r>
          </a:p>
          <a:p>
            <a:pPr lvl="1"/>
            <a:r>
              <a:rPr lang="en-US" dirty="0" smtClean="0">
                <a:solidFill>
                  <a:srgbClr val="FF0000"/>
                </a:solidFill>
              </a:rPr>
              <a:t>Column</a:t>
            </a:r>
            <a:r>
              <a:rPr lang="en-US" dirty="0" smtClean="0"/>
              <a:t> : it represent the where actually we going to store the values into the table.</a:t>
            </a:r>
          </a:p>
          <a:p>
            <a:pPr lvl="1"/>
            <a:r>
              <a:rPr lang="en-US" dirty="0" smtClean="0">
                <a:solidFill>
                  <a:srgbClr val="FF0000"/>
                </a:solidFill>
              </a:rPr>
              <a:t>Class</a:t>
            </a:r>
            <a:r>
              <a:rPr lang="en-US" dirty="0" smtClean="0"/>
              <a:t>: Actually person class hold the address class attribute but coming to the relational tables person table has foreign key column relation with the address table which represent the many to one relationship.</a:t>
            </a:r>
          </a:p>
          <a:p>
            <a:pPr lvl="1"/>
            <a:r>
              <a:rPr lang="en-US" dirty="0" smtClean="0">
                <a:solidFill>
                  <a:srgbClr val="FF0000"/>
                </a:solidFill>
              </a:rPr>
              <a:t>Unique:</a:t>
            </a:r>
            <a:r>
              <a:rPr lang="en-US" dirty="0" smtClean="0"/>
              <a:t> To make many-to-one as one-to-one we have used the unique as true.</a:t>
            </a:r>
          </a:p>
          <a:p>
            <a:pPr lvl="1"/>
            <a:endParaRPr lang="en-US"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31336026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Ex:</a:t>
            </a:r>
          </a:p>
          <a:p>
            <a:pPr marL="457200" lvl="1" indent="0">
              <a:buNone/>
            </a:pPr>
            <a:r>
              <a:rPr lang="en-US" dirty="0" smtClean="0">
                <a:solidFill>
                  <a:srgbClr val="FF0000"/>
                </a:solidFill>
              </a:rPr>
              <a:t>&lt;many-to-one name=“address” column=“</a:t>
            </a:r>
            <a:r>
              <a:rPr lang="en-US" dirty="0" err="1" smtClean="0">
                <a:solidFill>
                  <a:srgbClr val="FF0000"/>
                </a:solidFill>
              </a:rPr>
              <a:t>address_Id</a:t>
            </a:r>
            <a:r>
              <a:rPr lang="en-US" dirty="0" smtClean="0">
                <a:solidFill>
                  <a:srgbClr val="FF0000"/>
                </a:solidFill>
              </a:rPr>
              <a:t>” class=“Address”/&gt;</a:t>
            </a:r>
          </a:p>
          <a:p>
            <a:pPr lvl="1"/>
            <a:r>
              <a:rPr lang="en-US" dirty="0" smtClean="0"/>
              <a:t> address is the attribute for person class but it is the object type attribute, one we configured as address as attribute hibernate will can join the relationship between ADDRESS table and PERSON table by placing the column name as </a:t>
            </a:r>
            <a:r>
              <a:rPr lang="en-US" dirty="0" err="1" smtClean="0"/>
              <a:t>address_id</a:t>
            </a:r>
            <a:r>
              <a:rPr lang="en-US" dirty="0" smtClean="0"/>
              <a:t> as the foreign key in the person table. </a:t>
            </a:r>
          </a:p>
          <a:p>
            <a:pPr lvl="1"/>
            <a:r>
              <a:rPr lang="en-US" dirty="0" err="1" smtClean="0"/>
              <a:t>Address_id</a:t>
            </a:r>
            <a:r>
              <a:rPr lang="en-US" dirty="0" smtClean="0"/>
              <a:t> of PERSON table is the primary key of the ADDRESS table .</a:t>
            </a:r>
          </a:p>
          <a:p>
            <a:pPr lvl="1"/>
            <a:r>
              <a:rPr lang="en-US" dirty="0" smtClean="0"/>
              <a:t>While accessing the data hibernate will join PERSON and ADDRESS table according to there relationship means </a:t>
            </a:r>
            <a:r>
              <a:rPr lang="en-US" dirty="0" err="1" smtClean="0"/>
              <a:t>address_id</a:t>
            </a:r>
            <a:r>
              <a:rPr lang="en-US" dirty="0" smtClean="0"/>
              <a:t> of PERSON table and the </a:t>
            </a:r>
            <a:r>
              <a:rPr lang="en-US" dirty="0" err="1" smtClean="0"/>
              <a:t>address_id</a:t>
            </a:r>
            <a:r>
              <a:rPr lang="en-US" dirty="0" smtClean="0"/>
              <a:t> of ADDRESS table ,it will compare and if both are equal then it will return person and address data.</a:t>
            </a:r>
          </a:p>
          <a:p>
            <a:pPr lvl="1"/>
            <a:r>
              <a:rPr lang="en-US" dirty="0" smtClean="0"/>
              <a:t>By using class hibernate will get the corresponding table for that class and it is easy to relate the relationship.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0086910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6"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4988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75</a:t>
            </a:r>
            <a:endParaRPr lang="en-US" dirty="0"/>
          </a:p>
        </p:txBody>
      </p:sp>
      <p:sp>
        <p:nvSpPr>
          <p:cNvPr id="3" name="Content Placeholder 2"/>
          <p:cNvSpPr>
            <a:spLocks noGrp="1"/>
          </p:cNvSpPr>
          <p:nvPr>
            <p:ph idx="1"/>
          </p:nvPr>
        </p:nvSpPr>
        <p:spPr>
          <a:xfrm>
            <a:off x="0" y="533400"/>
            <a:ext cx="9144000" cy="6324600"/>
          </a:xfrm>
        </p:spPr>
        <p:txBody>
          <a:bodyPr>
            <a:normAutofit fontScale="70000" lnSpcReduction="20000"/>
          </a:bodyPr>
          <a:lstStyle/>
          <a:p>
            <a:r>
              <a:rPr lang="en-US" b="1" dirty="0" smtClean="0">
                <a:solidFill>
                  <a:srgbClr val="FF0000"/>
                </a:solidFill>
              </a:rPr>
              <a:t>One to one association mapping:</a:t>
            </a:r>
          </a:p>
          <a:p>
            <a:r>
              <a:rPr lang="en-US" dirty="0" smtClean="0"/>
              <a:t>It is one of the association technique which allow us to map the two tables.</a:t>
            </a:r>
          </a:p>
          <a:p>
            <a:r>
              <a:rPr lang="en-US" dirty="0" smtClean="0"/>
              <a:t>Here one table primary key will become the primary key of the other table as a foreign key.</a:t>
            </a:r>
          </a:p>
          <a:p>
            <a:r>
              <a:rPr lang="en-US" dirty="0" smtClean="0"/>
              <a:t>For such kind of mapping hibernate has provided a tag called one-to-one.</a:t>
            </a:r>
          </a:p>
          <a:p>
            <a:pPr marL="0" indent="0">
              <a:buNone/>
            </a:pPr>
            <a:r>
              <a:rPr lang="en-US" dirty="0"/>
              <a:t>	</a:t>
            </a:r>
            <a:r>
              <a:rPr lang="en-US" dirty="0" smtClean="0"/>
              <a:t>ex:</a:t>
            </a:r>
          </a:p>
          <a:p>
            <a:pPr marL="0" indent="0">
              <a:buNone/>
            </a:pPr>
            <a:r>
              <a:rPr lang="en-US" dirty="0"/>
              <a:t>	</a:t>
            </a:r>
            <a:r>
              <a:rPr lang="en-US" dirty="0" smtClean="0"/>
              <a:t>&lt;one-to-one name=“house” class=“House”/&gt;</a:t>
            </a:r>
          </a:p>
          <a:p>
            <a:r>
              <a:rPr lang="en-US" dirty="0" smtClean="0"/>
              <a:t>In the above example house will be the object type attribute which is declared in the layout class. </a:t>
            </a:r>
          </a:p>
          <a:p>
            <a:r>
              <a:rPr lang="en-US" dirty="0" smtClean="0"/>
              <a:t>Hibernate will take house and it will get the corresponding type, using that it will go to the particular class and it will get the primary key column and value and it will inject in to the layout table id column.</a:t>
            </a:r>
          </a:p>
          <a:p>
            <a:r>
              <a:rPr lang="en-US" dirty="0" err="1" smtClean="0"/>
              <a:t>Bz</a:t>
            </a:r>
            <a:r>
              <a:rPr lang="en-US" dirty="0" smtClean="0"/>
              <a:t> in layout mapping file we configured id generator as foreign and property name as house.</a:t>
            </a:r>
          </a:p>
          <a:p>
            <a:r>
              <a:rPr lang="en-US" dirty="0" smtClean="0"/>
              <a:t>Means house table primary key value will be injected to the primary key value to the layout table.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4771912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1"/>
            <a:ext cx="3362325" cy="1447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0" y="0"/>
            <a:ext cx="9144000" cy="6858000"/>
          </a:xfrm>
        </p:spPr>
        <p:txBody>
          <a:bodyPr/>
          <a:lstStyle/>
          <a:p>
            <a:r>
              <a:rPr lang="en-US" dirty="0" smtClean="0"/>
              <a:t>Lets see the example</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6350"/>
            <a:ext cx="9077325"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84173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Hibernate 76,77,78</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92500" lnSpcReduction="10000"/>
          </a:bodyPr>
          <a:lstStyle/>
          <a:p>
            <a:r>
              <a:rPr lang="en-US" dirty="0" smtClean="0"/>
              <a:t>One-to-Many Association:</a:t>
            </a:r>
          </a:p>
          <a:p>
            <a:pPr lvl="1"/>
            <a:r>
              <a:rPr lang="en-US" dirty="0" smtClean="0"/>
              <a:t>While working with one-to-one we made many-to-one as one-to-one by making many side as unique and not-null.</a:t>
            </a:r>
          </a:p>
          <a:p>
            <a:pPr lvl="1"/>
            <a:r>
              <a:rPr lang="en-US" dirty="0" smtClean="0"/>
              <a:t>Many side represent more then one value going to associate with the one side.</a:t>
            </a:r>
          </a:p>
          <a:p>
            <a:pPr lvl="2"/>
            <a:r>
              <a:rPr lang="en-US" dirty="0" smtClean="0"/>
              <a:t>Ex:</a:t>
            </a:r>
          </a:p>
          <a:p>
            <a:pPr marL="1828800" lvl="3" indent="-457200">
              <a:buAutoNum type="arabicParenR"/>
            </a:pPr>
            <a:r>
              <a:rPr lang="en-US" dirty="0" smtClean="0"/>
              <a:t>A person can have multiple address (means in address table we have to make person id as many side)</a:t>
            </a:r>
            <a:r>
              <a:rPr lang="en-US" dirty="0" smtClean="0">
                <a:solidFill>
                  <a:srgbClr val="FF0000"/>
                </a:solidFill>
              </a:rPr>
              <a:t>(set of address)</a:t>
            </a:r>
          </a:p>
          <a:p>
            <a:pPr marL="1828800" lvl="3" indent="-457200">
              <a:buAutoNum type="arabicParenR"/>
            </a:pPr>
            <a:r>
              <a:rPr lang="en-US" dirty="0" smtClean="0"/>
              <a:t>In multiple choice question exams ,one question have multiple answer (means  in answer table we have to  make </a:t>
            </a:r>
            <a:r>
              <a:rPr lang="en-US" dirty="0" err="1" smtClean="0"/>
              <a:t>question_id</a:t>
            </a:r>
            <a:r>
              <a:rPr lang="en-US" dirty="0" smtClean="0"/>
              <a:t> as foreign key column)</a:t>
            </a:r>
            <a:r>
              <a:rPr lang="en-US" dirty="0" smtClean="0">
                <a:solidFill>
                  <a:srgbClr val="FF0000"/>
                </a:solidFill>
              </a:rPr>
              <a:t>(set of answer)</a:t>
            </a:r>
          </a:p>
          <a:p>
            <a:pPr marL="1828800" lvl="3" indent="-457200">
              <a:buAutoNum type="arabicParenR"/>
            </a:pPr>
            <a:r>
              <a:rPr lang="en-US" dirty="0" smtClean="0"/>
              <a:t>A property can have multiple approvals (means approval table </a:t>
            </a:r>
            <a:r>
              <a:rPr lang="en-US" dirty="0" err="1" smtClean="0"/>
              <a:t>property_id</a:t>
            </a:r>
            <a:r>
              <a:rPr lang="en-US" dirty="0" smtClean="0"/>
              <a:t> became foreign key column)</a:t>
            </a:r>
            <a:r>
              <a:rPr lang="en-US" dirty="0" smtClean="0">
                <a:solidFill>
                  <a:srgbClr val="FF0000"/>
                </a:solidFill>
              </a:rPr>
              <a:t>(set of approvals)</a:t>
            </a:r>
          </a:p>
          <a:p>
            <a:pPr marL="1828800" lvl="3" indent="-457200">
              <a:buAutoNum type="arabicParenR"/>
            </a:pPr>
            <a:r>
              <a:rPr lang="en-US" dirty="0" smtClean="0"/>
              <a:t>A order can have multiple Items (means in items table </a:t>
            </a:r>
            <a:r>
              <a:rPr lang="en-US" dirty="0" err="1" smtClean="0"/>
              <a:t>order_id</a:t>
            </a:r>
            <a:r>
              <a:rPr lang="en-US" dirty="0" smtClean="0"/>
              <a:t> became foreign key column)</a:t>
            </a:r>
            <a:r>
              <a:rPr lang="en-US" dirty="0" smtClean="0">
                <a:solidFill>
                  <a:srgbClr val="FF0000"/>
                </a:solidFill>
              </a:rPr>
              <a:t>(set of items)</a:t>
            </a:r>
          </a:p>
          <a:p>
            <a:pPr marL="571500" indent="-457200"/>
            <a:r>
              <a:rPr lang="en-US" dirty="0" smtClean="0"/>
              <a:t>As per the example we will derive the class which will give more clarity.</a:t>
            </a:r>
          </a:p>
          <a:p>
            <a:pPr marL="571500" indent="-457200"/>
            <a:r>
              <a:rPr lang="en-US" dirty="0" smtClean="0"/>
              <a:t>Lets see below</a:t>
            </a: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246680668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0"/>
            <a:ext cx="9176657"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3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754091" y="3581400"/>
            <a:ext cx="2133600" cy="1600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Cursor which hold bunch of logical data in it. </a:t>
            </a:r>
            <a:endParaRPr lang="en-US" dirty="0">
              <a:solidFill>
                <a:schemeClr val="tx1"/>
              </a:solidFill>
            </a:endParaRPr>
          </a:p>
        </p:txBody>
      </p:sp>
      <p:sp>
        <p:nvSpPr>
          <p:cNvPr id="5" name="Can 4"/>
          <p:cNvSpPr/>
          <p:nvPr/>
        </p:nvSpPr>
        <p:spPr>
          <a:xfrm>
            <a:off x="6629400" y="2667000"/>
            <a:ext cx="2362200" cy="28956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62000" y="2362200"/>
            <a:ext cx="3886200"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ResultSet</a:t>
            </a:r>
            <a:r>
              <a:rPr lang="en-US" dirty="0" smtClean="0">
                <a:solidFill>
                  <a:schemeClr val="tx1"/>
                </a:solidFill>
              </a:rPr>
              <a:t> </a:t>
            </a:r>
            <a:r>
              <a:rPr lang="en-US" dirty="0" err="1" smtClean="0">
                <a:solidFill>
                  <a:schemeClr val="tx1"/>
                </a:solidFill>
              </a:rPr>
              <a:t>rs</a:t>
            </a:r>
            <a:r>
              <a:rPr lang="en-US" dirty="0" smtClean="0">
                <a:solidFill>
                  <a:schemeClr val="tx1"/>
                </a:solidFill>
              </a:rPr>
              <a:t>=</a:t>
            </a:r>
            <a:r>
              <a:rPr lang="en-US" dirty="0" err="1" smtClean="0">
                <a:solidFill>
                  <a:schemeClr val="tx1"/>
                </a:solidFill>
              </a:rPr>
              <a:t>st.executeQuery</a:t>
            </a:r>
            <a:r>
              <a:rPr lang="en-US" dirty="0" smtClean="0">
                <a:solidFill>
                  <a:schemeClr val="tx1"/>
                </a:solidFill>
              </a:rPr>
              <a:t>(</a:t>
            </a:r>
            <a:r>
              <a:rPr lang="en-US" dirty="0" err="1" smtClean="0">
                <a:solidFill>
                  <a:schemeClr val="tx1"/>
                </a:solidFill>
              </a:rPr>
              <a:t>sql</a:t>
            </a:r>
            <a:r>
              <a:rPr lang="en-US"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err="1" smtClean="0"/>
              <a:t>ResultSet</a:t>
            </a:r>
            <a:r>
              <a:rPr lang="en-US" dirty="0" smtClean="0"/>
              <a:t> cant stored all data in it. There is some internal logic which make </a:t>
            </a:r>
            <a:r>
              <a:rPr lang="en-US" dirty="0" err="1" smtClean="0"/>
              <a:t>ResultSet</a:t>
            </a:r>
            <a:r>
              <a:rPr lang="en-US" dirty="0" smtClean="0"/>
              <a:t> object to access data from the cursor.</a:t>
            </a:r>
          </a:p>
          <a:p>
            <a:r>
              <a:rPr lang="en-US" dirty="0" smtClean="0"/>
              <a:t>Cursor which hold logical data in it. It have start pointer which points the starting address.</a:t>
            </a:r>
          </a:p>
          <a:p>
            <a:endParaRPr lang="en-US" dirty="0"/>
          </a:p>
          <a:p>
            <a:endParaRPr lang="en-US" dirty="0" smtClean="0"/>
          </a:p>
          <a:p>
            <a:endParaRPr lang="en-US" dirty="0"/>
          </a:p>
          <a:p>
            <a:endParaRPr lang="en-US" dirty="0" smtClean="0"/>
          </a:p>
          <a:p>
            <a:r>
              <a:rPr lang="en-US" dirty="0" smtClean="0"/>
              <a:t>Oracle access limited data from the database.</a:t>
            </a:r>
          </a:p>
          <a:p>
            <a:r>
              <a:rPr lang="en-US" dirty="0" smtClean="0"/>
              <a:t>But the </a:t>
            </a:r>
            <a:r>
              <a:rPr lang="en-US" dirty="0" err="1" smtClean="0"/>
              <a:t>mysql</a:t>
            </a:r>
            <a:r>
              <a:rPr lang="en-US" dirty="0" smtClean="0"/>
              <a:t> retrieve whole record at a time which may lead to overload memory problems.</a:t>
            </a:r>
            <a:endParaRPr lang="en-US" dirty="0"/>
          </a:p>
        </p:txBody>
      </p:sp>
      <p:cxnSp>
        <p:nvCxnSpPr>
          <p:cNvPr id="7" name="Straight Arrow Connector 6"/>
          <p:cNvCxnSpPr/>
          <p:nvPr/>
        </p:nvCxnSpPr>
        <p:spPr>
          <a:xfrm>
            <a:off x="4343400" y="4191000"/>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337383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As per the above example we can easily derive the mapping file.</a:t>
            </a:r>
          </a:p>
          <a:p>
            <a:r>
              <a:rPr lang="en-US" dirty="0" smtClean="0"/>
              <a:t>Hibernate has provided multiple tags which going to represents the set of values for a specific attributes.</a:t>
            </a:r>
          </a:p>
          <a:p>
            <a:pPr lvl="1"/>
            <a:r>
              <a:rPr lang="en-US" dirty="0" smtClean="0">
                <a:solidFill>
                  <a:srgbClr val="FF0000"/>
                </a:solidFill>
              </a:rPr>
              <a:t>Set :</a:t>
            </a:r>
          </a:p>
          <a:p>
            <a:pPr lvl="2"/>
            <a:r>
              <a:rPr lang="en-US" dirty="0" smtClean="0"/>
              <a:t>We can use set when insertion order is not required and duplicate are not allowed. </a:t>
            </a:r>
          </a:p>
          <a:p>
            <a:pPr lvl="2"/>
            <a:r>
              <a:rPr lang="en-US" dirty="0" smtClean="0"/>
              <a:t>Set represents the attribute name and where that attribute is belongs to and we can configure cascade, inverse also.</a:t>
            </a:r>
          </a:p>
          <a:p>
            <a:pPr lvl="2"/>
            <a:r>
              <a:rPr lang="en-US" dirty="0" smtClean="0"/>
              <a:t>Within set we have configure the foreign key column inside the key tag.</a:t>
            </a:r>
          </a:p>
          <a:p>
            <a:pPr lvl="1"/>
            <a:r>
              <a:rPr lang="en-US" dirty="0" smtClean="0">
                <a:solidFill>
                  <a:srgbClr val="FF0000"/>
                </a:solidFill>
              </a:rPr>
              <a:t>List</a:t>
            </a:r>
          </a:p>
          <a:p>
            <a:pPr lvl="2"/>
            <a:r>
              <a:rPr lang="en-US" dirty="0" smtClean="0"/>
              <a:t>We can use list when insertion order will be required and duplicate will be allow.</a:t>
            </a:r>
          </a:p>
          <a:p>
            <a:pPr lvl="2"/>
            <a:r>
              <a:rPr lang="en-US" dirty="0" smtClean="0"/>
              <a:t>While configuring the list we have to tell to the hibernate take this column and starting index no and maintaining the insertion order.</a:t>
            </a:r>
          </a:p>
          <a:p>
            <a:pPr lvl="2"/>
            <a:r>
              <a:rPr lang="en-US" dirty="0" smtClean="0"/>
              <a:t>In list also we have to configure the foreign key column under key tag only.</a:t>
            </a:r>
          </a:p>
          <a:p>
            <a:pPr lvl="2"/>
            <a:r>
              <a:rPr lang="en-US" dirty="0" smtClean="0"/>
              <a:t>While configuring list we have to write and attribute name and corresponding table and cascade , inverse and so on. </a:t>
            </a: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0710326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Let see how actually we can able to derive the mapping for property and approval.</a:t>
            </a:r>
          </a:p>
          <a:p>
            <a:r>
              <a:rPr lang="en-US" dirty="0" smtClean="0"/>
              <a:t>As per the above class one property can have multiple approvals for example electricity approval, water board approval , land cert approvals…. Etc.</a:t>
            </a:r>
          </a:p>
          <a:p>
            <a:endParaRPr lang="en-US" dirty="0"/>
          </a:p>
          <a:p>
            <a:endParaRPr lang="en-US" dirty="0" smtClean="0"/>
          </a:p>
          <a:p>
            <a:endParaRPr lang="en-US" dirty="0"/>
          </a:p>
          <a:p>
            <a:endParaRPr lang="en-US" dirty="0" smtClean="0"/>
          </a:p>
          <a:p>
            <a:r>
              <a:rPr lang="en-US" dirty="0" smtClean="0"/>
              <a:t>Now </a:t>
            </a:r>
            <a:r>
              <a:rPr lang="en-US" dirty="0" err="1" smtClean="0"/>
              <a:t>propertyId</a:t>
            </a:r>
            <a:r>
              <a:rPr lang="en-US" dirty="0" smtClean="0"/>
              <a:t> will become the foreign key in Approval table. Which represent the many side.</a:t>
            </a:r>
          </a:p>
          <a:p>
            <a:r>
              <a:rPr lang="en-US" dirty="0" smtClean="0"/>
              <a:t>Let see how we derive the mapping file..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90800"/>
            <a:ext cx="8915400" cy="2153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867426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0" y="0"/>
            <a:ext cx="9147629"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53901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In </a:t>
            </a:r>
            <a:r>
              <a:rPr lang="en-US" dirty="0" smtClean="0">
                <a:solidFill>
                  <a:srgbClr val="FF0000"/>
                </a:solidFill>
              </a:rPr>
              <a:t>property.hbm.xml </a:t>
            </a:r>
            <a:r>
              <a:rPr lang="en-US" dirty="0" smtClean="0"/>
              <a:t>we configured with </a:t>
            </a:r>
            <a:r>
              <a:rPr lang="en-US" dirty="0" smtClean="0">
                <a:solidFill>
                  <a:srgbClr val="FF0000"/>
                </a:solidFill>
              </a:rPr>
              <a:t>set</a:t>
            </a:r>
            <a:r>
              <a:rPr lang="en-US" dirty="0" smtClean="0"/>
              <a:t> tag which contains </a:t>
            </a:r>
          </a:p>
          <a:p>
            <a:pPr lvl="1"/>
            <a:r>
              <a:rPr lang="en-US" dirty="0" smtClean="0">
                <a:solidFill>
                  <a:srgbClr val="FF0000"/>
                </a:solidFill>
              </a:rPr>
              <a:t>Name</a:t>
            </a:r>
            <a:r>
              <a:rPr lang="en-US" dirty="0" smtClean="0"/>
              <a:t>:	it represents the approval which is attribute of type Approval and declared in property class. </a:t>
            </a:r>
          </a:p>
          <a:p>
            <a:pPr lvl="1"/>
            <a:r>
              <a:rPr lang="en-US" dirty="0" smtClean="0">
                <a:solidFill>
                  <a:srgbClr val="FF0000"/>
                </a:solidFill>
              </a:rPr>
              <a:t>Table</a:t>
            </a:r>
            <a:r>
              <a:rPr lang="en-US" dirty="0" smtClean="0"/>
              <a:t>: it is option but for more clarity we have to write, it means property class attribute approval going to inject to Approval table with specified column which is declared inside the key tag.</a:t>
            </a:r>
          </a:p>
          <a:p>
            <a:pPr lvl="1"/>
            <a:r>
              <a:rPr lang="en-US" dirty="0" smtClean="0">
                <a:solidFill>
                  <a:srgbClr val="FF0000"/>
                </a:solidFill>
              </a:rPr>
              <a:t>Cascade</a:t>
            </a:r>
            <a:r>
              <a:rPr lang="en-US" dirty="0" smtClean="0"/>
              <a:t>: there are different ways for persisting data inside the tables with there associate relationship but when we configured cascade as all then it will not consider the association, individually hibernate will persist the data and at last it will it will fire one update for establishing the association.</a:t>
            </a:r>
          </a:p>
          <a:p>
            <a:pPr lvl="1"/>
            <a:r>
              <a:rPr lang="en-US" dirty="0" smtClean="0">
                <a:solidFill>
                  <a:srgbClr val="FF0000"/>
                </a:solidFill>
              </a:rPr>
              <a:t>Key</a:t>
            </a:r>
            <a:r>
              <a:rPr lang="en-US" dirty="0" smtClean="0"/>
              <a:t> : it represent primary kay of property and inject to the foreign key column of approval table which is declared in key tag.</a:t>
            </a:r>
          </a:p>
          <a:p>
            <a:pPr lvl="2"/>
            <a:r>
              <a:rPr lang="en-US" dirty="0" smtClean="0"/>
              <a:t>Ex:</a:t>
            </a:r>
          </a:p>
          <a:p>
            <a:pPr lvl="3"/>
            <a:r>
              <a:rPr lang="en-US" dirty="0" smtClean="0"/>
              <a:t>&lt;key&gt;</a:t>
            </a:r>
          </a:p>
          <a:p>
            <a:pPr marL="1828800" lvl="4" indent="0">
              <a:buNone/>
            </a:pPr>
            <a:r>
              <a:rPr lang="en-US" dirty="0" smtClean="0"/>
              <a:t>&lt;column name=“</a:t>
            </a:r>
            <a:r>
              <a:rPr lang="en-US" dirty="0" err="1" smtClean="0"/>
              <a:t>approval_property_id</a:t>
            </a:r>
            <a:r>
              <a:rPr lang="en-US" dirty="0" smtClean="0"/>
              <a:t>”/&gt;</a:t>
            </a:r>
          </a:p>
          <a:p>
            <a:pPr marL="1371600" lvl="3" indent="0">
              <a:buNone/>
            </a:pPr>
            <a:r>
              <a:rPr lang="en-US" dirty="0" smtClean="0"/>
              <a:t>&lt;/key&gt;</a:t>
            </a:r>
          </a:p>
          <a:p>
            <a:pPr marL="971550" lvl="1" indent="-457200"/>
            <a:r>
              <a:rPr lang="en-US" dirty="0" smtClean="0"/>
              <a:t>As per our requirement we can make mentioned column as not-null as true.</a:t>
            </a:r>
          </a:p>
          <a:p>
            <a:pPr marL="971550" lvl="1" indent="-457200"/>
            <a:r>
              <a:rPr lang="en-US" dirty="0" smtClean="0">
                <a:solidFill>
                  <a:srgbClr val="FF0000"/>
                </a:solidFill>
              </a:rPr>
              <a:t>One-to-many</a:t>
            </a:r>
            <a:r>
              <a:rPr lang="en-US" dirty="0" smtClean="0"/>
              <a:t> : here we are configuring the association by declaring association class name.</a:t>
            </a:r>
          </a:p>
          <a:p>
            <a:pPr marL="971550" lvl="1" indent="-457200"/>
            <a:endParaRPr lang="en-US" dirty="0" smtClean="0"/>
          </a:p>
          <a:p>
            <a:pPr lvl="4"/>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7143418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Now there are sort of </a:t>
            </a:r>
            <a:r>
              <a:rPr lang="en-US" dirty="0" err="1" smtClean="0"/>
              <a:t>usecases</a:t>
            </a:r>
            <a:r>
              <a:rPr lang="en-US" dirty="0" smtClean="0"/>
              <a:t> are there we have to understand how actually hibernate internally performing the </a:t>
            </a:r>
            <a:r>
              <a:rPr lang="en-US" dirty="0" err="1" smtClean="0"/>
              <a:t>opertion</a:t>
            </a:r>
            <a:r>
              <a:rPr lang="en-US" dirty="0" smtClean="0"/>
              <a:t>.</a:t>
            </a:r>
          </a:p>
          <a:p>
            <a:r>
              <a:rPr lang="en-US" dirty="0" smtClean="0">
                <a:solidFill>
                  <a:srgbClr val="FF0000"/>
                </a:solidFill>
              </a:rPr>
              <a:t>1) one-to-many(unidirectional)</a:t>
            </a:r>
          </a:p>
          <a:p>
            <a:pPr lvl="1"/>
            <a:r>
              <a:rPr lang="en-US" dirty="0" smtClean="0"/>
              <a:t>If we are not declaring cascade as all then first we have to store the approval then property </a:t>
            </a:r>
            <a:r>
              <a:rPr lang="en-US" dirty="0" err="1" smtClean="0"/>
              <a:t>bz</a:t>
            </a:r>
            <a:r>
              <a:rPr lang="en-US" dirty="0"/>
              <a:t> </a:t>
            </a:r>
            <a:r>
              <a:rPr lang="en-US" dirty="0" smtClean="0"/>
              <a:t>without approval there is no properties available and to update property id with approvals, approvals should be save first.</a:t>
            </a:r>
          </a:p>
          <a:p>
            <a:pPr lvl="1"/>
            <a:r>
              <a:rPr lang="en-US" dirty="0" smtClean="0"/>
              <a:t>Approval </a:t>
            </a:r>
          </a:p>
          <a:p>
            <a:pPr lvl="1"/>
            <a:r>
              <a:rPr lang="en-US" dirty="0" smtClean="0"/>
              <a:t>Property</a:t>
            </a:r>
          </a:p>
          <a:p>
            <a:pPr lvl="1"/>
            <a:r>
              <a:rPr lang="en-US" dirty="0" smtClean="0"/>
              <a:t>Cascade = none </a:t>
            </a:r>
          </a:p>
          <a:p>
            <a:pPr lvl="1"/>
            <a:r>
              <a:rPr lang="en-US" dirty="0" smtClean="0"/>
              <a:t>Inverse = false</a:t>
            </a:r>
          </a:p>
          <a:p>
            <a:pPr lvl="1"/>
            <a:r>
              <a:rPr lang="en-US" dirty="0" smtClean="0"/>
              <a:t>Foreign column = null</a:t>
            </a:r>
          </a:p>
          <a:p>
            <a:pPr lvl="2"/>
            <a:r>
              <a:rPr lang="en-US" dirty="0" smtClean="0"/>
              <a:t>Save(approval</a:t>
            </a:r>
            <a:r>
              <a:rPr lang="en-US" dirty="0" smtClean="0">
                <a:solidFill>
                  <a:srgbClr val="FF0000"/>
                </a:solidFill>
              </a:rPr>
              <a:t>)(if you can’t then you will get transient exception)</a:t>
            </a:r>
          </a:p>
          <a:p>
            <a:pPr lvl="2"/>
            <a:r>
              <a:rPr lang="en-US" dirty="0" smtClean="0"/>
              <a:t>Save (property)</a:t>
            </a:r>
          </a:p>
          <a:p>
            <a:pPr lvl="2"/>
            <a:r>
              <a:rPr lang="en-US" dirty="0" smtClean="0"/>
              <a:t>At last hibernate will check the association and it updates </a:t>
            </a:r>
            <a:r>
              <a:rPr lang="en-US" dirty="0" err="1" smtClean="0"/>
              <a:t>approval_property_id</a:t>
            </a:r>
            <a:r>
              <a:rPr lang="en-US" dirty="0" smtClean="0"/>
              <a:t> with </a:t>
            </a:r>
            <a:r>
              <a:rPr lang="en-US" dirty="0" err="1" smtClean="0"/>
              <a:t>property_id</a:t>
            </a:r>
            <a:r>
              <a:rPr lang="en-US" dirty="0" smtClean="0"/>
              <a:t> in approval table.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66789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solidFill>
                  <a:srgbClr val="FF0000"/>
                </a:solidFill>
              </a:rPr>
              <a:t>2)</a:t>
            </a:r>
            <a:r>
              <a:rPr lang="en-US" dirty="0">
                <a:solidFill>
                  <a:srgbClr val="FF0000"/>
                </a:solidFill>
              </a:rPr>
              <a:t> </a:t>
            </a:r>
            <a:r>
              <a:rPr lang="en-US" dirty="0" smtClean="0">
                <a:solidFill>
                  <a:srgbClr val="FF0000"/>
                </a:solidFill>
              </a:rPr>
              <a:t> </a:t>
            </a:r>
            <a:r>
              <a:rPr lang="en-US" dirty="0">
                <a:solidFill>
                  <a:srgbClr val="FF0000"/>
                </a:solidFill>
              </a:rPr>
              <a:t>one-to-many(unidirectional)</a:t>
            </a:r>
          </a:p>
          <a:p>
            <a:r>
              <a:rPr lang="en-US" dirty="0" smtClean="0"/>
              <a:t>-Approval </a:t>
            </a:r>
          </a:p>
          <a:p>
            <a:r>
              <a:rPr lang="en-US" dirty="0" smtClean="0"/>
              <a:t>-Property</a:t>
            </a:r>
          </a:p>
          <a:p>
            <a:r>
              <a:rPr lang="en-US" dirty="0" smtClean="0"/>
              <a:t>-cascade = all</a:t>
            </a:r>
          </a:p>
          <a:p>
            <a:r>
              <a:rPr lang="en-US" dirty="0" smtClean="0"/>
              <a:t>-inverse = false</a:t>
            </a:r>
          </a:p>
          <a:p>
            <a:r>
              <a:rPr lang="en-US" dirty="0" smtClean="0"/>
              <a:t>-foreign column=</a:t>
            </a:r>
            <a:r>
              <a:rPr lang="en-US" dirty="0" err="1" smtClean="0"/>
              <a:t>nullable</a:t>
            </a:r>
            <a:endParaRPr lang="en-US" dirty="0" smtClean="0"/>
          </a:p>
          <a:p>
            <a:pPr lvl="1"/>
            <a:r>
              <a:rPr lang="en-US" dirty="0" smtClean="0"/>
              <a:t>Save (property)</a:t>
            </a:r>
          </a:p>
          <a:p>
            <a:pPr lvl="2"/>
            <a:r>
              <a:rPr lang="en-US" dirty="0"/>
              <a:t>N</a:t>
            </a:r>
            <a:r>
              <a:rPr lang="en-US" dirty="0" smtClean="0"/>
              <a:t>ow cascade will not check association directly it will persist property first and approval next ,after that it will check association and </a:t>
            </a:r>
            <a:r>
              <a:rPr lang="en-US" dirty="0"/>
              <a:t>it updates </a:t>
            </a:r>
            <a:r>
              <a:rPr lang="en-US" dirty="0" err="1"/>
              <a:t>approval_property_id</a:t>
            </a:r>
            <a:r>
              <a:rPr lang="en-US" dirty="0"/>
              <a:t> with </a:t>
            </a:r>
            <a:r>
              <a:rPr lang="en-US" dirty="0" err="1"/>
              <a:t>property_id</a:t>
            </a:r>
            <a:r>
              <a:rPr lang="en-US" dirty="0"/>
              <a:t> in </a:t>
            </a:r>
            <a:r>
              <a:rPr lang="en-US" dirty="0" smtClean="0"/>
              <a:t>approval </a:t>
            </a:r>
            <a:r>
              <a:rPr lang="en-US" dirty="0"/>
              <a:t>table</a:t>
            </a:r>
            <a:r>
              <a:rPr lang="en-US" dirty="0" smtClean="0"/>
              <a:t>.</a:t>
            </a:r>
          </a:p>
          <a:p>
            <a:r>
              <a:rPr lang="en-US" dirty="0" smtClean="0">
                <a:solidFill>
                  <a:srgbClr val="FF0000"/>
                </a:solidFill>
              </a:rPr>
              <a:t>3)  </a:t>
            </a:r>
            <a:r>
              <a:rPr lang="en-US" dirty="0">
                <a:solidFill>
                  <a:srgbClr val="FF0000"/>
                </a:solidFill>
              </a:rPr>
              <a:t>one-to-many(unidirectional)</a:t>
            </a:r>
          </a:p>
          <a:p>
            <a:r>
              <a:rPr lang="en-US" dirty="0"/>
              <a:t>-Approval </a:t>
            </a:r>
          </a:p>
          <a:p>
            <a:r>
              <a:rPr lang="en-US" dirty="0"/>
              <a:t>-Property</a:t>
            </a:r>
          </a:p>
          <a:p>
            <a:r>
              <a:rPr lang="en-US" dirty="0"/>
              <a:t>-cascade = </a:t>
            </a:r>
            <a:r>
              <a:rPr lang="en-US" dirty="0" smtClean="0"/>
              <a:t>all</a:t>
            </a:r>
          </a:p>
          <a:p>
            <a:r>
              <a:rPr lang="en-US" dirty="0" smtClean="0"/>
              <a:t>-inverse = false</a:t>
            </a:r>
            <a:endParaRPr lang="en-US" dirty="0"/>
          </a:p>
          <a:p>
            <a:r>
              <a:rPr lang="en-US" dirty="0"/>
              <a:t>-foreign </a:t>
            </a:r>
            <a:r>
              <a:rPr lang="en-US" dirty="0" smtClean="0"/>
              <a:t>column=not – null = true</a:t>
            </a:r>
            <a:endParaRPr lang="en-US" dirty="0"/>
          </a:p>
          <a:p>
            <a:pPr lvl="1"/>
            <a:r>
              <a:rPr lang="en-US" dirty="0"/>
              <a:t>Save (property)</a:t>
            </a:r>
          </a:p>
          <a:p>
            <a:pPr lvl="2"/>
            <a:r>
              <a:rPr lang="en-US" dirty="0"/>
              <a:t>Now cascade will not check association directly it will persist property first </a:t>
            </a:r>
            <a:r>
              <a:rPr lang="en-US" dirty="0" smtClean="0"/>
              <a:t>and while inserting approval hibernate will take </a:t>
            </a:r>
            <a:r>
              <a:rPr lang="en-US" dirty="0" err="1" smtClean="0"/>
              <a:t>property_id</a:t>
            </a:r>
            <a:r>
              <a:rPr lang="en-US" dirty="0" smtClean="0"/>
              <a:t>  column value and stored into </a:t>
            </a:r>
            <a:r>
              <a:rPr lang="en-US" dirty="0" err="1" smtClean="0"/>
              <a:t>approval_property_id</a:t>
            </a:r>
            <a:r>
              <a:rPr lang="en-US" dirty="0" smtClean="0"/>
              <a:t> column , after </a:t>
            </a:r>
            <a:r>
              <a:rPr lang="en-US" dirty="0"/>
              <a:t>that it will check association and it updates </a:t>
            </a:r>
            <a:r>
              <a:rPr lang="en-US" dirty="0" err="1"/>
              <a:t>approval_property_id</a:t>
            </a:r>
            <a:r>
              <a:rPr lang="en-US" dirty="0"/>
              <a:t> with </a:t>
            </a:r>
            <a:r>
              <a:rPr lang="en-US" dirty="0" err="1"/>
              <a:t>property_id</a:t>
            </a:r>
            <a:r>
              <a:rPr lang="en-US" dirty="0"/>
              <a:t> in approval table</a:t>
            </a:r>
            <a:r>
              <a:rPr lang="en-US" dirty="0" smtClean="0"/>
              <a:t>. </a:t>
            </a:r>
          </a:p>
          <a:p>
            <a:pPr lvl="2"/>
            <a:r>
              <a:rPr lang="en-US" dirty="0"/>
              <a:t>Here hibernate duplicating the update query.</a:t>
            </a:r>
          </a:p>
          <a:p>
            <a:pPr lvl="2"/>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3389594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4)  </a:t>
            </a:r>
            <a:r>
              <a:rPr lang="en-US" dirty="0">
                <a:solidFill>
                  <a:srgbClr val="FF0000"/>
                </a:solidFill>
              </a:rPr>
              <a:t>one-to-many(unidirectional)</a:t>
            </a:r>
          </a:p>
          <a:p>
            <a:r>
              <a:rPr lang="en-US" dirty="0"/>
              <a:t>-Approval </a:t>
            </a:r>
          </a:p>
          <a:p>
            <a:r>
              <a:rPr lang="en-US" dirty="0"/>
              <a:t>-Property</a:t>
            </a:r>
          </a:p>
          <a:p>
            <a:r>
              <a:rPr lang="en-US" dirty="0"/>
              <a:t>-cascade = all</a:t>
            </a:r>
          </a:p>
          <a:p>
            <a:r>
              <a:rPr lang="en-US" dirty="0"/>
              <a:t>-inverse = </a:t>
            </a:r>
            <a:r>
              <a:rPr lang="en-US" dirty="0" smtClean="0"/>
              <a:t>true</a:t>
            </a:r>
            <a:endParaRPr lang="en-US" dirty="0"/>
          </a:p>
          <a:p>
            <a:r>
              <a:rPr lang="en-US" dirty="0"/>
              <a:t>-foreign column=not – null = </a:t>
            </a:r>
            <a:r>
              <a:rPr lang="en-US" dirty="0" err="1" smtClean="0"/>
              <a:t>nullable</a:t>
            </a:r>
            <a:endParaRPr lang="en-US" dirty="0"/>
          </a:p>
          <a:p>
            <a:pPr lvl="1"/>
            <a:r>
              <a:rPr lang="en-US" dirty="0"/>
              <a:t>Save (property)</a:t>
            </a:r>
          </a:p>
          <a:p>
            <a:pPr lvl="2"/>
            <a:r>
              <a:rPr lang="en-US" dirty="0"/>
              <a:t>Now cascade will not check association directly it will persist property </a:t>
            </a:r>
            <a:r>
              <a:rPr lang="en-US" dirty="0" smtClean="0"/>
              <a:t>first and approval , here we enabled the inverse is true mean hibernate will not consider the association which is given into property mapping, it will insert approval with null in </a:t>
            </a:r>
            <a:r>
              <a:rPr lang="en-US" dirty="0" err="1" smtClean="0"/>
              <a:t>approval_property_id</a:t>
            </a:r>
            <a:r>
              <a:rPr lang="en-US" dirty="0" smtClean="0"/>
              <a:t> column. </a:t>
            </a:r>
          </a:p>
          <a:p>
            <a:pPr lvl="2"/>
            <a:r>
              <a:rPr lang="en-US" dirty="0" smtClean="0"/>
              <a:t>Now it will not fire update query </a:t>
            </a:r>
            <a:r>
              <a:rPr lang="en-US" dirty="0" err="1" smtClean="0"/>
              <a:t>bz</a:t>
            </a:r>
            <a:r>
              <a:rPr lang="en-US" dirty="0" smtClean="0"/>
              <a:t> that association owner is other side.</a:t>
            </a:r>
          </a:p>
          <a:p>
            <a:pPr lvl="2"/>
            <a:r>
              <a:rPr lang="en-US" dirty="0" smtClean="0"/>
              <a:t>Inverse represents I’m not the owner of this association the owner is with my reverse side go and get it from the other side.</a:t>
            </a:r>
          </a:p>
          <a:p>
            <a:pPr lvl="2"/>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4039126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solidFill>
                  <a:srgbClr val="FF0000"/>
                </a:solidFill>
              </a:rPr>
              <a:t>5)  one-to-many(Bi-directional</a:t>
            </a:r>
            <a:r>
              <a:rPr lang="en-US" dirty="0">
                <a:solidFill>
                  <a:srgbClr val="FF0000"/>
                </a:solidFill>
              </a:rPr>
              <a:t>)</a:t>
            </a:r>
          </a:p>
          <a:p>
            <a:r>
              <a:rPr lang="en-US" dirty="0"/>
              <a:t>-Approval </a:t>
            </a:r>
          </a:p>
          <a:p>
            <a:r>
              <a:rPr lang="en-US" dirty="0"/>
              <a:t>-Property</a:t>
            </a:r>
          </a:p>
          <a:p>
            <a:r>
              <a:rPr lang="en-US" dirty="0"/>
              <a:t>-cascade = all</a:t>
            </a:r>
          </a:p>
          <a:p>
            <a:r>
              <a:rPr lang="en-US" dirty="0"/>
              <a:t>-inverse = true</a:t>
            </a:r>
          </a:p>
          <a:p>
            <a:r>
              <a:rPr lang="en-US" dirty="0"/>
              <a:t>-foreign column=not – null = </a:t>
            </a:r>
            <a:r>
              <a:rPr lang="en-US" dirty="0" smtClean="0"/>
              <a:t>true</a:t>
            </a:r>
          </a:p>
          <a:p>
            <a:r>
              <a:rPr lang="en-US" dirty="0" smtClean="0"/>
              <a:t>Before inserting both the table we have to map these classes with bidirectional ways.</a:t>
            </a:r>
          </a:p>
          <a:p>
            <a:r>
              <a:rPr lang="en-US" dirty="0" smtClean="0"/>
              <a:t>Now approval also have the attribute of property which is the type of Property.</a:t>
            </a:r>
          </a:p>
          <a:p>
            <a:r>
              <a:rPr lang="en-US" dirty="0" smtClean="0"/>
              <a:t>Write the setters and getters and while storing approval inject property to the approval.</a:t>
            </a:r>
          </a:p>
          <a:p>
            <a:r>
              <a:rPr lang="en-US" dirty="0" smtClean="0"/>
              <a:t>Approval mapping file now configure one-to-many association.</a:t>
            </a:r>
            <a:endParaRPr lang="en-US" dirty="0"/>
          </a:p>
          <a:p>
            <a:pPr lvl="1"/>
            <a:r>
              <a:rPr lang="en-US" dirty="0"/>
              <a:t>Save (property)</a:t>
            </a:r>
          </a:p>
          <a:p>
            <a:pPr lvl="2"/>
            <a:r>
              <a:rPr lang="en-US" dirty="0"/>
              <a:t>Now cascade will not check association directly it will persist property first and approval , here we enabled the inverse is true mean hibernate will not consider the association which is given into property mapping, </a:t>
            </a:r>
            <a:r>
              <a:rPr lang="en-US" dirty="0" smtClean="0"/>
              <a:t>while inserting approval it will get the </a:t>
            </a:r>
            <a:r>
              <a:rPr lang="en-US" dirty="0" err="1" smtClean="0"/>
              <a:t>property_id</a:t>
            </a:r>
            <a:r>
              <a:rPr lang="en-US" dirty="0" smtClean="0"/>
              <a:t> from approval and persist the approval with </a:t>
            </a:r>
            <a:r>
              <a:rPr lang="en-US" dirty="0" err="1" smtClean="0"/>
              <a:t>approval_property_id</a:t>
            </a:r>
            <a:r>
              <a:rPr lang="en-US" dirty="0" smtClean="0"/>
              <a:t> with </a:t>
            </a:r>
            <a:r>
              <a:rPr lang="en-US" dirty="0" err="1" smtClean="0"/>
              <a:t>property_id</a:t>
            </a:r>
            <a:r>
              <a:rPr lang="en-US" dirty="0" smtClean="0"/>
              <a:t>. </a:t>
            </a:r>
            <a:endParaRPr lang="en-US" dirty="0"/>
          </a:p>
          <a:p>
            <a:pPr lvl="2"/>
            <a:r>
              <a:rPr lang="en-US" dirty="0"/>
              <a:t>Now it will not fire update query </a:t>
            </a:r>
            <a:r>
              <a:rPr lang="en-US" dirty="0" err="1"/>
              <a:t>bz</a:t>
            </a:r>
            <a:r>
              <a:rPr lang="en-US" dirty="0"/>
              <a:t> that </a:t>
            </a:r>
            <a:r>
              <a:rPr lang="en-US" dirty="0" smtClean="0"/>
              <a:t>insertion happen while inserting only.</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96723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a:bodyPr>
          <a:lstStyle/>
          <a:p>
            <a:r>
              <a:rPr lang="en-US" dirty="0" smtClean="0">
                <a:solidFill>
                  <a:srgbClr val="FF0000"/>
                </a:solidFill>
              </a:rPr>
              <a:t>One-to-many with List:</a:t>
            </a:r>
          </a:p>
          <a:p>
            <a:pPr lvl="2"/>
            <a:r>
              <a:rPr lang="en-US" dirty="0" smtClean="0">
                <a:solidFill>
                  <a:srgbClr val="FF0000"/>
                </a:solidFill>
              </a:rPr>
              <a:t>List:</a:t>
            </a:r>
          </a:p>
          <a:p>
            <a:pPr lvl="2"/>
            <a:r>
              <a:rPr lang="en-US" dirty="0" smtClean="0"/>
              <a:t>We </a:t>
            </a:r>
            <a:r>
              <a:rPr lang="en-US" dirty="0"/>
              <a:t>can use list when insertion order will be required and duplicate will be allow.</a:t>
            </a:r>
          </a:p>
          <a:p>
            <a:pPr lvl="2"/>
            <a:r>
              <a:rPr lang="en-US" dirty="0"/>
              <a:t>While configuring the list we have to tell to the hibernate take this column and starting index </a:t>
            </a:r>
            <a:r>
              <a:rPr lang="en-US" dirty="0" smtClean="0"/>
              <a:t>number to maintaining </a:t>
            </a:r>
            <a:r>
              <a:rPr lang="en-US" dirty="0"/>
              <a:t>the insertion order.</a:t>
            </a:r>
          </a:p>
          <a:p>
            <a:pPr lvl="2"/>
            <a:r>
              <a:rPr lang="en-US" dirty="0"/>
              <a:t>In list also we have to configure the foreign key column under key tag only.</a:t>
            </a:r>
          </a:p>
          <a:p>
            <a:pPr lvl="2"/>
            <a:r>
              <a:rPr lang="en-US" dirty="0"/>
              <a:t>While configuring list we have to write </a:t>
            </a:r>
            <a:r>
              <a:rPr lang="en-US" dirty="0" smtClean="0"/>
              <a:t>attribute </a:t>
            </a:r>
            <a:r>
              <a:rPr lang="en-US" dirty="0"/>
              <a:t>name and corresponding table and cascade , inverse and so on. </a:t>
            </a:r>
            <a:endParaRPr lang="en-US" dirty="0" smtClean="0"/>
          </a:p>
          <a:p>
            <a:pPr lvl="2"/>
            <a:r>
              <a:rPr lang="en-US" dirty="0" smtClean="0"/>
              <a:t>If you take an same example which we declared above then the list mapping will look below.</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4185618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79</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Content Placeholder 4"/>
          <p:cNvSpPr>
            <a:spLocks noGrp="1"/>
          </p:cNvSpPr>
          <p:nvPr>
            <p:ph idx="1"/>
          </p:nvPr>
        </p:nvSpPr>
        <p:spPr>
          <a:xfrm>
            <a:off x="0" y="533400"/>
            <a:ext cx="9144000" cy="6324600"/>
          </a:xfrm>
        </p:spPr>
        <p:txBody>
          <a:bodyPr>
            <a:normAutofit fontScale="85000" lnSpcReduction="20000"/>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As per above mapping file we discussed all internal details about Name, inverse , cascade…. </a:t>
            </a:r>
            <a:r>
              <a:rPr lang="en-US" dirty="0" err="1" smtClean="0"/>
              <a:t>etc</a:t>
            </a:r>
            <a:r>
              <a:rPr lang="en-US" dirty="0" smtClean="0"/>
              <a:t> .</a:t>
            </a:r>
          </a:p>
          <a:p>
            <a:r>
              <a:rPr lang="en-US" dirty="0" smtClean="0"/>
              <a:t>We need to add one more tag i.e. list-index which will talks about the insertion preservation .</a:t>
            </a:r>
          </a:p>
          <a:p>
            <a:r>
              <a:rPr lang="en-US" dirty="0" smtClean="0"/>
              <a:t>In list-index column talks about the column name where the insertion values will going to store.</a:t>
            </a:r>
          </a:p>
          <a:p>
            <a:r>
              <a:rPr lang="en-US" dirty="0" smtClean="0"/>
              <a:t>And base is the attribute which will represent the starting of the  insertion order. We can give any value but default value is ‘0’.</a:t>
            </a:r>
          </a:p>
          <a:p>
            <a:r>
              <a:rPr lang="en-US" dirty="0" smtClean="0"/>
              <a:t>Lets see the example.</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457200"/>
            <a:ext cx="891540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54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class 1</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There are some drawbacks in file system:</a:t>
            </a:r>
          </a:p>
          <a:p>
            <a:r>
              <a:rPr lang="en-US" dirty="0" smtClean="0"/>
              <a:t>Data stored in  not structured manager.</a:t>
            </a:r>
          </a:p>
          <a:p>
            <a:r>
              <a:rPr lang="en-US" dirty="0" smtClean="0"/>
              <a:t>No semantics .</a:t>
            </a:r>
          </a:p>
          <a:p>
            <a:r>
              <a:rPr lang="en-US" dirty="0" smtClean="0"/>
              <a:t>Hard to manage(like insert, delete , update the data </a:t>
            </a:r>
            <a:r>
              <a:rPr lang="en-US" dirty="0" err="1" smtClean="0"/>
              <a:t>etc</a:t>
            </a:r>
            <a:r>
              <a:rPr lang="en-US" dirty="0" smtClean="0"/>
              <a:t>).</a:t>
            </a:r>
          </a:p>
          <a:p>
            <a:r>
              <a:rPr lang="en-US" dirty="0" smtClean="0"/>
              <a:t>It is only Human understandable but not computer understandable.</a:t>
            </a:r>
          </a:p>
          <a:p>
            <a:r>
              <a:rPr lang="en-US" dirty="0" smtClean="0"/>
              <a:t>We can’t reuse data for operation in program .</a:t>
            </a:r>
          </a:p>
          <a:p>
            <a:r>
              <a:rPr lang="en-US" dirty="0" smtClean="0"/>
              <a:t>It is like keeping records in notebook only.</a:t>
            </a:r>
          </a:p>
          <a:p>
            <a:r>
              <a:rPr lang="en-US" dirty="0" smtClean="0"/>
              <a:t>Data stored in character basis, B’Z of  that it is  very hard to read the data char By char.</a:t>
            </a:r>
          </a:p>
          <a:p>
            <a:pPr marL="0" indent="0">
              <a:buNone/>
            </a:pPr>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1788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err="1" smtClean="0"/>
              <a:t>ResultSet</a:t>
            </a:r>
            <a:r>
              <a:rPr lang="en-US" dirty="0" smtClean="0"/>
              <a:t> fetch data from cursor and keep into buffer memory access data one by one . But once the connection get close we can’t access the data.</a:t>
            </a:r>
          </a:p>
          <a:p>
            <a:r>
              <a:rPr lang="en-US" dirty="0" smtClean="0"/>
              <a:t>So we can’t use </a:t>
            </a:r>
            <a:r>
              <a:rPr lang="en-US" dirty="0" err="1" smtClean="0"/>
              <a:t>ResultSet</a:t>
            </a:r>
            <a:r>
              <a:rPr lang="en-US" dirty="0" smtClean="0"/>
              <a:t> as the Object to perform operations.</a:t>
            </a:r>
          </a:p>
          <a:p>
            <a:r>
              <a:rPr lang="en-US" dirty="0" smtClean="0"/>
              <a:t>If we want data into object form programmer has to stored into object.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19502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blipFill>
          <a:blip r:embed="rId2"/>
          <a:tile tx="0" ty="0" sx="2000" sy="100000" flip="none" algn="tl"/>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49031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While working with association we should have to override the </a:t>
            </a:r>
            <a:r>
              <a:rPr lang="en-US" dirty="0" err="1" smtClean="0"/>
              <a:t>hashCode</a:t>
            </a:r>
            <a:r>
              <a:rPr lang="en-US" dirty="0" smtClean="0"/>
              <a:t>() and equals() method.   </a:t>
            </a:r>
            <a:endParaRPr lang="en-US" dirty="0"/>
          </a:p>
          <a:p>
            <a:r>
              <a:rPr lang="en-US" dirty="0" smtClean="0"/>
              <a:t>To make sure if we access same data from the database it should not create the duplicate object for that data.</a:t>
            </a:r>
          </a:p>
          <a:p>
            <a:r>
              <a:rPr lang="en-US" dirty="0" smtClean="0"/>
              <a:t>While overriding </a:t>
            </a:r>
            <a:r>
              <a:rPr lang="en-US" dirty="0" err="1" smtClean="0"/>
              <a:t>hashcode</a:t>
            </a:r>
            <a:r>
              <a:rPr lang="en-US" dirty="0" smtClean="0"/>
              <a:t> and equals method make sure you should not generate your </a:t>
            </a:r>
            <a:r>
              <a:rPr lang="en-US" dirty="0" err="1" smtClean="0"/>
              <a:t>hashcode</a:t>
            </a:r>
            <a:r>
              <a:rPr lang="en-US" dirty="0" smtClean="0"/>
              <a:t> by taking collection attributes and primary key attributes.</a:t>
            </a:r>
          </a:p>
          <a:p>
            <a:r>
              <a:rPr lang="en-US" dirty="0" err="1" smtClean="0"/>
              <a:t>Bz</a:t>
            </a:r>
            <a:r>
              <a:rPr lang="en-US" dirty="0" smtClean="0"/>
              <a:t> at the time of object creation primary key may be transient and collection may contains multiple data.</a:t>
            </a:r>
          </a:p>
          <a:p>
            <a:r>
              <a:rPr lang="en-US" dirty="0" smtClean="0"/>
              <a:t>Just take normal attribute which is unique for that object and generate the </a:t>
            </a:r>
            <a:r>
              <a:rPr lang="en-US" dirty="0" err="1" smtClean="0"/>
              <a:t>hashcode</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606570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80</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85000" lnSpcReduction="10000"/>
          </a:bodyPr>
          <a:lstStyle/>
          <a:p>
            <a:r>
              <a:rPr lang="en-US" dirty="0" smtClean="0">
                <a:solidFill>
                  <a:srgbClr val="FF0000"/>
                </a:solidFill>
              </a:rPr>
              <a:t>One-to-Many with Map collection:</a:t>
            </a:r>
          </a:p>
          <a:p>
            <a:r>
              <a:rPr lang="en-US" dirty="0" smtClean="0"/>
              <a:t>Map also same as other collection tags only just slit different is there. </a:t>
            </a:r>
          </a:p>
          <a:p>
            <a:r>
              <a:rPr lang="en-US" dirty="0" smtClean="0"/>
              <a:t>Map contains key and value so we have to map the kay which is unique and that column generated by hibernate. But we have to map that column while making the Map collection with the corresponding table.</a:t>
            </a:r>
          </a:p>
          <a:p>
            <a:r>
              <a:rPr lang="en-US" dirty="0" smtClean="0"/>
              <a:t>Lets see the example.</a:t>
            </a:r>
          </a:p>
          <a:p>
            <a:endParaRPr lang="en-US" dirty="0"/>
          </a:p>
          <a:p>
            <a:endParaRPr lang="en-US" dirty="0" smtClean="0"/>
          </a:p>
          <a:p>
            <a:endParaRPr lang="en-US" dirty="0"/>
          </a:p>
          <a:p>
            <a:r>
              <a:rPr lang="en-US" dirty="0" smtClean="0"/>
              <a:t>Current table primary key map with provided column i.e. </a:t>
            </a:r>
            <a:r>
              <a:rPr lang="en-US" dirty="0" err="1" smtClean="0"/>
              <a:t>approval_property_id</a:t>
            </a:r>
            <a:r>
              <a:rPr lang="en-US" dirty="0" smtClean="0"/>
              <a:t> .</a:t>
            </a:r>
          </a:p>
          <a:p>
            <a:r>
              <a:rPr lang="en-US" dirty="0" smtClean="0"/>
              <a:t>Map-key column which is the key of Map collection created by hibernate. </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71" y="3733800"/>
            <a:ext cx="89154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49794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When we map map-key into mapping file we should not take that attribute in corresponding class. </a:t>
            </a:r>
          </a:p>
          <a:p>
            <a:r>
              <a:rPr lang="en-US" dirty="0" smtClean="0"/>
              <a:t>Hibernate is intelligence in binding the key to the corresponding map collection.</a:t>
            </a:r>
          </a:p>
          <a:p>
            <a:r>
              <a:rPr lang="en-US" dirty="0" smtClean="0"/>
              <a:t>Lets see the example.</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3973665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9916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842656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One-To-Many with Bag:</a:t>
            </a:r>
          </a:p>
          <a:p>
            <a:pPr lvl="1"/>
            <a:r>
              <a:rPr lang="en-US" dirty="0" smtClean="0"/>
              <a:t>Bag is collection type tag which is provided by hibernate people.</a:t>
            </a:r>
          </a:p>
          <a:p>
            <a:pPr lvl="1"/>
            <a:r>
              <a:rPr lang="en-US" dirty="0" smtClean="0"/>
              <a:t>Why bag collection has provided by  hibernate people?</a:t>
            </a:r>
          </a:p>
          <a:p>
            <a:pPr lvl="1"/>
            <a:r>
              <a:rPr lang="en-US" dirty="0" smtClean="0"/>
              <a:t>Set collection will store the data in unordered manner but it will not allow duplicate .</a:t>
            </a:r>
          </a:p>
          <a:p>
            <a:pPr lvl="1"/>
            <a:r>
              <a:rPr lang="en-US" dirty="0" smtClean="0"/>
              <a:t>List collection will store the data in ordered manner but it will allow duplicate value.</a:t>
            </a:r>
          </a:p>
          <a:p>
            <a:pPr lvl="1"/>
            <a:r>
              <a:rPr lang="en-US" dirty="0" smtClean="0"/>
              <a:t>But sometime requirement is data should be unordered and duplicate also allow </a:t>
            </a:r>
            <a:r>
              <a:rPr lang="en-US" dirty="0" err="1" smtClean="0"/>
              <a:t>bz</a:t>
            </a:r>
            <a:r>
              <a:rPr lang="en-US" dirty="0" smtClean="0"/>
              <a:t> of that hibernate has provided a collection called bag collection.</a:t>
            </a:r>
          </a:p>
          <a:p>
            <a:pPr lvl="1"/>
            <a:r>
              <a:rPr lang="en-US" dirty="0" smtClean="0"/>
              <a:t>Bag collection is configured same as set just we need to change the tag name i.e. bag. </a:t>
            </a:r>
          </a:p>
          <a:p>
            <a:pPr lvl="1"/>
            <a:r>
              <a:rPr lang="en-US" dirty="0" smtClean="0"/>
              <a:t>Bag collection is implementation of collection we can use any collection to map the bag collection data.</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528420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We can map bag as set only lets see the example</a:t>
            </a:r>
          </a:p>
          <a:p>
            <a:pPr marL="457200" lvl="1" indent="0">
              <a:buNone/>
            </a:pPr>
            <a:r>
              <a:rPr lang="en-US" dirty="0" smtClean="0">
                <a:solidFill>
                  <a:srgbClr val="FF0000"/>
                </a:solidFill>
              </a:rPr>
              <a:t>&lt;bag name=“</a:t>
            </a:r>
            <a:r>
              <a:rPr lang="en-US" dirty="0" err="1" smtClean="0">
                <a:solidFill>
                  <a:srgbClr val="FF0000"/>
                </a:solidFill>
              </a:rPr>
              <a:t>aprovals</a:t>
            </a:r>
            <a:r>
              <a:rPr lang="en-US" dirty="0" smtClean="0">
                <a:solidFill>
                  <a:srgbClr val="FF0000"/>
                </a:solidFill>
              </a:rPr>
              <a:t>”  cascade=“all” inverse=“false”&gt;</a:t>
            </a:r>
          </a:p>
          <a:p>
            <a:pPr marL="457200" lvl="1" indent="0">
              <a:buNone/>
            </a:pPr>
            <a:r>
              <a:rPr lang="en-US" dirty="0">
                <a:solidFill>
                  <a:srgbClr val="FF0000"/>
                </a:solidFill>
              </a:rPr>
              <a:t>	</a:t>
            </a:r>
            <a:r>
              <a:rPr lang="en-US" dirty="0" smtClean="0">
                <a:solidFill>
                  <a:srgbClr val="FF0000"/>
                </a:solidFill>
              </a:rPr>
              <a:t>&lt;key&gt;</a:t>
            </a:r>
          </a:p>
          <a:p>
            <a:pPr marL="457200" lvl="1" indent="0">
              <a:buNone/>
            </a:pPr>
            <a:r>
              <a:rPr lang="en-US" dirty="0">
                <a:solidFill>
                  <a:srgbClr val="FF0000"/>
                </a:solidFill>
              </a:rPr>
              <a:t>	</a:t>
            </a:r>
            <a:r>
              <a:rPr lang="en-US" dirty="0" smtClean="0">
                <a:solidFill>
                  <a:srgbClr val="FF0000"/>
                </a:solidFill>
              </a:rPr>
              <a:t>	&lt;column name=“</a:t>
            </a:r>
            <a:r>
              <a:rPr lang="en-US" dirty="0" err="1" smtClean="0">
                <a:solidFill>
                  <a:srgbClr val="FF0000"/>
                </a:solidFill>
              </a:rPr>
              <a:t>P_property_id</a:t>
            </a:r>
            <a:r>
              <a:rPr lang="en-US" dirty="0" smtClean="0">
                <a:solidFill>
                  <a:srgbClr val="FF0000"/>
                </a:solidFill>
              </a:rPr>
              <a:t>” /&gt;</a:t>
            </a:r>
          </a:p>
          <a:p>
            <a:pPr marL="457200" lvl="1" indent="0">
              <a:buNone/>
            </a:pPr>
            <a:r>
              <a:rPr lang="en-US" dirty="0">
                <a:solidFill>
                  <a:srgbClr val="FF0000"/>
                </a:solidFill>
              </a:rPr>
              <a:t>	</a:t>
            </a:r>
            <a:r>
              <a:rPr lang="en-US" dirty="0" smtClean="0">
                <a:solidFill>
                  <a:srgbClr val="FF0000"/>
                </a:solidFill>
              </a:rPr>
              <a:t>&lt;/key&gt;</a:t>
            </a:r>
          </a:p>
          <a:p>
            <a:pPr marL="457200" lvl="1" indent="0">
              <a:buNone/>
            </a:pPr>
            <a:r>
              <a:rPr lang="en-US" dirty="0" smtClean="0">
                <a:solidFill>
                  <a:srgbClr val="FF0000"/>
                </a:solidFill>
              </a:rPr>
              <a:t>&lt;/bag&gt;</a:t>
            </a:r>
            <a:endParaRPr lang="en-US" dirty="0">
              <a:solidFill>
                <a:srgbClr val="FF0000"/>
              </a:solidFill>
            </a:endParaRPr>
          </a:p>
          <a:p>
            <a:pPr marL="57150" indent="0">
              <a:buNone/>
            </a:pP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1383836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t>
            </a:r>
            <a:endParaRPr lang="en-US" dirty="0"/>
          </a:p>
        </p:txBody>
      </p:sp>
      <p:sp>
        <p:nvSpPr>
          <p:cNvPr id="3" name="Content Placeholder 2"/>
          <p:cNvSpPr>
            <a:spLocks noGrp="1"/>
          </p:cNvSpPr>
          <p:nvPr>
            <p:ph idx="1"/>
          </p:nvPr>
        </p:nvSpPr>
        <p:spPr/>
        <p:txBody>
          <a:bodyPr/>
          <a:lstStyle/>
          <a:p>
            <a:r>
              <a:rPr lang="en-US" dirty="0" smtClean="0"/>
              <a:t>Many-to-many using set</a:t>
            </a:r>
          </a:p>
          <a:p>
            <a:r>
              <a:rPr lang="en-US" dirty="0" smtClean="0"/>
              <a:t>Many-to-many using list</a:t>
            </a:r>
          </a:p>
          <a:p>
            <a:r>
              <a:rPr lang="en-US" dirty="0" smtClean="0"/>
              <a:t>Many-to-may using map</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6357922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Annotation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0682004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Hibernate</a:t>
            </a:r>
            <a:r>
              <a:rPr lang="en-US" dirty="0" smtClean="0"/>
              <a:t> </a:t>
            </a:r>
            <a:r>
              <a:rPr lang="en-US" dirty="0" smtClean="0">
                <a:solidFill>
                  <a:srgbClr val="FF0000"/>
                </a:solidFill>
              </a:rPr>
              <a:t>87</a:t>
            </a:r>
            <a:endParaRPr lang="en-US" dirty="0">
              <a:solidFill>
                <a:srgbClr val="FF0000"/>
              </a:solidFill>
            </a:endParaRPr>
          </a:p>
        </p:txBody>
      </p:sp>
      <p:sp>
        <p:nvSpPr>
          <p:cNvPr id="3" name="Content Placeholder 2"/>
          <p:cNvSpPr>
            <a:spLocks noGrp="1"/>
          </p:cNvSpPr>
          <p:nvPr>
            <p:ph idx="1"/>
          </p:nvPr>
        </p:nvSpPr>
        <p:spPr>
          <a:xfrm>
            <a:off x="0" y="533400"/>
            <a:ext cx="9144000" cy="6324599"/>
          </a:xfrm>
        </p:spPr>
        <p:txBody>
          <a:bodyPr>
            <a:normAutofit lnSpcReduction="10000"/>
          </a:bodyPr>
          <a:lstStyle/>
          <a:p>
            <a:r>
              <a:rPr lang="en-US" dirty="0" smtClean="0">
                <a:solidFill>
                  <a:srgbClr val="FF0000"/>
                </a:solidFill>
              </a:rPr>
              <a:t>Component Mapping:</a:t>
            </a:r>
            <a:endParaRPr lang="en-US" dirty="0">
              <a:solidFill>
                <a:srgbClr val="FF0000"/>
              </a:solidFill>
            </a:endParaRPr>
          </a:p>
          <a:p>
            <a:pPr lvl="1"/>
            <a:r>
              <a:rPr lang="en-US" dirty="0" smtClean="0"/>
              <a:t>In association relationship mapping there are different aspects are involved   </a:t>
            </a:r>
          </a:p>
          <a:p>
            <a:pPr lvl="2"/>
            <a:r>
              <a:rPr lang="en-US" dirty="0" smtClean="0">
                <a:solidFill>
                  <a:srgbClr val="FF0000"/>
                </a:solidFill>
              </a:rPr>
              <a:t>Association mapping </a:t>
            </a:r>
          </a:p>
          <a:p>
            <a:pPr lvl="2"/>
            <a:r>
              <a:rPr lang="en-US" dirty="0" smtClean="0">
                <a:solidFill>
                  <a:srgbClr val="FF0000"/>
                </a:solidFill>
              </a:rPr>
              <a:t>Aggregation mapping and </a:t>
            </a:r>
          </a:p>
          <a:p>
            <a:pPr lvl="2"/>
            <a:r>
              <a:rPr lang="en-US" dirty="0" smtClean="0">
                <a:solidFill>
                  <a:srgbClr val="FF0000"/>
                </a:solidFill>
              </a:rPr>
              <a:t>Composition mapping </a:t>
            </a:r>
          </a:p>
          <a:p>
            <a:pPr marL="971550" lvl="1" indent="-457200"/>
            <a:r>
              <a:rPr lang="en-US" dirty="0" smtClean="0"/>
              <a:t>As per mapping we covered all the concept which going to overcome </a:t>
            </a:r>
            <a:r>
              <a:rPr lang="en-US" dirty="0" smtClean="0">
                <a:solidFill>
                  <a:srgbClr val="FF0000"/>
                </a:solidFill>
              </a:rPr>
              <a:t>the impedance miss match, navigation , identity, inheritance , association problems.</a:t>
            </a:r>
          </a:p>
          <a:p>
            <a:pPr marL="971550" lvl="1" indent="-457200"/>
            <a:r>
              <a:rPr lang="en-US" dirty="0" smtClean="0"/>
              <a:t>Component mapping is one of the important relational mapping which talks about composition.</a:t>
            </a:r>
          </a:p>
          <a:p>
            <a:pPr marL="971550" lvl="1" indent="-457200"/>
            <a:r>
              <a:rPr lang="en-US" dirty="0" smtClean="0"/>
              <a:t>Composition means a object have multipart in it. In other way one object can hold the other object within it called as  composition.</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4874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Hibernate 10</a:t>
            </a:r>
            <a:endParaRPr lang="en-US" dirty="0">
              <a:solidFill>
                <a:srgbClr val="FF0000"/>
              </a:solidFill>
            </a:endParaRPr>
          </a:p>
        </p:txBody>
      </p:sp>
      <p:sp>
        <p:nvSpPr>
          <p:cNvPr id="3" name="Content Placeholder 2"/>
          <p:cNvSpPr>
            <a:spLocks noGrp="1"/>
          </p:cNvSpPr>
          <p:nvPr>
            <p:ph idx="1"/>
          </p:nvPr>
        </p:nvSpPr>
        <p:spPr>
          <a:xfrm>
            <a:off x="228600" y="990600"/>
            <a:ext cx="8458200" cy="5638800"/>
          </a:xfrm>
        </p:spPr>
        <p:txBody>
          <a:bodyPr>
            <a:normAutofit fontScale="85000" lnSpcReduction="20000"/>
          </a:bodyPr>
          <a:lstStyle/>
          <a:p>
            <a:pPr marL="0" indent="0">
              <a:buNone/>
            </a:pPr>
            <a:r>
              <a:rPr lang="en-US" dirty="0">
                <a:solidFill>
                  <a:srgbClr val="FF0000"/>
                </a:solidFill>
              </a:rPr>
              <a:t>To overcome the above problems Object Oriented databases has been invented</a:t>
            </a:r>
            <a:r>
              <a:rPr lang="en-US" dirty="0"/>
              <a:t>.</a:t>
            </a:r>
          </a:p>
          <a:p>
            <a:r>
              <a:rPr lang="en-US" dirty="0"/>
              <a:t>OOD provide platform to stored data in object oriented format. And access data in object format</a:t>
            </a:r>
            <a:r>
              <a:rPr lang="en-US" dirty="0" smtClean="0"/>
              <a:t>.</a:t>
            </a:r>
          </a:p>
          <a:p>
            <a:r>
              <a:rPr lang="en-US" dirty="0" smtClean="0"/>
              <a:t>OOD </a:t>
            </a:r>
            <a:r>
              <a:rPr lang="en-US" smtClean="0"/>
              <a:t>is the </a:t>
            </a:r>
            <a:r>
              <a:rPr lang="en-US" dirty="0" smtClean="0"/>
              <a:t>NOSQL database means unstructured database.</a:t>
            </a:r>
          </a:p>
          <a:p>
            <a:r>
              <a:rPr lang="en-US" dirty="0" err="1" smtClean="0"/>
              <a:t>B’z</a:t>
            </a:r>
            <a:r>
              <a:rPr lang="en-US" dirty="0" smtClean="0"/>
              <a:t> of the OOD suffering from problems, in market every one adducted to use only RDBMS no one use OOD.</a:t>
            </a:r>
          </a:p>
          <a:p>
            <a:r>
              <a:rPr lang="en-US" dirty="0" smtClean="0"/>
              <a:t>OOD don’t have support for relationship between the data, and people want relationship.</a:t>
            </a:r>
          </a:p>
          <a:p>
            <a:r>
              <a:rPr lang="en-US" dirty="0" err="1" smtClean="0"/>
              <a:t>B’z</a:t>
            </a:r>
            <a:r>
              <a:rPr lang="en-US" dirty="0" smtClean="0"/>
              <a:t> of representation of  OOD people don’t want to use OOD database.</a:t>
            </a:r>
          </a:p>
          <a:p>
            <a:r>
              <a:rPr lang="en-US" dirty="0" smtClean="0"/>
              <a:t>People facing sort of problems while working with OOD. </a:t>
            </a:r>
          </a:p>
          <a:p>
            <a:r>
              <a:rPr lang="en-US" dirty="0" smtClean="0">
                <a:solidFill>
                  <a:srgbClr val="FF0000"/>
                </a:solidFill>
              </a:rPr>
              <a:t>TO overcome from OOD the third party JBOSS has invented a Technologies called ORM Technologies</a:t>
            </a:r>
            <a:r>
              <a:rPr lang="en-US" dirty="0" smtClean="0"/>
              <a:t>.</a:t>
            </a:r>
            <a:endParaRPr lang="en-US" dirty="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9721008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In composition </a:t>
            </a:r>
            <a:r>
              <a:rPr lang="en-US" dirty="0" err="1" smtClean="0"/>
              <a:t>owney</a:t>
            </a:r>
            <a:r>
              <a:rPr lang="en-US" dirty="0" smtClean="0"/>
              <a:t> is depends on the owner , if owner will die then automatically </a:t>
            </a:r>
            <a:r>
              <a:rPr lang="en-US" dirty="0" err="1" smtClean="0"/>
              <a:t>owney</a:t>
            </a:r>
            <a:r>
              <a:rPr lang="en-US" dirty="0" smtClean="0"/>
              <a:t> also die.</a:t>
            </a:r>
          </a:p>
          <a:p>
            <a:r>
              <a:rPr lang="en-US" dirty="0" smtClean="0"/>
              <a:t>If parent is not there means child also not there.</a:t>
            </a:r>
          </a:p>
          <a:p>
            <a:r>
              <a:rPr lang="en-US" dirty="0" smtClean="0"/>
              <a:t>While persisting the data into database using component mapping  along  with parent data, child data also get persisted.</a:t>
            </a:r>
          </a:p>
          <a:p>
            <a:r>
              <a:rPr lang="en-US" dirty="0" smtClean="0"/>
              <a:t>In component mapping child totally depends on the parent. Child doesn’t have any separate ID column to persist it, its totally relay on parent ID only.</a:t>
            </a:r>
          </a:p>
          <a:p>
            <a:r>
              <a:rPr lang="en-US" dirty="0" smtClean="0"/>
              <a:t>Event though they written in separate classes, while persisting hibernate will marge child attributes into parent and persist the data.</a:t>
            </a:r>
          </a:p>
          <a:p>
            <a:r>
              <a:rPr lang="en-US" dirty="0" smtClean="0"/>
              <a:t>To make hibernate understand we have to write a mapping file with additional configuration.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0630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When we query the parent id then corresponding child also get fetched, and when parent get destroyed corresponding child also get destroyed.</a:t>
            </a:r>
          </a:p>
          <a:p>
            <a:r>
              <a:rPr lang="en-US" dirty="0" smtClean="0"/>
              <a:t>If child data will going to persist into parent table then why we should write separate class for child we can declared into parent class itself.</a:t>
            </a:r>
          </a:p>
          <a:p>
            <a:r>
              <a:rPr lang="en-US" dirty="0" smtClean="0"/>
              <a:t>For example employee has a address, department has a address and other classes also there which want the address, if we write address attributes into every class then we duplicating the address into several classes.</a:t>
            </a:r>
          </a:p>
          <a:p>
            <a:r>
              <a:rPr lang="en-US" dirty="0" smtClean="0"/>
              <a:t>To avoid duplicate declaration of the attributes we can write one place and we can easily refer that object to each and every class.</a:t>
            </a:r>
          </a:p>
          <a:p>
            <a:r>
              <a:rPr lang="en-US" dirty="0" smtClean="0"/>
              <a:t>Lets see the example</a:t>
            </a:r>
          </a:p>
          <a:p>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299225450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7" name="Content Placeholder 6"/>
          <p:cNvSpPr>
            <a:spLocks noGrp="1"/>
          </p:cNvSpPr>
          <p:nvPr>
            <p:ph idx="1"/>
          </p:nvPr>
        </p:nvSpPr>
        <p:spPr>
          <a:xfrm>
            <a:off x="0" y="0"/>
            <a:ext cx="9144000" cy="6858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As per above example Address class not duplicated into Employee class and Department class, only object reference has declared into both the classes.</a:t>
            </a:r>
          </a:p>
          <a:p>
            <a:r>
              <a:rPr lang="en-US" dirty="0" smtClean="0"/>
              <a:t>Lets see the full example how to write mapping for component mapping relationship.</a:t>
            </a:r>
          </a:p>
          <a:p>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32657"/>
            <a:ext cx="8991600" cy="321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89707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7256"/>
            <a:ext cx="9095066" cy="6850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2389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Using annotation we can write the same application every easily.</a:t>
            </a:r>
          </a:p>
          <a:p>
            <a:r>
              <a:rPr lang="en-US" dirty="0" smtClean="0"/>
              <a:t>Lets see the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3999"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35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0000" lnSpcReduction="20000"/>
          </a:bodyPr>
          <a:lstStyle/>
          <a:p>
            <a:r>
              <a:rPr lang="en-US" dirty="0" smtClean="0">
                <a:solidFill>
                  <a:srgbClr val="FF0000"/>
                </a:solidFill>
              </a:rPr>
              <a:t>ORM(Object Relational Mapping Technologies)</a:t>
            </a:r>
          </a:p>
          <a:p>
            <a:r>
              <a:rPr lang="en-US" dirty="0" smtClean="0"/>
              <a:t>ORM is the methodology which provided by some people after observing the problems with RDBMS and OOD databases.</a:t>
            </a:r>
          </a:p>
          <a:p>
            <a:r>
              <a:rPr lang="en-US" dirty="0" smtClean="0"/>
              <a:t>We already discussed which kind of problems we are there with above databases.</a:t>
            </a:r>
          </a:p>
          <a:p>
            <a:r>
              <a:rPr lang="en-US" dirty="0" smtClean="0"/>
              <a:t>For performing any operation we have to write huge number of code for parsing from RDBMS data to Object format and Object format to RDBMS format.</a:t>
            </a:r>
          </a:p>
          <a:p>
            <a:r>
              <a:rPr lang="en-US" dirty="0" smtClean="0"/>
              <a:t>If the are 20 records are there in the database the as programmer he have to write 20 lines of code for parsing. Not only getting the data for storing also the have to write 20 lines of code.</a:t>
            </a:r>
          </a:p>
          <a:p>
            <a:r>
              <a:rPr lang="en-US" dirty="0" smtClean="0"/>
              <a:t>It is not possible in one project we have use only one time data and perform the operation every time we have to deals with the database, if there are 10 classes using the same logic then as programmer the has to write 10 time the same code . </a:t>
            </a:r>
          </a:p>
          <a:p>
            <a:r>
              <a:rPr lang="en-US" dirty="0" smtClean="0"/>
              <a:t>It will very high problem for programmer. It also reduce the performance of the project , it will take huge time to develop our application, bugs may be high , maintenance may  high, the are several problems are available.</a:t>
            </a:r>
          </a:p>
          <a:p>
            <a:r>
              <a:rPr lang="en-US" dirty="0" smtClean="0"/>
              <a:t>Java hasn’t provided any API for ORM technology but in market the are several business people are available for looking learn money.</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1162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629400"/>
          </a:xfrm>
        </p:spPr>
        <p:txBody>
          <a:bodyPr>
            <a:normAutofit fontScale="85000" lnSpcReduction="20000"/>
          </a:bodyPr>
          <a:lstStyle/>
          <a:p>
            <a:r>
              <a:rPr lang="en-US" dirty="0" smtClean="0"/>
              <a:t>Java </a:t>
            </a:r>
            <a:r>
              <a:rPr lang="en-US" dirty="0"/>
              <a:t>people thought ORM is open source it may or may not </a:t>
            </a:r>
            <a:r>
              <a:rPr lang="en-US" dirty="0" smtClean="0"/>
              <a:t>use by the all people, </a:t>
            </a:r>
            <a:r>
              <a:rPr lang="en-US" dirty="0" err="1"/>
              <a:t>B’z</a:t>
            </a:r>
            <a:r>
              <a:rPr lang="en-US" dirty="0"/>
              <a:t> of that java hasn’t provided any API.</a:t>
            </a:r>
          </a:p>
          <a:p>
            <a:r>
              <a:rPr lang="en-US" dirty="0"/>
              <a:t>But in market other competitor has developed there own APIs to work with ORM Technologies. Like </a:t>
            </a:r>
            <a:r>
              <a:rPr lang="en-US" dirty="0" err="1"/>
              <a:t>.net</a:t>
            </a:r>
            <a:r>
              <a:rPr lang="en-US" dirty="0"/>
              <a:t> etc.</a:t>
            </a:r>
          </a:p>
          <a:p>
            <a:r>
              <a:rPr lang="en-US" dirty="0" err="1"/>
              <a:t>B’z</a:t>
            </a:r>
            <a:r>
              <a:rPr lang="en-US" dirty="0"/>
              <a:t> of that every one looking to </a:t>
            </a:r>
            <a:r>
              <a:rPr lang="en-US" dirty="0" err="1"/>
              <a:t>.net</a:t>
            </a:r>
            <a:r>
              <a:rPr lang="en-US" dirty="0"/>
              <a:t> technology and migrating from java to </a:t>
            </a:r>
            <a:r>
              <a:rPr lang="en-US" dirty="0" err="1"/>
              <a:t>.net</a:t>
            </a:r>
            <a:r>
              <a:rPr lang="en-US" dirty="0"/>
              <a:t>.</a:t>
            </a:r>
          </a:p>
          <a:p>
            <a:r>
              <a:rPr lang="en-US" dirty="0"/>
              <a:t>This situation observed by JBOSS people and they have provided a ORM supported Framework called as HIBERNATE</a:t>
            </a:r>
            <a:r>
              <a:rPr lang="en-US" dirty="0" smtClean="0"/>
              <a:t>.</a:t>
            </a:r>
          </a:p>
          <a:p>
            <a:r>
              <a:rPr lang="en-US" dirty="0" smtClean="0"/>
              <a:t>It contains boiler plat logic which make very easy to deals with databases.</a:t>
            </a:r>
          </a:p>
          <a:p>
            <a:r>
              <a:rPr lang="en-US" dirty="0" smtClean="0"/>
              <a:t>Before ORM technology programmer has to take care of converting the data into Object format and Object format to the RDBMS format, but now Hibernate has provided pre-identified class which can automatically convert data to object and object to data.</a:t>
            </a:r>
          </a:p>
          <a:p>
            <a:r>
              <a:rPr lang="en-US" dirty="0" smtClean="0"/>
              <a:t>It made programmer job easy, now programmer has to follow the Hibernate provided methodology to work with object Relational mapping. </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595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11</a:t>
            </a:r>
            <a:endParaRPr lang="en-US" dirty="0">
              <a:solidFill>
                <a:srgbClr val="FF0000"/>
              </a:solidFill>
            </a:endParaRPr>
          </a:p>
        </p:txBody>
      </p:sp>
      <p:sp>
        <p:nvSpPr>
          <p:cNvPr id="3" name="Content Placeholder 2"/>
          <p:cNvSpPr>
            <a:spLocks noGrp="1"/>
          </p:cNvSpPr>
          <p:nvPr>
            <p:ph idx="1"/>
          </p:nvPr>
        </p:nvSpPr>
        <p:spPr>
          <a:xfrm>
            <a:off x="152400" y="1600200"/>
            <a:ext cx="8763000" cy="5029200"/>
          </a:xfrm>
        </p:spPr>
        <p:txBody>
          <a:bodyPr>
            <a:normAutofit fontScale="77500" lnSpcReduction="20000"/>
          </a:bodyPr>
          <a:lstStyle/>
          <a:p>
            <a:r>
              <a:rPr lang="en-US" b="1" dirty="0" smtClean="0">
                <a:solidFill>
                  <a:srgbClr val="FF0000"/>
                </a:solidFill>
              </a:rPr>
              <a:t>Hibernate</a:t>
            </a:r>
          </a:p>
          <a:p>
            <a:r>
              <a:rPr lang="en-US" dirty="0" smtClean="0"/>
              <a:t>Hibernate is the third party vendors provided framework which build for ORM technology.</a:t>
            </a:r>
          </a:p>
          <a:p>
            <a:r>
              <a:rPr lang="en-US" dirty="0" smtClean="0"/>
              <a:t>Hibernate has invented then suddenly most of the Org. adopted the hibernate.</a:t>
            </a:r>
          </a:p>
          <a:p>
            <a:r>
              <a:rPr lang="en-US" dirty="0" smtClean="0"/>
              <a:t>Like hibernate there the several third parties are available in the market which provide the support for ORM technology.</a:t>
            </a:r>
          </a:p>
          <a:p>
            <a:r>
              <a:rPr lang="en-US" dirty="0" smtClean="0"/>
              <a:t>But Hibernate has invented first in the market </a:t>
            </a:r>
            <a:r>
              <a:rPr lang="en-US" dirty="0" err="1" smtClean="0"/>
              <a:t>B’z</a:t>
            </a:r>
            <a:r>
              <a:rPr lang="en-US" dirty="0" smtClean="0"/>
              <a:t> of that most of the org. adapted the hibernate.</a:t>
            </a:r>
          </a:p>
          <a:p>
            <a:r>
              <a:rPr lang="en-US" dirty="0" smtClean="0"/>
              <a:t>Hibernate adapted by millions of org. even though Java hasn’t shown his interest to develop one ORM supported API.</a:t>
            </a:r>
          </a:p>
          <a:p>
            <a:r>
              <a:rPr lang="en-US" dirty="0" smtClean="0"/>
              <a:t>Eventually java developer been working on Entity bean only.</a:t>
            </a:r>
          </a:p>
          <a:p>
            <a:r>
              <a:rPr lang="en-US" dirty="0" smtClean="0"/>
              <a:t>It is very hard to live with Entity bean </a:t>
            </a:r>
            <a:r>
              <a:rPr lang="en-US" dirty="0" err="1" smtClean="0"/>
              <a:t>B’z</a:t>
            </a:r>
            <a:r>
              <a:rPr lang="en-US" dirty="0" smtClean="0"/>
              <a:t> of the org. started using the </a:t>
            </a:r>
            <a:r>
              <a:rPr lang="en-US" dirty="0" err="1" smtClean="0"/>
              <a:t>.net</a:t>
            </a:r>
            <a:r>
              <a:rPr lang="en-US" dirty="0" smtClean="0"/>
              <a:t> or other technologies.</a:t>
            </a: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3787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7500" lnSpcReduction="20000"/>
          </a:bodyPr>
          <a:lstStyle/>
          <a:p>
            <a:r>
              <a:rPr lang="en-US" dirty="0" err="1" smtClean="0"/>
              <a:t>B’z</a:t>
            </a:r>
            <a:r>
              <a:rPr lang="en-US" dirty="0" smtClean="0"/>
              <a:t> of that Java started thinking about to develop one API which can support the ORM technologies.</a:t>
            </a:r>
          </a:p>
          <a:p>
            <a:r>
              <a:rPr lang="en-US" dirty="0" smtClean="0"/>
              <a:t>It is very hard to java to convince the org. to use java provided API for ORM . </a:t>
            </a:r>
            <a:r>
              <a:rPr lang="en-US" dirty="0" err="1" smtClean="0"/>
              <a:t>B’z</a:t>
            </a:r>
            <a:r>
              <a:rPr lang="en-US" dirty="0" smtClean="0"/>
              <a:t> of the java played a game and he handshake with the Hibernate.</a:t>
            </a:r>
          </a:p>
          <a:p>
            <a:r>
              <a:rPr lang="en-US" dirty="0" smtClean="0"/>
              <a:t>For hibernate it is very great thing </a:t>
            </a:r>
            <a:r>
              <a:rPr lang="en-US" dirty="0" err="1" smtClean="0"/>
              <a:t>B’z</a:t>
            </a:r>
            <a:r>
              <a:rPr lang="en-US" dirty="0" smtClean="0"/>
              <a:t> java is the widely used programming language. </a:t>
            </a:r>
          </a:p>
          <a:p>
            <a:r>
              <a:rPr lang="en-US" dirty="0" smtClean="0"/>
              <a:t>But the problems is that  hibernate can’t change his classes </a:t>
            </a:r>
            <a:r>
              <a:rPr lang="en-US" dirty="0" err="1" smtClean="0"/>
              <a:t>B’z</a:t>
            </a:r>
            <a:r>
              <a:rPr lang="en-US" dirty="0" smtClean="0"/>
              <a:t> most of the Org. using Hibernate.</a:t>
            </a:r>
          </a:p>
          <a:p>
            <a:r>
              <a:rPr lang="en-US" dirty="0" smtClean="0"/>
              <a:t>Then java has provided one API called </a:t>
            </a:r>
            <a:r>
              <a:rPr lang="en-US" dirty="0" smtClean="0">
                <a:solidFill>
                  <a:srgbClr val="FF0000"/>
                </a:solidFill>
              </a:rPr>
              <a:t>JPA(java Persistence API).</a:t>
            </a:r>
          </a:p>
          <a:p>
            <a:r>
              <a:rPr lang="en-US" dirty="0" smtClean="0"/>
              <a:t>Which specially build for ORM and java  has provided interfaces to the hibernate people to work on it and provide a new API which build top of the JPA and JDBC API.</a:t>
            </a:r>
          </a:p>
          <a:p>
            <a:r>
              <a:rPr lang="en-US" dirty="0" smtClean="0"/>
              <a:t>At the end of the day hibernate provide a API with version 3.0 which can support independent hibernate people and who want to use JPA with hibernate.</a:t>
            </a:r>
            <a:endParaRPr lang="en-US" b="1" dirty="0" smtClean="0"/>
          </a:p>
          <a:p>
            <a:r>
              <a:rPr lang="en-US" b="1" dirty="0" smtClean="0"/>
              <a:t>Hibernate 3.0[ independent + hibernate with JPA].</a:t>
            </a:r>
          </a:p>
          <a:p>
            <a:endParaRPr lang="en-US" b="1"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7772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477000"/>
          </a:xfrm>
        </p:spPr>
        <p:txBody>
          <a:bodyPr/>
          <a:lstStyle/>
          <a:p>
            <a:r>
              <a:rPr lang="en-US" dirty="0" smtClean="0"/>
              <a:t>After the hibernate, other vendors also shown there interest in implementing the java provided JPA API for developing ORM tools.</a:t>
            </a:r>
          </a:p>
          <a:p>
            <a:r>
              <a:rPr lang="en-US" dirty="0" smtClean="0"/>
              <a:t>Java has provided implementation </a:t>
            </a:r>
            <a:r>
              <a:rPr lang="en-US" dirty="0" err="1" smtClean="0"/>
              <a:t>jpa</a:t>
            </a:r>
            <a:r>
              <a:rPr lang="en-US" dirty="0" smtClean="0"/>
              <a:t> </a:t>
            </a:r>
            <a:r>
              <a:rPr lang="en-US" dirty="0" err="1" smtClean="0"/>
              <a:t>ri</a:t>
            </a:r>
            <a:r>
              <a:rPr lang="en-US" dirty="0" smtClean="0"/>
              <a:t> interfaces to hibernate. Like there are no. of implementation provided by java.</a:t>
            </a:r>
          </a:p>
          <a:p>
            <a:r>
              <a:rPr lang="en-US" dirty="0" smtClean="0"/>
              <a:t>Now a days those are want to develop new application they can use hibernate with JPA and old people can use hibernate independently.</a:t>
            </a:r>
          </a:p>
          <a:p>
            <a:r>
              <a:rPr lang="en-US" dirty="0" smtClean="0"/>
              <a:t>In across the world there the more then 25 tools are available for ORM technologies.</a:t>
            </a:r>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5766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Hibernate 12</a:t>
            </a:r>
            <a:endParaRPr lang="en-US" dirty="0">
              <a:solidFill>
                <a:srgbClr val="FF0000"/>
              </a:solidFill>
            </a:endParaRPr>
          </a:p>
        </p:txBody>
      </p:sp>
      <p:sp>
        <p:nvSpPr>
          <p:cNvPr id="3" name="Content Placeholder 2"/>
          <p:cNvSpPr>
            <a:spLocks noGrp="1"/>
          </p:cNvSpPr>
          <p:nvPr>
            <p:ph idx="1"/>
          </p:nvPr>
        </p:nvSpPr>
        <p:spPr>
          <a:xfrm>
            <a:off x="228600" y="914400"/>
            <a:ext cx="8763000" cy="5791200"/>
          </a:xfrm>
        </p:spPr>
        <p:txBody>
          <a:bodyPr>
            <a:normAutofit lnSpcReduction="10000"/>
          </a:bodyPr>
          <a:lstStyle/>
          <a:p>
            <a:r>
              <a:rPr lang="en-US" dirty="0" smtClean="0">
                <a:solidFill>
                  <a:srgbClr val="FF0000"/>
                </a:solidFill>
              </a:rPr>
              <a:t>Why hibernate? Why not </a:t>
            </a:r>
            <a:r>
              <a:rPr lang="en-US" dirty="0" err="1" smtClean="0">
                <a:solidFill>
                  <a:srgbClr val="FF0000"/>
                </a:solidFill>
              </a:rPr>
              <a:t>jdbc</a:t>
            </a:r>
            <a:r>
              <a:rPr lang="en-US" dirty="0" smtClean="0">
                <a:solidFill>
                  <a:srgbClr val="FF0000"/>
                </a:solidFill>
              </a:rPr>
              <a:t>?</a:t>
            </a:r>
          </a:p>
          <a:p>
            <a:r>
              <a:rPr lang="en-US" dirty="0" smtClean="0"/>
              <a:t>As we discussed in previous classes about the JDBC problems. While storing the data, accessing data and lot more…</a:t>
            </a:r>
          </a:p>
          <a:p>
            <a:r>
              <a:rPr lang="en-US" dirty="0" smtClean="0">
                <a:solidFill>
                  <a:srgbClr val="FF0000"/>
                </a:solidFill>
              </a:rPr>
              <a:t>1.</a:t>
            </a:r>
            <a:r>
              <a:rPr lang="en-US" dirty="0" smtClean="0"/>
              <a:t>One of the new problem with JDBC is JDBC Exceptions are checked exceptions.</a:t>
            </a:r>
          </a:p>
          <a:p>
            <a:r>
              <a:rPr lang="en-US" dirty="0" smtClean="0"/>
              <a:t>Java has provided classes to work with database, but programmer has to write try catch block in every class. Even it is not required.</a:t>
            </a:r>
          </a:p>
          <a:p>
            <a:r>
              <a:rPr lang="en-US" dirty="0" smtClean="0"/>
              <a:t>Writing try catch block in every program it is not good practices.</a:t>
            </a:r>
          </a:p>
          <a:p>
            <a:endParaRPr lang="en-US" dirty="0" smtClean="0"/>
          </a:p>
          <a:p>
            <a:pPr marL="0" indent="0">
              <a:buNone/>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72409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86800" cy="6324600"/>
          </a:xfrm>
        </p:spPr>
        <p:txBody>
          <a:bodyPr>
            <a:normAutofit fontScale="62500" lnSpcReduction="20000"/>
          </a:bodyPr>
          <a:lstStyle/>
          <a:p>
            <a:r>
              <a:rPr lang="en-US" dirty="0" smtClean="0"/>
              <a:t>Lets see the example</a:t>
            </a:r>
          </a:p>
          <a:p>
            <a:pPr marL="0" indent="0">
              <a:buNone/>
            </a:pPr>
            <a:r>
              <a:rPr lang="en-US" dirty="0" smtClean="0">
                <a:solidFill>
                  <a:srgbClr val="FF0000"/>
                </a:solidFill>
              </a:rPr>
              <a:t>Class Test {</a:t>
            </a:r>
          </a:p>
          <a:p>
            <a:pPr marL="0" indent="0">
              <a:buNone/>
            </a:pPr>
            <a:r>
              <a:rPr lang="en-US" dirty="0" smtClean="0">
                <a:solidFill>
                  <a:srgbClr val="FF0000"/>
                </a:solidFill>
              </a:rPr>
              <a:t>Connection con= null;</a:t>
            </a:r>
          </a:p>
          <a:p>
            <a:pPr marL="0" indent="0">
              <a:buNone/>
            </a:pPr>
            <a:r>
              <a:rPr lang="en-US" dirty="0" smtClean="0">
                <a:solidFill>
                  <a:srgbClr val="FF0000"/>
                </a:solidFill>
              </a:rPr>
              <a:t>Statement </a:t>
            </a:r>
            <a:r>
              <a:rPr lang="en-US" dirty="0" err="1" smtClean="0">
                <a:solidFill>
                  <a:srgbClr val="FF0000"/>
                </a:solidFill>
              </a:rPr>
              <a:t>stmt</a:t>
            </a:r>
            <a:r>
              <a:rPr lang="en-US" dirty="0" smtClean="0">
                <a:solidFill>
                  <a:srgbClr val="FF0000"/>
                </a:solidFill>
              </a:rPr>
              <a:t> = null;</a:t>
            </a:r>
          </a:p>
          <a:p>
            <a:pPr marL="0" indent="0">
              <a:buNone/>
            </a:pPr>
            <a:r>
              <a:rPr lang="en-US" dirty="0" smtClean="0">
                <a:solidFill>
                  <a:srgbClr val="FF0000"/>
                </a:solidFill>
              </a:rPr>
              <a:t>	Test(){</a:t>
            </a:r>
          </a:p>
          <a:p>
            <a:pPr marL="0" indent="0">
              <a:buNone/>
            </a:pPr>
            <a:r>
              <a:rPr lang="en-US" dirty="0" smtClean="0">
                <a:solidFill>
                  <a:srgbClr val="FF0000"/>
                </a:solidFill>
              </a:rPr>
              <a:t>		try{</a:t>
            </a:r>
          </a:p>
          <a:p>
            <a:pPr marL="0" indent="0">
              <a:buNone/>
            </a:pPr>
            <a:r>
              <a:rPr lang="en-US" dirty="0" smtClean="0">
                <a:solidFill>
                  <a:srgbClr val="FF0000"/>
                </a:solidFill>
              </a:rPr>
              <a:t>con = </a:t>
            </a:r>
            <a:r>
              <a:rPr lang="en-US" dirty="0" err="1" smtClean="0">
                <a:solidFill>
                  <a:srgbClr val="FF0000"/>
                </a:solidFill>
              </a:rPr>
              <a:t>DriverManager.gtConnection</a:t>
            </a:r>
            <a:r>
              <a:rPr lang="en-US" dirty="0" smtClean="0">
                <a:solidFill>
                  <a:srgbClr val="FF0000"/>
                </a:solidFill>
              </a:rPr>
              <a:t>(</a:t>
            </a:r>
            <a:r>
              <a:rPr lang="en-US" dirty="0" err="1" smtClean="0">
                <a:solidFill>
                  <a:srgbClr val="FF0000"/>
                </a:solidFill>
              </a:rPr>
              <a:t>url,un,pwd</a:t>
            </a:r>
            <a:r>
              <a:rPr lang="en-US" dirty="0" smtClean="0">
                <a:solidFill>
                  <a:srgbClr val="FF0000"/>
                </a:solidFill>
              </a:rPr>
              <a:t>);</a:t>
            </a:r>
          </a:p>
          <a:p>
            <a:pPr marL="0" indent="0">
              <a:buNone/>
            </a:pPr>
            <a:r>
              <a:rPr lang="en-US" dirty="0" err="1" smtClean="0">
                <a:solidFill>
                  <a:srgbClr val="FF0000"/>
                </a:solidFill>
              </a:rPr>
              <a:t>Stmt</a:t>
            </a:r>
            <a:r>
              <a:rPr lang="en-US" dirty="0" smtClean="0">
                <a:solidFill>
                  <a:srgbClr val="FF0000"/>
                </a:solidFill>
              </a:rPr>
              <a:t> = </a:t>
            </a:r>
            <a:r>
              <a:rPr lang="en-US" dirty="0" err="1" smtClean="0">
                <a:solidFill>
                  <a:srgbClr val="FF0000"/>
                </a:solidFill>
              </a:rPr>
              <a:t>con.createStatement</a:t>
            </a:r>
            <a:r>
              <a:rPr lang="en-US" dirty="0" smtClean="0">
                <a:solidFill>
                  <a:srgbClr val="FF0000"/>
                </a:solidFill>
              </a:rPr>
              <a:t>();</a:t>
            </a:r>
          </a:p>
          <a:p>
            <a:pPr marL="0" indent="0">
              <a:buNone/>
            </a:pPr>
            <a:r>
              <a:rPr lang="en-US" dirty="0" err="1" smtClean="0">
                <a:solidFill>
                  <a:srgbClr val="FF0000"/>
                </a:solidFill>
              </a:rPr>
              <a:t>Stmt.executeQuety</a:t>
            </a:r>
            <a:r>
              <a:rPr lang="en-US" dirty="0" smtClean="0">
                <a:solidFill>
                  <a:srgbClr val="FF0000"/>
                </a:solidFill>
              </a:rPr>
              <a:t>(update);</a:t>
            </a:r>
          </a:p>
          <a:p>
            <a:pPr marL="0" indent="0">
              <a:buNone/>
            </a:pPr>
            <a:r>
              <a:rPr lang="en-US" dirty="0">
                <a:solidFill>
                  <a:srgbClr val="FF0000"/>
                </a:solidFill>
              </a:rPr>
              <a:t>	</a:t>
            </a:r>
            <a:r>
              <a:rPr lang="en-US" dirty="0" smtClean="0">
                <a:solidFill>
                  <a:srgbClr val="FF0000"/>
                </a:solidFill>
              </a:rPr>
              <a:t>}catch(</a:t>
            </a:r>
            <a:r>
              <a:rPr lang="en-US" dirty="0" err="1" smtClean="0">
                <a:solidFill>
                  <a:srgbClr val="FF0000"/>
                </a:solidFill>
              </a:rPr>
              <a:t>SQLException</a:t>
            </a:r>
            <a:r>
              <a:rPr lang="en-US" dirty="0" smtClean="0">
                <a:solidFill>
                  <a:srgbClr val="FF0000"/>
                </a:solidFill>
              </a:rPr>
              <a:t> e){</a:t>
            </a:r>
          </a:p>
          <a:p>
            <a:pPr marL="0" indent="0">
              <a:buNone/>
            </a:pPr>
            <a:r>
              <a:rPr lang="en-US" dirty="0">
                <a:solidFill>
                  <a:srgbClr val="FF0000"/>
                </a:solidFill>
              </a:rPr>
              <a:t>	</a:t>
            </a:r>
            <a:r>
              <a:rPr lang="en-US" dirty="0" smtClean="0">
                <a:solidFill>
                  <a:srgbClr val="FF0000"/>
                </a:solidFill>
              </a:rPr>
              <a:t>	} </a:t>
            </a:r>
          </a:p>
          <a:p>
            <a:pPr marL="0" indent="0">
              <a:buNone/>
            </a:pPr>
            <a:r>
              <a:rPr lang="en-US" dirty="0" smtClean="0">
                <a:solidFill>
                  <a:srgbClr val="FF0000"/>
                </a:solidFill>
              </a:rPr>
              <a:t>}</a:t>
            </a:r>
          </a:p>
          <a:p>
            <a:r>
              <a:rPr lang="en-US" dirty="0" smtClean="0"/>
              <a:t>To perform any operation connection  is very important. If we write the connection logic without try catch block we will get </a:t>
            </a:r>
            <a:r>
              <a:rPr lang="en-US" dirty="0" err="1" smtClean="0"/>
              <a:t>SQLException</a:t>
            </a:r>
            <a:r>
              <a:rPr lang="en-US" dirty="0" smtClean="0"/>
              <a:t>, But the problem is we can not handle this problem using checked exception. Even if we handle there is no use </a:t>
            </a:r>
            <a:r>
              <a:rPr lang="en-US" dirty="0" err="1" smtClean="0"/>
              <a:t>B’z</a:t>
            </a:r>
            <a:r>
              <a:rPr lang="en-US" dirty="0" smtClean="0"/>
              <a:t>  for closing the conn we using checked exception.</a:t>
            </a:r>
          </a:p>
          <a:p>
            <a:r>
              <a:rPr lang="en-US" dirty="0" smtClean="0"/>
              <a:t>There are some situation we can handle by checked exception but there is no use. Like creating a conn .</a:t>
            </a:r>
          </a:p>
          <a:p>
            <a:r>
              <a:rPr lang="en-US" dirty="0" smtClean="0"/>
              <a:t>For very </a:t>
            </a:r>
            <a:r>
              <a:rPr lang="en-US" dirty="0" err="1" smtClean="0"/>
              <a:t>jdbc</a:t>
            </a:r>
            <a:r>
              <a:rPr lang="en-US" dirty="0" smtClean="0"/>
              <a:t> classes we forcibly writing try catch blocks number of times.</a:t>
            </a:r>
          </a:p>
          <a:p>
            <a:r>
              <a:rPr lang="en-US" dirty="0" smtClean="0"/>
              <a:t>JDBC is the checked exception.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7283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70000" lnSpcReduction="20000"/>
          </a:bodyPr>
          <a:lstStyle/>
          <a:p>
            <a:r>
              <a:rPr lang="en-US" dirty="0" smtClean="0"/>
              <a:t>Checked Exception means we can handle at the compile time. Java compiler provide some guidelines, for how to handle that exception. Means there is an alternate way to handle the exception.</a:t>
            </a:r>
          </a:p>
          <a:p>
            <a:r>
              <a:rPr lang="en-US" dirty="0" smtClean="0"/>
              <a:t>But for </a:t>
            </a:r>
            <a:r>
              <a:rPr lang="en-US" dirty="0" smtClean="0">
                <a:solidFill>
                  <a:srgbClr val="FF0000"/>
                </a:solidFill>
              </a:rPr>
              <a:t>Unchecked Exception</a:t>
            </a:r>
            <a:r>
              <a:rPr lang="en-US" dirty="0" smtClean="0"/>
              <a:t> there may be or may not be the chances of handle the Exception.</a:t>
            </a:r>
          </a:p>
          <a:p>
            <a:r>
              <a:rPr lang="en-US" dirty="0" smtClean="0"/>
              <a:t>Unchecked exception provide the flexibility to handle in two ways, u can if u want if u don’t leave it.</a:t>
            </a:r>
          </a:p>
          <a:p>
            <a:r>
              <a:rPr lang="en-US" dirty="0" smtClean="0">
                <a:solidFill>
                  <a:srgbClr val="FF0000"/>
                </a:solidFill>
              </a:rPr>
              <a:t>2</a:t>
            </a:r>
            <a:r>
              <a:rPr lang="en-US" dirty="0" smtClean="0">
                <a:solidFill>
                  <a:schemeClr val="tx1">
                    <a:lumMod val="95000"/>
                    <a:lumOff val="5000"/>
                  </a:schemeClr>
                </a:solidFill>
              </a:rPr>
              <a:t>.JDBC suffering from more problems to persist the data. If we want to perform any operation we have to know about the whole details about the particular table. About table name, datatypes, column name, whole schema about the table </a:t>
            </a:r>
            <a:r>
              <a:rPr lang="en-US" dirty="0" err="1" smtClean="0">
                <a:solidFill>
                  <a:schemeClr val="tx1">
                    <a:lumMod val="95000"/>
                    <a:lumOff val="5000"/>
                  </a:schemeClr>
                </a:solidFill>
              </a:rPr>
              <a:t>etc.We’ll</a:t>
            </a:r>
            <a:r>
              <a:rPr lang="en-US" dirty="0" smtClean="0">
                <a:solidFill>
                  <a:schemeClr val="tx1">
                    <a:lumMod val="95000"/>
                    <a:lumOff val="5000"/>
                  </a:schemeClr>
                </a:solidFill>
              </a:rPr>
              <a:t> get data in relational format only. </a:t>
            </a:r>
          </a:p>
          <a:p>
            <a:r>
              <a:rPr lang="en-US" dirty="0" smtClean="0">
                <a:solidFill>
                  <a:srgbClr val="FF0000"/>
                </a:solidFill>
              </a:rPr>
              <a:t>3. </a:t>
            </a:r>
            <a:r>
              <a:rPr lang="en-US" dirty="0" smtClean="0">
                <a:solidFill>
                  <a:schemeClr val="tx1">
                    <a:lumMod val="95000"/>
                    <a:lumOff val="5000"/>
                  </a:schemeClr>
                </a:solidFill>
              </a:rPr>
              <a:t>Most of the time we want data in the object format but JDBC will give data in Relational format, as programmer we have to write for conversation logic object or relational format and relational format to Object format.</a:t>
            </a:r>
          </a:p>
          <a:p>
            <a:r>
              <a:rPr lang="en-US" dirty="0" smtClean="0">
                <a:solidFill>
                  <a:srgbClr val="FF0000"/>
                </a:solidFill>
              </a:rPr>
              <a:t>4.</a:t>
            </a:r>
            <a:r>
              <a:rPr lang="en-US" dirty="0" smtClean="0">
                <a:solidFill>
                  <a:schemeClr val="tx1">
                    <a:lumMod val="95000"/>
                    <a:lumOff val="5000"/>
                  </a:schemeClr>
                </a:solidFill>
              </a:rPr>
              <a:t>Managing the connection most heavy task </a:t>
            </a:r>
            <a:r>
              <a:rPr lang="en-US" dirty="0" err="1" smtClean="0">
                <a:solidFill>
                  <a:schemeClr val="tx1">
                    <a:lumMod val="95000"/>
                    <a:lumOff val="5000"/>
                  </a:schemeClr>
                </a:solidFill>
              </a:rPr>
              <a:t>B’z</a:t>
            </a:r>
            <a:r>
              <a:rPr lang="en-US" dirty="0" smtClean="0">
                <a:solidFill>
                  <a:schemeClr val="tx1">
                    <a:lumMod val="95000"/>
                    <a:lumOff val="5000"/>
                  </a:schemeClr>
                </a:solidFill>
              </a:rPr>
              <a:t> many time we failed to close the connection, if there are 100 user want to interact with database and if we </a:t>
            </a:r>
            <a:r>
              <a:rPr lang="en-US" dirty="0" err="1" smtClean="0">
                <a:solidFill>
                  <a:schemeClr val="tx1">
                    <a:lumMod val="95000"/>
                    <a:lumOff val="5000"/>
                  </a:schemeClr>
                </a:solidFill>
              </a:rPr>
              <a:t>din’t</a:t>
            </a:r>
            <a:r>
              <a:rPr lang="en-US" dirty="0" smtClean="0">
                <a:solidFill>
                  <a:schemeClr val="tx1">
                    <a:lumMod val="95000"/>
                    <a:lumOff val="5000"/>
                  </a:schemeClr>
                </a:solidFill>
              </a:rPr>
              <a:t> close the connection then database will not allow other users to access the database until and unless he get resource.</a:t>
            </a:r>
          </a:p>
          <a:p>
            <a:endParaRPr lang="en-US" dirty="0">
              <a:solidFill>
                <a:schemeClr val="tx1">
                  <a:lumMod val="95000"/>
                  <a:lumOff val="5000"/>
                </a:schemeClr>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4287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class </a:t>
            </a:r>
            <a:r>
              <a:rPr lang="en-US" dirty="0" smtClean="0">
                <a:solidFill>
                  <a:srgbClr val="FF0000"/>
                </a:solidFill>
              </a:rPr>
              <a:t>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overcome the problems of file system </a:t>
            </a:r>
            <a:r>
              <a:rPr lang="en-US" dirty="0" smtClean="0">
                <a:solidFill>
                  <a:srgbClr val="FF0000"/>
                </a:solidFill>
              </a:rPr>
              <a:t>CSV(character separated value) </a:t>
            </a:r>
            <a:r>
              <a:rPr lang="en-US" dirty="0" smtClean="0"/>
              <a:t>file has been invented.</a:t>
            </a:r>
          </a:p>
          <a:p>
            <a:r>
              <a:rPr lang="en-US" dirty="0" smtClean="0"/>
              <a:t>CSV is the file system which is used to stored data in character format with value separator using comma(,). It also lead to a problem while reading the data. </a:t>
            </a:r>
            <a:r>
              <a:rPr lang="en-US" dirty="0" err="1" smtClean="0"/>
              <a:t>B’z</a:t>
            </a:r>
            <a:r>
              <a:rPr lang="en-US" dirty="0" smtClean="0"/>
              <a:t>  actual data may contains a comma(,) it’s lead to get wrong data input. And  also it take more time to read data. </a:t>
            </a:r>
          </a:p>
          <a:p>
            <a:r>
              <a:rPr lang="en-US" dirty="0" smtClean="0"/>
              <a:t>As same as file System CSV also have the bunch of problems.</a:t>
            </a: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98371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62500" lnSpcReduction="20000"/>
          </a:bodyPr>
          <a:lstStyle/>
          <a:p>
            <a:r>
              <a:rPr lang="en-US" dirty="0">
                <a:solidFill>
                  <a:schemeClr val="tx1">
                    <a:lumMod val="95000"/>
                    <a:lumOff val="5000"/>
                  </a:schemeClr>
                </a:solidFill>
              </a:rPr>
              <a:t>Most of the people close there connection in try block only but it leads many problems, </a:t>
            </a:r>
            <a:r>
              <a:rPr lang="en-US" dirty="0" smtClean="0">
                <a:solidFill>
                  <a:schemeClr val="tx1">
                    <a:lumMod val="95000"/>
                    <a:lumOff val="5000"/>
                  </a:schemeClr>
                </a:solidFill>
              </a:rPr>
              <a:t>if any problems with loading the driver or in connection then directly catch block will execute but we wrote closed conn in try block.</a:t>
            </a:r>
          </a:p>
          <a:p>
            <a:r>
              <a:rPr lang="en-US" dirty="0" smtClean="0">
                <a:solidFill>
                  <a:schemeClr val="tx1">
                    <a:lumMod val="95000"/>
                    <a:lumOff val="5000"/>
                  </a:schemeClr>
                </a:solidFill>
              </a:rPr>
              <a:t>if we close our connection in catch block then also it is a problems </a:t>
            </a:r>
            <a:r>
              <a:rPr lang="en-US" dirty="0" err="1" smtClean="0">
                <a:solidFill>
                  <a:schemeClr val="tx1">
                    <a:lumMod val="95000"/>
                    <a:lumOff val="5000"/>
                  </a:schemeClr>
                </a:solidFill>
              </a:rPr>
              <a:t>B’z</a:t>
            </a:r>
            <a:r>
              <a:rPr lang="en-US" dirty="0" smtClean="0">
                <a:solidFill>
                  <a:schemeClr val="tx1">
                    <a:lumMod val="95000"/>
                    <a:lumOff val="5000"/>
                  </a:schemeClr>
                </a:solidFill>
              </a:rPr>
              <a:t> a class can contain many catch blocks so we have to write same code in every catch block. Duplication of the code.</a:t>
            </a:r>
          </a:p>
          <a:p>
            <a:r>
              <a:rPr lang="en-US" dirty="0" smtClean="0">
                <a:solidFill>
                  <a:schemeClr val="tx1">
                    <a:lumMod val="95000"/>
                    <a:lumOff val="5000"/>
                  </a:schemeClr>
                </a:solidFill>
              </a:rPr>
              <a:t>There is the sequence of closing the connection, first </a:t>
            </a:r>
            <a:r>
              <a:rPr lang="en-US" dirty="0" err="1" smtClean="0">
                <a:solidFill>
                  <a:schemeClr val="tx1">
                    <a:lumMod val="95000"/>
                    <a:lumOff val="5000"/>
                  </a:schemeClr>
                </a:solidFill>
              </a:rPr>
              <a:t>ResultSet</a:t>
            </a:r>
            <a:r>
              <a:rPr lang="en-US" dirty="0" smtClean="0">
                <a:solidFill>
                  <a:schemeClr val="tx1">
                    <a:lumMod val="95000"/>
                    <a:lumOff val="5000"/>
                  </a:schemeClr>
                </a:solidFill>
              </a:rPr>
              <a:t>, second Statement and third connection.</a:t>
            </a:r>
          </a:p>
          <a:p>
            <a:r>
              <a:rPr lang="en-US" dirty="0" smtClean="0">
                <a:solidFill>
                  <a:schemeClr val="tx1">
                    <a:lumMod val="95000"/>
                    <a:lumOff val="5000"/>
                  </a:schemeClr>
                </a:solidFill>
              </a:rPr>
              <a:t>If we handled in catch block using if condition for example </a:t>
            </a:r>
          </a:p>
          <a:p>
            <a:pPr marL="0" indent="0">
              <a:buNone/>
            </a:pPr>
            <a:r>
              <a:rPr lang="en-US" dirty="0" smtClean="0">
                <a:solidFill>
                  <a:srgbClr val="FF0000"/>
                </a:solidFill>
              </a:rPr>
              <a:t>Try{</a:t>
            </a:r>
          </a:p>
          <a:p>
            <a:pPr marL="0" indent="0">
              <a:buNone/>
            </a:pPr>
            <a:r>
              <a:rPr lang="en-US" dirty="0" smtClean="0">
                <a:solidFill>
                  <a:srgbClr val="FF0000"/>
                </a:solidFill>
              </a:rPr>
              <a:t>………}</a:t>
            </a:r>
          </a:p>
          <a:p>
            <a:pPr marL="0" indent="0">
              <a:buNone/>
            </a:pPr>
            <a:r>
              <a:rPr lang="en-US" dirty="0" smtClean="0">
                <a:solidFill>
                  <a:srgbClr val="FF0000"/>
                </a:solidFill>
              </a:rPr>
              <a:t>Catch(</a:t>
            </a:r>
            <a:r>
              <a:rPr lang="en-US" dirty="0" err="1" smtClean="0">
                <a:solidFill>
                  <a:srgbClr val="FF0000"/>
                </a:solidFill>
              </a:rPr>
              <a:t>SQLException</a:t>
            </a:r>
            <a:r>
              <a:rPr lang="en-US" dirty="0" smtClean="0">
                <a:solidFill>
                  <a:srgbClr val="FF0000"/>
                </a:solidFill>
              </a:rPr>
              <a:t> e)</a:t>
            </a:r>
            <a:br>
              <a:rPr lang="en-US" dirty="0" smtClean="0">
                <a:solidFill>
                  <a:srgbClr val="FF0000"/>
                </a:solidFill>
              </a:rPr>
            </a:b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if(</a:t>
            </a:r>
            <a:r>
              <a:rPr lang="en-US" dirty="0" err="1" smtClean="0">
                <a:solidFill>
                  <a:srgbClr val="FF0000"/>
                </a:solidFill>
              </a:rPr>
              <a:t>stmt</a:t>
            </a:r>
            <a:r>
              <a:rPr lang="en-US" dirty="0" smtClean="0">
                <a:solidFill>
                  <a:srgbClr val="FF0000"/>
                </a:solidFill>
              </a:rPr>
              <a:t> != null)</a:t>
            </a:r>
          </a:p>
          <a:p>
            <a:pPr marL="0" indent="0">
              <a:buNone/>
            </a:pPr>
            <a:r>
              <a:rPr lang="en-US" dirty="0">
                <a:solidFill>
                  <a:srgbClr val="FF0000"/>
                </a:solidFill>
              </a:rPr>
              <a:t>	</a:t>
            </a:r>
            <a:r>
              <a:rPr lang="en-US" dirty="0" err="1" smtClean="0">
                <a:solidFill>
                  <a:srgbClr val="FF0000"/>
                </a:solidFill>
              </a:rPr>
              <a:t>stmt.close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if(conn!= null)</a:t>
            </a:r>
          </a:p>
          <a:p>
            <a:pPr marL="0" indent="0">
              <a:buNone/>
            </a:pPr>
            <a:r>
              <a:rPr lang="en-US" dirty="0">
                <a:solidFill>
                  <a:srgbClr val="FF0000"/>
                </a:solidFill>
              </a:rPr>
              <a:t>	</a:t>
            </a:r>
            <a:r>
              <a:rPr lang="en-US" dirty="0" err="1" smtClean="0">
                <a:solidFill>
                  <a:srgbClr val="FF0000"/>
                </a:solidFill>
              </a:rPr>
              <a:t>con.close</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smtClean="0">
                <a:solidFill>
                  <a:schemeClr val="tx1">
                    <a:lumMod val="95000"/>
                    <a:lumOff val="5000"/>
                  </a:schemeClr>
                </a:solidFill>
              </a:rPr>
              <a:t>If while executing the program Statement </a:t>
            </a:r>
            <a:r>
              <a:rPr lang="en-US" dirty="0" err="1" smtClean="0">
                <a:solidFill>
                  <a:schemeClr val="tx1">
                    <a:lumMod val="95000"/>
                    <a:lumOff val="5000"/>
                  </a:schemeClr>
                </a:solidFill>
              </a:rPr>
              <a:t>din’t</a:t>
            </a:r>
            <a:r>
              <a:rPr lang="en-US" dirty="0" smtClean="0">
                <a:solidFill>
                  <a:schemeClr val="tx1">
                    <a:lumMod val="95000"/>
                    <a:lumOff val="5000"/>
                  </a:schemeClr>
                </a:solidFill>
              </a:rPr>
              <a:t> created then it will </a:t>
            </a:r>
            <a:r>
              <a:rPr lang="en-US" dirty="0" err="1" smtClean="0">
                <a:solidFill>
                  <a:schemeClr val="tx1">
                    <a:lumMod val="95000"/>
                    <a:lumOff val="5000"/>
                  </a:schemeClr>
                </a:solidFill>
              </a:rPr>
              <a:t>thorwn</a:t>
            </a:r>
            <a:r>
              <a:rPr lang="en-US" dirty="0" smtClean="0">
                <a:solidFill>
                  <a:schemeClr val="tx1">
                    <a:lumMod val="95000"/>
                    <a:lumOff val="5000"/>
                  </a:schemeClr>
                </a:solidFill>
              </a:rPr>
              <a:t> that exception to the method, so what about the next if condition. We are unable to handle here.</a:t>
            </a:r>
          </a:p>
          <a:p>
            <a:pPr marL="0" indent="0">
              <a:buNone/>
            </a:pPr>
            <a:r>
              <a:rPr lang="en-US" dirty="0" smtClean="0">
                <a:solidFill>
                  <a:schemeClr val="tx1">
                    <a:lumMod val="95000"/>
                    <a:lumOff val="5000"/>
                  </a:schemeClr>
                </a:solidFill>
              </a:rPr>
              <a:t> </a:t>
            </a:r>
            <a:endParaRPr lang="en-US" dirty="0">
              <a:solidFill>
                <a:schemeClr val="tx1">
                  <a:lumMod val="95000"/>
                  <a:lumOff val="5000"/>
                </a:schemeClr>
              </a:solidFill>
            </a:endParaRP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70809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fontScale="62500" lnSpcReduction="20000"/>
          </a:bodyPr>
          <a:lstStyle/>
          <a:p>
            <a:endParaRPr lang="en-US" dirty="0" smtClean="0"/>
          </a:p>
          <a:p>
            <a:endParaRPr lang="en-US" dirty="0"/>
          </a:p>
          <a:p>
            <a:r>
              <a:rPr lang="en-US" dirty="0" smtClean="0"/>
              <a:t>Using finally we can handle lets see the example</a:t>
            </a:r>
          </a:p>
          <a:p>
            <a:pPr marL="0" indent="0">
              <a:buNone/>
            </a:pPr>
            <a:r>
              <a:rPr lang="en-US" dirty="0" smtClean="0">
                <a:solidFill>
                  <a:srgbClr val="FF0000"/>
                </a:solidFill>
              </a:rPr>
              <a:t>Try{………..</a:t>
            </a:r>
          </a:p>
          <a:p>
            <a:pPr marL="0" indent="0">
              <a:buNone/>
            </a:pPr>
            <a:r>
              <a:rPr lang="en-US" dirty="0" smtClean="0">
                <a:solidFill>
                  <a:srgbClr val="FF0000"/>
                </a:solidFill>
              </a:rPr>
              <a:t>}catch(</a:t>
            </a:r>
            <a:r>
              <a:rPr lang="en-US" dirty="0" err="1" smtClean="0">
                <a:solidFill>
                  <a:srgbClr val="FF0000"/>
                </a:solidFill>
              </a:rPr>
              <a:t>SQLException</a:t>
            </a:r>
            <a:r>
              <a:rPr lang="en-US" dirty="0" smtClean="0">
                <a:solidFill>
                  <a:srgbClr val="FF0000"/>
                </a:solidFill>
              </a:rPr>
              <a:t> e){</a:t>
            </a:r>
          </a:p>
          <a:p>
            <a:pPr marL="0" indent="0">
              <a:buNone/>
            </a:pPr>
            <a:r>
              <a:rPr lang="en-US" dirty="0" smtClean="0">
                <a:solidFill>
                  <a:srgbClr val="FF0000"/>
                </a:solidFill>
              </a:rPr>
              <a:t>…………..</a:t>
            </a:r>
          </a:p>
          <a:p>
            <a:pPr marL="0" indent="0">
              <a:buNone/>
            </a:pPr>
            <a:r>
              <a:rPr lang="en-US" dirty="0" smtClean="0">
                <a:solidFill>
                  <a:srgbClr val="FF0000"/>
                </a:solidFill>
              </a:rPr>
              <a:t>}finally{</a:t>
            </a:r>
          </a:p>
          <a:p>
            <a:pPr marL="0" indent="0">
              <a:buNone/>
            </a:pPr>
            <a:r>
              <a:rPr lang="en-US" dirty="0">
                <a:solidFill>
                  <a:srgbClr val="FF0000"/>
                </a:solidFill>
              </a:rPr>
              <a:t>	</a:t>
            </a:r>
            <a:r>
              <a:rPr lang="en-US" dirty="0" smtClean="0">
                <a:solidFill>
                  <a:srgbClr val="FF0000"/>
                </a:solidFill>
              </a:rPr>
              <a:t>if(</a:t>
            </a:r>
            <a:r>
              <a:rPr lang="en-US" dirty="0" err="1" smtClean="0">
                <a:solidFill>
                  <a:srgbClr val="FF0000"/>
                </a:solidFill>
              </a:rPr>
              <a:t>stmt</a:t>
            </a:r>
            <a:r>
              <a:rPr lang="en-US" dirty="0" smtClean="0">
                <a:solidFill>
                  <a:srgbClr val="FF0000"/>
                </a:solidFill>
              </a:rPr>
              <a:t> ! = null){</a:t>
            </a:r>
          </a:p>
          <a:p>
            <a:pPr marL="0" indent="0">
              <a:buNone/>
            </a:pPr>
            <a:r>
              <a:rPr lang="en-US" dirty="0">
                <a:solidFill>
                  <a:srgbClr val="FF0000"/>
                </a:solidFill>
              </a:rPr>
              <a:t>	</a:t>
            </a:r>
            <a:r>
              <a:rPr lang="en-US" dirty="0" smtClean="0">
                <a:solidFill>
                  <a:srgbClr val="FF0000"/>
                </a:solidFill>
              </a:rPr>
              <a:t>try{</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stmt.close</a:t>
            </a:r>
            <a:r>
              <a:rPr lang="en-US" dirty="0" smtClean="0">
                <a:solidFill>
                  <a:srgbClr val="FF0000"/>
                </a:solidFill>
              </a:rPr>
              <a:t>();</a:t>
            </a:r>
          </a:p>
          <a:p>
            <a:pPr marL="0" indent="0">
              <a:buNone/>
            </a:pPr>
            <a:r>
              <a:rPr lang="en-US" dirty="0" smtClean="0">
                <a:solidFill>
                  <a:srgbClr val="FF0000"/>
                </a:solidFill>
              </a:rPr>
              <a:t>	     }catch(Exception e){}</a:t>
            </a:r>
          </a:p>
          <a:p>
            <a:pPr marL="0" indent="0">
              <a:buNone/>
            </a:pP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if(conn!=null){</a:t>
            </a:r>
          </a:p>
          <a:p>
            <a:pPr marL="0" indent="0">
              <a:buNone/>
            </a:pPr>
            <a:r>
              <a:rPr lang="en-US" dirty="0">
                <a:solidFill>
                  <a:srgbClr val="FF0000"/>
                </a:solidFill>
              </a:rPr>
              <a:t>	</a:t>
            </a:r>
            <a:r>
              <a:rPr lang="en-US" dirty="0" smtClean="0">
                <a:solidFill>
                  <a:srgbClr val="FF0000"/>
                </a:solidFill>
              </a:rPr>
              <a:t>try{</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con.close</a:t>
            </a:r>
            <a:r>
              <a:rPr lang="en-US" dirty="0" smtClean="0">
                <a:solidFill>
                  <a:srgbClr val="FF0000"/>
                </a:solidFill>
              </a:rPr>
              <a:t>();</a:t>
            </a:r>
          </a:p>
          <a:p>
            <a:pPr marL="0" indent="0">
              <a:buNone/>
            </a:pPr>
            <a:r>
              <a:rPr lang="en-US" dirty="0" smtClean="0">
                <a:solidFill>
                  <a:srgbClr val="FF0000"/>
                </a:solidFill>
              </a:rPr>
              <a:t>	      }catch(</a:t>
            </a:r>
            <a:r>
              <a:rPr lang="en-US" dirty="0" err="1" smtClean="0">
                <a:solidFill>
                  <a:srgbClr val="FF0000"/>
                </a:solidFill>
              </a:rPr>
              <a:t>Exceptio</a:t>
            </a:r>
            <a:r>
              <a:rPr lang="en-US" dirty="0" smtClean="0">
                <a:solidFill>
                  <a:srgbClr val="FF0000"/>
                </a:solidFill>
              </a:rPr>
              <a:t> e){}</a:t>
            </a:r>
          </a:p>
          <a:p>
            <a:pPr marL="0" indent="0">
              <a:buNone/>
            </a:pPr>
            <a:r>
              <a:rPr lang="en-US" dirty="0" smtClean="0">
                <a:solidFill>
                  <a:srgbClr val="FF0000"/>
                </a:solidFill>
              </a:rPr>
              <a:t>}</a:t>
            </a:r>
          </a:p>
          <a:p>
            <a:pPr marL="0" indent="0">
              <a:buNone/>
            </a:pPr>
            <a:r>
              <a:rPr lang="en-US" dirty="0">
                <a:solidFill>
                  <a:srgbClr val="FF0000"/>
                </a:solidFill>
              </a:rPr>
              <a:t>	</a:t>
            </a:r>
            <a:endParaRPr lang="en-US" dirty="0" smtClean="0">
              <a:solidFill>
                <a:srgbClr val="FF0000"/>
              </a:solidFill>
            </a:endParaRPr>
          </a:p>
          <a:p>
            <a:r>
              <a:rPr lang="en-US" dirty="0" smtClean="0"/>
              <a:t>To close the connection we have to write more lines of code in finally block.</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75920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47500" lnSpcReduction="20000"/>
          </a:bodyPr>
          <a:lstStyle/>
          <a:p>
            <a:r>
              <a:rPr lang="en-US" dirty="0" smtClean="0">
                <a:solidFill>
                  <a:srgbClr val="FF0000"/>
                </a:solidFill>
              </a:rPr>
              <a:t>5. JDBC face problem in Transaction management</a:t>
            </a:r>
          </a:p>
          <a:p>
            <a:r>
              <a:rPr lang="en-US" dirty="0" smtClean="0"/>
              <a:t>While dealing with Transaction management we manually set </a:t>
            </a:r>
            <a:r>
              <a:rPr lang="en-US" dirty="0" err="1" smtClean="0"/>
              <a:t>setAutoCommit</a:t>
            </a:r>
            <a:r>
              <a:rPr lang="en-US" dirty="0" smtClean="0"/>
              <a:t>(false), </a:t>
            </a:r>
            <a:r>
              <a:rPr lang="en-US" dirty="0" err="1" smtClean="0"/>
              <a:t>B’z</a:t>
            </a:r>
            <a:r>
              <a:rPr lang="en-US" dirty="0" smtClean="0"/>
              <a:t> by default it is </a:t>
            </a:r>
            <a:r>
              <a:rPr lang="en-US" dirty="0" err="1" smtClean="0"/>
              <a:t>AutoCommit</a:t>
            </a:r>
            <a:r>
              <a:rPr lang="en-US" dirty="0" smtClean="0"/>
              <a:t> mean after every transaction it will commit and if there is any problems with query then it will rollback all the previous queries.</a:t>
            </a:r>
          </a:p>
          <a:p>
            <a:r>
              <a:rPr lang="en-US" dirty="0" smtClean="0"/>
              <a:t> lets see the example </a:t>
            </a:r>
          </a:p>
          <a:p>
            <a:pPr marL="0" indent="0">
              <a:buNone/>
            </a:pPr>
            <a:r>
              <a:rPr lang="en-US" dirty="0" smtClean="0">
                <a:solidFill>
                  <a:srgbClr val="FF0000"/>
                </a:solidFill>
              </a:rPr>
              <a:t>Class A{</a:t>
            </a:r>
          </a:p>
          <a:p>
            <a:pPr marL="0" indent="0">
              <a:buNone/>
            </a:pPr>
            <a:r>
              <a:rPr lang="en-US" dirty="0" smtClean="0">
                <a:solidFill>
                  <a:srgbClr val="FF0000"/>
                </a:solidFill>
              </a:rPr>
              <a:t>	</a:t>
            </a:r>
            <a:r>
              <a:rPr lang="en-US" dirty="0" err="1" smtClean="0">
                <a:solidFill>
                  <a:srgbClr val="FF0000"/>
                </a:solidFill>
              </a:rPr>
              <a:t>boolean</a:t>
            </a:r>
            <a:r>
              <a:rPr lang="en-US" dirty="0" smtClean="0">
                <a:solidFill>
                  <a:srgbClr val="FF0000"/>
                </a:solidFill>
              </a:rPr>
              <a:t> </a:t>
            </a:r>
            <a:r>
              <a:rPr lang="en-US" dirty="0" err="1" smtClean="0">
                <a:solidFill>
                  <a:srgbClr val="FF0000"/>
                </a:solidFill>
              </a:rPr>
              <a:t>isException</a:t>
            </a:r>
            <a:r>
              <a:rPr lang="en-US" dirty="0">
                <a:solidFill>
                  <a:srgbClr val="FF0000"/>
                </a:solidFill>
              </a:rPr>
              <a:t> </a:t>
            </a:r>
            <a:r>
              <a:rPr lang="en-US" dirty="0" smtClean="0">
                <a:solidFill>
                  <a:srgbClr val="FF0000"/>
                </a:solidFill>
              </a:rPr>
              <a:t>= true;</a:t>
            </a:r>
          </a:p>
          <a:p>
            <a:pPr marL="0" indent="0">
              <a:buNone/>
            </a:pPr>
            <a:r>
              <a:rPr lang="en-US" dirty="0">
                <a:solidFill>
                  <a:srgbClr val="FF0000"/>
                </a:solidFill>
              </a:rPr>
              <a:t>	</a:t>
            </a:r>
            <a:r>
              <a:rPr lang="en-US" dirty="0" smtClean="0">
                <a:solidFill>
                  <a:srgbClr val="FF0000"/>
                </a:solidFill>
              </a:rPr>
              <a:t>try{</a:t>
            </a:r>
          </a:p>
          <a:p>
            <a:pPr marL="0" indent="0">
              <a:buNone/>
            </a:pPr>
            <a:r>
              <a:rPr lang="en-US" dirty="0">
                <a:solidFill>
                  <a:srgbClr val="FF0000"/>
                </a:solidFill>
              </a:rPr>
              <a:t>	</a:t>
            </a:r>
            <a:r>
              <a:rPr lang="en-US" dirty="0" smtClean="0">
                <a:solidFill>
                  <a:srgbClr val="FF0000"/>
                </a:solidFill>
              </a:rPr>
              <a:t>loading driver</a:t>
            </a:r>
          </a:p>
          <a:p>
            <a:pPr marL="0" indent="0">
              <a:buNone/>
            </a:pPr>
            <a:r>
              <a:rPr lang="en-US" dirty="0">
                <a:solidFill>
                  <a:srgbClr val="FF0000"/>
                </a:solidFill>
              </a:rPr>
              <a:t>	</a:t>
            </a:r>
            <a:r>
              <a:rPr lang="en-US" dirty="0" smtClean="0">
                <a:solidFill>
                  <a:srgbClr val="FF0000"/>
                </a:solidFill>
              </a:rPr>
              <a:t> Connection……</a:t>
            </a:r>
          </a:p>
          <a:p>
            <a:pPr marL="0" indent="0">
              <a:buNone/>
            </a:pPr>
            <a:r>
              <a:rPr lang="en-US" dirty="0">
                <a:solidFill>
                  <a:srgbClr val="FF0000"/>
                </a:solidFill>
              </a:rPr>
              <a:t>	</a:t>
            </a:r>
            <a:r>
              <a:rPr lang="en-US" dirty="0" smtClean="0">
                <a:solidFill>
                  <a:srgbClr val="FF0000"/>
                </a:solidFill>
              </a:rPr>
              <a:t>Statement………</a:t>
            </a:r>
          </a:p>
          <a:p>
            <a:pPr marL="0" indent="0">
              <a:buNone/>
            </a:pPr>
            <a:r>
              <a:rPr lang="en-US" dirty="0" smtClean="0">
                <a:solidFill>
                  <a:srgbClr val="FF0000"/>
                </a:solidFill>
              </a:rPr>
              <a:t>	</a:t>
            </a:r>
            <a:r>
              <a:rPr lang="en-US" dirty="0" err="1" smtClean="0">
                <a:solidFill>
                  <a:srgbClr val="FF0000"/>
                </a:solidFill>
              </a:rPr>
              <a:t>Con.setAutoCommit</a:t>
            </a:r>
            <a:r>
              <a:rPr lang="en-US" dirty="0" smtClean="0">
                <a:solidFill>
                  <a:srgbClr val="FF0000"/>
                </a:solidFill>
              </a:rPr>
              <a:t>(false);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stmt.executeUpdate</a:t>
            </a:r>
            <a:r>
              <a:rPr lang="en-US" dirty="0" smtClean="0">
                <a:solidFill>
                  <a:srgbClr val="FF0000"/>
                </a:solidFill>
              </a:rPr>
              <a:t>(sql1);</a:t>
            </a:r>
          </a:p>
          <a:p>
            <a:pPr marL="0" indent="0">
              <a:buNone/>
            </a:pPr>
            <a:r>
              <a:rPr lang="en-US" dirty="0">
                <a:solidFill>
                  <a:srgbClr val="FF0000"/>
                </a:solidFill>
              </a:rPr>
              <a:t>	</a:t>
            </a:r>
            <a:r>
              <a:rPr lang="en-US" dirty="0" err="1" smtClean="0">
                <a:solidFill>
                  <a:srgbClr val="FF0000"/>
                </a:solidFill>
              </a:rPr>
              <a:t>stmt.executeUpdate</a:t>
            </a:r>
            <a:r>
              <a:rPr lang="en-US" dirty="0" smtClean="0">
                <a:solidFill>
                  <a:srgbClr val="FF0000"/>
                </a:solidFill>
              </a:rPr>
              <a:t>(sql2);</a:t>
            </a:r>
            <a:endParaRPr lang="en-US" dirty="0">
              <a:solidFill>
                <a:srgbClr val="FF0000"/>
              </a:solidFill>
            </a:endParaRPr>
          </a:p>
          <a:p>
            <a:pPr marL="0" indent="0">
              <a:buNone/>
            </a:pPr>
            <a:r>
              <a:rPr lang="en-US" dirty="0" smtClean="0">
                <a:solidFill>
                  <a:srgbClr val="FF0000"/>
                </a:solidFill>
              </a:rPr>
              <a:t>	</a:t>
            </a:r>
            <a:r>
              <a:rPr lang="en-US" dirty="0" err="1" smtClean="0">
                <a:solidFill>
                  <a:srgbClr val="FF0000"/>
                </a:solidFill>
              </a:rPr>
              <a:t>isException</a:t>
            </a:r>
            <a:r>
              <a:rPr lang="en-US" dirty="0" smtClean="0">
                <a:solidFill>
                  <a:srgbClr val="FF0000"/>
                </a:solidFill>
              </a:rPr>
              <a:t> = false;</a:t>
            </a:r>
          </a:p>
          <a:p>
            <a:pPr marL="0" indent="0">
              <a:buNone/>
            </a:pPr>
            <a:r>
              <a:rPr lang="en-US" dirty="0" smtClean="0">
                <a:solidFill>
                  <a:srgbClr val="FF0000"/>
                </a:solidFill>
              </a:rPr>
              <a:t>}catch(Exception e )</a:t>
            </a:r>
          </a:p>
          <a:p>
            <a:pPr marL="0" indent="0">
              <a:buNone/>
            </a:pPr>
            <a:r>
              <a:rPr lang="en-US" dirty="0" smtClean="0">
                <a:solidFill>
                  <a:srgbClr val="FF0000"/>
                </a:solidFill>
              </a:rPr>
              <a:t>{</a:t>
            </a:r>
          </a:p>
          <a:p>
            <a:pPr marL="0" indent="0">
              <a:buNone/>
            </a:pPr>
            <a:r>
              <a:rPr lang="en-US" dirty="0">
                <a:solidFill>
                  <a:srgbClr val="FF0000"/>
                </a:solidFill>
              </a:rPr>
              <a:t>	</a:t>
            </a:r>
            <a:r>
              <a:rPr lang="en-US" dirty="0" err="1" smtClean="0">
                <a:solidFill>
                  <a:srgbClr val="FF0000"/>
                </a:solidFill>
              </a:rPr>
              <a:t>isException</a:t>
            </a:r>
            <a:r>
              <a:rPr lang="en-US" dirty="0" smtClean="0">
                <a:solidFill>
                  <a:srgbClr val="FF0000"/>
                </a:solidFill>
              </a:rPr>
              <a:t> = true;</a:t>
            </a:r>
          </a:p>
          <a:p>
            <a:pPr marL="0" indent="0">
              <a:buNone/>
            </a:pPr>
            <a:r>
              <a:rPr lang="en-US" dirty="0" smtClean="0">
                <a:solidFill>
                  <a:srgbClr val="FF0000"/>
                </a:solidFill>
              </a:rPr>
              <a:t>}</a:t>
            </a:r>
          </a:p>
          <a:p>
            <a:pPr marL="0" indent="0">
              <a:buNone/>
            </a:pPr>
            <a:r>
              <a:rPr lang="en-US" dirty="0" err="1" smtClean="0">
                <a:solidFill>
                  <a:srgbClr val="FF0000"/>
                </a:solidFill>
              </a:rPr>
              <a:t>Fanally</a:t>
            </a:r>
            <a:r>
              <a:rPr lang="en-US" dirty="0" smtClean="0">
                <a:solidFill>
                  <a:srgbClr val="FF0000"/>
                </a:solidFill>
              </a:rPr>
              <a:t>{</a:t>
            </a:r>
          </a:p>
          <a:p>
            <a:pPr marL="0" indent="0">
              <a:buNone/>
            </a:pPr>
            <a:r>
              <a:rPr lang="en-US" dirty="0">
                <a:solidFill>
                  <a:srgbClr val="FF0000"/>
                </a:solidFill>
              </a:rPr>
              <a:t>	if(</a:t>
            </a:r>
            <a:r>
              <a:rPr lang="en-US" dirty="0" err="1">
                <a:solidFill>
                  <a:srgbClr val="FF0000"/>
                </a:solidFill>
              </a:rPr>
              <a:t>isException</a:t>
            </a:r>
            <a:r>
              <a:rPr lang="en-US" dirty="0">
                <a:solidFill>
                  <a:srgbClr val="FF0000"/>
                </a:solidFill>
              </a:rPr>
              <a:t>==true)</a:t>
            </a:r>
          </a:p>
          <a:p>
            <a:pPr marL="0" indent="0">
              <a:buNone/>
            </a:pPr>
            <a:r>
              <a:rPr lang="en-US" dirty="0">
                <a:solidFill>
                  <a:srgbClr val="FF0000"/>
                </a:solidFill>
              </a:rPr>
              <a:t>	</a:t>
            </a:r>
            <a:r>
              <a:rPr lang="en-US" dirty="0" err="1">
                <a:solidFill>
                  <a:srgbClr val="FF0000"/>
                </a:solidFill>
              </a:rPr>
              <a:t>con.rollback</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if (</a:t>
            </a:r>
            <a:r>
              <a:rPr lang="en-US" dirty="0" err="1" smtClean="0">
                <a:solidFill>
                  <a:srgbClr val="FF0000"/>
                </a:solidFill>
              </a:rPr>
              <a:t>isException</a:t>
            </a:r>
            <a:r>
              <a:rPr lang="en-US" dirty="0" smtClean="0">
                <a:solidFill>
                  <a:srgbClr val="FF0000"/>
                </a:solidFill>
              </a:rPr>
              <a:t> </a:t>
            </a:r>
            <a:r>
              <a:rPr lang="en-US" dirty="0">
                <a:solidFill>
                  <a:srgbClr val="FF0000"/>
                </a:solidFill>
              </a:rPr>
              <a:t> </a:t>
            </a:r>
            <a:r>
              <a:rPr lang="en-US" dirty="0" smtClean="0">
                <a:solidFill>
                  <a:srgbClr val="FF0000"/>
                </a:solidFill>
              </a:rPr>
              <a:t>== false)</a:t>
            </a:r>
          </a:p>
          <a:p>
            <a:pPr marL="0" indent="0">
              <a:buNone/>
            </a:pPr>
            <a:r>
              <a:rPr lang="en-US" dirty="0">
                <a:solidFill>
                  <a:srgbClr val="FF0000"/>
                </a:solidFill>
              </a:rPr>
              <a:t>	</a:t>
            </a:r>
            <a:r>
              <a:rPr lang="en-US" dirty="0" err="1" smtClean="0">
                <a:solidFill>
                  <a:srgbClr val="FF0000"/>
                </a:solidFill>
              </a:rPr>
              <a:t>con.commit</a:t>
            </a:r>
            <a:r>
              <a:rPr lang="en-US" dirty="0" smtClean="0">
                <a:solidFill>
                  <a:srgbClr val="FF0000"/>
                </a:solidFill>
              </a:rPr>
              <a:t>();</a:t>
            </a:r>
          </a:p>
          <a:p>
            <a:pPr marL="0" indent="0">
              <a:buNone/>
            </a:pPr>
            <a:r>
              <a:rPr lang="en-US" dirty="0">
                <a:solidFill>
                  <a:srgbClr val="FF0000"/>
                </a:solidFill>
              </a:rPr>
              <a:t>}</a:t>
            </a:r>
          </a:p>
          <a:p>
            <a:pPr marL="0" indent="0">
              <a:buNone/>
            </a:pPr>
            <a:endParaRPr lang="en-US" dirty="0" smtClean="0"/>
          </a:p>
          <a:p>
            <a:pPr marL="0" indent="0">
              <a:buNone/>
            </a:pPr>
            <a:endParaRPr lang="en-US" dirty="0" smtClean="0"/>
          </a:p>
          <a:p>
            <a:pPr marL="0" indent="0">
              <a:buNone/>
            </a:pPr>
            <a:r>
              <a:rPr lang="en-US" dirty="0"/>
              <a:t>		</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30011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fontScale="77500" lnSpcReduction="20000"/>
          </a:bodyPr>
          <a:lstStyle/>
          <a:p>
            <a:r>
              <a:rPr lang="en-US" dirty="0" smtClean="0"/>
              <a:t>Most of the people going to commit() in try block only but  the problems is while updating there may be chances to get exception, then we can not handle. using  finally we can handle as per above example.</a:t>
            </a:r>
          </a:p>
          <a:p>
            <a:r>
              <a:rPr lang="en-US" dirty="0" smtClean="0">
                <a:solidFill>
                  <a:srgbClr val="FF0000"/>
                </a:solidFill>
              </a:rPr>
              <a:t>6. There are two Transactions </a:t>
            </a:r>
          </a:p>
          <a:p>
            <a:pPr lvl="1"/>
            <a:r>
              <a:rPr lang="en-US" dirty="0" smtClean="0"/>
              <a:t>1. Local Transaction -----JDBC API</a:t>
            </a:r>
          </a:p>
          <a:p>
            <a:pPr lvl="1"/>
            <a:r>
              <a:rPr lang="en-US" dirty="0" smtClean="0"/>
              <a:t>2. Global Transaction-----JTA API </a:t>
            </a:r>
          </a:p>
          <a:p>
            <a:pPr marL="457200" lvl="1" indent="0">
              <a:buNone/>
            </a:pPr>
            <a:r>
              <a:rPr lang="en-US" dirty="0" smtClean="0"/>
              <a:t>Local Transaction handled by JDBC </a:t>
            </a:r>
            <a:r>
              <a:rPr lang="en-US" dirty="0" err="1" smtClean="0"/>
              <a:t>api</a:t>
            </a:r>
            <a:r>
              <a:rPr lang="en-US" dirty="0" smtClean="0"/>
              <a:t> but Global Transaction handled by JTA </a:t>
            </a:r>
            <a:r>
              <a:rPr lang="en-US" dirty="0" err="1" smtClean="0"/>
              <a:t>api</a:t>
            </a:r>
            <a:r>
              <a:rPr lang="en-US" dirty="0" smtClean="0"/>
              <a:t>.</a:t>
            </a:r>
          </a:p>
          <a:p>
            <a:pPr marL="457200" lvl="1" indent="0">
              <a:buNone/>
            </a:pPr>
            <a:r>
              <a:rPr lang="en-US" dirty="0" smtClean="0"/>
              <a:t>We can not handle both using JDBC </a:t>
            </a:r>
            <a:r>
              <a:rPr lang="en-US" dirty="0" err="1" smtClean="0"/>
              <a:t>api</a:t>
            </a:r>
            <a:r>
              <a:rPr lang="en-US" dirty="0" smtClean="0"/>
              <a:t>, if we want to work with Global Transaction we have to learn JTA </a:t>
            </a:r>
            <a:r>
              <a:rPr lang="en-US" dirty="0" err="1" smtClean="0"/>
              <a:t>api</a:t>
            </a:r>
            <a:r>
              <a:rPr lang="en-US" dirty="0" smtClean="0"/>
              <a:t> which is not good for programmers.</a:t>
            </a:r>
          </a:p>
          <a:p>
            <a:pPr marL="457200" lvl="1" indent="0">
              <a:buNone/>
            </a:pPr>
            <a:r>
              <a:rPr lang="en-US" dirty="0" smtClean="0">
                <a:solidFill>
                  <a:srgbClr val="FF0000"/>
                </a:solidFill>
              </a:rPr>
              <a:t>7.</a:t>
            </a:r>
            <a:r>
              <a:rPr lang="en-US" dirty="0" smtClean="0"/>
              <a:t> While changing our database from one database to another database it will affect all the SQL queries in the application, </a:t>
            </a:r>
            <a:r>
              <a:rPr lang="en-US" dirty="0" err="1" smtClean="0"/>
              <a:t>B’z</a:t>
            </a:r>
            <a:r>
              <a:rPr lang="en-US" dirty="0" smtClean="0"/>
              <a:t> JDBC doesn’t have such kind of support.</a:t>
            </a:r>
          </a:p>
          <a:p>
            <a:pPr marL="457200" lvl="1" indent="0">
              <a:buNone/>
            </a:pPr>
            <a:r>
              <a:rPr lang="en-US" dirty="0" smtClean="0"/>
              <a:t>Oracle queries syntax are different from </a:t>
            </a:r>
            <a:r>
              <a:rPr lang="en-US" dirty="0" err="1" smtClean="0"/>
              <a:t>mysql</a:t>
            </a:r>
            <a:r>
              <a:rPr lang="en-US" dirty="0" smtClean="0"/>
              <a:t> queries syntaxes so it will affect all the queries.</a:t>
            </a:r>
          </a:p>
          <a:p>
            <a:pPr marL="457200" lvl="1" indent="0">
              <a:buNone/>
            </a:pPr>
            <a:r>
              <a:rPr lang="en-US" dirty="0" smtClean="0">
                <a:solidFill>
                  <a:srgbClr val="FF0000"/>
                </a:solidFill>
              </a:rPr>
              <a:t>8.</a:t>
            </a:r>
            <a:r>
              <a:rPr lang="en-US" dirty="0" smtClean="0"/>
              <a:t>We can’t maintain VERSION of the data for maintaining version we have to write individual code.</a:t>
            </a:r>
          </a:p>
          <a:p>
            <a:pPr marL="457200" lvl="1" indent="0">
              <a:buNone/>
            </a:pPr>
            <a:r>
              <a:rPr lang="en-US" dirty="0" smtClean="0">
                <a:solidFill>
                  <a:srgbClr val="FF0000"/>
                </a:solidFill>
              </a:rPr>
              <a:t>9.</a:t>
            </a:r>
            <a:r>
              <a:rPr lang="en-US" dirty="0" smtClean="0"/>
              <a:t> We can’t find and </a:t>
            </a:r>
            <a:r>
              <a:rPr lang="en-US" dirty="0" err="1" smtClean="0"/>
              <a:t>TimeStamp</a:t>
            </a:r>
            <a:r>
              <a:rPr lang="en-US" dirty="0" smtClean="0"/>
              <a:t> feature in JDBC API.</a:t>
            </a:r>
          </a:p>
          <a:p>
            <a:pPr marL="457200" lvl="1" indent="0">
              <a:buNone/>
            </a:pPr>
            <a:r>
              <a:rPr lang="en-US" dirty="0" smtClean="0">
                <a:solidFill>
                  <a:srgbClr val="FF0000"/>
                </a:solidFill>
              </a:rPr>
              <a:t>10</a:t>
            </a:r>
            <a:r>
              <a:rPr lang="en-US" dirty="0" smtClean="0"/>
              <a:t>. In </a:t>
            </a:r>
            <a:r>
              <a:rPr lang="en-US" dirty="0" err="1" smtClean="0"/>
              <a:t>jdbc</a:t>
            </a:r>
            <a:r>
              <a:rPr lang="en-US" dirty="0" smtClean="0"/>
              <a:t> if we want same data 100 time then </a:t>
            </a:r>
            <a:r>
              <a:rPr lang="en-US" dirty="0" err="1" smtClean="0"/>
              <a:t>jdbc</a:t>
            </a:r>
            <a:r>
              <a:rPr lang="en-US" dirty="0" smtClean="0"/>
              <a:t> will execute same query 100 time to get data. We have to write same code no. of times.</a:t>
            </a:r>
          </a:p>
          <a:p>
            <a:pPr marL="457200" lvl="1"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6376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92500" lnSpcReduction="10000"/>
          </a:bodyPr>
          <a:lstStyle/>
          <a:p>
            <a:r>
              <a:rPr lang="en-US" dirty="0" smtClean="0">
                <a:solidFill>
                  <a:srgbClr val="FF0000"/>
                </a:solidFill>
              </a:rPr>
              <a:t>Hibernate: </a:t>
            </a:r>
            <a:r>
              <a:rPr lang="en-US" dirty="0" smtClean="0"/>
              <a:t>Hibernate is the framework which is provided by JBOSS vendors. Hibernate is the most used ORM Tool in the market.</a:t>
            </a:r>
          </a:p>
          <a:p>
            <a:r>
              <a:rPr lang="en-US" dirty="0" smtClean="0"/>
              <a:t>Hibernate is the framework which contains bunch of classes and classes contains pre-identified code.</a:t>
            </a:r>
          </a:p>
          <a:p>
            <a:r>
              <a:rPr lang="en-US" dirty="0" smtClean="0"/>
              <a:t>Hibernate provide boiler plat logic to the developers . Framework make programmer job easy, programmer need not to write much coding for development.</a:t>
            </a:r>
          </a:p>
          <a:p>
            <a:r>
              <a:rPr lang="en-US" dirty="0" smtClean="0"/>
              <a:t>As we discussed in previous classes what are the problems with the JDBC API.</a:t>
            </a:r>
          </a:p>
          <a:p>
            <a:r>
              <a:rPr lang="en-US" dirty="0" smtClean="0"/>
              <a:t>To overcome all the drawback developer going to use Hibernate.</a:t>
            </a:r>
          </a:p>
          <a:p>
            <a:pPr marL="0" indent="0">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02828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r>
              <a:rPr lang="en-US" dirty="0" smtClean="0">
                <a:solidFill>
                  <a:srgbClr val="FF0000"/>
                </a:solidFill>
              </a:rPr>
              <a:t>Using JDBC we going to face below problem:</a:t>
            </a:r>
          </a:p>
          <a:p>
            <a:pPr lvl="1"/>
            <a:r>
              <a:rPr lang="en-US" dirty="0" smtClean="0"/>
              <a:t>We have to Write more lines of code.</a:t>
            </a:r>
          </a:p>
          <a:p>
            <a:pPr lvl="1"/>
            <a:r>
              <a:rPr lang="en-US" dirty="0" smtClean="0"/>
              <a:t>More code more bugs.</a:t>
            </a:r>
          </a:p>
          <a:p>
            <a:pPr lvl="1"/>
            <a:r>
              <a:rPr lang="en-US" dirty="0" smtClean="0"/>
              <a:t>More maintenance .</a:t>
            </a:r>
          </a:p>
          <a:p>
            <a:pPr lvl="1"/>
            <a:r>
              <a:rPr lang="en-US" dirty="0" smtClean="0"/>
              <a:t>More Budget.</a:t>
            </a:r>
          </a:p>
          <a:p>
            <a:pPr lvl="1"/>
            <a:r>
              <a:rPr lang="en-US" dirty="0" smtClean="0"/>
              <a:t>More developer.</a:t>
            </a:r>
          </a:p>
          <a:p>
            <a:pPr lvl="1"/>
            <a:r>
              <a:rPr lang="en-US" dirty="0" smtClean="0"/>
              <a:t>More time.</a:t>
            </a:r>
          </a:p>
          <a:p>
            <a:pPr lvl="1"/>
            <a:r>
              <a:rPr lang="en-US" dirty="0" smtClean="0"/>
              <a:t>We will not get good quality.</a:t>
            </a:r>
          </a:p>
          <a:p>
            <a:pPr marL="457200" lvl="1" indent="0">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1400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Hibernate 13</a:t>
            </a:r>
            <a:endParaRPr lang="en-US" dirty="0">
              <a:solidFill>
                <a:srgbClr val="FF0000"/>
              </a:solidFill>
            </a:endParaRPr>
          </a:p>
        </p:txBody>
      </p:sp>
      <p:sp>
        <p:nvSpPr>
          <p:cNvPr id="3" name="Content Placeholder 2"/>
          <p:cNvSpPr>
            <a:spLocks noGrp="1"/>
          </p:cNvSpPr>
          <p:nvPr>
            <p:ph idx="1"/>
          </p:nvPr>
        </p:nvSpPr>
        <p:spPr>
          <a:xfrm>
            <a:off x="228600" y="1219200"/>
            <a:ext cx="8686800" cy="5257800"/>
          </a:xfrm>
        </p:spPr>
        <p:txBody>
          <a:bodyPr>
            <a:normAutofit fontScale="70000" lnSpcReduction="20000"/>
          </a:bodyPr>
          <a:lstStyle/>
          <a:p>
            <a:r>
              <a:rPr lang="en-US" dirty="0">
                <a:solidFill>
                  <a:srgbClr val="FF0000"/>
                </a:solidFill>
              </a:rPr>
              <a:t>Advantages in Hibernate:</a:t>
            </a:r>
          </a:p>
          <a:p>
            <a:r>
              <a:rPr lang="en-US" dirty="0"/>
              <a:t>Hibernate has provided predefined </a:t>
            </a:r>
            <a:r>
              <a:rPr lang="en-US" dirty="0" smtClean="0"/>
              <a:t>classes </a:t>
            </a:r>
            <a:r>
              <a:rPr lang="en-US" dirty="0"/>
              <a:t>which avoid all the above </a:t>
            </a:r>
            <a:r>
              <a:rPr lang="en-US" dirty="0" smtClean="0"/>
              <a:t>problems.</a:t>
            </a:r>
            <a:endParaRPr lang="en-US" dirty="0"/>
          </a:p>
          <a:p>
            <a:r>
              <a:rPr lang="en-US" dirty="0" smtClean="0">
                <a:solidFill>
                  <a:srgbClr val="FF0000"/>
                </a:solidFill>
              </a:rPr>
              <a:t>1.</a:t>
            </a:r>
            <a:r>
              <a:rPr lang="en-US" dirty="0" smtClean="0"/>
              <a:t>We </a:t>
            </a:r>
            <a:r>
              <a:rPr lang="en-US" dirty="0"/>
              <a:t>will get more quality code from </a:t>
            </a:r>
            <a:r>
              <a:rPr lang="en-US" dirty="0" smtClean="0"/>
              <a:t>hibernate. </a:t>
            </a:r>
            <a:r>
              <a:rPr lang="en-US" dirty="0" err="1" smtClean="0"/>
              <a:t>B’z</a:t>
            </a:r>
            <a:r>
              <a:rPr lang="en-US" dirty="0" smtClean="0"/>
              <a:t> </a:t>
            </a:r>
            <a:r>
              <a:rPr lang="en-US" dirty="0"/>
              <a:t>of that we have to write less no. of code.</a:t>
            </a:r>
          </a:p>
          <a:p>
            <a:pPr lvl="1"/>
            <a:r>
              <a:rPr lang="en-US" dirty="0"/>
              <a:t>Less code less bugs.</a:t>
            </a:r>
          </a:p>
          <a:p>
            <a:pPr lvl="1"/>
            <a:r>
              <a:rPr lang="en-US" dirty="0"/>
              <a:t>Less maintenance.</a:t>
            </a:r>
          </a:p>
          <a:p>
            <a:pPr lvl="1"/>
            <a:r>
              <a:rPr lang="en-US" dirty="0"/>
              <a:t>Less Budget.</a:t>
            </a:r>
          </a:p>
          <a:p>
            <a:pPr lvl="1"/>
            <a:r>
              <a:rPr lang="en-US" dirty="0"/>
              <a:t>Less time</a:t>
            </a:r>
          </a:p>
          <a:p>
            <a:pPr lvl="1"/>
            <a:r>
              <a:rPr lang="en-US" dirty="0"/>
              <a:t>Less developer.</a:t>
            </a:r>
          </a:p>
          <a:p>
            <a:r>
              <a:rPr lang="en-US" dirty="0" smtClean="0">
                <a:solidFill>
                  <a:srgbClr val="FF0000"/>
                </a:solidFill>
              </a:rPr>
              <a:t>2.</a:t>
            </a:r>
            <a:r>
              <a:rPr lang="en-US" dirty="0" smtClean="0"/>
              <a:t>Hibernate take of underlying conversion of the data to object and object to data.</a:t>
            </a:r>
          </a:p>
          <a:p>
            <a:r>
              <a:rPr lang="en-US" dirty="0" smtClean="0">
                <a:solidFill>
                  <a:srgbClr val="FF0000"/>
                </a:solidFill>
              </a:rPr>
              <a:t>3.</a:t>
            </a:r>
            <a:r>
              <a:rPr lang="en-US" dirty="0" smtClean="0"/>
              <a:t> we need not to provide internal details schema about the database to the hibernate , we going to create an class and just talk to the hibernate only once .</a:t>
            </a:r>
          </a:p>
          <a:p>
            <a:r>
              <a:rPr lang="en-US" dirty="0" smtClean="0"/>
              <a:t>Hibernate can get the data in to object format or it can persist the data in relational format.</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98302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6477000"/>
          </a:xfrm>
        </p:spPr>
        <p:txBody>
          <a:bodyPr>
            <a:normAutofit fontScale="77500" lnSpcReduction="20000"/>
          </a:bodyPr>
          <a:lstStyle/>
          <a:p>
            <a:r>
              <a:rPr lang="en-US" dirty="0" smtClean="0">
                <a:solidFill>
                  <a:srgbClr val="FF0000"/>
                </a:solidFill>
              </a:rPr>
              <a:t>4.</a:t>
            </a:r>
            <a:r>
              <a:rPr lang="en-US" dirty="0" smtClean="0"/>
              <a:t> Hibernate take care of managing the resources itself we need not wary about the closing the connection…..</a:t>
            </a:r>
          </a:p>
          <a:p>
            <a:r>
              <a:rPr lang="en-US" dirty="0" smtClean="0">
                <a:solidFill>
                  <a:srgbClr val="FF0000"/>
                </a:solidFill>
              </a:rPr>
              <a:t>5.</a:t>
            </a:r>
            <a:r>
              <a:rPr lang="en-US" dirty="0" smtClean="0"/>
              <a:t> We need not wary about the SQL query language while working with the hibernate. </a:t>
            </a:r>
            <a:r>
              <a:rPr lang="en-US" dirty="0" err="1" smtClean="0"/>
              <a:t>B’z</a:t>
            </a:r>
            <a:r>
              <a:rPr lang="en-US" dirty="0" smtClean="0"/>
              <a:t> hibernate provided HQL to the programmers, to works with the database.</a:t>
            </a:r>
          </a:p>
          <a:p>
            <a:r>
              <a:rPr lang="en-US" dirty="0" smtClean="0"/>
              <a:t>Without knowing single query also we can work with hibernate. </a:t>
            </a:r>
          </a:p>
          <a:p>
            <a:r>
              <a:rPr lang="en-US" dirty="0" smtClean="0">
                <a:solidFill>
                  <a:srgbClr val="FF0000"/>
                </a:solidFill>
              </a:rPr>
              <a:t>6.</a:t>
            </a:r>
            <a:r>
              <a:rPr lang="en-US" dirty="0" smtClean="0"/>
              <a:t> Hibernate use dilate internally </a:t>
            </a:r>
            <a:r>
              <a:rPr lang="en-US" dirty="0" err="1" smtClean="0"/>
              <a:t>B’z</a:t>
            </a:r>
            <a:r>
              <a:rPr lang="en-US" dirty="0" smtClean="0"/>
              <a:t> as per programmer requirement he can switch databases. From oracle to </a:t>
            </a:r>
            <a:r>
              <a:rPr lang="en-US" dirty="0" err="1" smtClean="0"/>
              <a:t>mysql</a:t>
            </a:r>
            <a:r>
              <a:rPr lang="en-US" dirty="0" smtClean="0"/>
              <a:t>, </a:t>
            </a:r>
            <a:r>
              <a:rPr lang="en-US" dirty="0" err="1" smtClean="0"/>
              <a:t>mysql</a:t>
            </a:r>
            <a:r>
              <a:rPr lang="en-US" dirty="0" smtClean="0"/>
              <a:t> to </a:t>
            </a:r>
            <a:r>
              <a:rPr lang="en-US" dirty="0" err="1" smtClean="0"/>
              <a:t>myseversql</a:t>
            </a:r>
            <a:r>
              <a:rPr lang="en-US" dirty="0" smtClean="0"/>
              <a:t> ….etc.</a:t>
            </a:r>
          </a:p>
          <a:p>
            <a:r>
              <a:rPr lang="en-US" dirty="0" smtClean="0"/>
              <a:t>Hibernate has provided one criteria class with take care of managing the all HQL queries.</a:t>
            </a:r>
          </a:p>
          <a:p>
            <a:r>
              <a:rPr lang="en-US" dirty="0" smtClean="0">
                <a:solidFill>
                  <a:srgbClr val="FF0000"/>
                </a:solidFill>
              </a:rPr>
              <a:t>7.</a:t>
            </a:r>
            <a:r>
              <a:rPr lang="en-US" dirty="0" smtClean="0"/>
              <a:t> most powerful advantage is hibernate has a caching memory, it improve the performance of the application .</a:t>
            </a:r>
          </a:p>
          <a:p>
            <a:r>
              <a:rPr lang="en-US" dirty="0" smtClean="0"/>
              <a:t>It keep your data in caching and as per request he give the data.</a:t>
            </a:r>
          </a:p>
          <a:p>
            <a:r>
              <a:rPr lang="en-US" dirty="0" smtClean="0">
                <a:solidFill>
                  <a:srgbClr val="FF0000"/>
                </a:solidFill>
              </a:rPr>
              <a:t>8</a:t>
            </a:r>
            <a:r>
              <a:rPr lang="en-US" dirty="0" smtClean="0"/>
              <a:t>.hibernate has version feature which is take of maintaining the version of the modified record.</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68362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dirty="0" smtClean="0"/>
              <a:t>If we want know how much time a data has modified or inserted in the database so there is no need to write extra logic, Hibernate has provided VERSION feature which take care of maintaining record.</a:t>
            </a:r>
          </a:p>
          <a:p>
            <a:r>
              <a:rPr lang="en-US" dirty="0" smtClean="0">
                <a:solidFill>
                  <a:srgbClr val="FF0000"/>
                </a:solidFill>
              </a:rPr>
              <a:t>9</a:t>
            </a:r>
            <a:r>
              <a:rPr lang="en-US" dirty="0" smtClean="0"/>
              <a:t>. </a:t>
            </a:r>
            <a:r>
              <a:rPr lang="en-US" dirty="0" err="1" smtClean="0"/>
              <a:t>TimeStamp</a:t>
            </a:r>
            <a:r>
              <a:rPr lang="en-US" dirty="0" smtClean="0"/>
              <a:t> it is also one of the feature of hibernate, if we want to know when it is modified or when it is inserted in the database then </a:t>
            </a:r>
            <a:r>
              <a:rPr lang="en-US" dirty="0" err="1" smtClean="0"/>
              <a:t>TimeStamp</a:t>
            </a:r>
            <a:r>
              <a:rPr lang="en-US" dirty="0" smtClean="0"/>
              <a:t> will going to keep the records.</a:t>
            </a:r>
          </a:p>
          <a:p>
            <a:r>
              <a:rPr lang="en-US" dirty="0" smtClean="0">
                <a:solidFill>
                  <a:srgbClr val="FF0000"/>
                </a:solidFill>
              </a:rPr>
              <a:t>10.</a:t>
            </a:r>
            <a:r>
              <a:rPr lang="en-US" dirty="0" smtClean="0"/>
              <a:t> Hibernate manages the Transactions internally we need not be wary either it is local transaction or Global Transaction.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2479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Hibernate 14</a:t>
            </a:r>
            <a:endParaRPr lang="en-US" dirty="0">
              <a:solidFill>
                <a:srgbClr val="FF0000"/>
              </a:solidFill>
            </a:endParaRPr>
          </a:p>
        </p:txBody>
      </p:sp>
      <p:sp>
        <p:nvSpPr>
          <p:cNvPr id="3" name="Content Placeholder 2"/>
          <p:cNvSpPr>
            <a:spLocks noGrp="1"/>
          </p:cNvSpPr>
          <p:nvPr>
            <p:ph idx="1"/>
          </p:nvPr>
        </p:nvSpPr>
        <p:spPr>
          <a:xfrm>
            <a:off x="228600" y="1066800"/>
            <a:ext cx="8610600" cy="5562600"/>
          </a:xfrm>
        </p:spPr>
        <p:txBody>
          <a:bodyPr>
            <a:normAutofit fontScale="85000" lnSpcReduction="20000"/>
          </a:bodyPr>
          <a:lstStyle/>
          <a:p>
            <a:r>
              <a:rPr lang="en-US" dirty="0" smtClean="0"/>
              <a:t>As we discussed earlier advantages of hibernate now we will learn how to deals with the application.</a:t>
            </a:r>
          </a:p>
          <a:p>
            <a:r>
              <a:rPr lang="en-US" dirty="0" smtClean="0"/>
              <a:t>In application contains multiple classes very class have it own uses.</a:t>
            </a:r>
          </a:p>
          <a:p>
            <a:r>
              <a:rPr lang="en-US" dirty="0" smtClean="0"/>
              <a:t>There are three kinds of classes we will use </a:t>
            </a:r>
          </a:p>
          <a:p>
            <a:pPr lvl="1"/>
            <a:r>
              <a:rPr lang="en-US" dirty="0" smtClean="0">
                <a:solidFill>
                  <a:srgbClr val="FF0000"/>
                </a:solidFill>
              </a:rPr>
              <a:t>POJO(plan old java object)</a:t>
            </a:r>
          </a:p>
          <a:p>
            <a:pPr lvl="1"/>
            <a:r>
              <a:rPr lang="en-US" dirty="0" smtClean="0">
                <a:solidFill>
                  <a:srgbClr val="FF0000"/>
                </a:solidFill>
              </a:rPr>
              <a:t>Java bean</a:t>
            </a:r>
          </a:p>
          <a:p>
            <a:pPr lvl="2"/>
            <a:r>
              <a:rPr lang="en-US" dirty="0" smtClean="0">
                <a:solidFill>
                  <a:srgbClr val="FF0000"/>
                </a:solidFill>
              </a:rPr>
              <a:t>Business objects</a:t>
            </a:r>
          </a:p>
          <a:p>
            <a:pPr lvl="2"/>
            <a:r>
              <a:rPr lang="en-US" dirty="0" smtClean="0">
                <a:solidFill>
                  <a:srgbClr val="FF0000"/>
                </a:solidFill>
              </a:rPr>
              <a:t>Entity objects</a:t>
            </a:r>
            <a:endParaRPr lang="en-US" dirty="0">
              <a:solidFill>
                <a:srgbClr val="FF0000"/>
              </a:solidFill>
            </a:endParaRPr>
          </a:p>
          <a:p>
            <a:pPr marL="514350" lvl="1" indent="0">
              <a:buNone/>
            </a:pPr>
            <a:r>
              <a:rPr lang="en-US" dirty="0" smtClean="0">
                <a:solidFill>
                  <a:srgbClr val="FF0000"/>
                </a:solidFill>
              </a:rPr>
              <a:t>--Component class </a:t>
            </a:r>
            <a:endParaRPr lang="en-US" dirty="0">
              <a:solidFill>
                <a:srgbClr val="FF0000"/>
              </a:solidFill>
            </a:endParaRPr>
          </a:p>
          <a:p>
            <a:pPr marL="114300" lvl="1" indent="0">
              <a:buNone/>
            </a:pPr>
            <a:r>
              <a:rPr lang="en-US" dirty="0" smtClean="0">
                <a:solidFill>
                  <a:srgbClr val="FF0000"/>
                </a:solidFill>
              </a:rPr>
              <a:t>1.</a:t>
            </a:r>
            <a:r>
              <a:rPr lang="en-US" dirty="0">
                <a:solidFill>
                  <a:srgbClr val="FF0000"/>
                </a:solidFill>
              </a:rPr>
              <a:t> POJO(plan old java object)</a:t>
            </a:r>
          </a:p>
          <a:p>
            <a:pPr marL="114300" indent="0">
              <a:buNone/>
            </a:pPr>
            <a:r>
              <a:rPr lang="en-US" dirty="0" smtClean="0"/>
              <a:t>	POJO class is java class which will compile and execute using underlying JDK without any third party support called as POJO class.</a:t>
            </a:r>
          </a:p>
          <a:p>
            <a:pPr marL="11430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8241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class 2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CSV file leads some problems:</a:t>
            </a:r>
          </a:p>
          <a:p>
            <a:r>
              <a:rPr lang="en-US" dirty="0" smtClean="0"/>
              <a:t>It stored data in Character format .</a:t>
            </a:r>
          </a:p>
          <a:p>
            <a:r>
              <a:rPr lang="en-US" dirty="0" smtClean="0"/>
              <a:t>Data separated with comma.</a:t>
            </a:r>
          </a:p>
          <a:p>
            <a:r>
              <a:rPr lang="en-US" dirty="0" smtClean="0"/>
              <a:t>It is understandable by Human only.</a:t>
            </a:r>
          </a:p>
          <a:p>
            <a:r>
              <a:rPr lang="en-US" dirty="0" smtClean="0"/>
              <a:t>It is very hard to manipulation.</a:t>
            </a:r>
          </a:p>
          <a:p>
            <a:r>
              <a:rPr lang="en-US" dirty="0" smtClean="0"/>
              <a:t>Data may contains commas.</a:t>
            </a: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584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92500" lnSpcReduction="10000"/>
          </a:bodyPr>
          <a:lstStyle/>
          <a:p>
            <a:r>
              <a:rPr lang="en-US" dirty="0" smtClean="0">
                <a:solidFill>
                  <a:srgbClr val="FF0000"/>
                </a:solidFill>
              </a:rPr>
              <a:t>2. Java Bean: </a:t>
            </a:r>
            <a:r>
              <a:rPr lang="en-US" dirty="0" smtClean="0"/>
              <a:t>java bean are java classes which contains attributes and accuser method.</a:t>
            </a:r>
          </a:p>
          <a:p>
            <a:pPr lvl="1"/>
            <a:r>
              <a:rPr lang="en-US" dirty="0" smtClean="0"/>
              <a:t>Java bean use to hold the data in object format.</a:t>
            </a:r>
          </a:p>
          <a:p>
            <a:pPr marL="457200" lvl="1" indent="0">
              <a:buNone/>
            </a:pPr>
            <a:r>
              <a:rPr lang="en-US" dirty="0" err="1" smtClean="0">
                <a:solidFill>
                  <a:srgbClr val="FF0000"/>
                </a:solidFill>
              </a:rPr>
              <a:t>i</a:t>
            </a:r>
            <a:r>
              <a:rPr lang="en-US" dirty="0" smtClean="0">
                <a:solidFill>
                  <a:srgbClr val="FF0000"/>
                </a:solidFill>
              </a:rPr>
              <a:t>).Business Objects: </a:t>
            </a:r>
            <a:r>
              <a:rPr lang="en-US" dirty="0" smtClean="0"/>
              <a:t>A java bean class attributes are used for performing some business operation called as Business Object. But business object contains only required data which is used for performing the operation.</a:t>
            </a:r>
          </a:p>
          <a:p>
            <a:pPr marL="457200" lvl="1" indent="0">
              <a:buNone/>
            </a:pPr>
            <a:r>
              <a:rPr lang="en-US" dirty="0" smtClean="0">
                <a:solidFill>
                  <a:srgbClr val="FF0000"/>
                </a:solidFill>
              </a:rPr>
              <a:t>ii).Entity Objects: </a:t>
            </a:r>
            <a:r>
              <a:rPr lang="en-US" dirty="0" smtClean="0"/>
              <a:t>A java bean class attributes are used for persist a data also in the relational format.</a:t>
            </a:r>
          </a:p>
          <a:p>
            <a:pPr marL="457200" lvl="1" indent="0">
              <a:buNone/>
            </a:pPr>
            <a:r>
              <a:rPr lang="en-US" dirty="0"/>
              <a:t>	</a:t>
            </a:r>
            <a:r>
              <a:rPr lang="en-US" dirty="0" smtClean="0"/>
              <a:t>A Entity objects contains all the table attributes for persistence.</a:t>
            </a:r>
          </a:p>
          <a:p>
            <a:pPr marL="457200" lvl="1" indent="0">
              <a:buNone/>
            </a:pPr>
            <a:r>
              <a:rPr lang="en-US" dirty="0" smtClean="0"/>
              <a:t>We mostly concentrate on  Entity Objects </a:t>
            </a:r>
            <a:r>
              <a:rPr lang="en-US" dirty="0" err="1" smtClean="0"/>
              <a:t>B’z</a:t>
            </a:r>
            <a:r>
              <a:rPr lang="en-US" dirty="0" smtClean="0"/>
              <a:t> hibernate deals with persistency. </a:t>
            </a:r>
          </a:p>
          <a:p>
            <a:pPr marL="457200" lvl="1" indent="0">
              <a:buNone/>
            </a:pPr>
            <a:r>
              <a:rPr lang="en-US" dirty="0" smtClean="0"/>
              <a:t>How to map object to data and data to object, we will learn all the concept.</a:t>
            </a:r>
          </a:p>
          <a:p>
            <a:pPr lvl="1"/>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12516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00800"/>
          </a:xfrm>
        </p:spPr>
        <p:txBody>
          <a:bodyPr>
            <a:normAutofit fontScale="92500"/>
          </a:bodyPr>
          <a:lstStyle/>
          <a:p>
            <a:r>
              <a:rPr lang="en-US" dirty="0" smtClean="0">
                <a:solidFill>
                  <a:srgbClr val="FF0000"/>
                </a:solidFill>
              </a:rPr>
              <a:t>3.Component class: </a:t>
            </a:r>
            <a:r>
              <a:rPr lang="en-US" dirty="0" smtClean="0"/>
              <a:t>It is java class contains attributes and (methods)business logic to perform the operations.</a:t>
            </a:r>
          </a:p>
          <a:p>
            <a:r>
              <a:rPr lang="en-US" dirty="0" smtClean="0"/>
              <a:t>In Spring we mostly deals with component classes </a:t>
            </a:r>
            <a:r>
              <a:rPr lang="en-US" dirty="0" err="1" smtClean="0"/>
              <a:t>B’z</a:t>
            </a:r>
            <a:r>
              <a:rPr lang="en-US" dirty="0" smtClean="0"/>
              <a:t> Spring used for Business logic.</a:t>
            </a:r>
          </a:p>
          <a:p>
            <a:r>
              <a:rPr lang="en-US" dirty="0" smtClean="0"/>
              <a:t>As Hibernate Application one class can depend on other class easily and having multiple relationship between classes. So there are two way to deals with other classes either by </a:t>
            </a:r>
            <a:r>
              <a:rPr lang="en-US" dirty="0" smtClean="0">
                <a:solidFill>
                  <a:srgbClr val="FF0000"/>
                </a:solidFill>
              </a:rPr>
              <a:t>inheritance or composition.</a:t>
            </a:r>
          </a:p>
          <a:p>
            <a:r>
              <a:rPr lang="en-US" dirty="0" smtClean="0"/>
              <a:t>As we know that inheritance means </a:t>
            </a:r>
            <a:r>
              <a:rPr lang="en-US" dirty="0" smtClean="0">
                <a:solidFill>
                  <a:srgbClr val="FF0000"/>
                </a:solidFill>
              </a:rPr>
              <a:t>IS-A relationship</a:t>
            </a:r>
            <a:r>
              <a:rPr lang="en-US" dirty="0" smtClean="0"/>
              <a:t>, </a:t>
            </a:r>
            <a:r>
              <a:rPr lang="en-US" dirty="0" smtClean="0">
                <a:solidFill>
                  <a:srgbClr val="FF0000"/>
                </a:solidFill>
              </a:rPr>
              <a:t>one class is same as other class </a:t>
            </a:r>
            <a:r>
              <a:rPr lang="en-US" dirty="0" smtClean="0"/>
              <a:t>then only we can use inheritance.</a:t>
            </a:r>
          </a:p>
          <a:p>
            <a:r>
              <a:rPr lang="en-US" dirty="0" smtClean="0"/>
              <a:t>For example child is same as parent use inheritance.</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36269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77500" lnSpcReduction="20000"/>
          </a:bodyPr>
          <a:lstStyle/>
          <a:p>
            <a:r>
              <a:rPr lang="en-US" dirty="0" smtClean="0"/>
              <a:t>Composition: Composition means HAS-A relationship, A class may contains multiple attributes and method called as composition.</a:t>
            </a:r>
          </a:p>
          <a:p>
            <a:r>
              <a:rPr lang="en-US" dirty="0" smtClean="0"/>
              <a:t>A Object is the combination of multiple thing in it called as composition.</a:t>
            </a:r>
          </a:p>
          <a:p>
            <a:r>
              <a:rPr lang="en-US" dirty="0" smtClean="0"/>
              <a:t>As we know if we want to use one class features into other class we will use inheritance or composition.</a:t>
            </a:r>
            <a:r>
              <a:rPr lang="en-US" dirty="0" smtClean="0">
                <a:solidFill>
                  <a:srgbClr val="FF0000"/>
                </a:solidFill>
              </a:rPr>
              <a:t>(placing the relationship between two class.)</a:t>
            </a:r>
            <a:r>
              <a:rPr lang="en-US" dirty="0" smtClean="0"/>
              <a:t> </a:t>
            </a:r>
          </a:p>
          <a:p>
            <a:r>
              <a:rPr lang="en-US" b="1" dirty="0">
                <a:solidFill>
                  <a:srgbClr val="FF0000"/>
                </a:solidFill>
              </a:rPr>
              <a:t>Relational Object model:</a:t>
            </a:r>
          </a:p>
          <a:p>
            <a:r>
              <a:rPr lang="en-US" dirty="0" smtClean="0"/>
              <a:t>Inheritance having multiple problems</a:t>
            </a:r>
          </a:p>
          <a:p>
            <a:pPr lvl="1"/>
            <a:r>
              <a:rPr lang="en-US" dirty="0" smtClean="0"/>
              <a:t>We can’t extends more than one class</a:t>
            </a:r>
          </a:p>
          <a:p>
            <a:pPr lvl="1"/>
            <a:r>
              <a:rPr lang="en-US" dirty="0" smtClean="0"/>
              <a:t>It forces other class to use all features</a:t>
            </a:r>
          </a:p>
          <a:p>
            <a:pPr lvl="1"/>
            <a:r>
              <a:rPr lang="en-US" dirty="0" smtClean="0"/>
              <a:t>There is problem or fragile the classes</a:t>
            </a:r>
          </a:p>
          <a:p>
            <a:pPr lvl="1"/>
            <a:r>
              <a:rPr lang="en-US" dirty="0" smtClean="0"/>
              <a:t>Problems in testability. </a:t>
            </a:r>
          </a:p>
          <a:p>
            <a:pPr marL="514350" indent="-457200"/>
            <a:r>
              <a:rPr lang="en-US" dirty="0" smtClean="0"/>
              <a:t>There are two type in inheritance</a:t>
            </a:r>
          </a:p>
          <a:p>
            <a:pPr marL="914400" lvl="1" indent="-457200"/>
            <a:r>
              <a:rPr lang="en-US" dirty="0" smtClean="0">
                <a:solidFill>
                  <a:srgbClr val="FF0000"/>
                </a:solidFill>
              </a:rPr>
              <a:t>Generalization</a:t>
            </a:r>
          </a:p>
          <a:p>
            <a:pPr marL="914400" lvl="1" indent="-457200"/>
            <a:r>
              <a:rPr lang="en-US" dirty="0" smtClean="0">
                <a:solidFill>
                  <a:srgbClr val="FF0000"/>
                </a:solidFill>
              </a:rPr>
              <a:t>Realization	 </a:t>
            </a:r>
          </a:p>
          <a:p>
            <a:pPr marL="914400" lvl="1" indent="-457200"/>
            <a:r>
              <a:rPr lang="en-US" dirty="0" smtClean="0">
                <a:solidFill>
                  <a:srgbClr val="FF0000"/>
                </a:solidFill>
              </a:rPr>
              <a:t>Specialization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11513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77500" lnSpcReduction="20000"/>
          </a:bodyPr>
          <a:lstStyle/>
          <a:p>
            <a:r>
              <a:rPr lang="en-US" dirty="0" err="1" smtClean="0">
                <a:solidFill>
                  <a:srgbClr val="FF0000"/>
                </a:solidFill>
              </a:rPr>
              <a:t>i</a:t>
            </a:r>
            <a:r>
              <a:rPr lang="en-US" dirty="0" smtClean="0">
                <a:solidFill>
                  <a:srgbClr val="FF0000"/>
                </a:solidFill>
              </a:rPr>
              <a:t>).Generalization: </a:t>
            </a:r>
            <a:r>
              <a:rPr lang="en-US" dirty="0" smtClean="0"/>
              <a:t>It is the process of keeping duplicate method in one class, and extends that class to other subsequent classes.</a:t>
            </a:r>
          </a:p>
          <a:p>
            <a:pPr marL="457200" lvl="1" indent="0">
              <a:buNone/>
            </a:pPr>
            <a:r>
              <a:rPr lang="en-US" dirty="0"/>
              <a:t>	</a:t>
            </a:r>
            <a:r>
              <a:rPr lang="en-US" dirty="0" smtClean="0"/>
              <a:t>			A</a:t>
            </a:r>
          </a:p>
          <a:p>
            <a:pPr marL="457200" lvl="1" indent="0">
              <a:buNone/>
            </a:pPr>
            <a:r>
              <a:rPr lang="en-US" dirty="0"/>
              <a:t>	</a:t>
            </a:r>
            <a:r>
              <a:rPr lang="en-US" dirty="0" smtClean="0"/>
              <a:t>			m4()</a:t>
            </a:r>
          </a:p>
          <a:p>
            <a:pPr marL="457200" lvl="1" indent="0">
              <a:buNone/>
            </a:pPr>
            <a:endParaRPr lang="en-US" dirty="0" smtClean="0"/>
          </a:p>
          <a:p>
            <a:pPr marL="457200" lvl="1" indent="0">
              <a:buNone/>
            </a:pPr>
            <a:r>
              <a:rPr lang="en-US" dirty="0" smtClean="0"/>
              <a:t>B				C			D</a:t>
            </a:r>
          </a:p>
          <a:p>
            <a:pPr marL="457200" lvl="1" indent="0">
              <a:buNone/>
            </a:pPr>
            <a:r>
              <a:rPr lang="en-US" dirty="0" smtClean="0"/>
              <a:t>M1()			m2()			m3()</a:t>
            </a:r>
          </a:p>
          <a:p>
            <a:pPr marL="457200" lvl="1" indent="0">
              <a:buNone/>
            </a:pPr>
            <a:r>
              <a:rPr lang="en-US" dirty="0" smtClean="0"/>
              <a:t>=&gt;As we see class A contains method m4() which is common for all the concern classes whoever want to use that method extends class A and access that method.</a:t>
            </a:r>
          </a:p>
          <a:p>
            <a:pPr marL="457200" lvl="1" indent="0">
              <a:buNone/>
            </a:pPr>
            <a:r>
              <a:rPr lang="en-US" dirty="0" smtClean="0">
                <a:solidFill>
                  <a:srgbClr val="FF0000"/>
                </a:solidFill>
              </a:rPr>
              <a:t>ii).Realization:</a:t>
            </a:r>
            <a:r>
              <a:rPr lang="en-US" dirty="0" smtClean="0"/>
              <a:t> It deals like mediator for main class and subsequent classes. If a method name is same but implementation will be different then we can use Realization concept.</a:t>
            </a:r>
          </a:p>
          <a:p>
            <a:pPr marL="457200" lvl="1" indent="0">
              <a:buNone/>
            </a:pPr>
            <a:r>
              <a:rPr lang="en-US" dirty="0" smtClean="0">
                <a:solidFill>
                  <a:srgbClr val="FF0000"/>
                </a:solidFill>
              </a:rPr>
              <a:t>iii).Specialization:</a:t>
            </a:r>
            <a:r>
              <a:rPr lang="en-US" dirty="0" smtClean="0"/>
              <a:t> A class want to create a new feature and it is specific to that particular class called Specialization. A may contains it own methods which is not sharable to other classes.</a:t>
            </a:r>
          </a:p>
          <a:p>
            <a:pPr marL="457200" lvl="1" indent="0">
              <a:buNone/>
            </a:pPr>
            <a:r>
              <a:rPr lang="en-US" dirty="0" smtClean="0"/>
              <a:t>Lets see the example for more understanding.</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2528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534400" cy="6781800"/>
          </a:xfrm>
        </p:spPr>
        <p:txBody>
          <a:bodyPr>
            <a:normAutofit fontScale="62500" lnSpcReduction="20000"/>
          </a:bodyPr>
          <a:lstStyle/>
          <a:p>
            <a:pPr marL="0" indent="0">
              <a:buNone/>
            </a:pPr>
            <a:r>
              <a:rPr lang="en-US" dirty="0" smtClean="0">
                <a:solidFill>
                  <a:srgbClr val="FF0000"/>
                </a:solidFill>
              </a:rPr>
              <a:t>Realization example</a:t>
            </a:r>
          </a:p>
          <a:p>
            <a:pPr marL="0" indent="0">
              <a:buNone/>
            </a:pPr>
            <a:r>
              <a:rPr lang="en-US" dirty="0" smtClean="0">
                <a:solidFill>
                  <a:srgbClr val="FF0000"/>
                </a:solidFill>
              </a:rPr>
              <a:t>Class A{</a:t>
            </a:r>
          </a:p>
          <a:p>
            <a:pPr marL="0" indent="0">
              <a:buNone/>
            </a:pPr>
            <a:r>
              <a:rPr lang="en-US" dirty="0" smtClean="0">
                <a:solidFill>
                  <a:srgbClr val="FF0000"/>
                </a:solidFill>
              </a:rPr>
              <a:t>	private IB </a:t>
            </a:r>
            <a:r>
              <a:rPr lang="en-US" dirty="0" err="1" smtClean="0">
                <a:solidFill>
                  <a:srgbClr val="FF0000"/>
                </a:solidFill>
              </a:rPr>
              <a:t>ib</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static void main(String </a:t>
            </a:r>
            <a:r>
              <a:rPr lang="en-US" dirty="0" err="1" smtClean="0">
                <a:solidFill>
                  <a:srgbClr val="FF0000"/>
                </a:solidFill>
              </a:rPr>
              <a:t>ars</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ib</a:t>
            </a:r>
            <a:r>
              <a:rPr lang="en-US" dirty="0" smtClean="0">
                <a:solidFill>
                  <a:srgbClr val="FF0000"/>
                </a:solidFill>
              </a:rPr>
              <a:t> = new B();</a:t>
            </a:r>
          </a:p>
          <a:p>
            <a:pPr marL="0" indent="0">
              <a:buNone/>
            </a:pPr>
            <a:r>
              <a:rPr lang="en-US" dirty="0">
                <a:solidFill>
                  <a:srgbClr val="FF0000"/>
                </a:solidFill>
              </a:rPr>
              <a:t>	</a:t>
            </a:r>
            <a:r>
              <a:rPr lang="en-US" dirty="0" smtClean="0">
                <a:solidFill>
                  <a:srgbClr val="FF0000"/>
                </a:solidFill>
              </a:rPr>
              <a:t>	ib.m1();</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Interface IB{</a:t>
            </a:r>
          </a:p>
          <a:p>
            <a:pPr marL="0" indent="0">
              <a:buNone/>
            </a:pPr>
            <a:r>
              <a:rPr lang="en-US" dirty="0" smtClean="0">
                <a:solidFill>
                  <a:srgbClr val="FF0000"/>
                </a:solidFill>
              </a:rPr>
              <a:t>Public void m1(){</a:t>
            </a:r>
          </a:p>
          <a:p>
            <a:pPr marL="0" indent="0">
              <a:buNone/>
            </a:pPr>
            <a:r>
              <a:rPr lang="en-US" dirty="0" smtClean="0">
                <a:solidFill>
                  <a:srgbClr val="FF0000"/>
                </a:solidFill>
              </a:rPr>
              <a:t>}</a:t>
            </a:r>
          </a:p>
          <a:p>
            <a:pPr marL="0" indent="0">
              <a:buNone/>
            </a:pPr>
            <a:r>
              <a:rPr lang="en-US" dirty="0" smtClean="0">
                <a:solidFill>
                  <a:srgbClr val="FF0000"/>
                </a:solidFill>
              </a:rPr>
              <a:t>Class B implements IB{</a:t>
            </a:r>
          </a:p>
          <a:p>
            <a:pPr marL="0" indent="0">
              <a:buNone/>
            </a:pPr>
            <a:r>
              <a:rPr lang="en-US" dirty="0" smtClean="0">
                <a:solidFill>
                  <a:srgbClr val="FF0000"/>
                </a:solidFill>
              </a:rPr>
              <a:t>Public void m1(){</a:t>
            </a:r>
          </a:p>
          <a:p>
            <a:pPr marL="0" indent="0">
              <a:buNone/>
            </a:pPr>
            <a:r>
              <a:rPr lang="en-US" dirty="0">
                <a:solidFill>
                  <a:srgbClr val="FF0000"/>
                </a:solidFill>
              </a:rPr>
              <a:t>	</a:t>
            </a:r>
            <a:r>
              <a:rPr lang="en-US" dirty="0" smtClean="0">
                <a:solidFill>
                  <a:srgbClr val="FF0000"/>
                </a:solidFill>
              </a:rPr>
              <a:t>//logic</a:t>
            </a:r>
          </a:p>
          <a:p>
            <a:pPr marL="0" indent="0">
              <a:buNone/>
            </a:pPr>
            <a:r>
              <a:rPr lang="en-US" dirty="0" smtClean="0">
                <a:solidFill>
                  <a:srgbClr val="FF0000"/>
                </a:solidFill>
              </a:rPr>
              <a:t>}</a:t>
            </a:r>
          </a:p>
          <a:p>
            <a:pPr marL="0" indent="0">
              <a:buNone/>
            </a:pPr>
            <a:r>
              <a:rPr lang="en-US" dirty="0" smtClean="0">
                <a:solidFill>
                  <a:srgbClr val="FF0000"/>
                </a:solidFill>
              </a:rPr>
              <a:t>Class C implements IB{</a:t>
            </a:r>
          </a:p>
          <a:p>
            <a:pPr marL="0" indent="0">
              <a:buNone/>
            </a:pPr>
            <a:r>
              <a:rPr lang="en-US" dirty="0" smtClean="0">
                <a:solidFill>
                  <a:srgbClr val="FF0000"/>
                </a:solidFill>
              </a:rPr>
              <a:t>Public void m1(){</a:t>
            </a:r>
          </a:p>
          <a:p>
            <a:pPr marL="0" indent="0">
              <a:buNone/>
            </a:pPr>
            <a:r>
              <a:rPr lang="en-US" dirty="0" smtClean="0">
                <a:solidFill>
                  <a:srgbClr val="FF0000"/>
                </a:solidFill>
              </a:rPr>
              <a:t>	//logic</a:t>
            </a:r>
          </a:p>
          <a:p>
            <a:pPr marL="0" indent="0">
              <a:buNone/>
            </a:pPr>
            <a:r>
              <a:rPr lang="en-US" dirty="0" smtClean="0">
                <a:solidFill>
                  <a:srgbClr val="FF0000"/>
                </a:solidFill>
              </a:rPr>
              <a:t>}</a:t>
            </a:r>
          </a:p>
          <a:p>
            <a:pPr marL="0" indent="0">
              <a:buNone/>
            </a:pPr>
            <a:r>
              <a:rPr lang="en-US" dirty="0" smtClean="0"/>
              <a:t>Here class B and Class C Realizing the method m1() in it.</a:t>
            </a:r>
          </a:p>
          <a:p>
            <a:pPr marL="0" indent="0">
              <a:buNone/>
            </a:pPr>
            <a:r>
              <a:rPr lang="en-US" dirty="0" smtClean="0"/>
              <a:t>Whoever want that method just implements IB interface and provide the implementation to </a:t>
            </a:r>
            <a:r>
              <a:rPr lang="en-US" smtClean="0"/>
              <a:t>the method.</a:t>
            </a: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59271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Hibernate 15</a:t>
            </a:r>
            <a:endParaRPr lang="en-US" dirty="0">
              <a:solidFill>
                <a:srgbClr val="FF0000"/>
              </a:solidFill>
            </a:endParaRPr>
          </a:p>
        </p:txBody>
      </p:sp>
      <p:sp>
        <p:nvSpPr>
          <p:cNvPr id="3" name="Content Placeholder 2"/>
          <p:cNvSpPr>
            <a:spLocks noGrp="1"/>
          </p:cNvSpPr>
          <p:nvPr>
            <p:ph idx="1"/>
          </p:nvPr>
        </p:nvSpPr>
        <p:spPr>
          <a:xfrm>
            <a:off x="152400" y="838200"/>
            <a:ext cx="8763000" cy="5867400"/>
          </a:xfrm>
        </p:spPr>
        <p:txBody>
          <a:bodyPr>
            <a:normAutofit fontScale="47500" lnSpcReduction="20000"/>
          </a:bodyPr>
          <a:lstStyle/>
          <a:p>
            <a:r>
              <a:rPr lang="en-US" dirty="0" smtClean="0"/>
              <a:t>As we discussed in previous class what are the ways to speak with other classes using inheritance.</a:t>
            </a:r>
          </a:p>
          <a:p>
            <a:r>
              <a:rPr lang="en-US" dirty="0" smtClean="0"/>
              <a:t>Now we will discuss Composition </a:t>
            </a:r>
          </a:p>
          <a:p>
            <a:r>
              <a:rPr lang="en-US" dirty="0" smtClean="0"/>
              <a:t>Composition: A class contains other class attributes and method called as Composition.</a:t>
            </a:r>
          </a:p>
          <a:p>
            <a:r>
              <a:rPr lang="en-US" dirty="0" smtClean="0"/>
              <a:t>A object has a other object data called as Composition.</a:t>
            </a:r>
          </a:p>
          <a:p>
            <a:r>
              <a:rPr lang="en-US" dirty="0" smtClean="0"/>
              <a:t>Composition classified into three ways </a:t>
            </a:r>
          </a:p>
          <a:p>
            <a:pPr lvl="1"/>
            <a:r>
              <a:rPr lang="en-US" dirty="0" smtClean="0">
                <a:solidFill>
                  <a:srgbClr val="FF0000"/>
                </a:solidFill>
              </a:rPr>
              <a:t>Association</a:t>
            </a:r>
          </a:p>
          <a:p>
            <a:pPr lvl="1"/>
            <a:r>
              <a:rPr lang="en-US" dirty="0" smtClean="0">
                <a:solidFill>
                  <a:srgbClr val="FF0000"/>
                </a:solidFill>
              </a:rPr>
              <a:t>Aggregation </a:t>
            </a:r>
          </a:p>
          <a:p>
            <a:pPr lvl="1"/>
            <a:r>
              <a:rPr lang="en-US" dirty="0" smtClean="0">
                <a:solidFill>
                  <a:srgbClr val="FF0000"/>
                </a:solidFill>
              </a:rPr>
              <a:t>Composition</a:t>
            </a:r>
          </a:p>
          <a:p>
            <a:pPr lvl="1"/>
            <a:r>
              <a:rPr lang="en-US" dirty="0" smtClean="0">
                <a:solidFill>
                  <a:srgbClr val="FF0000"/>
                </a:solidFill>
              </a:rPr>
              <a:t>Dependency</a:t>
            </a:r>
          </a:p>
          <a:p>
            <a:endParaRPr lang="en-US" dirty="0" smtClean="0">
              <a:solidFill>
                <a:srgbClr val="FF0000"/>
              </a:solidFill>
            </a:endParaRPr>
          </a:p>
          <a:p>
            <a:r>
              <a:rPr lang="en-US" dirty="0" smtClean="0">
                <a:solidFill>
                  <a:srgbClr val="FF0000"/>
                </a:solidFill>
              </a:rPr>
              <a:t>Association</a:t>
            </a:r>
            <a:r>
              <a:rPr lang="en-US" dirty="0" smtClean="0"/>
              <a:t>: Two classes are associated with each other. One class can survive without other class called as Association.</a:t>
            </a:r>
          </a:p>
          <a:p>
            <a:pPr marL="0" indent="0">
              <a:buNone/>
            </a:pPr>
            <a:r>
              <a:rPr lang="en-US" dirty="0" smtClean="0"/>
              <a:t>	In association parent and child relationship is not there both are equal to carry there work.</a:t>
            </a:r>
          </a:p>
          <a:p>
            <a:pPr marL="0" indent="0">
              <a:buNone/>
            </a:pPr>
            <a:r>
              <a:rPr lang="en-US" dirty="0" smtClean="0"/>
              <a:t>	-owner :not applicable</a:t>
            </a:r>
          </a:p>
          <a:p>
            <a:pPr marL="0" indent="0">
              <a:buNone/>
            </a:pPr>
            <a:r>
              <a:rPr lang="en-US" dirty="0"/>
              <a:t>	</a:t>
            </a:r>
            <a:r>
              <a:rPr lang="en-US" dirty="0" smtClean="0"/>
              <a:t>-relationship: independent</a:t>
            </a:r>
          </a:p>
          <a:p>
            <a:pPr marL="0" indent="0">
              <a:buNone/>
            </a:pPr>
            <a:r>
              <a:rPr lang="en-US" dirty="0"/>
              <a:t>	</a:t>
            </a:r>
            <a:endParaRPr lang="en-US" dirty="0" smtClean="0"/>
          </a:p>
          <a:p>
            <a:r>
              <a:rPr lang="en-US" dirty="0" smtClean="0">
                <a:solidFill>
                  <a:srgbClr val="FF0000"/>
                </a:solidFill>
              </a:rPr>
              <a:t>Aggregation</a:t>
            </a:r>
            <a:r>
              <a:rPr lang="en-US" dirty="0" smtClean="0"/>
              <a:t> : Two classes are aggregate with each other. One class can survive without other class But here  classes has there own parents.</a:t>
            </a:r>
          </a:p>
          <a:p>
            <a:pPr marL="0" indent="0">
              <a:buNone/>
            </a:pPr>
            <a:r>
              <a:rPr lang="en-US" dirty="0"/>
              <a:t>	</a:t>
            </a:r>
            <a:r>
              <a:rPr lang="en-US" dirty="0" smtClean="0"/>
              <a:t>ex: students are depends on teacher but without student teacher can survive and without teacher student can survive.</a:t>
            </a:r>
          </a:p>
          <a:p>
            <a:pPr marL="0" indent="0">
              <a:buNone/>
            </a:pPr>
            <a:r>
              <a:rPr lang="en-US" dirty="0"/>
              <a:t>	</a:t>
            </a:r>
            <a:r>
              <a:rPr lang="en-US" dirty="0" smtClean="0"/>
              <a:t>- owner : parent is there</a:t>
            </a:r>
          </a:p>
          <a:p>
            <a:pPr marL="0" indent="0">
              <a:buNone/>
            </a:pPr>
            <a:r>
              <a:rPr lang="en-US" dirty="0"/>
              <a:t>	</a:t>
            </a:r>
            <a:r>
              <a:rPr lang="en-US" dirty="0" smtClean="0"/>
              <a:t>-relationship: independent </a:t>
            </a:r>
          </a:p>
        </p:txBody>
      </p:sp>
      <p:sp>
        <p:nvSpPr>
          <p:cNvPr id="4" name="Rectangle 3"/>
          <p:cNvSpPr/>
          <p:nvPr/>
        </p:nvSpPr>
        <p:spPr>
          <a:xfrm>
            <a:off x="3733800" y="3733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54864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 name="Straight Connector 6"/>
          <p:cNvCxnSpPr>
            <a:endCxn id="5" idx="1"/>
          </p:cNvCxnSpPr>
          <p:nvPr/>
        </p:nvCxnSpPr>
        <p:spPr>
          <a:xfrm>
            <a:off x="4648200" y="3962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81400" y="5257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Rectangle 8"/>
          <p:cNvSpPr/>
          <p:nvPr/>
        </p:nvSpPr>
        <p:spPr>
          <a:xfrm>
            <a:off x="5638800" y="52287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Flowchart: Decision 9"/>
          <p:cNvSpPr/>
          <p:nvPr/>
        </p:nvSpPr>
        <p:spPr>
          <a:xfrm>
            <a:off x="4648200" y="5533571"/>
            <a:ext cx="304800" cy="18142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p:cNvCxnSpPr>
          <p:nvPr/>
        </p:nvCxnSpPr>
        <p:spPr>
          <a:xfrm flipV="1">
            <a:off x="4953000" y="5624285"/>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15400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6324600"/>
          </a:xfrm>
          <a:ln>
            <a:solidFill>
              <a:schemeClr val="accent1"/>
            </a:solidFill>
          </a:ln>
        </p:spPr>
        <p:txBody>
          <a:bodyPr>
            <a:normAutofit fontScale="85000" lnSpcReduction="20000"/>
          </a:bodyPr>
          <a:lstStyle/>
          <a:p>
            <a:r>
              <a:rPr lang="en-US" dirty="0">
                <a:solidFill>
                  <a:srgbClr val="FF0000"/>
                </a:solidFill>
              </a:rPr>
              <a:t>Composition</a:t>
            </a:r>
            <a:r>
              <a:rPr lang="en-US" dirty="0"/>
              <a:t>: one class  can not survive without other class  that is </a:t>
            </a:r>
            <a:r>
              <a:rPr lang="en-US" dirty="0" smtClean="0"/>
              <a:t>composition</a:t>
            </a:r>
            <a:r>
              <a:rPr lang="en-US" dirty="0"/>
              <a:t>.</a:t>
            </a:r>
          </a:p>
          <a:p>
            <a:r>
              <a:rPr lang="en-US" dirty="0"/>
              <a:t>Means class A contains  class B attribute to survive if B is not there means class A also not there.</a:t>
            </a:r>
          </a:p>
          <a:p>
            <a:pPr lvl="1"/>
            <a:r>
              <a:rPr lang="en-US" dirty="0" smtClean="0"/>
              <a:t>owner </a:t>
            </a:r>
            <a:r>
              <a:rPr lang="en-US" dirty="0"/>
              <a:t>: parent is there </a:t>
            </a:r>
          </a:p>
          <a:p>
            <a:pPr lvl="1"/>
            <a:r>
              <a:rPr lang="en-US" dirty="0"/>
              <a:t>Relationship: </a:t>
            </a:r>
            <a:r>
              <a:rPr lang="en-US" dirty="0" smtClean="0"/>
              <a:t>dependent </a:t>
            </a:r>
          </a:p>
          <a:p>
            <a:pPr marL="457200" lvl="1" indent="0">
              <a:buNone/>
            </a:pPr>
            <a:endParaRPr lang="en-US" dirty="0"/>
          </a:p>
          <a:p>
            <a:r>
              <a:rPr lang="en-US" dirty="0" smtClean="0">
                <a:solidFill>
                  <a:srgbClr val="FF0000"/>
                </a:solidFill>
              </a:rPr>
              <a:t>Dependency</a:t>
            </a:r>
            <a:r>
              <a:rPr lang="en-US" dirty="0" smtClean="0"/>
              <a:t>: A class method is depend on other class attribute it is called as dependency.</a:t>
            </a:r>
          </a:p>
          <a:p>
            <a:pPr marL="457200" lvl="1" indent="0">
              <a:buNone/>
            </a:pPr>
            <a:r>
              <a:rPr lang="en-US" dirty="0" smtClean="0"/>
              <a:t>Ex:</a:t>
            </a:r>
            <a:r>
              <a:rPr lang="en-US" dirty="0">
                <a:solidFill>
                  <a:srgbClr val="FF0000"/>
                </a:solidFill>
              </a:rPr>
              <a:t>	</a:t>
            </a:r>
            <a:r>
              <a:rPr lang="en-US" dirty="0" smtClean="0">
                <a:solidFill>
                  <a:srgbClr val="FF0000"/>
                </a:solidFill>
              </a:rPr>
              <a:t>class A{</a:t>
            </a:r>
          </a:p>
          <a:p>
            <a:pPr marL="457200" lvl="1" indent="0">
              <a:buNone/>
            </a:pPr>
            <a:r>
              <a:rPr lang="en-US" dirty="0">
                <a:solidFill>
                  <a:srgbClr val="FF0000"/>
                </a:solidFill>
              </a:rPr>
              <a:t>	</a:t>
            </a:r>
            <a:r>
              <a:rPr lang="en-US" dirty="0" smtClean="0">
                <a:solidFill>
                  <a:srgbClr val="FF0000"/>
                </a:solidFill>
              </a:rPr>
              <a:t>	p v m1(B a){}</a:t>
            </a:r>
          </a:p>
          <a:p>
            <a:pPr marL="457200" lvl="1" indent="0">
              <a:buNone/>
            </a:pPr>
            <a:r>
              <a:rPr lang="en-US" dirty="0">
                <a:solidFill>
                  <a:srgbClr val="FF0000"/>
                </a:solidFill>
              </a:rPr>
              <a:t>	</a:t>
            </a:r>
            <a:r>
              <a:rPr lang="en-US" dirty="0" smtClean="0">
                <a:solidFill>
                  <a:srgbClr val="FF0000"/>
                </a:solidFill>
              </a:rPr>
              <a:t>}</a:t>
            </a:r>
          </a:p>
          <a:p>
            <a:pPr marL="457200" lvl="1" indent="0">
              <a:buNone/>
            </a:pPr>
            <a:r>
              <a:rPr lang="en-US" dirty="0">
                <a:solidFill>
                  <a:srgbClr val="FF0000"/>
                </a:solidFill>
              </a:rPr>
              <a:t>	</a:t>
            </a:r>
            <a:r>
              <a:rPr lang="en-US" dirty="0" smtClean="0">
                <a:solidFill>
                  <a:srgbClr val="FF0000"/>
                </a:solidFill>
              </a:rPr>
              <a:t>class B{}</a:t>
            </a:r>
          </a:p>
          <a:p>
            <a:pPr marL="457200" lvl="1" indent="0">
              <a:buNone/>
            </a:pPr>
            <a:r>
              <a:rPr lang="en-US" dirty="0" smtClean="0"/>
              <a:t>Class A method depends on Class B object so it is called as dependency.</a:t>
            </a:r>
          </a:p>
          <a:p>
            <a:pPr marL="457200" lvl="1" indent="0">
              <a:buNone/>
            </a:pPr>
            <a:r>
              <a:rPr lang="en-US" dirty="0"/>
              <a:t>	</a:t>
            </a:r>
            <a:r>
              <a:rPr lang="en-US" dirty="0" smtClean="0"/>
              <a:t>	</a:t>
            </a:r>
          </a:p>
        </p:txBody>
      </p:sp>
      <p:sp>
        <p:nvSpPr>
          <p:cNvPr id="6" name="Rectangle 5"/>
          <p:cNvSpPr/>
          <p:nvPr/>
        </p:nvSpPr>
        <p:spPr>
          <a:xfrm>
            <a:off x="4800600" y="184331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Rectangle 6"/>
          <p:cNvSpPr/>
          <p:nvPr/>
        </p:nvSpPr>
        <p:spPr>
          <a:xfrm>
            <a:off x="6858000" y="1814286"/>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Flowchart: Decision 7"/>
          <p:cNvSpPr/>
          <p:nvPr/>
        </p:nvSpPr>
        <p:spPr>
          <a:xfrm>
            <a:off x="5867400" y="2119086"/>
            <a:ext cx="304800" cy="181429"/>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3"/>
          </p:cNvCxnSpPr>
          <p:nvPr/>
        </p:nvCxnSpPr>
        <p:spPr>
          <a:xfrm flipV="1">
            <a:off x="6172200" y="2209800"/>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2371" y="3886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 name="Rectangle 10"/>
          <p:cNvSpPr/>
          <p:nvPr/>
        </p:nvSpPr>
        <p:spPr>
          <a:xfrm>
            <a:off x="6879771" y="38571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2" name="Straight Arrow Connector 11"/>
          <p:cNvCxnSpPr>
            <a:endCxn id="10" idx="3"/>
          </p:cNvCxnSpPr>
          <p:nvPr/>
        </p:nvCxnSpPr>
        <p:spPr>
          <a:xfrm flipH="1">
            <a:off x="5889171" y="4191000"/>
            <a:ext cx="9688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65296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Hibernate 16</a:t>
            </a:r>
            <a:endParaRPr lang="en-US" dirty="0">
              <a:solidFill>
                <a:srgbClr val="FF0000"/>
              </a:solidFill>
            </a:endParaRPr>
          </a:p>
        </p:txBody>
      </p:sp>
      <p:sp>
        <p:nvSpPr>
          <p:cNvPr id="3" name="Content Placeholder 2"/>
          <p:cNvSpPr>
            <a:spLocks noGrp="1"/>
          </p:cNvSpPr>
          <p:nvPr>
            <p:ph idx="1"/>
          </p:nvPr>
        </p:nvSpPr>
        <p:spPr>
          <a:xfrm>
            <a:off x="152400" y="914400"/>
            <a:ext cx="8686800" cy="5791200"/>
          </a:xfrm>
        </p:spPr>
        <p:txBody>
          <a:bodyPr/>
          <a:lstStyle/>
          <a:p>
            <a:r>
              <a:rPr lang="en-US" dirty="0" smtClean="0">
                <a:solidFill>
                  <a:srgbClr val="FF0000"/>
                </a:solidFill>
              </a:rPr>
              <a:t>Relational model</a:t>
            </a:r>
          </a:p>
          <a:p>
            <a:r>
              <a:rPr lang="en-US" dirty="0" smtClean="0"/>
              <a:t>In relational model means placing the relationship between tables. There are four kinds of relationship </a:t>
            </a:r>
          </a:p>
          <a:p>
            <a:pPr lvl="1"/>
            <a:r>
              <a:rPr lang="en-US" dirty="0" smtClean="0"/>
              <a:t>One to one</a:t>
            </a:r>
          </a:p>
          <a:p>
            <a:pPr lvl="1"/>
            <a:r>
              <a:rPr lang="en-US" dirty="0" smtClean="0"/>
              <a:t>One to many</a:t>
            </a:r>
          </a:p>
          <a:p>
            <a:pPr lvl="1"/>
            <a:r>
              <a:rPr lang="en-US" dirty="0" smtClean="0"/>
              <a:t>Many to one </a:t>
            </a:r>
          </a:p>
          <a:p>
            <a:pPr lvl="1"/>
            <a:r>
              <a:rPr lang="en-US" dirty="0" smtClean="0"/>
              <a:t>Many to many</a:t>
            </a:r>
          </a:p>
          <a:p>
            <a:pPr marL="514350" indent="-457200"/>
            <a:r>
              <a:rPr lang="en-US" dirty="0" smtClean="0"/>
              <a:t>Lets see the diagram and understand </a:t>
            </a: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404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31071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Hibernate 17</a:t>
            </a:r>
            <a:endParaRPr lang="en-US" dirty="0">
              <a:solidFill>
                <a:srgbClr val="FF0000"/>
              </a:solidFill>
            </a:endParaRPr>
          </a:p>
        </p:txBody>
      </p:sp>
      <p:sp>
        <p:nvSpPr>
          <p:cNvPr id="3" name="Content Placeholder 2"/>
          <p:cNvSpPr>
            <a:spLocks noGrp="1"/>
          </p:cNvSpPr>
          <p:nvPr>
            <p:ph idx="1"/>
          </p:nvPr>
        </p:nvSpPr>
        <p:spPr>
          <a:xfrm>
            <a:off x="152400" y="914400"/>
            <a:ext cx="8915400" cy="5791200"/>
          </a:xfrm>
        </p:spPr>
        <p:txBody>
          <a:bodyPr>
            <a:normAutofit fontScale="85000" lnSpcReduction="10000"/>
          </a:bodyPr>
          <a:lstStyle/>
          <a:p>
            <a:r>
              <a:rPr lang="en-US" dirty="0" smtClean="0"/>
              <a:t>As we discussed relationship between tables i.e. one-to-one, one-to-many, many-to-one and many-to-many.</a:t>
            </a:r>
          </a:p>
          <a:p>
            <a:r>
              <a:rPr lang="en-US" dirty="0" smtClean="0"/>
              <a:t>Giving the relationship between tables mean analyzing the real world relationship.</a:t>
            </a:r>
          </a:p>
          <a:p>
            <a:r>
              <a:rPr lang="en-US" dirty="0" smtClean="0"/>
              <a:t>Normal forms are very important while normalizing the data into tables.</a:t>
            </a:r>
          </a:p>
          <a:p>
            <a:r>
              <a:rPr lang="en-US" dirty="0" smtClean="0"/>
              <a:t>Normal form: It is the procedure to avoid the anomalies/ redundant data form the table.</a:t>
            </a:r>
          </a:p>
          <a:p>
            <a:r>
              <a:rPr lang="en-US" dirty="0" smtClean="0"/>
              <a:t>There are </a:t>
            </a:r>
          </a:p>
          <a:p>
            <a:pPr lvl="1"/>
            <a:r>
              <a:rPr lang="en-US" dirty="0" smtClean="0"/>
              <a:t>1NF</a:t>
            </a:r>
          </a:p>
          <a:p>
            <a:pPr lvl="1"/>
            <a:r>
              <a:rPr lang="en-US" dirty="0" smtClean="0"/>
              <a:t>2NF</a:t>
            </a:r>
          </a:p>
          <a:p>
            <a:pPr lvl="1"/>
            <a:r>
              <a:rPr lang="en-US" dirty="0" smtClean="0"/>
              <a:t>3NF</a:t>
            </a:r>
          </a:p>
          <a:p>
            <a:pPr lvl="1"/>
            <a:r>
              <a:rPr lang="en-US" dirty="0" smtClean="0"/>
              <a:t>BYEES CODD RULES</a:t>
            </a:r>
          </a:p>
          <a:p>
            <a:pPr lvl="1"/>
            <a:r>
              <a:rPr lang="en-US" dirty="0" smtClean="0"/>
              <a:t>5NF</a:t>
            </a:r>
          </a:p>
          <a:p>
            <a:pPr lvl="1"/>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9499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rgbClr val="FF0000"/>
                </a:solidFill>
              </a:rPr>
              <a:t>In the next version of CSV </a:t>
            </a:r>
            <a:r>
              <a:rPr lang="en-US" dirty="0" err="1" smtClean="0">
                <a:solidFill>
                  <a:srgbClr val="FF0000"/>
                </a:solidFill>
              </a:rPr>
              <a:t>DisAdvantages</a:t>
            </a:r>
            <a:r>
              <a:rPr lang="en-US" dirty="0" smtClean="0">
                <a:solidFill>
                  <a:srgbClr val="FF0000"/>
                </a:solidFill>
              </a:rPr>
              <a:t>:</a:t>
            </a:r>
            <a:endParaRPr lang="en-US" dirty="0">
              <a:solidFill>
                <a:srgbClr val="FF0000"/>
              </a:solidFill>
            </a:endParaRPr>
          </a:p>
          <a:p>
            <a:r>
              <a:rPr lang="en-US" dirty="0" smtClean="0"/>
              <a:t>Data stored in fixed field size format which leads too many problems for 5 character it take too much memory </a:t>
            </a:r>
          </a:p>
          <a:p>
            <a:r>
              <a:rPr lang="en-US" dirty="0" smtClean="0"/>
              <a:t>Wastage of memory.</a:t>
            </a:r>
          </a:p>
          <a:p>
            <a:r>
              <a:rPr lang="en-US" dirty="0" smtClean="0"/>
              <a:t>Its not easy to structured in file.</a:t>
            </a:r>
          </a:p>
          <a:p>
            <a:r>
              <a:rPr lang="en-US" dirty="0" smtClean="0"/>
              <a:t>Data not reusable it take more time to read char by char</a:t>
            </a:r>
          </a:p>
          <a:p>
            <a:r>
              <a:rPr lang="en-US" dirty="0" smtClean="0"/>
              <a:t>Data not in semantic format.</a:t>
            </a:r>
          </a:p>
          <a:p>
            <a:r>
              <a:rPr lang="en-US" dirty="0" smtClean="0"/>
              <a:t>Performance is very low.</a:t>
            </a:r>
          </a:p>
          <a:p>
            <a:r>
              <a:rPr lang="en-US" dirty="0" smtClean="0"/>
              <a:t>No relation between data.</a:t>
            </a:r>
          </a:p>
          <a:p>
            <a:r>
              <a:rPr lang="en-US" dirty="0" smtClean="0"/>
              <a:t>Its critical in manipulation of data.</a:t>
            </a:r>
          </a:p>
          <a:p>
            <a:r>
              <a:rPr lang="en-US" dirty="0" smtClean="0"/>
              <a:t>Even though it is extension of file system but not enough to perform persistency.  </a:t>
            </a:r>
            <a:endParaRPr lang="en-US" dirty="0"/>
          </a:p>
        </p:txBody>
      </p:sp>
      <p:sp>
        <p:nvSpPr>
          <p:cNvPr id="4" name="Title 1"/>
          <p:cNvSpPr>
            <a:spLocks noGrp="1"/>
          </p:cNvSpPr>
          <p:nvPr>
            <p:ph type="title"/>
          </p:nvPr>
        </p:nvSpPr>
        <p:spPr/>
        <p:txBody>
          <a:bodyPr/>
          <a:lstStyle/>
          <a:p>
            <a:r>
              <a:rPr lang="en-US" dirty="0" smtClean="0">
                <a:solidFill>
                  <a:srgbClr val="FF0000"/>
                </a:solidFill>
              </a:rPr>
              <a:t>Hibernate class 3 </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13692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a:blipFill dpi="0" rotWithShape="1">
            <a:blip r:embed="rId2">
              <a:extLst>
                <a:ext uri="{28A0092B-C50C-407E-A947-70E740481C1C}">
                  <a14:useLocalDpi xmlns:a14="http://schemas.microsoft.com/office/drawing/2010/main" val="0"/>
                </a:ext>
              </a:extLst>
            </a:blip>
            <a:srcRect/>
            <a:stretch>
              <a:fillRect l="-2000" t="31000" b="-10000"/>
            </a:stretch>
          </a:blipFill>
        </p:spPr>
        <p:txBody>
          <a:bodyPr/>
          <a:lstStyle/>
          <a:p>
            <a:r>
              <a:rPr lang="en-US" dirty="0" smtClean="0">
                <a:solidFill>
                  <a:srgbClr val="FF0000"/>
                </a:solidFill>
              </a:rPr>
              <a:t>1NF:</a:t>
            </a:r>
          </a:p>
          <a:p>
            <a:pPr lvl="1"/>
            <a:r>
              <a:rPr lang="en-US" dirty="0" smtClean="0">
                <a:solidFill>
                  <a:srgbClr val="FF0000"/>
                </a:solidFill>
              </a:rPr>
              <a:t>Avoid redundant data from the table.</a:t>
            </a:r>
          </a:p>
          <a:p>
            <a:pPr lvl="1"/>
            <a:r>
              <a:rPr lang="en-US" dirty="0" smtClean="0">
                <a:solidFill>
                  <a:srgbClr val="FF0000"/>
                </a:solidFill>
              </a:rPr>
              <a:t>The row/tuple should have an atomic name.</a:t>
            </a:r>
          </a:p>
          <a:p>
            <a:pPr lvl="1"/>
            <a:r>
              <a:rPr lang="en-US" dirty="0" smtClean="0">
                <a:solidFill>
                  <a:srgbClr val="FF0000"/>
                </a:solidFill>
              </a:rPr>
              <a:t>The table should have primary key column. </a:t>
            </a:r>
            <a:endParaRPr lang="en-US" dirty="0">
              <a:solidFill>
                <a:srgbClr val="FF0000"/>
              </a:solidFill>
            </a:endParaRPr>
          </a:p>
          <a:p>
            <a:pPr lvl="1"/>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19867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r>
              <a:rPr lang="en-US" dirty="0" smtClean="0"/>
              <a:t>Hibernate 18,19,20,21 are the property </a:t>
            </a:r>
            <a:r>
              <a:rPr lang="en-US" dirty="0" err="1" smtClean="0"/>
              <a:t>usecase</a:t>
            </a:r>
            <a:r>
              <a:rPr lang="en-US" dirty="0" smtClean="0"/>
              <a:t> which is in excel format. </a:t>
            </a:r>
            <a:r>
              <a:rPr lang="en-US" dirty="0" err="1" smtClean="0"/>
              <a:t>Plz</a:t>
            </a:r>
            <a:r>
              <a:rPr lang="en-US" dirty="0" smtClean="0"/>
              <a:t> refer excel file.</a:t>
            </a:r>
          </a:p>
          <a:p>
            <a:r>
              <a:rPr lang="en-US" dirty="0" smtClean="0"/>
              <a:t>Hibernate 22 , 23 are  How to create the ER Diagram using  MYSQL workbench and discussion of joins.</a:t>
            </a:r>
          </a:p>
          <a:p>
            <a:r>
              <a:rPr lang="en-US" dirty="0" err="1" smtClean="0"/>
              <a:t>Hiberntae</a:t>
            </a:r>
            <a:r>
              <a:rPr lang="en-US" dirty="0" smtClean="0"/>
              <a:t> 24 Customer support center </a:t>
            </a:r>
            <a:r>
              <a:rPr lang="en-US" dirty="0" err="1" smtClean="0"/>
              <a:t>usecase</a:t>
            </a:r>
            <a:r>
              <a:rPr lang="en-US" dirty="0" smtClean="0"/>
              <a:t>. Which is in excel format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14698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25 and 26 and 27</a:t>
            </a:r>
            <a:endParaRPr lang="en-US"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pPr marL="0" indent="0">
              <a:buNone/>
            </a:pPr>
            <a:r>
              <a:rPr lang="en-US" b="1" dirty="0" smtClean="0">
                <a:solidFill>
                  <a:srgbClr val="FF0000"/>
                </a:solidFill>
              </a:rPr>
              <a:t>Mapping information</a:t>
            </a:r>
            <a:r>
              <a:rPr lang="en-US" dirty="0" smtClean="0"/>
              <a:t>: </a:t>
            </a:r>
          </a:p>
          <a:p>
            <a:pPr marL="0" indent="0">
              <a:buNone/>
            </a:pPr>
            <a:r>
              <a:rPr lang="en-US" dirty="0" smtClean="0">
                <a:solidFill>
                  <a:srgbClr val="FF0000"/>
                </a:solidFill>
              </a:rPr>
              <a:t>class </a:t>
            </a:r>
            <a:r>
              <a:rPr lang="en-US" dirty="0">
                <a:solidFill>
                  <a:srgbClr val="FF0000"/>
                </a:solidFill>
              </a:rPr>
              <a:t>Customer{//entity class </a:t>
            </a:r>
          </a:p>
          <a:p>
            <a:pPr marL="0" indent="0">
              <a:buNone/>
            </a:pPr>
            <a:r>
              <a:rPr lang="en-US" dirty="0">
                <a:solidFill>
                  <a:srgbClr val="FF0000"/>
                </a:solidFill>
              </a:rPr>
              <a:t>	private </a:t>
            </a:r>
            <a:r>
              <a:rPr lang="en-US" dirty="0" err="1">
                <a:solidFill>
                  <a:srgbClr val="FF0000"/>
                </a:solidFill>
              </a:rPr>
              <a:t>int</a:t>
            </a:r>
            <a:r>
              <a:rPr lang="en-US" dirty="0">
                <a:solidFill>
                  <a:srgbClr val="FF0000"/>
                </a:solidFill>
              </a:rPr>
              <a:t> </a:t>
            </a:r>
            <a:r>
              <a:rPr lang="en-US" dirty="0" err="1">
                <a:solidFill>
                  <a:srgbClr val="FF0000"/>
                </a:solidFill>
              </a:rPr>
              <a:t>customerID</a:t>
            </a:r>
            <a:r>
              <a:rPr lang="en-US" dirty="0">
                <a:solidFill>
                  <a:srgbClr val="FF0000"/>
                </a:solidFill>
              </a:rPr>
              <a:t>;</a:t>
            </a:r>
          </a:p>
          <a:p>
            <a:pPr marL="0" indent="0">
              <a:buNone/>
            </a:pPr>
            <a:r>
              <a:rPr lang="en-US" dirty="0">
                <a:solidFill>
                  <a:srgbClr val="FF0000"/>
                </a:solidFill>
              </a:rPr>
              <a:t>	private String </a:t>
            </a:r>
            <a:r>
              <a:rPr lang="en-US" dirty="0" err="1">
                <a:solidFill>
                  <a:srgbClr val="FF0000"/>
                </a:solidFill>
              </a:rPr>
              <a:t>customer_FN</a:t>
            </a:r>
            <a:r>
              <a:rPr lang="en-US" dirty="0" smtClean="0">
                <a:solidFill>
                  <a:srgbClr val="FF0000"/>
                </a:solidFill>
              </a:rPr>
              <a:t>;</a:t>
            </a:r>
          </a:p>
          <a:p>
            <a:pPr marL="0" indent="0">
              <a:buNone/>
            </a:pPr>
            <a:r>
              <a:rPr lang="en-US" dirty="0" smtClean="0">
                <a:solidFill>
                  <a:srgbClr val="FF0000"/>
                </a:solidFill>
              </a:rPr>
              <a:t>	private String </a:t>
            </a:r>
            <a:r>
              <a:rPr lang="en-US" dirty="0" err="1" smtClean="0">
                <a:solidFill>
                  <a:srgbClr val="FF0000"/>
                </a:solidFill>
              </a:rPr>
              <a:t>customer_LM</a:t>
            </a:r>
            <a:endParaRPr lang="en-US" dirty="0" smtClean="0">
              <a:solidFill>
                <a:srgbClr val="FF0000"/>
              </a:solidFill>
            </a:endParaRPr>
          </a:p>
          <a:p>
            <a:pPr marL="0" indent="0">
              <a:buNone/>
            </a:pPr>
            <a:r>
              <a:rPr lang="en-US" dirty="0">
                <a:solidFill>
                  <a:srgbClr val="FF0000"/>
                </a:solidFill>
              </a:rPr>
              <a:t>	private Date </a:t>
            </a:r>
            <a:r>
              <a:rPr lang="en-US" dirty="0" err="1">
                <a:solidFill>
                  <a:srgbClr val="FF0000"/>
                </a:solidFill>
              </a:rPr>
              <a:t>dob</a:t>
            </a:r>
            <a:r>
              <a:rPr lang="en-US" dirty="0">
                <a:solidFill>
                  <a:srgbClr val="FF0000"/>
                </a:solidFill>
              </a:rPr>
              <a:t>;</a:t>
            </a:r>
          </a:p>
          <a:p>
            <a:pPr marL="0" indent="0">
              <a:buNone/>
            </a:pPr>
            <a:r>
              <a:rPr lang="en-US" dirty="0">
                <a:solidFill>
                  <a:srgbClr val="FF0000"/>
                </a:solidFill>
              </a:rPr>
              <a:t>	private String gender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//setter and getters</a:t>
            </a:r>
            <a:endParaRPr lang="en-US" dirty="0">
              <a:solidFill>
                <a:srgbClr val="FF0000"/>
              </a:solidFill>
            </a:endParaRPr>
          </a:p>
          <a:p>
            <a:pPr marL="0" indent="0">
              <a:buNone/>
            </a:pPr>
            <a:r>
              <a:rPr lang="en-US" dirty="0" smtClean="0">
                <a:solidFill>
                  <a:srgbClr val="FF0000"/>
                </a:solidFill>
              </a:rPr>
              <a:t>}</a:t>
            </a:r>
          </a:p>
          <a:p>
            <a:r>
              <a:rPr lang="en-US" dirty="0" smtClean="0"/>
              <a:t>Customer is the entity class </a:t>
            </a:r>
            <a:r>
              <a:rPr lang="en-US" dirty="0" err="1" smtClean="0"/>
              <a:t>B’z</a:t>
            </a:r>
            <a:r>
              <a:rPr lang="en-US" dirty="0" smtClean="0"/>
              <a:t> the class is going to store the exact table related columns as attributes in it.</a:t>
            </a:r>
          </a:p>
          <a:p>
            <a:r>
              <a:rPr lang="en-US" dirty="0" smtClean="0"/>
              <a:t>Entity class used to hold the data we can’t write any business logic or database logic. If we do so its lead to problems in the application , </a:t>
            </a:r>
            <a:r>
              <a:rPr lang="en-US" dirty="0" err="1" smtClean="0"/>
              <a:t>b’z</a:t>
            </a:r>
            <a:r>
              <a:rPr lang="en-US" dirty="0" smtClean="0"/>
              <a:t> application contains number of classes and they also want the data. So it again programmer has to write duplicate code for same job.</a:t>
            </a:r>
          </a:p>
          <a:p>
            <a:r>
              <a:rPr lang="en-US" dirty="0" smtClean="0"/>
              <a:t>Even if we develop a mapping logic its to tricky to write mapping.</a:t>
            </a:r>
          </a:p>
          <a:p>
            <a:r>
              <a:rPr lang="en-US" dirty="0" smtClean="0"/>
              <a:t>While retrieving the data from relational model it may  come from more then one table . To handle and write such logic will lead to the maintenance problems and boiler plat logic.</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22671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70000" lnSpcReduction="20000"/>
          </a:bodyPr>
          <a:lstStyle/>
          <a:p>
            <a:r>
              <a:rPr lang="en-US" dirty="0" smtClean="0"/>
              <a:t>Hibernate provided a mapping configuration file which is avoid all the boiler plat logic </a:t>
            </a:r>
          </a:p>
          <a:p>
            <a:r>
              <a:rPr lang="en-US" dirty="0" smtClean="0"/>
              <a:t>We can avoid connection, </a:t>
            </a:r>
            <a:r>
              <a:rPr lang="en-US" dirty="0" err="1" smtClean="0"/>
              <a:t>preparedStatement</a:t>
            </a:r>
            <a:r>
              <a:rPr lang="en-US" dirty="0" smtClean="0"/>
              <a:t> logic , closing the connection, try-catch block, so on. It is handled by hibernate mapping file.</a:t>
            </a:r>
          </a:p>
          <a:p>
            <a:r>
              <a:rPr lang="en-US" dirty="0" smtClean="0"/>
              <a:t>But here is the programmer job to tell what to map with which table and which class.</a:t>
            </a:r>
          </a:p>
          <a:p>
            <a:r>
              <a:rPr lang="en-US" dirty="0" smtClean="0"/>
              <a:t>Hibernate provided a structure which is hierarchical format and follow the </a:t>
            </a:r>
            <a:r>
              <a:rPr lang="en-US" dirty="0" err="1" smtClean="0"/>
              <a:t>dtd</a:t>
            </a:r>
            <a:r>
              <a:rPr lang="en-US" dirty="0" smtClean="0"/>
              <a:t> which is provided by the hibernate people.</a:t>
            </a:r>
          </a:p>
          <a:p>
            <a:r>
              <a:rPr lang="en-US" dirty="0" smtClean="0"/>
              <a:t>Programmer has to map class name , table name, type of the data and also specify the id which is unique to every table i.e. primary key column.</a:t>
            </a:r>
          </a:p>
          <a:p>
            <a:r>
              <a:rPr lang="en-US" dirty="0" smtClean="0"/>
              <a:t>A project may contains 25 entity classes so programmer has to map all the entity classes in to the  mapping file, but the problem is we can write all entity classes in one single mapping file but it lead very huge mapping file .</a:t>
            </a:r>
          </a:p>
          <a:p>
            <a:r>
              <a:rPr lang="en-US" dirty="0" smtClean="0"/>
              <a:t>Every class contains no. of attributes so it is not possible to write all the entity in the one  hibernate mapping file.</a:t>
            </a:r>
          </a:p>
          <a:p>
            <a:r>
              <a:rPr lang="en-US" dirty="0" smtClean="0"/>
              <a:t>We have to write separate mapping file for each and every class with specific file name corresponding table name and column names.</a:t>
            </a:r>
          </a:p>
          <a:p>
            <a:r>
              <a:rPr lang="en-US" dirty="0" smtClean="0"/>
              <a:t>We can give any name to mapping file but recommended to use only hibernate provided convention </a:t>
            </a:r>
            <a:r>
              <a:rPr lang="en-US" dirty="0" err="1" smtClean="0"/>
              <a:t>i.e</a:t>
            </a:r>
            <a:r>
              <a:rPr lang="en-US" dirty="0" smtClean="0"/>
              <a:t>  </a:t>
            </a:r>
            <a:r>
              <a:rPr lang="en-US" b="1" dirty="0" smtClean="0"/>
              <a:t>&lt;</a:t>
            </a:r>
            <a:r>
              <a:rPr lang="en-US" b="1" dirty="0" err="1" smtClean="0"/>
              <a:t>className</a:t>
            </a:r>
            <a:r>
              <a:rPr lang="en-US" b="1" dirty="0" smtClean="0"/>
              <a:t>&gt;.hbm.xml .</a:t>
            </a:r>
          </a:p>
          <a:p>
            <a:pPr marL="0" indent="0">
              <a:buNone/>
            </a:pPr>
            <a:endParaRPr lang="en-US" b="1"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90011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70000" lnSpcReduction="20000"/>
          </a:bodyPr>
          <a:lstStyle/>
          <a:p>
            <a:r>
              <a:rPr lang="en-US" dirty="0" smtClean="0"/>
              <a:t>Let see the hibernate mapping file </a:t>
            </a:r>
          </a:p>
          <a:p>
            <a:pPr marL="0" indent="0">
              <a:buNone/>
            </a:pPr>
            <a:r>
              <a:rPr lang="en-US" dirty="0" smtClean="0">
                <a:solidFill>
                  <a:srgbClr val="FF0000"/>
                </a:solidFill>
              </a:rPr>
              <a:t>Customer.hbm.xml</a:t>
            </a:r>
          </a:p>
          <a:p>
            <a:pPr marL="0" indent="0">
              <a:buNone/>
            </a:pPr>
            <a:r>
              <a:rPr lang="en-US" dirty="0" smtClean="0">
                <a:solidFill>
                  <a:srgbClr val="FF0000"/>
                </a:solidFill>
              </a:rPr>
              <a:t>================</a:t>
            </a:r>
          </a:p>
          <a:p>
            <a:pPr marL="0" indent="0">
              <a:buNone/>
            </a:pPr>
            <a:r>
              <a:rPr lang="en-US" dirty="0" smtClean="0">
                <a:solidFill>
                  <a:srgbClr val="FF0000"/>
                </a:solidFill>
              </a:rPr>
              <a:t>&lt;hibernate-mapping&gt;</a:t>
            </a:r>
          </a:p>
          <a:p>
            <a:pPr marL="0" indent="0">
              <a:buNone/>
            </a:pPr>
            <a:r>
              <a:rPr lang="en-US" dirty="0" smtClean="0">
                <a:solidFill>
                  <a:srgbClr val="FF0000"/>
                </a:solidFill>
              </a:rPr>
              <a:t>    &lt;class name=“customer  table=“CUSTOMER”&gt;</a:t>
            </a:r>
          </a:p>
          <a:p>
            <a:pPr marL="0" indent="0">
              <a:buNone/>
            </a:pPr>
            <a:r>
              <a:rPr lang="en-US" dirty="0" smtClean="0">
                <a:solidFill>
                  <a:srgbClr val="FF0000"/>
                </a:solidFill>
              </a:rPr>
              <a:t>	&lt;id=“</a:t>
            </a:r>
            <a:r>
              <a:rPr lang="en-US" dirty="0" err="1" smtClean="0">
                <a:solidFill>
                  <a:srgbClr val="FF0000"/>
                </a:solidFill>
              </a:rPr>
              <a:t>customerid</a:t>
            </a:r>
            <a:r>
              <a:rPr lang="en-US" dirty="0" smtClean="0">
                <a:solidFill>
                  <a:srgbClr val="FF0000"/>
                </a:solidFill>
              </a:rPr>
              <a:t> column=“CUSTOMER_ID” type=“</a:t>
            </a:r>
            <a:r>
              <a:rPr lang="en-US" dirty="0" err="1" smtClean="0">
                <a:solidFill>
                  <a:srgbClr val="FF0000"/>
                </a:solidFill>
              </a:rPr>
              <a:t>int</a:t>
            </a:r>
            <a:r>
              <a:rPr lang="en-US" dirty="0" smtClean="0">
                <a:solidFill>
                  <a:srgbClr val="FF0000"/>
                </a:solidFill>
              </a:rPr>
              <a:t>”&gt;</a:t>
            </a:r>
          </a:p>
          <a:p>
            <a:pPr marL="0" indent="0">
              <a:buNone/>
            </a:pPr>
            <a:r>
              <a:rPr lang="en-US" dirty="0" smtClean="0">
                <a:solidFill>
                  <a:srgbClr val="FF0000"/>
                </a:solidFill>
              </a:rPr>
              <a:t>	&lt;property name=“</a:t>
            </a:r>
            <a:r>
              <a:rPr lang="en-US" dirty="0" err="1" smtClean="0">
                <a:solidFill>
                  <a:srgbClr val="FF0000"/>
                </a:solidFill>
              </a:rPr>
              <a:t>customerFN</a:t>
            </a:r>
            <a:r>
              <a:rPr lang="en-US" dirty="0" smtClean="0">
                <a:solidFill>
                  <a:srgbClr val="FF0000"/>
                </a:solidFill>
              </a:rPr>
              <a:t>” column=“CUSTOMER_FN” type=“String”&gt;</a:t>
            </a:r>
          </a:p>
          <a:p>
            <a:pPr marL="0" indent="0">
              <a:buNone/>
            </a:pPr>
            <a:r>
              <a:rPr lang="en-US" dirty="0" smtClean="0">
                <a:solidFill>
                  <a:srgbClr val="FF0000"/>
                </a:solidFill>
              </a:rPr>
              <a:t>	&lt;</a:t>
            </a:r>
            <a:r>
              <a:rPr lang="en-US" dirty="0">
                <a:solidFill>
                  <a:srgbClr val="FF0000"/>
                </a:solidFill>
              </a:rPr>
              <a:t>property name=“</a:t>
            </a:r>
            <a:r>
              <a:rPr lang="en-US" dirty="0" err="1" smtClean="0">
                <a:solidFill>
                  <a:srgbClr val="FF0000"/>
                </a:solidFill>
              </a:rPr>
              <a:t>customerLN</a:t>
            </a:r>
            <a:r>
              <a:rPr lang="en-US" dirty="0" smtClean="0">
                <a:solidFill>
                  <a:srgbClr val="FF0000"/>
                </a:solidFill>
              </a:rPr>
              <a:t>” </a:t>
            </a:r>
            <a:r>
              <a:rPr lang="en-US" dirty="0">
                <a:solidFill>
                  <a:srgbClr val="FF0000"/>
                </a:solidFill>
              </a:rPr>
              <a:t>column=“</a:t>
            </a:r>
            <a:r>
              <a:rPr lang="en-US" dirty="0" smtClean="0">
                <a:solidFill>
                  <a:srgbClr val="FF0000"/>
                </a:solidFill>
              </a:rPr>
              <a:t>CUSTOMER_LN</a:t>
            </a:r>
            <a:r>
              <a:rPr lang="en-US" dirty="0">
                <a:solidFill>
                  <a:srgbClr val="FF0000"/>
                </a:solidFill>
              </a:rPr>
              <a:t>” type=“String”&gt;</a:t>
            </a:r>
          </a:p>
          <a:p>
            <a:pPr marL="0" indent="0">
              <a:buNone/>
            </a:pPr>
            <a:r>
              <a:rPr lang="en-US" dirty="0">
                <a:solidFill>
                  <a:srgbClr val="FF0000"/>
                </a:solidFill>
              </a:rPr>
              <a:t>	</a:t>
            </a:r>
            <a:r>
              <a:rPr lang="en-US" dirty="0" smtClean="0">
                <a:solidFill>
                  <a:srgbClr val="FF0000"/>
                </a:solidFill>
              </a:rPr>
              <a:t>&lt;</a:t>
            </a:r>
            <a:r>
              <a:rPr lang="en-US" dirty="0">
                <a:solidFill>
                  <a:srgbClr val="FF0000"/>
                </a:solidFill>
              </a:rPr>
              <a:t>property name</a:t>
            </a:r>
            <a:r>
              <a:rPr lang="en-US" dirty="0" smtClean="0">
                <a:solidFill>
                  <a:srgbClr val="FF0000"/>
                </a:solidFill>
              </a:rPr>
              <a:t>=“</a:t>
            </a:r>
            <a:r>
              <a:rPr lang="en-US" dirty="0" err="1" smtClean="0">
                <a:solidFill>
                  <a:srgbClr val="FF0000"/>
                </a:solidFill>
              </a:rPr>
              <a:t>dob</a:t>
            </a:r>
            <a:r>
              <a:rPr lang="en-US" dirty="0" smtClean="0">
                <a:solidFill>
                  <a:srgbClr val="FF0000"/>
                </a:solidFill>
              </a:rPr>
              <a:t>” </a:t>
            </a:r>
            <a:r>
              <a:rPr lang="en-US" dirty="0">
                <a:solidFill>
                  <a:srgbClr val="FF0000"/>
                </a:solidFill>
              </a:rPr>
              <a:t>column</a:t>
            </a:r>
            <a:r>
              <a:rPr lang="en-US" dirty="0" smtClean="0">
                <a:solidFill>
                  <a:srgbClr val="FF0000"/>
                </a:solidFill>
              </a:rPr>
              <a:t>=“DOB” </a:t>
            </a:r>
            <a:r>
              <a:rPr lang="en-US" dirty="0">
                <a:solidFill>
                  <a:srgbClr val="FF0000"/>
                </a:solidFill>
              </a:rPr>
              <a:t>type</a:t>
            </a:r>
            <a:r>
              <a:rPr lang="en-US" dirty="0" smtClean="0">
                <a:solidFill>
                  <a:srgbClr val="FF0000"/>
                </a:solidFill>
              </a:rPr>
              <a:t>=“Date”&gt;</a:t>
            </a:r>
            <a:endParaRPr lang="en-US" dirty="0">
              <a:solidFill>
                <a:srgbClr val="FF0000"/>
              </a:solidFill>
            </a:endParaRPr>
          </a:p>
          <a:p>
            <a:pPr marL="0" indent="0">
              <a:buNone/>
            </a:pPr>
            <a:r>
              <a:rPr lang="en-US" dirty="0">
                <a:solidFill>
                  <a:srgbClr val="FF0000"/>
                </a:solidFill>
              </a:rPr>
              <a:t>	</a:t>
            </a:r>
            <a:r>
              <a:rPr lang="en-US" dirty="0" smtClean="0">
                <a:solidFill>
                  <a:srgbClr val="FF0000"/>
                </a:solidFill>
              </a:rPr>
              <a:t>&lt;</a:t>
            </a:r>
            <a:r>
              <a:rPr lang="en-US" dirty="0">
                <a:solidFill>
                  <a:srgbClr val="FF0000"/>
                </a:solidFill>
              </a:rPr>
              <a:t>property name</a:t>
            </a:r>
            <a:r>
              <a:rPr lang="en-US" dirty="0" smtClean="0">
                <a:solidFill>
                  <a:srgbClr val="FF0000"/>
                </a:solidFill>
              </a:rPr>
              <a:t>=“gender” </a:t>
            </a:r>
            <a:r>
              <a:rPr lang="en-US" dirty="0">
                <a:solidFill>
                  <a:srgbClr val="FF0000"/>
                </a:solidFill>
              </a:rPr>
              <a:t>column</a:t>
            </a:r>
            <a:r>
              <a:rPr lang="en-US" dirty="0" smtClean="0">
                <a:solidFill>
                  <a:srgbClr val="FF0000"/>
                </a:solidFill>
              </a:rPr>
              <a:t>=“GENDER” </a:t>
            </a:r>
            <a:r>
              <a:rPr lang="en-US" dirty="0">
                <a:solidFill>
                  <a:srgbClr val="FF0000"/>
                </a:solidFill>
              </a:rPr>
              <a:t>type=“String”&gt;</a:t>
            </a:r>
          </a:p>
          <a:p>
            <a:pPr marL="0" indent="0">
              <a:buNone/>
            </a:pPr>
            <a:r>
              <a:rPr lang="en-US" dirty="0" smtClean="0">
                <a:solidFill>
                  <a:srgbClr val="FF0000"/>
                </a:solidFill>
              </a:rPr>
              <a:t>&lt;/hibernate-mapping&gt;</a:t>
            </a:r>
          </a:p>
          <a:p>
            <a:pPr marL="0" indent="0">
              <a:buNone/>
            </a:pPr>
            <a:r>
              <a:rPr lang="en-US" dirty="0" smtClean="0"/>
              <a:t>Just understand the uses of the tags which is given by hibernate </a:t>
            </a:r>
            <a:r>
              <a:rPr lang="en-US" dirty="0" err="1" smtClean="0"/>
              <a:t>dtd</a:t>
            </a:r>
            <a:r>
              <a:rPr lang="en-US" dirty="0" smtClean="0"/>
              <a:t>.</a:t>
            </a:r>
          </a:p>
          <a:p>
            <a:pPr marL="0" indent="0">
              <a:buNone/>
            </a:pPr>
            <a:r>
              <a:rPr lang="en-US" dirty="0" smtClean="0"/>
              <a:t>Class, name, table, id, property, type column these all are tags and tags properties which is given by hibernate. Using these tags we have to map the entity class to table. </a:t>
            </a:r>
            <a:endParaRPr lang="en-US" dirty="0"/>
          </a:p>
          <a:p>
            <a:pPr marL="0" indent="0">
              <a:buNone/>
            </a:pP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9586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Hibernate 28</a:t>
            </a:r>
            <a:endParaRPr lang="en-US" dirty="0">
              <a:solidFill>
                <a:srgbClr val="FF0000"/>
              </a:solidFill>
            </a:endParaRPr>
          </a:p>
        </p:txBody>
      </p:sp>
      <p:sp>
        <p:nvSpPr>
          <p:cNvPr id="3" name="Content Placeholder 2"/>
          <p:cNvSpPr>
            <a:spLocks noGrp="1"/>
          </p:cNvSpPr>
          <p:nvPr>
            <p:ph idx="1"/>
          </p:nvPr>
        </p:nvSpPr>
        <p:spPr>
          <a:xfrm>
            <a:off x="36286" y="838200"/>
            <a:ext cx="8955314" cy="5943600"/>
          </a:xfrm>
        </p:spPr>
        <p:txBody>
          <a:bodyPr>
            <a:normAutofit fontScale="70000" lnSpcReduction="20000"/>
          </a:bodyPr>
          <a:lstStyle/>
          <a:p>
            <a:r>
              <a:rPr lang="en-US" dirty="0" smtClean="0"/>
              <a:t>As per the previous class having mapping file is not enough we </a:t>
            </a:r>
            <a:r>
              <a:rPr lang="en-US" dirty="0" err="1" smtClean="0"/>
              <a:t>b’z</a:t>
            </a:r>
            <a:r>
              <a:rPr lang="en-US" dirty="0" smtClean="0"/>
              <a:t> we are mapping a table with class and columns with attributes but to perform the any operation we want a connection.</a:t>
            </a:r>
          </a:p>
          <a:p>
            <a:r>
              <a:rPr lang="en-US" dirty="0" smtClean="0"/>
              <a:t>To get the connection have to pass the database information to the mapping file. But if there are 10 classes are there who wanted to perform the database operation. Then we have to write 10 mapping files with same database connection details.</a:t>
            </a:r>
          </a:p>
          <a:p>
            <a:r>
              <a:rPr lang="en-US" dirty="0" smtClean="0"/>
              <a:t>Means we are end up with duplicating the database information. </a:t>
            </a:r>
            <a:endParaRPr lang="en-US" dirty="0"/>
          </a:p>
          <a:p>
            <a:r>
              <a:rPr lang="en-US" dirty="0" smtClean="0"/>
              <a:t>To avoid such duplication hibernate has provided a configuration file </a:t>
            </a:r>
            <a:r>
              <a:rPr lang="en-US" dirty="0" err="1" smtClean="0"/>
              <a:t>I.e</a:t>
            </a:r>
            <a:r>
              <a:rPr lang="en-US" dirty="0"/>
              <a:t> </a:t>
            </a:r>
            <a:r>
              <a:rPr lang="en-US" dirty="0" smtClean="0">
                <a:solidFill>
                  <a:srgbClr val="FF0000"/>
                </a:solidFill>
              </a:rPr>
              <a:t>hibernate.cfg.xml</a:t>
            </a:r>
            <a:r>
              <a:rPr lang="en-US" dirty="0" smtClean="0"/>
              <a:t> which is common for all the mapping files. If we are performing operation with one database write one hibernate configuration file and if we are using multiple databases then we have to write multiple hibernate configuration file.</a:t>
            </a:r>
          </a:p>
          <a:p>
            <a:r>
              <a:rPr lang="en-US" dirty="0" smtClean="0"/>
              <a:t> A every configuration file contains a dialect which is very important while performing the database </a:t>
            </a:r>
            <a:r>
              <a:rPr lang="en-US" dirty="0" err="1" smtClean="0"/>
              <a:t>opertion</a:t>
            </a:r>
            <a:r>
              <a:rPr lang="en-US" dirty="0" smtClean="0"/>
              <a:t>.</a:t>
            </a:r>
          </a:p>
          <a:p>
            <a:r>
              <a:rPr lang="en-US" dirty="0" smtClean="0"/>
              <a:t>Dialect is the one of interface which is connect the underlying database and programmer using database.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71672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553200"/>
          </a:xfrm>
        </p:spPr>
        <p:txBody>
          <a:bodyPr>
            <a:normAutofit fontScale="70000" lnSpcReduction="20000"/>
          </a:bodyPr>
          <a:lstStyle/>
          <a:p>
            <a:r>
              <a:rPr lang="en-US" dirty="0" smtClean="0"/>
              <a:t>In hibernate very database contains a separate dialect to perform the corresponding operation.</a:t>
            </a:r>
          </a:p>
          <a:p>
            <a:r>
              <a:rPr lang="en-US" dirty="0" smtClean="0"/>
              <a:t>What is the need of dialects in the hibernate?</a:t>
            </a:r>
          </a:p>
          <a:p>
            <a:pPr marL="0" indent="0">
              <a:buNone/>
            </a:pPr>
            <a:r>
              <a:rPr lang="en-US" dirty="0" smtClean="0"/>
              <a:t>Ex.</a:t>
            </a:r>
          </a:p>
          <a:p>
            <a:pPr marL="0" indent="0">
              <a:buNone/>
            </a:pPr>
            <a:r>
              <a:rPr lang="en-US" dirty="0" smtClean="0"/>
              <a:t>	</a:t>
            </a:r>
            <a:r>
              <a:rPr lang="en-US" dirty="0" smtClean="0">
                <a:solidFill>
                  <a:srgbClr val="FF0000"/>
                </a:solidFill>
              </a:rPr>
              <a:t>&lt;hibernate-mappings&gt;</a:t>
            </a:r>
          </a:p>
          <a:p>
            <a:pPr marL="0" indent="0">
              <a:buNone/>
            </a:pPr>
            <a:r>
              <a:rPr lang="en-US" dirty="0">
                <a:solidFill>
                  <a:srgbClr val="FF0000"/>
                </a:solidFill>
              </a:rPr>
              <a:t>	</a:t>
            </a:r>
            <a:r>
              <a:rPr lang="en-US" dirty="0" smtClean="0">
                <a:solidFill>
                  <a:srgbClr val="FF0000"/>
                </a:solidFill>
              </a:rPr>
              <a:t>	&lt;class&gt;….</a:t>
            </a:r>
          </a:p>
          <a:p>
            <a:pPr marL="0" indent="0">
              <a:buNone/>
            </a:pPr>
            <a:r>
              <a:rPr lang="en-US" dirty="0">
                <a:solidFill>
                  <a:srgbClr val="FF0000"/>
                </a:solidFill>
              </a:rPr>
              <a:t>	</a:t>
            </a:r>
            <a:r>
              <a:rPr lang="en-US" dirty="0" smtClean="0">
                <a:solidFill>
                  <a:srgbClr val="FF0000"/>
                </a:solidFill>
              </a:rPr>
              <a:t>	&lt;</a:t>
            </a:r>
            <a:r>
              <a:rPr lang="en-US" dirty="0" err="1" smtClean="0">
                <a:solidFill>
                  <a:srgbClr val="FF0000"/>
                </a:solidFill>
              </a:rPr>
              <a:t>propery</a:t>
            </a:r>
            <a:r>
              <a:rPr lang="en-US" dirty="0" smtClean="0">
                <a:solidFill>
                  <a:srgbClr val="FF0000"/>
                </a:solidFill>
              </a:rPr>
              <a:t> name=“</a:t>
            </a:r>
            <a:r>
              <a:rPr lang="en-US" dirty="0" err="1" smtClean="0">
                <a:solidFill>
                  <a:srgbClr val="FF0000"/>
                </a:solidFill>
              </a:rPr>
              <a:t>dob</a:t>
            </a:r>
            <a:r>
              <a:rPr lang="en-US" dirty="0" smtClean="0">
                <a:solidFill>
                  <a:srgbClr val="FF0000"/>
                </a:solidFill>
              </a:rPr>
              <a:t>” column=“DOB” type=“date”&gt;</a:t>
            </a:r>
          </a:p>
          <a:p>
            <a:pPr marL="0" indent="0">
              <a:buNone/>
            </a:pPr>
            <a:r>
              <a:rPr lang="en-US" dirty="0">
                <a:solidFill>
                  <a:srgbClr val="FF0000"/>
                </a:solidFill>
              </a:rPr>
              <a:t>	</a:t>
            </a:r>
            <a:r>
              <a:rPr lang="en-US" dirty="0" smtClean="0">
                <a:solidFill>
                  <a:srgbClr val="FF0000"/>
                </a:solidFill>
              </a:rPr>
              <a:t>	……&lt;/class&gt;</a:t>
            </a:r>
          </a:p>
          <a:p>
            <a:pPr marL="0" indent="0">
              <a:buNone/>
            </a:pPr>
            <a:r>
              <a:rPr lang="en-US" dirty="0">
                <a:solidFill>
                  <a:srgbClr val="FF0000"/>
                </a:solidFill>
              </a:rPr>
              <a:t>	</a:t>
            </a:r>
            <a:r>
              <a:rPr lang="en-US" dirty="0" smtClean="0">
                <a:solidFill>
                  <a:srgbClr val="FF0000"/>
                </a:solidFill>
              </a:rPr>
              <a:t>&lt;/hibernate-mappings&gt;</a:t>
            </a:r>
          </a:p>
          <a:p>
            <a:pPr marL="0" indent="0">
              <a:buNone/>
            </a:pPr>
            <a:r>
              <a:rPr lang="en-US" dirty="0" smtClean="0"/>
              <a:t>In the above example a property with date datatype which is may not be same to every databases. Every database may varied from another database.</a:t>
            </a:r>
          </a:p>
          <a:p>
            <a:r>
              <a:rPr lang="en-US" dirty="0" smtClean="0"/>
              <a:t>Oracle may contains date , </a:t>
            </a:r>
            <a:r>
              <a:rPr lang="en-US" dirty="0" err="1" smtClean="0"/>
              <a:t>mysql</a:t>
            </a:r>
            <a:r>
              <a:rPr lang="en-US" dirty="0" smtClean="0"/>
              <a:t> contains </a:t>
            </a:r>
            <a:r>
              <a:rPr lang="en-US" dirty="0" err="1" smtClean="0"/>
              <a:t>timeStamp</a:t>
            </a:r>
            <a:r>
              <a:rPr lang="en-US" dirty="0" smtClean="0"/>
              <a:t>, </a:t>
            </a:r>
            <a:r>
              <a:rPr lang="en-US" dirty="0" err="1" smtClean="0"/>
              <a:t>MsAccess</a:t>
            </a:r>
            <a:r>
              <a:rPr lang="en-US" dirty="0" smtClean="0"/>
              <a:t> may contains different .</a:t>
            </a:r>
          </a:p>
          <a:p>
            <a:r>
              <a:rPr lang="en-US" dirty="0" smtClean="0"/>
              <a:t>Hibernate using his own provided datatype  i.e. date and depends on the database dialects going to convert the date format  in to the java understandable format.</a:t>
            </a:r>
          </a:p>
          <a:p>
            <a:r>
              <a:rPr lang="en-US" dirty="0" smtClean="0"/>
              <a:t>Means if there is changes in database there is no effect on mapping file .</a:t>
            </a:r>
          </a:p>
          <a:p>
            <a:r>
              <a:rPr lang="en-US" dirty="0" smtClean="0"/>
              <a:t>Dialect works many places we will see later.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8310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705600"/>
          </a:xfrm>
        </p:spPr>
        <p:txBody>
          <a:bodyPr>
            <a:normAutofit fontScale="55000" lnSpcReduction="20000"/>
          </a:bodyPr>
          <a:lstStyle/>
          <a:p>
            <a:r>
              <a:rPr lang="en-US" dirty="0" smtClean="0"/>
              <a:t>Let see how we are duplicating the database configuration details if we are using multiple mapping files.</a:t>
            </a:r>
          </a:p>
          <a:p>
            <a:pPr marL="457200" lvl="1" indent="0">
              <a:buNone/>
            </a:pPr>
            <a:r>
              <a:rPr lang="en-US" dirty="0" smtClean="0">
                <a:solidFill>
                  <a:srgbClr val="FF0000"/>
                </a:solidFill>
              </a:rPr>
              <a:t>Customer.hbm.xml</a:t>
            </a:r>
          </a:p>
          <a:p>
            <a:pPr marL="457200" lvl="1" indent="0">
              <a:buNone/>
            </a:pPr>
            <a:r>
              <a:rPr lang="en-US" dirty="0" smtClean="0"/>
              <a:t>&lt;hibernate-mappings&gt;</a:t>
            </a:r>
          </a:p>
          <a:p>
            <a:pPr marL="457200" lvl="1" indent="0">
              <a:buNone/>
            </a:pPr>
            <a:r>
              <a:rPr lang="en-US" dirty="0"/>
              <a:t>	</a:t>
            </a:r>
            <a:r>
              <a:rPr lang="en-US" dirty="0" smtClean="0"/>
              <a:t>&lt;class&gt;…………..&lt;/class&gt;</a:t>
            </a:r>
          </a:p>
          <a:p>
            <a:pPr marL="457200" lvl="1" indent="0">
              <a:buNone/>
            </a:pPr>
            <a:r>
              <a:rPr lang="en-US" dirty="0" smtClean="0"/>
              <a:t>&lt;/</a:t>
            </a:r>
            <a:r>
              <a:rPr lang="en-US" dirty="0" err="1" smtClean="0"/>
              <a:t>hibernatemappings</a:t>
            </a:r>
            <a:r>
              <a:rPr lang="en-US" dirty="0" smtClean="0"/>
              <a:t>&gt;</a:t>
            </a:r>
          </a:p>
          <a:p>
            <a:pPr marL="457200" lvl="1" indent="0">
              <a:buNone/>
            </a:pPr>
            <a:r>
              <a:rPr lang="en-US" dirty="0" smtClean="0"/>
              <a:t>&lt;hibernate-</a:t>
            </a:r>
            <a:r>
              <a:rPr lang="en-US" dirty="0" smtClean="0">
                <a:solidFill>
                  <a:srgbClr val="FF0000"/>
                </a:solidFill>
              </a:rPr>
              <a:t>configuration&gt;</a:t>
            </a:r>
          </a:p>
          <a:p>
            <a:pPr marL="457200" lvl="1" indent="0">
              <a:buNone/>
            </a:pPr>
            <a:r>
              <a:rPr lang="en-US" dirty="0" smtClean="0">
                <a:solidFill>
                  <a:srgbClr val="FF0000"/>
                </a:solidFill>
              </a:rPr>
              <a:t>	&lt;session-factory&gt;</a:t>
            </a:r>
          </a:p>
          <a:p>
            <a:pPr marL="457200" lvl="1" indent="0">
              <a:buNone/>
            </a:pPr>
            <a:r>
              <a:rPr lang="en-US" dirty="0">
                <a:solidFill>
                  <a:srgbClr val="FF0000"/>
                </a:solidFill>
              </a:rPr>
              <a:t>	</a:t>
            </a:r>
            <a:r>
              <a:rPr lang="en-US" dirty="0" smtClean="0">
                <a:solidFill>
                  <a:srgbClr val="FF0000"/>
                </a:solidFill>
              </a:rPr>
              <a:t>&lt;property name=</a:t>
            </a:r>
            <a:r>
              <a:rPr lang="en-US" dirty="0" err="1" smtClean="0">
                <a:solidFill>
                  <a:srgbClr val="FF0000"/>
                </a:solidFill>
              </a:rPr>
              <a:t>connection.driver_className</a:t>
            </a:r>
            <a:r>
              <a:rPr lang="en-US" dirty="0" smtClean="0">
                <a:solidFill>
                  <a:srgbClr val="FF0000"/>
                </a:solidFill>
              </a:rPr>
              <a:t>&gt;</a:t>
            </a:r>
            <a:r>
              <a:rPr lang="en-US" dirty="0" err="1" smtClean="0">
                <a:solidFill>
                  <a:srgbClr val="FF0000"/>
                </a:solidFill>
              </a:rPr>
              <a:t>OracleDriver</a:t>
            </a:r>
            <a:r>
              <a:rPr lang="en-US" dirty="0" smtClean="0">
                <a:solidFill>
                  <a:srgbClr val="FF0000"/>
                </a:solidFill>
              </a:rPr>
              <a:t>&lt;/property&gt;</a:t>
            </a:r>
          </a:p>
          <a:p>
            <a:pPr marL="457200" lvl="1" indent="0">
              <a:buNone/>
            </a:pPr>
            <a:r>
              <a:rPr lang="en-US" dirty="0" smtClean="0">
                <a:solidFill>
                  <a:srgbClr val="FF0000"/>
                </a:solidFill>
              </a:rPr>
              <a:t>&lt;property name=connection.url&gt;</a:t>
            </a:r>
            <a:r>
              <a:rPr lang="en-US" dirty="0" err="1" smtClean="0">
                <a:solidFill>
                  <a:srgbClr val="FF0000"/>
                </a:solidFill>
              </a:rPr>
              <a:t>jdbc:oracle:thin</a:t>
            </a:r>
            <a:r>
              <a:rPr lang="en-US" dirty="0" smtClean="0">
                <a:solidFill>
                  <a:srgbClr val="FF0000"/>
                </a:solidFill>
              </a:rPr>
              <a:t>:@localhost:1521:xe&lt;/property&gt;</a:t>
            </a:r>
          </a:p>
          <a:p>
            <a:pPr marL="457200" lvl="1" indent="0">
              <a:buNone/>
            </a:pPr>
            <a:r>
              <a:rPr lang="en-US" dirty="0" smtClean="0">
                <a:solidFill>
                  <a:srgbClr val="FF0000"/>
                </a:solidFill>
              </a:rPr>
              <a:t>&lt;property name=</a:t>
            </a:r>
            <a:r>
              <a:rPr lang="en-US" dirty="0" err="1" smtClean="0">
                <a:solidFill>
                  <a:srgbClr val="FF0000"/>
                </a:solidFill>
              </a:rPr>
              <a:t>connection.username</a:t>
            </a:r>
            <a:r>
              <a:rPr lang="en-US" dirty="0" smtClean="0">
                <a:solidFill>
                  <a:srgbClr val="FF0000"/>
                </a:solidFill>
              </a:rPr>
              <a:t>&gt;</a:t>
            </a:r>
            <a:r>
              <a:rPr lang="en-US" dirty="0" err="1" smtClean="0">
                <a:solidFill>
                  <a:srgbClr val="FF0000"/>
                </a:solidFill>
              </a:rPr>
              <a:t>hbm_user</a:t>
            </a:r>
            <a:r>
              <a:rPr lang="en-US" dirty="0" smtClean="0">
                <a:solidFill>
                  <a:srgbClr val="FF0000"/>
                </a:solidFill>
              </a:rPr>
              <a:t>&lt;/property&gt;</a:t>
            </a:r>
          </a:p>
          <a:p>
            <a:pPr marL="457200" lvl="1" indent="0">
              <a:buNone/>
            </a:pPr>
            <a:r>
              <a:rPr lang="en-US" dirty="0" smtClean="0">
                <a:solidFill>
                  <a:srgbClr val="FF0000"/>
                </a:solidFill>
              </a:rPr>
              <a:t>&lt;property name=</a:t>
            </a:r>
            <a:r>
              <a:rPr lang="en-US" dirty="0" err="1" smtClean="0">
                <a:solidFill>
                  <a:srgbClr val="FF0000"/>
                </a:solidFill>
              </a:rPr>
              <a:t>connection.password</a:t>
            </a:r>
            <a:r>
              <a:rPr lang="en-US" dirty="0" smtClean="0">
                <a:solidFill>
                  <a:srgbClr val="FF0000"/>
                </a:solidFill>
              </a:rPr>
              <a:t>&gt;</a:t>
            </a:r>
            <a:r>
              <a:rPr lang="en-US" dirty="0" err="1" smtClean="0">
                <a:solidFill>
                  <a:srgbClr val="FF0000"/>
                </a:solidFill>
              </a:rPr>
              <a:t>hbm_pass</a:t>
            </a:r>
            <a:r>
              <a:rPr lang="en-US" dirty="0" smtClean="0">
                <a:solidFill>
                  <a:srgbClr val="FF0000"/>
                </a:solidFill>
              </a:rPr>
              <a:t>&lt;/property&gt;</a:t>
            </a:r>
          </a:p>
          <a:p>
            <a:pPr marL="457200" lvl="1" indent="0">
              <a:buNone/>
            </a:pPr>
            <a:r>
              <a:rPr lang="en-US" dirty="0" smtClean="0">
                <a:solidFill>
                  <a:srgbClr val="FF0000"/>
                </a:solidFill>
              </a:rPr>
              <a:t>&lt;property name=</a:t>
            </a:r>
            <a:r>
              <a:rPr lang="en-US" dirty="0" err="1" smtClean="0">
                <a:solidFill>
                  <a:srgbClr val="FF0000"/>
                </a:solidFill>
              </a:rPr>
              <a:t>hibernate.dialect</a:t>
            </a:r>
            <a:r>
              <a:rPr lang="en-US" dirty="0" smtClean="0">
                <a:solidFill>
                  <a:srgbClr val="FF0000"/>
                </a:solidFill>
              </a:rPr>
              <a:t>&gt;oracle10gDialect&lt;/property&gt;</a:t>
            </a:r>
          </a:p>
          <a:p>
            <a:pPr marL="457200" lvl="1" indent="0">
              <a:buNone/>
            </a:pPr>
            <a:r>
              <a:rPr lang="en-US" dirty="0" smtClean="0">
                <a:solidFill>
                  <a:srgbClr val="FF0000"/>
                </a:solidFill>
              </a:rPr>
              <a:t>&lt;/hibernate-configuration&gt;</a:t>
            </a:r>
          </a:p>
          <a:p>
            <a:pPr marL="457200" lvl="1" indent="0">
              <a:buNone/>
            </a:pPr>
            <a:r>
              <a:rPr lang="en-US" dirty="0" smtClean="0">
                <a:solidFill>
                  <a:srgbClr val="FF0000"/>
                </a:solidFill>
              </a:rPr>
              <a:t>employee.hbm.xml</a:t>
            </a:r>
            <a:endParaRPr lang="en-US" dirty="0">
              <a:solidFill>
                <a:srgbClr val="FF0000"/>
              </a:solidFill>
            </a:endParaRPr>
          </a:p>
          <a:p>
            <a:pPr marL="457200" lvl="1" indent="0">
              <a:buNone/>
            </a:pPr>
            <a:r>
              <a:rPr lang="en-US" dirty="0"/>
              <a:t>&lt;hibernate-mappings&gt;</a:t>
            </a:r>
          </a:p>
          <a:p>
            <a:pPr marL="457200" lvl="1" indent="0">
              <a:buNone/>
            </a:pPr>
            <a:r>
              <a:rPr lang="en-US" dirty="0"/>
              <a:t>	&lt;class&gt;…………..&lt;/class&gt;</a:t>
            </a:r>
          </a:p>
          <a:p>
            <a:pPr marL="457200" lvl="1" indent="0">
              <a:buNone/>
            </a:pPr>
            <a:r>
              <a:rPr lang="en-US" dirty="0"/>
              <a:t>&lt;/</a:t>
            </a:r>
            <a:r>
              <a:rPr lang="en-US" dirty="0" err="1"/>
              <a:t>hibernatemappings</a:t>
            </a:r>
            <a:r>
              <a:rPr lang="en-US" dirty="0"/>
              <a:t>&gt;</a:t>
            </a:r>
          </a:p>
          <a:p>
            <a:pPr marL="457200" lvl="1" indent="0">
              <a:buNone/>
            </a:pPr>
            <a:r>
              <a:rPr lang="en-US" dirty="0" smtClean="0">
                <a:solidFill>
                  <a:srgbClr val="FF0000"/>
                </a:solidFill>
              </a:rPr>
              <a:t>&lt;hibernate-configuration</a:t>
            </a:r>
            <a:r>
              <a:rPr lang="en-US" dirty="0">
                <a:solidFill>
                  <a:srgbClr val="FF0000"/>
                </a:solidFill>
              </a:rPr>
              <a:t>&gt;</a:t>
            </a:r>
          </a:p>
          <a:p>
            <a:pPr marL="457200" lvl="1" indent="0">
              <a:buNone/>
            </a:pPr>
            <a:r>
              <a:rPr lang="en-US" dirty="0">
                <a:solidFill>
                  <a:srgbClr val="FF0000"/>
                </a:solidFill>
              </a:rPr>
              <a:t>	&lt;property </a:t>
            </a:r>
            <a:r>
              <a:rPr lang="en-US" dirty="0" smtClean="0">
                <a:solidFill>
                  <a:srgbClr val="FF0000"/>
                </a:solidFill>
              </a:rPr>
              <a:t>name=</a:t>
            </a:r>
            <a:r>
              <a:rPr lang="en-US" dirty="0" err="1" smtClean="0">
                <a:solidFill>
                  <a:srgbClr val="FF0000"/>
                </a:solidFill>
              </a:rPr>
              <a:t>connection.driver_className</a:t>
            </a:r>
            <a:r>
              <a:rPr lang="en-US" dirty="0" smtClean="0">
                <a:solidFill>
                  <a:srgbClr val="FF0000"/>
                </a:solidFill>
              </a:rPr>
              <a:t>&gt;</a:t>
            </a:r>
            <a:r>
              <a:rPr lang="en-US" dirty="0" err="1" smtClean="0">
                <a:solidFill>
                  <a:srgbClr val="FF0000"/>
                </a:solidFill>
              </a:rPr>
              <a:t>OracleDriver</a:t>
            </a:r>
            <a:r>
              <a:rPr lang="en-US" dirty="0">
                <a:solidFill>
                  <a:srgbClr val="FF0000"/>
                </a:solidFill>
              </a:rPr>
              <a:t>&lt;/property&gt;</a:t>
            </a:r>
          </a:p>
          <a:p>
            <a:pPr marL="457200" lvl="1" indent="0">
              <a:buNone/>
            </a:pPr>
            <a:r>
              <a:rPr lang="en-US" dirty="0">
                <a:solidFill>
                  <a:srgbClr val="FF0000"/>
                </a:solidFill>
              </a:rPr>
              <a:t>&lt;property </a:t>
            </a:r>
            <a:r>
              <a:rPr lang="en-US" dirty="0" smtClean="0">
                <a:solidFill>
                  <a:srgbClr val="FF0000"/>
                </a:solidFill>
              </a:rPr>
              <a:t>name=</a:t>
            </a:r>
            <a:r>
              <a:rPr lang="en-US" dirty="0" err="1" smtClean="0">
                <a:solidFill>
                  <a:srgbClr val="FF0000"/>
                </a:solidFill>
              </a:rPr>
              <a:t>connectionurl</a:t>
            </a:r>
            <a:r>
              <a:rPr lang="en-US" dirty="0" smtClean="0">
                <a:solidFill>
                  <a:srgbClr val="FF0000"/>
                </a:solidFill>
              </a:rPr>
              <a:t>&gt;</a:t>
            </a:r>
            <a:r>
              <a:rPr lang="en-US" dirty="0" err="1" smtClean="0">
                <a:solidFill>
                  <a:srgbClr val="FF0000"/>
                </a:solidFill>
              </a:rPr>
              <a:t>jdbc:oracle:thin</a:t>
            </a:r>
            <a:r>
              <a:rPr lang="en-US" dirty="0">
                <a:solidFill>
                  <a:srgbClr val="FF0000"/>
                </a:solidFill>
              </a:rPr>
              <a:t>:@localhost:1521:xe&lt;/property&gt;</a:t>
            </a:r>
          </a:p>
          <a:p>
            <a:pPr marL="457200" lvl="1" indent="0">
              <a:buNone/>
            </a:pPr>
            <a:r>
              <a:rPr lang="en-US" dirty="0">
                <a:solidFill>
                  <a:srgbClr val="FF0000"/>
                </a:solidFill>
              </a:rPr>
              <a:t>&lt;property </a:t>
            </a:r>
            <a:r>
              <a:rPr lang="en-US" dirty="0" smtClean="0">
                <a:solidFill>
                  <a:srgbClr val="FF0000"/>
                </a:solidFill>
              </a:rPr>
              <a:t>name=</a:t>
            </a:r>
            <a:r>
              <a:rPr lang="en-US" dirty="0" err="1" smtClean="0">
                <a:solidFill>
                  <a:srgbClr val="FF0000"/>
                </a:solidFill>
              </a:rPr>
              <a:t>connection.username</a:t>
            </a:r>
            <a:r>
              <a:rPr lang="en-US" dirty="0" smtClean="0">
                <a:solidFill>
                  <a:srgbClr val="FF0000"/>
                </a:solidFill>
              </a:rPr>
              <a:t>&gt;</a:t>
            </a:r>
            <a:r>
              <a:rPr lang="en-US" dirty="0" err="1" smtClean="0">
                <a:solidFill>
                  <a:srgbClr val="FF0000"/>
                </a:solidFill>
              </a:rPr>
              <a:t>hbm_user</a:t>
            </a:r>
            <a:r>
              <a:rPr lang="en-US" dirty="0">
                <a:solidFill>
                  <a:srgbClr val="FF0000"/>
                </a:solidFill>
              </a:rPr>
              <a:t>&lt;/property&gt;</a:t>
            </a:r>
          </a:p>
          <a:p>
            <a:pPr marL="457200" lvl="1" indent="0">
              <a:buNone/>
            </a:pPr>
            <a:r>
              <a:rPr lang="en-US" dirty="0">
                <a:solidFill>
                  <a:srgbClr val="FF0000"/>
                </a:solidFill>
              </a:rPr>
              <a:t>&lt;property name=</a:t>
            </a:r>
            <a:r>
              <a:rPr lang="en-US" dirty="0" err="1">
                <a:solidFill>
                  <a:srgbClr val="FF0000"/>
                </a:solidFill>
              </a:rPr>
              <a:t>connection.password</a:t>
            </a:r>
            <a:r>
              <a:rPr lang="en-US" dirty="0">
                <a:solidFill>
                  <a:srgbClr val="FF0000"/>
                </a:solidFill>
              </a:rPr>
              <a:t>&gt;</a:t>
            </a:r>
            <a:r>
              <a:rPr lang="en-US" dirty="0" err="1">
                <a:solidFill>
                  <a:srgbClr val="FF0000"/>
                </a:solidFill>
              </a:rPr>
              <a:t>hbm_pass</a:t>
            </a:r>
            <a:r>
              <a:rPr lang="en-US" dirty="0">
                <a:solidFill>
                  <a:srgbClr val="FF0000"/>
                </a:solidFill>
              </a:rPr>
              <a:t>&lt;/property</a:t>
            </a:r>
            <a:r>
              <a:rPr lang="en-US" dirty="0" smtClean="0">
                <a:solidFill>
                  <a:srgbClr val="FF0000"/>
                </a:solidFill>
              </a:rPr>
              <a:t>&gt;</a:t>
            </a:r>
          </a:p>
          <a:p>
            <a:pPr marL="457200" lvl="1" indent="0">
              <a:buNone/>
            </a:pPr>
            <a:r>
              <a:rPr lang="en-US" dirty="0">
                <a:solidFill>
                  <a:srgbClr val="FF0000"/>
                </a:solidFill>
              </a:rPr>
              <a:t>&lt;property name=</a:t>
            </a:r>
            <a:r>
              <a:rPr lang="en-US" dirty="0" err="1">
                <a:solidFill>
                  <a:srgbClr val="FF0000"/>
                </a:solidFill>
              </a:rPr>
              <a:t>hibernate.dialect</a:t>
            </a:r>
            <a:r>
              <a:rPr lang="en-US" dirty="0">
                <a:solidFill>
                  <a:srgbClr val="FF0000"/>
                </a:solidFill>
              </a:rPr>
              <a:t>&gt;oracle10gDialect&lt;/property&gt;</a:t>
            </a:r>
          </a:p>
          <a:p>
            <a:pPr marL="457200" lvl="1" indent="0">
              <a:buNone/>
            </a:pPr>
            <a:r>
              <a:rPr lang="en-US" dirty="0" smtClean="0">
                <a:solidFill>
                  <a:srgbClr val="FF0000"/>
                </a:solidFill>
              </a:rPr>
              <a:t>&lt;/hibernate-configuration</a:t>
            </a:r>
            <a:r>
              <a:rPr lang="en-US" dirty="0">
                <a:solidFill>
                  <a:srgbClr val="FF0000"/>
                </a:solidFill>
              </a:rPr>
              <a:t>&gt;</a:t>
            </a:r>
          </a:p>
          <a:p>
            <a:pPr marL="457200" lvl="1" indent="0">
              <a:buNone/>
            </a:pPr>
            <a:r>
              <a:rPr lang="en-US" dirty="0" smtClean="0"/>
              <a:t>To avoid such problem hibernate provided a configuration file we can write database </a:t>
            </a:r>
          </a:p>
          <a:p>
            <a:pPr marL="457200" lvl="1" indent="0">
              <a:buNone/>
            </a:pPr>
            <a:r>
              <a:rPr lang="en-US" dirty="0" smtClean="0"/>
              <a:t>details in one place.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62959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553200"/>
          </a:xfrm>
        </p:spPr>
        <p:txBody>
          <a:bodyPr>
            <a:normAutofit fontScale="85000" lnSpcReduction="20000"/>
          </a:bodyPr>
          <a:lstStyle/>
          <a:p>
            <a:r>
              <a:rPr lang="en-US" b="1" dirty="0" smtClean="0">
                <a:solidFill>
                  <a:srgbClr val="FF0000"/>
                </a:solidFill>
              </a:rPr>
              <a:t>Session:</a:t>
            </a:r>
          </a:p>
          <a:p>
            <a:r>
              <a:rPr lang="en-US" dirty="0" smtClean="0"/>
              <a:t>Session is a state  which contains mapping and configuration information.</a:t>
            </a:r>
          </a:p>
          <a:p>
            <a:pPr marL="0" indent="0">
              <a:buNone/>
            </a:pPr>
            <a:r>
              <a:rPr lang="en-US" dirty="0" smtClean="0"/>
              <a:t>Session is the special class which take care of mapping the hibernate file info and configuration file info and creating the connection to perform the DB operation, but it is wrong </a:t>
            </a:r>
            <a:r>
              <a:rPr lang="en-US" dirty="0" err="1" smtClean="0"/>
              <a:t>bz</a:t>
            </a:r>
            <a:r>
              <a:rPr lang="en-US" dirty="0" smtClean="0"/>
              <a:t> if Session is used for all these thing then there are many classes are want to perform the database operation then every time Session going to created and very new operation hibernate mapping , configuration , connection has to created means if there are 25 classes wanted to perform the database operation means 25 time session going to create and 25 time he has to lead the same file. So it is some what tedious job for session.</a:t>
            </a:r>
          </a:p>
          <a:p>
            <a:pPr marL="0" indent="0">
              <a:buNone/>
            </a:pPr>
            <a:r>
              <a:rPr lang="en-US" dirty="0" smtClean="0"/>
              <a:t>If session is doing this job the we end up with duplicating and same mapping and configuration file.</a:t>
            </a:r>
          </a:p>
          <a:p>
            <a:pPr marL="0" indent="0">
              <a:buNone/>
            </a:pPr>
            <a:r>
              <a:rPr lang="en-US" dirty="0" smtClean="0"/>
              <a:t>So don’t create a Session your own ask someone to create the session.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47266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92500" lnSpcReduction="20000"/>
          </a:bodyPr>
          <a:lstStyle/>
          <a:p>
            <a:r>
              <a:rPr lang="en-US" dirty="0" smtClean="0">
                <a:solidFill>
                  <a:srgbClr val="FF0000"/>
                </a:solidFill>
              </a:rPr>
              <a:t>SessionFactory:</a:t>
            </a:r>
          </a:p>
          <a:p>
            <a:r>
              <a:rPr lang="en-US" dirty="0" smtClean="0"/>
              <a:t>Factories are the classes which going to create the object of other class. But main advantage is hiding the complexity of creating the object of another class.</a:t>
            </a:r>
          </a:p>
          <a:p>
            <a:r>
              <a:rPr lang="en-US" dirty="0" smtClean="0"/>
              <a:t>In hibernate also there is a Factory  class called as SessionFactory which is able to create the session object.</a:t>
            </a:r>
          </a:p>
          <a:p>
            <a:r>
              <a:rPr lang="en-US" dirty="0" smtClean="0"/>
              <a:t>In SessionFactory we are giving the mapping file , configuration file information, by that </a:t>
            </a:r>
            <a:r>
              <a:rPr lang="en-US" dirty="0" err="1" smtClean="0"/>
              <a:t>sessionFactory</a:t>
            </a:r>
            <a:r>
              <a:rPr lang="en-US" dirty="0" smtClean="0"/>
              <a:t> going to create the session object. And all the required information with the session Factory there is no need to create multiple </a:t>
            </a:r>
            <a:r>
              <a:rPr lang="en-US" dirty="0" err="1" smtClean="0"/>
              <a:t>sessionFactory</a:t>
            </a:r>
            <a:r>
              <a:rPr lang="en-US" dirty="0" smtClean="0"/>
              <a:t>. One </a:t>
            </a:r>
            <a:r>
              <a:rPr lang="en-US" dirty="0" err="1" smtClean="0"/>
              <a:t>sessionFactory</a:t>
            </a:r>
            <a:r>
              <a:rPr lang="en-US" dirty="0" smtClean="0"/>
              <a:t> can share the same information to the created session object.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1735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class </a:t>
            </a:r>
            <a:r>
              <a:rPr lang="en-US" dirty="0" smtClean="0">
                <a:solidFill>
                  <a:srgbClr val="FF0000"/>
                </a:solidFill>
              </a:rPr>
              <a:t>3 </a:t>
            </a:r>
            <a:r>
              <a:rPr lang="en-US" dirty="0">
                <a:solidFill>
                  <a:srgbClr val="FF0000"/>
                </a:solidFill>
              </a:rPr>
              <a:t>and 4</a:t>
            </a:r>
            <a:endParaRPr lang="en-US" dirty="0"/>
          </a:p>
        </p:txBody>
      </p:sp>
      <p:sp>
        <p:nvSpPr>
          <p:cNvPr id="3" name="Content Placeholder 2"/>
          <p:cNvSpPr>
            <a:spLocks noGrp="1"/>
          </p:cNvSpPr>
          <p:nvPr>
            <p:ph idx="1"/>
          </p:nvPr>
        </p:nvSpPr>
        <p:spPr/>
        <p:txBody>
          <a:bodyPr>
            <a:normAutofit fontScale="55000" lnSpcReduction="20000"/>
          </a:bodyPr>
          <a:lstStyle/>
          <a:p>
            <a:r>
              <a:rPr lang="en-US" sz="5100" dirty="0" smtClean="0">
                <a:solidFill>
                  <a:srgbClr val="FF0000"/>
                </a:solidFill>
              </a:rPr>
              <a:t>XML(Extensible markup language)</a:t>
            </a:r>
          </a:p>
          <a:p>
            <a:r>
              <a:rPr lang="en-US" dirty="0" smtClean="0"/>
              <a:t>It is  language used to stored data in tag based format.</a:t>
            </a:r>
          </a:p>
          <a:p>
            <a:r>
              <a:rPr lang="en-US" dirty="0" smtClean="0"/>
              <a:t>XML is invented by W3C org. and the version is 1.0 in current day also.</a:t>
            </a:r>
          </a:p>
          <a:p>
            <a:r>
              <a:rPr lang="en-US" dirty="0" smtClean="0">
                <a:solidFill>
                  <a:srgbClr val="FF0000"/>
                </a:solidFill>
              </a:rPr>
              <a:t>Advantages</a:t>
            </a:r>
          </a:p>
          <a:p>
            <a:r>
              <a:rPr lang="en-US" dirty="0" smtClean="0"/>
              <a:t>Data will be stored in tag based format.</a:t>
            </a:r>
          </a:p>
          <a:p>
            <a:r>
              <a:rPr lang="en-US" dirty="0" smtClean="0"/>
              <a:t>Data will  have high relationship </a:t>
            </a:r>
            <a:r>
              <a:rPr lang="en-US" dirty="0" err="1" smtClean="0"/>
              <a:t>b’w</a:t>
            </a:r>
            <a:r>
              <a:rPr lang="en-US" dirty="0" smtClean="0"/>
              <a:t> them.</a:t>
            </a:r>
          </a:p>
          <a:p>
            <a:r>
              <a:rPr lang="en-US" dirty="0" smtClean="0"/>
              <a:t>it has well structured .</a:t>
            </a:r>
          </a:p>
          <a:p>
            <a:r>
              <a:rPr lang="en-US" dirty="0" smtClean="0"/>
              <a:t>It has well semantics.</a:t>
            </a:r>
          </a:p>
          <a:p>
            <a:r>
              <a:rPr lang="en-US" dirty="0" smtClean="0"/>
              <a:t>Anyone can understand the data.</a:t>
            </a:r>
          </a:p>
          <a:p>
            <a:r>
              <a:rPr lang="en-US" dirty="0" smtClean="0"/>
              <a:t>It provided a validator called </a:t>
            </a:r>
            <a:r>
              <a:rPr lang="en-US" dirty="0" err="1" smtClean="0"/>
              <a:t>dtd</a:t>
            </a:r>
            <a:r>
              <a:rPr lang="en-US" dirty="0" smtClean="0"/>
              <a:t> (Document type Definition and </a:t>
            </a:r>
            <a:r>
              <a:rPr lang="en-US" dirty="0" err="1" smtClean="0"/>
              <a:t>xsd</a:t>
            </a:r>
            <a:r>
              <a:rPr lang="en-US" dirty="0" smtClean="0"/>
              <a:t>(xml schema definition).</a:t>
            </a:r>
          </a:p>
          <a:p>
            <a:r>
              <a:rPr lang="en-US" dirty="0" err="1" smtClean="0"/>
              <a:t>Dtd</a:t>
            </a:r>
            <a:r>
              <a:rPr lang="en-US" dirty="0" smtClean="0"/>
              <a:t> and </a:t>
            </a:r>
            <a:r>
              <a:rPr lang="en-US" dirty="0" err="1" smtClean="0"/>
              <a:t>xsd</a:t>
            </a:r>
            <a:r>
              <a:rPr lang="en-US" dirty="0" smtClean="0"/>
              <a:t> have protocols about how to write the xml file.</a:t>
            </a:r>
          </a:p>
          <a:p>
            <a:r>
              <a:rPr lang="en-US" dirty="0" smtClean="0"/>
              <a:t>It is operable(means it can run in any platform).</a:t>
            </a:r>
          </a:p>
          <a:p>
            <a:r>
              <a:rPr lang="en-US" dirty="0" smtClean="0"/>
              <a:t>It does have any keywords (in the </a:t>
            </a:r>
            <a:r>
              <a:rPr lang="en-US" dirty="0" err="1" smtClean="0"/>
              <a:t>prog</a:t>
            </a:r>
            <a:r>
              <a:rPr lang="en-US" dirty="0" smtClean="0"/>
              <a:t>. World only XML lang. does have any keywords)</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75091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781800"/>
          </a:xfrm>
        </p:spPr>
        <p:txBody>
          <a:bodyPr>
            <a:normAutofit fontScale="55000" lnSpcReduction="20000"/>
          </a:bodyPr>
          <a:lstStyle/>
          <a:p>
            <a:pPr marL="2286000" lvl="5" indent="0">
              <a:buNone/>
            </a:pPr>
            <a:r>
              <a:rPr lang="en-US" sz="5100" dirty="0" smtClean="0">
                <a:solidFill>
                  <a:srgbClr val="FF0000"/>
                </a:solidFill>
              </a:rPr>
              <a:t>        Hibernate 29</a:t>
            </a:r>
          </a:p>
          <a:p>
            <a:r>
              <a:rPr lang="en-US" dirty="0" smtClean="0"/>
              <a:t>If a wanted to create the session object must and should mapping information and configuration information is crucial. We have to pass this information to the SessionFactory to create the object of session.</a:t>
            </a:r>
          </a:p>
          <a:p>
            <a:r>
              <a:rPr lang="en-US" dirty="0" smtClean="0"/>
              <a:t>If create a empty </a:t>
            </a:r>
            <a:r>
              <a:rPr lang="en-US" dirty="0" err="1" smtClean="0"/>
              <a:t>sessionFactory</a:t>
            </a:r>
            <a:r>
              <a:rPr lang="en-US" dirty="0" smtClean="0"/>
              <a:t> object then there is no use, we want the all mapping and configuration </a:t>
            </a:r>
            <a:r>
              <a:rPr lang="en-US" dirty="0" err="1" smtClean="0"/>
              <a:t>inforamation</a:t>
            </a:r>
            <a:r>
              <a:rPr lang="en-US" dirty="0" smtClean="0"/>
              <a:t> injected to the </a:t>
            </a:r>
            <a:r>
              <a:rPr lang="en-US" dirty="0" err="1" smtClean="0"/>
              <a:t>sessionFactory</a:t>
            </a:r>
            <a:r>
              <a:rPr lang="en-US" dirty="0" smtClean="0"/>
              <a:t> object.</a:t>
            </a:r>
          </a:p>
          <a:p>
            <a:r>
              <a:rPr lang="en-US" dirty="0" err="1" smtClean="0"/>
              <a:t>Bz</a:t>
            </a:r>
            <a:r>
              <a:rPr lang="en-US" dirty="0" smtClean="0"/>
              <a:t> session object required the mapping and configuration information to generate the </a:t>
            </a:r>
            <a:r>
              <a:rPr lang="en-US" dirty="0" err="1" smtClean="0"/>
              <a:t>corrosponding</a:t>
            </a:r>
            <a:r>
              <a:rPr lang="en-US" dirty="0" smtClean="0"/>
              <a:t> </a:t>
            </a:r>
            <a:r>
              <a:rPr lang="en-US" dirty="0" err="1" smtClean="0"/>
              <a:t>sql</a:t>
            </a:r>
            <a:r>
              <a:rPr lang="en-US" dirty="0" smtClean="0"/>
              <a:t> query by help of Dialect.</a:t>
            </a:r>
          </a:p>
          <a:p>
            <a:r>
              <a:rPr lang="en-US" dirty="0" smtClean="0"/>
              <a:t>So it is the programmer responsibility to pass all mapping and configuration information to </a:t>
            </a:r>
            <a:r>
              <a:rPr lang="en-US" dirty="0" err="1" smtClean="0"/>
              <a:t>sessionFactory</a:t>
            </a:r>
            <a:r>
              <a:rPr lang="en-US" dirty="0" smtClean="0"/>
              <a:t>.</a:t>
            </a:r>
          </a:p>
          <a:p>
            <a:r>
              <a:rPr lang="en-US" dirty="0" smtClean="0"/>
              <a:t>As per the below example we can able see how the happing information build with the configuration file. There is a reason to build the mapping file with the configuration file.</a:t>
            </a:r>
          </a:p>
          <a:p>
            <a:r>
              <a:rPr lang="en-US" dirty="0" smtClean="0"/>
              <a:t>One configuration file for one database environment and the all corresponding entities work with same </a:t>
            </a:r>
            <a:r>
              <a:rPr lang="en-US" dirty="0" err="1" smtClean="0"/>
              <a:t>DBEnv</a:t>
            </a:r>
            <a:r>
              <a:rPr lang="en-US" dirty="0" smtClean="0"/>
              <a:t>, so always database is same tables are same, columns are same and attributes also same.</a:t>
            </a:r>
          </a:p>
          <a:p>
            <a:r>
              <a:rPr lang="en-US" dirty="0" smtClean="0"/>
              <a:t>Rather to configure separate mapping to the </a:t>
            </a:r>
            <a:r>
              <a:rPr lang="en-US" dirty="0" err="1" smtClean="0"/>
              <a:t>sessionFactory</a:t>
            </a:r>
            <a:r>
              <a:rPr lang="en-US" dirty="0" smtClean="0"/>
              <a:t> better to configure in the configuration file which is single for every database. </a:t>
            </a:r>
            <a:r>
              <a:rPr lang="en-US" dirty="0" err="1" smtClean="0"/>
              <a:t>Bz</a:t>
            </a:r>
            <a:r>
              <a:rPr lang="en-US" dirty="0" smtClean="0"/>
              <a:t> there is no need to pass every mapping file to the </a:t>
            </a:r>
            <a:r>
              <a:rPr lang="en-US" dirty="0" err="1" smtClean="0"/>
              <a:t>sessionFactory</a:t>
            </a:r>
            <a:r>
              <a:rPr lang="en-US" dirty="0" smtClean="0"/>
              <a:t> every time.</a:t>
            </a:r>
          </a:p>
          <a:p>
            <a:r>
              <a:rPr lang="en-US" dirty="0" smtClean="0"/>
              <a:t>While creating the object of </a:t>
            </a:r>
            <a:r>
              <a:rPr lang="en-US" dirty="0" err="1" smtClean="0"/>
              <a:t>sessionFactory</a:t>
            </a:r>
            <a:r>
              <a:rPr lang="en-US" dirty="0" smtClean="0"/>
              <a:t>, </a:t>
            </a:r>
            <a:r>
              <a:rPr lang="en-US" dirty="0" err="1" smtClean="0"/>
              <a:t>sessionFactory</a:t>
            </a:r>
            <a:r>
              <a:rPr lang="en-US" dirty="0" smtClean="0"/>
              <a:t> will take input as a configuration file and store as a metadata in SessionFactory registry  for future reference.</a:t>
            </a:r>
          </a:p>
          <a:p>
            <a:r>
              <a:rPr lang="en-US" dirty="0" smtClean="0"/>
              <a:t>Whenever we create the session object there is no need to read the physical mapping and configuration file rather than we can read it from the </a:t>
            </a:r>
            <a:r>
              <a:rPr lang="en-US" dirty="0" err="1" smtClean="0"/>
              <a:t>SessionFctory</a:t>
            </a:r>
            <a:r>
              <a:rPr lang="en-US" dirty="0" smtClean="0"/>
              <a:t> Registry .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44306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781800"/>
          </a:xfrm>
          <a:blipFill dpi="0" rotWithShape="1">
            <a:blip r:embed="rId2">
              <a:extLst>
                <a:ext uri="{BEBA8EAE-BF5A-486C-A8C5-ECC9F3942E4B}">
                  <a14:imgProps xmlns:a14="http://schemas.microsoft.com/office/drawing/2010/main">
                    <a14:imgLayer r:embed="rId3">
                      <a14:imgEffect>
                        <a14:brightnessContrast contrast="11000"/>
                      </a14:imgEffect>
                    </a14:imgLayer>
                  </a14:imgProps>
                </a:ext>
                <a:ext uri="{28A0092B-C50C-407E-A947-70E740481C1C}">
                  <a14:useLocalDpi xmlns:a14="http://schemas.microsoft.com/office/drawing/2010/main" val="0"/>
                </a:ext>
              </a:extLst>
            </a:blip>
            <a:srcRect/>
            <a:stretch>
              <a:fillRect r="-3000" b="-29000"/>
            </a:stretch>
          </a:blipFill>
        </p:spPr>
        <p:txBody>
          <a:bodyPr/>
          <a:lstStyle/>
          <a:p>
            <a:pPr marL="0" indent="0">
              <a:buNone/>
            </a:pPr>
            <a:r>
              <a:rPr lang="en-US" dirty="0"/>
              <a: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64701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lnSpcReduction="10000"/>
          </a:bodyPr>
          <a:lstStyle/>
          <a:p>
            <a:pPr marL="0" indent="0">
              <a:buNone/>
            </a:pPr>
            <a:r>
              <a:rPr lang="en-US" dirty="0" smtClean="0">
                <a:solidFill>
                  <a:srgbClr val="FF0000"/>
                </a:solidFill>
              </a:rPr>
              <a:t>How to attach with </a:t>
            </a:r>
            <a:r>
              <a:rPr lang="en-US" dirty="0" err="1" smtClean="0">
                <a:solidFill>
                  <a:srgbClr val="FF0000"/>
                </a:solidFill>
              </a:rPr>
              <a:t>sessionfactory</a:t>
            </a:r>
            <a:r>
              <a:rPr lang="en-US" dirty="0" smtClean="0">
                <a:solidFill>
                  <a:srgbClr val="FF0000"/>
                </a:solidFill>
              </a:rPr>
              <a:t> by example:</a:t>
            </a:r>
          </a:p>
          <a:p>
            <a:pPr marL="0" indent="0">
              <a:buNone/>
            </a:pPr>
            <a:r>
              <a:rPr lang="en-US" dirty="0" smtClean="0">
                <a:solidFill>
                  <a:srgbClr val="FF0000"/>
                </a:solidFill>
              </a:rPr>
              <a:t>Class </a:t>
            </a:r>
            <a:r>
              <a:rPr lang="en-US" dirty="0" err="1" smtClean="0">
                <a:solidFill>
                  <a:srgbClr val="FF0000"/>
                </a:solidFill>
              </a:rPr>
              <a:t>customerTest</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 s v m ()</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Configuration </a:t>
            </a:r>
            <a:r>
              <a:rPr lang="en-US" dirty="0" err="1" smtClean="0">
                <a:solidFill>
                  <a:srgbClr val="FF0000"/>
                </a:solidFill>
              </a:rPr>
              <a:t>cong</a:t>
            </a:r>
            <a:r>
              <a:rPr lang="en-US" dirty="0" smtClean="0">
                <a:solidFill>
                  <a:srgbClr val="FF0000"/>
                </a:solidFill>
              </a:rPr>
              <a:t> = new </a:t>
            </a:r>
            <a:r>
              <a:rPr lang="en-US" dirty="0" err="1" smtClean="0">
                <a:solidFill>
                  <a:srgbClr val="FF0000"/>
                </a:solidFill>
              </a:rPr>
              <a:t>Configuaration</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cong.configure</a:t>
            </a:r>
            <a:r>
              <a:rPr lang="en-US" dirty="0" smtClean="0">
                <a:solidFill>
                  <a:srgbClr val="FF0000"/>
                </a:solidFill>
              </a:rPr>
              <a:t>();</a:t>
            </a:r>
          </a:p>
          <a:p>
            <a:pPr marL="0" indent="0">
              <a:buNone/>
            </a:pPr>
            <a:r>
              <a:rPr lang="en-US" dirty="0" smtClean="0">
                <a:solidFill>
                  <a:srgbClr val="FF0000"/>
                </a:solidFill>
              </a:rPr>
              <a:t>	SessionFactory </a:t>
            </a:r>
            <a:r>
              <a:rPr lang="en-US" dirty="0" err="1" smtClean="0">
                <a:solidFill>
                  <a:srgbClr val="FF0000"/>
                </a:solidFill>
              </a:rPr>
              <a:t>sfactory</a:t>
            </a:r>
            <a:r>
              <a:rPr lang="en-US" dirty="0" smtClean="0">
                <a:solidFill>
                  <a:srgbClr val="FF0000"/>
                </a:solidFill>
              </a:rPr>
              <a:t> = 			  	 	                               </a:t>
            </a:r>
            <a:r>
              <a:rPr lang="en-US" dirty="0" err="1" smtClean="0">
                <a:solidFill>
                  <a:srgbClr val="FF0000"/>
                </a:solidFill>
              </a:rPr>
              <a:t>cong.buildSessionFactory</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Session </a:t>
            </a:r>
            <a:r>
              <a:rPr lang="en-US" dirty="0" err="1" smtClean="0">
                <a:solidFill>
                  <a:srgbClr val="FF0000"/>
                </a:solidFill>
              </a:rPr>
              <a:t>session</a:t>
            </a:r>
            <a:r>
              <a:rPr lang="en-US" dirty="0" smtClean="0">
                <a:solidFill>
                  <a:srgbClr val="FF0000"/>
                </a:solidFill>
              </a:rPr>
              <a:t> = </a:t>
            </a:r>
            <a:r>
              <a:rPr lang="en-US" dirty="0" err="1" smtClean="0">
                <a:solidFill>
                  <a:srgbClr val="FF0000"/>
                </a:solidFill>
              </a:rPr>
              <a:t>sfactory.getSessionFactory</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endParaRPr lang="en-US" dirty="0" smtClean="0"/>
          </a:p>
          <a:p>
            <a:pPr marL="0" indent="0">
              <a:buNone/>
            </a:pPr>
            <a:endParaRPr lang="en-US" dirty="0" smtClean="0"/>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649738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77500" lnSpcReduction="20000"/>
          </a:bodyPr>
          <a:lstStyle/>
          <a:p>
            <a:r>
              <a:rPr lang="en-US" b="1" dirty="0" smtClean="0">
                <a:solidFill>
                  <a:srgbClr val="FF0000"/>
                </a:solidFill>
              </a:rPr>
              <a:t>Dialect</a:t>
            </a:r>
            <a:r>
              <a:rPr lang="en-US" dirty="0" smtClean="0"/>
              <a:t>:</a:t>
            </a:r>
          </a:p>
          <a:p>
            <a:r>
              <a:rPr lang="en-US" dirty="0" smtClean="0"/>
              <a:t>In hibernate dialect is the concept is use to translate HQL to underlying database and underlying  database to HQL;</a:t>
            </a:r>
          </a:p>
          <a:p>
            <a:r>
              <a:rPr lang="en-US" dirty="0" smtClean="0"/>
              <a:t>Hibernate is the database independent framework </a:t>
            </a:r>
            <a:r>
              <a:rPr lang="en-US" dirty="0" err="1" smtClean="0"/>
              <a:t>bz</a:t>
            </a:r>
            <a:r>
              <a:rPr lang="en-US" dirty="0" smtClean="0"/>
              <a:t> of only dialect.</a:t>
            </a:r>
          </a:p>
          <a:p>
            <a:r>
              <a:rPr lang="en-US" dirty="0" smtClean="0"/>
              <a:t>Dialect contains all the syntaxes, structure of the databases depends on that dialect act like that.</a:t>
            </a:r>
          </a:p>
          <a:p>
            <a:r>
              <a:rPr lang="en-US" dirty="0" smtClean="0"/>
              <a:t>Hibernate provided a type date, so depend up on the underlying database, hibernate dialect get a particular date type structure and convert into that type.</a:t>
            </a:r>
          </a:p>
          <a:p>
            <a:r>
              <a:rPr lang="en-US" dirty="0" smtClean="0"/>
              <a:t>Some time a application may change one database to another database, it is easy to change the configuration details but it is very hard to change the underlying queries. </a:t>
            </a:r>
            <a:r>
              <a:rPr lang="en-US" dirty="0" err="1" smtClean="0"/>
              <a:t>Bz</a:t>
            </a:r>
            <a:r>
              <a:rPr lang="en-US" dirty="0" smtClean="0"/>
              <a:t> very database may have different query structure at that time we have to change it manual.</a:t>
            </a:r>
          </a:p>
          <a:p>
            <a:r>
              <a:rPr lang="en-US" dirty="0" smtClean="0"/>
              <a:t>But if you are using hibernate there is no need to change the queries manually just only change your database details and </a:t>
            </a:r>
            <a:r>
              <a:rPr lang="en-US" dirty="0" err="1" smtClean="0"/>
              <a:t>hiberntae</a:t>
            </a:r>
            <a:r>
              <a:rPr lang="en-US" dirty="0" smtClean="0"/>
              <a:t>-dialect .  Hibernate – dialects will automatically  perform conversation.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548184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0"/>
            <a:ext cx="8904514" cy="6705600"/>
          </a:xfrm>
        </p:spPr>
        <p:txBody>
          <a:bodyPr>
            <a:normAutofit/>
          </a:bodyPr>
          <a:lstStyle/>
          <a:p>
            <a:pPr marL="0" indent="0">
              <a:buNone/>
            </a:pPr>
            <a:r>
              <a:rPr lang="en-US" dirty="0" smtClean="0">
                <a:solidFill>
                  <a:srgbClr val="FF0000"/>
                </a:solidFill>
              </a:rPr>
              <a:t>Internal work of Dialects</a:t>
            </a: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r>
              <a:rPr lang="en-US" dirty="0" smtClean="0"/>
              <a:t>As per the diagram session object is created by help of </a:t>
            </a:r>
            <a:r>
              <a:rPr lang="en-US" dirty="0" err="1" smtClean="0"/>
              <a:t>sessionFactory</a:t>
            </a:r>
            <a:r>
              <a:rPr lang="en-US" dirty="0" smtClean="0"/>
              <a:t>. </a:t>
            </a:r>
            <a:r>
              <a:rPr lang="en-US" dirty="0" err="1" smtClean="0"/>
              <a:t>sessionFactory</a:t>
            </a:r>
            <a:r>
              <a:rPr lang="en-US" dirty="0" smtClean="0"/>
              <a:t> contains all the information about mapping and Configuration information and it is giving to the session object to create the connection and persist the data.</a:t>
            </a:r>
            <a:endParaRPr lang="en-US" dirty="0" smtClean="0">
              <a:solidFill>
                <a:srgbClr val="FF0000"/>
              </a:solidFill>
            </a:endParaRPr>
          </a:p>
          <a:p>
            <a:pPr marL="0" indent="0">
              <a:buNone/>
            </a:pPr>
            <a:endParaRPr lang="en-US" dirty="0">
              <a:solidFill>
                <a:srgbClr val="FF0000"/>
              </a:solidFill>
            </a:endParaRPr>
          </a:p>
        </p:txBody>
      </p:sp>
      <p:sp>
        <p:nvSpPr>
          <p:cNvPr id="4" name="Rectangle 3"/>
          <p:cNvSpPr/>
          <p:nvPr/>
        </p:nvSpPr>
        <p:spPr>
          <a:xfrm>
            <a:off x="1905000" y="990600"/>
            <a:ext cx="3886200" cy="289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 </a:t>
            </a:r>
          </a:p>
          <a:p>
            <a:pPr algn="ctr"/>
            <a:r>
              <a:rPr lang="en-US" dirty="0" smtClean="0">
                <a:solidFill>
                  <a:schemeClr val="tx1"/>
                </a:solidFill>
              </a:rPr>
              <a:t>                   </a:t>
            </a:r>
            <a:endParaRPr lang="en-US" dirty="0">
              <a:solidFill>
                <a:schemeClr val="tx1"/>
              </a:solidFill>
            </a:endParaRPr>
          </a:p>
        </p:txBody>
      </p:sp>
      <p:sp>
        <p:nvSpPr>
          <p:cNvPr id="5" name="Oval 4"/>
          <p:cNvSpPr/>
          <p:nvPr/>
        </p:nvSpPr>
        <p:spPr>
          <a:xfrm>
            <a:off x="1905000" y="1219200"/>
            <a:ext cx="12954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Session</a:t>
            </a:r>
            <a:endParaRPr lang="en-US" dirty="0">
              <a:solidFill>
                <a:schemeClr val="tx1"/>
              </a:solidFill>
            </a:endParaRPr>
          </a:p>
        </p:txBody>
      </p:sp>
      <p:sp>
        <p:nvSpPr>
          <p:cNvPr id="6" name="Oval 5"/>
          <p:cNvSpPr/>
          <p:nvPr/>
        </p:nvSpPr>
        <p:spPr>
          <a:xfrm>
            <a:off x="4114800" y="1219200"/>
            <a:ext cx="12954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Dialect</a:t>
            </a:r>
            <a:endParaRPr lang="en-US" dirty="0">
              <a:solidFill>
                <a:schemeClr val="tx1"/>
              </a:solidFill>
            </a:endParaRPr>
          </a:p>
        </p:txBody>
      </p:sp>
      <p:cxnSp>
        <p:nvCxnSpPr>
          <p:cNvPr id="9" name="Straight Arrow Connector 8"/>
          <p:cNvCxnSpPr>
            <a:endCxn id="6" idx="2"/>
          </p:cNvCxnSpPr>
          <p:nvPr/>
        </p:nvCxnSpPr>
        <p:spPr>
          <a:xfrm flipV="1">
            <a:off x="3200400" y="17145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0" y="1252835"/>
            <a:ext cx="261610" cy="461665"/>
          </a:xfrm>
          <a:prstGeom prst="rect">
            <a:avLst/>
          </a:prstGeom>
          <a:noFill/>
        </p:spPr>
        <p:txBody>
          <a:bodyPr wrap="none" rtlCol="0">
            <a:spAutoFit/>
          </a:bodyPr>
          <a:lstStyle/>
          <a:p>
            <a:r>
              <a:rPr lang="en-US" sz="2400" dirty="0" smtClean="0">
                <a:solidFill>
                  <a:srgbClr val="FF0000"/>
                </a:solidFill>
              </a:rPr>
              <a:t>I</a:t>
            </a:r>
            <a:endParaRPr lang="en-US" sz="2400" dirty="0">
              <a:solidFill>
                <a:srgbClr val="FF0000"/>
              </a:solidFill>
            </a:endParaRPr>
          </a:p>
        </p:txBody>
      </p:sp>
      <p:sp>
        <p:nvSpPr>
          <p:cNvPr id="11" name="Rectangle 10"/>
          <p:cNvSpPr/>
          <p:nvPr/>
        </p:nvSpPr>
        <p:spPr>
          <a:xfrm>
            <a:off x="6172200" y="990600"/>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OracleDialect</a:t>
            </a:r>
            <a:endParaRPr lang="en-US" dirty="0">
              <a:solidFill>
                <a:schemeClr val="tx1"/>
              </a:solidFill>
            </a:endParaRPr>
          </a:p>
        </p:txBody>
      </p:sp>
      <p:sp>
        <p:nvSpPr>
          <p:cNvPr id="12" name="Rectangle 11"/>
          <p:cNvSpPr/>
          <p:nvPr/>
        </p:nvSpPr>
        <p:spPr>
          <a:xfrm>
            <a:off x="6172200" y="1447800"/>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MySqlDialect</a:t>
            </a:r>
            <a:endParaRPr lang="en-US" dirty="0">
              <a:solidFill>
                <a:schemeClr val="tx1"/>
              </a:solidFill>
            </a:endParaRPr>
          </a:p>
        </p:txBody>
      </p:sp>
      <p:sp>
        <p:nvSpPr>
          <p:cNvPr id="13" name="Rectangle 12"/>
          <p:cNvSpPr/>
          <p:nvPr/>
        </p:nvSpPr>
        <p:spPr>
          <a:xfrm>
            <a:off x="6172200" y="1905000"/>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DB2Dialect</a:t>
            </a:r>
            <a:endParaRPr lang="en-US" dirty="0">
              <a:solidFill>
                <a:schemeClr val="tx1"/>
              </a:solidFill>
            </a:endParaRPr>
          </a:p>
        </p:txBody>
      </p:sp>
      <p:cxnSp>
        <p:nvCxnSpPr>
          <p:cNvPr id="15" name="Straight Arrow Connector 14"/>
          <p:cNvCxnSpPr>
            <a:stCxn id="6" idx="6"/>
            <a:endCxn id="11" idx="1"/>
          </p:cNvCxnSpPr>
          <p:nvPr/>
        </p:nvCxnSpPr>
        <p:spPr>
          <a:xfrm flipV="1">
            <a:off x="5410200" y="11811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6"/>
            <a:endCxn id="12" idx="1"/>
          </p:cNvCxnSpPr>
          <p:nvPr/>
        </p:nvCxnSpPr>
        <p:spPr>
          <a:xfrm flipV="1">
            <a:off x="5410200" y="16383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6"/>
            <a:endCxn id="13" idx="1"/>
          </p:cNvCxnSpPr>
          <p:nvPr/>
        </p:nvCxnSpPr>
        <p:spPr>
          <a:xfrm>
            <a:off x="5410200" y="17145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429000" y="2438400"/>
            <a:ext cx="2245355" cy="1219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SessionFactory</a:t>
            </a:r>
            <a:endParaRPr lang="en-US" dirty="0">
              <a:solidFill>
                <a:schemeClr val="tx1"/>
              </a:solidFill>
            </a:endParaRPr>
          </a:p>
        </p:txBody>
      </p:sp>
      <p:sp>
        <p:nvSpPr>
          <p:cNvPr id="21" name="Rectangle 20"/>
          <p:cNvSpPr/>
          <p:nvPr/>
        </p:nvSpPr>
        <p:spPr>
          <a:xfrm>
            <a:off x="5943600" y="2438400"/>
            <a:ext cx="2743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Mapping information</a:t>
            </a:r>
          </a:p>
          <a:p>
            <a:pPr algn="ctr"/>
            <a:r>
              <a:rPr lang="en-US" dirty="0" smtClean="0">
                <a:solidFill>
                  <a:schemeClr val="tx1"/>
                </a:solidFill>
              </a:rPr>
              <a:t>Database information</a:t>
            </a:r>
            <a:endParaRPr lang="en-US" dirty="0">
              <a:solidFill>
                <a:schemeClr val="tx1"/>
              </a:solidFill>
            </a:endParaRPr>
          </a:p>
        </p:txBody>
      </p:sp>
      <p:cxnSp>
        <p:nvCxnSpPr>
          <p:cNvPr id="25" name="Straight Arrow Connector 24"/>
          <p:cNvCxnSpPr/>
          <p:nvPr/>
        </p:nvCxnSpPr>
        <p:spPr>
          <a:xfrm>
            <a:off x="5410200" y="2895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10200" y="32004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819400" y="22098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1"/>
          </p:cNvCxnSpPr>
          <p:nvPr/>
        </p:nvCxnSpPr>
        <p:spPr>
          <a:xfrm flipH="1" flipV="1">
            <a:off x="3124200" y="1905000"/>
            <a:ext cx="633625" cy="71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11276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705600"/>
          </a:xfrm>
        </p:spPr>
        <p:txBody>
          <a:bodyPr/>
          <a:lstStyle/>
          <a:p>
            <a:r>
              <a:rPr lang="en-US" dirty="0" smtClean="0"/>
              <a:t>But </a:t>
            </a:r>
            <a:r>
              <a:rPr lang="en-US" dirty="0"/>
              <a:t>session object create the connection and talk to </a:t>
            </a:r>
            <a:r>
              <a:rPr lang="en-US" dirty="0" smtClean="0"/>
              <a:t>the Dialect to create the query depends upon the configuration file provided database information and convert corresponding database query.</a:t>
            </a:r>
          </a:p>
          <a:p>
            <a:r>
              <a:rPr lang="en-US" dirty="0" smtClean="0"/>
              <a:t>Here dialect is the interface which having no of implementation classes and depends on configuration file he is going to use particular dialect to generate the query for update, insert, delete, retrieve.</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47338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629400"/>
          </a:xfrm>
        </p:spPr>
        <p:txBody>
          <a:bodyPr>
            <a:normAutofit fontScale="77500" lnSpcReduction="20000"/>
          </a:bodyPr>
          <a:lstStyle/>
          <a:p>
            <a:r>
              <a:rPr lang="en-US" dirty="0" smtClean="0"/>
              <a:t>Factory Design pattern </a:t>
            </a:r>
          </a:p>
          <a:p>
            <a:pPr marL="0" indent="0">
              <a:buNone/>
            </a:pPr>
            <a:r>
              <a:rPr lang="en-US" dirty="0" smtClean="0"/>
              <a:t>Class  A{</a:t>
            </a:r>
          </a:p>
          <a:p>
            <a:pPr marL="0" indent="0">
              <a:buNone/>
            </a:pPr>
            <a:r>
              <a:rPr lang="en-US" dirty="0"/>
              <a:t>	</a:t>
            </a:r>
            <a:r>
              <a:rPr lang="en-US" dirty="0" smtClean="0"/>
              <a:t>A(B a){}</a:t>
            </a:r>
          </a:p>
          <a:p>
            <a:pPr marL="0" indent="0">
              <a:buNone/>
            </a:pPr>
            <a:r>
              <a:rPr lang="en-US" dirty="0" smtClean="0"/>
              <a:t>}</a:t>
            </a:r>
          </a:p>
          <a:p>
            <a:pPr marL="0" indent="0">
              <a:buNone/>
            </a:pPr>
            <a:r>
              <a:rPr lang="en-US" dirty="0" smtClean="0"/>
              <a:t>Class B {</a:t>
            </a:r>
          </a:p>
          <a:p>
            <a:pPr marL="0" indent="0">
              <a:buNone/>
            </a:pPr>
            <a:r>
              <a:rPr lang="en-US" dirty="0"/>
              <a:t>	</a:t>
            </a:r>
            <a:r>
              <a:rPr lang="en-US" dirty="0" smtClean="0"/>
              <a:t>B(C c){}</a:t>
            </a:r>
          </a:p>
          <a:p>
            <a:pPr marL="0" indent="0">
              <a:buNone/>
            </a:pPr>
            <a:r>
              <a:rPr lang="en-US" dirty="0" smtClean="0"/>
              <a:t>}</a:t>
            </a:r>
          </a:p>
          <a:p>
            <a:pPr marL="0" indent="0">
              <a:buNone/>
            </a:pPr>
            <a:r>
              <a:rPr lang="en-US" dirty="0" smtClean="0"/>
              <a:t>Class c{</a:t>
            </a:r>
          </a:p>
          <a:p>
            <a:pPr marL="0" indent="0">
              <a:buNone/>
            </a:pPr>
            <a:r>
              <a:rPr lang="en-US" dirty="0" smtClean="0"/>
              <a:t>}</a:t>
            </a:r>
          </a:p>
          <a:p>
            <a:pPr marL="0" indent="0">
              <a:buNone/>
            </a:pPr>
            <a:r>
              <a:rPr lang="en-US" dirty="0" smtClean="0"/>
              <a:t>Class T1{</a:t>
            </a:r>
          </a:p>
          <a:p>
            <a:pPr marL="0" indent="0">
              <a:buNone/>
            </a:pPr>
            <a:r>
              <a:rPr lang="en-US" dirty="0" smtClean="0"/>
              <a:t>	A </a:t>
            </a:r>
            <a:r>
              <a:rPr lang="en-US" dirty="0" err="1" smtClean="0"/>
              <a:t>a</a:t>
            </a:r>
            <a:r>
              <a:rPr lang="en-US" dirty="0" smtClean="0"/>
              <a:t> = </a:t>
            </a:r>
            <a:r>
              <a:rPr lang="en-US" dirty="0" err="1" smtClean="0"/>
              <a:t>Afactory.createA</a:t>
            </a:r>
            <a:r>
              <a:rPr lang="en-US" dirty="0" smtClean="0"/>
              <a:t>();</a:t>
            </a:r>
            <a:r>
              <a:rPr lang="en-US" dirty="0"/>
              <a:t>	</a:t>
            </a:r>
            <a:endParaRPr lang="en-US" dirty="0" smtClean="0"/>
          </a:p>
          <a:p>
            <a:pPr marL="0" indent="0">
              <a:buNone/>
            </a:pPr>
            <a:r>
              <a:rPr lang="en-US" dirty="0" smtClean="0"/>
              <a:t>}</a:t>
            </a:r>
          </a:p>
          <a:p>
            <a:pPr marL="0" indent="0">
              <a:buNone/>
            </a:pPr>
            <a:r>
              <a:rPr lang="en-US" dirty="0" smtClean="0"/>
              <a:t>Class T2{</a:t>
            </a:r>
          </a:p>
          <a:p>
            <a:pPr marL="0" indent="0">
              <a:buNone/>
            </a:pPr>
            <a:r>
              <a:rPr lang="en-US" dirty="0"/>
              <a:t>	</a:t>
            </a:r>
            <a:r>
              <a:rPr lang="en-US" dirty="0" smtClean="0"/>
              <a:t>A </a:t>
            </a:r>
            <a:r>
              <a:rPr lang="en-US" dirty="0" err="1" smtClean="0"/>
              <a:t>a</a:t>
            </a:r>
            <a:r>
              <a:rPr lang="en-US" dirty="0" smtClean="0"/>
              <a:t> = </a:t>
            </a:r>
            <a:r>
              <a:rPr lang="en-US" dirty="0" err="1" smtClean="0"/>
              <a:t>Afactory.createA</a:t>
            </a:r>
            <a:r>
              <a:rPr lang="en-US" dirty="0" smtClean="0"/>
              <a:t>();</a:t>
            </a:r>
            <a:endParaRPr lang="en-US" dirty="0"/>
          </a:p>
          <a:p>
            <a:pPr marL="0" indent="0">
              <a:buNone/>
            </a:pPr>
            <a:r>
              <a:rPr lang="en-US" dirty="0" smtClean="0"/>
              <a:t>}</a:t>
            </a:r>
          </a:p>
          <a:p>
            <a:pPr marL="0" indent="0">
              <a:buNone/>
            </a:pPr>
            <a:r>
              <a:rPr lang="en-US" dirty="0" smtClean="0"/>
              <a:t>In the above design pattern we are avoid the complexity to create the object of another  class by this design pattern.</a:t>
            </a:r>
          </a:p>
          <a:p>
            <a:pPr marL="0" indent="0">
              <a:buNone/>
            </a:pPr>
            <a:endParaRPr lang="en-US" dirty="0"/>
          </a:p>
        </p:txBody>
      </p:sp>
      <p:sp>
        <p:nvSpPr>
          <p:cNvPr id="4" name="Rectangle 3"/>
          <p:cNvSpPr/>
          <p:nvPr/>
        </p:nvSpPr>
        <p:spPr>
          <a:xfrm>
            <a:off x="3429000" y="685800"/>
            <a:ext cx="54864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a:t>
            </a:r>
            <a:r>
              <a:rPr lang="en-US" dirty="0" err="1" smtClean="0">
                <a:solidFill>
                  <a:schemeClr val="tx1"/>
                </a:solidFill>
              </a:rPr>
              <a:t>Afactory</a:t>
            </a:r>
            <a:r>
              <a:rPr lang="en-US" dirty="0" smtClean="0">
                <a:solidFill>
                  <a:schemeClr val="tx1"/>
                </a:solidFill>
              </a:rPr>
              <a:t>{</a:t>
            </a:r>
          </a:p>
          <a:p>
            <a:pPr algn="ctr"/>
            <a:r>
              <a:rPr lang="en-US" dirty="0" smtClean="0">
                <a:solidFill>
                  <a:schemeClr val="tx1"/>
                </a:solidFill>
              </a:rPr>
              <a:t>Public static A </a:t>
            </a:r>
            <a:r>
              <a:rPr lang="en-US" dirty="0" err="1" smtClean="0">
                <a:solidFill>
                  <a:schemeClr val="tx1"/>
                </a:solidFill>
              </a:rPr>
              <a:t>createA</a:t>
            </a:r>
            <a:r>
              <a:rPr lang="en-US" dirty="0" smtClean="0">
                <a:solidFill>
                  <a:schemeClr val="tx1"/>
                </a:solidFill>
              </a:rPr>
              <a:t>(){</a:t>
            </a:r>
          </a:p>
          <a:p>
            <a:pPr algn="ctr"/>
            <a:r>
              <a:rPr lang="en-US" dirty="0" smtClean="0">
                <a:solidFill>
                  <a:schemeClr val="tx1"/>
                </a:solidFill>
              </a:rPr>
              <a:t>C </a:t>
            </a:r>
            <a:r>
              <a:rPr lang="en-US" dirty="0" err="1" smtClean="0">
                <a:solidFill>
                  <a:schemeClr val="tx1"/>
                </a:solidFill>
              </a:rPr>
              <a:t>c</a:t>
            </a:r>
            <a:r>
              <a:rPr lang="en-US" dirty="0" smtClean="0">
                <a:solidFill>
                  <a:schemeClr val="tx1"/>
                </a:solidFill>
              </a:rPr>
              <a:t> = new C();</a:t>
            </a:r>
          </a:p>
          <a:p>
            <a:pPr algn="ctr"/>
            <a:r>
              <a:rPr lang="en-US" dirty="0" smtClean="0">
                <a:solidFill>
                  <a:schemeClr val="tx1"/>
                </a:solidFill>
              </a:rPr>
              <a:t>B </a:t>
            </a:r>
            <a:r>
              <a:rPr lang="en-US" dirty="0" err="1" smtClean="0">
                <a:solidFill>
                  <a:schemeClr val="tx1"/>
                </a:solidFill>
              </a:rPr>
              <a:t>b</a:t>
            </a:r>
            <a:r>
              <a:rPr lang="en-US" dirty="0" smtClean="0">
                <a:solidFill>
                  <a:schemeClr val="tx1"/>
                </a:solidFill>
              </a:rPr>
              <a:t> = new B(c);</a:t>
            </a:r>
          </a:p>
          <a:p>
            <a:pPr algn="ctr"/>
            <a:r>
              <a:rPr lang="en-US" dirty="0" smtClean="0">
                <a:solidFill>
                  <a:schemeClr val="tx1"/>
                </a:solidFill>
              </a:rPr>
              <a:t>A </a:t>
            </a:r>
            <a:r>
              <a:rPr lang="en-US" dirty="0" err="1" smtClean="0">
                <a:solidFill>
                  <a:schemeClr val="tx1"/>
                </a:solidFill>
              </a:rPr>
              <a:t>a</a:t>
            </a:r>
            <a:r>
              <a:rPr lang="en-US" dirty="0" smtClean="0">
                <a:solidFill>
                  <a:schemeClr val="tx1"/>
                </a:solidFill>
              </a:rPr>
              <a:t> = new A (b);</a:t>
            </a:r>
          </a:p>
          <a:p>
            <a:pPr algn="ctr"/>
            <a:r>
              <a:rPr lang="en-US" dirty="0" smtClean="0">
                <a:solidFill>
                  <a:schemeClr val="tx1"/>
                </a:solidFill>
              </a:rPr>
              <a:t>Return a;</a:t>
            </a:r>
          </a:p>
          <a:p>
            <a:pPr algn="ctr"/>
            <a:r>
              <a:rPr lang="en-US" dirty="0" smtClean="0">
                <a:solidFill>
                  <a:schemeClr val="tx1"/>
                </a:solidFill>
              </a:rPr>
              <a:t>}</a:t>
            </a:r>
          </a:p>
          <a:p>
            <a:pPr algn="ctr"/>
            <a:endParaRPr lang="en-US" dirty="0">
              <a:solidFill>
                <a:schemeClr val="tx1"/>
              </a:solidFill>
            </a:endParaRPr>
          </a:p>
          <a:p>
            <a:pPr algn="ctr"/>
            <a:r>
              <a:rPr lang="en-US" dirty="0" smtClean="0">
                <a:solidFill>
                  <a:schemeClr val="tx1"/>
                </a:solidFill>
              </a:rPr>
              <a:t>}</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838263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77500" lnSpcReduction="20000"/>
          </a:bodyPr>
          <a:lstStyle/>
          <a:p>
            <a:r>
              <a:rPr lang="en-US" dirty="0" smtClean="0"/>
              <a:t>Builder Design pattern : It is used to create the object  of another class. It is same like Strategy design pattern but strategy design pattern going to create empty object, it is depends upon the requirement.</a:t>
            </a:r>
          </a:p>
          <a:p>
            <a:r>
              <a:rPr lang="en-US" dirty="0" smtClean="0"/>
              <a:t>Here BDP is a special DP which will take the input from the other classes and inject that information with the particular object and return the object.</a:t>
            </a:r>
          </a:p>
          <a:p>
            <a:r>
              <a:rPr lang="en-US" dirty="0" smtClean="0"/>
              <a:t>For example.</a:t>
            </a:r>
          </a:p>
          <a:p>
            <a:r>
              <a:rPr lang="en-US" dirty="0" smtClean="0"/>
              <a:t>Session object need the information about mapping and configuration, if we create empty </a:t>
            </a:r>
            <a:r>
              <a:rPr lang="en-US" dirty="0" err="1" smtClean="0"/>
              <a:t>sessionFactory</a:t>
            </a:r>
            <a:r>
              <a:rPr lang="en-US" dirty="0" smtClean="0"/>
              <a:t> object and depends upon we will create session object then there is no use. </a:t>
            </a:r>
            <a:r>
              <a:rPr lang="en-US" dirty="0" err="1" smtClean="0"/>
              <a:t>Bz</a:t>
            </a:r>
            <a:r>
              <a:rPr lang="en-US" dirty="0" smtClean="0"/>
              <a:t> </a:t>
            </a:r>
            <a:r>
              <a:rPr lang="en-US" dirty="0" err="1" smtClean="0"/>
              <a:t>sessionFactory</a:t>
            </a:r>
            <a:r>
              <a:rPr lang="en-US" dirty="0" smtClean="0"/>
              <a:t> don’t have mapping and configuration information.</a:t>
            </a:r>
          </a:p>
          <a:p>
            <a:r>
              <a:rPr lang="en-US" dirty="0" smtClean="0"/>
              <a:t>Here </a:t>
            </a:r>
            <a:r>
              <a:rPr lang="en-US" dirty="0" err="1" smtClean="0"/>
              <a:t>sessionfactory</a:t>
            </a:r>
            <a:r>
              <a:rPr lang="en-US" dirty="0" smtClean="0"/>
              <a:t> going to take input i.e. mapping and configuration information and depends on that information </a:t>
            </a:r>
            <a:r>
              <a:rPr lang="en-US" dirty="0" err="1" smtClean="0"/>
              <a:t>sessionFactory</a:t>
            </a:r>
            <a:r>
              <a:rPr lang="en-US" dirty="0" smtClean="0"/>
              <a:t> object inject that information in it.</a:t>
            </a:r>
          </a:p>
          <a:p>
            <a:r>
              <a:rPr lang="en-US" dirty="0" smtClean="0"/>
              <a:t>While creating the object of Session it will give the internal information to the Session object. Then only session going to inject with Dialect to perform the operation.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0960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686800" cy="6477000"/>
          </a:xfrm>
        </p:spPr>
        <p:txBody>
          <a:bodyPr>
            <a:normAutofit fontScale="92500" lnSpcReduction="20000"/>
          </a:bodyPr>
          <a:lstStyle/>
          <a:p>
            <a:r>
              <a:rPr lang="en-US" dirty="0" smtClean="0"/>
              <a:t>Example </a:t>
            </a:r>
          </a:p>
          <a:p>
            <a:pPr marL="457200" lvl="1" indent="0">
              <a:buNone/>
            </a:pPr>
            <a:r>
              <a:rPr lang="en-US" dirty="0" smtClean="0">
                <a:solidFill>
                  <a:srgbClr val="FF0000"/>
                </a:solidFill>
              </a:rPr>
              <a:t>Configuration </a:t>
            </a:r>
            <a:r>
              <a:rPr lang="en-US" dirty="0" err="1" smtClean="0">
                <a:solidFill>
                  <a:srgbClr val="FF0000"/>
                </a:solidFill>
              </a:rPr>
              <a:t>configuration</a:t>
            </a:r>
            <a:r>
              <a:rPr lang="en-US" dirty="0" smtClean="0">
                <a:solidFill>
                  <a:srgbClr val="FF0000"/>
                </a:solidFill>
              </a:rPr>
              <a:t> = new Configuration();</a:t>
            </a:r>
          </a:p>
          <a:p>
            <a:pPr marL="457200" lvl="1" indent="0">
              <a:buNone/>
            </a:pPr>
            <a:r>
              <a:rPr lang="en-US" dirty="0" err="1">
                <a:solidFill>
                  <a:srgbClr val="FF0000"/>
                </a:solidFill>
              </a:rPr>
              <a:t>c</a:t>
            </a:r>
            <a:r>
              <a:rPr lang="en-US" dirty="0" err="1" smtClean="0">
                <a:solidFill>
                  <a:srgbClr val="FF0000"/>
                </a:solidFill>
              </a:rPr>
              <a:t>onfiguration.configure</a:t>
            </a:r>
            <a:r>
              <a:rPr lang="en-US" dirty="0" smtClean="0">
                <a:solidFill>
                  <a:srgbClr val="FF0000"/>
                </a:solidFill>
              </a:rPr>
              <a:t>();</a:t>
            </a:r>
          </a:p>
          <a:p>
            <a:pPr marL="457200" lvl="1" indent="0">
              <a:buNone/>
            </a:pPr>
            <a:r>
              <a:rPr lang="en-US" dirty="0" smtClean="0"/>
              <a:t>SessionFactory </a:t>
            </a:r>
            <a:r>
              <a:rPr lang="en-US" dirty="0" err="1" smtClean="0"/>
              <a:t>sFactory</a:t>
            </a:r>
            <a:r>
              <a:rPr lang="en-US" dirty="0" smtClean="0"/>
              <a:t> = </a:t>
            </a:r>
            <a:r>
              <a:rPr lang="en-US" dirty="0" err="1" smtClean="0"/>
              <a:t>configuration.</a:t>
            </a:r>
            <a:r>
              <a:rPr lang="en-US" dirty="0" err="1" smtClean="0">
                <a:solidFill>
                  <a:srgbClr val="FF0000"/>
                </a:solidFill>
              </a:rPr>
              <a:t>buildSessionFactory</a:t>
            </a:r>
            <a:r>
              <a:rPr lang="en-US" dirty="0" smtClean="0">
                <a:solidFill>
                  <a:srgbClr val="FF0000"/>
                </a:solidFill>
              </a:rPr>
              <a:t>();</a:t>
            </a:r>
          </a:p>
          <a:p>
            <a:pPr marL="457200" lvl="1" indent="0">
              <a:buNone/>
            </a:pPr>
            <a:r>
              <a:rPr lang="en-US" dirty="0" smtClean="0"/>
              <a:t>Session </a:t>
            </a:r>
            <a:r>
              <a:rPr lang="en-US" dirty="0" err="1" smtClean="0"/>
              <a:t>session</a:t>
            </a:r>
            <a:r>
              <a:rPr lang="en-US" dirty="0" smtClean="0"/>
              <a:t> = </a:t>
            </a:r>
            <a:r>
              <a:rPr lang="en-US" dirty="0" err="1" smtClean="0"/>
              <a:t>sFactory.getSessionFactory</a:t>
            </a:r>
            <a:r>
              <a:rPr lang="en-US" dirty="0" smtClean="0"/>
              <a:t>();</a:t>
            </a:r>
          </a:p>
          <a:p>
            <a:pPr marL="457200" lvl="1" indent="0">
              <a:buNone/>
            </a:pPr>
            <a:r>
              <a:rPr lang="en-US" dirty="0" smtClean="0"/>
              <a:t>……………………..</a:t>
            </a:r>
            <a:endParaRPr lang="en-US" dirty="0"/>
          </a:p>
          <a:p>
            <a:pPr marL="514350" indent="-457200"/>
            <a:r>
              <a:rPr lang="en-US" dirty="0" smtClean="0"/>
              <a:t>If you see the </a:t>
            </a:r>
            <a:r>
              <a:rPr lang="en-US" dirty="0" err="1" smtClean="0"/>
              <a:t>sessionFactory</a:t>
            </a:r>
            <a:r>
              <a:rPr lang="en-US" dirty="0" smtClean="0"/>
              <a:t> class also taking a configuration file as a input and injecting with the session.</a:t>
            </a:r>
          </a:p>
          <a:p>
            <a:pPr marL="514350" indent="-457200"/>
            <a:r>
              <a:rPr lang="en-US" dirty="0" smtClean="0"/>
              <a:t>Configuration and mapping information build with the </a:t>
            </a:r>
            <a:r>
              <a:rPr lang="en-US" dirty="0" err="1" smtClean="0"/>
              <a:t>sessionfactory</a:t>
            </a:r>
            <a:r>
              <a:rPr lang="en-US" dirty="0" smtClean="0"/>
              <a:t>.</a:t>
            </a:r>
          </a:p>
          <a:p>
            <a:pPr marL="514350" indent="-457200"/>
            <a:r>
              <a:rPr lang="en-US" dirty="0" smtClean="0"/>
              <a:t>While </a:t>
            </a:r>
            <a:r>
              <a:rPr lang="en-US" dirty="0" err="1" smtClean="0"/>
              <a:t>createing</a:t>
            </a:r>
            <a:r>
              <a:rPr lang="en-US" dirty="0" smtClean="0"/>
              <a:t> session object we will get all the required information from the </a:t>
            </a:r>
            <a:r>
              <a:rPr lang="en-US" dirty="0" err="1" smtClean="0"/>
              <a:t>sessionFactory</a:t>
            </a:r>
            <a:r>
              <a:rPr lang="en-US" dirty="0" smtClean="0"/>
              <a:t> object. </a:t>
            </a:r>
          </a:p>
          <a:p>
            <a:pPr marL="57150" indent="0">
              <a:buNone/>
            </a:pPr>
            <a:endParaRPr lang="en-US" dirty="0"/>
          </a:p>
          <a:p>
            <a:pPr marL="5715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165830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30</a:t>
            </a:r>
            <a:endParaRPr lang="en-US" dirty="0"/>
          </a:p>
        </p:txBody>
      </p:sp>
      <p:sp>
        <p:nvSpPr>
          <p:cNvPr id="3" name="Content Placeholder 2"/>
          <p:cNvSpPr>
            <a:spLocks noGrp="1"/>
          </p:cNvSpPr>
          <p:nvPr>
            <p:ph idx="1"/>
          </p:nvPr>
        </p:nvSpPr>
        <p:spPr>
          <a:xfrm>
            <a:off x="152400" y="838200"/>
            <a:ext cx="8839200" cy="5867400"/>
          </a:xfrm>
        </p:spPr>
        <p:txBody>
          <a:bodyPr>
            <a:normAutofit fontScale="85000" lnSpcReduction="10000"/>
          </a:bodyPr>
          <a:lstStyle/>
          <a:p>
            <a:r>
              <a:rPr lang="en-US" dirty="0" smtClean="0"/>
              <a:t>What is </a:t>
            </a:r>
            <a:r>
              <a:rPr lang="en-US" dirty="0" err="1" smtClean="0"/>
              <a:t>sessionFactory</a:t>
            </a:r>
            <a:r>
              <a:rPr lang="en-US" dirty="0" smtClean="0"/>
              <a:t>?</a:t>
            </a:r>
          </a:p>
          <a:p>
            <a:r>
              <a:rPr lang="en-US" dirty="0" smtClean="0"/>
              <a:t>What is session?</a:t>
            </a:r>
          </a:p>
          <a:p>
            <a:r>
              <a:rPr lang="en-US" dirty="0" smtClean="0"/>
              <a:t>Why we have to use </a:t>
            </a:r>
            <a:r>
              <a:rPr lang="en-US" dirty="0" err="1" smtClean="0"/>
              <a:t>sessionFactory</a:t>
            </a:r>
            <a:r>
              <a:rPr lang="en-US" dirty="0" smtClean="0"/>
              <a:t>?</a:t>
            </a:r>
          </a:p>
          <a:p>
            <a:r>
              <a:rPr lang="en-US" dirty="0" smtClean="0"/>
              <a:t>What is configuration file? Why we have to use configuration file?</a:t>
            </a:r>
          </a:p>
          <a:p>
            <a:r>
              <a:rPr lang="en-US" dirty="0" smtClean="0"/>
              <a:t>What is mapping file and why we have to use mapping file?</a:t>
            </a:r>
          </a:p>
          <a:p>
            <a:r>
              <a:rPr lang="en-US" dirty="0" smtClean="0"/>
              <a:t>How to write the configuration and mapping files in to hibernate?</a:t>
            </a:r>
          </a:p>
          <a:p>
            <a:r>
              <a:rPr lang="en-US" dirty="0" smtClean="0"/>
              <a:t>What is dialect?  What is the use to dialect in hibernate?</a:t>
            </a:r>
          </a:p>
          <a:p>
            <a:endParaRPr lang="en-US" dirty="0"/>
          </a:p>
          <a:p>
            <a:r>
              <a:rPr lang="en-US" dirty="0" smtClean="0"/>
              <a:t>We covered all the basic which is required to demonstrate the first hibernate example. </a:t>
            </a:r>
          </a:p>
          <a:p>
            <a:r>
              <a:rPr lang="en-US" dirty="0" smtClean="0"/>
              <a:t>Let see the first hibernate example .</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6569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class </a:t>
            </a:r>
            <a:r>
              <a:rPr lang="en-US" dirty="0" smtClean="0">
                <a:solidFill>
                  <a:srgbClr val="FF0000"/>
                </a:solidFill>
              </a:rPr>
              <a:t>4 </a:t>
            </a:r>
            <a:r>
              <a:rPr lang="en-US" dirty="0">
                <a:solidFill>
                  <a:srgbClr val="FF0000"/>
                </a:solidFill>
              </a:rPr>
              <a:t>and </a:t>
            </a:r>
            <a:r>
              <a:rPr lang="en-US" dirty="0" smtClean="0">
                <a:solidFill>
                  <a:srgbClr val="FF0000"/>
                </a:solidFill>
              </a:rPr>
              <a:t>5</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Disadvantages of XML</a:t>
            </a:r>
          </a:p>
          <a:p>
            <a:r>
              <a:rPr lang="en-US" dirty="0" smtClean="0"/>
              <a:t>It is not easy for common people to understand it.</a:t>
            </a:r>
          </a:p>
          <a:p>
            <a:r>
              <a:rPr lang="en-US" dirty="0" smtClean="0"/>
              <a:t>Without knowing we can’t write the xml file.</a:t>
            </a:r>
          </a:p>
          <a:p>
            <a:r>
              <a:rPr lang="en-US" dirty="0" smtClean="0"/>
              <a:t>Data will be stored in hierarchical format.</a:t>
            </a:r>
          </a:p>
          <a:p>
            <a:r>
              <a:rPr lang="en-US" dirty="0" smtClean="0"/>
              <a:t>Before writing xml we have to know </a:t>
            </a:r>
            <a:r>
              <a:rPr lang="en-US" dirty="0" err="1" smtClean="0"/>
              <a:t>dtd</a:t>
            </a:r>
            <a:r>
              <a:rPr lang="en-US" dirty="0" smtClean="0"/>
              <a:t> or </a:t>
            </a:r>
            <a:r>
              <a:rPr lang="en-US" dirty="0" err="1" smtClean="0"/>
              <a:t>xsd</a:t>
            </a:r>
            <a:r>
              <a:rPr lang="en-US" dirty="0" smtClean="0"/>
              <a:t> file.</a:t>
            </a:r>
          </a:p>
          <a:p>
            <a:r>
              <a:rPr lang="en-US" dirty="0" smtClean="0"/>
              <a:t>Xml speak more for  storing the data.</a:t>
            </a:r>
          </a:p>
          <a:p>
            <a:r>
              <a:rPr lang="en-US" dirty="0" smtClean="0"/>
              <a:t>It consume more memory for little data also.</a:t>
            </a:r>
          </a:p>
          <a:p>
            <a:r>
              <a:rPr lang="en-US" dirty="0" smtClean="0"/>
              <a:t>We can stored data but while reading we’ll get more problems. </a:t>
            </a:r>
          </a:p>
          <a:p>
            <a:r>
              <a:rPr lang="en-US" dirty="0" err="1" smtClean="0"/>
              <a:t>IOStreams</a:t>
            </a:r>
            <a:r>
              <a:rPr lang="en-US" dirty="0" smtClean="0"/>
              <a:t> read data line by line, it couldn’t identified actual data in xml file.</a:t>
            </a:r>
            <a:r>
              <a:rPr lang="en-US" dirty="0"/>
              <a:t> Parsing technology we have to use.</a:t>
            </a:r>
          </a:p>
          <a:p>
            <a:r>
              <a:rPr lang="en-US" dirty="0" err="1" smtClean="0"/>
              <a:t>B’z</a:t>
            </a:r>
            <a:r>
              <a:rPr lang="en-US" dirty="0" smtClean="0"/>
              <a:t> of above reason xml also failed to persistence the data in it.</a:t>
            </a:r>
          </a:p>
          <a:p>
            <a:r>
              <a:rPr lang="en-US" dirty="0" smtClean="0">
                <a:solidFill>
                  <a:srgbClr val="FF0000"/>
                </a:solidFill>
              </a:rPr>
              <a:t>To overcome the problems of xml Java has invented a Serialization concepts which seems to be good compared with earlier file systems.</a:t>
            </a:r>
          </a:p>
          <a:p>
            <a:endParaRPr lang="en-US" dirty="0" smtClean="0"/>
          </a:p>
          <a:p>
            <a:endParaRPr lang="en-US" dirty="0" smtClean="0"/>
          </a:p>
          <a:p>
            <a:pPr marL="0" indent="0">
              <a:buNone/>
            </a:pPr>
            <a:endParaRPr lang="en-US" dirty="0" smtClean="0"/>
          </a:p>
          <a:p>
            <a:endParaRPr lang="en-US" dirty="0" smtClean="0">
              <a:solidFill>
                <a:srgbClr val="FF0000"/>
              </a:solidFill>
            </a:endParaRPr>
          </a:p>
          <a:p>
            <a:pPr marL="0" indent="0">
              <a:buNone/>
            </a:pPr>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6742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705600"/>
          </a:xfrm>
        </p:spPr>
        <p:txBody>
          <a:bodyPr>
            <a:normAutofit fontScale="70000" lnSpcReduction="20000"/>
          </a:bodyPr>
          <a:lstStyle/>
          <a:p>
            <a:r>
              <a:rPr lang="en-US" dirty="0" smtClean="0"/>
              <a:t>First we have to create the entities which are reflects the same tables which are in the database.</a:t>
            </a:r>
          </a:p>
          <a:p>
            <a:r>
              <a:rPr lang="en-US" dirty="0" smtClean="0"/>
              <a:t>It is mandatory to have same attributes as same as table columns with there same data types.</a:t>
            </a:r>
          </a:p>
          <a:p>
            <a:r>
              <a:rPr lang="en-US" dirty="0" smtClean="0"/>
              <a:t>A entity represent the table in the database.</a:t>
            </a:r>
          </a:p>
          <a:p>
            <a:r>
              <a:rPr lang="en-US" dirty="0" smtClean="0"/>
              <a:t>Let first create the table customer </a:t>
            </a:r>
          </a:p>
          <a:p>
            <a:pPr marL="0" indent="0">
              <a:buNone/>
            </a:pPr>
            <a:endParaRPr lang="en-US" dirty="0"/>
          </a:p>
          <a:p>
            <a:pPr marL="0" indent="0">
              <a:buNone/>
            </a:pPr>
            <a:r>
              <a:rPr lang="en-US" dirty="0" smtClean="0"/>
              <a:t>CREATE TABLE CUSTOMER(</a:t>
            </a:r>
          </a:p>
          <a:p>
            <a:pPr marL="0" indent="0">
              <a:buNone/>
            </a:pPr>
            <a:r>
              <a:rPr lang="en-US" dirty="0"/>
              <a:t>	</a:t>
            </a:r>
            <a:r>
              <a:rPr lang="en-US" dirty="0" smtClean="0"/>
              <a:t>CUSTOMER_ID NUMBER(5) CONSTRAINT PK_CID PRIMARY KEY,</a:t>
            </a:r>
          </a:p>
          <a:p>
            <a:pPr marL="0" indent="0">
              <a:buNone/>
            </a:pPr>
            <a:r>
              <a:rPr lang="en-US" dirty="0"/>
              <a:t>	</a:t>
            </a:r>
            <a:r>
              <a:rPr lang="en-US" dirty="0" smtClean="0"/>
              <a:t>FIRST_NAME VARCHAR2(25),</a:t>
            </a:r>
          </a:p>
          <a:p>
            <a:pPr marL="0" indent="0">
              <a:buNone/>
            </a:pPr>
            <a:r>
              <a:rPr lang="en-US" dirty="0"/>
              <a:t>	</a:t>
            </a:r>
            <a:r>
              <a:rPr lang="en-US" dirty="0" smtClean="0"/>
              <a:t>LAST_NAME VARCHAR2(25),</a:t>
            </a:r>
          </a:p>
          <a:p>
            <a:pPr marL="0" indent="0">
              <a:buNone/>
            </a:pPr>
            <a:r>
              <a:rPr lang="en-US" dirty="0"/>
              <a:t>	</a:t>
            </a:r>
            <a:r>
              <a:rPr lang="en-US" dirty="0" smtClean="0"/>
              <a:t>DOB DATE,</a:t>
            </a:r>
          </a:p>
          <a:p>
            <a:pPr marL="0" indent="0">
              <a:buNone/>
            </a:pPr>
            <a:r>
              <a:rPr lang="en-US" dirty="0"/>
              <a:t>	</a:t>
            </a:r>
            <a:r>
              <a:rPr lang="en-US" dirty="0" smtClean="0"/>
              <a:t>GENDER VARCHAR2(6)</a:t>
            </a:r>
          </a:p>
          <a:p>
            <a:pPr marL="0" indent="0">
              <a:buNone/>
            </a:pPr>
            <a:r>
              <a:rPr lang="en-US" dirty="0" smtClean="0"/>
              <a:t>);</a:t>
            </a:r>
          </a:p>
          <a:p>
            <a:r>
              <a:rPr lang="en-US" dirty="0" smtClean="0"/>
              <a:t>A table must and should contains a primary key column </a:t>
            </a:r>
            <a:r>
              <a:rPr lang="en-US" dirty="0" err="1" smtClean="0"/>
              <a:t>bz</a:t>
            </a:r>
            <a:r>
              <a:rPr lang="en-US" dirty="0" smtClean="0"/>
              <a:t>, while writing the mapping file id attribute is mandatory.</a:t>
            </a:r>
          </a:p>
          <a:p>
            <a:r>
              <a:rPr lang="en-US" dirty="0" smtClean="0"/>
              <a:t>While writing the entity class make sure all the type same as table column types only.</a:t>
            </a:r>
          </a:p>
          <a:p>
            <a:pPr marL="0" indent="0">
              <a:buNone/>
            </a:pPr>
            <a:r>
              <a:rPr lang="en-US" dirty="0" smtClean="0"/>
              <a:t>	 </a:t>
            </a:r>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76431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55000" lnSpcReduction="20000"/>
          </a:bodyPr>
          <a:lstStyle/>
          <a:p>
            <a:pPr marL="0" indent="0">
              <a:buNone/>
            </a:pPr>
            <a:r>
              <a:rPr lang="en-US" dirty="0" smtClean="0">
                <a:solidFill>
                  <a:srgbClr val="FF0000"/>
                </a:solidFill>
              </a:rPr>
              <a:t>Class Customer{ =&gt; entity class</a:t>
            </a:r>
          </a:p>
          <a:p>
            <a:pPr marL="0" indent="0">
              <a:buNone/>
            </a:pPr>
            <a:r>
              <a:rPr lang="en-US" dirty="0" smtClean="0"/>
              <a:t>	private </a:t>
            </a:r>
            <a:r>
              <a:rPr lang="en-US" dirty="0" err="1" smtClean="0"/>
              <a:t>int</a:t>
            </a:r>
            <a:r>
              <a:rPr lang="en-US" dirty="0" smtClean="0"/>
              <a:t> </a:t>
            </a:r>
            <a:r>
              <a:rPr lang="en-US" dirty="0" err="1" smtClean="0"/>
              <a:t>customerId</a:t>
            </a:r>
            <a:r>
              <a:rPr lang="en-US" dirty="0" smtClean="0"/>
              <a:t>;</a:t>
            </a:r>
          </a:p>
          <a:p>
            <a:pPr marL="0" indent="0">
              <a:buNone/>
            </a:pPr>
            <a:r>
              <a:rPr lang="en-US" dirty="0" smtClean="0"/>
              <a:t>	private String </a:t>
            </a:r>
            <a:r>
              <a:rPr lang="en-US" dirty="0" err="1" smtClean="0"/>
              <a:t>firstName</a:t>
            </a:r>
            <a:r>
              <a:rPr lang="en-US" dirty="0" smtClean="0"/>
              <a:t>;</a:t>
            </a:r>
          </a:p>
          <a:p>
            <a:pPr marL="0" indent="0">
              <a:buNone/>
            </a:pPr>
            <a:r>
              <a:rPr lang="en-US" dirty="0"/>
              <a:t>	</a:t>
            </a:r>
            <a:r>
              <a:rPr lang="en-US" dirty="0" smtClean="0"/>
              <a:t>private String </a:t>
            </a:r>
            <a:r>
              <a:rPr lang="en-US" dirty="0" err="1" smtClean="0"/>
              <a:t>lastName</a:t>
            </a:r>
            <a:r>
              <a:rPr lang="en-US" dirty="0" smtClean="0"/>
              <a:t>;</a:t>
            </a:r>
          </a:p>
          <a:p>
            <a:pPr marL="0" indent="0">
              <a:buNone/>
            </a:pPr>
            <a:r>
              <a:rPr lang="en-US" dirty="0"/>
              <a:t>	</a:t>
            </a:r>
            <a:r>
              <a:rPr lang="en-US" dirty="0" smtClean="0"/>
              <a:t>private String </a:t>
            </a:r>
            <a:r>
              <a:rPr lang="en-US" dirty="0" err="1" smtClean="0"/>
              <a:t>dob</a:t>
            </a:r>
            <a:r>
              <a:rPr lang="en-US" dirty="0" smtClean="0"/>
              <a:t>;</a:t>
            </a:r>
          </a:p>
          <a:p>
            <a:pPr marL="0" indent="0">
              <a:buNone/>
            </a:pPr>
            <a:r>
              <a:rPr lang="en-US" dirty="0"/>
              <a:t>	</a:t>
            </a:r>
            <a:r>
              <a:rPr lang="en-US" dirty="0" smtClean="0"/>
              <a:t>private String gender;</a:t>
            </a:r>
          </a:p>
          <a:p>
            <a:pPr marL="0" indent="0">
              <a:buNone/>
            </a:pPr>
            <a:r>
              <a:rPr lang="en-US" dirty="0"/>
              <a:t>	</a:t>
            </a:r>
            <a:r>
              <a:rPr lang="en-US" dirty="0" smtClean="0"/>
              <a:t>//setter and getters</a:t>
            </a:r>
          </a:p>
          <a:p>
            <a:pPr marL="0" indent="0">
              <a:buNone/>
            </a:pPr>
            <a:r>
              <a:rPr lang="en-US" dirty="0" smtClean="0"/>
              <a:t>}</a:t>
            </a:r>
          </a:p>
          <a:p>
            <a:pPr marL="0" indent="0">
              <a:buNone/>
            </a:pPr>
            <a:r>
              <a:rPr lang="en-US" dirty="0" smtClean="0">
                <a:solidFill>
                  <a:srgbClr val="FF0000"/>
                </a:solidFill>
              </a:rPr>
              <a:t>Customer.hbm.xml</a:t>
            </a:r>
          </a:p>
          <a:p>
            <a:pPr marL="0" indent="0">
              <a:buNone/>
            </a:pPr>
            <a:r>
              <a:rPr lang="en-US" dirty="0" smtClean="0"/>
              <a:t>================</a:t>
            </a:r>
          </a:p>
          <a:p>
            <a:r>
              <a:rPr lang="en-US" dirty="0"/>
              <a:t>&lt;?xml version=</a:t>
            </a:r>
            <a:r>
              <a:rPr lang="en-US" i="1" dirty="0"/>
              <a:t>"1.0"?&gt;</a:t>
            </a:r>
          </a:p>
          <a:p>
            <a:r>
              <a:rPr lang="en-US" dirty="0"/>
              <a:t>&lt;!DOCTYPE hibernate-mapping PUBLIC "-//Hibernate/Hibernate Mapping DTD 3.0//EN"</a:t>
            </a:r>
          </a:p>
          <a:p>
            <a:r>
              <a:rPr lang="en-US" dirty="0"/>
              <a:t>"http://hibernate.sourceforge.net/hibernate-mapping-3.0.dtd"&gt;</a:t>
            </a:r>
          </a:p>
          <a:p>
            <a:r>
              <a:rPr lang="en-US" dirty="0"/>
              <a:t>&lt;!-- Generated </a:t>
            </a:r>
            <a:r>
              <a:rPr lang="en-US" u="sng" dirty="0"/>
              <a:t>Sep 29, 2015 9:59:47 AM by Hibernate Tools 3.4.0.CR1 --&gt;</a:t>
            </a:r>
          </a:p>
          <a:p>
            <a:r>
              <a:rPr lang="en-US" dirty="0"/>
              <a:t>&lt;hibernate-mapping&gt;</a:t>
            </a:r>
          </a:p>
          <a:p>
            <a:r>
              <a:rPr lang="en-US" dirty="0"/>
              <a:t>    &lt;class name=</a:t>
            </a:r>
            <a:r>
              <a:rPr lang="en-US" i="1" dirty="0"/>
              <a:t>"</a:t>
            </a:r>
            <a:r>
              <a:rPr lang="en-US" i="1" dirty="0" err="1"/>
              <a:t>com.fh.entities.Customer</a:t>
            </a:r>
            <a:r>
              <a:rPr lang="en-US" i="1" dirty="0"/>
              <a:t>" table="CUSTOMER"&gt;</a:t>
            </a:r>
          </a:p>
          <a:p>
            <a:r>
              <a:rPr lang="en-US" dirty="0"/>
              <a:t>        &lt;id name=</a:t>
            </a:r>
            <a:r>
              <a:rPr lang="en-US" i="1" dirty="0"/>
              <a:t>"</a:t>
            </a:r>
            <a:r>
              <a:rPr lang="en-US" i="1" dirty="0" err="1"/>
              <a:t>customerId</a:t>
            </a:r>
            <a:r>
              <a:rPr lang="en-US" i="1" dirty="0"/>
              <a:t>" column="CUSTOMER_ID" /&gt;</a:t>
            </a:r>
          </a:p>
          <a:p>
            <a:r>
              <a:rPr lang="en-US" dirty="0"/>
              <a:t>        &lt;property name=</a:t>
            </a:r>
            <a:r>
              <a:rPr lang="en-US" i="1" dirty="0"/>
              <a:t>"</a:t>
            </a:r>
            <a:r>
              <a:rPr lang="en-US" i="1" dirty="0" err="1"/>
              <a:t>firstName</a:t>
            </a:r>
            <a:r>
              <a:rPr lang="en-US" i="1" dirty="0"/>
              <a:t>" column="FIRST_NAME"&gt;&lt;/property&gt;</a:t>
            </a:r>
          </a:p>
          <a:p>
            <a:r>
              <a:rPr lang="en-US" dirty="0"/>
              <a:t>        &lt;property name=</a:t>
            </a:r>
            <a:r>
              <a:rPr lang="en-US" i="1" dirty="0"/>
              <a:t>"</a:t>
            </a:r>
            <a:r>
              <a:rPr lang="en-US" i="1" dirty="0" err="1"/>
              <a:t>lastName</a:t>
            </a:r>
            <a:r>
              <a:rPr lang="en-US" i="1" dirty="0"/>
              <a:t>" column="LAST_NAME"&gt;&lt;/property&gt;</a:t>
            </a:r>
          </a:p>
          <a:p>
            <a:r>
              <a:rPr lang="en-US" dirty="0"/>
              <a:t>        &lt;property name=</a:t>
            </a:r>
            <a:r>
              <a:rPr lang="en-US" i="1" dirty="0"/>
              <a:t>"</a:t>
            </a:r>
            <a:r>
              <a:rPr lang="en-US" i="1" dirty="0" err="1"/>
              <a:t>dob</a:t>
            </a:r>
            <a:r>
              <a:rPr lang="en-US" i="1" dirty="0"/>
              <a:t>" column="DOB" type="date"&gt;&lt;/property&gt;</a:t>
            </a:r>
          </a:p>
          <a:p>
            <a:r>
              <a:rPr lang="en-US" dirty="0"/>
              <a:t>       &lt;property name=</a:t>
            </a:r>
            <a:r>
              <a:rPr lang="en-US" i="1" dirty="0"/>
              <a:t>"gender" column="GENDER"&gt;&lt;/property&gt;</a:t>
            </a:r>
          </a:p>
          <a:p>
            <a:r>
              <a:rPr lang="en-US" dirty="0"/>
              <a:t>    &lt;/class&gt;</a:t>
            </a:r>
          </a:p>
          <a:p>
            <a:r>
              <a:rPr lang="en-US" dirty="0"/>
              <a:t>&lt;/hibernate-mapping&gt;</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570145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marL="0" indent="0">
              <a:buNone/>
            </a:pPr>
            <a:r>
              <a:rPr lang="en-US" dirty="0">
                <a:solidFill>
                  <a:srgbClr val="FF0000"/>
                </a:solidFill>
              </a:rPr>
              <a:t>Hibernate.cfg.xml</a:t>
            </a:r>
            <a:r>
              <a:rPr lang="en-US" dirty="0"/>
              <a:t>   ===</a:t>
            </a:r>
            <a:r>
              <a:rPr lang="en-US" dirty="0">
                <a:sym typeface="Wingdings" panose="05000000000000000000" pitchFamily="2" charset="2"/>
              </a:rPr>
              <a:t> This is the common configuration file  </a:t>
            </a:r>
            <a:endParaRPr lang="en-US" dirty="0" smtClean="0">
              <a:sym typeface="Wingdings" panose="05000000000000000000" pitchFamily="2" charset="2"/>
            </a:endParaRPr>
          </a:p>
          <a:p>
            <a:pPr marL="0" indent="0">
              <a:buNone/>
            </a:pPr>
            <a:r>
              <a:rPr lang="en-US" dirty="0" smtClean="0">
                <a:sym typeface="Wingdings" panose="05000000000000000000" pitchFamily="2" charset="2"/>
              </a:rPr>
              <a:t>================</a:t>
            </a:r>
            <a:endParaRPr lang="en-US" dirty="0">
              <a:sym typeface="Wingdings" panose="05000000000000000000" pitchFamily="2" charset="2"/>
            </a:endParaRPr>
          </a:p>
          <a:p>
            <a:r>
              <a:rPr lang="en-US" dirty="0"/>
              <a:t>&lt;?xml version=</a:t>
            </a:r>
            <a:r>
              <a:rPr lang="en-US" i="1" dirty="0"/>
              <a:t>"1.0" encoding="UTF-8"?&gt;</a:t>
            </a:r>
          </a:p>
          <a:p>
            <a:r>
              <a:rPr lang="en-US" dirty="0"/>
              <a:t>&lt;!DOCTYPE hibernate-configuration PUBLIC</a:t>
            </a:r>
          </a:p>
          <a:p>
            <a:r>
              <a:rPr lang="en-US" dirty="0"/>
              <a:t>"-//Hibernate/Hibernate Configuration DTD 3.0//EN"</a:t>
            </a:r>
          </a:p>
          <a:p>
            <a:r>
              <a:rPr lang="en-US" dirty="0"/>
              <a:t>"http://hibernate.sourceforge.net/hibernate-configuration-3.0.dtd"&gt;</a:t>
            </a:r>
          </a:p>
          <a:p>
            <a:r>
              <a:rPr lang="en-US" dirty="0"/>
              <a:t>&lt;hibernate-configuration&gt;</a:t>
            </a:r>
          </a:p>
          <a:p>
            <a:r>
              <a:rPr lang="en-US" dirty="0"/>
              <a:t>&lt;session-factory&gt;</a:t>
            </a:r>
          </a:p>
          <a:p>
            <a:r>
              <a:rPr lang="en-US" dirty="0"/>
              <a:t>&lt;property name=</a:t>
            </a:r>
            <a:r>
              <a:rPr lang="en-US" i="1" dirty="0"/>
              <a:t>"dialect"&gt;org.hibernate.dialect.Oracle10gDialect&lt;/property&gt;</a:t>
            </a:r>
          </a:p>
          <a:p>
            <a:r>
              <a:rPr lang="en-US" dirty="0"/>
              <a:t>        &lt;property name=</a:t>
            </a:r>
            <a:r>
              <a:rPr lang="en-US" i="1" dirty="0"/>
              <a:t>"connection.url"&gt;</a:t>
            </a:r>
            <a:r>
              <a:rPr lang="en-US" i="1" dirty="0" err="1"/>
              <a:t>jdbc:oracle:thin</a:t>
            </a:r>
            <a:r>
              <a:rPr lang="en-US" i="1" dirty="0"/>
              <a:t>:</a:t>
            </a:r>
            <a:r>
              <a:rPr lang="en-US" i="1" u="sng" dirty="0"/>
              <a:t>@localhost:1521:xe&lt;/property&gt;</a:t>
            </a:r>
          </a:p>
          <a:p>
            <a:r>
              <a:rPr lang="en-US" dirty="0"/>
              <a:t>        &lt;property name=</a:t>
            </a:r>
            <a:r>
              <a:rPr lang="en-US" i="1" dirty="0"/>
              <a:t>"</a:t>
            </a:r>
            <a:r>
              <a:rPr lang="en-US" i="1" dirty="0" err="1"/>
              <a:t>connection.username</a:t>
            </a:r>
            <a:r>
              <a:rPr lang="en-US" i="1" dirty="0"/>
              <a:t>"&gt;system&lt;/property&gt;</a:t>
            </a:r>
          </a:p>
          <a:p>
            <a:r>
              <a:rPr lang="en-US" dirty="0"/>
              <a:t>        &lt;property name=</a:t>
            </a:r>
            <a:r>
              <a:rPr lang="en-US" i="1" dirty="0"/>
              <a:t>"</a:t>
            </a:r>
            <a:r>
              <a:rPr lang="en-US" i="1" dirty="0" err="1"/>
              <a:t>connection.password</a:t>
            </a:r>
            <a:r>
              <a:rPr lang="en-US" i="1" dirty="0"/>
              <a:t>"&gt;system&lt;/property&gt;</a:t>
            </a:r>
          </a:p>
          <a:p>
            <a:r>
              <a:rPr lang="en-US" dirty="0"/>
              <a:t>        &lt;property name=</a:t>
            </a:r>
            <a:r>
              <a:rPr lang="en-US" i="1" dirty="0"/>
              <a:t>"</a:t>
            </a:r>
            <a:r>
              <a:rPr lang="en-US" i="1" dirty="0" err="1"/>
              <a:t>connection.driver_class</a:t>
            </a:r>
            <a:r>
              <a:rPr lang="en-US" i="1" dirty="0"/>
              <a:t>"&gt;</a:t>
            </a:r>
            <a:r>
              <a:rPr lang="en-US" i="1" dirty="0" err="1"/>
              <a:t>oracle.jdbc.driver.OracleDriver</a:t>
            </a:r>
            <a:r>
              <a:rPr lang="en-US" i="1" dirty="0"/>
              <a:t>&lt;/property&gt;</a:t>
            </a:r>
          </a:p>
          <a:p>
            <a:r>
              <a:rPr lang="en-US" dirty="0"/>
              <a:t>    &lt;mapping resource=</a:t>
            </a:r>
            <a:r>
              <a:rPr lang="en-US" i="1" dirty="0"/>
              <a:t>"com/</a:t>
            </a:r>
            <a:r>
              <a:rPr lang="en-US" i="1" dirty="0" err="1"/>
              <a:t>fh</a:t>
            </a:r>
            <a:r>
              <a:rPr lang="en-US" i="1" dirty="0"/>
              <a:t>/entities/Customer.hbm.xml"/&gt;</a:t>
            </a:r>
          </a:p>
          <a:p>
            <a:r>
              <a:rPr lang="en-US" dirty="0"/>
              <a:t>&lt;/session-factory&gt; </a:t>
            </a:r>
          </a:p>
          <a:p>
            <a:r>
              <a:rPr lang="en-US" dirty="0"/>
              <a:t>&lt;/hibernate-configuration&gt;</a:t>
            </a:r>
          </a:p>
          <a:p>
            <a:pPr marL="0" indent="0">
              <a:buNone/>
            </a:pPr>
            <a:endParaRPr lang="en-US" dirty="0" smtClean="0"/>
          </a:p>
          <a:p>
            <a:pPr marL="0" indent="0">
              <a:buNone/>
            </a:pPr>
            <a:r>
              <a:rPr lang="en-US" dirty="0" smtClean="0"/>
              <a:t>To compile and run the application write test class and configure the configuration file and get the </a:t>
            </a:r>
            <a:r>
              <a:rPr lang="en-US" dirty="0" err="1" smtClean="0"/>
              <a:t>sessionFactory</a:t>
            </a:r>
            <a:r>
              <a:rPr lang="en-US" dirty="0" smtClean="0"/>
              <a:t> to create Session object.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58228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b="1" dirty="0"/>
              <a:t>public class </a:t>
            </a:r>
            <a:r>
              <a:rPr lang="en-US" b="1" dirty="0" err="1">
                <a:solidFill>
                  <a:srgbClr val="FF0000"/>
                </a:solidFill>
              </a:rPr>
              <a:t>FHTest</a:t>
            </a:r>
            <a:r>
              <a:rPr lang="en-US" b="1" dirty="0"/>
              <a:t> {</a:t>
            </a:r>
          </a:p>
          <a:p>
            <a:r>
              <a:rPr lang="en-US" b="1" dirty="0"/>
              <a:t>public static void main(String[] </a:t>
            </a:r>
            <a:r>
              <a:rPr lang="en-US" b="1" dirty="0" err="1"/>
              <a:t>args</a:t>
            </a:r>
            <a:r>
              <a:rPr lang="en-US" b="1" dirty="0"/>
              <a:t>) {</a:t>
            </a:r>
          </a:p>
          <a:p>
            <a:endParaRPr lang="en-US" dirty="0"/>
          </a:p>
          <a:p>
            <a:r>
              <a:rPr lang="en-US" dirty="0">
                <a:solidFill>
                  <a:srgbClr val="FF0000"/>
                </a:solidFill>
              </a:rPr>
              <a:t>Configuration </a:t>
            </a:r>
            <a:r>
              <a:rPr lang="en-US" dirty="0" err="1">
                <a:solidFill>
                  <a:srgbClr val="FF0000"/>
                </a:solidFill>
              </a:rPr>
              <a:t>configuration</a:t>
            </a:r>
            <a:r>
              <a:rPr lang="en-US" dirty="0">
                <a:solidFill>
                  <a:srgbClr val="FF0000"/>
                </a:solidFill>
              </a:rPr>
              <a:t> = </a:t>
            </a:r>
            <a:r>
              <a:rPr lang="en-US" b="1" dirty="0">
                <a:solidFill>
                  <a:srgbClr val="FF0000"/>
                </a:solidFill>
              </a:rPr>
              <a:t>new Configuration();</a:t>
            </a:r>
          </a:p>
          <a:p>
            <a:r>
              <a:rPr lang="en-US" dirty="0" err="1">
                <a:solidFill>
                  <a:srgbClr val="FF0000"/>
                </a:solidFill>
              </a:rPr>
              <a:t>configuration.configure</a:t>
            </a:r>
            <a:r>
              <a:rPr lang="en-US" dirty="0">
                <a:solidFill>
                  <a:srgbClr val="FF0000"/>
                </a:solidFill>
              </a:rPr>
              <a:t>();//new File("A:\\Spring Data\\</a:t>
            </a:r>
            <a:r>
              <a:rPr lang="en-US" u="sng" dirty="0">
                <a:solidFill>
                  <a:srgbClr val="FF0000"/>
                </a:solidFill>
              </a:rPr>
              <a:t>Hibernate Data\\</a:t>
            </a:r>
            <a:r>
              <a:rPr lang="en-US" u="sng" dirty="0" err="1">
                <a:solidFill>
                  <a:srgbClr val="FF0000"/>
                </a:solidFill>
              </a:rPr>
              <a:t>HibernateWorkplace</a:t>
            </a:r>
            <a:r>
              <a:rPr lang="en-US" u="sng" dirty="0">
                <a:solidFill>
                  <a:srgbClr val="FF0000"/>
                </a:solidFill>
              </a:rPr>
              <a:t>\\</a:t>
            </a:r>
            <a:r>
              <a:rPr lang="en-US" u="sng" dirty="0" err="1">
                <a:solidFill>
                  <a:srgbClr val="FF0000"/>
                </a:solidFill>
              </a:rPr>
              <a:t>FirstHibernate</a:t>
            </a:r>
            <a:r>
              <a:rPr lang="en-US" u="sng" dirty="0">
                <a:solidFill>
                  <a:srgbClr val="FF0000"/>
                </a:solidFill>
              </a:rPr>
              <a:t>\\</a:t>
            </a:r>
            <a:r>
              <a:rPr lang="en-US" u="sng" dirty="0" err="1">
                <a:solidFill>
                  <a:srgbClr val="FF0000"/>
                </a:solidFill>
              </a:rPr>
              <a:t>src</a:t>
            </a:r>
            <a:r>
              <a:rPr lang="en-US" u="sng" dirty="0">
                <a:solidFill>
                  <a:srgbClr val="FF0000"/>
                </a:solidFill>
              </a:rPr>
              <a:t>\\com\\</a:t>
            </a:r>
            <a:r>
              <a:rPr lang="en-US" u="sng" dirty="0" err="1">
                <a:solidFill>
                  <a:srgbClr val="FF0000"/>
                </a:solidFill>
              </a:rPr>
              <a:t>fh</a:t>
            </a:r>
            <a:r>
              <a:rPr lang="en-US" u="sng" dirty="0">
                <a:solidFill>
                  <a:srgbClr val="FF0000"/>
                </a:solidFill>
              </a:rPr>
              <a:t>\\entities\\hibernate.cfg.xml"));</a:t>
            </a:r>
          </a:p>
          <a:p>
            <a:r>
              <a:rPr lang="en-US" dirty="0" err="1">
                <a:solidFill>
                  <a:srgbClr val="FF0000"/>
                </a:solidFill>
              </a:rPr>
              <a:t>SessionFactory</a:t>
            </a:r>
            <a:r>
              <a:rPr lang="en-US" dirty="0">
                <a:solidFill>
                  <a:srgbClr val="FF0000"/>
                </a:solidFill>
              </a:rPr>
              <a:t> factory = </a:t>
            </a:r>
            <a:r>
              <a:rPr lang="en-US" dirty="0" err="1">
                <a:solidFill>
                  <a:srgbClr val="FF0000"/>
                </a:solidFill>
              </a:rPr>
              <a:t>configuration.</a:t>
            </a:r>
            <a:r>
              <a:rPr lang="en-US" u="sng" strike="sngStrike" dirty="0" err="1">
                <a:solidFill>
                  <a:srgbClr val="FF0000"/>
                </a:solidFill>
              </a:rPr>
              <a:t>buildSessionFactory</a:t>
            </a:r>
            <a:r>
              <a:rPr lang="en-US" u="sng" strike="sngStrike" dirty="0">
                <a:solidFill>
                  <a:srgbClr val="FF0000"/>
                </a:solidFill>
              </a:rPr>
              <a:t>();</a:t>
            </a:r>
          </a:p>
          <a:p>
            <a:r>
              <a:rPr lang="en-US" dirty="0">
                <a:solidFill>
                  <a:srgbClr val="FF0000"/>
                </a:solidFill>
              </a:rPr>
              <a:t>Session </a:t>
            </a:r>
            <a:r>
              <a:rPr lang="en-US" dirty="0" err="1">
                <a:solidFill>
                  <a:srgbClr val="FF0000"/>
                </a:solidFill>
              </a:rPr>
              <a:t>session</a:t>
            </a:r>
            <a:r>
              <a:rPr lang="en-US" dirty="0">
                <a:solidFill>
                  <a:srgbClr val="FF0000"/>
                </a:solidFill>
              </a:rPr>
              <a:t> = </a:t>
            </a:r>
            <a:r>
              <a:rPr lang="en-US" dirty="0" err="1">
                <a:solidFill>
                  <a:srgbClr val="FF0000"/>
                </a:solidFill>
              </a:rPr>
              <a:t>factory.openSession</a:t>
            </a:r>
            <a:r>
              <a:rPr lang="en-US" dirty="0">
                <a:solidFill>
                  <a:srgbClr val="FF0000"/>
                </a:solidFill>
              </a:rPr>
              <a:t>();</a:t>
            </a:r>
          </a:p>
          <a:p>
            <a:r>
              <a:rPr lang="en-US" dirty="0" err="1">
                <a:solidFill>
                  <a:srgbClr val="FF0000"/>
                </a:solidFill>
              </a:rPr>
              <a:t>session.beginTransaction</a:t>
            </a:r>
            <a:r>
              <a:rPr lang="en-US" dirty="0">
                <a:solidFill>
                  <a:srgbClr val="FF0000"/>
                </a:solidFill>
              </a:rPr>
              <a:t>();</a:t>
            </a:r>
          </a:p>
          <a:p>
            <a:r>
              <a:rPr lang="en-US" dirty="0"/>
              <a:t>Customer </a:t>
            </a:r>
            <a:r>
              <a:rPr lang="en-US" dirty="0" err="1"/>
              <a:t>customer</a:t>
            </a:r>
            <a:r>
              <a:rPr lang="en-US" dirty="0"/>
              <a:t> = </a:t>
            </a:r>
            <a:r>
              <a:rPr lang="en-US" b="1" dirty="0"/>
              <a:t>new Customer();</a:t>
            </a:r>
          </a:p>
          <a:p>
            <a:r>
              <a:rPr lang="en-US" dirty="0" err="1"/>
              <a:t>customer.setCustomerId</a:t>
            </a:r>
            <a:r>
              <a:rPr lang="en-US" dirty="0"/>
              <a:t>(5);</a:t>
            </a:r>
          </a:p>
          <a:p>
            <a:r>
              <a:rPr lang="en-US" dirty="0" err="1"/>
              <a:t>customer.setFirstName</a:t>
            </a:r>
            <a:r>
              <a:rPr lang="en-US" dirty="0"/>
              <a:t>("black");</a:t>
            </a:r>
          </a:p>
          <a:p>
            <a:r>
              <a:rPr lang="en-US" dirty="0" err="1"/>
              <a:t>customer.setLastName</a:t>
            </a:r>
            <a:r>
              <a:rPr lang="en-US" dirty="0"/>
              <a:t>("</a:t>
            </a:r>
            <a:r>
              <a:rPr lang="en-US" dirty="0" err="1"/>
              <a:t>ss</a:t>
            </a:r>
            <a:r>
              <a:rPr lang="en-US" dirty="0"/>
              <a:t>");</a:t>
            </a:r>
          </a:p>
          <a:p>
            <a:r>
              <a:rPr lang="en-US" dirty="0" err="1"/>
              <a:t>customer.setDob</a:t>
            </a:r>
            <a:r>
              <a:rPr lang="en-US" dirty="0"/>
              <a:t>(</a:t>
            </a:r>
            <a:r>
              <a:rPr lang="en-US" b="1" dirty="0"/>
              <a:t>new Date());</a:t>
            </a:r>
          </a:p>
          <a:p>
            <a:r>
              <a:rPr lang="en-US" dirty="0" err="1"/>
              <a:t>customer.setGender</a:t>
            </a:r>
            <a:r>
              <a:rPr lang="en-US" dirty="0"/>
              <a:t>("Male");</a:t>
            </a:r>
          </a:p>
          <a:p>
            <a:r>
              <a:rPr lang="en-US" dirty="0" err="1">
                <a:solidFill>
                  <a:srgbClr val="FF0000"/>
                </a:solidFill>
              </a:rPr>
              <a:t>session.save</a:t>
            </a:r>
            <a:r>
              <a:rPr lang="en-US" dirty="0">
                <a:solidFill>
                  <a:srgbClr val="FF0000"/>
                </a:solidFill>
              </a:rPr>
              <a:t>(customer);</a:t>
            </a:r>
          </a:p>
          <a:p>
            <a:r>
              <a:rPr lang="en-US" dirty="0" err="1" smtClean="0"/>
              <a:t>System.</a:t>
            </a:r>
            <a:r>
              <a:rPr lang="en-US" i="1" dirty="0" err="1" smtClean="0"/>
              <a:t>out.println</a:t>
            </a:r>
            <a:r>
              <a:rPr lang="en-US" i="1" dirty="0" smtClean="0"/>
              <a:t>(customer</a:t>
            </a:r>
            <a:r>
              <a:rPr lang="en-US" i="1" dirty="0"/>
              <a:t>);</a:t>
            </a:r>
          </a:p>
          <a:p>
            <a:r>
              <a:rPr lang="en-US" dirty="0" err="1">
                <a:solidFill>
                  <a:srgbClr val="FF0000"/>
                </a:solidFill>
              </a:rPr>
              <a:t>session.getTransaction</a:t>
            </a:r>
            <a:r>
              <a:rPr lang="en-US" dirty="0">
                <a:solidFill>
                  <a:srgbClr val="FF0000"/>
                </a:solidFill>
              </a:rPr>
              <a:t>().commit();</a:t>
            </a:r>
          </a:p>
          <a:p>
            <a:r>
              <a:rPr lang="en-US" dirty="0"/>
              <a:t>}</a:t>
            </a:r>
          </a:p>
          <a:p>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02459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114800"/>
            <a:ext cx="9144000" cy="2590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31,32</a:t>
            </a:r>
            <a:endParaRPr lang="en-US" dirty="0"/>
          </a:p>
        </p:txBody>
      </p:sp>
      <p:sp>
        <p:nvSpPr>
          <p:cNvPr id="3" name="Content Placeholder 2"/>
          <p:cNvSpPr>
            <a:spLocks noGrp="1"/>
          </p:cNvSpPr>
          <p:nvPr>
            <p:ph idx="1"/>
          </p:nvPr>
        </p:nvSpPr>
        <p:spPr>
          <a:xfrm>
            <a:off x="0" y="990600"/>
            <a:ext cx="9144000" cy="5867400"/>
          </a:xfrm>
        </p:spPr>
        <p:txBody>
          <a:bodyPr/>
          <a:lstStyle/>
          <a:p>
            <a:r>
              <a:rPr lang="en-US" dirty="0" smtClean="0"/>
              <a:t>while dealing with application development, we have to know about the what are the phase / tier are available</a:t>
            </a:r>
          </a:p>
          <a:p>
            <a:pPr lvl="1"/>
            <a:r>
              <a:rPr lang="en-US" dirty="0" smtClean="0"/>
              <a:t>Presentation tier layer</a:t>
            </a:r>
          </a:p>
          <a:p>
            <a:pPr lvl="1"/>
            <a:r>
              <a:rPr lang="en-US" dirty="0" smtClean="0"/>
              <a:t>Business tier layer</a:t>
            </a:r>
          </a:p>
          <a:p>
            <a:pPr lvl="1"/>
            <a:r>
              <a:rPr lang="en-US" dirty="0" smtClean="0"/>
              <a:t>Persistency tier layer</a:t>
            </a:r>
          </a:p>
          <a:p>
            <a:endParaRPr lang="en-US" dirty="0" smtClean="0"/>
          </a:p>
        </p:txBody>
      </p:sp>
      <p:sp>
        <p:nvSpPr>
          <p:cNvPr id="6" name="Footer Placeholder 5"/>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415410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Why DAO?</a:t>
            </a:r>
          </a:p>
          <a:p>
            <a:pPr marL="0" indent="0">
              <a:buNone/>
            </a:pPr>
            <a:r>
              <a:rPr lang="en-US" dirty="0"/>
              <a:t>	</a:t>
            </a:r>
            <a:r>
              <a:rPr lang="en-US" dirty="0" smtClean="0"/>
              <a:t>There are several reasons if we write our persistency related logic in business logic which impact our business logic, there is change in table or  database then we have to rewrite all the business logic .</a:t>
            </a:r>
          </a:p>
          <a:p>
            <a:pPr marL="0" indent="0">
              <a:buNone/>
            </a:pPr>
            <a:r>
              <a:rPr lang="en-US" dirty="0" smtClean="0"/>
              <a:t>If there are 10 servlets available in the project so we have to write persistency logic in each every servlet. In every servlet we have to create connection and close the servlet.</a:t>
            </a:r>
          </a:p>
          <a:p>
            <a:pPr marL="0" indent="0">
              <a:buNone/>
            </a:pPr>
            <a:r>
              <a:rPr lang="en-US" dirty="0" smtClean="0"/>
              <a:t>Again there are so many problems ……..</a:t>
            </a:r>
          </a:p>
          <a:p>
            <a:r>
              <a:rPr lang="en-US" dirty="0" smtClean="0"/>
              <a:t>DAO(Data Access Object)</a:t>
            </a:r>
          </a:p>
          <a:p>
            <a:r>
              <a:rPr lang="en-US" dirty="0" smtClean="0"/>
              <a:t>As per the above discussion we have to use DAO in our application. To make our application loosely coupled from the persistency logic.</a:t>
            </a:r>
          </a:p>
          <a:p>
            <a:r>
              <a:rPr lang="en-US" dirty="0" smtClean="0"/>
              <a:t>DAO are the classes which contains only persistency related logic, they going to interact to the database.</a:t>
            </a:r>
          </a:p>
          <a:p>
            <a:r>
              <a:rPr lang="en-US" dirty="0" smtClean="0"/>
              <a:t>DAO represents  one layer which reflects the tables in the database. we can easily interact with the DAO.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456582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While developing an application we have to follow the </a:t>
            </a:r>
            <a:r>
              <a:rPr lang="en-US" dirty="0" smtClean="0">
                <a:solidFill>
                  <a:srgbClr val="FF0000"/>
                </a:solidFill>
              </a:rPr>
              <a:t>separation of concern principle</a:t>
            </a:r>
            <a:r>
              <a:rPr lang="en-US" dirty="0" smtClean="0"/>
              <a:t>, which divide our application in three layer.</a:t>
            </a:r>
          </a:p>
          <a:p>
            <a:pPr lvl="1"/>
            <a:r>
              <a:rPr lang="en-US" dirty="0" smtClean="0"/>
              <a:t>Presentation layer</a:t>
            </a:r>
          </a:p>
          <a:p>
            <a:pPr lvl="1"/>
            <a:r>
              <a:rPr lang="en-US" dirty="0" smtClean="0"/>
              <a:t>Business layer</a:t>
            </a:r>
          </a:p>
          <a:p>
            <a:pPr lvl="1"/>
            <a:r>
              <a:rPr lang="en-US" dirty="0" smtClean="0"/>
              <a:t>Persistency layer</a:t>
            </a:r>
          </a:p>
          <a:p>
            <a:pPr marL="57150" indent="0">
              <a:buNone/>
            </a:pPr>
            <a:endParaRPr lang="en-US" dirty="0" smtClean="0"/>
          </a:p>
          <a:p>
            <a:pPr marL="5715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179781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33</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US" dirty="0" smtClean="0">
                <a:solidFill>
                  <a:srgbClr val="FF0000"/>
                </a:solidFill>
              </a:rPr>
              <a:t>Singleton Design pattern:</a:t>
            </a:r>
          </a:p>
          <a:p>
            <a:pPr marL="0" indent="0">
              <a:buNone/>
            </a:pPr>
            <a:r>
              <a:rPr lang="en-US" dirty="0" smtClean="0"/>
              <a:t>A class is going to allow you to create only one object of a class called as singleton class.</a:t>
            </a:r>
          </a:p>
          <a:p>
            <a:r>
              <a:rPr lang="en-US" dirty="0" smtClean="0"/>
              <a:t>There are several reasons available why we are creating singleton class.</a:t>
            </a:r>
          </a:p>
          <a:p>
            <a:r>
              <a:rPr lang="en-US" dirty="0" smtClean="0"/>
              <a:t>In some cases a object or a configuration common to whole the application.</a:t>
            </a:r>
          </a:p>
          <a:p>
            <a:r>
              <a:rPr lang="en-US" dirty="0" smtClean="0"/>
              <a:t>If every one going to create the object of common thing then is it duplicating among the application, and we are wasting JVM memory.</a:t>
            </a:r>
          </a:p>
          <a:p>
            <a:r>
              <a:rPr lang="en-US" dirty="0" smtClean="0"/>
              <a:t>If there is common requirement is there then create a singleton class which going to share same object through out the application.</a:t>
            </a:r>
          </a:p>
          <a:p>
            <a:r>
              <a:rPr lang="en-US" dirty="0" smtClean="0"/>
              <a:t>Let see the example of how to create </a:t>
            </a:r>
            <a:r>
              <a:rPr lang="en-US" dirty="0" err="1" smtClean="0"/>
              <a:t>SessionFactory</a:t>
            </a:r>
            <a:r>
              <a:rPr lang="en-US" dirty="0" smtClean="0"/>
              <a:t> as singleton , </a:t>
            </a:r>
            <a:r>
              <a:rPr lang="en-US" dirty="0" err="1" smtClean="0"/>
              <a:t>bz</a:t>
            </a:r>
            <a:r>
              <a:rPr lang="en-US" dirty="0" smtClean="0"/>
              <a:t> every class want </a:t>
            </a:r>
            <a:r>
              <a:rPr lang="en-US" dirty="0" err="1" smtClean="0"/>
              <a:t>sessionFactory</a:t>
            </a:r>
            <a:r>
              <a:rPr lang="en-US" dirty="0" smtClean="0"/>
              <a:t> object to create a session object and to interact with the database.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528114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marL="0" indent="0">
              <a:buNone/>
            </a:pPr>
            <a:r>
              <a:rPr lang="en-US" dirty="0" smtClean="0">
                <a:solidFill>
                  <a:srgbClr val="FF0000"/>
                </a:solidFill>
              </a:rPr>
              <a:t>Singleton design pattern </a:t>
            </a:r>
          </a:p>
          <a:p>
            <a:pPr marL="0" indent="0">
              <a:buNone/>
            </a:pPr>
            <a:r>
              <a:rPr lang="en-US" dirty="0" smtClean="0"/>
              <a:t>Class </a:t>
            </a:r>
            <a:r>
              <a:rPr lang="en-US" dirty="0" err="1" smtClean="0"/>
              <a:t>HibernateSessionFactory</a:t>
            </a:r>
            <a:r>
              <a:rPr lang="en-US" dirty="0" smtClean="0"/>
              <a:t>{</a:t>
            </a:r>
          </a:p>
          <a:p>
            <a:pPr marL="0" indent="0">
              <a:buNone/>
            </a:pPr>
            <a:r>
              <a:rPr lang="en-US" dirty="0"/>
              <a:t>	</a:t>
            </a:r>
            <a:r>
              <a:rPr lang="en-US" dirty="0" smtClean="0"/>
              <a:t>private </a:t>
            </a:r>
            <a:r>
              <a:rPr lang="en-US" dirty="0" err="1" smtClean="0"/>
              <a:t>SessionFactory</a:t>
            </a:r>
            <a:r>
              <a:rPr lang="en-US" dirty="0" smtClean="0"/>
              <a:t> </a:t>
            </a:r>
            <a:r>
              <a:rPr lang="en-US" dirty="0" err="1" smtClean="0"/>
              <a:t>sessionFactory</a:t>
            </a:r>
            <a:r>
              <a:rPr lang="en-US" dirty="0" smtClean="0"/>
              <a:t>;</a:t>
            </a:r>
          </a:p>
          <a:p>
            <a:pPr marL="0" indent="0">
              <a:buNone/>
            </a:pPr>
            <a:r>
              <a:rPr lang="en-US" dirty="0"/>
              <a:t>	</a:t>
            </a:r>
            <a:r>
              <a:rPr lang="en-US" dirty="0" smtClean="0">
                <a:solidFill>
                  <a:srgbClr val="FF0000"/>
                </a:solidFill>
              </a:rPr>
              <a:t>private </a:t>
            </a:r>
            <a:r>
              <a:rPr lang="en-US" dirty="0" err="1" smtClean="0">
                <a:solidFill>
                  <a:srgbClr val="FF0000"/>
                </a:solidFill>
              </a:rPr>
              <a:t>HibernateSessionFactory</a:t>
            </a:r>
            <a:r>
              <a:rPr lang="en-US" dirty="0" smtClean="0">
                <a:solidFill>
                  <a:srgbClr val="FF0000"/>
                </a:solidFill>
              </a:rPr>
              <a:t>(){}</a:t>
            </a:r>
          </a:p>
          <a:p>
            <a:pPr marL="0" indent="0">
              <a:buNone/>
            </a:pPr>
            <a:r>
              <a:rPr lang="en-US" dirty="0"/>
              <a:t>	</a:t>
            </a:r>
            <a:r>
              <a:rPr lang="en-US" dirty="0" smtClean="0"/>
              <a:t>public </a:t>
            </a:r>
            <a:r>
              <a:rPr lang="en-US" dirty="0" smtClean="0">
                <a:solidFill>
                  <a:srgbClr val="FF0000"/>
                </a:solidFill>
              </a:rPr>
              <a:t>static</a:t>
            </a:r>
            <a:r>
              <a:rPr lang="en-US" dirty="0" smtClean="0"/>
              <a:t> </a:t>
            </a:r>
            <a:r>
              <a:rPr lang="en-US" dirty="0" err="1" smtClean="0"/>
              <a:t>SessionFactory</a:t>
            </a:r>
            <a:r>
              <a:rPr lang="en-US" dirty="0" smtClean="0"/>
              <a:t> </a:t>
            </a:r>
            <a:r>
              <a:rPr lang="en-US" dirty="0" err="1" smtClean="0">
                <a:solidFill>
                  <a:srgbClr val="FF0000"/>
                </a:solidFill>
              </a:rPr>
              <a:t>getSessionFactory</a:t>
            </a:r>
            <a:r>
              <a:rPr lang="en-US" dirty="0" smtClean="0"/>
              <a:t>(){</a:t>
            </a:r>
          </a:p>
          <a:p>
            <a:pPr marL="0" indent="0">
              <a:buNone/>
            </a:pPr>
            <a:r>
              <a:rPr lang="en-US" dirty="0"/>
              <a:t>	 </a:t>
            </a:r>
            <a:r>
              <a:rPr lang="en-US" dirty="0" smtClean="0"/>
              <a:t> if(</a:t>
            </a:r>
            <a:r>
              <a:rPr lang="en-US" dirty="0" err="1" smtClean="0"/>
              <a:t>sessionFactory</a:t>
            </a:r>
            <a:r>
              <a:rPr lang="en-US" dirty="0" smtClean="0"/>
              <a:t>==null){</a:t>
            </a:r>
          </a:p>
          <a:p>
            <a:pPr marL="0" indent="0">
              <a:buNone/>
            </a:pPr>
            <a:r>
              <a:rPr lang="en-US" dirty="0"/>
              <a:t>	 </a:t>
            </a:r>
            <a:r>
              <a:rPr lang="en-US" dirty="0" smtClean="0"/>
              <a:t>    CFG </a:t>
            </a:r>
            <a:r>
              <a:rPr lang="en-US" dirty="0" err="1" smtClean="0"/>
              <a:t>cfg</a:t>
            </a:r>
            <a:r>
              <a:rPr lang="en-US" dirty="0" smtClean="0"/>
              <a:t> = new CFG().configure();</a:t>
            </a:r>
          </a:p>
          <a:p>
            <a:pPr marL="0" indent="0">
              <a:buNone/>
            </a:pPr>
            <a:r>
              <a:rPr lang="en-US" dirty="0"/>
              <a:t>	 </a:t>
            </a:r>
            <a:r>
              <a:rPr lang="en-US" dirty="0" smtClean="0"/>
              <a:t>   </a:t>
            </a:r>
            <a:r>
              <a:rPr lang="en-US" dirty="0" err="1" smtClean="0"/>
              <a:t>sessionFactory</a:t>
            </a:r>
            <a:r>
              <a:rPr lang="en-US" dirty="0" smtClean="0"/>
              <a:t> = </a:t>
            </a:r>
            <a:r>
              <a:rPr lang="en-US" dirty="0" err="1" smtClean="0"/>
              <a:t>cfg.buildSF</a:t>
            </a:r>
            <a:r>
              <a:rPr lang="en-US" dirty="0" smtClean="0"/>
              <a:t>();</a:t>
            </a:r>
          </a:p>
          <a:p>
            <a:pPr marL="0" indent="0">
              <a:buNone/>
            </a:pPr>
            <a:r>
              <a:rPr lang="en-US" dirty="0"/>
              <a:t>	 </a:t>
            </a:r>
            <a:r>
              <a:rPr lang="en-US" dirty="0" smtClean="0"/>
              <a:t>   }	</a:t>
            </a:r>
          </a:p>
          <a:p>
            <a:pPr marL="0" indent="0">
              <a:buNone/>
            </a:pPr>
            <a:r>
              <a:rPr lang="en-US" dirty="0"/>
              <a:t>	</a:t>
            </a:r>
            <a:r>
              <a:rPr lang="en-US" dirty="0" smtClean="0"/>
              <a:t>	return </a:t>
            </a:r>
            <a:r>
              <a:rPr lang="en-US" dirty="0" err="1" smtClean="0">
                <a:solidFill>
                  <a:srgbClr val="FF0000"/>
                </a:solidFill>
              </a:rPr>
              <a:t>sessionFactory</a:t>
            </a:r>
            <a:r>
              <a:rPr lang="en-US" dirty="0" smtClean="0">
                <a:solidFill>
                  <a:srgbClr val="FF0000"/>
                </a:solidFill>
              </a:rPr>
              <a:t>;</a:t>
            </a:r>
          </a:p>
          <a:p>
            <a:pPr marL="0" indent="0">
              <a:buNone/>
            </a:pPr>
            <a:r>
              <a:rPr lang="en-US" dirty="0"/>
              <a:t>	</a:t>
            </a:r>
            <a:r>
              <a:rPr lang="en-US" dirty="0" smtClean="0"/>
              <a:t>}</a:t>
            </a:r>
          </a:p>
          <a:p>
            <a:pPr marL="0" indent="0">
              <a:buNone/>
            </a:pPr>
            <a:r>
              <a:rPr lang="en-US" dirty="0" smtClean="0"/>
              <a:t>While we are dealing with normal application we can use such kind of singleton design pattern.</a:t>
            </a:r>
          </a:p>
          <a:p>
            <a:pPr marL="0" indent="0">
              <a:buNone/>
            </a:pPr>
            <a:r>
              <a:rPr lang="en-US" dirty="0" smtClean="0">
                <a:solidFill>
                  <a:srgbClr val="FF0000"/>
                </a:solidFill>
              </a:rPr>
              <a:t>Let see the </a:t>
            </a:r>
            <a:r>
              <a:rPr lang="en-US" dirty="0" err="1" smtClean="0">
                <a:solidFill>
                  <a:srgbClr val="FF0000"/>
                </a:solidFill>
              </a:rPr>
              <a:t>singletonDesignPattern</a:t>
            </a:r>
            <a:r>
              <a:rPr lang="en-US" dirty="0" smtClean="0">
                <a:solidFill>
                  <a:srgbClr val="FF0000"/>
                </a:solidFill>
              </a:rPr>
              <a:t> example in STS you can understand what are the problems with the singleton DP.</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13975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34,35</a:t>
            </a:r>
            <a:endParaRPr lang="en-US" dirty="0"/>
          </a:p>
        </p:txBody>
      </p:sp>
      <p:sp>
        <p:nvSpPr>
          <p:cNvPr id="3" name="Content Placeholder 2"/>
          <p:cNvSpPr>
            <a:spLocks noGrp="1"/>
          </p:cNvSpPr>
          <p:nvPr>
            <p:ph idx="1"/>
          </p:nvPr>
        </p:nvSpPr>
        <p:spPr>
          <a:xfrm>
            <a:off x="0" y="762000"/>
            <a:ext cx="9144000" cy="6096000"/>
          </a:xfrm>
        </p:spPr>
        <p:txBody>
          <a:bodyPr>
            <a:normAutofit fontScale="85000" lnSpcReduction="10000"/>
          </a:bodyPr>
          <a:lstStyle/>
          <a:p>
            <a:r>
              <a:rPr lang="en-US" dirty="0" smtClean="0"/>
              <a:t>We completed a second hibernate application and how to create </a:t>
            </a:r>
            <a:r>
              <a:rPr lang="en-US" dirty="0" err="1" smtClean="0"/>
              <a:t>sessionFactory</a:t>
            </a:r>
            <a:r>
              <a:rPr lang="en-US" dirty="0"/>
              <a:t> </a:t>
            </a:r>
            <a:r>
              <a:rPr lang="en-US" dirty="0" smtClean="0"/>
              <a:t>by using singleton design pattern. To understand second hibernate example refer </a:t>
            </a:r>
            <a:r>
              <a:rPr lang="en-US" dirty="0" err="1" smtClean="0"/>
              <a:t>singletonDesignPattern</a:t>
            </a:r>
            <a:r>
              <a:rPr lang="en-US" dirty="0" smtClean="0"/>
              <a:t> example in IDE.</a:t>
            </a:r>
          </a:p>
          <a:p>
            <a:r>
              <a:rPr lang="en-US" dirty="0" smtClean="0"/>
              <a:t>As per previous class we well understood what is the use of singleton Design pattern, when to use, where use and so on.</a:t>
            </a:r>
          </a:p>
          <a:p>
            <a:r>
              <a:rPr lang="en-US" dirty="0" smtClean="0"/>
              <a:t>In hibernate configuration files are plays vital role to get the database environment  to work with the hibernate.</a:t>
            </a:r>
          </a:p>
          <a:p>
            <a:r>
              <a:rPr lang="en-US" dirty="0" smtClean="0"/>
              <a:t>There are three </a:t>
            </a:r>
            <a:r>
              <a:rPr lang="en-US" dirty="0" err="1" smtClean="0"/>
              <a:t>BootStrapping</a:t>
            </a:r>
            <a:r>
              <a:rPr lang="en-US" dirty="0" smtClean="0"/>
              <a:t> hibernate configuration files </a:t>
            </a:r>
            <a:r>
              <a:rPr lang="en-US" dirty="0" err="1" smtClean="0"/>
              <a:t>availables</a:t>
            </a:r>
            <a:r>
              <a:rPr lang="en-US" dirty="0" smtClean="0"/>
              <a:t> in the hibernate</a:t>
            </a:r>
          </a:p>
          <a:p>
            <a:pPr lvl="1"/>
            <a:r>
              <a:rPr lang="en-US" dirty="0" smtClean="0">
                <a:solidFill>
                  <a:srgbClr val="FF0000"/>
                </a:solidFill>
              </a:rPr>
              <a:t>Hibernate.cfg.xml</a:t>
            </a:r>
          </a:p>
          <a:p>
            <a:pPr lvl="1"/>
            <a:r>
              <a:rPr lang="en-US" dirty="0" err="1" smtClean="0">
                <a:solidFill>
                  <a:srgbClr val="FF0000"/>
                </a:solidFill>
              </a:rPr>
              <a:t>Hibernate.properties</a:t>
            </a:r>
            <a:endParaRPr lang="en-US" dirty="0" smtClean="0">
              <a:solidFill>
                <a:srgbClr val="FF0000"/>
              </a:solidFill>
            </a:endParaRPr>
          </a:p>
          <a:p>
            <a:pPr lvl="1"/>
            <a:r>
              <a:rPr lang="en-US" dirty="0" err="1" smtClean="0">
                <a:solidFill>
                  <a:srgbClr val="FF0000"/>
                </a:solidFill>
              </a:rPr>
              <a:t>Programatic</a:t>
            </a:r>
            <a:r>
              <a:rPr lang="en-US" dirty="0" smtClean="0">
                <a:solidFill>
                  <a:srgbClr val="FF0000"/>
                </a:solidFill>
              </a:rPr>
              <a:t>  approach</a:t>
            </a:r>
          </a:p>
          <a:p>
            <a:pPr marL="57150" indent="0">
              <a:buNone/>
            </a:pPr>
            <a:r>
              <a:rPr lang="en-US" dirty="0" smtClean="0"/>
              <a:t>These file are very important while working with hibernate. </a:t>
            </a:r>
            <a:r>
              <a:rPr lang="en-US" dirty="0" err="1" smtClean="0"/>
              <a:t>Bz</a:t>
            </a:r>
            <a:r>
              <a:rPr lang="en-US" dirty="0" smtClean="0"/>
              <a:t> these files contains configuration information. </a:t>
            </a: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562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a:solidFill>
                  <a:srgbClr val="FF0000"/>
                </a:solidFill>
              </a:rPr>
              <a:t>Hibernate class </a:t>
            </a:r>
            <a:r>
              <a:rPr lang="en-US" dirty="0" smtClean="0">
                <a:solidFill>
                  <a:srgbClr val="FF0000"/>
                </a:solidFill>
              </a:rPr>
              <a:t>5 and 6</a:t>
            </a:r>
            <a:endParaRPr lang="en-US" dirty="0"/>
          </a:p>
        </p:txBody>
      </p:sp>
      <p:sp>
        <p:nvSpPr>
          <p:cNvPr id="3" name="Content Placeholder 2"/>
          <p:cNvSpPr>
            <a:spLocks noGrp="1"/>
          </p:cNvSpPr>
          <p:nvPr>
            <p:ph idx="1"/>
          </p:nvPr>
        </p:nvSpPr>
        <p:spPr>
          <a:xfrm>
            <a:off x="457200" y="838200"/>
            <a:ext cx="8534400" cy="5867400"/>
          </a:xfrm>
        </p:spPr>
        <p:txBody>
          <a:bodyPr>
            <a:normAutofit fontScale="47500" lnSpcReduction="20000"/>
          </a:bodyPr>
          <a:lstStyle/>
          <a:p>
            <a:endParaRPr lang="en-US" sz="4600" dirty="0" smtClean="0">
              <a:solidFill>
                <a:srgbClr val="FF0000"/>
              </a:solidFill>
            </a:endParaRPr>
          </a:p>
          <a:p>
            <a:r>
              <a:rPr lang="en-US" sz="4600" dirty="0" smtClean="0">
                <a:solidFill>
                  <a:srgbClr val="FF0000"/>
                </a:solidFill>
              </a:rPr>
              <a:t>Serialization</a:t>
            </a:r>
            <a:endParaRPr lang="en-US" dirty="0" smtClean="0"/>
          </a:p>
          <a:p>
            <a:r>
              <a:rPr lang="en-US" dirty="0" smtClean="0"/>
              <a:t>Its concept provided by Java Prog. Lang. to persist the data into file.</a:t>
            </a:r>
          </a:p>
          <a:p>
            <a:r>
              <a:rPr lang="en-US" dirty="0" smtClean="0"/>
              <a:t>Serialization means change the status of an objects in bit or byte. </a:t>
            </a:r>
          </a:p>
          <a:p>
            <a:r>
              <a:rPr lang="en-US" dirty="0" smtClean="0"/>
              <a:t>While Serialization use public static final </a:t>
            </a:r>
            <a:r>
              <a:rPr lang="en-US" sz="3600" dirty="0" err="1" smtClean="0"/>
              <a:t>serialVersionUID</a:t>
            </a:r>
            <a:r>
              <a:rPr lang="en-US" sz="3600" dirty="0" smtClean="0"/>
              <a:t> </a:t>
            </a:r>
            <a:r>
              <a:rPr lang="en-US" dirty="0" smtClean="0"/>
              <a:t>to match the exact sender or receiver.</a:t>
            </a:r>
          </a:p>
          <a:p>
            <a:r>
              <a:rPr lang="en-US" dirty="0" smtClean="0">
                <a:solidFill>
                  <a:srgbClr val="FF0000"/>
                </a:solidFill>
              </a:rPr>
              <a:t>Advantages</a:t>
            </a:r>
            <a:endParaRPr lang="en-US" dirty="0" smtClean="0"/>
          </a:p>
          <a:p>
            <a:r>
              <a:rPr lang="en-US" dirty="0" smtClean="0"/>
              <a:t>Serialization make an object serializable it will transfer through network.</a:t>
            </a:r>
          </a:p>
          <a:p>
            <a:r>
              <a:rPr lang="en-US" dirty="0" smtClean="0"/>
              <a:t>Using FileInputStream and FileOutputStream as well as ObjectInputStream and ObjectOutputStream we make an object serializable. </a:t>
            </a:r>
          </a:p>
          <a:p>
            <a:r>
              <a:rPr lang="en-US" dirty="0" smtClean="0"/>
              <a:t>It contains bits or bytes of information.</a:t>
            </a:r>
          </a:p>
          <a:p>
            <a:r>
              <a:rPr lang="en-US" dirty="0" smtClean="0"/>
              <a:t>No need to verification while accessing the data.</a:t>
            </a:r>
          </a:p>
          <a:p>
            <a:r>
              <a:rPr lang="en-US" dirty="0" smtClean="0"/>
              <a:t>Data will be in high security mode while transmission.</a:t>
            </a:r>
          </a:p>
          <a:p>
            <a:r>
              <a:rPr lang="en-US" dirty="0" smtClean="0"/>
              <a:t>Serializable is the marker interface in Java. It doesn’t contains any methods.</a:t>
            </a:r>
          </a:p>
          <a:p>
            <a:r>
              <a:rPr lang="en-US" dirty="0"/>
              <a:t>Static and final keywords are not usable in serialization.</a:t>
            </a:r>
          </a:p>
          <a:p>
            <a:r>
              <a:rPr lang="en-US" dirty="0"/>
              <a:t>Transient keyword used to hide the data while serialization</a:t>
            </a:r>
            <a:r>
              <a:rPr lang="en-US" dirty="0" smtClean="0"/>
              <a:t>.</a:t>
            </a:r>
          </a:p>
          <a:p>
            <a:r>
              <a:rPr lang="en-US" dirty="0" smtClean="0"/>
              <a:t>We can perform operation on the serialized data.</a:t>
            </a:r>
            <a:endParaRPr lang="en-US" dirty="0"/>
          </a:p>
          <a:p>
            <a:endParaRPr lang="en-US" dirty="0" smtClean="0"/>
          </a:p>
          <a:p>
            <a:r>
              <a:rPr lang="en-US" dirty="0" smtClean="0">
                <a:solidFill>
                  <a:srgbClr val="FF0000"/>
                </a:solidFill>
              </a:rPr>
              <a:t>Disadvantages</a:t>
            </a:r>
            <a:endParaRPr lang="en-US" dirty="0" smtClean="0"/>
          </a:p>
          <a:p>
            <a:r>
              <a:rPr lang="en-US" dirty="0" smtClean="0"/>
              <a:t>Serialization only used in Java it is not universal.</a:t>
            </a:r>
          </a:p>
          <a:p>
            <a:r>
              <a:rPr lang="en-US" dirty="0" smtClean="0"/>
              <a:t>We can stored multiple object using collection but it is complex to read and write. </a:t>
            </a:r>
          </a:p>
          <a:p>
            <a:r>
              <a:rPr lang="en-US" dirty="0" smtClean="0"/>
              <a:t>It is used by only programmer.</a:t>
            </a:r>
          </a:p>
          <a:p>
            <a:r>
              <a:rPr lang="en-US" dirty="0" smtClean="0"/>
              <a:t>It may fail while transmission the data from different platform.</a:t>
            </a:r>
          </a:p>
          <a:p>
            <a:endParaRPr lang="en-US" dirty="0" smtClean="0"/>
          </a:p>
          <a:p>
            <a:pPr marL="0" indent="0">
              <a:buNone/>
            </a:pPr>
            <a:endParaRPr lang="en-US" dirty="0" smtClean="0"/>
          </a:p>
          <a:p>
            <a:endParaRPr lang="en-US" dirty="0" smtClean="0">
              <a:solidFill>
                <a:srgbClr val="FF0000"/>
              </a:solidFill>
            </a:endParaRPr>
          </a:p>
          <a:p>
            <a:endParaRPr lang="en-US" dirty="0" smtClean="0"/>
          </a:p>
          <a:p>
            <a:pPr marL="0" indent="0">
              <a:buNone/>
            </a:pPr>
            <a:endParaRPr lang="en-US" dirty="0" smtClean="0">
              <a:solidFill>
                <a:srgbClr val="FF0000"/>
              </a:solidFill>
            </a:endParaRP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54012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solidFill>
                  <a:srgbClr val="FF0000"/>
                </a:solidFill>
              </a:rPr>
              <a:t>Why hibernate has given three configuration files?</a:t>
            </a:r>
          </a:p>
          <a:p>
            <a:r>
              <a:rPr lang="en-US" dirty="0" smtClean="0"/>
              <a:t>While developing any application there are different types of requirement come across, there are some situation programmer has to use these configuration files.</a:t>
            </a:r>
          </a:p>
          <a:p>
            <a:r>
              <a:rPr lang="en-US" dirty="0" smtClean="0">
                <a:solidFill>
                  <a:srgbClr val="FF0000"/>
                </a:solidFill>
              </a:rPr>
              <a:t>1)hibernate.cfg.xml</a:t>
            </a:r>
          </a:p>
          <a:p>
            <a:r>
              <a:rPr lang="en-US" dirty="0" smtClean="0"/>
              <a:t>Most of the time industries going to use only cfg.xml file only there are sort of benefits available</a:t>
            </a:r>
          </a:p>
          <a:p>
            <a:pPr lvl="1"/>
            <a:r>
              <a:rPr lang="en-US" dirty="0" smtClean="0"/>
              <a:t>Cfg.xml file has hierarchical structure, we can easily read and write it.</a:t>
            </a:r>
          </a:p>
          <a:p>
            <a:pPr lvl="1"/>
            <a:r>
              <a:rPr lang="en-US" dirty="0" smtClean="0"/>
              <a:t>Pre-validation is available.</a:t>
            </a:r>
          </a:p>
          <a:p>
            <a:pPr lvl="1"/>
            <a:r>
              <a:rPr lang="en-US" dirty="0" smtClean="0"/>
              <a:t>We can protect our application before executed, </a:t>
            </a:r>
            <a:r>
              <a:rPr lang="en-US" dirty="0" err="1" smtClean="0"/>
              <a:t>bz</a:t>
            </a:r>
            <a:r>
              <a:rPr lang="en-US" dirty="0" smtClean="0"/>
              <a:t> hibernate going to check each and every attribute in your cfg.xml file.</a:t>
            </a:r>
          </a:p>
          <a:p>
            <a:pPr marL="514350" indent="-457200"/>
            <a:r>
              <a:rPr lang="en-US" dirty="0" smtClean="0"/>
              <a:t>There are some drawbacks also available</a:t>
            </a:r>
          </a:p>
          <a:p>
            <a:pPr marL="914400" lvl="1" indent="-457200"/>
            <a:r>
              <a:rPr lang="en-US" dirty="0" smtClean="0"/>
              <a:t>We should have to remember all </a:t>
            </a:r>
            <a:r>
              <a:rPr lang="en-US" dirty="0" err="1" smtClean="0"/>
              <a:t>dtd</a:t>
            </a:r>
            <a:r>
              <a:rPr lang="en-US" dirty="0" smtClean="0"/>
              <a:t> type.</a:t>
            </a:r>
          </a:p>
          <a:p>
            <a:pPr marL="914400" lvl="1" indent="-457200"/>
            <a:r>
              <a:rPr lang="en-US" dirty="0" smtClean="0"/>
              <a:t>All the complicated attributes and there values</a:t>
            </a:r>
          </a:p>
          <a:p>
            <a:pPr marL="914400" lvl="1" indent="-457200"/>
            <a:r>
              <a:rPr lang="en-US" dirty="0" smtClean="0"/>
              <a:t>And structure, how to represent in the cfg.xml.</a:t>
            </a:r>
          </a:p>
          <a:p>
            <a:pPr marL="514350" indent="-457200"/>
            <a:r>
              <a:rPr lang="en-US" dirty="0" smtClean="0"/>
              <a:t>By default a configuration name is hibernate.cfg.xml but as per programmer requirement we can change name of the configuration file.</a:t>
            </a:r>
          </a:p>
          <a:p>
            <a:pPr marL="514350" indent="-457200"/>
            <a:r>
              <a:rPr lang="en-US" dirty="0" smtClean="0"/>
              <a:t>There may be chance to create multiple cfg.xml file also , </a:t>
            </a:r>
            <a:r>
              <a:rPr lang="en-US" dirty="0" err="1" smtClean="0"/>
              <a:t>bz</a:t>
            </a:r>
            <a:r>
              <a:rPr lang="en-US" dirty="0" smtClean="0"/>
              <a:t>  it may possible one project deal with multiple database. And we can place cfg.xml file in other package also but while configuration we have to mention the package path to the configure() method.</a:t>
            </a:r>
          </a:p>
          <a:p>
            <a:pPr marL="514350" indent="-457200"/>
            <a:r>
              <a:rPr lang="en-US" dirty="0" smtClean="0"/>
              <a:t>Ex; configuration </a:t>
            </a:r>
            <a:r>
              <a:rPr lang="en-US" dirty="0" err="1" smtClean="0"/>
              <a:t>cfg</a:t>
            </a:r>
            <a:r>
              <a:rPr lang="en-US" dirty="0" smtClean="0"/>
              <a:t> = new </a:t>
            </a:r>
            <a:r>
              <a:rPr lang="en-US" dirty="0" err="1" smtClean="0"/>
              <a:t>configuration.configure</a:t>
            </a:r>
            <a:r>
              <a:rPr lang="en-US" dirty="0" smtClean="0"/>
              <a:t>(“com/</a:t>
            </a:r>
            <a:r>
              <a:rPr lang="en-US" dirty="0" err="1" smtClean="0"/>
              <a:t>bs</a:t>
            </a:r>
            <a:r>
              <a:rPr lang="en-US" dirty="0" smtClean="0"/>
              <a:t>/common/customer.cfg.xml);</a:t>
            </a:r>
            <a:br>
              <a:rPr lang="en-US" dirty="0" smtClean="0"/>
            </a:br>
            <a:endParaRPr lang="en-US" dirty="0" smtClean="0"/>
          </a:p>
          <a:p>
            <a:pPr marL="514350" indent="-457200"/>
            <a:endParaRPr lang="en-US" dirty="0" smtClean="0"/>
          </a:p>
          <a:p>
            <a:pPr marL="57150" indent="0">
              <a:buNone/>
            </a:pPr>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727694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2). </a:t>
            </a:r>
            <a:r>
              <a:rPr lang="en-US" dirty="0" err="1" smtClean="0"/>
              <a:t>Hibernate.properties</a:t>
            </a:r>
            <a:endParaRPr lang="en-US" dirty="0" smtClean="0"/>
          </a:p>
          <a:p>
            <a:r>
              <a:rPr lang="en-US" dirty="0" smtClean="0"/>
              <a:t>By help of </a:t>
            </a:r>
            <a:r>
              <a:rPr lang="en-US" dirty="0" err="1" smtClean="0"/>
              <a:t>hibernate.properties</a:t>
            </a:r>
            <a:r>
              <a:rPr lang="en-US" dirty="0" smtClean="0"/>
              <a:t> we can configure the configuration details to the hibernate.</a:t>
            </a:r>
          </a:p>
          <a:p>
            <a:r>
              <a:rPr lang="en-US" dirty="0" smtClean="0"/>
              <a:t>When to use </a:t>
            </a:r>
            <a:r>
              <a:rPr lang="en-US" dirty="0" err="1" smtClean="0"/>
              <a:t>hibernate.properties</a:t>
            </a:r>
            <a:r>
              <a:rPr lang="en-US" dirty="0" smtClean="0"/>
              <a:t> approach in the project. When there is piece of code (POC) development then we can use </a:t>
            </a:r>
            <a:r>
              <a:rPr lang="en-US" dirty="0" err="1" smtClean="0"/>
              <a:t>hibernate.properties</a:t>
            </a:r>
            <a:r>
              <a:rPr lang="en-US" dirty="0" smtClean="0"/>
              <a:t> file. </a:t>
            </a:r>
          </a:p>
          <a:p>
            <a:r>
              <a:rPr lang="en-US" dirty="0" smtClean="0"/>
              <a:t>In this approach we will get any </a:t>
            </a:r>
            <a:r>
              <a:rPr lang="en-US" dirty="0" err="1" smtClean="0"/>
              <a:t>dtd</a:t>
            </a:r>
            <a:r>
              <a:rPr lang="en-US" dirty="0" smtClean="0"/>
              <a:t> and pre-validation feature.</a:t>
            </a:r>
          </a:p>
          <a:p>
            <a:r>
              <a:rPr lang="en-US" dirty="0" err="1" smtClean="0"/>
              <a:t>Hibernate.properties</a:t>
            </a:r>
            <a:r>
              <a:rPr lang="en-US" dirty="0" smtClean="0"/>
              <a:t> should be the name to the file.</a:t>
            </a:r>
          </a:p>
          <a:p>
            <a:r>
              <a:rPr lang="en-US" dirty="0" smtClean="0"/>
              <a:t>It should be placed under </a:t>
            </a:r>
            <a:r>
              <a:rPr lang="en-US" dirty="0" err="1" smtClean="0"/>
              <a:t>classpath</a:t>
            </a:r>
            <a:r>
              <a:rPr lang="en-US" dirty="0" smtClean="0"/>
              <a:t> location only.</a:t>
            </a:r>
          </a:p>
          <a:p>
            <a:r>
              <a:rPr lang="en-US" dirty="0" smtClean="0"/>
              <a:t>While configuration there is no need to configure the </a:t>
            </a:r>
            <a:r>
              <a:rPr lang="en-US" dirty="0" err="1" smtClean="0"/>
              <a:t>hibernate.properties</a:t>
            </a:r>
            <a:r>
              <a:rPr lang="en-US" dirty="0" smtClean="0"/>
              <a:t> file.</a:t>
            </a:r>
          </a:p>
          <a:p>
            <a:r>
              <a:rPr lang="en-US" dirty="0" err="1" smtClean="0"/>
              <a:t>Bz</a:t>
            </a:r>
            <a:r>
              <a:rPr lang="en-US" dirty="0" smtClean="0"/>
              <a:t> hibernate automatically find and fetch the </a:t>
            </a:r>
            <a:r>
              <a:rPr lang="en-US" dirty="0" err="1" smtClean="0"/>
              <a:t>hibernate.properties</a:t>
            </a:r>
            <a:r>
              <a:rPr lang="en-US" dirty="0" smtClean="0"/>
              <a:t> file into </a:t>
            </a:r>
            <a:r>
              <a:rPr lang="en-US" dirty="0" err="1" smtClean="0"/>
              <a:t>classpath</a:t>
            </a:r>
            <a:r>
              <a:rPr lang="en-US" dirty="0" smtClean="0"/>
              <a:t> location and load it.</a:t>
            </a:r>
          </a:p>
          <a:p>
            <a:r>
              <a:rPr lang="en-US" dirty="0" smtClean="0"/>
              <a:t>If </a:t>
            </a:r>
            <a:r>
              <a:rPr lang="en-US" dirty="0" err="1" smtClean="0"/>
              <a:t>hibernate.properties</a:t>
            </a:r>
            <a:r>
              <a:rPr lang="en-US" dirty="0" smtClean="0"/>
              <a:t> file is not available even though hibernate create empty configuration object which never tell you properties file has been loaded or not.</a:t>
            </a:r>
          </a:p>
          <a:p>
            <a:r>
              <a:rPr lang="en-US" dirty="0" smtClean="0"/>
              <a:t>We can not add mapping information into the </a:t>
            </a:r>
            <a:r>
              <a:rPr lang="en-US" dirty="0" err="1" smtClean="0"/>
              <a:t>hibernate.properties</a:t>
            </a:r>
            <a:r>
              <a:rPr lang="en-US" dirty="0" smtClean="0"/>
              <a:t> file </a:t>
            </a:r>
            <a:r>
              <a:rPr lang="en-US" dirty="0" err="1" smtClean="0"/>
              <a:t>bz</a:t>
            </a:r>
            <a:r>
              <a:rPr lang="en-US" dirty="0" smtClean="0"/>
              <a:t> we can’t store with same key multiple value.</a:t>
            </a:r>
          </a:p>
          <a:p>
            <a:r>
              <a:rPr lang="en-US" dirty="0" smtClean="0"/>
              <a:t>So we have to add externally mapping file to the configuration object .</a:t>
            </a:r>
          </a:p>
          <a:p>
            <a:r>
              <a:rPr lang="en-US" dirty="0" smtClean="0"/>
              <a:t>There is a method in configuration class i.e. </a:t>
            </a:r>
            <a:r>
              <a:rPr lang="en-US" dirty="0" err="1" smtClean="0"/>
              <a:t>addResource</a:t>
            </a:r>
            <a:r>
              <a:rPr lang="en-US" dirty="0" smtClean="0"/>
              <a:t>(“mapping file path”);//</a:t>
            </a:r>
            <a:r>
              <a:rPr lang="en-US" dirty="0" err="1" smtClean="0"/>
              <a:t>addClass</a:t>
            </a:r>
            <a:r>
              <a:rPr lang="en-US" dirty="0" smtClean="0"/>
              <a:t>(“</a:t>
            </a:r>
            <a:r>
              <a:rPr lang="en-US" dirty="0" err="1" smtClean="0"/>
              <a:t>classname.class</a:t>
            </a:r>
            <a:r>
              <a:rPr lang="en-US" dirty="0" smtClean="0"/>
              <a:t>”);</a:t>
            </a:r>
          </a:p>
          <a:p>
            <a:r>
              <a:rPr lang="en-US" dirty="0" smtClean="0"/>
              <a:t>If there is small application or for testing purpose we can use </a:t>
            </a:r>
            <a:r>
              <a:rPr lang="en-US" dirty="0" err="1" smtClean="0"/>
              <a:t>hibernate.properties</a:t>
            </a:r>
            <a:r>
              <a:rPr lang="en-US" dirty="0" smtClean="0"/>
              <a:t> approach .</a:t>
            </a:r>
          </a:p>
          <a:p>
            <a:r>
              <a:rPr lang="en-US" dirty="0" smtClean="0"/>
              <a:t>Properties file contains key and value </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701576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example :</a:t>
            </a:r>
          </a:p>
          <a:p>
            <a:pPr marL="0" indent="0">
              <a:buNone/>
            </a:pPr>
            <a:r>
              <a:rPr lang="en-US" dirty="0" err="1" smtClean="0">
                <a:solidFill>
                  <a:srgbClr val="FF0000"/>
                </a:solidFill>
              </a:rPr>
              <a:t>hibernate.connection.driver_class</a:t>
            </a:r>
            <a:r>
              <a:rPr lang="en-US" dirty="0" smtClean="0">
                <a:solidFill>
                  <a:srgbClr val="FF0000"/>
                </a:solidFill>
              </a:rPr>
              <a:t>=</a:t>
            </a:r>
            <a:r>
              <a:rPr lang="en-US" dirty="0" err="1" smtClean="0">
                <a:solidFill>
                  <a:srgbClr val="FF0000"/>
                </a:solidFill>
              </a:rPr>
              <a:t>oracle.jdbc.driver.OracleDriver</a:t>
            </a:r>
            <a:endParaRPr lang="en-US" dirty="0">
              <a:solidFill>
                <a:srgbClr val="FF0000"/>
              </a:solidFill>
            </a:endParaRPr>
          </a:p>
          <a:p>
            <a:pPr marL="0" indent="0">
              <a:buNone/>
            </a:pPr>
            <a:r>
              <a:rPr lang="en-US" dirty="0">
                <a:solidFill>
                  <a:srgbClr val="FF0000"/>
                </a:solidFill>
              </a:rPr>
              <a:t>hibernate.connection.url=</a:t>
            </a:r>
            <a:r>
              <a:rPr lang="en-US" dirty="0" err="1">
                <a:solidFill>
                  <a:srgbClr val="FF0000"/>
                </a:solidFill>
              </a:rPr>
              <a:t>jdbc:oracle:thin</a:t>
            </a:r>
            <a:r>
              <a:rPr lang="en-US" dirty="0">
                <a:solidFill>
                  <a:srgbClr val="FF0000"/>
                </a:solidFill>
              </a:rPr>
              <a:t>:</a:t>
            </a:r>
            <a:r>
              <a:rPr lang="en-US" u="sng" dirty="0">
                <a:solidFill>
                  <a:srgbClr val="FF0000"/>
                </a:solidFill>
              </a:rPr>
              <a:t>@localhost:1521:xe</a:t>
            </a:r>
          </a:p>
          <a:p>
            <a:pPr marL="0" indent="0">
              <a:buNone/>
            </a:pPr>
            <a:r>
              <a:rPr lang="en-US" dirty="0" err="1">
                <a:solidFill>
                  <a:srgbClr val="FF0000"/>
                </a:solidFill>
              </a:rPr>
              <a:t>hibernate.connection.username</a:t>
            </a:r>
            <a:r>
              <a:rPr lang="en-US" dirty="0">
                <a:solidFill>
                  <a:srgbClr val="FF0000"/>
                </a:solidFill>
              </a:rPr>
              <a:t>=</a:t>
            </a:r>
            <a:r>
              <a:rPr lang="en-US" u="sng" dirty="0">
                <a:solidFill>
                  <a:srgbClr val="FF0000"/>
                </a:solidFill>
              </a:rPr>
              <a:t>hibernate</a:t>
            </a:r>
          </a:p>
          <a:p>
            <a:pPr marL="0" indent="0">
              <a:buNone/>
            </a:pPr>
            <a:r>
              <a:rPr lang="en-US" dirty="0" err="1">
                <a:solidFill>
                  <a:srgbClr val="FF0000"/>
                </a:solidFill>
              </a:rPr>
              <a:t>hibernate.connection.password</a:t>
            </a:r>
            <a:r>
              <a:rPr lang="en-US" dirty="0">
                <a:solidFill>
                  <a:srgbClr val="FF0000"/>
                </a:solidFill>
              </a:rPr>
              <a:t>=</a:t>
            </a:r>
            <a:r>
              <a:rPr lang="en-US" u="sng" dirty="0">
                <a:solidFill>
                  <a:srgbClr val="FF0000"/>
                </a:solidFill>
              </a:rPr>
              <a:t>hibernate</a:t>
            </a:r>
          </a:p>
          <a:p>
            <a:pPr marL="0" indent="0">
              <a:buNone/>
            </a:pPr>
            <a:r>
              <a:rPr lang="en-US" dirty="0" err="1" smtClean="0">
                <a:solidFill>
                  <a:srgbClr val="FF0000"/>
                </a:solidFill>
              </a:rPr>
              <a:t>hibernate.dialect</a:t>
            </a:r>
            <a:r>
              <a:rPr lang="en-US" dirty="0" smtClean="0">
                <a:solidFill>
                  <a:srgbClr val="FF0000"/>
                </a:solidFill>
              </a:rPr>
              <a:t>=org.hibernate.dialect.Oracle10gDialect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931765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36</a:t>
            </a:r>
            <a:endParaRPr lang="en-US"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r>
              <a:rPr lang="en-US" dirty="0" smtClean="0">
                <a:solidFill>
                  <a:srgbClr val="FF0000"/>
                </a:solidFill>
              </a:rPr>
              <a:t>3).Programmatic approach:</a:t>
            </a:r>
          </a:p>
          <a:p>
            <a:r>
              <a:rPr lang="en-US" dirty="0" smtClean="0"/>
              <a:t>This approach is rarely used while development of application.</a:t>
            </a:r>
          </a:p>
          <a:p>
            <a:r>
              <a:rPr lang="en-US" dirty="0" smtClean="0"/>
              <a:t>By example we can understand this concept.</a:t>
            </a:r>
          </a:p>
          <a:p>
            <a:pPr marL="0" indent="0">
              <a:buNone/>
            </a:pPr>
            <a:r>
              <a:rPr lang="en-US" dirty="0" smtClean="0"/>
              <a:t>If there is old legacy application which is developed in old language and my requirement is to add the new components in the legacy application. But now I want to use hibernate instead of old technology.</a:t>
            </a:r>
          </a:p>
          <a:p>
            <a:pPr marL="0" indent="0">
              <a:buNone/>
            </a:pPr>
            <a:r>
              <a:rPr lang="en-US" dirty="0" smtClean="0"/>
              <a:t>But in that legacy application there is a property file containing some sort of data. For example</a:t>
            </a:r>
          </a:p>
          <a:p>
            <a:pPr marL="0" indent="0">
              <a:buNone/>
            </a:pPr>
            <a:r>
              <a:rPr lang="en-US" dirty="0" err="1" smtClean="0">
                <a:solidFill>
                  <a:srgbClr val="FF0000"/>
                </a:solidFill>
              </a:rPr>
              <a:t>Db.properties</a:t>
            </a:r>
            <a:endParaRPr lang="en-US" dirty="0" smtClean="0">
              <a:solidFill>
                <a:srgbClr val="FF0000"/>
              </a:solidFill>
            </a:endParaRPr>
          </a:p>
          <a:p>
            <a:pPr marL="0" indent="0">
              <a:buNone/>
            </a:pPr>
            <a:r>
              <a:rPr lang="en-US" dirty="0" smtClean="0"/>
              <a:t>============</a:t>
            </a:r>
          </a:p>
          <a:p>
            <a:pPr marL="0" indent="0">
              <a:buNone/>
            </a:pPr>
            <a:r>
              <a:rPr lang="en-US" dirty="0" err="1">
                <a:solidFill>
                  <a:srgbClr val="FF0000"/>
                </a:solidFill>
              </a:rPr>
              <a:t>con.driverClass</a:t>
            </a:r>
            <a:r>
              <a:rPr lang="en-US" dirty="0">
                <a:solidFill>
                  <a:srgbClr val="FF0000"/>
                </a:solidFill>
              </a:rPr>
              <a:t>=</a:t>
            </a:r>
            <a:r>
              <a:rPr lang="en-US" dirty="0" err="1">
                <a:solidFill>
                  <a:srgbClr val="FF0000"/>
                </a:solidFill>
              </a:rPr>
              <a:t>oracle.jdbc.driver.OracleDriver</a:t>
            </a:r>
            <a:endParaRPr lang="en-US" dirty="0">
              <a:solidFill>
                <a:srgbClr val="FF0000"/>
              </a:solidFill>
            </a:endParaRPr>
          </a:p>
          <a:p>
            <a:pPr marL="0" indent="0">
              <a:buNone/>
            </a:pPr>
            <a:r>
              <a:rPr lang="en-US" dirty="0">
                <a:solidFill>
                  <a:srgbClr val="FF0000"/>
                </a:solidFill>
              </a:rPr>
              <a:t>con.url=</a:t>
            </a:r>
            <a:r>
              <a:rPr lang="en-US" dirty="0" err="1">
                <a:solidFill>
                  <a:srgbClr val="FF0000"/>
                </a:solidFill>
              </a:rPr>
              <a:t>jdbc:oracle:thin</a:t>
            </a:r>
            <a:r>
              <a:rPr lang="en-US" dirty="0">
                <a:solidFill>
                  <a:srgbClr val="FF0000"/>
                </a:solidFill>
              </a:rPr>
              <a:t>:</a:t>
            </a:r>
            <a:r>
              <a:rPr lang="en-US" u="sng" dirty="0">
                <a:solidFill>
                  <a:srgbClr val="FF0000"/>
                </a:solidFill>
              </a:rPr>
              <a:t>@localhost:1521:xe</a:t>
            </a:r>
          </a:p>
          <a:p>
            <a:pPr marL="0" indent="0">
              <a:buNone/>
            </a:pPr>
            <a:r>
              <a:rPr lang="en-US" dirty="0" err="1">
                <a:solidFill>
                  <a:srgbClr val="FF0000"/>
                </a:solidFill>
              </a:rPr>
              <a:t>con.username</a:t>
            </a:r>
            <a:r>
              <a:rPr lang="en-US" dirty="0">
                <a:solidFill>
                  <a:srgbClr val="FF0000"/>
                </a:solidFill>
              </a:rPr>
              <a:t>=</a:t>
            </a:r>
            <a:r>
              <a:rPr lang="en-US" u="sng" dirty="0">
                <a:solidFill>
                  <a:srgbClr val="FF0000"/>
                </a:solidFill>
              </a:rPr>
              <a:t>hibernate</a:t>
            </a:r>
          </a:p>
          <a:p>
            <a:pPr marL="0" indent="0">
              <a:buNone/>
            </a:pPr>
            <a:r>
              <a:rPr lang="en-US" dirty="0" err="1" smtClean="0">
                <a:solidFill>
                  <a:srgbClr val="FF0000"/>
                </a:solidFill>
              </a:rPr>
              <a:t>con.password</a:t>
            </a:r>
            <a:r>
              <a:rPr lang="en-US" dirty="0" smtClean="0">
                <a:solidFill>
                  <a:srgbClr val="FF0000"/>
                </a:solidFill>
              </a:rPr>
              <a:t>=</a:t>
            </a:r>
            <a:r>
              <a:rPr lang="en-US" u="sng" dirty="0" smtClean="0">
                <a:solidFill>
                  <a:srgbClr val="FF0000"/>
                </a:solidFill>
              </a:rPr>
              <a:t>hibernate</a:t>
            </a:r>
          </a:p>
          <a:p>
            <a:pPr marL="0" indent="0">
              <a:buNone/>
            </a:pPr>
            <a:endParaRPr lang="en-US" dirty="0"/>
          </a:p>
          <a:p>
            <a:pPr marL="0" indent="0">
              <a:buNone/>
            </a:pPr>
            <a:r>
              <a:rPr lang="en-US" dirty="0" smtClean="0"/>
              <a:t>So I wanted to use same properties file with hibernate keys.</a:t>
            </a:r>
          </a:p>
          <a:p>
            <a:pPr marL="0" indent="0">
              <a:buNone/>
            </a:pPr>
            <a:r>
              <a:rPr lang="en-US" dirty="0" smtClean="0"/>
              <a:t>If I write another properties file it will may duplicated in the same project.</a:t>
            </a:r>
          </a:p>
          <a:p>
            <a:pPr marL="0" indent="0">
              <a:buNone/>
            </a:pPr>
            <a:r>
              <a:rPr lang="en-US" dirty="0" smtClean="0"/>
              <a:t>So by help of programmatic approach I can use </a:t>
            </a:r>
            <a:r>
              <a:rPr lang="en-US" dirty="0" err="1" smtClean="0"/>
              <a:t>db.properties</a:t>
            </a:r>
            <a:r>
              <a:rPr lang="en-US" dirty="0" smtClean="0"/>
              <a:t> file.. </a:t>
            </a:r>
            <a:endParaRPr lang="en-US" dirty="0"/>
          </a:p>
          <a:p>
            <a:pPr marL="0" indent="0">
              <a:buNone/>
            </a:pPr>
            <a:endParaRPr lang="en-US" dirty="0" smtClean="0"/>
          </a:p>
          <a:p>
            <a:pPr marL="0" indent="0">
              <a:buNone/>
            </a:pPr>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882434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smtClean="0"/>
              <a:t>For example:</a:t>
            </a:r>
          </a:p>
          <a:p>
            <a:pPr marL="0" indent="0">
              <a:buNone/>
            </a:pPr>
            <a:r>
              <a:rPr lang="en-US" b="1" dirty="0">
                <a:solidFill>
                  <a:srgbClr val="FF0000"/>
                </a:solidFill>
              </a:rPr>
              <a:t>static {</a:t>
            </a:r>
          </a:p>
          <a:p>
            <a:pPr marL="0" indent="0">
              <a:buNone/>
            </a:pPr>
            <a:r>
              <a:rPr lang="en-US" dirty="0">
                <a:solidFill>
                  <a:srgbClr val="FF0000"/>
                </a:solidFill>
              </a:rPr>
              <a:t>Properties props = </a:t>
            </a:r>
            <a:r>
              <a:rPr lang="en-US" b="1" dirty="0">
                <a:solidFill>
                  <a:srgbClr val="FF0000"/>
                </a:solidFill>
              </a:rPr>
              <a:t>null;</a:t>
            </a:r>
          </a:p>
          <a:p>
            <a:pPr marL="0" indent="0">
              <a:buNone/>
            </a:pPr>
            <a:r>
              <a:rPr lang="en-US" dirty="0">
                <a:solidFill>
                  <a:srgbClr val="FF0000"/>
                </a:solidFill>
              </a:rPr>
              <a:t>Configuration </a:t>
            </a:r>
            <a:r>
              <a:rPr lang="en-US" dirty="0" err="1">
                <a:solidFill>
                  <a:srgbClr val="FF0000"/>
                </a:solidFill>
              </a:rPr>
              <a:t>configuration</a:t>
            </a:r>
            <a:r>
              <a:rPr lang="en-US" dirty="0">
                <a:solidFill>
                  <a:srgbClr val="FF0000"/>
                </a:solidFill>
              </a:rPr>
              <a:t> = </a:t>
            </a:r>
            <a:r>
              <a:rPr lang="en-US" b="1" dirty="0">
                <a:solidFill>
                  <a:srgbClr val="FF0000"/>
                </a:solidFill>
              </a:rPr>
              <a:t>null;</a:t>
            </a:r>
          </a:p>
          <a:p>
            <a:pPr marL="0" indent="0">
              <a:buNone/>
            </a:pPr>
            <a:r>
              <a:rPr lang="en-US" dirty="0" smtClean="0">
                <a:solidFill>
                  <a:srgbClr val="FF0000"/>
                </a:solidFill>
              </a:rPr>
              <a:t>props </a:t>
            </a:r>
            <a:r>
              <a:rPr lang="en-US" dirty="0">
                <a:solidFill>
                  <a:srgbClr val="FF0000"/>
                </a:solidFill>
              </a:rPr>
              <a:t>= </a:t>
            </a:r>
            <a:r>
              <a:rPr lang="en-US" b="1" dirty="0">
                <a:solidFill>
                  <a:srgbClr val="FF0000"/>
                </a:solidFill>
              </a:rPr>
              <a:t>new Properties();</a:t>
            </a:r>
          </a:p>
          <a:p>
            <a:pPr marL="0" indent="0">
              <a:buNone/>
            </a:pPr>
            <a:r>
              <a:rPr lang="en-US" b="1" dirty="0">
                <a:solidFill>
                  <a:srgbClr val="FF0000"/>
                </a:solidFill>
              </a:rPr>
              <a:t>try {</a:t>
            </a:r>
          </a:p>
          <a:p>
            <a:pPr marL="0" indent="0">
              <a:buNone/>
            </a:pPr>
            <a:r>
              <a:rPr lang="en-US" dirty="0" err="1">
                <a:solidFill>
                  <a:srgbClr val="FF0000"/>
                </a:solidFill>
              </a:rPr>
              <a:t>props.load</a:t>
            </a:r>
            <a:r>
              <a:rPr lang="en-US" dirty="0">
                <a:solidFill>
                  <a:srgbClr val="FF0000"/>
                </a:solidFill>
              </a:rPr>
              <a:t>(</a:t>
            </a:r>
            <a:r>
              <a:rPr lang="en-US" dirty="0" err="1">
                <a:solidFill>
                  <a:srgbClr val="FF0000"/>
                </a:solidFill>
              </a:rPr>
              <a:t>HibernateUtil.</a:t>
            </a:r>
            <a:r>
              <a:rPr lang="en-US" b="1" dirty="0" err="1">
                <a:solidFill>
                  <a:srgbClr val="FF0000"/>
                </a:solidFill>
              </a:rPr>
              <a:t>class.getClassLoader</a:t>
            </a:r>
            <a:r>
              <a:rPr lang="en-US" b="1" dirty="0">
                <a:solidFill>
                  <a:srgbClr val="FF0000"/>
                </a:solidFill>
              </a:rPr>
              <a:t>()</a:t>
            </a:r>
          </a:p>
          <a:p>
            <a:pPr marL="0" indent="0">
              <a:buNone/>
            </a:pPr>
            <a:r>
              <a:rPr lang="en-US" dirty="0">
                <a:solidFill>
                  <a:srgbClr val="FF0000"/>
                </a:solidFill>
              </a:rPr>
              <a:t>.</a:t>
            </a:r>
            <a:r>
              <a:rPr lang="en-US" dirty="0" err="1">
                <a:solidFill>
                  <a:srgbClr val="FF0000"/>
                </a:solidFill>
              </a:rPr>
              <a:t>getResourceAsStream</a:t>
            </a:r>
            <a:r>
              <a:rPr lang="en-US" dirty="0">
                <a:solidFill>
                  <a:srgbClr val="FF0000"/>
                </a:solidFill>
              </a:rPr>
              <a:t>("</a:t>
            </a:r>
            <a:r>
              <a:rPr lang="en-US" dirty="0" err="1">
                <a:solidFill>
                  <a:srgbClr val="FF0000"/>
                </a:solidFill>
              </a:rPr>
              <a:t>db.properties</a:t>
            </a:r>
            <a:r>
              <a:rPr lang="en-US" dirty="0">
                <a:solidFill>
                  <a:srgbClr val="FF0000"/>
                </a:solidFill>
              </a:rPr>
              <a:t>"));</a:t>
            </a:r>
          </a:p>
          <a:p>
            <a:pPr marL="0" indent="0">
              <a:buNone/>
            </a:pPr>
            <a:r>
              <a:rPr lang="en-US" dirty="0">
                <a:solidFill>
                  <a:srgbClr val="FF0000"/>
                </a:solidFill>
              </a:rPr>
              <a:t>configuration = </a:t>
            </a:r>
            <a:r>
              <a:rPr lang="en-US" b="1" dirty="0">
                <a:solidFill>
                  <a:srgbClr val="FF0000"/>
                </a:solidFill>
              </a:rPr>
              <a:t>new Configuration();</a:t>
            </a:r>
          </a:p>
          <a:p>
            <a:pPr marL="0" indent="0">
              <a:buNone/>
            </a:pPr>
            <a:r>
              <a:rPr lang="en-US" dirty="0" err="1">
                <a:solidFill>
                  <a:srgbClr val="FF0000"/>
                </a:solidFill>
              </a:rPr>
              <a:t>configuration.setProperty</a:t>
            </a:r>
            <a:r>
              <a:rPr lang="en-US" dirty="0">
                <a:solidFill>
                  <a:srgbClr val="FF0000"/>
                </a:solidFill>
              </a:rPr>
              <a:t>("</a:t>
            </a:r>
            <a:r>
              <a:rPr lang="en-US" dirty="0" err="1">
                <a:solidFill>
                  <a:srgbClr val="FF0000"/>
                </a:solidFill>
              </a:rPr>
              <a:t>hibernate.connection.driver_class</a:t>
            </a:r>
            <a:r>
              <a:rPr lang="en-US" dirty="0">
                <a:solidFill>
                  <a:srgbClr val="FF0000"/>
                </a:solidFill>
              </a:rPr>
              <a:t>",</a:t>
            </a:r>
          </a:p>
          <a:p>
            <a:pPr marL="0" indent="0">
              <a:buNone/>
            </a:pPr>
            <a:r>
              <a:rPr lang="en-US" dirty="0" err="1">
                <a:solidFill>
                  <a:srgbClr val="FF0000"/>
                </a:solidFill>
              </a:rPr>
              <a:t>props.getProperty</a:t>
            </a:r>
            <a:r>
              <a:rPr lang="en-US" dirty="0">
                <a:solidFill>
                  <a:srgbClr val="FF0000"/>
                </a:solidFill>
              </a:rPr>
              <a:t>("</a:t>
            </a:r>
            <a:r>
              <a:rPr lang="en-US" dirty="0" err="1">
                <a:solidFill>
                  <a:srgbClr val="FF0000"/>
                </a:solidFill>
              </a:rPr>
              <a:t>con.driverClass</a:t>
            </a:r>
            <a:r>
              <a:rPr lang="en-US" dirty="0">
                <a:solidFill>
                  <a:srgbClr val="FF0000"/>
                </a:solidFill>
              </a:rPr>
              <a:t>"));</a:t>
            </a:r>
          </a:p>
          <a:p>
            <a:pPr marL="0" indent="0">
              <a:buNone/>
            </a:pPr>
            <a:r>
              <a:rPr lang="en-US" dirty="0" err="1">
                <a:solidFill>
                  <a:srgbClr val="FF0000"/>
                </a:solidFill>
              </a:rPr>
              <a:t>configuration.setProperty</a:t>
            </a:r>
            <a:r>
              <a:rPr lang="en-US" dirty="0">
                <a:solidFill>
                  <a:srgbClr val="FF0000"/>
                </a:solidFill>
              </a:rPr>
              <a:t>("hibernate.connection.url",</a:t>
            </a:r>
          </a:p>
          <a:p>
            <a:pPr marL="0" indent="0">
              <a:buNone/>
            </a:pPr>
            <a:r>
              <a:rPr lang="en-US" dirty="0" err="1">
                <a:solidFill>
                  <a:srgbClr val="FF0000"/>
                </a:solidFill>
              </a:rPr>
              <a:t>props.getProperty</a:t>
            </a:r>
            <a:r>
              <a:rPr lang="en-US" dirty="0">
                <a:solidFill>
                  <a:srgbClr val="FF0000"/>
                </a:solidFill>
              </a:rPr>
              <a:t>("con.url"));</a:t>
            </a:r>
          </a:p>
          <a:p>
            <a:pPr marL="0" indent="0">
              <a:buNone/>
            </a:pPr>
            <a:r>
              <a:rPr lang="en-US" dirty="0" err="1">
                <a:solidFill>
                  <a:srgbClr val="FF0000"/>
                </a:solidFill>
              </a:rPr>
              <a:t>configuration.setProperty</a:t>
            </a:r>
            <a:r>
              <a:rPr lang="en-US" dirty="0">
                <a:solidFill>
                  <a:srgbClr val="FF0000"/>
                </a:solidFill>
              </a:rPr>
              <a:t>("hibernate.connection.username</a:t>
            </a:r>
            <a:r>
              <a:rPr lang="en-US" dirty="0" smtClean="0">
                <a:solidFill>
                  <a:srgbClr val="FF0000"/>
                </a:solidFill>
              </a:rPr>
              <a:t>",</a:t>
            </a:r>
            <a:r>
              <a:rPr lang="en-US" dirty="0" err="1" smtClean="0">
                <a:solidFill>
                  <a:srgbClr val="FF0000"/>
                </a:solidFill>
              </a:rPr>
              <a:t>props.getProperty</a:t>
            </a:r>
            <a:r>
              <a:rPr lang="en-US" dirty="0">
                <a:solidFill>
                  <a:srgbClr val="FF0000"/>
                </a:solidFill>
              </a:rPr>
              <a:t>("</a:t>
            </a:r>
            <a:r>
              <a:rPr lang="en-US" dirty="0" err="1">
                <a:solidFill>
                  <a:srgbClr val="FF0000"/>
                </a:solidFill>
              </a:rPr>
              <a:t>con.username</a:t>
            </a:r>
            <a:r>
              <a:rPr lang="en-US" dirty="0" smtClean="0">
                <a:solidFill>
                  <a:srgbClr val="FF0000"/>
                </a:solidFill>
              </a:rPr>
              <a:t>"));</a:t>
            </a:r>
            <a:endParaRPr lang="en-US" dirty="0">
              <a:solidFill>
                <a:srgbClr val="FF0000"/>
              </a:solidFill>
            </a:endParaRPr>
          </a:p>
          <a:p>
            <a:pPr marL="0" indent="0">
              <a:buNone/>
            </a:pPr>
            <a:r>
              <a:rPr lang="en-US" dirty="0" err="1">
                <a:solidFill>
                  <a:srgbClr val="FF0000"/>
                </a:solidFill>
              </a:rPr>
              <a:t>configuration.setProperty</a:t>
            </a:r>
            <a:r>
              <a:rPr lang="en-US" dirty="0">
                <a:solidFill>
                  <a:srgbClr val="FF0000"/>
                </a:solidFill>
              </a:rPr>
              <a:t>("</a:t>
            </a:r>
            <a:r>
              <a:rPr lang="en-US" dirty="0" err="1">
                <a:solidFill>
                  <a:srgbClr val="FF0000"/>
                </a:solidFill>
              </a:rPr>
              <a:t>hibernate.connection.password</a:t>
            </a:r>
            <a:r>
              <a:rPr lang="en-US" dirty="0">
                <a:solidFill>
                  <a:srgbClr val="FF0000"/>
                </a:solidFill>
              </a:rPr>
              <a:t>",</a:t>
            </a:r>
          </a:p>
          <a:p>
            <a:pPr marL="0" indent="0">
              <a:buNone/>
            </a:pPr>
            <a:r>
              <a:rPr lang="en-US" dirty="0" err="1">
                <a:solidFill>
                  <a:srgbClr val="FF0000"/>
                </a:solidFill>
              </a:rPr>
              <a:t>props.getProperty</a:t>
            </a:r>
            <a:r>
              <a:rPr lang="en-US" dirty="0">
                <a:solidFill>
                  <a:srgbClr val="FF0000"/>
                </a:solidFill>
              </a:rPr>
              <a:t>("</a:t>
            </a:r>
            <a:r>
              <a:rPr lang="en-US" dirty="0" err="1">
                <a:solidFill>
                  <a:srgbClr val="FF0000"/>
                </a:solidFill>
              </a:rPr>
              <a:t>con.password</a:t>
            </a:r>
            <a:r>
              <a:rPr lang="en-US" dirty="0">
                <a:solidFill>
                  <a:srgbClr val="FF0000"/>
                </a:solidFill>
              </a:rPr>
              <a:t>"));</a:t>
            </a:r>
          </a:p>
          <a:p>
            <a:pPr marL="0" indent="0">
              <a:buNone/>
            </a:pPr>
            <a:r>
              <a:rPr lang="en-US" dirty="0" err="1">
                <a:solidFill>
                  <a:srgbClr val="FF0000"/>
                </a:solidFill>
              </a:rPr>
              <a:t>configuration.addResource</a:t>
            </a:r>
            <a:r>
              <a:rPr lang="en-US" dirty="0">
                <a:solidFill>
                  <a:srgbClr val="FF0000"/>
                </a:solidFill>
              </a:rPr>
              <a:t>("com/</a:t>
            </a:r>
            <a:r>
              <a:rPr lang="en-US" dirty="0" err="1">
                <a:solidFill>
                  <a:srgbClr val="FF0000"/>
                </a:solidFill>
              </a:rPr>
              <a:t>bsp</a:t>
            </a:r>
            <a:r>
              <a:rPr lang="en-US" dirty="0">
                <a:solidFill>
                  <a:srgbClr val="FF0000"/>
                </a:solidFill>
              </a:rPr>
              <a:t>/entities/TicketBooking.hbm.xml");</a:t>
            </a:r>
          </a:p>
          <a:p>
            <a:pPr marL="0" indent="0">
              <a:buNone/>
            </a:pPr>
            <a:r>
              <a:rPr lang="en-US" i="1" dirty="0" err="1">
                <a:solidFill>
                  <a:srgbClr val="FF0000"/>
                </a:solidFill>
              </a:rPr>
              <a:t>sessionFactory</a:t>
            </a:r>
            <a:r>
              <a:rPr lang="en-US" i="1" dirty="0">
                <a:solidFill>
                  <a:srgbClr val="FF0000"/>
                </a:solidFill>
              </a:rPr>
              <a:t> = </a:t>
            </a:r>
            <a:r>
              <a:rPr lang="en-US" i="1" dirty="0" err="1">
                <a:solidFill>
                  <a:srgbClr val="FF0000"/>
                </a:solidFill>
              </a:rPr>
              <a:t>configuration.</a:t>
            </a:r>
            <a:r>
              <a:rPr lang="en-US" i="1" u="sng" strike="sngStrike" dirty="0" err="1">
                <a:solidFill>
                  <a:srgbClr val="FF0000"/>
                </a:solidFill>
              </a:rPr>
              <a:t>buildSessionFactory</a:t>
            </a:r>
            <a:r>
              <a:rPr lang="en-US" i="1" u="sng" strike="sngStrike" dirty="0">
                <a:solidFill>
                  <a:srgbClr val="FF0000"/>
                </a:solidFill>
              </a:rPr>
              <a:t>();</a:t>
            </a:r>
          </a:p>
          <a:p>
            <a:pPr marL="0" indent="0">
              <a:buNone/>
            </a:pPr>
            <a:r>
              <a:rPr lang="en-US" dirty="0">
                <a:solidFill>
                  <a:srgbClr val="FF0000"/>
                </a:solidFill>
              </a:rPr>
              <a:t>} </a:t>
            </a:r>
            <a:r>
              <a:rPr lang="en-US" b="1" dirty="0">
                <a:solidFill>
                  <a:srgbClr val="FF0000"/>
                </a:solidFill>
              </a:rPr>
              <a:t>catch (</a:t>
            </a:r>
            <a:r>
              <a:rPr lang="en-US" b="1" dirty="0" err="1">
                <a:solidFill>
                  <a:srgbClr val="FF0000"/>
                </a:solidFill>
              </a:rPr>
              <a:t>IOException</a:t>
            </a:r>
            <a:r>
              <a:rPr lang="en-US" b="1" dirty="0">
                <a:solidFill>
                  <a:srgbClr val="FF0000"/>
                </a:solidFill>
              </a:rPr>
              <a:t> e) {</a:t>
            </a:r>
          </a:p>
          <a:p>
            <a:pPr marL="0" indent="0">
              <a:buNone/>
            </a:pPr>
            <a:r>
              <a:rPr lang="en-US" dirty="0" err="1">
                <a:solidFill>
                  <a:srgbClr val="FF0000"/>
                </a:solidFill>
              </a:rPr>
              <a:t>e.printStackTrace</a:t>
            </a:r>
            <a:r>
              <a:rPr lang="en-US" dirty="0">
                <a:solidFill>
                  <a:srgbClr val="FF0000"/>
                </a:solidFill>
              </a:rPr>
              <a:t>();</a:t>
            </a:r>
          </a:p>
          <a:p>
            <a:pPr marL="0" indent="0">
              <a:buNone/>
            </a:pPr>
            <a:r>
              <a:rPr lang="en-US" dirty="0">
                <a:solidFill>
                  <a:srgbClr val="FF0000"/>
                </a:solidFill>
              </a:rPr>
              <a:t>}</a:t>
            </a:r>
          </a:p>
          <a:p>
            <a:pPr marL="0" indent="0">
              <a:buNone/>
            </a:pPr>
            <a:r>
              <a:rPr lang="en-US" dirty="0">
                <a:solidFill>
                  <a:srgbClr val="FF0000"/>
                </a:solidFill>
              </a:rPr>
              <a:t>}</a:t>
            </a:r>
          </a:p>
        </p:txBody>
      </p:sp>
      <p:sp>
        <p:nvSpPr>
          <p:cNvPr id="4" name="Footer Placeholder 3"/>
          <p:cNvSpPr>
            <a:spLocks noGrp="1"/>
          </p:cNvSpPr>
          <p:nvPr>
            <p:ph type="ftr" sz="quarter" idx="11"/>
          </p:nvPr>
        </p:nvSpPr>
        <p:spPr>
          <a:xfrm>
            <a:off x="2971800" y="6356350"/>
            <a:ext cx="2895600" cy="365125"/>
          </a:xfrm>
        </p:spPr>
        <p:style>
          <a:lnRef idx="2">
            <a:schemeClr val="accent1"/>
          </a:lnRef>
          <a:fillRef idx="1">
            <a:schemeClr val="lt1"/>
          </a:fillRef>
          <a:effectRef idx="0">
            <a:schemeClr val="accent1"/>
          </a:effectRef>
          <a:fontRef idx="minor">
            <a:schemeClr val="dk1"/>
          </a:fontRef>
        </p:style>
        <p:txBody>
          <a:bodyPr/>
          <a:lstStyle/>
          <a:p>
            <a:r>
              <a:rPr lang="en-US" smtClean="0"/>
              <a:t>by Mr.sachin gaikwad</a:t>
            </a:r>
            <a:endParaRPr lang="en-US"/>
          </a:p>
        </p:txBody>
      </p:sp>
    </p:spTree>
    <p:extLst>
      <p:ext uri="{BB962C8B-B14F-4D97-AF65-F5344CB8AC3E}">
        <p14:creationId xmlns:p14="http://schemas.microsoft.com/office/powerpoint/2010/main" val="1873236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Even without cfg.xml and </a:t>
            </a:r>
            <a:r>
              <a:rPr lang="en-US" dirty="0" err="1" smtClean="0"/>
              <a:t>hibernate.properties</a:t>
            </a:r>
            <a:r>
              <a:rPr lang="en-US" dirty="0" smtClean="0"/>
              <a:t> file we can configure the hibernate configuration by help of programmatic approach.</a:t>
            </a:r>
          </a:p>
          <a:p>
            <a:r>
              <a:rPr lang="en-US" dirty="0" smtClean="0"/>
              <a:t>As per given example we can easily deals with the programmatic approach.</a:t>
            </a:r>
          </a:p>
          <a:p>
            <a:r>
              <a:rPr lang="en-US" dirty="0" smtClean="0"/>
              <a:t>But most of the time industries and programmer follows the cfg.xml configuration.</a:t>
            </a:r>
          </a:p>
          <a:p>
            <a:r>
              <a:rPr lang="en-US" dirty="0" smtClean="0"/>
              <a:t>Programmatic approach hasn’t provide any validation, or </a:t>
            </a:r>
            <a:r>
              <a:rPr lang="en-US" dirty="0" err="1" smtClean="0"/>
              <a:t>dtd</a:t>
            </a:r>
            <a:r>
              <a:rPr lang="en-US" dirty="0" smtClean="0"/>
              <a:t> for configuration.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55844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Hibernate 37,38</a:t>
            </a:r>
            <a:endParaRPr lang="en-US" dirty="0"/>
          </a:p>
        </p:txBody>
      </p:sp>
      <p:sp>
        <p:nvSpPr>
          <p:cNvPr id="3" name="Content Placeholder 2"/>
          <p:cNvSpPr>
            <a:spLocks noGrp="1"/>
          </p:cNvSpPr>
          <p:nvPr>
            <p:ph idx="1"/>
          </p:nvPr>
        </p:nvSpPr>
        <p:spPr>
          <a:xfrm>
            <a:off x="0" y="914400"/>
            <a:ext cx="9144000" cy="5943600"/>
          </a:xfrm>
        </p:spPr>
        <p:txBody>
          <a:bodyPr>
            <a:normAutofit fontScale="70000" lnSpcReduction="20000"/>
          </a:bodyPr>
          <a:lstStyle/>
          <a:p>
            <a:r>
              <a:rPr lang="en-US" b="1" dirty="0" smtClean="0">
                <a:solidFill>
                  <a:srgbClr val="FF0000"/>
                </a:solidFill>
              </a:rPr>
              <a:t>Get Vs Load:</a:t>
            </a:r>
          </a:p>
          <a:p>
            <a:r>
              <a:rPr lang="en-US" dirty="0" smtClean="0"/>
              <a:t>Session class contains number of methods and every method used for specific purpose.</a:t>
            </a:r>
          </a:p>
          <a:p>
            <a:r>
              <a:rPr lang="en-US" dirty="0" smtClean="0"/>
              <a:t>Get and Load both are session class method used for retrieving the data from the database.</a:t>
            </a:r>
          </a:p>
          <a:p>
            <a:r>
              <a:rPr lang="en-US" dirty="0" smtClean="0"/>
              <a:t>Get and Load method going to return data in the object format.</a:t>
            </a:r>
          </a:p>
          <a:p>
            <a:r>
              <a:rPr lang="en-US" dirty="0" smtClean="0"/>
              <a:t>There are number of differences available in get and load methods.</a:t>
            </a:r>
          </a:p>
          <a:p>
            <a:r>
              <a:rPr lang="en-US" b="1" dirty="0" smtClean="0">
                <a:solidFill>
                  <a:srgbClr val="FF0000"/>
                </a:solidFill>
              </a:rPr>
              <a:t>Get() : </a:t>
            </a:r>
            <a:r>
              <a:rPr lang="en-US" dirty="0" smtClean="0"/>
              <a:t>get() is the eager initializer method.</a:t>
            </a:r>
          </a:p>
          <a:p>
            <a:r>
              <a:rPr lang="en-US" dirty="0" smtClean="0"/>
              <a:t>Syntax : get(class, primary key id);</a:t>
            </a:r>
          </a:p>
          <a:p>
            <a:r>
              <a:rPr lang="en-US" dirty="0" smtClean="0"/>
              <a:t>Get() is the special method which is used for retrieving the data from the database, get going to take two parameter as input i.e. class name and a primary key id.</a:t>
            </a:r>
          </a:p>
          <a:p>
            <a:r>
              <a:rPr lang="en-US" dirty="0" smtClean="0"/>
              <a:t>Internally hibernate going  to take that class name and going to find the canonical name of the class, after that hibernate matches that class name with the mapping file which is available into the </a:t>
            </a:r>
            <a:r>
              <a:rPr lang="en-US" dirty="0" err="1" smtClean="0"/>
              <a:t>classpath</a:t>
            </a:r>
            <a:r>
              <a:rPr lang="en-US" dirty="0" smtClean="0"/>
              <a:t>. </a:t>
            </a:r>
          </a:p>
          <a:p>
            <a:r>
              <a:rPr lang="en-US" dirty="0" smtClean="0"/>
              <a:t> according to the mapping information it will go to the table and fetch the one record and return to the session object, session object going to return the object to the corresponding class.</a:t>
            </a:r>
          </a:p>
          <a:p>
            <a:r>
              <a:rPr lang="en-US" dirty="0" smtClean="0"/>
              <a:t>But there are several disadvantages available.</a:t>
            </a:r>
          </a:p>
          <a:p>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429990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1) get() method is eager initializer mean once it get the call it will go to the underlying database and fetch all the records, rather than particular records.</a:t>
            </a:r>
          </a:p>
          <a:p>
            <a:r>
              <a:rPr lang="en-US" dirty="0" smtClean="0"/>
              <a:t>If there is a association between two classes and if we call the get method, it will load current class data as well as associative class data also, even we are not certainty sure we will use that data or not.</a:t>
            </a:r>
          </a:p>
          <a:p>
            <a:r>
              <a:rPr lang="en-US" dirty="0" smtClean="0"/>
              <a:t>2).It will forcibly consume more amount of memory in the JVM.</a:t>
            </a:r>
          </a:p>
          <a:p>
            <a:r>
              <a:rPr lang="en-US" dirty="0" smtClean="0"/>
              <a:t>3).it will decrease the performance.</a:t>
            </a:r>
          </a:p>
          <a:p>
            <a:r>
              <a:rPr lang="en-US" dirty="0" smtClean="0"/>
              <a:t>4).it will consume the more bandwidth while transformation.</a:t>
            </a:r>
          </a:p>
          <a:p>
            <a:r>
              <a:rPr lang="en-US" dirty="0" smtClean="0"/>
              <a:t>Get() method will return the actual class object to the session.</a:t>
            </a:r>
          </a:p>
          <a:p>
            <a:r>
              <a:rPr lang="en-US" dirty="0" smtClean="0">
                <a:solidFill>
                  <a:srgbClr val="FF0000"/>
                </a:solidFill>
              </a:rPr>
              <a:t>For example:</a:t>
            </a:r>
          </a:p>
          <a:p>
            <a:pPr marL="0" indent="0">
              <a:buNone/>
            </a:pPr>
            <a:r>
              <a:rPr lang="en-US" dirty="0" smtClean="0">
                <a:solidFill>
                  <a:srgbClr val="FF0000"/>
                </a:solidFill>
              </a:rPr>
              <a:t> 	Customer  </a:t>
            </a:r>
            <a:r>
              <a:rPr lang="en-US" dirty="0" err="1" smtClean="0">
                <a:solidFill>
                  <a:srgbClr val="FF0000"/>
                </a:solidFill>
              </a:rPr>
              <a:t>customer</a:t>
            </a:r>
            <a:r>
              <a:rPr lang="en-US" dirty="0" smtClean="0">
                <a:solidFill>
                  <a:srgbClr val="FF0000"/>
                </a:solidFill>
              </a:rPr>
              <a:t>  =(Customer) 							</a:t>
            </a:r>
            <a:r>
              <a:rPr lang="en-US" dirty="0" err="1" smtClean="0">
                <a:solidFill>
                  <a:srgbClr val="FF0000"/>
                </a:solidFill>
              </a:rPr>
              <a:t>session.get</a:t>
            </a:r>
            <a:r>
              <a:rPr lang="en-US" dirty="0" smtClean="0">
                <a:solidFill>
                  <a:srgbClr val="FF0000"/>
                </a:solidFill>
              </a:rPr>
              <a:t>(Customer.class,101);</a:t>
            </a:r>
            <a:endParaRPr lang="en-US" dirty="0">
              <a:solidFill>
                <a:srgbClr val="FF0000"/>
              </a:solidFill>
            </a:endParaRPr>
          </a:p>
          <a:p>
            <a:r>
              <a:rPr lang="en-US" dirty="0" smtClean="0"/>
              <a:t>Here session class going to return the actual class object. By type casting we are able to use the Customer class object.</a:t>
            </a:r>
          </a:p>
          <a:p>
            <a:pPr marL="0" indent="0">
              <a:buNone/>
            </a:pPr>
            <a:r>
              <a:rPr lang="en-US" dirty="0"/>
              <a:t>	</a:t>
            </a:r>
            <a:r>
              <a:rPr lang="en-US" dirty="0" smtClean="0"/>
              <a:t>	</a:t>
            </a:r>
            <a:r>
              <a:rPr lang="en-US" dirty="0" err="1" smtClean="0">
                <a:solidFill>
                  <a:srgbClr val="FF0000"/>
                </a:solidFill>
              </a:rPr>
              <a:t>System.out.println</a:t>
            </a:r>
            <a:r>
              <a:rPr lang="en-US" dirty="0" smtClean="0">
                <a:solidFill>
                  <a:srgbClr val="FF0000"/>
                </a:solidFill>
              </a:rPr>
              <a:t>(customer);</a:t>
            </a:r>
          </a:p>
          <a:p>
            <a:r>
              <a:rPr lang="en-US" dirty="0" smtClean="0"/>
              <a:t>There are sort of procedure available how the session class get() method mapping the Customer.hbm.xml and there corresponding attributes with columns.</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53731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b="1" dirty="0" smtClean="0">
                <a:solidFill>
                  <a:srgbClr val="FF0000"/>
                </a:solidFill>
              </a:rPr>
              <a:t>Load(): </a:t>
            </a:r>
            <a:r>
              <a:rPr lang="en-US" dirty="0" smtClean="0"/>
              <a:t>it is lazy initializer.</a:t>
            </a:r>
          </a:p>
          <a:p>
            <a:r>
              <a:rPr lang="en-US" dirty="0" smtClean="0"/>
              <a:t>Load() method also present in the session class only, both get() and load() method used for retrieving the data from the database.</a:t>
            </a:r>
          </a:p>
          <a:p>
            <a:r>
              <a:rPr lang="en-US" dirty="0" smtClean="0"/>
              <a:t>Why load method is called as lazy initializer?</a:t>
            </a:r>
          </a:p>
          <a:p>
            <a:r>
              <a:rPr lang="en-US" dirty="0" smtClean="0"/>
              <a:t>Syntax: load(class, primary key id);</a:t>
            </a:r>
          </a:p>
          <a:p>
            <a:r>
              <a:rPr lang="en-US" dirty="0" smtClean="0"/>
              <a:t>Both get() and load() method having same parameter but load() method will not go directly to the database. </a:t>
            </a:r>
          </a:p>
          <a:p>
            <a:r>
              <a:rPr lang="en-US" dirty="0" smtClean="0"/>
              <a:t>Load() method will take the input and hibernate will return the object to the load method which contains prepopulated id value.</a:t>
            </a:r>
          </a:p>
          <a:p>
            <a:r>
              <a:rPr lang="en-US" dirty="0" smtClean="0"/>
              <a:t>But internally hibernate will call the </a:t>
            </a:r>
            <a:r>
              <a:rPr lang="en-US" dirty="0" err="1" smtClean="0"/>
              <a:t>javaassists</a:t>
            </a:r>
            <a:r>
              <a:rPr lang="en-US" dirty="0" smtClean="0"/>
              <a:t> package, which is executed while bytecode optimization time. Hibernate will take help of </a:t>
            </a:r>
            <a:r>
              <a:rPr lang="en-US" dirty="0" err="1" smtClean="0"/>
              <a:t>javaassists</a:t>
            </a:r>
            <a:r>
              <a:rPr lang="en-US" dirty="0" smtClean="0"/>
              <a:t> and generate one proxy class which is same as original class. </a:t>
            </a:r>
          </a:p>
          <a:p>
            <a:r>
              <a:rPr lang="en-US" dirty="0" smtClean="0"/>
              <a:t>Proxy class contains all the original class properties.</a:t>
            </a:r>
          </a:p>
          <a:p>
            <a:r>
              <a:rPr lang="en-US" dirty="0" smtClean="0"/>
              <a:t>When programmer call the session class load () method it will return proxy class object which is look like same as original one with prepopulated  id.</a:t>
            </a:r>
          </a:p>
          <a:p>
            <a:r>
              <a:rPr lang="en-US" dirty="0" smtClean="0"/>
              <a:t>Actually load () method fetch the data on demand, mean when we call a particular method , then load() method going to fetch the data from the database, but fetching the data will going to happen into the proxy class and we are calling proxy class methods only.</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122971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For </a:t>
            </a:r>
            <a:r>
              <a:rPr lang="en-US" dirty="0" err="1" smtClean="0">
                <a:solidFill>
                  <a:srgbClr val="FF0000"/>
                </a:solidFill>
              </a:rPr>
              <a:t>exampele</a:t>
            </a:r>
            <a:r>
              <a:rPr lang="en-US" dirty="0" smtClean="0">
                <a:solidFill>
                  <a:srgbClr val="FF0000"/>
                </a:solidFill>
              </a:rPr>
              <a:t> </a:t>
            </a:r>
          </a:p>
          <a:p>
            <a:pPr marL="0" indent="0">
              <a:buNone/>
            </a:pPr>
            <a:r>
              <a:rPr lang="en-US" dirty="0" smtClean="0">
                <a:solidFill>
                  <a:srgbClr val="FF0000"/>
                </a:solidFill>
              </a:rPr>
              <a:t>     Event </a:t>
            </a:r>
            <a:r>
              <a:rPr lang="en-US" dirty="0" err="1" smtClean="0">
                <a:solidFill>
                  <a:srgbClr val="FF0000"/>
                </a:solidFill>
              </a:rPr>
              <a:t>event</a:t>
            </a:r>
            <a:r>
              <a:rPr lang="en-US" dirty="0" smtClean="0">
                <a:solidFill>
                  <a:srgbClr val="FF0000"/>
                </a:solidFill>
              </a:rPr>
              <a:t> = (event)</a:t>
            </a:r>
            <a:r>
              <a:rPr lang="en-US" dirty="0" err="1" smtClean="0">
                <a:solidFill>
                  <a:srgbClr val="FF0000"/>
                </a:solidFill>
              </a:rPr>
              <a:t>session.load</a:t>
            </a:r>
            <a:r>
              <a:rPr lang="en-US" dirty="0" smtClean="0">
                <a:solidFill>
                  <a:srgbClr val="FF0000"/>
                </a:solidFill>
              </a:rPr>
              <a:t>(Event.class,10);</a:t>
            </a:r>
          </a:p>
          <a:p>
            <a:pPr marL="0" indent="0">
              <a:buNone/>
            </a:pPr>
            <a:r>
              <a:rPr lang="en-US" dirty="0" smtClean="0"/>
              <a:t>In the above statement a load() returning the proxy class object which contains prepopulated data i.e. id. After getting event object we are calling the methods</a:t>
            </a:r>
          </a:p>
          <a:p>
            <a:pPr marL="0" indent="0">
              <a:buNone/>
            </a:pPr>
            <a:r>
              <a:rPr lang="en-US" dirty="0" smtClean="0"/>
              <a:t>For example :</a:t>
            </a:r>
          </a:p>
          <a:p>
            <a:pPr marL="0" indent="0">
              <a:buNone/>
            </a:pPr>
            <a:r>
              <a:rPr lang="en-US" dirty="0" smtClean="0"/>
              <a:t>	 </a:t>
            </a:r>
            <a:r>
              <a:rPr lang="en-US" dirty="0" err="1" smtClean="0"/>
              <a:t>event.getId</a:t>
            </a:r>
            <a:r>
              <a:rPr lang="en-US" dirty="0" smtClean="0"/>
              <a:t>();</a:t>
            </a:r>
          </a:p>
          <a:p>
            <a:pPr marL="0" indent="0">
              <a:buNone/>
            </a:pPr>
            <a:r>
              <a:rPr lang="en-US" dirty="0" smtClean="0"/>
              <a:t>	</a:t>
            </a:r>
            <a:r>
              <a:rPr lang="en-US" dirty="0" err="1" smtClean="0"/>
              <a:t>event.getEventName</a:t>
            </a:r>
            <a:r>
              <a:rPr lang="en-US" dirty="0" smtClean="0"/>
              <a:t>();</a:t>
            </a:r>
          </a:p>
          <a:p>
            <a:pPr marL="0" indent="0">
              <a:buNone/>
            </a:pPr>
            <a:r>
              <a:rPr lang="en-US" dirty="0" smtClean="0"/>
              <a:t>Here we called the methods but these method belongs to the </a:t>
            </a:r>
            <a:r>
              <a:rPr lang="en-US" dirty="0" err="1" smtClean="0"/>
              <a:t>Event$Proxy</a:t>
            </a:r>
            <a:r>
              <a:rPr lang="en-US" dirty="0" smtClean="0"/>
              <a:t> class.</a:t>
            </a:r>
          </a:p>
          <a:p>
            <a:r>
              <a:rPr lang="en-US" dirty="0" smtClean="0"/>
              <a:t>After getting call </a:t>
            </a:r>
            <a:r>
              <a:rPr lang="en-US" dirty="0" err="1" smtClean="0"/>
              <a:t>Event$Proxy</a:t>
            </a:r>
            <a:r>
              <a:rPr lang="en-US" dirty="0" smtClean="0"/>
              <a:t> class going to execute</a:t>
            </a:r>
          </a:p>
          <a:p>
            <a:pPr marL="0" indent="0">
              <a:buNone/>
            </a:pPr>
            <a:r>
              <a:rPr lang="en-US" dirty="0" smtClean="0"/>
              <a:t>Some special method these method will going to fetch the data from database and going to set the value to the </a:t>
            </a:r>
            <a:r>
              <a:rPr lang="en-US" dirty="0" err="1" smtClean="0"/>
              <a:t>Event$Proxy</a:t>
            </a:r>
            <a:r>
              <a:rPr lang="en-US" dirty="0" smtClean="0"/>
              <a:t> class method.</a:t>
            </a:r>
          </a:p>
          <a:p>
            <a:pPr marL="0" indent="0">
              <a:buNone/>
            </a:pPr>
            <a:r>
              <a:rPr lang="en-US" dirty="0" smtClean="0"/>
              <a:t>For example:</a:t>
            </a:r>
          </a:p>
          <a:p>
            <a:pPr marL="0" indent="0">
              <a:buNone/>
            </a:pPr>
            <a:r>
              <a:rPr lang="en-US" dirty="0" smtClean="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73577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7</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DBMS(Database management System)</a:t>
            </a:r>
            <a:endParaRPr lang="en-US" dirty="0" smtClean="0"/>
          </a:p>
          <a:p>
            <a:r>
              <a:rPr lang="en-US" dirty="0" smtClean="0"/>
              <a:t>To overcome the problems DBMS has been invented.</a:t>
            </a:r>
          </a:p>
          <a:p>
            <a:r>
              <a:rPr lang="en-US" dirty="0" smtClean="0"/>
              <a:t>DBMS is the process of storing, managing and retrieving related data from the DBMS. </a:t>
            </a:r>
          </a:p>
          <a:p>
            <a:r>
              <a:rPr lang="en-US" dirty="0" smtClean="0"/>
              <a:t>DBMS contains four parts</a:t>
            </a:r>
          </a:p>
          <a:p>
            <a:pPr marL="0" indent="0">
              <a:buNone/>
            </a:pPr>
            <a:r>
              <a:rPr lang="en-US" dirty="0"/>
              <a:t>	</a:t>
            </a:r>
            <a:r>
              <a:rPr lang="en-US" dirty="0" smtClean="0">
                <a:solidFill>
                  <a:srgbClr val="FF0000"/>
                </a:solidFill>
              </a:rPr>
              <a:t>-Hierarchical Database</a:t>
            </a:r>
          </a:p>
          <a:p>
            <a:pPr marL="0" indent="0">
              <a:buNone/>
            </a:pPr>
            <a:r>
              <a:rPr lang="en-US" dirty="0">
                <a:solidFill>
                  <a:srgbClr val="FF0000"/>
                </a:solidFill>
              </a:rPr>
              <a:t>	</a:t>
            </a:r>
            <a:r>
              <a:rPr lang="en-US" dirty="0" smtClean="0">
                <a:solidFill>
                  <a:srgbClr val="FF0000"/>
                </a:solidFill>
              </a:rPr>
              <a:t>-Network Database</a:t>
            </a:r>
          </a:p>
          <a:p>
            <a:pPr marL="0" indent="0">
              <a:buNone/>
            </a:pPr>
            <a:r>
              <a:rPr lang="en-US" dirty="0">
                <a:solidFill>
                  <a:srgbClr val="FF0000"/>
                </a:solidFill>
              </a:rPr>
              <a:t>	</a:t>
            </a:r>
            <a:r>
              <a:rPr lang="en-US" dirty="0" smtClean="0">
                <a:solidFill>
                  <a:srgbClr val="FF0000"/>
                </a:solidFill>
              </a:rPr>
              <a:t>-Relational Database</a:t>
            </a:r>
          </a:p>
          <a:p>
            <a:pPr marL="0" indent="0">
              <a:buNone/>
            </a:pPr>
            <a:r>
              <a:rPr lang="en-US" dirty="0">
                <a:solidFill>
                  <a:srgbClr val="FF0000"/>
                </a:solidFill>
              </a:rPr>
              <a:t>	</a:t>
            </a:r>
            <a:r>
              <a:rPr lang="en-US" dirty="0" smtClean="0">
                <a:solidFill>
                  <a:srgbClr val="FF0000"/>
                </a:solidFill>
              </a:rPr>
              <a:t>-Object oriented Database</a:t>
            </a:r>
          </a:p>
          <a:p>
            <a:endParaRPr lang="en-US" dirty="0" smtClean="0"/>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52573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t>Class </a:t>
            </a:r>
            <a:r>
              <a:rPr lang="en-US" dirty="0" err="1" smtClean="0"/>
              <a:t>Event$Proxy</a:t>
            </a:r>
            <a:r>
              <a:rPr lang="en-US" dirty="0" smtClean="0"/>
              <a:t> extends Event{</a:t>
            </a:r>
          </a:p>
          <a:p>
            <a:pPr marL="0" indent="0">
              <a:buNone/>
            </a:pPr>
            <a:r>
              <a:rPr lang="en-US" dirty="0"/>
              <a:t>	</a:t>
            </a:r>
            <a:r>
              <a:rPr lang="en-US" dirty="0" smtClean="0"/>
              <a:t>private object id;</a:t>
            </a:r>
          </a:p>
          <a:p>
            <a:pPr marL="0" indent="0">
              <a:buNone/>
            </a:pPr>
            <a:r>
              <a:rPr lang="en-US" dirty="0"/>
              <a:t>	</a:t>
            </a:r>
            <a:r>
              <a:rPr lang="en-US" dirty="0" smtClean="0"/>
              <a:t>private Event </a:t>
            </a:r>
            <a:r>
              <a:rPr lang="en-US" dirty="0" err="1" smtClean="0"/>
              <a:t>event</a:t>
            </a:r>
            <a:r>
              <a:rPr lang="en-US" dirty="0" smtClean="0"/>
              <a:t>;</a:t>
            </a:r>
          </a:p>
          <a:p>
            <a:pPr marL="0" indent="0">
              <a:buNone/>
            </a:pPr>
            <a:r>
              <a:rPr lang="en-US" dirty="0"/>
              <a:t>	</a:t>
            </a:r>
            <a:r>
              <a:rPr lang="en-US" dirty="0" smtClean="0"/>
              <a:t>public </a:t>
            </a:r>
            <a:r>
              <a:rPr lang="en-US" dirty="0" err="1" smtClean="0"/>
              <a:t>Event$Proxy</a:t>
            </a:r>
            <a:r>
              <a:rPr lang="en-US" dirty="0" smtClean="0"/>
              <a:t>( object id){</a:t>
            </a:r>
          </a:p>
          <a:p>
            <a:pPr marL="0" indent="0">
              <a:buNone/>
            </a:pPr>
            <a:r>
              <a:rPr lang="en-US" dirty="0"/>
              <a:t>	</a:t>
            </a:r>
            <a:r>
              <a:rPr lang="en-US" dirty="0" smtClean="0"/>
              <a:t>	this.id= id;</a:t>
            </a:r>
          </a:p>
          <a:p>
            <a:pPr marL="0" indent="0">
              <a:buNone/>
            </a:pPr>
            <a:r>
              <a:rPr lang="en-US" dirty="0"/>
              <a:t>		</a:t>
            </a:r>
            <a:r>
              <a:rPr lang="en-US" dirty="0" smtClean="0"/>
              <a:t>event = new Event();</a:t>
            </a:r>
          </a:p>
          <a:p>
            <a:pPr marL="0" indent="0">
              <a:buNone/>
            </a:pPr>
            <a:r>
              <a:rPr lang="en-US" dirty="0"/>
              <a:t>	</a:t>
            </a:r>
            <a:r>
              <a:rPr lang="en-US" dirty="0" smtClean="0"/>
              <a:t>}</a:t>
            </a:r>
          </a:p>
          <a:p>
            <a:pPr marL="0" indent="0">
              <a:buNone/>
            </a:pPr>
            <a:r>
              <a:rPr lang="en-US" dirty="0"/>
              <a:t>	</a:t>
            </a:r>
            <a:r>
              <a:rPr lang="en-US" dirty="0" smtClean="0"/>
              <a:t>//setter and getter </a:t>
            </a:r>
          </a:p>
          <a:p>
            <a:pPr marL="0" indent="0">
              <a:buNone/>
            </a:pPr>
            <a:r>
              <a:rPr lang="en-US" dirty="0"/>
              <a:t>	</a:t>
            </a:r>
            <a:r>
              <a:rPr lang="en-US" dirty="0" smtClean="0"/>
              <a:t>//business logic which is going to connect to the mapping file and validating the data has been populated or not .</a:t>
            </a:r>
          </a:p>
          <a:p>
            <a:pPr marL="0" indent="0">
              <a:buNone/>
            </a:pPr>
            <a:r>
              <a:rPr lang="en-US" dirty="0"/>
              <a:t>	</a:t>
            </a:r>
            <a:r>
              <a:rPr lang="en-US" dirty="0" smtClean="0"/>
              <a:t>//special methods which contains logic related to separating the  association between the classes.</a:t>
            </a:r>
          </a:p>
          <a:p>
            <a:pPr marL="0" indent="0">
              <a:buNone/>
            </a:pPr>
            <a:r>
              <a:rPr lang="en-US" dirty="0" smtClean="0"/>
              <a:t>}</a:t>
            </a:r>
          </a:p>
          <a:p>
            <a:r>
              <a:rPr lang="en-US" dirty="0" smtClean="0">
                <a:solidFill>
                  <a:srgbClr val="FF0000"/>
                </a:solidFill>
              </a:rPr>
              <a:t>Load() method going to fetch only current class records even association presents into the classes.</a:t>
            </a:r>
          </a:p>
          <a:p>
            <a:r>
              <a:rPr lang="en-US" dirty="0" smtClean="0">
                <a:solidFill>
                  <a:srgbClr val="FF0000"/>
                </a:solidFill>
              </a:rPr>
              <a:t>In performance load() method is good.</a:t>
            </a:r>
          </a:p>
          <a:p>
            <a:r>
              <a:rPr lang="en-US" dirty="0" smtClean="0">
                <a:solidFill>
                  <a:srgbClr val="FF0000"/>
                </a:solidFill>
              </a:rPr>
              <a:t>It will not consume more memory into the JVM.</a:t>
            </a:r>
          </a:p>
          <a:p>
            <a:r>
              <a:rPr lang="en-US" dirty="0" smtClean="0">
                <a:solidFill>
                  <a:srgbClr val="FF0000"/>
                </a:solidFill>
              </a:rPr>
              <a:t>Depends on the demand it will fetch the data.</a:t>
            </a:r>
          </a:p>
          <a:p>
            <a:r>
              <a:rPr lang="en-US" dirty="0" smtClean="0">
                <a:solidFill>
                  <a:srgbClr val="FF0000"/>
                </a:solidFill>
              </a:rPr>
              <a:t>It will fetch one record at a time.</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820136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Hibernate 39,40</a:t>
            </a:r>
            <a:endParaRPr lang="en-US" dirty="0"/>
          </a:p>
        </p:txBody>
      </p:sp>
      <p:sp>
        <p:nvSpPr>
          <p:cNvPr id="3" name="Content Placeholder 2"/>
          <p:cNvSpPr>
            <a:spLocks noGrp="1"/>
          </p:cNvSpPr>
          <p:nvPr>
            <p:ph idx="1"/>
          </p:nvPr>
        </p:nvSpPr>
        <p:spPr>
          <a:xfrm>
            <a:off x="0" y="762000"/>
            <a:ext cx="9144000" cy="6096000"/>
          </a:xfrm>
        </p:spPr>
        <p:txBody>
          <a:bodyPr>
            <a:normAutofit fontScale="62500" lnSpcReduction="20000"/>
          </a:bodyPr>
          <a:lstStyle/>
          <a:p>
            <a:r>
              <a:rPr lang="en-US" dirty="0" smtClean="0"/>
              <a:t>Internally how the proxy going to work lets see the example.</a:t>
            </a:r>
          </a:p>
          <a:p>
            <a:r>
              <a:rPr lang="en-US" dirty="0" smtClean="0"/>
              <a:t>There is </a:t>
            </a:r>
            <a:r>
              <a:rPr lang="en-US" dirty="0" err="1" smtClean="0"/>
              <a:t>InvocationHandler</a:t>
            </a:r>
            <a:r>
              <a:rPr lang="en-US" dirty="0" smtClean="0"/>
              <a:t> interface which is present under </a:t>
            </a:r>
            <a:r>
              <a:rPr lang="en-US" dirty="0" err="1" smtClean="0"/>
              <a:t>java.lang.reflect.InvocationHandler</a:t>
            </a:r>
            <a:r>
              <a:rPr lang="en-US" dirty="0" smtClean="0"/>
              <a:t>.</a:t>
            </a:r>
          </a:p>
          <a:p>
            <a:r>
              <a:rPr lang="en-US" dirty="0" smtClean="0"/>
              <a:t>Which contains only one method i.e.</a:t>
            </a:r>
          </a:p>
          <a:p>
            <a:pPr marL="0" indent="0">
              <a:buNone/>
            </a:pPr>
            <a:r>
              <a:rPr lang="en-US" dirty="0" smtClean="0">
                <a:solidFill>
                  <a:srgbClr val="FF0000"/>
                </a:solidFill>
              </a:rPr>
              <a:t>public object invoke(object </a:t>
            </a:r>
            <a:r>
              <a:rPr lang="en-US" dirty="0" err="1" smtClean="0">
                <a:solidFill>
                  <a:srgbClr val="FF0000"/>
                </a:solidFill>
              </a:rPr>
              <a:t>obj,Method</a:t>
            </a:r>
            <a:r>
              <a:rPr lang="en-US" dirty="0" smtClean="0">
                <a:solidFill>
                  <a:srgbClr val="FF0000"/>
                </a:solidFill>
              </a:rPr>
              <a:t> m1,Object[] </a:t>
            </a:r>
            <a:r>
              <a:rPr lang="en-US" dirty="0" err="1" smtClean="0">
                <a:solidFill>
                  <a:srgbClr val="FF0000"/>
                </a:solidFill>
              </a:rPr>
              <a:t>args</a:t>
            </a:r>
            <a:r>
              <a:rPr lang="en-US" dirty="0" smtClean="0">
                <a:solidFill>
                  <a:srgbClr val="FF0000"/>
                </a:solidFill>
              </a:rPr>
              <a:t>)</a:t>
            </a:r>
          </a:p>
          <a:p>
            <a:pPr marL="0" indent="0">
              <a:buNone/>
            </a:pPr>
            <a:r>
              <a:rPr lang="en-US" dirty="0" smtClean="0"/>
              <a:t>The above method used by the proxy to invoke the proxy method.</a:t>
            </a:r>
          </a:p>
          <a:p>
            <a:pPr marL="0" indent="0">
              <a:buNone/>
            </a:pPr>
            <a:r>
              <a:rPr lang="en-US" dirty="0" smtClean="0"/>
              <a:t>There are three parameters are available which going to take as following</a:t>
            </a:r>
          </a:p>
          <a:p>
            <a:pPr marL="514350" indent="-514350">
              <a:buAutoNum type="arabicPeriod"/>
            </a:pPr>
            <a:r>
              <a:rPr lang="en-US" dirty="0" smtClean="0"/>
              <a:t>Object of the current </a:t>
            </a:r>
            <a:r>
              <a:rPr lang="en-US" dirty="0" err="1" smtClean="0"/>
              <a:t>classLoader</a:t>
            </a:r>
            <a:endParaRPr lang="en-US" dirty="0" smtClean="0"/>
          </a:p>
          <a:p>
            <a:pPr marL="514350" indent="-514350">
              <a:buAutoNum type="arabicPeriod"/>
            </a:pPr>
            <a:r>
              <a:rPr lang="en-US" dirty="0" smtClean="0"/>
              <a:t>object of the interface (for all method )</a:t>
            </a:r>
          </a:p>
          <a:p>
            <a:pPr marL="514350" indent="-514350">
              <a:buAutoNum type="arabicPeriod"/>
            </a:pPr>
            <a:r>
              <a:rPr lang="en-US" dirty="0" smtClean="0"/>
              <a:t>It take all arguments .</a:t>
            </a:r>
          </a:p>
          <a:p>
            <a:pPr marL="0" indent="0">
              <a:buNone/>
            </a:pPr>
            <a:endParaRPr lang="en-US" dirty="0"/>
          </a:p>
          <a:p>
            <a:pPr marL="0" indent="0">
              <a:buNone/>
            </a:pPr>
            <a:r>
              <a:rPr lang="en-US" dirty="0" smtClean="0"/>
              <a:t>Example:</a:t>
            </a:r>
          </a:p>
          <a:p>
            <a:pPr marL="0" indent="0">
              <a:buNone/>
            </a:pPr>
            <a:r>
              <a:rPr lang="en-US" dirty="0"/>
              <a:t>	</a:t>
            </a:r>
            <a:r>
              <a:rPr lang="en-US" dirty="0" smtClean="0"/>
              <a:t>while creating the proxy object we going to pass these parameters to the </a:t>
            </a:r>
            <a:r>
              <a:rPr lang="en-US" dirty="0" err="1" smtClean="0"/>
              <a:t>InvocationHandler</a:t>
            </a:r>
            <a:r>
              <a:rPr lang="en-US" dirty="0" smtClean="0"/>
              <a:t>.</a:t>
            </a:r>
          </a:p>
          <a:p>
            <a:pPr marL="0" indent="0">
              <a:buNone/>
            </a:pPr>
            <a:r>
              <a:rPr lang="en-US" dirty="0"/>
              <a:t>	</a:t>
            </a:r>
            <a:endParaRPr lang="en-US" dirty="0" smtClean="0"/>
          </a:p>
          <a:p>
            <a:pPr marL="0" indent="0">
              <a:buNone/>
            </a:pPr>
            <a:r>
              <a:rPr lang="en-US" dirty="0" smtClean="0">
                <a:solidFill>
                  <a:srgbClr val="FF0000"/>
                </a:solidFill>
              </a:rPr>
              <a:t>Account proxy = </a:t>
            </a:r>
            <a:r>
              <a:rPr lang="en-US" dirty="0" err="1" smtClean="0">
                <a:solidFill>
                  <a:srgbClr val="FF0000"/>
                </a:solidFill>
              </a:rPr>
              <a:t>Proxy.newProxyInstance</a:t>
            </a:r>
            <a:r>
              <a:rPr lang="en-US" dirty="0" smtClean="0">
                <a:solidFill>
                  <a:srgbClr val="FF0000"/>
                </a:solidFill>
              </a:rPr>
              <a:t>(</a:t>
            </a:r>
            <a:r>
              <a:rPr lang="en-US" dirty="0" err="1" smtClean="0">
                <a:solidFill>
                  <a:srgbClr val="FF0000"/>
                </a:solidFill>
              </a:rPr>
              <a:t>Account.class.getClassLoader</a:t>
            </a:r>
            <a:r>
              <a:rPr lang="en-US" dirty="0" smtClean="0">
                <a:solidFill>
                  <a:srgbClr val="FF0000"/>
                </a:solidFill>
              </a:rPr>
              <a:t>(),</a:t>
            </a:r>
            <a:r>
              <a:rPr lang="en-US" dirty="0" err="1" smtClean="0">
                <a:solidFill>
                  <a:srgbClr val="FF0000"/>
                </a:solidFill>
              </a:rPr>
              <a:t>account.class.getClass.getInterface</a:t>
            </a:r>
            <a:r>
              <a:rPr lang="en-US" dirty="0" smtClean="0">
                <a:solidFill>
                  <a:srgbClr val="FF0000"/>
                </a:solidFill>
              </a:rPr>
              <a:t>(),new </a:t>
            </a:r>
            <a:r>
              <a:rPr lang="en-US" dirty="0" err="1" smtClean="0">
                <a:solidFill>
                  <a:srgbClr val="FF0000"/>
                </a:solidFill>
              </a:rPr>
              <a:t>Invocationhandler</a:t>
            </a:r>
            <a:r>
              <a:rPr lang="en-US" dirty="0" smtClean="0">
                <a:solidFill>
                  <a:srgbClr val="FF0000"/>
                </a:solidFill>
              </a:rPr>
              <a:t> (new object));</a:t>
            </a:r>
          </a:p>
          <a:p>
            <a:pPr marL="0" indent="0">
              <a:buNone/>
            </a:pPr>
            <a:r>
              <a:rPr lang="en-US" dirty="0" smtClean="0">
                <a:solidFill>
                  <a:srgbClr val="FF0000"/>
                </a:solidFill>
              </a:rPr>
              <a:t>Lets see the example:</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165204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143"/>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069740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Some internal details about how the proxy going generate</a:t>
            </a:r>
          </a:p>
          <a:p>
            <a:endParaRPr lang="en-US" dirty="0">
              <a:solidFill>
                <a:srgbClr val="FF0000"/>
              </a:solidFill>
            </a:endParaRPr>
          </a:p>
          <a:p>
            <a:pPr marL="0" indent="0">
              <a:buNone/>
            </a:pPr>
            <a:r>
              <a:rPr lang="en-US" dirty="0" smtClean="0">
                <a:solidFill>
                  <a:srgbClr val="FF0000"/>
                </a:solidFill>
              </a:rPr>
              <a:t>Class session{</a:t>
            </a:r>
          </a:p>
          <a:p>
            <a:pPr marL="0" indent="0">
              <a:buNone/>
            </a:pPr>
            <a:r>
              <a:rPr lang="en-US" dirty="0">
                <a:solidFill>
                  <a:srgbClr val="FF0000"/>
                </a:solidFill>
              </a:rPr>
              <a:t>	</a:t>
            </a:r>
            <a:r>
              <a:rPr lang="en-US" dirty="0" smtClean="0">
                <a:solidFill>
                  <a:srgbClr val="FF0000"/>
                </a:solidFill>
              </a:rPr>
              <a:t>public Object Load(Class </a:t>
            </a:r>
            <a:r>
              <a:rPr lang="en-US" dirty="0" err="1" smtClean="0">
                <a:solidFill>
                  <a:srgbClr val="FF0000"/>
                </a:solidFill>
              </a:rPr>
              <a:t>classType</a:t>
            </a:r>
            <a:r>
              <a:rPr lang="en-US" dirty="0" smtClean="0">
                <a:solidFill>
                  <a:srgbClr val="FF0000"/>
                </a:solidFill>
              </a:rPr>
              <a:t>, Object id) {</a:t>
            </a:r>
          </a:p>
          <a:p>
            <a:pPr marL="0" indent="0">
              <a:buNone/>
            </a:pPr>
            <a:r>
              <a:rPr lang="en-US" dirty="0">
                <a:solidFill>
                  <a:srgbClr val="FF0000"/>
                </a:solidFill>
              </a:rPr>
              <a:t>	</a:t>
            </a:r>
            <a:r>
              <a:rPr lang="en-US" dirty="0" smtClean="0">
                <a:solidFill>
                  <a:srgbClr val="FF0000"/>
                </a:solidFill>
              </a:rPr>
              <a:t>return </a:t>
            </a:r>
            <a:r>
              <a:rPr lang="en-US" dirty="0" err="1" smtClean="0">
                <a:solidFill>
                  <a:srgbClr val="FF0000"/>
                </a:solidFill>
              </a:rPr>
              <a:t>newProxyInstance</a:t>
            </a:r>
            <a:r>
              <a:rPr lang="en-US" dirty="0" smtClean="0">
                <a:solidFill>
                  <a:srgbClr val="FF0000"/>
                </a:solidFill>
              </a:rPr>
              <a:t>(</a:t>
            </a:r>
            <a:r>
              <a:rPr lang="en-US" dirty="0" err="1" smtClean="0">
                <a:solidFill>
                  <a:srgbClr val="FF0000"/>
                </a:solidFill>
              </a:rPr>
              <a:t>classType.class</a:t>
            </a:r>
            <a:r>
              <a:rPr lang="en-US" dirty="0" smtClean="0">
                <a:solidFill>
                  <a:srgbClr val="FF0000"/>
                </a:solidFill>
              </a:rPr>
              <a:t>, new Class[]{</a:t>
            </a:r>
            <a:r>
              <a:rPr lang="en-US" dirty="0" err="1" smtClean="0">
                <a:solidFill>
                  <a:srgbClr val="FF0000"/>
                </a:solidFill>
              </a:rPr>
              <a:t>classType.class</a:t>
            </a:r>
            <a:r>
              <a:rPr lang="en-US" dirty="0" smtClean="0">
                <a:solidFill>
                  <a:srgbClr val="FF0000"/>
                </a:solidFill>
              </a:rPr>
              <a:t>},new </a:t>
            </a:r>
            <a:r>
              <a:rPr lang="en-US" dirty="0" err="1" smtClean="0">
                <a:solidFill>
                  <a:srgbClr val="FF0000"/>
                </a:solidFill>
              </a:rPr>
              <a:t>InvocationHanlder</a:t>
            </a:r>
            <a:r>
              <a:rPr lang="en-US" dirty="0" smtClean="0">
                <a:solidFill>
                  <a:srgbClr val="FF0000"/>
                </a:solidFill>
              </a:rPr>
              <a:t>(new Event(id));</a:t>
            </a:r>
          </a:p>
          <a:p>
            <a:pPr marL="0" indent="0">
              <a:buNone/>
            </a:pPr>
            <a:r>
              <a:rPr lang="en-US" dirty="0" smtClean="0">
                <a:solidFill>
                  <a:srgbClr val="FF0000"/>
                </a:solidFill>
              </a:rPr>
              <a:t>}</a:t>
            </a:r>
          </a:p>
          <a:p>
            <a:pPr marL="0" indent="0">
              <a:buNone/>
            </a:pPr>
            <a:r>
              <a:rPr lang="en-US" dirty="0" smtClean="0"/>
              <a:t>The above code is internal code….for understanding purpose.</a:t>
            </a:r>
          </a:p>
          <a:p>
            <a:pPr marL="0" indent="0">
              <a:buNone/>
            </a:pPr>
            <a:r>
              <a:rPr lang="en-US" dirty="0" smtClean="0"/>
              <a:t>Proxy used by pre-validation, to avoid boiler plat logic, etc.</a:t>
            </a:r>
          </a:p>
          <a:p>
            <a:pPr marL="0" indent="0">
              <a:buNone/>
            </a:pPr>
            <a:r>
              <a:rPr lang="en-US" dirty="0" smtClean="0"/>
              <a:t>So better understanding just refer the examples which are in the </a:t>
            </a:r>
            <a:r>
              <a:rPr lang="en-US" dirty="0" err="1" smtClean="0"/>
              <a:t>eclipes</a:t>
            </a:r>
            <a:r>
              <a:rPr lang="en-US" dirty="0" smtClean="0"/>
              <a:t> IDE.</a:t>
            </a:r>
          </a:p>
          <a:p>
            <a:r>
              <a:rPr lang="en-US" dirty="0" smtClean="0"/>
              <a:t>if data is not available into the table then </a:t>
            </a:r>
            <a:r>
              <a:rPr lang="en-US" dirty="0" smtClean="0">
                <a:solidFill>
                  <a:srgbClr val="FF0000"/>
                </a:solidFill>
              </a:rPr>
              <a:t>get()</a:t>
            </a:r>
            <a:r>
              <a:rPr lang="en-US" dirty="0" smtClean="0"/>
              <a:t> method will return </a:t>
            </a:r>
            <a:r>
              <a:rPr lang="en-US" dirty="0" smtClean="0">
                <a:solidFill>
                  <a:srgbClr val="FF0000"/>
                </a:solidFill>
              </a:rPr>
              <a:t>null</a:t>
            </a:r>
            <a:r>
              <a:rPr lang="en-US" dirty="0" smtClean="0"/>
              <a:t> . But </a:t>
            </a:r>
            <a:r>
              <a:rPr lang="en-US" dirty="0" smtClean="0">
                <a:solidFill>
                  <a:srgbClr val="FF0000"/>
                </a:solidFill>
              </a:rPr>
              <a:t>load() </a:t>
            </a:r>
            <a:r>
              <a:rPr lang="en-US" dirty="0" smtClean="0"/>
              <a:t>method throws an </a:t>
            </a:r>
            <a:r>
              <a:rPr lang="en-US" dirty="0" smtClean="0">
                <a:solidFill>
                  <a:srgbClr val="FF0000"/>
                </a:solidFill>
              </a:rPr>
              <a:t>exception.</a:t>
            </a:r>
          </a:p>
          <a:p>
            <a:r>
              <a:rPr lang="en-US" dirty="0" smtClean="0"/>
              <a:t>In table data is there but some column data are not available and we are trying to fetch the data then we will get the runtime exception.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488822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solidFill>
                  <a:srgbClr val="FF0000"/>
                </a:solidFill>
              </a:rPr>
              <a:t>Rule while writing the entities</a:t>
            </a:r>
          </a:p>
          <a:p>
            <a:pPr lvl="1"/>
            <a:r>
              <a:rPr lang="en-US" dirty="0" smtClean="0"/>
              <a:t>Entity must contains default constructor</a:t>
            </a:r>
          </a:p>
          <a:p>
            <a:pPr lvl="1"/>
            <a:r>
              <a:rPr lang="en-US" dirty="0" smtClean="0"/>
              <a:t>Entity contains only accusers method it should not contains business logic or other logic.</a:t>
            </a:r>
          </a:p>
          <a:p>
            <a:pPr lvl="1"/>
            <a:r>
              <a:rPr lang="en-US" dirty="0" smtClean="0"/>
              <a:t>Entity should not be final.</a:t>
            </a:r>
          </a:p>
          <a:p>
            <a:pPr lvl="1"/>
            <a:r>
              <a:rPr lang="en-US" dirty="0" smtClean="0"/>
              <a:t>Entity should not contains parameterized constructor, if it is there then we can not perform save operation.</a:t>
            </a:r>
          </a:p>
          <a:p>
            <a:pPr lvl="1"/>
            <a:r>
              <a:rPr lang="en-US" dirty="0" smtClean="0"/>
              <a:t>Entity should not contains private constructor, hibernate can create the object but we can not create the object.</a:t>
            </a:r>
          </a:p>
          <a:p>
            <a:pPr lvl="1"/>
            <a:r>
              <a:rPr lang="en-US" dirty="0" smtClean="0"/>
              <a:t>Entity contains equals() and </a:t>
            </a:r>
            <a:r>
              <a:rPr lang="en-US" dirty="0" err="1" smtClean="0"/>
              <a:t>hashCode</a:t>
            </a:r>
            <a:r>
              <a:rPr lang="en-US" dirty="0" smtClean="0"/>
              <a:t>() method.</a:t>
            </a:r>
          </a:p>
          <a:p>
            <a:pPr lvl="1"/>
            <a:r>
              <a:rPr lang="en-US" dirty="0" smtClean="0"/>
              <a:t>Entity should be implemented by Serializable interface. Even we are not implements, we can write the entity no problem.</a:t>
            </a:r>
          </a:p>
          <a:p>
            <a:pPr lvl="1"/>
            <a:r>
              <a:rPr lang="en-US" dirty="0" smtClean="0"/>
              <a:t>Even if we declared all attributes as private no problems we can easily access and set the values to these attributes form outside class , </a:t>
            </a:r>
            <a:r>
              <a:rPr lang="en-US" dirty="0" err="1" smtClean="0"/>
              <a:t>b’z</a:t>
            </a:r>
            <a:r>
              <a:rPr lang="en-US" dirty="0" smtClean="0"/>
              <a:t> of setter and getter (accusers method).</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310577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41</a:t>
            </a:r>
            <a:endParaRPr lang="en-US" dirty="0"/>
          </a:p>
        </p:txBody>
      </p:sp>
      <p:sp>
        <p:nvSpPr>
          <p:cNvPr id="3" name="Content Placeholder 2"/>
          <p:cNvSpPr>
            <a:spLocks noGrp="1"/>
          </p:cNvSpPr>
          <p:nvPr>
            <p:ph idx="1"/>
          </p:nvPr>
        </p:nvSpPr>
        <p:spPr>
          <a:xfrm>
            <a:off x="0" y="838200"/>
            <a:ext cx="9144000" cy="6019800"/>
          </a:xfrm>
        </p:spPr>
        <p:txBody>
          <a:bodyPr>
            <a:normAutofit fontScale="55000" lnSpcReduction="20000"/>
          </a:bodyPr>
          <a:lstStyle/>
          <a:p>
            <a:r>
              <a:rPr lang="en-US" dirty="0" smtClean="0"/>
              <a:t>We have to follow certain rules while writing the entities classes. If our entities are final then hibernate will not create proxy for the entities, rather it will return original class object only.</a:t>
            </a:r>
          </a:p>
          <a:p>
            <a:r>
              <a:rPr lang="en-US" dirty="0" smtClean="0"/>
              <a:t>Even our entity class final we can create the proxy, but we have to follow certain procedure.</a:t>
            </a:r>
          </a:p>
          <a:p>
            <a:r>
              <a:rPr lang="en-US" dirty="0" smtClean="0"/>
              <a:t>Create one interface and your entity should be implements to the interface and override all the methods.</a:t>
            </a:r>
          </a:p>
          <a:p>
            <a:r>
              <a:rPr lang="en-US" dirty="0" smtClean="0"/>
              <a:t>While calling </a:t>
            </a:r>
            <a:r>
              <a:rPr lang="en-US" dirty="0" err="1" smtClean="0"/>
              <a:t>session.load</a:t>
            </a:r>
            <a:r>
              <a:rPr lang="en-US" dirty="0" smtClean="0"/>
              <a:t>(.,.) create the interface reference  and typecast into interface variable only.</a:t>
            </a:r>
          </a:p>
          <a:p>
            <a:pPr marL="0" indent="0">
              <a:buNone/>
            </a:pPr>
            <a:r>
              <a:rPr lang="en-US" dirty="0" smtClean="0"/>
              <a:t>Interface </a:t>
            </a:r>
            <a:r>
              <a:rPr lang="en-US" dirty="0" err="1" smtClean="0"/>
              <a:t>Ilaptop</a:t>
            </a:r>
            <a:r>
              <a:rPr lang="en-US" dirty="0" smtClean="0"/>
              <a:t>{</a:t>
            </a:r>
          </a:p>
          <a:p>
            <a:pPr marL="0" indent="0">
              <a:buNone/>
            </a:pPr>
            <a:r>
              <a:rPr lang="en-US" dirty="0"/>
              <a:t>	</a:t>
            </a:r>
            <a:r>
              <a:rPr lang="en-US" dirty="0" smtClean="0"/>
              <a:t>//methods declaration</a:t>
            </a:r>
          </a:p>
          <a:p>
            <a:pPr marL="0" indent="0">
              <a:buNone/>
            </a:pPr>
            <a:r>
              <a:rPr lang="en-US" dirty="0" smtClean="0"/>
              <a:t>}</a:t>
            </a:r>
          </a:p>
          <a:p>
            <a:pPr marL="0" indent="0">
              <a:buNone/>
            </a:pPr>
            <a:r>
              <a:rPr lang="en-US" dirty="0" smtClean="0"/>
              <a:t>Final Class Laptop{</a:t>
            </a:r>
          </a:p>
          <a:p>
            <a:pPr marL="0" indent="0">
              <a:buNone/>
            </a:pPr>
            <a:r>
              <a:rPr lang="en-US" dirty="0"/>
              <a:t>	</a:t>
            </a:r>
            <a:r>
              <a:rPr lang="en-US" dirty="0" smtClean="0"/>
              <a:t>//override  all the methods</a:t>
            </a:r>
          </a:p>
          <a:p>
            <a:pPr marL="0" indent="0">
              <a:buNone/>
            </a:pPr>
            <a:r>
              <a:rPr lang="en-US" dirty="0"/>
              <a:t>	</a:t>
            </a:r>
            <a:r>
              <a:rPr lang="en-US" dirty="0" smtClean="0"/>
              <a:t>}</a:t>
            </a:r>
          </a:p>
          <a:p>
            <a:pPr marL="0" indent="0">
              <a:buNone/>
            </a:pPr>
            <a:r>
              <a:rPr lang="en-US" dirty="0" smtClean="0"/>
              <a:t>Class </a:t>
            </a:r>
            <a:r>
              <a:rPr lang="en-US" dirty="0" err="1" smtClean="0"/>
              <a:t>LaptopDao</a:t>
            </a:r>
            <a:r>
              <a:rPr lang="en-US" dirty="0" smtClean="0"/>
              <a:t>{</a:t>
            </a:r>
          </a:p>
          <a:p>
            <a:pPr marL="0" indent="0">
              <a:buNone/>
            </a:pPr>
            <a:r>
              <a:rPr lang="en-US" dirty="0"/>
              <a:t>	</a:t>
            </a:r>
            <a:r>
              <a:rPr lang="en-US" dirty="0" smtClean="0"/>
              <a:t>//create </a:t>
            </a:r>
            <a:r>
              <a:rPr lang="en-US" dirty="0" err="1" smtClean="0"/>
              <a:t>sessionFactory</a:t>
            </a:r>
            <a:r>
              <a:rPr lang="en-US" dirty="0" smtClean="0"/>
              <a:t> </a:t>
            </a:r>
          </a:p>
          <a:p>
            <a:pPr marL="0" indent="0">
              <a:buNone/>
            </a:pPr>
            <a:r>
              <a:rPr lang="en-US" dirty="0"/>
              <a:t>	</a:t>
            </a:r>
            <a:r>
              <a:rPr lang="en-US" dirty="0" smtClean="0"/>
              <a:t>//create session</a:t>
            </a:r>
          </a:p>
          <a:p>
            <a:pPr marL="0" indent="0">
              <a:buNone/>
            </a:pPr>
            <a:r>
              <a:rPr lang="en-US" dirty="0"/>
              <a:t>	</a:t>
            </a:r>
            <a:r>
              <a:rPr lang="en-US" dirty="0" err="1" smtClean="0"/>
              <a:t>Ilaptop</a:t>
            </a:r>
            <a:r>
              <a:rPr lang="en-US" dirty="0" smtClean="0"/>
              <a:t> laptop;</a:t>
            </a:r>
          </a:p>
          <a:p>
            <a:pPr marL="0" indent="0">
              <a:buNone/>
            </a:pPr>
            <a:r>
              <a:rPr lang="en-US" dirty="0"/>
              <a:t>	</a:t>
            </a:r>
            <a:r>
              <a:rPr lang="en-US" dirty="0" smtClean="0"/>
              <a:t>public void </a:t>
            </a:r>
            <a:r>
              <a:rPr lang="en-US" dirty="0" err="1" smtClean="0"/>
              <a:t>getData</a:t>
            </a:r>
            <a:r>
              <a:rPr lang="en-US" dirty="0" smtClean="0"/>
              <a:t>(</a:t>
            </a:r>
            <a:r>
              <a:rPr lang="en-US" dirty="0" err="1" smtClean="0"/>
              <a:t>int</a:t>
            </a:r>
            <a:r>
              <a:rPr lang="en-US" dirty="0" smtClean="0"/>
              <a:t> id){</a:t>
            </a:r>
          </a:p>
          <a:p>
            <a:pPr marL="0" indent="0">
              <a:buNone/>
            </a:pPr>
            <a:r>
              <a:rPr lang="en-US" dirty="0"/>
              <a:t>	</a:t>
            </a:r>
            <a:r>
              <a:rPr lang="en-US" dirty="0" smtClean="0"/>
              <a:t>laptop = (</a:t>
            </a:r>
            <a:r>
              <a:rPr lang="en-US" dirty="0" err="1" smtClean="0"/>
              <a:t>Ilaptop</a:t>
            </a:r>
            <a:r>
              <a:rPr lang="en-US" dirty="0" smtClean="0"/>
              <a:t>)</a:t>
            </a:r>
            <a:r>
              <a:rPr lang="en-US" dirty="0" err="1" smtClean="0"/>
              <a:t>session.load</a:t>
            </a:r>
            <a:r>
              <a:rPr lang="en-US" dirty="0" smtClean="0"/>
              <a:t>(</a:t>
            </a:r>
            <a:r>
              <a:rPr lang="en-US" dirty="0" err="1"/>
              <a:t>L</a:t>
            </a:r>
            <a:r>
              <a:rPr lang="en-US" dirty="0" err="1" smtClean="0"/>
              <a:t>aptop.class,id</a:t>
            </a:r>
            <a:r>
              <a:rPr lang="en-US" dirty="0" smtClean="0"/>
              <a:t>);</a:t>
            </a:r>
          </a:p>
          <a:p>
            <a:pPr marL="0" indent="0">
              <a:buNone/>
            </a:pPr>
            <a:r>
              <a:rPr lang="en-US" dirty="0"/>
              <a:t>	</a:t>
            </a:r>
            <a:r>
              <a:rPr lang="en-US" dirty="0" err="1" smtClean="0"/>
              <a:t>syso</a:t>
            </a:r>
            <a:r>
              <a:rPr lang="en-US" dirty="0" smtClean="0"/>
              <a:t>(</a:t>
            </a:r>
            <a:r>
              <a:rPr lang="en-US" dirty="0" err="1" smtClean="0"/>
              <a:t>laptop.getName</a:t>
            </a:r>
            <a:r>
              <a:rPr lang="en-US" dirty="0" smtClean="0"/>
              <a:t>());</a:t>
            </a:r>
          </a:p>
          <a:p>
            <a:pPr marL="0" indent="0">
              <a:buNone/>
            </a:pPr>
            <a:r>
              <a:rPr lang="en-US" dirty="0"/>
              <a:t>	</a:t>
            </a:r>
            <a:r>
              <a:rPr lang="en-US" dirty="0" smtClean="0"/>
              <a:t>}</a:t>
            </a:r>
          </a:p>
          <a:p>
            <a:pPr marL="0" indent="0">
              <a:buNone/>
            </a:pPr>
            <a:r>
              <a:rPr lang="en-US" dirty="0"/>
              <a:t>}</a:t>
            </a:r>
            <a:endParaRPr lang="en-US" dirty="0" smtClean="0"/>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479774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After creating </a:t>
            </a:r>
            <a:r>
              <a:rPr lang="en-US" dirty="0" err="1" smtClean="0"/>
              <a:t>Laptopdao</a:t>
            </a:r>
            <a:r>
              <a:rPr lang="en-US" dirty="0" smtClean="0"/>
              <a:t> class make sure while creating your mapping file write one extra tag which help hibernate to create the proxy of your class.</a:t>
            </a:r>
          </a:p>
          <a:p>
            <a:r>
              <a:rPr lang="en-US" dirty="0" smtClean="0">
                <a:solidFill>
                  <a:srgbClr val="FF0000"/>
                </a:solidFill>
              </a:rPr>
              <a:t>Ex:</a:t>
            </a:r>
          </a:p>
          <a:p>
            <a:pPr marL="0" indent="0">
              <a:buNone/>
            </a:pPr>
            <a:r>
              <a:rPr lang="en-US" dirty="0">
                <a:solidFill>
                  <a:srgbClr val="FF0000"/>
                </a:solidFill>
              </a:rPr>
              <a:t>	</a:t>
            </a:r>
            <a:r>
              <a:rPr lang="en-US" dirty="0" smtClean="0">
                <a:solidFill>
                  <a:srgbClr val="FF0000"/>
                </a:solidFill>
              </a:rPr>
              <a:t>&lt;class name=“</a:t>
            </a:r>
            <a:r>
              <a:rPr lang="en-US" dirty="0" err="1" smtClean="0">
                <a:solidFill>
                  <a:srgbClr val="FF0000"/>
                </a:solidFill>
              </a:rPr>
              <a:t>com.gl.Laptop</a:t>
            </a:r>
            <a:r>
              <a:rPr lang="en-US" dirty="0" smtClean="0">
                <a:solidFill>
                  <a:srgbClr val="FF0000"/>
                </a:solidFill>
              </a:rPr>
              <a:t>” table =“LAPTOP” proxy=“</a:t>
            </a:r>
            <a:r>
              <a:rPr lang="en-US" dirty="0" err="1" smtClean="0">
                <a:solidFill>
                  <a:srgbClr val="FF0000"/>
                </a:solidFill>
              </a:rPr>
              <a:t>com.gl.Ilaptop</a:t>
            </a:r>
            <a:r>
              <a:rPr lang="en-US" dirty="0" smtClean="0">
                <a:solidFill>
                  <a:srgbClr val="FF0000"/>
                </a:solidFill>
              </a:rPr>
              <a:t>”&gt;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&lt;/class&gt;</a:t>
            </a:r>
          </a:p>
          <a:p>
            <a:pPr marL="0" indent="0">
              <a:buNone/>
            </a:pPr>
            <a:r>
              <a:rPr lang="en-US" dirty="0" smtClean="0"/>
              <a:t>For more understanding just see </a:t>
            </a:r>
            <a:r>
              <a:rPr lang="en-US" dirty="0" err="1" smtClean="0">
                <a:solidFill>
                  <a:srgbClr val="FF0000"/>
                </a:solidFill>
              </a:rPr>
              <a:t>GetAndLaod</a:t>
            </a:r>
            <a:r>
              <a:rPr lang="en-US" dirty="0" smtClean="0">
                <a:solidFill>
                  <a:srgbClr val="FF0000"/>
                </a:solidFill>
              </a:rPr>
              <a:t> </a:t>
            </a:r>
            <a:r>
              <a:rPr lang="en-US" dirty="0" smtClean="0"/>
              <a:t>example in eclipse.</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314824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Hibernate 42</a:t>
            </a:r>
            <a:endParaRPr lang="en-US" dirty="0"/>
          </a:p>
        </p:txBody>
      </p:sp>
      <p:sp>
        <p:nvSpPr>
          <p:cNvPr id="3" name="Content Placeholder 2"/>
          <p:cNvSpPr>
            <a:spLocks noGrp="1"/>
          </p:cNvSpPr>
          <p:nvPr>
            <p:ph idx="1"/>
          </p:nvPr>
        </p:nvSpPr>
        <p:spPr>
          <a:xfrm>
            <a:off x="0" y="838200"/>
            <a:ext cx="9144000" cy="6172200"/>
          </a:xfrm>
        </p:spPr>
        <p:txBody>
          <a:bodyPr>
            <a:normAutofit fontScale="62500" lnSpcReduction="20000"/>
          </a:bodyPr>
          <a:lstStyle/>
          <a:p>
            <a:r>
              <a:rPr lang="en-US" dirty="0" smtClean="0"/>
              <a:t>Hibernate Tools</a:t>
            </a:r>
          </a:p>
          <a:p>
            <a:pPr lvl="1"/>
            <a:r>
              <a:rPr lang="en-US" dirty="0" smtClean="0"/>
              <a:t>Graphical user interface</a:t>
            </a:r>
          </a:p>
          <a:p>
            <a:pPr lvl="2"/>
            <a:r>
              <a:rPr lang="en-US" dirty="0" smtClean="0"/>
              <a:t>Hibernate Configuration Tools</a:t>
            </a:r>
          </a:p>
          <a:p>
            <a:pPr lvl="2"/>
            <a:r>
              <a:rPr lang="en-US" dirty="0" smtClean="0"/>
              <a:t>Hibernate Mapping Tools</a:t>
            </a:r>
          </a:p>
          <a:p>
            <a:pPr lvl="2"/>
            <a:r>
              <a:rPr lang="en-US" dirty="0" smtClean="0"/>
              <a:t>hibernate console Tools / Query Editor</a:t>
            </a:r>
          </a:p>
          <a:p>
            <a:pPr lvl="2"/>
            <a:r>
              <a:rPr lang="en-US" dirty="0" smtClean="0"/>
              <a:t>Reverse Engineering Tools</a:t>
            </a:r>
          </a:p>
          <a:p>
            <a:pPr lvl="1"/>
            <a:r>
              <a:rPr lang="en-US" dirty="0" smtClean="0"/>
              <a:t>Command-line utilities</a:t>
            </a:r>
          </a:p>
          <a:p>
            <a:pPr lvl="2"/>
            <a:r>
              <a:rPr lang="en-US" dirty="0" smtClean="0"/>
              <a:t>Schema Export </a:t>
            </a:r>
          </a:p>
          <a:p>
            <a:pPr lvl="2"/>
            <a:r>
              <a:rPr lang="en-US" dirty="0" smtClean="0"/>
              <a:t>Schema Visibility</a:t>
            </a:r>
          </a:p>
          <a:p>
            <a:pPr lvl="2"/>
            <a:r>
              <a:rPr lang="en-US" dirty="0" smtClean="0"/>
              <a:t>Schema update</a:t>
            </a:r>
          </a:p>
          <a:p>
            <a:r>
              <a:rPr lang="en-US" dirty="0" smtClean="0"/>
              <a:t>Hibernate configuration Tools:</a:t>
            </a:r>
          </a:p>
          <a:p>
            <a:pPr lvl="1"/>
            <a:r>
              <a:rPr lang="en-US" dirty="0" smtClean="0"/>
              <a:t>We are manually writing the configuration information </a:t>
            </a:r>
            <a:r>
              <a:rPr lang="en-US" dirty="0" err="1" smtClean="0"/>
              <a:t>information</a:t>
            </a:r>
            <a:r>
              <a:rPr lang="en-US" dirty="0" smtClean="0"/>
              <a:t> into the cfg.xml file , But hibernate has provided the hibernate configuration tool, so we can write configuration file using graphical user interface.</a:t>
            </a:r>
          </a:p>
          <a:p>
            <a:pPr marL="514350" indent="-457200"/>
            <a:r>
              <a:rPr lang="en-US" dirty="0" smtClean="0"/>
              <a:t>Hibernate Mapping tools :</a:t>
            </a:r>
          </a:p>
          <a:p>
            <a:pPr marL="914400" lvl="1" indent="-457200"/>
            <a:r>
              <a:rPr lang="en-US" dirty="0" smtClean="0"/>
              <a:t>Even we can create mapping file using graphical user interface but it will assume that your entity attributes are same as the table column names. </a:t>
            </a:r>
          </a:p>
          <a:p>
            <a:pPr marL="514350" indent="-457200"/>
            <a:r>
              <a:rPr lang="en-US" dirty="0" smtClean="0"/>
              <a:t>Hibernate console file/tools:</a:t>
            </a:r>
          </a:p>
          <a:p>
            <a:pPr marL="914400" lvl="1" indent="-457200"/>
            <a:r>
              <a:rPr lang="en-US" dirty="0" smtClean="0"/>
              <a:t>Hibernate has provided the HQL console to query the data from the table but we have to query data in HQL format.</a:t>
            </a:r>
          </a:p>
          <a:p>
            <a:pPr marL="514350" indent="-457200"/>
            <a:r>
              <a:rPr lang="en-US" dirty="0" smtClean="0"/>
              <a:t>Reverse Engineering Tools</a:t>
            </a:r>
          </a:p>
          <a:p>
            <a:pPr marL="914400" lvl="1" indent="-457200"/>
            <a:r>
              <a:rPr lang="en-US" dirty="0" smtClean="0"/>
              <a:t>It’s a tool which help more efficiently to the programmers. If you given table to this tool it will generate mapping file as well as entities class related to the table </a:t>
            </a:r>
            <a:r>
              <a:rPr lang="en-US" smtClean="0"/>
              <a:t>column attributes.</a:t>
            </a:r>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175816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43</a:t>
            </a:r>
            <a:endParaRPr lang="en-US" dirty="0"/>
          </a:p>
        </p:txBody>
      </p:sp>
      <p:sp>
        <p:nvSpPr>
          <p:cNvPr id="3" name="Content Placeholder 2"/>
          <p:cNvSpPr>
            <a:spLocks noGrp="1"/>
          </p:cNvSpPr>
          <p:nvPr>
            <p:ph idx="1"/>
          </p:nvPr>
        </p:nvSpPr>
        <p:spPr>
          <a:xfrm>
            <a:off x="0" y="838200"/>
            <a:ext cx="9144000" cy="60198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320724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44</a:t>
            </a:r>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42156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9693</TotalTime>
  <Words>19068</Words>
  <Application>Microsoft Office PowerPoint</Application>
  <PresentationFormat>On-screen Show (4:3)</PresentationFormat>
  <Paragraphs>2270</Paragraphs>
  <Slides>214</Slides>
  <Notes>2</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Hibernate 1</vt:lpstr>
      <vt:lpstr>Hibernate class 1</vt:lpstr>
      <vt:lpstr>Hibernate class 2</vt:lpstr>
      <vt:lpstr>Hibernate class 2 </vt:lpstr>
      <vt:lpstr>Hibernate class 3 </vt:lpstr>
      <vt:lpstr>Hibernate class 3 and 4</vt:lpstr>
      <vt:lpstr>Hibernate class 4 and 5</vt:lpstr>
      <vt:lpstr>Hibernate class 5 and 6</vt:lpstr>
      <vt:lpstr>Hibernate 7</vt:lpstr>
      <vt:lpstr>Hibernate 7</vt:lpstr>
      <vt:lpstr>Hibernate 7</vt:lpstr>
      <vt:lpstr>Hibernate 7</vt:lpstr>
      <vt:lpstr>PowerPoint Presentation</vt:lpstr>
      <vt:lpstr>Hibernate 8</vt:lpstr>
      <vt:lpstr>PowerPoint Presentation</vt:lpstr>
      <vt:lpstr>PowerPoint Presentation</vt:lpstr>
      <vt:lpstr>PowerPoint Presentation</vt:lpstr>
      <vt:lpstr>PowerPoint Presentation</vt:lpstr>
      <vt:lpstr>PowerPoint Presentation</vt:lpstr>
      <vt:lpstr>PowerPoint Presentation</vt:lpstr>
      <vt:lpstr>Hibernate 10</vt:lpstr>
      <vt:lpstr>PowerPoint Presentation</vt:lpstr>
      <vt:lpstr>PowerPoint Presentation</vt:lpstr>
      <vt:lpstr>Hibernate 11</vt:lpstr>
      <vt:lpstr>PowerPoint Presentation</vt:lpstr>
      <vt:lpstr>PowerPoint Presentation</vt:lpstr>
      <vt:lpstr>Hibernate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13</vt:lpstr>
      <vt:lpstr>PowerPoint Presentation</vt:lpstr>
      <vt:lpstr>PowerPoint Presentation</vt:lpstr>
      <vt:lpstr>Hibernate 14</vt:lpstr>
      <vt:lpstr>PowerPoint Presentation</vt:lpstr>
      <vt:lpstr>PowerPoint Presentation</vt:lpstr>
      <vt:lpstr>PowerPoint Presentation</vt:lpstr>
      <vt:lpstr>PowerPoint Presentation</vt:lpstr>
      <vt:lpstr>PowerPoint Presentation</vt:lpstr>
      <vt:lpstr>Hibernate 15</vt:lpstr>
      <vt:lpstr>PowerPoint Presentation</vt:lpstr>
      <vt:lpstr>Hibernate 16</vt:lpstr>
      <vt:lpstr>PowerPoint Presentation</vt:lpstr>
      <vt:lpstr>Hibernate 17</vt:lpstr>
      <vt:lpstr>PowerPoint Presentation</vt:lpstr>
      <vt:lpstr>PowerPoint Presentation</vt:lpstr>
      <vt:lpstr>Hibernate 25 and 26 and 27</vt:lpstr>
      <vt:lpstr>PowerPoint Presentation</vt:lpstr>
      <vt:lpstr>PowerPoint Presentation</vt:lpstr>
      <vt:lpstr>Hibernate 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30</vt:lpstr>
      <vt:lpstr>PowerPoint Presentation</vt:lpstr>
      <vt:lpstr>PowerPoint Presentation</vt:lpstr>
      <vt:lpstr>PowerPoint Presentation</vt:lpstr>
      <vt:lpstr>PowerPoint Presentation</vt:lpstr>
      <vt:lpstr>Hibernate 31,32</vt:lpstr>
      <vt:lpstr>PowerPoint Presentation</vt:lpstr>
      <vt:lpstr>PowerPoint Presentation</vt:lpstr>
      <vt:lpstr>Hibernate 33</vt:lpstr>
      <vt:lpstr>PowerPoint Presentation</vt:lpstr>
      <vt:lpstr>Hibernate 34,35</vt:lpstr>
      <vt:lpstr>PowerPoint Presentation</vt:lpstr>
      <vt:lpstr>PowerPoint Presentation</vt:lpstr>
      <vt:lpstr>PowerPoint Presentation</vt:lpstr>
      <vt:lpstr>Hibernate 36</vt:lpstr>
      <vt:lpstr>PowerPoint Presentation</vt:lpstr>
      <vt:lpstr>PowerPoint Presentation</vt:lpstr>
      <vt:lpstr>Hibernate 37,38</vt:lpstr>
      <vt:lpstr>PowerPoint Presentation</vt:lpstr>
      <vt:lpstr>PowerPoint Presentation</vt:lpstr>
      <vt:lpstr>PowerPoint Presentation</vt:lpstr>
      <vt:lpstr>PowerPoint Presentation</vt:lpstr>
      <vt:lpstr>Hibernate 39,40</vt:lpstr>
      <vt:lpstr>PowerPoint Presentation</vt:lpstr>
      <vt:lpstr>PowerPoint Presentation</vt:lpstr>
      <vt:lpstr>PowerPoint Presentation</vt:lpstr>
      <vt:lpstr>Hibernate 41</vt:lpstr>
      <vt:lpstr>PowerPoint Presentation</vt:lpstr>
      <vt:lpstr>Hibernate 42</vt:lpstr>
      <vt:lpstr>Hibernate 43</vt:lpstr>
      <vt:lpstr>Hibernate 44</vt:lpstr>
      <vt:lpstr>Hibernate 45</vt:lpstr>
      <vt:lpstr>Hibernate 46</vt:lpstr>
      <vt:lpstr>Hibernate 47</vt:lpstr>
      <vt:lpstr>PowerPoint Presentation</vt:lpstr>
      <vt:lpstr>PowerPoint Presentation</vt:lpstr>
      <vt:lpstr>PowerPoint Presentation</vt:lpstr>
      <vt:lpstr>PowerPoint Presentation</vt:lpstr>
      <vt:lpstr>Hibernate 48 &amp; 49</vt:lpstr>
      <vt:lpstr>PowerPoint Presentation</vt:lpstr>
      <vt:lpstr>PowerPoint Presentation</vt:lpstr>
      <vt:lpstr>PowerPoint Presentation</vt:lpstr>
      <vt:lpstr>PowerPoint Presentation</vt:lpstr>
      <vt:lpstr>Hibernate 50</vt:lpstr>
      <vt:lpstr>PowerPoint Presentation</vt:lpstr>
      <vt:lpstr>PowerPoint Presentation</vt:lpstr>
      <vt:lpstr>Hibernate 51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53</vt:lpstr>
      <vt:lpstr>PowerPoint Presentation</vt:lpstr>
      <vt:lpstr>PowerPoint Presentation</vt:lpstr>
      <vt:lpstr>Hibernate 54</vt:lpstr>
      <vt:lpstr>PowerPoint Presentation</vt:lpstr>
      <vt:lpstr>PowerPoint Presentation</vt:lpstr>
      <vt:lpstr>PowerPoint Presentation</vt:lpstr>
      <vt:lpstr>Hibernate  55</vt:lpstr>
      <vt:lpstr>PowerPoint Presentation</vt:lpstr>
      <vt:lpstr>PowerPoint Presentation</vt:lpstr>
      <vt:lpstr>PowerPoint Presentation</vt:lpstr>
      <vt:lpstr>PowerPoint Presentation</vt:lpstr>
      <vt:lpstr>Hibernate 56</vt:lpstr>
      <vt:lpstr>PowerPoint Presentation</vt:lpstr>
      <vt:lpstr>PowerPoint Presentation</vt:lpstr>
      <vt:lpstr>PowerPoint Presentation</vt:lpstr>
      <vt:lpstr>PowerPoint Presentation</vt:lpstr>
      <vt:lpstr>PowerPoint Presentation</vt:lpstr>
      <vt:lpstr>Hibernate 57</vt:lpstr>
      <vt:lpstr>Hibernate 62</vt:lpstr>
      <vt:lpstr>Hibernate 63</vt:lpstr>
      <vt:lpstr>PowerPoint Presentation</vt:lpstr>
      <vt:lpstr>PowerPoint Presentation</vt:lpstr>
      <vt:lpstr>PowerPoint Presentation</vt:lpstr>
      <vt:lpstr>Hibernate 64</vt:lpstr>
      <vt:lpstr>PowerPoint Presentation</vt:lpstr>
      <vt:lpstr>Relationship model</vt:lpstr>
      <vt:lpstr>PowerPoint Presentation</vt:lpstr>
      <vt:lpstr>PowerPoint Presentation</vt:lpstr>
      <vt:lpstr>Hibernate 65 </vt:lpstr>
      <vt:lpstr>PowerPoint Presentation</vt:lpstr>
      <vt:lpstr>PowerPoint Presentation</vt:lpstr>
      <vt:lpstr>PowerPoint Presentation</vt:lpstr>
      <vt:lpstr>Hibernate 66</vt:lpstr>
      <vt:lpstr>PowerPoint Presentation</vt:lpstr>
      <vt:lpstr>PowerPoint Presentation</vt:lpstr>
      <vt:lpstr>PowerPoint Presentation</vt:lpstr>
      <vt:lpstr>PowerPoint Presentation</vt:lpstr>
      <vt:lpstr>PowerPoint Presentation</vt:lpstr>
      <vt:lpstr>Hibernate 66</vt:lpstr>
      <vt:lpstr>PowerPoint Presentation</vt:lpstr>
      <vt:lpstr>PowerPoint Presentation</vt:lpstr>
      <vt:lpstr>PowerPoint Presentation</vt:lpstr>
      <vt:lpstr>PowerPoint Presentation</vt:lpstr>
      <vt:lpstr>PowerPoint Presentation</vt:lpstr>
      <vt:lpstr>Hibernate 68,69</vt:lpstr>
      <vt:lpstr>PowerPoint Presentation</vt:lpstr>
      <vt:lpstr>PowerPoint Presentation</vt:lpstr>
      <vt:lpstr>PowerPoint Presentation</vt:lpstr>
      <vt:lpstr>PowerPoint Presentation</vt:lpstr>
      <vt:lpstr>Hibernate 70,71-miss</vt:lpstr>
      <vt:lpstr>PowerPoint Presentation</vt:lpstr>
      <vt:lpstr>PowerPoint Presentation</vt:lpstr>
      <vt:lpstr>Hibernate 71</vt:lpstr>
      <vt:lpstr>Hibernate 72</vt:lpstr>
      <vt:lpstr>PowerPoint Presentation</vt:lpstr>
      <vt:lpstr>PowerPoint Presentation</vt:lpstr>
      <vt:lpstr>PowerPoint Presentation</vt:lpstr>
      <vt:lpstr>Hibernate 73,74</vt:lpstr>
      <vt:lpstr>PowerPoint Presentation</vt:lpstr>
      <vt:lpstr>PowerPoint Presentation</vt:lpstr>
      <vt:lpstr>PowerPoint Presentation</vt:lpstr>
      <vt:lpstr>PowerPoint Presentation</vt:lpstr>
      <vt:lpstr>Hibernate 75</vt:lpstr>
      <vt:lpstr>PowerPoint Presentation</vt:lpstr>
      <vt:lpstr>Hibernate 76,77,78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79</vt:lpstr>
      <vt:lpstr>PowerPoint Presentation</vt:lpstr>
      <vt:lpstr>PowerPoint Presentation</vt:lpstr>
      <vt:lpstr>Hibernate 80</vt:lpstr>
      <vt:lpstr>PowerPoint Presentation</vt:lpstr>
      <vt:lpstr>PowerPoint Presentation</vt:lpstr>
      <vt:lpstr>PowerPoint Presentation</vt:lpstr>
      <vt:lpstr>PowerPoint Presentation</vt:lpstr>
      <vt:lpstr>Hibernate </vt:lpstr>
      <vt:lpstr>PowerPoint Presentation</vt:lpstr>
      <vt:lpstr>Hibernate 87</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class 1</dc:title>
  <dc:creator>sachin Gaikwad</dc:creator>
  <cp:lastModifiedBy>Prince</cp:lastModifiedBy>
  <cp:revision>832</cp:revision>
  <dcterms:created xsi:type="dcterms:W3CDTF">2006-08-16T00:00:00Z</dcterms:created>
  <dcterms:modified xsi:type="dcterms:W3CDTF">2016-03-03T11:30:27Z</dcterms:modified>
</cp:coreProperties>
</file>