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347598"/>
            <a:ext cx="642175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0142" y="1985898"/>
            <a:ext cx="8266430" cy="2237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seaborn.pydata.org/" TargetMode="External"/><Relationship Id="rId2" Type="http://schemas.openxmlformats.org/officeDocument/2006/relationships/hyperlink" Target="https://github.com/akashkriplani/lending-club-case-stud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" TargetMode="External"/><Relationship Id="rId5" Type="http://schemas.openxmlformats.org/officeDocument/2006/relationships/hyperlink" Target="https://numpy.org/" TargetMode="External"/><Relationship Id="rId4" Type="http://schemas.openxmlformats.org/officeDocument/2006/relationships/hyperlink" Target="https://matplotlib.org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165" y="0"/>
            <a:ext cx="4773295" cy="6868159"/>
            <a:chOff x="7420165" y="0"/>
            <a:chExt cx="4773295" cy="6868159"/>
          </a:xfrm>
        </p:grpSpPr>
        <p:sp>
          <p:nvSpPr>
            <p:cNvPr id="3" name="object 3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28" y="3681984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1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4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5975" y="1075131"/>
            <a:ext cx="75241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Lending</a:t>
            </a:r>
            <a:r>
              <a:rPr sz="5400" spc="-30" dirty="0"/>
              <a:t> </a:t>
            </a:r>
            <a:r>
              <a:rPr sz="5400" spc="-5" dirty="0"/>
              <a:t>Club</a:t>
            </a:r>
            <a:r>
              <a:rPr sz="5400" spc="-25" dirty="0"/>
              <a:t> </a:t>
            </a:r>
            <a:r>
              <a:rPr sz="5400" spc="-5" dirty="0"/>
              <a:t>Case</a:t>
            </a:r>
            <a:r>
              <a:rPr sz="5400" spc="-25" dirty="0"/>
              <a:t> </a:t>
            </a:r>
            <a:r>
              <a:rPr sz="5400" dirty="0"/>
              <a:t>Study</a:t>
            </a:r>
            <a:endParaRPr sz="5400"/>
          </a:p>
        </p:txBody>
      </p:sp>
      <p:sp>
        <p:nvSpPr>
          <p:cNvPr id="14" name="object 14"/>
          <p:cNvSpPr txBox="1"/>
          <p:nvPr/>
        </p:nvSpPr>
        <p:spPr>
          <a:xfrm>
            <a:off x="7615808" y="3951956"/>
            <a:ext cx="1984630" cy="69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0" algn="r">
              <a:lnSpc>
                <a:spcPct val="138900"/>
              </a:lnSpc>
              <a:spcBef>
                <a:spcPts val="100"/>
              </a:spcBef>
            </a:pPr>
            <a:r>
              <a:rPr lang="en-US" sz="1700" spc="-5" dirty="0">
                <a:solidFill>
                  <a:srgbClr val="7E7E7E"/>
                </a:solidFill>
                <a:latin typeface="Trebuchet MS"/>
                <a:cs typeface="Trebuchet MS"/>
              </a:rPr>
              <a:t>Submitted</a:t>
            </a:r>
            <a:r>
              <a:rPr lang="en-US" sz="1700" spc="-5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lang="en-US" sz="1700" spc="-5" dirty="0">
                <a:solidFill>
                  <a:srgbClr val="7E7E7E"/>
                </a:solidFill>
                <a:latin typeface="Trebuchet MS"/>
                <a:cs typeface="Trebuchet MS"/>
              </a:rPr>
              <a:t>by: </a:t>
            </a:r>
            <a:r>
              <a:rPr lang="en-US" sz="1700" spc="-49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lang="en-US" sz="1700" dirty="0">
                <a:solidFill>
                  <a:srgbClr val="7E7E7E"/>
                </a:solidFill>
                <a:latin typeface="Trebuchet MS"/>
                <a:cs typeface="Trebuchet MS"/>
              </a:rPr>
              <a:t>Vinay Mamillapalli</a:t>
            </a:r>
            <a:endParaRPr lang="en-US" sz="17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6421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35" dirty="0"/>
              <a:t> </a:t>
            </a:r>
            <a:r>
              <a:rPr spc="-5" dirty="0"/>
              <a:t>Cleaning</a:t>
            </a:r>
            <a:r>
              <a:rPr spc="-35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5" dirty="0"/>
              <a:t>Pre-processing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994994"/>
            <a:ext cx="8365490" cy="505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AutoNum type="arabicPeriod" startAt="6"/>
              <a:tabLst>
                <a:tab pos="354965" algn="l"/>
                <a:tab pos="355600" algn="l"/>
              </a:tabLst>
            </a:pP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Common</a:t>
            </a:r>
            <a:r>
              <a:rPr sz="1800" b="1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Functions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800" b="1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Common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functions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created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repeating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operations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like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plotting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bar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graphs, box plots, histograms, countplots, binning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  <a:p>
            <a:pPr marL="355600" marR="221615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AutoNum type="arabicPeriod" startAt="6"/>
              <a:tabLst>
                <a:tab pos="354965" algn="l"/>
                <a:tab pos="355600" algn="l"/>
              </a:tabLst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Data Conversion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Converted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columns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like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debt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income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(dti),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funded 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amount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(funded_amnt), funded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amount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investor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(funded_amnt_inv) and </a:t>
            </a:r>
            <a:r>
              <a:rPr sz="1800" b="1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loan amount (loan_amnt)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to float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match the data. Also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converted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date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(issue_d)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DateTime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(format: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yyyy-mm-dd).</a:t>
            </a:r>
            <a:endParaRPr sz="1800">
              <a:latin typeface="Trebuchet MS"/>
              <a:cs typeface="Trebuchet MS"/>
            </a:endParaRPr>
          </a:p>
          <a:p>
            <a:pPr marL="355600" marR="15875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AutoNum type="arabicPeriod" startAt="6"/>
              <a:tabLst>
                <a:tab pos="354965" algn="l"/>
                <a:tab pos="355600" algn="l"/>
              </a:tabLst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Outlier</a:t>
            </a:r>
            <a:r>
              <a:rPr sz="18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Treatment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8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Calculated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Inter-Quartile</a:t>
            </a:r>
            <a:r>
              <a:rPr sz="18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Range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 (IQR)</a:t>
            </a:r>
            <a:r>
              <a:rPr sz="18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filtering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out the outliers outside of lower and upper bound. During Outlier analysis the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following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observations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were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made</a:t>
            </a:r>
            <a:endParaRPr sz="180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spcBef>
                <a:spcPts val="615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annual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40K</a:t>
            </a:r>
            <a:r>
              <a:rPr sz="1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75K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USD</a:t>
            </a:r>
            <a:endParaRPr sz="140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amount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of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 loan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is between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5K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-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15K</a:t>
            </a:r>
            <a:endParaRPr sz="140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funded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amount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5K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14K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USD</a:t>
            </a:r>
            <a:endParaRPr sz="140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funded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amount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investor for most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5K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-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14K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USD</a:t>
            </a:r>
            <a:endParaRPr sz="140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spcBef>
                <a:spcPts val="605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9%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14%</a:t>
            </a:r>
            <a:endParaRPr sz="140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monthly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installment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amount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160</a:t>
            </a:r>
            <a:r>
              <a:rPr sz="1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-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440</a:t>
            </a:r>
            <a:endParaRPr sz="140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debt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 income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ration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8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18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35" dirty="0"/>
              <a:t> </a:t>
            </a:r>
            <a:r>
              <a:rPr spc="-5" dirty="0"/>
              <a:t>Cleaning</a:t>
            </a:r>
            <a:r>
              <a:rPr spc="-35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5" dirty="0"/>
              <a:t>Pre-processing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850204"/>
            <a:ext cx="8409940" cy="502412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40"/>
              </a:spcBef>
              <a:buClr>
                <a:srgbClr val="90C225"/>
              </a:buClr>
              <a:buSzPct val="80555"/>
              <a:buAutoNum type="arabicPeriod" startAt="9"/>
              <a:tabLst>
                <a:tab pos="354965" algn="l"/>
                <a:tab pos="355600" algn="l"/>
              </a:tabLst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Imputing</a:t>
            </a:r>
            <a:r>
              <a:rPr sz="1800" b="1" u="heavy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values</a:t>
            </a:r>
            <a:r>
              <a:rPr sz="18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</a:t>
            </a:r>
            <a:r>
              <a:rPr sz="1800" b="1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Columns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812165" marR="5080" lvl="1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Replaced</a:t>
            </a:r>
            <a:r>
              <a:rPr sz="1600" b="1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missing</a:t>
            </a:r>
            <a:r>
              <a:rPr sz="16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6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annual_inc</a:t>
            </a:r>
            <a:r>
              <a:rPr sz="16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6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corresponding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mode</a:t>
            </a:r>
            <a:r>
              <a:rPr sz="16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annual_inc</a:t>
            </a:r>
            <a:r>
              <a:rPr sz="16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emp_length</a:t>
            </a:r>
            <a:r>
              <a:rPr sz="1600" b="1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annual_inc</a:t>
            </a:r>
            <a:r>
              <a:rPr sz="16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field:</a:t>
            </a:r>
            <a:r>
              <a:rPr sz="16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Employment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length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has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1015</a:t>
            </a:r>
            <a:r>
              <a:rPr sz="16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missing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values,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means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either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6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employed</a:t>
            </a:r>
            <a:r>
              <a:rPr sz="16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6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self-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employed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(business</a:t>
            </a:r>
            <a:r>
              <a:rPr sz="16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owners).</a:t>
            </a:r>
            <a:r>
              <a:rPr sz="16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Considering</a:t>
            </a:r>
            <a:r>
              <a:rPr sz="16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 decent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average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annual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income,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we have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assumed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business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owners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 we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added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their </a:t>
            </a:r>
            <a:r>
              <a:rPr sz="1600" spc="-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employment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duration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mode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emp_length</a:t>
            </a:r>
            <a:r>
              <a:rPr sz="1600" b="1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10+</a:t>
            </a:r>
            <a:r>
              <a:rPr sz="16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years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Mapped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employment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length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respective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years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int.</a:t>
            </a:r>
            <a:endParaRPr sz="160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Imputed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NONE</a:t>
            </a:r>
            <a:r>
              <a:rPr sz="16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sz="16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home_ownership.</a:t>
            </a:r>
            <a:endParaRPr sz="160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Replaced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'Source</a:t>
            </a:r>
            <a:r>
              <a:rPr sz="16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Trebuchet MS"/>
                <a:cs typeface="Trebuchet MS"/>
              </a:rPr>
              <a:t>Verified'</a:t>
            </a:r>
            <a:r>
              <a:rPr sz="16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Trebuchet MS"/>
                <a:cs typeface="Trebuchet MS"/>
              </a:rPr>
              <a:t>'Verified'</a:t>
            </a:r>
            <a:r>
              <a:rPr sz="16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since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both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mean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1600">
              <a:latin typeface="Trebuchet MS"/>
              <a:cs typeface="Trebuchet MS"/>
            </a:endParaRPr>
          </a:p>
          <a:p>
            <a:pPr marL="812165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same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thing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i.e.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source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verified.</a:t>
            </a:r>
            <a:endParaRPr sz="1600">
              <a:latin typeface="Trebuchet MS"/>
              <a:cs typeface="Trebuchet MS"/>
            </a:endParaRPr>
          </a:p>
          <a:p>
            <a:pPr marL="812165" marR="8890" lvl="1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660</a:t>
            </a:r>
            <a:r>
              <a:rPr sz="16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null</a:t>
            </a:r>
            <a:r>
              <a:rPr sz="16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600" b="1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pub_rec_bankruptcies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sz="16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Dropped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those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rows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they </a:t>
            </a:r>
            <a:r>
              <a:rPr sz="1600" spc="-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cannot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imputed.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Post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 cleaning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Pre-processing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dataset,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 were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left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36094</a:t>
            </a:r>
            <a:r>
              <a:rPr sz="16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rows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×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18</a:t>
            </a:r>
            <a:r>
              <a:rPr sz="16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columns.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387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</a:t>
            </a:r>
            <a:r>
              <a:rPr spc="5" dirty="0"/>
              <a:t>i</a:t>
            </a:r>
            <a:r>
              <a:rPr dirty="0"/>
              <a:t>var</a:t>
            </a:r>
            <a:r>
              <a:rPr spc="10" dirty="0"/>
              <a:t>i</a:t>
            </a:r>
            <a:r>
              <a:rPr spc="-5" dirty="0"/>
              <a:t>at</a:t>
            </a:r>
            <a:r>
              <a:rPr dirty="0"/>
              <a:t>e</a:t>
            </a:r>
            <a:r>
              <a:rPr spc="-235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960246"/>
            <a:ext cx="8442960" cy="131000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99085" marR="5080" indent="-287020" algn="just">
              <a:lnSpc>
                <a:spcPts val="1150"/>
              </a:lnSpc>
              <a:spcBef>
                <a:spcPts val="38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299720" algn="l"/>
              </a:tabLst>
            </a:pP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Univariate analysis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is a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statistical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method used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analyze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spc="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summarize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200" spc="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sets consisting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one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variable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.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deals with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the analysis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single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variable,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rather than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multiple variables,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understand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its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distribution,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central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tendency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dispersion.</a:t>
            </a:r>
            <a:endParaRPr sz="12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72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carried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out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both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Categorical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Quantitative</a:t>
            </a:r>
            <a:r>
              <a:rPr sz="12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"/>
            </a:pPr>
            <a:endParaRPr sz="105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buClr>
                <a:srgbClr val="90C225"/>
              </a:buClr>
              <a:buSzPct val="77272"/>
              <a:buAutoNum type="alphaUcPeriod"/>
              <a:tabLst>
                <a:tab pos="812165" algn="l"/>
                <a:tab pos="812800" algn="l"/>
              </a:tabLst>
            </a:pP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Categorical</a:t>
            </a:r>
            <a:r>
              <a:rPr sz="11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3510" y="4183481"/>
            <a:ext cx="3910329" cy="1853564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30"/>
              </a:spcBef>
              <a:buClr>
                <a:srgbClr val="90C225"/>
              </a:buClr>
              <a:buSzPct val="77272"/>
              <a:buAutoNum type="alphaUcPeriod" startAt="2"/>
              <a:tabLst>
                <a:tab pos="354965" algn="l"/>
                <a:tab pos="355600" algn="l"/>
              </a:tabLst>
            </a:pP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Quantitative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Variables:</a:t>
            </a:r>
            <a:endParaRPr sz="11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730"/>
              </a:spcBef>
              <a:buClr>
                <a:srgbClr val="90C225"/>
              </a:buClr>
              <a:buSzPct val="77272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1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r>
              <a:rPr sz="11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(int_rate_bucket)</a:t>
            </a:r>
            <a:endParaRPr sz="11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735"/>
              </a:spcBef>
              <a:buClr>
                <a:srgbClr val="90C225"/>
              </a:buClr>
              <a:buSzPct val="77272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Annual</a:t>
            </a:r>
            <a:r>
              <a:rPr sz="11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1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(annual_inc_bucket)</a:t>
            </a:r>
            <a:endParaRPr sz="11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745"/>
              </a:spcBef>
              <a:buClr>
                <a:srgbClr val="90C225"/>
              </a:buClr>
              <a:buSzPct val="77272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100" b="1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amount</a:t>
            </a:r>
            <a:r>
              <a:rPr sz="11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100" b="1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(loan_amnt_bucket)</a:t>
            </a:r>
            <a:endParaRPr sz="11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730"/>
              </a:spcBef>
              <a:buClr>
                <a:srgbClr val="90C225"/>
              </a:buClr>
              <a:buSzPct val="77272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Funded</a:t>
            </a:r>
            <a:r>
              <a:rPr sz="11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amount</a:t>
            </a:r>
            <a:r>
              <a:rPr sz="11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bucket 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(funded_amnt_bucket)</a:t>
            </a:r>
            <a:endParaRPr sz="11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735"/>
              </a:spcBef>
              <a:buClr>
                <a:srgbClr val="90C225"/>
              </a:buClr>
              <a:buSzPct val="77272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Debt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1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 Ratio</a:t>
            </a:r>
            <a:r>
              <a:rPr sz="11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(DTI)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(dti_bucket)</a:t>
            </a:r>
            <a:endParaRPr sz="11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745"/>
              </a:spcBef>
              <a:buClr>
                <a:srgbClr val="90C225"/>
              </a:buClr>
              <a:buSzPct val="77272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Monthly</a:t>
            </a:r>
            <a:r>
              <a:rPr sz="11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Installment</a:t>
            </a:r>
            <a:r>
              <a:rPr sz="11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(installment)</a:t>
            </a:r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69974" y="2456307"/>
          <a:ext cx="7174865" cy="165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Ordered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Unordered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434340" indent="-343535">
                        <a:lnSpc>
                          <a:spcPct val="100000"/>
                        </a:lnSpc>
                        <a:spcBef>
                          <a:spcPts val="330"/>
                        </a:spcBef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Grade</a:t>
                      </a:r>
                      <a:r>
                        <a:rPr sz="12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(grade)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Sub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grade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(sub_grade)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spc="-35" dirty="0">
                          <a:latin typeface="Trebuchet MS"/>
                          <a:cs typeface="Trebuchet MS"/>
                        </a:rPr>
                        <a:t>Term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(36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60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months)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(term)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Employment</a:t>
                      </a:r>
                      <a:r>
                        <a:rPr sz="12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length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(emp_length)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year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(issue_y)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month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(issue_m)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quarter</a:t>
                      </a:r>
                      <a:r>
                        <a:rPr sz="12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(issue_q)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330"/>
                        </a:spcBef>
                        <a:buFont typeface="Wingdings"/>
                        <a:buChar char="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Address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State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(addr_state)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Loan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purpose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(purpose)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Home Ownership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(home_ownership)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Loan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status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(loan_status)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Loan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paid</a:t>
                      </a:r>
                      <a:r>
                        <a:rPr sz="12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(loan_paid)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457" y="1019990"/>
            <a:ext cx="3718565" cy="52400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5859" y="967739"/>
            <a:ext cx="3614928" cy="51998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44951" y="6360667"/>
            <a:ext cx="1970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Grade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Sub-Grade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97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Univariate</a:t>
            </a:r>
            <a:r>
              <a:rPr spc="-235" dirty="0"/>
              <a:t> </a:t>
            </a:r>
            <a:r>
              <a:rPr dirty="0"/>
              <a:t>Analysis</a:t>
            </a:r>
            <a:r>
              <a:rPr spc="5" dirty="0"/>
              <a:t> </a:t>
            </a:r>
            <a:r>
              <a:rPr spc="-5" dirty="0"/>
              <a:t>(Unordered</a:t>
            </a:r>
            <a:r>
              <a:rPr spc="-25" dirty="0"/>
              <a:t> </a:t>
            </a:r>
            <a:r>
              <a:rPr spc="-5" dirty="0"/>
              <a:t>Categorical)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3198" y="6360667"/>
            <a:ext cx="25717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404040"/>
                </a:solidFill>
                <a:latin typeface="Trebuchet MS"/>
                <a:cs typeface="Trebuchet MS"/>
              </a:rPr>
              <a:t>Term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Employment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Length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700" y="983446"/>
            <a:ext cx="3609504" cy="50975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2435" y="932688"/>
            <a:ext cx="3683508" cy="52136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97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Univariate</a:t>
            </a:r>
            <a:r>
              <a:rPr spc="-235" dirty="0"/>
              <a:t> </a:t>
            </a:r>
            <a:r>
              <a:rPr dirty="0"/>
              <a:t>Analysis</a:t>
            </a:r>
            <a:r>
              <a:rPr spc="5" dirty="0"/>
              <a:t> </a:t>
            </a:r>
            <a:r>
              <a:rPr spc="-5" dirty="0"/>
              <a:t>(Unordered</a:t>
            </a:r>
            <a:r>
              <a:rPr spc="-25" dirty="0"/>
              <a:t> </a:t>
            </a:r>
            <a:r>
              <a:rPr spc="-5" dirty="0"/>
              <a:t>Categorical)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3198" y="6360667"/>
            <a:ext cx="25717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404040"/>
                </a:solidFill>
                <a:latin typeface="Trebuchet MS"/>
                <a:cs typeface="Trebuchet MS"/>
              </a:rPr>
              <a:t>Term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Employment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Length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388" y="1017577"/>
            <a:ext cx="3546755" cy="51119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6715" y="967740"/>
            <a:ext cx="3634740" cy="52044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97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Univariate</a:t>
            </a:r>
            <a:r>
              <a:rPr spc="-235" dirty="0"/>
              <a:t> </a:t>
            </a:r>
            <a:r>
              <a:rPr dirty="0"/>
              <a:t>Analysis</a:t>
            </a:r>
            <a:r>
              <a:rPr spc="5" dirty="0"/>
              <a:t> </a:t>
            </a:r>
            <a:r>
              <a:rPr spc="-5" dirty="0"/>
              <a:t>(Unordered</a:t>
            </a:r>
            <a:r>
              <a:rPr spc="-25" dirty="0"/>
              <a:t> </a:t>
            </a:r>
            <a:r>
              <a:rPr spc="-5" dirty="0"/>
              <a:t>Categorical)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3083"/>
            <a:ext cx="9395460" cy="5805170"/>
            <a:chOff x="0" y="1053083"/>
            <a:chExt cx="9395460" cy="58051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03" y="1053083"/>
              <a:ext cx="4692396" cy="46405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00" y="1053083"/>
              <a:ext cx="4671059" cy="512978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339210" y="6325615"/>
            <a:ext cx="2378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Address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Purpose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97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Univariate</a:t>
            </a:r>
            <a:r>
              <a:rPr spc="-235" dirty="0"/>
              <a:t> </a:t>
            </a:r>
            <a:r>
              <a:rPr dirty="0"/>
              <a:t>Analysis</a:t>
            </a:r>
            <a:r>
              <a:rPr spc="5" dirty="0"/>
              <a:t> </a:t>
            </a:r>
            <a:r>
              <a:rPr spc="-5" dirty="0"/>
              <a:t>(Unordered</a:t>
            </a:r>
            <a:r>
              <a:rPr spc="-25" dirty="0"/>
              <a:t> </a:t>
            </a:r>
            <a:r>
              <a:rPr spc="-5" dirty="0"/>
              <a:t>Categorical)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1298" y="6339332"/>
            <a:ext cx="27565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Various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types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Home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Ownerships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6735" y="1015863"/>
            <a:ext cx="4955125" cy="5204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97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Univariate</a:t>
            </a:r>
            <a:r>
              <a:rPr spc="-235" dirty="0"/>
              <a:t> </a:t>
            </a:r>
            <a:r>
              <a:rPr dirty="0"/>
              <a:t>Analysis</a:t>
            </a:r>
            <a:r>
              <a:rPr spc="5" dirty="0"/>
              <a:t> </a:t>
            </a:r>
            <a:r>
              <a:rPr spc="-5" dirty="0"/>
              <a:t>(Unordered</a:t>
            </a:r>
            <a:r>
              <a:rPr spc="-25" dirty="0"/>
              <a:t> </a:t>
            </a:r>
            <a:r>
              <a:rPr spc="-5" dirty="0"/>
              <a:t>Categorical)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6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Univariate</a:t>
            </a:r>
            <a:r>
              <a:rPr spc="-245" dirty="0"/>
              <a:t> </a:t>
            </a:r>
            <a:r>
              <a:rPr dirty="0"/>
              <a:t>Analysis</a:t>
            </a:r>
            <a:r>
              <a:rPr spc="-10" dirty="0"/>
              <a:t> </a:t>
            </a:r>
            <a:r>
              <a:rPr dirty="0"/>
              <a:t>(Categorical</a:t>
            </a:r>
            <a:r>
              <a:rPr spc="-35" dirty="0"/>
              <a:t> Variables)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511" y="922985"/>
            <a:ext cx="3004185" cy="59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Observations</a:t>
            </a:r>
            <a:r>
              <a:rPr sz="1800" b="1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&amp;</a:t>
            </a:r>
            <a:r>
              <a:rPr sz="18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Inferences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70"/>
              </a:spcBef>
              <a:tabLst>
                <a:tab pos="812800" algn="l"/>
              </a:tabLst>
            </a:pPr>
            <a:r>
              <a:rPr sz="950" b="1" spc="5" dirty="0">
                <a:solidFill>
                  <a:srgbClr val="90C225"/>
                </a:solidFill>
                <a:latin typeface="Trebuchet MS"/>
                <a:cs typeface="Trebuchet MS"/>
              </a:rPr>
              <a:t>A.	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Ordered</a:t>
            </a: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Categorical</a:t>
            </a:r>
            <a:r>
              <a:rPr sz="12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15" dirty="0">
                <a:solidFill>
                  <a:srgbClr val="404040"/>
                </a:solidFill>
                <a:latin typeface="Trebuchet MS"/>
                <a:cs typeface="Trebuchet MS"/>
              </a:rPr>
              <a:t>Variables: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216" y="1927987"/>
            <a:ext cx="1060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216" y="2415667"/>
            <a:ext cx="1060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216" y="2903601"/>
            <a:ext cx="1060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216" y="3391280"/>
            <a:ext cx="1060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216" y="1553083"/>
            <a:ext cx="7350125" cy="226568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55600" marR="7620" indent="-342900">
              <a:lnSpc>
                <a:spcPts val="1080"/>
              </a:lnSpc>
              <a:spcBef>
                <a:spcPts val="229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Grade</a:t>
            </a:r>
            <a:r>
              <a:rPr sz="10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0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had</a:t>
            </a:r>
            <a:r>
              <a:rPr sz="10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highest</a:t>
            </a:r>
            <a:r>
              <a:rPr sz="1000" spc="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r>
              <a:rPr sz="10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"Charged</a:t>
            </a:r>
            <a:r>
              <a:rPr sz="10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off"</a:t>
            </a:r>
            <a:r>
              <a:rPr sz="10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applicants,</a:t>
            </a:r>
            <a:r>
              <a:rPr sz="10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total</a:t>
            </a:r>
            <a:r>
              <a:rPr sz="10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1,352</a:t>
            </a:r>
            <a:r>
              <a:rPr sz="10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applicants,</a:t>
            </a:r>
            <a:r>
              <a:rPr sz="10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indicating</a:t>
            </a:r>
            <a:r>
              <a:rPr sz="10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000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credit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grade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faced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challenges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repaying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loans.</a:t>
            </a:r>
            <a:endParaRPr sz="1000">
              <a:latin typeface="Trebuchet MS"/>
              <a:cs typeface="Trebuchet MS"/>
            </a:endParaRPr>
          </a:p>
          <a:p>
            <a:pPr marL="355600" marR="5715" algn="just">
              <a:lnSpc>
                <a:spcPts val="1080"/>
              </a:lnSpc>
              <a:spcBef>
                <a:spcPts val="600"/>
              </a:spcBef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Short-term loans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 duration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 36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months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were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most popular among "Charged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off"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applicants,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with 3,006 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applications. This suggests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 significant portion 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 who experienced loan default chose shorter repayment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terms.</a:t>
            </a:r>
            <a:endParaRPr sz="1000">
              <a:latin typeface="Trebuchet MS"/>
              <a:cs typeface="Trebuchet MS"/>
            </a:endParaRPr>
          </a:p>
          <a:p>
            <a:pPr marL="355600" marR="5715" algn="just">
              <a:lnSpc>
                <a:spcPct val="90100"/>
              </a:lnSpc>
              <a:spcBef>
                <a:spcPts val="585"/>
              </a:spcBef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 who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had been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employed for more than 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10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years accounted for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highest number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 "Charged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off" loans,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totaling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1,474.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indicates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long-term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employment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history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did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necessarily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guarantee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successful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repayment.</a:t>
            </a:r>
            <a:endParaRPr sz="1000">
              <a:latin typeface="Trebuchet MS"/>
              <a:cs typeface="Trebuchet MS"/>
            </a:endParaRPr>
          </a:p>
          <a:p>
            <a:pPr marL="355600" marR="7620" algn="just">
              <a:lnSpc>
                <a:spcPts val="1080"/>
              </a:lnSpc>
              <a:spcBef>
                <a:spcPts val="615"/>
              </a:spcBef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year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2011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recorded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highest</a:t>
            </a:r>
            <a:r>
              <a:rPr sz="10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"Charged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off"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applications,</a:t>
            </a:r>
            <a:r>
              <a:rPr sz="10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totaling</a:t>
            </a:r>
            <a:r>
              <a:rPr sz="10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3,152,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signaling</a:t>
            </a:r>
            <a:r>
              <a:rPr sz="10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positive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trend </a:t>
            </a:r>
            <a:r>
              <a:rPr sz="1000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number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 facing loan defaults over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years. This could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indicative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economic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or financial 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challenges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during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year.</a:t>
            </a:r>
            <a:endParaRPr sz="1000">
              <a:latin typeface="Trebuchet MS"/>
              <a:cs typeface="Trebuchet MS"/>
            </a:endParaRPr>
          </a:p>
          <a:p>
            <a:pPr marL="355600" marR="5080" algn="just">
              <a:lnSpc>
                <a:spcPts val="1080"/>
              </a:lnSpc>
              <a:spcBef>
                <a:spcPts val="600"/>
              </a:spcBef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"Charged off"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 were predominantly taken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during the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4th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quarter,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with 2,284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applications,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primarily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December. 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This peak in loan applications during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holiday season might suggest that financial pressures during the holidays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contributed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defaults.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711" y="3894582"/>
            <a:ext cx="2753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950" b="1" dirty="0">
                <a:solidFill>
                  <a:srgbClr val="90C225"/>
                </a:solidFill>
                <a:latin typeface="Trebuchet MS"/>
                <a:cs typeface="Trebuchet MS"/>
              </a:rPr>
              <a:t>B.	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Unordered</a:t>
            </a:r>
            <a:r>
              <a:rPr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Categorical</a:t>
            </a:r>
            <a:r>
              <a:rPr sz="12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1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600" b="1" spc="-1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0216" y="4815077"/>
            <a:ext cx="1060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216" y="5354828"/>
            <a:ext cx="1060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0216" y="5892800"/>
            <a:ext cx="1060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0216" y="4252722"/>
            <a:ext cx="7350125" cy="22047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55600" marR="5080" indent="-342900" algn="just">
              <a:lnSpc>
                <a:spcPts val="1080"/>
              </a:lnSpc>
              <a:spcBef>
                <a:spcPts val="229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355600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California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had the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highest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of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"Charged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off"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 applicants,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with 1,055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applicants.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such applicants,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lending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company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needs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to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implement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stricter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eligibility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criteria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credit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assessments</a:t>
            </a:r>
            <a:r>
              <a:rPr sz="1000" spc="2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due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higher</a:t>
            </a:r>
            <a:r>
              <a:rPr sz="1000" spc="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number 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"Charged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off"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state.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rebuchet MS"/>
              <a:cs typeface="Trebuchet MS"/>
            </a:endParaRPr>
          </a:p>
          <a:p>
            <a:pPr marL="355600" marR="5080" algn="just">
              <a:lnSpc>
                <a:spcPts val="1080"/>
              </a:lnSpc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Debt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consolidation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primary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purpose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"Charged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off"</a:t>
            </a:r>
            <a:r>
              <a:rPr sz="10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applicants,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2,633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selecting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option.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lending company needs to exercise caution when approving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 for debt consolidation purposes, as it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primary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purpose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many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"Charged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off"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rebuchet MS"/>
              <a:cs typeface="Trebuchet MS"/>
            </a:endParaRPr>
          </a:p>
          <a:p>
            <a:pPr marL="355600" marR="6350" algn="just">
              <a:lnSpc>
                <a:spcPts val="1080"/>
              </a:lnSpc>
              <a:spcBef>
                <a:spcPts val="5"/>
              </a:spcBef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 majority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 "Charged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off" loan participants, totaling 2,715 individuals, lived 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rented houses.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lending company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must assess the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financial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stability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 living in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rented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houses, as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they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may be more susceptible to economic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fluctuations.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Trebuchet MS"/>
              <a:cs typeface="Trebuchet MS"/>
            </a:endParaRPr>
          </a:p>
          <a:p>
            <a:pPr marL="355600" marR="5080" algn="just">
              <a:lnSpc>
                <a:spcPts val="1080"/>
              </a:lnSpc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 significant number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 participants, specifically 5,317 individuals, were loan defaulters,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unable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 clear their loans.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 lending company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should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enhance risk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assessment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practices, including stricter credit checks and lower loan-to-value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ratios, for applicants with a history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 defaults. They should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offer financial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education and support services to help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borrowers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manage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finances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improve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repayment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outcomes.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075" y="937260"/>
            <a:ext cx="4698492" cy="49027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893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Univariate</a:t>
            </a:r>
            <a:r>
              <a:rPr spc="-235" dirty="0"/>
              <a:t> </a:t>
            </a:r>
            <a:r>
              <a:rPr dirty="0"/>
              <a:t>Analysis </a:t>
            </a:r>
            <a:r>
              <a:rPr spc="-5" dirty="0"/>
              <a:t>(Quantitative</a:t>
            </a:r>
            <a:r>
              <a:rPr spc="-35" dirty="0"/>
              <a:t> Variables)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60546" y="6328664"/>
            <a:ext cx="2339340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62610" marR="5080" indent="-550545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Buckets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Annual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 Interest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Rates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3959" y="937260"/>
            <a:ext cx="4651247" cy="47899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2514"/>
            <a:ext cx="19265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607032"/>
            <a:ext cx="2858770" cy="30029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Problem</a:t>
            </a:r>
            <a:r>
              <a:rPr sz="1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Statement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Description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Understanding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Data Cleaning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Pre-processing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Univariate</a:t>
            </a:r>
            <a:r>
              <a:rPr sz="14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Bivariate</a:t>
            </a:r>
            <a:r>
              <a:rPr sz="14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Multivariate</a:t>
            </a:r>
            <a:r>
              <a:rPr sz="14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4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Suggestions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References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Useful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Links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043" y="1237488"/>
            <a:ext cx="4251959" cy="44500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893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Univariate</a:t>
            </a:r>
            <a:r>
              <a:rPr spc="-235" dirty="0"/>
              <a:t> </a:t>
            </a:r>
            <a:r>
              <a:rPr dirty="0"/>
              <a:t>Analysis </a:t>
            </a:r>
            <a:r>
              <a:rPr spc="-5" dirty="0"/>
              <a:t>(Quantitative</a:t>
            </a:r>
            <a:r>
              <a:rPr spc="-35" dirty="0"/>
              <a:t> Variables)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1110" y="6328664"/>
            <a:ext cx="28352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Buckets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Loan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Amount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and Funded Amount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328" y="1248155"/>
            <a:ext cx="4251960" cy="44394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07947"/>
            <a:ext cx="9705340" cy="5750560"/>
            <a:chOff x="0" y="1107947"/>
            <a:chExt cx="9705340" cy="57505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59" y="1107947"/>
              <a:ext cx="4200144" cy="43251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9703" y="1107947"/>
              <a:ext cx="5215128" cy="406145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893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Univariate</a:t>
            </a:r>
            <a:r>
              <a:rPr spc="-235" dirty="0"/>
              <a:t> </a:t>
            </a:r>
            <a:r>
              <a:rPr dirty="0"/>
              <a:t>Analysis </a:t>
            </a:r>
            <a:r>
              <a:rPr spc="-5" dirty="0"/>
              <a:t>(Quantitative</a:t>
            </a:r>
            <a:r>
              <a:rPr spc="-35" dirty="0"/>
              <a:t> Variables)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3795" y="5678830"/>
            <a:ext cx="2969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Debt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 Income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Ratio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(DTI)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4802" y="5613908"/>
            <a:ext cx="32080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7470" marR="5080" indent="-133540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Histogram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Installment (For Defaulted </a:t>
            </a:r>
            <a:r>
              <a:rPr sz="1400" spc="-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Loans)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146125"/>
            <a:ext cx="8893810" cy="110490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pc="-5" dirty="0"/>
              <a:t>Univariate</a:t>
            </a:r>
            <a:r>
              <a:rPr spc="-235" dirty="0"/>
              <a:t> </a:t>
            </a:r>
            <a:r>
              <a:rPr dirty="0"/>
              <a:t>Analysis </a:t>
            </a:r>
            <a:r>
              <a:rPr spc="-5" dirty="0"/>
              <a:t>(Quantitative</a:t>
            </a:r>
            <a:r>
              <a:rPr spc="-35" dirty="0"/>
              <a:t> Variables)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Observations</a:t>
            </a:r>
            <a:r>
              <a:rPr sz="1800" b="1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&amp;</a:t>
            </a:r>
            <a:r>
              <a:rPr sz="18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Inferences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711" y="1605813"/>
            <a:ext cx="7808595" cy="4740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90"/>
              </a:spcBef>
              <a:buClr>
                <a:srgbClr val="90C225"/>
              </a:buClr>
              <a:buSzPct val="80952"/>
              <a:buFont typeface="Wingdings"/>
              <a:buChar char=""/>
              <a:tabLst>
                <a:tab pos="356235" algn="l"/>
              </a:tabLst>
            </a:pP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1,561 loan applicants who charged off had 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annual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salaries less than 40,000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USD. The lending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company should exercise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caution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when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lending to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individuals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low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annual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salaries. They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implement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rigorous</a:t>
            </a:r>
            <a:r>
              <a:rPr sz="1050" spc="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050" spc="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verification and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assess</a:t>
            </a:r>
            <a:r>
              <a:rPr sz="105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repayment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capacity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thoroughly</a:t>
            </a:r>
            <a:r>
              <a:rPr sz="105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5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5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bracket.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"/>
            </a:pPr>
            <a:endParaRPr sz="1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80952"/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Among</a:t>
            </a:r>
            <a:r>
              <a:rPr sz="105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5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participants</a:t>
            </a:r>
            <a:r>
              <a:rPr sz="105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05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charged</a:t>
            </a:r>
            <a:r>
              <a:rPr sz="105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off</a:t>
            </a:r>
            <a:r>
              <a:rPr sz="105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(2,025),</a:t>
            </a:r>
            <a:r>
              <a:rPr sz="105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5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considerable</a:t>
            </a:r>
            <a:r>
              <a:rPr sz="105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portion</a:t>
            </a:r>
            <a:r>
              <a:rPr sz="105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belonged</a:t>
            </a:r>
            <a:r>
              <a:rPr sz="105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5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5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05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r>
              <a:rPr sz="105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05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5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13%-17%.</a:t>
            </a:r>
            <a:endParaRPr sz="105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reduce</a:t>
            </a:r>
            <a:r>
              <a:rPr sz="105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risk of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 default,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lending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company</a:t>
            </a:r>
            <a:r>
              <a:rPr sz="105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sz="105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consider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offering</a:t>
            </a:r>
            <a:r>
              <a:rPr sz="105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at</a:t>
            </a:r>
            <a:r>
              <a:rPr sz="105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lower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interest rates when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possible.</a:t>
            </a:r>
            <a:endParaRPr sz="10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1000"/>
              </a:spcBef>
              <a:buClr>
                <a:srgbClr val="90C225"/>
              </a:buClr>
              <a:buSzPct val="80952"/>
              <a:buFont typeface="Wingdings"/>
              <a:buChar char=""/>
              <a:tabLst>
                <a:tab pos="356235" algn="l"/>
              </a:tabLst>
            </a:pP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1,695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participants who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charged 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off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received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amounts of 15,000 USD and above.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lending company should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evaluate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applicants seeking higher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amounts carefully.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They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should ensure the applicants must have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strong credit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history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repayment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capability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handle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larger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loans.</a:t>
            </a:r>
            <a:endParaRPr sz="10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1005"/>
              </a:spcBef>
              <a:buClr>
                <a:srgbClr val="90C225"/>
              </a:buClr>
              <a:buSzPct val="80952"/>
              <a:buFont typeface="Wingdings"/>
              <a:buChar char=""/>
              <a:tabLst>
                <a:tab pos="356235" algn="l"/>
              </a:tabLst>
            </a:pP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1,608 loan participants who charged off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received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funded amounts of 15,000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USD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and above.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lending company should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ensure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funded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amounts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align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 borrower's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financial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capacity.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conduct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thorough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credit </a:t>
            </a:r>
            <a:r>
              <a:rPr sz="105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assessments</a:t>
            </a:r>
            <a:r>
              <a:rPr sz="105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larger</a:t>
            </a:r>
            <a:r>
              <a:rPr sz="105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requests.</a:t>
            </a:r>
            <a:endParaRPr sz="1050">
              <a:latin typeface="Trebuchet MS"/>
              <a:cs typeface="Trebuchet MS"/>
            </a:endParaRPr>
          </a:p>
          <a:p>
            <a:pPr marL="355600" marR="6350" indent="-343535" algn="just">
              <a:lnSpc>
                <a:spcPct val="150100"/>
              </a:lnSpc>
              <a:spcBef>
                <a:spcPts val="1000"/>
              </a:spcBef>
              <a:buClr>
                <a:srgbClr val="90C225"/>
              </a:buClr>
              <a:buSzPct val="80952"/>
              <a:buFont typeface="Wingdings"/>
              <a:buChar char=""/>
              <a:tabLst>
                <a:tab pos="356235" algn="l"/>
              </a:tabLst>
            </a:pP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Among loan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participants who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charged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off, 1,178 loan applicants had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very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high debt-to-income ratios.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The lending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company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should implement strict debt-to-income ratio requirements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prevent lending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individuals with unsustainable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levels </a:t>
            </a:r>
            <a:r>
              <a:rPr sz="1050" spc="-1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debt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relative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income.</a:t>
            </a:r>
            <a:endParaRPr sz="10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990"/>
              </a:spcBef>
              <a:buClr>
                <a:srgbClr val="90C225"/>
              </a:buClr>
              <a:buSzPct val="80952"/>
              <a:buFont typeface="Wingdings"/>
              <a:buChar char=""/>
              <a:tabLst>
                <a:tab pos="356235" algn="l"/>
              </a:tabLst>
            </a:pP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Among loan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participants who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charged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off, 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it's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observed that the majority of them had monthly installment amounts falling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within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range</a:t>
            </a:r>
            <a:r>
              <a:rPr sz="105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160-440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USD.</a:t>
            </a:r>
            <a:r>
              <a:rPr sz="105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5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lending</a:t>
            </a:r>
            <a:r>
              <a:rPr sz="105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company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closely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monitor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assess</a:t>
            </a:r>
            <a:r>
              <a:rPr sz="1050" spc="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50" spc="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50" spc="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similar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installment</a:t>
            </a:r>
            <a:r>
              <a:rPr sz="10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amounts</a:t>
            </a:r>
            <a:r>
              <a:rPr sz="105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mitigate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5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risk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of loan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defaults.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3592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</a:t>
            </a:r>
            <a:r>
              <a:rPr spc="10" dirty="0"/>
              <a:t>a</a:t>
            </a:r>
            <a:r>
              <a:rPr dirty="0"/>
              <a:t>ri</a:t>
            </a:r>
            <a:r>
              <a:rPr spc="10" dirty="0"/>
              <a:t>a</a:t>
            </a:r>
            <a:r>
              <a:rPr spc="-5" dirty="0"/>
              <a:t>t</a:t>
            </a:r>
            <a:r>
              <a:rPr dirty="0"/>
              <a:t>e</a:t>
            </a:r>
            <a:r>
              <a:rPr spc="-220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972134"/>
            <a:ext cx="8442325" cy="15113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99085" marR="5080" indent="-287020" algn="just">
              <a:lnSpc>
                <a:spcPct val="90000"/>
              </a:lnSpc>
              <a:spcBef>
                <a:spcPts val="28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299720" algn="l"/>
              </a:tabLst>
            </a:pP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Bivariate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is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statistical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method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involves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simultaneous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two </a:t>
            </a:r>
            <a:r>
              <a:rPr sz="1500" spc="-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(factors).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It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aims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determine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empirical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relationship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500" spc="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them.</a:t>
            </a:r>
            <a:r>
              <a:rPr sz="1500" spc="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500" spc="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500" spc="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500" spc="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500" spc="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500" spc="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test</a:t>
            </a:r>
            <a:r>
              <a:rPr sz="1500" spc="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hypotheses,</a:t>
            </a:r>
            <a:r>
              <a:rPr sz="1500" spc="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identify</a:t>
            </a:r>
            <a:r>
              <a:rPr sz="1500" spc="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patterns,</a:t>
            </a:r>
            <a:r>
              <a:rPr sz="1500" spc="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500" spc="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explore</a:t>
            </a:r>
            <a:r>
              <a:rPr sz="1500" spc="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relationships</a:t>
            </a:r>
            <a:r>
              <a:rPr sz="1500" spc="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between </a:t>
            </a:r>
            <a:r>
              <a:rPr sz="1500" spc="-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variables.</a:t>
            </a:r>
            <a:endParaRPr sz="1500">
              <a:latin typeface="Trebuchet MS"/>
              <a:cs typeface="Trebuchet MS"/>
            </a:endParaRPr>
          </a:p>
          <a:p>
            <a:pPr marL="299085" indent="-287020" algn="just">
              <a:lnSpc>
                <a:spcPct val="100000"/>
              </a:lnSpc>
              <a:spcBef>
                <a:spcPts val="83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299720" algn="l"/>
              </a:tabLst>
            </a:pP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was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carried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out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both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Categorical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Quantitative</a:t>
            </a:r>
            <a:r>
              <a:rPr sz="15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endParaRPr sz="1500">
              <a:latin typeface="Trebuchet MS"/>
              <a:cs typeface="Trebuchet MS"/>
            </a:endParaRPr>
          </a:p>
          <a:p>
            <a:pPr marL="812165" lvl="1" indent="-342900" algn="just">
              <a:lnSpc>
                <a:spcPct val="100000"/>
              </a:lnSpc>
              <a:spcBef>
                <a:spcPts val="844"/>
              </a:spcBef>
              <a:buClr>
                <a:srgbClr val="90C225"/>
              </a:buClr>
              <a:buSzPct val="80769"/>
              <a:buAutoNum type="alphaUcPeriod"/>
              <a:tabLst>
                <a:tab pos="812800" algn="l"/>
              </a:tabLst>
            </a:pP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Categorical </a:t>
            </a:r>
            <a:r>
              <a:rPr sz="1300" b="1" spc="-1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300" spc="-1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3510" y="4455058"/>
            <a:ext cx="4437380" cy="18580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40"/>
              </a:spcBef>
              <a:buClr>
                <a:srgbClr val="90C225"/>
              </a:buClr>
              <a:buSzPct val="80769"/>
              <a:buAutoNum type="alphaUcPeriod" startAt="2"/>
              <a:tabLst>
                <a:tab pos="354965" algn="l"/>
                <a:tab pos="355600" algn="l"/>
              </a:tabLst>
            </a:pP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Quantitative</a:t>
            </a:r>
            <a:r>
              <a:rPr sz="1300" b="1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-15" dirty="0">
                <a:solidFill>
                  <a:srgbClr val="404040"/>
                </a:solidFill>
                <a:latin typeface="Trebuchet MS"/>
                <a:cs typeface="Trebuchet MS"/>
              </a:rPr>
              <a:t>Variables:</a:t>
            </a:r>
            <a:endParaRPr sz="13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840"/>
              </a:spcBef>
              <a:buClr>
                <a:srgbClr val="90C225"/>
              </a:buClr>
              <a:buSzPct val="80769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Int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 Bucket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(int_rate_bucket)</a:t>
            </a:r>
            <a:endParaRPr sz="13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850"/>
              </a:spcBef>
              <a:buClr>
                <a:srgbClr val="90C225"/>
              </a:buClr>
              <a:buSzPct val="80769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Debt</a:t>
            </a:r>
            <a:r>
              <a:rPr sz="13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 Income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3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(dti_bucket)</a:t>
            </a:r>
            <a:endParaRPr sz="13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844"/>
              </a:spcBef>
              <a:buClr>
                <a:srgbClr val="90C225"/>
              </a:buClr>
              <a:buSzPct val="80769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Annual</a:t>
            </a:r>
            <a:r>
              <a:rPr sz="13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3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 (annual_inc_bucket)</a:t>
            </a:r>
            <a:endParaRPr sz="13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840"/>
              </a:spcBef>
              <a:buClr>
                <a:srgbClr val="90C225"/>
              </a:buClr>
              <a:buSzPct val="80769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300" b="1" spc="-7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unded</a:t>
            </a:r>
            <a:r>
              <a:rPr sz="1300" b="1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Amou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nt </a:t>
            </a:r>
            <a:r>
              <a:rPr sz="1300" b="1" spc="-1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uck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3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fu</a:t>
            </a:r>
            <a:r>
              <a:rPr sz="1300" b="1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ded_am</a:t>
            </a:r>
            <a:r>
              <a:rPr sz="1300" b="1" spc="-1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t_bucke</a:t>
            </a:r>
            <a:r>
              <a:rPr sz="1300" b="1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13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850"/>
              </a:spcBef>
              <a:buClr>
                <a:srgbClr val="90C225"/>
              </a:buClr>
              <a:buSzPct val="80769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Lo</a:t>
            </a:r>
            <a:r>
              <a:rPr sz="1300" b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300" b="1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Amou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nt </a:t>
            </a:r>
            <a:r>
              <a:rPr sz="1300" b="1" spc="-1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uck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300" b="1" spc="5" dirty="0">
                <a:solidFill>
                  <a:srgbClr val="404040"/>
                </a:solidFill>
                <a:latin typeface="Trebuchet MS"/>
                <a:cs typeface="Trebuchet MS"/>
              </a:rPr>
              <a:t> (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loa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n_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t_bucke</a:t>
            </a:r>
            <a:r>
              <a:rPr sz="1300" b="1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13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89328" y="2599689"/>
          <a:ext cx="7174865" cy="165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Ordered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Unordered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434340" indent="-343535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Grade</a:t>
                      </a:r>
                      <a:r>
                        <a:rPr sz="12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(grade)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Sub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grade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(sub_grade)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spc="-40" dirty="0">
                          <a:latin typeface="Trebuchet MS"/>
                          <a:cs typeface="Trebuchet MS"/>
                        </a:rPr>
                        <a:t>Term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(36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60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months)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(term)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Employment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length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(emp_length)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year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(issue_y)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month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(issue_m)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quarter</a:t>
                      </a:r>
                      <a:r>
                        <a:rPr sz="12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(issue_q)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Wingdings"/>
                        <a:buChar char="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Loan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purpose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(purpose)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Home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Ownership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(home_ownership)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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200" spc="-10" dirty="0">
                          <a:latin typeface="Trebuchet MS"/>
                          <a:cs typeface="Trebuchet MS"/>
                        </a:rPr>
                        <a:t>Verification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Status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(verification_status)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Address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State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(addr_state)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1590" y="6325615"/>
            <a:ext cx="239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Purpose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88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Bivariate</a:t>
            </a:r>
            <a:r>
              <a:rPr spc="-225" dirty="0"/>
              <a:t> </a:t>
            </a:r>
            <a:r>
              <a:rPr dirty="0"/>
              <a:t>Analysis</a:t>
            </a:r>
            <a:r>
              <a:rPr spc="-20" dirty="0"/>
              <a:t> </a:t>
            </a:r>
            <a:r>
              <a:rPr spc="-5" dirty="0"/>
              <a:t>(Unordered</a:t>
            </a:r>
            <a:r>
              <a:rPr dirty="0"/>
              <a:t> </a:t>
            </a:r>
            <a:r>
              <a:rPr spc="-5" dirty="0"/>
              <a:t>Categorical)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983" y="1060703"/>
            <a:ext cx="7662672" cy="488289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634" y="6325615"/>
            <a:ext cx="2452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Home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Ownership</a:t>
            </a:r>
            <a:r>
              <a:rPr sz="12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88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Bivariate</a:t>
            </a:r>
            <a:r>
              <a:rPr spc="-225" dirty="0"/>
              <a:t> </a:t>
            </a:r>
            <a:r>
              <a:rPr dirty="0"/>
              <a:t>Analysis</a:t>
            </a:r>
            <a:r>
              <a:rPr spc="-20" dirty="0"/>
              <a:t> </a:t>
            </a:r>
            <a:r>
              <a:rPr spc="-5" dirty="0"/>
              <a:t>(Unordered</a:t>
            </a:r>
            <a:r>
              <a:rPr dirty="0"/>
              <a:t> </a:t>
            </a:r>
            <a:r>
              <a:rPr spc="-5" dirty="0"/>
              <a:t>Categorical)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651" y="1235963"/>
            <a:ext cx="8319516" cy="438607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4534" y="6328664"/>
            <a:ext cx="253047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117600" marR="5080" indent="-110490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Verification Status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88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Bivariate</a:t>
            </a:r>
            <a:r>
              <a:rPr spc="-225" dirty="0"/>
              <a:t> </a:t>
            </a:r>
            <a:r>
              <a:rPr dirty="0"/>
              <a:t>Analysis</a:t>
            </a:r>
            <a:r>
              <a:rPr spc="-20" dirty="0"/>
              <a:t> </a:t>
            </a:r>
            <a:r>
              <a:rPr spc="-5" dirty="0"/>
              <a:t>(Unordered</a:t>
            </a:r>
            <a:r>
              <a:rPr dirty="0"/>
              <a:t> </a:t>
            </a:r>
            <a:r>
              <a:rPr spc="-5" dirty="0"/>
              <a:t>Categorical)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231" y="1261872"/>
            <a:ext cx="8199120" cy="432358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9482" y="6339332"/>
            <a:ext cx="2599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Address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88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Bivariate</a:t>
            </a:r>
            <a:r>
              <a:rPr spc="-225" dirty="0"/>
              <a:t> </a:t>
            </a:r>
            <a:r>
              <a:rPr dirty="0"/>
              <a:t>Analysis</a:t>
            </a:r>
            <a:r>
              <a:rPr spc="-20" dirty="0"/>
              <a:t> </a:t>
            </a:r>
            <a:r>
              <a:rPr spc="-5" dirty="0"/>
              <a:t>(Unordered</a:t>
            </a:r>
            <a:r>
              <a:rPr dirty="0"/>
              <a:t> </a:t>
            </a:r>
            <a:r>
              <a:rPr spc="-5" dirty="0"/>
              <a:t>Categorical)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795" y="1097280"/>
            <a:ext cx="8436864" cy="457047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9482" y="6360667"/>
            <a:ext cx="25984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Grade</a:t>
            </a:r>
            <a:r>
              <a:rPr sz="15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88798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Bivariate</a:t>
            </a:r>
            <a:r>
              <a:rPr sz="3900" spc="-235" dirty="0"/>
              <a:t> </a:t>
            </a:r>
            <a:r>
              <a:rPr sz="3900" dirty="0"/>
              <a:t>Analysis</a:t>
            </a:r>
            <a:r>
              <a:rPr sz="3900" spc="-50" dirty="0"/>
              <a:t> </a:t>
            </a:r>
            <a:r>
              <a:rPr sz="3900" spc="-10" dirty="0"/>
              <a:t>(Ordered</a:t>
            </a:r>
            <a:r>
              <a:rPr sz="3900" spc="-15" dirty="0"/>
              <a:t> </a:t>
            </a:r>
            <a:r>
              <a:rPr sz="3900" spc="-5" dirty="0"/>
              <a:t>Categorical)</a:t>
            </a:r>
            <a:endParaRPr sz="3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323" y="1248155"/>
            <a:ext cx="8272272" cy="436168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0734" y="6325615"/>
            <a:ext cx="2375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Sub-Grade</a:t>
            </a:r>
            <a:r>
              <a:rPr sz="12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88798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Bivariate</a:t>
            </a:r>
            <a:r>
              <a:rPr sz="3900" spc="-235" dirty="0"/>
              <a:t> </a:t>
            </a:r>
            <a:r>
              <a:rPr sz="3900" dirty="0"/>
              <a:t>Analysis</a:t>
            </a:r>
            <a:r>
              <a:rPr sz="3900" spc="-50" dirty="0"/>
              <a:t> </a:t>
            </a:r>
            <a:r>
              <a:rPr sz="3900" spc="-10" dirty="0"/>
              <a:t>(Ordered</a:t>
            </a:r>
            <a:r>
              <a:rPr sz="3900" spc="-15" dirty="0"/>
              <a:t> </a:t>
            </a:r>
            <a:r>
              <a:rPr sz="3900" spc="-5" dirty="0"/>
              <a:t>Categorical)</a:t>
            </a:r>
            <a:endParaRPr sz="3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1" y="1175003"/>
            <a:ext cx="8474964" cy="45079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4151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Problem</a:t>
            </a:r>
            <a:r>
              <a:rPr b="1" spc="-6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312" y="962613"/>
            <a:ext cx="9024620" cy="490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1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5600" algn="l"/>
              </a:tabLst>
            </a:pP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Lending Club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Consumer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Finance marketplace specializing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offering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variety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urban customers, faces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critical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challenge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managing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its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approval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process.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evaluating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applications,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company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must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sound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decisions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to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minimize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financial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losses,</a:t>
            </a:r>
            <a:r>
              <a:rPr sz="12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primarily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stemming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extended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considered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“Risky“.</a:t>
            </a:r>
            <a:endParaRPr sz="1200">
              <a:latin typeface="Trebuchet MS"/>
              <a:cs typeface="Trebuchet MS"/>
            </a:endParaRPr>
          </a:p>
          <a:p>
            <a:pPr marL="355600" marR="6985" indent="-342900" algn="just">
              <a:lnSpc>
                <a:spcPct val="15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5600" algn="l"/>
              </a:tabLst>
            </a:pP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These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financial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losses,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referred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as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Credit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Losses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, occur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when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borrowers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fail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repay their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loans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default.</a:t>
            </a:r>
            <a:r>
              <a:rPr sz="1200" spc="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simpler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terms,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borrowers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labeled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“Charged-Off"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ones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responsible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significant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losses</a:t>
            </a:r>
            <a:r>
              <a:rPr sz="1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the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company.</a:t>
            </a:r>
            <a:endParaRPr sz="1200">
              <a:latin typeface="Trebuchet MS"/>
              <a:cs typeface="Trebuchet MS"/>
            </a:endParaRPr>
          </a:p>
          <a:p>
            <a:pPr marL="355600" marR="5715" indent="-342900" algn="just">
              <a:lnSpc>
                <a:spcPct val="15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5600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primary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objective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this exercise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is to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assist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Lending Club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mitigating credit losses.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challenge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arises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two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potential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scenarios:</a:t>
            </a:r>
            <a:endParaRPr sz="1200">
              <a:latin typeface="Trebuchet MS"/>
              <a:cs typeface="Trebuchet MS"/>
            </a:endParaRPr>
          </a:p>
          <a:p>
            <a:pPr marL="927100" marR="7620" lvl="1" algn="just">
              <a:lnSpc>
                <a:spcPct val="150000"/>
              </a:lnSpc>
              <a:spcBef>
                <a:spcPts val="994"/>
              </a:spcBef>
              <a:buClr>
                <a:srgbClr val="90C225"/>
              </a:buClr>
              <a:buSzPct val="70833"/>
              <a:buAutoNum type="arabicPeriod"/>
              <a:tabLst>
                <a:tab pos="1044575" algn="l"/>
              </a:tabLst>
            </a:pP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Identifying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applicants </a:t>
            </a: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likely</a:t>
            </a:r>
            <a:r>
              <a:rPr sz="1200" b="1" spc="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repay their loans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crucial, as they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generate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profits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company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through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 interest</a:t>
            </a:r>
            <a:r>
              <a:rPr sz="12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payments.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Rejecting such</a:t>
            </a:r>
            <a:r>
              <a:rPr sz="12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would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result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in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 loss</a:t>
            </a: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potential business.</a:t>
            </a:r>
            <a:endParaRPr sz="1200">
              <a:latin typeface="Trebuchet MS"/>
              <a:cs typeface="Trebuchet MS"/>
            </a:endParaRPr>
          </a:p>
          <a:p>
            <a:pPr marL="927100" marR="6985" lvl="1" algn="just">
              <a:lnSpc>
                <a:spcPct val="150000"/>
              </a:lnSpc>
              <a:spcBef>
                <a:spcPts val="1000"/>
              </a:spcBef>
              <a:buClr>
                <a:srgbClr val="90C225"/>
              </a:buClr>
              <a:buSzPct val="70833"/>
              <a:buAutoNum type="arabicPeriod"/>
              <a:tabLst>
                <a:tab pos="1044575" algn="l"/>
              </a:tabLst>
            </a:pP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other hand,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approving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loans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applicants not </a:t>
            </a: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likely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repay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at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risk of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default can lead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substantial</a:t>
            </a: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financial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losses</a:t>
            </a:r>
            <a:r>
              <a:rPr sz="12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2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200" b="1" spc="-20" dirty="0">
                <a:solidFill>
                  <a:srgbClr val="404040"/>
                </a:solidFill>
                <a:latin typeface="Trebuchet MS"/>
                <a:cs typeface="Trebuchet MS"/>
              </a:rPr>
              <a:t>company.</a:t>
            </a:r>
            <a:endParaRPr sz="12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1005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5600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objective</a:t>
            </a:r>
            <a:r>
              <a:rPr sz="12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pinpoint</a:t>
            </a:r>
            <a:r>
              <a:rPr sz="12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200" spc="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2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risk</a:t>
            </a:r>
            <a:r>
              <a:rPr sz="12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defaulting</a:t>
            </a:r>
            <a:r>
              <a:rPr sz="12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2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loans,</a:t>
            </a:r>
            <a:r>
              <a:rPr sz="12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enabling</a:t>
            </a:r>
            <a:r>
              <a:rPr sz="12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reduction</a:t>
            </a:r>
            <a:r>
              <a:rPr sz="12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credit</a:t>
            </a:r>
            <a:r>
              <a:rPr sz="12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losses.</a:t>
            </a:r>
            <a:r>
              <a:rPr sz="12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2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case</a:t>
            </a:r>
            <a:r>
              <a:rPr sz="12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study </a:t>
            </a:r>
            <a:r>
              <a:rPr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aims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achieve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goal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Exploratory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2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Analysis (EDA)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provided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dataset.</a:t>
            </a:r>
            <a:endParaRPr sz="1200">
              <a:latin typeface="Trebuchet MS"/>
              <a:cs typeface="Trebuchet MS"/>
            </a:endParaRPr>
          </a:p>
          <a:p>
            <a:pPr marL="355600" marR="6350" indent="-342900" algn="just">
              <a:lnSpc>
                <a:spcPct val="15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5600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essence,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company wants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understand the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driving factors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(or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driver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variables)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behind loan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default,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i.e. the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variables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which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strong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indicators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default.</a:t>
            </a:r>
            <a:r>
              <a:rPr sz="12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company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utilize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knowledge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its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portfolio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risk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assessment.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708" y="1205483"/>
            <a:ext cx="8560308" cy="45140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50819" y="6339332"/>
            <a:ext cx="25584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Term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88798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Bivariate</a:t>
            </a:r>
            <a:r>
              <a:rPr sz="3900" spc="-235" dirty="0"/>
              <a:t> </a:t>
            </a:r>
            <a:r>
              <a:rPr sz="3900" dirty="0"/>
              <a:t>Analysis</a:t>
            </a:r>
            <a:r>
              <a:rPr sz="3900" spc="-50" dirty="0"/>
              <a:t> </a:t>
            </a:r>
            <a:r>
              <a:rPr sz="3900" spc="-10" dirty="0"/>
              <a:t>(Ordered</a:t>
            </a:r>
            <a:r>
              <a:rPr sz="3900" spc="-15" dirty="0"/>
              <a:t> </a:t>
            </a:r>
            <a:r>
              <a:rPr sz="3900" spc="-5" dirty="0"/>
              <a:t>Categorical)</a:t>
            </a:r>
            <a:endParaRPr sz="3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1215" y="6328664"/>
            <a:ext cx="2317750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711835" marR="5080" indent="-69977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Employment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Length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Customer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88798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Bivariate</a:t>
            </a:r>
            <a:r>
              <a:rPr sz="3900" spc="-235" dirty="0"/>
              <a:t> </a:t>
            </a:r>
            <a:r>
              <a:rPr sz="3900" dirty="0"/>
              <a:t>Analysis</a:t>
            </a:r>
            <a:r>
              <a:rPr sz="3900" spc="-50" dirty="0"/>
              <a:t> </a:t>
            </a:r>
            <a:r>
              <a:rPr sz="3900" spc="-10" dirty="0"/>
              <a:t>(Ordered</a:t>
            </a:r>
            <a:r>
              <a:rPr sz="3900" spc="-15" dirty="0"/>
              <a:t> </a:t>
            </a:r>
            <a:r>
              <a:rPr sz="3900" spc="-5" dirty="0"/>
              <a:t>Categorical)</a:t>
            </a:r>
            <a:endParaRPr sz="3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036" y="1156716"/>
            <a:ext cx="8308848" cy="434797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007" y="6328664"/>
            <a:ext cx="259651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852169" marR="5080" indent="-840105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Year the Loan was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given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to Customer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88798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Bivariate</a:t>
            </a:r>
            <a:r>
              <a:rPr sz="3900" spc="-235" dirty="0"/>
              <a:t> </a:t>
            </a:r>
            <a:r>
              <a:rPr sz="3900" dirty="0"/>
              <a:t>Analysis</a:t>
            </a:r>
            <a:r>
              <a:rPr sz="3900" spc="-50" dirty="0"/>
              <a:t> </a:t>
            </a:r>
            <a:r>
              <a:rPr sz="3900" spc="-10" dirty="0"/>
              <a:t>(Ordered</a:t>
            </a:r>
            <a:r>
              <a:rPr sz="3900" spc="-15" dirty="0"/>
              <a:t> </a:t>
            </a:r>
            <a:r>
              <a:rPr sz="3900" spc="-5" dirty="0"/>
              <a:t>Categorical)</a:t>
            </a:r>
            <a:endParaRPr sz="3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59" y="1219200"/>
            <a:ext cx="8380476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4346" y="6328664"/>
            <a:ext cx="2490470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73050" marR="5080" indent="-260985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Month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during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which the Loan was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given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Customer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88798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Bivariate</a:t>
            </a:r>
            <a:r>
              <a:rPr sz="3900" spc="-235" dirty="0"/>
              <a:t> </a:t>
            </a:r>
            <a:r>
              <a:rPr sz="3900" dirty="0"/>
              <a:t>Analysis</a:t>
            </a:r>
            <a:r>
              <a:rPr sz="3900" spc="-50" dirty="0"/>
              <a:t> </a:t>
            </a:r>
            <a:r>
              <a:rPr sz="3900" spc="-10" dirty="0"/>
              <a:t>(Ordered</a:t>
            </a:r>
            <a:r>
              <a:rPr sz="3900" spc="-15" dirty="0"/>
              <a:t> </a:t>
            </a:r>
            <a:r>
              <a:rPr sz="3900" spc="-5" dirty="0"/>
              <a:t>Categorical)</a:t>
            </a:r>
            <a:endParaRPr sz="3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148" y="1313688"/>
            <a:ext cx="8252459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4054" y="6328664"/>
            <a:ext cx="259270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23215" marR="5080" indent="-31115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Quarter during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given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Customer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88798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Bivariate</a:t>
            </a:r>
            <a:r>
              <a:rPr sz="3900" spc="-235" dirty="0"/>
              <a:t> </a:t>
            </a:r>
            <a:r>
              <a:rPr sz="3900" dirty="0"/>
              <a:t>Analysis</a:t>
            </a:r>
            <a:r>
              <a:rPr sz="3900" spc="-50" dirty="0"/>
              <a:t> </a:t>
            </a:r>
            <a:r>
              <a:rPr sz="3900" spc="-10" dirty="0"/>
              <a:t>(Ordered</a:t>
            </a:r>
            <a:r>
              <a:rPr sz="3900" spc="-15" dirty="0"/>
              <a:t> </a:t>
            </a:r>
            <a:r>
              <a:rPr sz="3900" spc="-5" dirty="0"/>
              <a:t>Categorical)</a:t>
            </a:r>
            <a:endParaRPr sz="3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076" y="1121663"/>
            <a:ext cx="8430768" cy="444550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146125"/>
            <a:ext cx="8374380" cy="110490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/>
              <a:t>Bivariate</a:t>
            </a:r>
            <a:r>
              <a:rPr spc="-225" dirty="0"/>
              <a:t> </a:t>
            </a:r>
            <a:r>
              <a:rPr dirty="0"/>
              <a:t>Analysis</a:t>
            </a:r>
            <a:r>
              <a:rPr spc="-25" dirty="0"/>
              <a:t> </a:t>
            </a:r>
            <a:r>
              <a:rPr spc="-5" dirty="0"/>
              <a:t>(Categorical</a:t>
            </a:r>
            <a:r>
              <a:rPr spc="-20" dirty="0"/>
              <a:t> </a:t>
            </a:r>
            <a:r>
              <a:rPr spc="-35" dirty="0"/>
              <a:t>Variables)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Observations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711" y="1570691"/>
            <a:ext cx="7806690" cy="40773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5"/>
              </a:spcBef>
              <a:buClr>
                <a:srgbClr val="90C225"/>
              </a:buClr>
              <a:buSzPct val="79166"/>
              <a:buAutoNum type="alphaUcPeriod"/>
              <a:tabLst>
                <a:tab pos="355600" algn="l"/>
                <a:tab pos="356235" algn="l"/>
              </a:tabLst>
            </a:pP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Ordered Categorical</a:t>
            </a:r>
            <a:r>
              <a:rPr sz="12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15" dirty="0">
                <a:solidFill>
                  <a:srgbClr val="404040"/>
                </a:solidFill>
                <a:latin typeface="Trebuchet MS"/>
                <a:cs typeface="Trebuchet MS"/>
              </a:rPr>
              <a:t>Variables:</a:t>
            </a:r>
            <a:endParaRPr sz="120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spcBef>
                <a:spcPts val="61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belonging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Grades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B, C,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contribute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most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"Charged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Off"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loans.</a:t>
            </a:r>
            <a:endParaRPr sz="100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belonging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Sub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Grades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B3, B4,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B5 are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likely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charge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off.</a:t>
            </a:r>
            <a:endParaRPr sz="100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applying</a:t>
            </a:r>
            <a:r>
              <a:rPr sz="1000" spc="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r>
              <a:rPr sz="10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60-month</a:t>
            </a:r>
            <a:r>
              <a:rPr sz="10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term</a:t>
            </a:r>
            <a:r>
              <a:rPr sz="10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0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likely</a:t>
            </a:r>
            <a:r>
              <a:rPr sz="10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default</a:t>
            </a:r>
            <a:r>
              <a:rPr sz="10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r>
              <a:rPr sz="10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those</a:t>
            </a:r>
            <a:r>
              <a:rPr sz="10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taking</a:t>
            </a:r>
            <a:r>
              <a:rPr sz="10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r>
              <a:rPr sz="10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36</a:t>
            </a:r>
            <a:endParaRPr sz="1000">
              <a:latin typeface="Trebuchet MS"/>
              <a:cs typeface="Trebuchet MS"/>
            </a:endParaRPr>
          </a:p>
          <a:p>
            <a:pPr marL="812800">
              <a:lnSpc>
                <a:spcPct val="100000"/>
              </a:lnSpc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months.</a:t>
            </a:r>
            <a:endParaRPr sz="100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ten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years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experience,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most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likely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default.</a:t>
            </a:r>
            <a:endParaRPr sz="1000">
              <a:latin typeface="Trebuchet MS"/>
              <a:cs typeface="Trebuchet MS"/>
            </a:endParaRPr>
          </a:p>
          <a:p>
            <a:pPr marL="812800" marR="7620" lvl="1" indent="-3429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 number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of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has steadily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increased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2007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 2011, indicating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positive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trend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 the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upcoming </a:t>
            </a:r>
            <a:r>
              <a:rPr sz="1000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years.</a:t>
            </a:r>
            <a:endParaRPr sz="100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December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preferred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month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taking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loans,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possibly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due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holiday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season.</a:t>
            </a:r>
            <a:endParaRPr sz="100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fourth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quarter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(Q4)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preferred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quarter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taking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loans,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primarily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because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upcoming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holiday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season.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11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"/>
            </a:pPr>
            <a:endParaRPr sz="125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79166"/>
              <a:buAutoNum type="alphaUcPeriod"/>
              <a:tabLst>
                <a:tab pos="355600" algn="l"/>
                <a:tab pos="356235" algn="l"/>
              </a:tabLst>
            </a:pP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Unordered</a:t>
            </a:r>
            <a:r>
              <a:rPr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Categorical</a:t>
            </a:r>
            <a:r>
              <a:rPr sz="1200" b="1" spc="-15" dirty="0">
                <a:solidFill>
                  <a:srgbClr val="404040"/>
                </a:solidFill>
                <a:latin typeface="Trebuchet MS"/>
                <a:cs typeface="Trebuchet MS"/>
              </a:rPr>
              <a:t> Variables</a:t>
            </a:r>
            <a:r>
              <a:rPr sz="1600" b="1" spc="-1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1019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Debt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consolidation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category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maximum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issued,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people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defaulted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most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same</a:t>
            </a:r>
            <a:r>
              <a:rPr sz="1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category.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"/>
            </a:pPr>
            <a:endParaRPr sz="85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live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rented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mortgaged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houses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more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likely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default.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"/>
            </a:pPr>
            <a:endParaRPr sz="85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Verified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defaulting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those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verified.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"/>
            </a:pPr>
            <a:endParaRPr sz="85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states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of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California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(CA),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Florida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(FL),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York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(NY)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most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likely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default.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190379"/>
            <a:ext cx="8374380" cy="101981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/>
              <a:t>Bivariate</a:t>
            </a:r>
            <a:r>
              <a:rPr spc="-225" dirty="0"/>
              <a:t> </a:t>
            </a:r>
            <a:r>
              <a:rPr dirty="0"/>
              <a:t>Analysis</a:t>
            </a:r>
            <a:r>
              <a:rPr spc="-25" dirty="0"/>
              <a:t> </a:t>
            </a:r>
            <a:r>
              <a:rPr spc="-5" dirty="0"/>
              <a:t>(Categorical</a:t>
            </a:r>
            <a:r>
              <a:rPr spc="-20" dirty="0"/>
              <a:t> </a:t>
            </a:r>
            <a:r>
              <a:rPr spc="-35" dirty="0"/>
              <a:t>Variables)</a:t>
            </a: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Inferences</a:t>
            </a: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711" y="1656714"/>
            <a:ext cx="23856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850" b="1" spc="10" dirty="0">
                <a:solidFill>
                  <a:srgbClr val="90C225"/>
                </a:solidFill>
                <a:latin typeface="Trebuchet MS"/>
                <a:cs typeface="Trebuchet MS"/>
              </a:rPr>
              <a:t>A.	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Ordered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Categorical</a:t>
            </a:r>
            <a:r>
              <a:rPr sz="11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Variables: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216" y="2232787"/>
            <a:ext cx="9779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216" y="2555875"/>
            <a:ext cx="9779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216" y="2879217"/>
            <a:ext cx="9779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216" y="3325748"/>
            <a:ext cx="9779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216" y="3772280"/>
            <a:ext cx="9779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216" y="1886839"/>
            <a:ext cx="7350759" cy="214884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8255" indent="-342900">
              <a:lnSpc>
                <a:spcPts val="969"/>
              </a:lnSpc>
              <a:spcBef>
                <a:spcPts val="225"/>
              </a:spcBef>
              <a:buClr>
                <a:srgbClr val="90C225"/>
              </a:buClr>
              <a:buSzPct val="77777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Risk</a:t>
            </a:r>
            <a:r>
              <a:rPr sz="900" b="1" u="sng" spc="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Assessment</a:t>
            </a:r>
            <a:r>
              <a:rPr sz="900" b="1" u="sng" spc="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for</a:t>
            </a:r>
            <a:r>
              <a:rPr sz="900" b="1" u="sng" spc="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Grades</a:t>
            </a:r>
            <a:r>
              <a:rPr sz="900" b="1" u="sng" spc="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B,</a:t>
            </a:r>
            <a:r>
              <a:rPr sz="900" b="1" u="sng" spc="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C,</a:t>
            </a:r>
            <a:r>
              <a:rPr sz="900" b="1" u="sng" spc="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and</a:t>
            </a:r>
            <a:r>
              <a:rPr sz="900" b="1" u="sng" spc="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</a:t>
            </a:r>
            <a:r>
              <a:rPr sz="9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9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Since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9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9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Grades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B,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C,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contribute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9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9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"Charged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Off"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loans,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 company</a:t>
            </a:r>
            <a:r>
              <a:rPr sz="9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consider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implementing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stricter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risk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assessment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underwriting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criteria</a:t>
            </a:r>
            <a:r>
              <a:rPr sz="9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falling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these grades.</a:t>
            </a:r>
            <a:endParaRPr sz="900">
              <a:latin typeface="Trebuchet MS"/>
              <a:cs typeface="Trebuchet MS"/>
            </a:endParaRPr>
          </a:p>
          <a:p>
            <a:pPr marL="355600" marR="6985" algn="just">
              <a:lnSpc>
                <a:spcPts val="969"/>
              </a:lnSpc>
              <a:spcBef>
                <a:spcPts val="600"/>
              </a:spcBef>
            </a:pP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Subgrades </a:t>
            </a:r>
            <a:r>
              <a:rPr sz="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B3, </a:t>
            </a: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B4, </a:t>
            </a:r>
            <a:r>
              <a:rPr sz="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and B5</a:t>
            </a:r>
            <a:r>
              <a:rPr sz="900" b="1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Pay special attention 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Subgrades B3, B4,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B5, as they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are more likely 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charge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off. 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Implementing additional</a:t>
            </a:r>
            <a:r>
              <a:rPr sz="9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risk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mitigation</a:t>
            </a:r>
            <a:r>
              <a:rPr sz="9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measures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offering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them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lower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amounts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could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9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considered.</a:t>
            </a:r>
            <a:endParaRPr sz="900">
              <a:latin typeface="Trebuchet MS"/>
              <a:cs typeface="Trebuchet MS"/>
            </a:endParaRPr>
          </a:p>
          <a:p>
            <a:pPr marL="355600" marR="5080" algn="just">
              <a:lnSpc>
                <a:spcPts val="969"/>
              </a:lnSpc>
              <a:spcBef>
                <a:spcPts val="605"/>
              </a:spcBef>
            </a:pPr>
            <a:r>
              <a:rPr sz="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Term </a:t>
            </a: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Length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: Given that applicants opting for 60-month loans are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more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likely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default, the company should consider evaluating the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risk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associated</a:t>
            </a:r>
            <a:r>
              <a:rPr sz="9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longer-term</a:t>
            </a:r>
            <a:r>
              <a:rPr sz="9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potentially</a:t>
            </a:r>
            <a:r>
              <a:rPr sz="9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limiting</a:t>
            </a:r>
            <a:r>
              <a:rPr sz="9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maximum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term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adjusting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rates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accordingly.</a:t>
            </a:r>
            <a:endParaRPr sz="900">
              <a:latin typeface="Trebuchet MS"/>
              <a:cs typeface="Trebuchet MS"/>
            </a:endParaRPr>
          </a:p>
          <a:p>
            <a:pPr marL="355600" marR="5080" algn="just">
              <a:lnSpc>
                <a:spcPts val="969"/>
              </a:lnSpc>
              <a:spcBef>
                <a:spcPts val="605"/>
              </a:spcBef>
            </a:pP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Experience </a:t>
            </a:r>
            <a:r>
              <a:rPr sz="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and </a:t>
            </a: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Default</a:t>
            </a:r>
            <a:r>
              <a:rPr sz="900" b="1" u="sng" spc="2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Probability</a:t>
            </a:r>
            <a:r>
              <a:rPr sz="900" b="1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Loan applicants 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ten or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more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years of</a:t>
            </a:r>
            <a:r>
              <a:rPr sz="900" spc="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experience are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more likely to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default. This suggests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that experience alone may not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be a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reliable indicator</a:t>
            </a:r>
            <a:r>
              <a:rPr sz="900" spc="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900" spc="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creditworthiness. The company should use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more comprehensive credit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scoring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factors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risk-related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attributes.</a:t>
            </a:r>
            <a:endParaRPr sz="900">
              <a:latin typeface="Trebuchet MS"/>
              <a:cs typeface="Trebuchet MS"/>
            </a:endParaRPr>
          </a:p>
          <a:p>
            <a:pPr marL="355600" marR="6350" algn="just">
              <a:lnSpc>
                <a:spcPts val="969"/>
              </a:lnSpc>
              <a:spcBef>
                <a:spcPts val="610"/>
              </a:spcBef>
            </a:pP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Positive Growth </a:t>
            </a:r>
            <a:r>
              <a:rPr sz="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Trend</a:t>
            </a:r>
            <a:r>
              <a:rPr sz="900" b="1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 steady increase in the </a:t>
            </a:r>
            <a:r>
              <a:rPr sz="900" spc="-10" dirty="0">
                <a:solidFill>
                  <a:srgbClr val="404040"/>
                </a:solidFill>
                <a:latin typeface="Trebuchet MS"/>
                <a:cs typeface="Trebuchet MS"/>
              </a:rPr>
              <a:t>number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from 2007 to 2011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indicates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growth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in the market. The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company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900" spc="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capitalize on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this trend by maintaining a competitive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edge in the industry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while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keeping risk management practices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robust.</a:t>
            </a:r>
            <a:endParaRPr sz="900">
              <a:latin typeface="Trebuchet MS"/>
              <a:cs typeface="Trebuchet MS"/>
            </a:endParaRPr>
          </a:p>
          <a:p>
            <a:pPr marL="355600" marR="5080" algn="just">
              <a:lnSpc>
                <a:spcPts val="969"/>
              </a:lnSpc>
              <a:spcBef>
                <a:spcPts val="605"/>
              </a:spcBef>
            </a:pP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Seasonal Trends</a:t>
            </a:r>
            <a:r>
              <a:rPr sz="900" b="1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December and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Q4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are peak periods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loan applications, likely due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 holiday season. The company should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anticipate</a:t>
            </a:r>
            <a:r>
              <a:rPr sz="9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increased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demand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during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periods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ensure efficient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processing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meet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needs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711" y="4397502"/>
            <a:ext cx="7808595" cy="181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7272"/>
              <a:buAutoNum type="alphaUcPeriod" startAt="2"/>
              <a:tabLst>
                <a:tab pos="355600" algn="l"/>
                <a:tab pos="356235" algn="l"/>
              </a:tabLst>
            </a:pP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Unordered</a:t>
            </a:r>
            <a:r>
              <a:rPr sz="11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Categorical</a:t>
            </a:r>
            <a:r>
              <a:rPr sz="11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Variables:</a:t>
            </a:r>
            <a:endParaRPr sz="1100">
              <a:latin typeface="Trebuchet MS"/>
              <a:cs typeface="Trebuchet MS"/>
            </a:endParaRPr>
          </a:p>
          <a:p>
            <a:pPr marL="812800" marR="5080" lvl="1" indent="-342900" algn="just">
              <a:lnSpc>
                <a:spcPts val="969"/>
              </a:lnSpc>
              <a:spcBef>
                <a:spcPts val="1025"/>
              </a:spcBef>
              <a:buClr>
                <a:srgbClr val="90C225"/>
              </a:buClr>
              <a:buSzPct val="77777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Debt Consolidation Risk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: Since debt consolidation is the category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 maximum number of loans and high default rates, the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company should carefully evaluate applicants seeking debt consolidation loans and potentially adjust interest rates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offer financial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counseling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services.</a:t>
            </a:r>
            <a:endParaRPr sz="900">
              <a:latin typeface="Trebuchet MS"/>
              <a:cs typeface="Trebuchet MS"/>
            </a:endParaRPr>
          </a:p>
          <a:p>
            <a:pPr marL="812800" lvl="1" indent="-343535">
              <a:lnSpc>
                <a:spcPts val="1025"/>
              </a:lnSpc>
              <a:spcBef>
                <a:spcPts val="885"/>
              </a:spcBef>
              <a:buClr>
                <a:srgbClr val="90C225"/>
              </a:buClr>
              <a:buSzPct val="77777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Housing</a:t>
            </a:r>
            <a:r>
              <a:rPr sz="900" b="1" u="sng" spc="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Status</a:t>
            </a:r>
            <a:r>
              <a:rPr sz="900" b="1" u="sng" spc="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and</a:t>
            </a:r>
            <a:r>
              <a:rPr sz="900" b="1" u="sng" spc="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Default</a:t>
            </a:r>
            <a:r>
              <a:rPr sz="900" b="1" u="sng" spc="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Risk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9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9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living</a:t>
            </a:r>
            <a:r>
              <a:rPr sz="9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9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rented</a:t>
            </a:r>
            <a:r>
              <a:rPr sz="9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9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mortgaged</a:t>
            </a:r>
            <a:r>
              <a:rPr sz="9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houses</a:t>
            </a:r>
            <a:r>
              <a:rPr sz="9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9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9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likely</a:t>
            </a:r>
            <a:r>
              <a:rPr sz="9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9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default.</a:t>
            </a:r>
            <a:r>
              <a:rPr sz="9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9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9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9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endParaRPr sz="900">
              <a:latin typeface="Trebuchet MS"/>
              <a:cs typeface="Trebuchet MS"/>
            </a:endParaRPr>
          </a:p>
          <a:p>
            <a:pPr marL="812800">
              <a:lnSpc>
                <a:spcPts val="1025"/>
              </a:lnSpc>
            </a:pP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considered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 underwriting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process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404040"/>
                </a:solidFill>
                <a:latin typeface="Trebuchet MS"/>
                <a:cs typeface="Trebuchet MS"/>
              </a:rPr>
              <a:t>assess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404040"/>
                </a:solidFill>
                <a:latin typeface="Trebuchet MS"/>
                <a:cs typeface="Trebuchet MS"/>
              </a:rPr>
              <a:t>housing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stability</a:t>
            </a:r>
            <a:r>
              <a:rPr sz="9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its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impact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repayment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ability.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rebuchet MS"/>
              <a:cs typeface="Trebuchet MS"/>
            </a:endParaRPr>
          </a:p>
          <a:p>
            <a:pPr marL="812800" marR="7620" lvl="1" indent="-342900" algn="just">
              <a:lnSpc>
                <a:spcPts val="969"/>
              </a:lnSpc>
              <a:buClr>
                <a:srgbClr val="90C225"/>
              </a:buClr>
              <a:buSzPct val="77777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Verification Process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: Verified loan applicants are defaulting more than those who are not verified. The company should review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its 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verification</a:t>
            </a:r>
            <a:r>
              <a:rPr sz="9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process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ensure it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effectively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assesses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applicant</a:t>
            </a:r>
            <a:r>
              <a:rPr sz="9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creditworthiness</a:t>
            </a:r>
            <a:r>
              <a:rPr sz="9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consider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improvements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adjustments.</a:t>
            </a:r>
            <a:endParaRPr sz="9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"/>
            </a:pPr>
            <a:endParaRPr sz="850">
              <a:latin typeface="Trebuchet MS"/>
              <a:cs typeface="Trebuchet MS"/>
            </a:endParaRPr>
          </a:p>
          <a:p>
            <a:pPr marL="812800" marR="5715" lvl="1" indent="-342900" algn="just">
              <a:lnSpc>
                <a:spcPts val="969"/>
              </a:lnSpc>
              <a:spcBef>
                <a:spcPts val="5"/>
              </a:spcBef>
              <a:buClr>
                <a:srgbClr val="90C225"/>
              </a:buClr>
              <a:buSzPct val="77777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Geographic Risk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: Loan applicants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states like California (CA), Florida (FL), and New York (NY) are more likely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default. </a:t>
            </a:r>
            <a:r>
              <a:rPr sz="9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 company</a:t>
            </a:r>
            <a:r>
              <a:rPr sz="9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should monitor</a:t>
            </a:r>
            <a:r>
              <a:rPr sz="9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regional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risk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trends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adjust lending strategies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rates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accordingly</a:t>
            </a:r>
            <a:r>
              <a:rPr sz="9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these areas.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875" y="6328664"/>
            <a:ext cx="242252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64260" marR="5080" indent="-105156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Annual Income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Status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0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Bivariate</a:t>
            </a:r>
            <a:r>
              <a:rPr spc="-229" dirty="0"/>
              <a:t> </a:t>
            </a:r>
            <a:r>
              <a:rPr dirty="0"/>
              <a:t>Analysis</a:t>
            </a:r>
            <a:r>
              <a:rPr spc="-30" dirty="0"/>
              <a:t> </a:t>
            </a:r>
            <a:r>
              <a:rPr spc="-5" dirty="0"/>
              <a:t>(Quantitative</a:t>
            </a:r>
            <a:r>
              <a:rPr spc="-40" dirty="0"/>
              <a:t> </a:t>
            </a:r>
            <a:r>
              <a:rPr spc="-35" dirty="0"/>
              <a:t>Variables)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095" y="1008888"/>
            <a:ext cx="8110728" cy="484022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0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Bivariate</a:t>
            </a:r>
            <a:r>
              <a:rPr spc="-229" dirty="0"/>
              <a:t> </a:t>
            </a:r>
            <a:r>
              <a:rPr dirty="0"/>
              <a:t>Analysis</a:t>
            </a:r>
            <a:r>
              <a:rPr spc="-30" dirty="0"/>
              <a:t> </a:t>
            </a:r>
            <a:r>
              <a:rPr spc="-5" dirty="0"/>
              <a:t>(Quantitative</a:t>
            </a:r>
            <a:r>
              <a:rPr spc="-40" dirty="0"/>
              <a:t> </a:t>
            </a:r>
            <a:r>
              <a:rPr spc="-35" dirty="0"/>
              <a:t>Variables)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15567"/>
            <a:ext cx="7932420" cy="46939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43198" y="6328664"/>
            <a:ext cx="257238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840105" marR="5080" indent="-82804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Amount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Funded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v/s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0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Bivariate</a:t>
            </a:r>
            <a:r>
              <a:rPr spc="-229" dirty="0"/>
              <a:t> </a:t>
            </a:r>
            <a:r>
              <a:rPr dirty="0"/>
              <a:t>Analysis</a:t>
            </a:r>
            <a:r>
              <a:rPr spc="-30" dirty="0"/>
              <a:t> </a:t>
            </a:r>
            <a:r>
              <a:rPr spc="-5" dirty="0"/>
              <a:t>(Quantitative</a:t>
            </a:r>
            <a:r>
              <a:rPr spc="-40" dirty="0"/>
              <a:t> </a:t>
            </a:r>
            <a:r>
              <a:rPr spc="-35" dirty="0"/>
              <a:t>Variables)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634" y="6328664"/>
            <a:ext cx="2452370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780415" marR="5080" indent="-76835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Interest Rate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the loan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" y="1063752"/>
            <a:ext cx="8182356" cy="47304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3558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Data</a:t>
            </a:r>
            <a:r>
              <a:rPr b="1" spc="-7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077595"/>
            <a:ext cx="84137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Lending Club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provided us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customer’s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historical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data. This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dataset contained information pertaining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the 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borrower’s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past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credit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history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Lending Club loan information.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 total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dataset consisted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over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39717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records and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111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columns, </a:t>
            </a:r>
            <a:r>
              <a:rPr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which was sufficient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for our team to conduct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analysis. 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Variables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present within the dataset provided an ample amount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information which we could use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identify relationships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and gauge their effect upon the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success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failure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borrower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fulfilling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terms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their</a:t>
            </a:r>
            <a:r>
              <a:rPr sz="12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agreement.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5838240"/>
            <a:ext cx="8351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required only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had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 direct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indirect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response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borrower’s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potential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default.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achieve this,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prepared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choosing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select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would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best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fit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criteria.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5" y="2036064"/>
            <a:ext cx="9342881" cy="356692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0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Bivariate</a:t>
            </a:r>
            <a:r>
              <a:rPr spc="-229" dirty="0"/>
              <a:t> </a:t>
            </a:r>
            <a:r>
              <a:rPr dirty="0"/>
              <a:t>Analysis</a:t>
            </a:r>
            <a:r>
              <a:rPr spc="-30" dirty="0"/>
              <a:t> </a:t>
            </a:r>
            <a:r>
              <a:rPr spc="-5" dirty="0"/>
              <a:t>(Quantitative</a:t>
            </a:r>
            <a:r>
              <a:rPr spc="-40" dirty="0"/>
              <a:t> </a:t>
            </a:r>
            <a:r>
              <a:rPr spc="-35" dirty="0"/>
              <a:t>Variables)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2446" y="6328664"/>
            <a:ext cx="2413000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21945" marR="5080" indent="-30988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Bucket of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Debt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to Income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Ratio of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Status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1267" y="1310639"/>
            <a:ext cx="7972043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0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Bivariate</a:t>
            </a:r>
            <a:r>
              <a:rPr spc="-229" dirty="0"/>
              <a:t> </a:t>
            </a:r>
            <a:r>
              <a:rPr dirty="0"/>
              <a:t>Analysis</a:t>
            </a:r>
            <a:r>
              <a:rPr spc="-30" dirty="0"/>
              <a:t> </a:t>
            </a:r>
            <a:r>
              <a:rPr spc="-5" dirty="0"/>
              <a:t>(Quantitative</a:t>
            </a:r>
            <a:r>
              <a:rPr spc="-40" dirty="0"/>
              <a:t> </a:t>
            </a:r>
            <a:r>
              <a:rPr spc="-35" dirty="0"/>
              <a:t>Variables)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9775" y="6328664"/>
            <a:ext cx="249872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5745" marR="5080" indent="-233679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 Amount associated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customer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Status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911" y="1187196"/>
            <a:ext cx="8005571" cy="475183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0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Bivariate</a:t>
            </a:r>
            <a:r>
              <a:rPr spc="-229" dirty="0"/>
              <a:t> </a:t>
            </a:r>
            <a:r>
              <a:rPr dirty="0"/>
              <a:t>Analysis</a:t>
            </a:r>
            <a:r>
              <a:rPr spc="-30" dirty="0"/>
              <a:t> </a:t>
            </a:r>
            <a:r>
              <a:rPr spc="-5" dirty="0"/>
              <a:t>(Quantitative</a:t>
            </a:r>
            <a:r>
              <a:rPr spc="-40" dirty="0"/>
              <a:t> </a:t>
            </a:r>
            <a:r>
              <a:rPr spc="-35" dirty="0"/>
              <a:t>Variables)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511" y="1235329"/>
            <a:ext cx="8265795" cy="444817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Observations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812800" indent="-343535">
              <a:lnSpc>
                <a:spcPct val="100000"/>
              </a:lnSpc>
              <a:spcBef>
                <a:spcPts val="61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majority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 applicants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who defaulted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received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 amounts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$15,000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higher.</a:t>
            </a:r>
            <a:endParaRPr sz="1200">
              <a:latin typeface="Trebuchet MS"/>
              <a:cs typeface="Trebuchet MS"/>
            </a:endParaRPr>
          </a:p>
          <a:p>
            <a:pPr marL="812800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majority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charged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off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had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significantly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high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Debt-to-Income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(DTI)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ratios.</a:t>
            </a:r>
            <a:endParaRPr sz="1200">
              <a:latin typeface="Trebuchet MS"/>
              <a:cs typeface="Trebuchet MS"/>
            </a:endParaRPr>
          </a:p>
          <a:p>
            <a:pPr marL="812800" marR="5715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significant portion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of loan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who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defaulted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received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loans with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rates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falling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within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range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13%</a:t>
            </a:r>
            <a:r>
              <a:rPr sz="1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17%.</a:t>
            </a:r>
            <a:endParaRPr sz="1200">
              <a:latin typeface="Trebuchet MS"/>
              <a:cs typeface="Trebuchet MS"/>
            </a:endParaRPr>
          </a:p>
          <a:p>
            <a:pPr marL="812800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majority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charged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off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reported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annual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less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$40,000.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"/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Inferences</a:t>
            </a:r>
            <a:r>
              <a:rPr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812800" marR="5080" indent="-343535" algn="just">
              <a:lnSpc>
                <a:spcPct val="100000"/>
              </a:lnSpc>
              <a:spcBef>
                <a:spcPts val="1019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3435" algn="l"/>
              </a:tabLst>
            </a:pP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High </a:t>
            </a:r>
            <a:r>
              <a:rPr sz="12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Loan Amounts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 receiving loan amounts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$15,000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higher are more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likely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default.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company can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mitigate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this risk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conducting more thorough assessments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larger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 requests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potentially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capping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amounts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higher-risk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applicants.</a:t>
            </a:r>
            <a:endParaRPr sz="1200">
              <a:latin typeface="Trebuchet MS"/>
              <a:cs typeface="Trebuchet MS"/>
            </a:endParaRPr>
          </a:p>
          <a:p>
            <a:pPr marL="812800" marR="5715" indent="-343535" algn="just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3435" algn="l"/>
              </a:tabLst>
            </a:pP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DTI and Interest Rates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High Debt-to-Income (DTI) ratios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and interest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rates in the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13%-17%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range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associated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with defaults.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company should review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its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interest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rate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determination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process and consider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adjusting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rates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DTI</a:t>
            </a:r>
            <a:r>
              <a:rPr sz="1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ratios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better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align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borrower's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ability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repay.</a:t>
            </a:r>
            <a:endParaRPr sz="1200">
              <a:latin typeface="Trebuchet MS"/>
              <a:cs typeface="Trebuchet MS"/>
            </a:endParaRPr>
          </a:p>
          <a:p>
            <a:pPr marL="812800" marR="5080" indent="-343535" algn="just">
              <a:lnSpc>
                <a:spcPct val="100499"/>
              </a:lnSpc>
              <a:spcBef>
                <a:spcPts val="98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3435" algn="l"/>
              </a:tabLst>
            </a:pPr>
            <a:r>
              <a:rPr sz="12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Low</a:t>
            </a:r>
            <a:r>
              <a:rPr sz="1200" b="1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Annual</a:t>
            </a:r>
            <a:r>
              <a:rPr sz="12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Income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annual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incomes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less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$40,000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have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higher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likelihood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defaulting.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The company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should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consider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offering financial education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resources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setting maximum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amounts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income levels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ensure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affordability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for borrowers.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4220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Multiv</a:t>
            </a:r>
            <a:r>
              <a:rPr spc="5" dirty="0"/>
              <a:t>a</a:t>
            </a:r>
            <a:r>
              <a:rPr dirty="0"/>
              <a:t>riate</a:t>
            </a:r>
            <a:r>
              <a:rPr spc="-225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367409"/>
            <a:ext cx="8439785" cy="2600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6350" indent="-287020" algn="just">
              <a:lnSpc>
                <a:spcPct val="100000"/>
              </a:lnSpc>
              <a:spcBef>
                <a:spcPts val="95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720" algn="l"/>
              </a:tabLst>
            </a:pP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Multivariate analysis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statistical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technique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used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analyze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data that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involves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more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 than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two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variables.</a:t>
            </a:r>
            <a:endParaRPr sz="16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Unlike univariate analysis (which deals with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one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variable) and bivariate analysis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(which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 deals with two variables), multivariate analysis examines the relationships between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multiple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simultaneously.</a:t>
            </a:r>
            <a:endParaRPr sz="16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 is widely used in various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fields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such as economics, social sciences, 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biology,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marketing,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environmental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science.</a:t>
            </a:r>
            <a:endParaRPr sz="16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085" algn="l"/>
                <a:tab pos="299720" algn="l"/>
                <a:tab pos="1531620" algn="l"/>
                <a:tab pos="2374900" algn="l"/>
                <a:tab pos="2827655" algn="l"/>
                <a:tab pos="3627754" algn="l"/>
                <a:tab pos="4577080" algn="l"/>
                <a:tab pos="5200650" algn="l"/>
                <a:tab pos="5519420" algn="l"/>
                <a:tab pos="6546215" algn="l"/>
                <a:tab pos="7085965" algn="l"/>
                <a:tab pos="741045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Multivariate	analysis	can	include	different	types	of	variables,	such	as	categorical</a:t>
            </a:r>
            <a:endParaRPr sz="16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variables,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numerical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variables,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combination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both.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075" y="1618488"/>
            <a:ext cx="9302496" cy="38267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45726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</a:t>
            </a:r>
            <a:r>
              <a:rPr sz="3900" spc="5" dirty="0"/>
              <a:t>u</a:t>
            </a:r>
            <a:r>
              <a:rPr sz="3900" dirty="0"/>
              <a:t>ltivari</a:t>
            </a:r>
            <a:r>
              <a:rPr sz="3900" spc="10" dirty="0"/>
              <a:t>a</a:t>
            </a:r>
            <a:r>
              <a:rPr sz="3900" spc="-5" dirty="0"/>
              <a:t>t</a:t>
            </a:r>
            <a:r>
              <a:rPr sz="3900" dirty="0"/>
              <a:t>e</a:t>
            </a:r>
            <a:r>
              <a:rPr sz="3900" spc="-240" dirty="0"/>
              <a:t> </a:t>
            </a:r>
            <a:r>
              <a:rPr sz="3900" dirty="0"/>
              <a:t>An</a:t>
            </a:r>
            <a:r>
              <a:rPr sz="3900" spc="10" dirty="0"/>
              <a:t>a</a:t>
            </a:r>
            <a:r>
              <a:rPr sz="3900" dirty="0"/>
              <a:t>lysis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3357498" y="6328664"/>
            <a:ext cx="2345690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995044" marR="5080" indent="-98298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Grade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Percentage of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Charged-off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" y="1629155"/>
            <a:ext cx="9208007" cy="38130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45726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</a:t>
            </a:r>
            <a:r>
              <a:rPr sz="3900" spc="5" dirty="0"/>
              <a:t>u</a:t>
            </a:r>
            <a:r>
              <a:rPr sz="3900" dirty="0"/>
              <a:t>ltivari</a:t>
            </a:r>
            <a:r>
              <a:rPr sz="3900" spc="10" dirty="0"/>
              <a:t>a</a:t>
            </a:r>
            <a:r>
              <a:rPr sz="3900" spc="-5" dirty="0"/>
              <a:t>t</a:t>
            </a:r>
            <a:r>
              <a:rPr sz="3900" dirty="0"/>
              <a:t>e</a:t>
            </a:r>
            <a:r>
              <a:rPr sz="3900" spc="-240" dirty="0"/>
              <a:t> </a:t>
            </a:r>
            <a:r>
              <a:rPr sz="3900" dirty="0"/>
              <a:t>An</a:t>
            </a:r>
            <a:r>
              <a:rPr sz="3900" spc="10" dirty="0"/>
              <a:t>a</a:t>
            </a:r>
            <a:r>
              <a:rPr sz="3900" dirty="0"/>
              <a:t>lysis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3221863" y="6328664"/>
            <a:ext cx="261683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130935" marR="5080" indent="-111887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Sub-Grade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Percentage of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Charged-off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1539239"/>
            <a:ext cx="9203436" cy="37795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45726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</a:t>
            </a:r>
            <a:r>
              <a:rPr sz="3900" spc="5" dirty="0"/>
              <a:t>u</a:t>
            </a:r>
            <a:r>
              <a:rPr sz="3900" dirty="0"/>
              <a:t>ltivari</a:t>
            </a:r>
            <a:r>
              <a:rPr sz="3900" spc="10" dirty="0"/>
              <a:t>a</a:t>
            </a:r>
            <a:r>
              <a:rPr sz="3900" spc="-5" dirty="0"/>
              <a:t>t</a:t>
            </a:r>
            <a:r>
              <a:rPr sz="3900" dirty="0"/>
              <a:t>e</a:t>
            </a:r>
            <a:r>
              <a:rPr sz="3900" spc="-240" dirty="0"/>
              <a:t> </a:t>
            </a:r>
            <a:r>
              <a:rPr sz="3900" dirty="0"/>
              <a:t>An</a:t>
            </a:r>
            <a:r>
              <a:rPr sz="3900" spc="10" dirty="0"/>
              <a:t>a</a:t>
            </a:r>
            <a:r>
              <a:rPr sz="3900" dirty="0"/>
              <a:t>lysis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3453510" y="6328664"/>
            <a:ext cx="215328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8895" marR="5080" indent="-3683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Employment Length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(In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Years)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Percentage of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Charged-off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04" y="1540763"/>
            <a:ext cx="9121140" cy="37764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45726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</a:t>
            </a:r>
            <a:r>
              <a:rPr sz="3900" spc="5" dirty="0"/>
              <a:t>u</a:t>
            </a:r>
            <a:r>
              <a:rPr sz="3900" dirty="0"/>
              <a:t>ltivari</a:t>
            </a:r>
            <a:r>
              <a:rPr sz="3900" spc="10" dirty="0"/>
              <a:t>a</a:t>
            </a:r>
            <a:r>
              <a:rPr sz="3900" spc="-5" dirty="0"/>
              <a:t>t</a:t>
            </a:r>
            <a:r>
              <a:rPr sz="3900" dirty="0"/>
              <a:t>e</a:t>
            </a:r>
            <a:r>
              <a:rPr sz="3900" spc="-240" dirty="0"/>
              <a:t> </a:t>
            </a:r>
            <a:r>
              <a:rPr sz="3900" dirty="0"/>
              <a:t>An</a:t>
            </a:r>
            <a:r>
              <a:rPr sz="3900" spc="10" dirty="0"/>
              <a:t>a</a:t>
            </a:r>
            <a:r>
              <a:rPr sz="3900" dirty="0"/>
              <a:t>lysis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3511422" y="6328664"/>
            <a:ext cx="2035810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49580" marR="5080" indent="-437515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Address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State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Percentage</a:t>
            </a:r>
            <a:r>
              <a:rPr sz="11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Charged-off Loans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075" y="1546860"/>
            <a:ext cx="9197340" cy="37642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45726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</a:t>
            </a:r>
            <a:r>
              <a:rPr sz="3900" spc="5" dirty="0"/>
              <a:t>u</a:t>
            </a:r>
            <a:r>
              <a:rPr sz="3900" dirty="0"/>
              <a:t>ltivari</a:t>
            </a:r>
            <a:r>
              <a:rPr sz="3900" spc="10" dirty="0"/>
              <a:t>a</a:t>
            </a:r>
            <a:r>
              <a:rPr sz="3900" spc="-5" dirty="0"/>
              <a:t>t</a:t>
            </a:r>
            <a:r>
              <a:rPr sz="3900" dirty="0"/>
              <a:t>e</a:t>
            </a:r>
            <a:r>
              <a:rPr sz="3900" spc="-240" dirty="0"/>
              <a:t> </a:t>
            </a:r>
            <a:r>
              <a:rPr sz="3900" dirty="0"/>
              <a:t>An</a:t>
            </a:r>
            <a:r>
              <a:rPr sz="3900" spc="10" dirty="0"/>
              <a:t>a</a:t>
            </a:r>
            <a:r>
              <a:rPr sz="3900" dirty="0"/>
              <a:t>lysis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3436746" y="6328664"/>
            <a:ext cx="2184400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24510" marR="5080" indent="-512445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Purpose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1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Percentage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Charged-off Loans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863" y="1542288"/>
            <a:ext cx="9137904" cy="3773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45726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</a:t>
            </a:r>
            <a:r>
              <a:rPr sz="3900" spc="5" dirty="0"/>
              <a:t>u</a:t>
            </a:r>
            <a:r>
              <a:rPr sz="3900" dirty="0"/>
              <a:t>ltivari</a:t>
            </a:r>
            <a:r>
              <a:rPr sz="3900" spc="10" dirty="0"/>
              <a:t>a</a:t>
            </a:r>
            <a:r>
              <a:rPr sz="3900" spc="-5" dirty="0"/>
              <a:t>t</a:t>
            </a:r>
            <a:r>
              <a:rPr sz="3900" dirty="0"/>
              <a:t>e</a:t>
            </a:r>
            <a:r>
              <a:rPr sz="3900" spc="-240" dirty="0"/>
              <a:t> </a:t>
            </a:r>
            <a:r>
              <a:rPr sz="3900" dirty="0"/>
              <a:t>An</a:t>
            </a:r>
            <a:r>
              <a:rPr sz="3900" spc="10" dirty="0"/>
              <a:t>a</a:t>
            </a:r>
            <a:r>
              <a:rPr sz="3900" dirty="0"/>
              <a:t>lysis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3409315" y="6328664"/>
            <a:ext cx="223964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51815" marR="5080" indent="-53975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Home Ownership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Percentage of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Charged-off Loans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4055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50" dirty="0"/>
              <a:t> </a:t>
            </a:r>
            <a:r>
              <a:rPr spc="-5" dirty="0"/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076071"/>
            <a:ext cx="8388350" cy="222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Dataset</a:t>
            </a:r>
            <a:r>
              <a:rPr sz="1800" b="1" u="heavy" spc="-1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Attributes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solidFill>
                  <a:srgbClr val="404040"/>
                </a:solidFill>
                <a:latin typeface="Trebuchet MS"/>
                <a:cs typeface="Trebuchet MS"/>
              </a:rPr>
              <a:t>Pri</a:t>
            </a:r>
            <a:r>
              <a:rPr sz="1400" b="1" spc="1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400" b="1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b="1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400" b="1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b="1" spc="-10" dirty="0">
                <a:solidFill>
                  <a:srgbClr val="404040"/>
                </a:solidFill>
                <a:latin typeface="Trebuchet MS"/>
                <a:cs typeface="Trebuchet MS"/>
              </a:rPr>
              <a:t>tt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rib</a:t>
            </a:r>
            <a:r>
              <a:rPr sz="1400" b="1" spc="-10" dirty="0">
                <a:solidFill>
                  <a:srgbClr val="404040"/>
                </a:solidFill>
                <a:latin typeface="Trebuchet MS"/>
                <a:cs typeface="Trebuchet MS"/>
              </a:rPr>
              <a:t>ut</a:t>
            </a:r>
            <a:r>
              <a:rPr sz="1400" b="1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Status:</a:t>
            </a:r>
            <a:r>
              <a:rPr sz="1200" b="1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Principal</a:t>
            </a:r>
            <a:r>
              <a:rPr sz="1200" b="1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Attribute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of</a:t>
            </a: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(loan_status).</a:t>
            </a:r>
            <a:r>
              <a:rPr sz="1200" b="1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column</a:t>
            </a:r>
            <a:r>
              <a:rPr sz="12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consists</a:t>
            </a: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three distinct</a:t>
            </a:r>
            <a:r>
              <a:rPr sz="12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values:</a:t>
            </a:r>
            <a:endParaRPr sz="1200">
              <a:latin typeface="Trebuchet MS"/>
              <a:cs typeface="Trebuchet MS"/>
            </a:endParaRPr>
          </a:p>
          <a:p>
            <a:pPr marL="1155065" indent="-229235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1155065" algn="l"/>
                <a:tab pos="1155700" algn="l"/>
              </a:tabLst>
            </a:pP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Fully-Paid:</a:t>
            </a:r>
            <a:r>
              <a:rPr sz="10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Signifies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successfully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repaid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"/>
            </a:pPr>
            <a:endParaRPr sz="850">
              <a:latin typeface="Trebuchet MS"/>
              <a:cs typeface="Trebuchet MS"/>
            </a:endParaRPr>
          </a:p>
          <a:p>
            <a:pPr marL="1155065" indent="-229235">
              <a:lnSpc>
                <a:spcPct val="100000"/>
              </a:lnSpc>
              <a:buClr>
                <a:srgbClr val="90C225"/>
              </a:buClr>
              <a:buSzPct val="80000"/>
              <a:buFont typeface="Wingdings"/>
              <a:buChar char=""/>
              <a:tabLst>
                <a:tab pos="1155065" algn="l"/>
                <a:tab pos="1155700" algn="l"/>
              </a:tabLst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Charged-Off: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Indicates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been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labeled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"Charged-Off"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defaulted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"/>
            </a:pPr>
            <a:endParaRPr sz="850">
              <a:latin typeface="Trebuchet MS"/>
              <a:cs typeface="Trebuchet MS"/>
            </a:endParaRPr>
          </a:p>
          <a:p>
            <a:pPr marL="1155065" indent="-229235">
              <a:lnSpc>
                <a:spcPct val="100000"/>
              </a:lnSpc>
              <a:buClr>
                <a:srgbClr val="90C225"/>
              </a:buClr>
              <a:buSzPct val="80000"/>
              <a:buFont typeface="Wingdings"/>
              <a:buChar char=""/>
              <a:tabLst>
                <a:tab pos="1155065" algn="l"/>
                <a:tab pos="1155700" algn="l"/>
              </a:tabLst>
            </a:pP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Current:</a:t>
            </a:r>
            <a:r>
              <a:rPr sz="10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Represents</a:t>
            </a:r>
            <a:r>
              <a:rPr sz="10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customers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whose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presently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progress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and,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thus,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cannot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provide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conclusive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evidence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regarding</a:t>
            </a:r>
            <a:endParaRPr sz="1000">
              <a:latin typeface="Trebuchet MS"/>
              <a:cs typeface="Trebuchet MS"/>
            </a:endParaRPr>
          </a:p>
          <a:p>
            <a:pPr marL="1155065">
              <a:lnSpc>
                <a:spcPct val="100000"/>
              </a:lnSpc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future</a:t>
            </a:r>
            <a:r>
              <a:rPr sz="1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defaults.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purposes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case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study,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rows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"Current"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excluded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0685" y="3710178"/>
            <a:ext cx="7491730" cy="236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Decision</a:t>
            </a:r>
            <a:r>
              <a:rPr sz="12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Matrix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Acceptance</a:t>
            </a:r>
            <a:r>
              <a:rPr sz="100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Outcome</a:t>
            </a:r>
            <a:r>
              <a:rPr sz="10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-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three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potential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scenarios: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rebuchet MS"/>
              <a:cs typeface="Trebuchet MS"/>
            </a:endParaRPr>
          </a:p>
          <a:p>
            <a:pPr marL="1651000" marR="1066165" indent="-724535">
              <a:lnSpc>
                <a:spcPct val="100000"/>
              </a:lnSpc>
            </a:pP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Fully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Paid</a:t>
            </a:r>
            <a:r>
              <a:rPr sz="10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category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represents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successfully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repaid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both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principal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and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rebuchet MS"/>
              <a:cs typeface="Trebuchet MS"/>
            </a:endParaRPr>
          </a:p>
          <a:p>
            <a:pPr marL="835660" algn="ctr">
              <a:lnSpc>
                <a:spcPct val="100000"/>
              </a:lnSpc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Current</a:t>
            </a:r>
            <a:r>
              <a:rPr sz="10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group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actively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process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making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installments;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hence,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tenure</a:t>
            </a:r>
            <a:endParaRPr sz="1000">
              <a:latin typeface="Trebuchet MS"/>
              <a:cs typeface="Trebuchet MS"/>
            </a:endParaRPr>
          </a:p>
          <a:p>
            <a:pPr marL="1498600">
              <a:lnSpc>
                <a:spcPct val="100000"/>
              </a:lnSpc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yet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concluded.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individuals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categorized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'defaulted.’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rebuchet MS"/>
              <a:cs typeface="Trebuchet MS"/>
            </a:endParaRPr>
          </a:p>
          <a:p>
            <a:pPr marL="1765300" marR="486409" indent="-838835">
              <a:lnSpc>
                <a:spcPct val="100000"/>
              </a:lnSpc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Charged-off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- This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classification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pertains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failed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timely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installments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extended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period,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resulting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'default'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Rejection</a:t>
            </a:r>
            <a:r>
              <a:rPr sz="10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 cases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company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declined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(usually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due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candidate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meeting</a:t>
            </a:r>
            <a:endParaRPr sz="1000">
              <a:latin typeface="Trebuchet MS"/>
              <a:cs typeface="Trebuchet MS"/>
            </a:endParaRPr>
          </a:p>
          <a:p>
            <a:pPr marL="1498600" marR="340995">
              <a:lnSpc>
                <a:spcPct val="100000"/>
              </a:lnSpc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requirements),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transactional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history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available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applicants.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Consequently,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unavailable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company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included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 this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dataset.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36" y="1528572"/>
            <a:ext cx="9285732" cy="38008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45726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</a:t>
            </a:r>
            <a:r>
              <a:rPr sz="3900" spc="5" dirty="0"/>
              <a:t>u</a:t>
            </a:r>
            <a:r>
              <a:rPr sz="3900" dirty="0"/>
              <a:t>ltivari</a:t>
            </a:r>
            <a:r>
              <a:rPr sz="3900" spc="10" dirty="0"/>
              <a:t>a</a:t>
            </a:r>
            <a:r>
              <a:rPr sz="3900" spc="-5" dirty="0"/>
              <a:t>t</a:t>
            </a:r>
            <a:r>
              <a:rPr sz="3900" dirty="0"/>
              <a:t>e</a:t>
            </a:r>
            <a:r>
              <a:rPr sz="3900" spc="-240" dirty="0"/>
              <a:t> </a:t>
            </a:r>
            <a:r>
              <a:rPr sz="3900" dirty="0"/>
              <a:t>An</a:t>
            </a:r>
            <a:r>
              <a:rPr sz="3900" spc="10" dirty="0"/>
              <a:t>a</a:t>
            </a:r>
            <a:r>
              <a:rPr sz="3900" dirty="0"/>
              <a:t>lysis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3490086" y="6328664"/>
            <a:ext cx="208089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7112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Verification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 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Percentage of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Charged-off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45726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</a:t>
            </a:r>
            <a:r>
              <a:rPr sz="3900" spc="5" dirty="0"/>
              <a:t>u</a:t>
            </a:r>
            <a:r>
              <a:rPr sz="3900" dirty="0"/>
              <a:t>ltivari</a:t>
            </a:r>
            <a:r>
              <a:rPr sz="3900" spc="10" dirty="0"/>
              <a:t>a</a:t>
            </a:r>
            <a:r>
              <a:rPr sz="3900" spc="-5" dirty="0"/>
              <a:t>t</a:t>
            </a:r>
            <a:r>
              <a:rPr sz="3900" dirty="0"/>
              <a:t>e</a:t>
            </a:r>
            <a:r>
              <a:rPr sz="3900" spc="-240" dirty="0"/>
              <a:t> </a:t>
            </a:r>
            <a:r>
              <a:rPr sz="3900" dirty="0"/>
              <a:t>An</a:t>
            </a:r>
            <a:r>
              <a:rPr sz="3900" spc="10" dirty="0"/>
              <a:t>a</a:t>
            </a:r>
            <a:r>
              <a:rPr sz="3900" dirty="0"/>
              <a:t>lysis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3490086" y="6328664"/>
            <a:ext cx="208089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97155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Buckets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Annual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 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Percentage of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Charged-off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1" y="1537716"/>
            <a:ext cx="9159240" cy="3782567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108" y="1565147"/>
            <a:ext cx="8985504" cy="37277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45726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</a:t>
            </a:r>
            <a:r>
              <a:rPr sz="3900" spc="5" dirty="0"/>
              <a:t>u</a:t>
            </a:r>
            <a:r>
              <a:rPr sz="3900" dirty="0"/>
              <a:t>ltivari</a:t>
            </a:r>
            <a:r>
              <a:rPr sz="3900" spc="10" dirty="0"/>
              <a:t>a</a:t>
            </a:r>
            <a:r>
              <a:rPr sz="3900" spc="-5" dirty="0"/>
              <a:t>t</a:t>
            </a:r>
            <a:r>
              <a:rPr sz="3900" dirty="0"/>
              <a:t>e</a:t>
            </a:r>
            <a:r>
              <a:rPr sz="3900" spc="-240" dirty="0"/>
              <a:t> </a:t>
            </a:r>
            <a:r>
              <a:rPr sz="3900" dirty="0"/>
              <a:t>An</a:t>
            </a:r>
            <a:r>
              <a:rPr sz="3900" spc="10" dirty="0"/>
              <a:t>a</a:t>
            </a:r>
            <a:r>
              <a:rPr sz="3900" dirty="0"/>
              <a:t>lysis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3328542" y="6328664"/>
            <a:ext cx="2401570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3340" marR="5080" indent="-41275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Buckets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Debt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Ratio</a:t>
            </a:r>
            <a:r>
              <a:rPr sz="11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(DTI)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Percentage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Charged-off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45726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</a:t>
            </a:r>
            <a:r>
              <a:rPr sz="3900" spc="5" dirty="0"/>
              <a:t>u</a:t>
            </a:r>
            <a:r>
              <a:rPr sz="3900" dirty="0"/>
              <a:t>ltivari</a:t>
            </a:r>
            <a:r>
              <a:rPr sz="3900" spc="10" dirty="0"/>
              <a:t>a</a:t>
            </a:r>
            <a:r>
              <a:rPr sz="3900" spc="-5" dirty="0"/>
              <a:t>t</a:t>
            </a:r>
            <a:r>
              <a:rPr sz="3900" dirty="0"/>
              <a:t>e</a:t>
            </a:r>
            <a:r>
              <a:rPr sz="3900" spc="-240" dirty="0"/>
              <a:t> </a:t>
            </a:r>
            <a:r>
              <a:rPr sz="3900" dirty="0"/>
              <a:t>An</a:t>
            </a:r>
            <a:r>
              <a:rPr sz="3900" spc="10" dirty="0"/>
              <a:t>a</a:t>
            </a:r>
            <a:r>
              <a:rPr sz="3900" dirty="0"/>
              <a:t>lysis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3264534" y="6328664"/>
            <a:ext cx="252920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11505" marR="5080" indent="-59944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Buckets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v/s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Percentage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Charged-off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31" y="1520952"/>
            <a:ext cx="9086088" cy="375056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4220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Multiv</a:t>
            </a:r>
            <a:r>
              <a:rPr spc="5" dirty="0"/>
              <a:t>a</a:t>
            </a:r>
            <a:r>
              <a:rPr dirty="0"/>
              <a:t>riate</a:t>
            </a:r>
            <a:r>
              <a:rPr spc="-225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511" y="1297051"/>
            <a:ext cx="2920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Observations</a:t>
            </a:r>
            <a:r>
              <a:rPr sz="18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&amp;</a:t>
            </a:r>
            <a:r>
              <a:rPr sz="18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Inferences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711" y="2136775"/>
            <a:ext cx="8905240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Tendency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default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likely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belonging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B,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C,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grades.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16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Borrowers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sub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grade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B3,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B4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and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B5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maximum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tendency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default.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"/>
            </a:pPr>
            <a:endParaRPr sz="16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10</a:t>
            </a:r>
            <a:r>
              <a:rPr sz="1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years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experience</a:t>
            </a:r>
            <a:r>
              <a:rPr sz="12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maximum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tendency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default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"/>
            </a:pPr>
            <a:endParaRPr sz="16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Borrowers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states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CA,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FL,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NJ have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maximum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tendency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default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16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Borrowers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Rented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House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Ownership have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highest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tendency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default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loan.</a:t>
            </a:r>
            <a:endParaRPr sz="12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90000"/>
              </a:lnSpc>
              <a:spcBef>
                <a:spcPts val="6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borrowers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lower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groups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maximum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tendency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default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generally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decreases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1200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increase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annual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income.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"/>
            </a:pPr>
            <a:endParaRPr sz="16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tendency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default the loan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increasing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increase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rate.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406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Correlat</a:t>
            </a:r>
            <a:r>
              <a:rPr spc="10" dirty="0"/>
              <a:t>i</a:t>
            </a:r>
            <a:r>
              <a:rPr dirty="0"/>
              <a:t>on</a:t>
            </a:r>
            <a:r>
              <a:rPr spc="-204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328394"/>
            <a:ext cx="8442325" cy="398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400" spc="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4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400" spc="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statistical</a:t>
            </a:r>
            <a:r>
              <a:rPr sz="1400" spc="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technique</a:t>
            </a:r>
            <a:r>
              <a:rPr sz="1400" spc="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400" spc="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measure</a:t>
            </a:r>
            <a:r>
              <a:rPr sz="1400" spc="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strength</a:t>
            </a:r>
            <a:r>
              <a:rPr sz="1400" spc="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4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direction</a:t>
            </a:r>
            <a:r>
              <a:rPr sz="14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400" spc="-4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relationship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two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variables.</a:t>
            </a:r>
            <a:endParaRPr sz="14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50200"/>
              </a:lnSpc>
              <a:spcBef>
                <a:spcPts val="990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4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quantifies</a:t>
            </a:r>
            <a:r>
              <a:rPr sz="14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degree</a:t>
            </a:r>
            <a:r>
              <a:rPr sz="14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4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changes</a:t>
            </a:r>
            <a:r>
              <a:rPr sz="14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4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sz="14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variable</a:t>
            </a:r>
            <a:r>
              <a:rPr sz="14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4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associated</a:t>
            </a:r>
            <a:r>
              <a:rPr sz="14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4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changes</a:t>
            </a:r>
            <a:r>
              <a:rPr sz="14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4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another </a:t>
            </a:r>
            <a:r>
              <a:rPr sz="1400" spc="-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variable.</a:t>
            </a:r>
            <a:endParaRPr sz="14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50000"/>
              </a:lnSpc>
              <a:spcBef>
                <a:spcPts val="1010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299085" algn="l"/>
                <a:tab pos="299720" algn="l"/>
                <a:tab pos="1333500" algn="l"/>
                <a:tab pos="2087880" algn="l"/>
                <a:tab pos="2348865" algn="l"/>
                <a:tab pos="3006090" algn="l"/>
                <a:tab pos="3507104" algn="l"/>
                <a:tab pos="3793490" algn="l"/>
                <a:tab pos="4496435" algn="l"/>
                <a:tab pos="5135245" algn="l"/>
                <a:tab pos="5993130" algn="l"/>
                <a:tab pos="6784340" algn="l"/>
                <a:tab pos="7816215" algn="l"/>
              </a:tabLst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Cor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on	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nal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wide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y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d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n	var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ous	f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,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inc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udi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g	f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,	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cs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,	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iol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og</a:t>
            </a:r>
            <a:r>
              <a:rPr sz="1400" spc="-1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,  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psychology,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and social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sciences,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understand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patterns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and relationships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data.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155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Clr>
                <a:srgbClr val="90C225"/>
              </a:buClr>
              <a:buSzPct val="78571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ranges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rebuchet MS"/>
                <a:cs typeface="Trebuchet MS"/>
              </a:rPr>
              <a:t>-1</a:t>
            </a:r>
            <a:r>
              <a:rPr sz="14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155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400" b="1" dirty="0">
                <a:solidFill>
                  <a:srgbClr val="404040"/>
                </a:solidFill>
                <a:latin typeface="Trebuchet MS"/>
                <a:cs typeface="Trebuchet MS"/>
              </a:rPr>
              <a:t>r=1:</a:t>
            </a:r>
            <a:r>
              <a:rPr sz="14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indicates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perfect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positive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endParaRPr sz="1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"/>
            </a:pPr>
            <a:endParaRPr sz="155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buClr>
                <a:srgbClr val="90C225"/>
              </a:buClr>
              <a:buSzPct val="78571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400" b="1" dirty="0">
                <a:solidFill>
                  <a:srgbClr val="404040"/>
                </a:solidFill>
                <a:latin typeface="Trebuchet MS"/>
                <a:cs typeface="Trebuchet MS"/>
              </a:rPr>
              <a:t>r=−1:</a:t>
            </a:r>
            <a:r>
              <a:rPr sz="14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indicates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perfect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negative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endParaRPr sz="1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155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buClr>
                <a:srgbClr val="90C225"/>
              </a:buClr>
              <a:buSzPct val="78571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400" b="1" dirty="0">
                <a:solidFill>
                  <a:srgbClr val="404040"/>
                </a:solidFill>
                <a:latin typeface="Trebuchet MS"/>
                <a:cs typeface="Trebuchet MS"/>
              </a:rPr>
              <a:t>r=0:</a:t>
            </a:r>
            <a:r>
              <a:rPr sz="14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indicates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406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Correlat</a:t>
            </a:r>
            <a:r>
              <a:rPr spc="10" dirty="0"/>
              <a:t>i</a:t>
            </a:r>
            <a:r>
              <a:rPr dirty="0"/>
              <a:t>on</a:t>
            </a:r>
            <a:r>
              <a:rPr spc="-204" dirty="0"/>
              <a:t> </a:t>
            </a:r>
            <a:r>
              <a:rPr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039367"/>
            <a:ext cx="6685788" cy="44744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7630" y="5702909"/>
            <a:ext cx="637159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Matrix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among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namely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installment,</a:t>
            </a:r>
            <a:r>
              <a:rPr sz="1400" b="1" spc="-15" dirty="0">
                <a:solidFill>
                  <a:srgbClr val="404040"/>
                </a:solidFill>
                <a:latin typeface="Trebuchet MS"/>
                <a:cs typeface="Trebuchet MS"/>
              </a:rPr>
              <a:t> funded_amnt_inv, </a:t>
            </a:r>
            <a:r>
              <a:rPr sz="14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funded_amnt,</a:t>
            </a:r>
            <a:r>
              <a:rPr sz="14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loan_amnt, pub_rec_bankrupticies,</a:t>
            </a:r>
            <a:r>
              <a:rPr sz="14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annual_inc,</a:t>
            </a:r>
            <a:r>
              <a:rPr sz="14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emp_length, </a:t>
            </a:r>
            <a:r>
              <a:rPr sz="1400" b="1" spc="-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rebuchet MS"/>
                <a:cs typeface="Trebuchet MS"/>
              </a:rPr>
              <a:t>dti,</a:t>
            </a:r>
            <a:r>
              <a:rPr sz="14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Trebuchet MS"/>
                <a:cs typeface="Trebuchet MS"/>
              </a:rPr>
              <a:t>int_rate</a:t>
            </a:r>
            <a:r>
              <a:rPr sz="14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4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term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406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Correlat</a:t>
            </a:r>
            <a:r>
              <a:rPr spc="10" dirty="0"/>
              <a:t>i</a:t>
            </a:r>
            <a:r>
              <a:rPr dirty="0"/>
              <a:t>on</a:t>
            </a:r>
            <a:r>
              <a:rPr spc="-204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988" y="1364996"/>
            <a:ext cx="2920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Observations</a:t>
            </a:r>
            <a:r>
              <a:rPr sz="18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&amp;</a:t>
            </a:r>
            <a:r>
              <a:rPr sz="18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Inferences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188" y="2027882"/>
            <a:ext cx="7154545" cy="11080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5"/>
              </a:spcBef>
              <a:buClr>
                <a:srgbClr val="90C225"/>
              </a:buClr>
              <a:buSzPct val="78571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Strong</a:t>
            </a:r>
            <a:r>
              <a:rPr sz="1400" b="1" u="heavy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Correlation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60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installment</a:t>
            </a:r>
            <a:r>
              <a:rPr sz="12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strong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funded_amnt,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loan_amnt,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funded_amnt_inv</a:t>
            </a:r>
            <a:endParaRPr sz="12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term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strong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2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endParaRPr sz="12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annual_inc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strong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loan_amount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188" y="3592195"/>
            <a:ext cx="4735830" cy="82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0C225"/>
              </a:buClr>
              <a:buSzPct val="78571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Weak</a:t>
            </a:r>
            <a:r>
              <a:rPr sz="14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Correlation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112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dti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weak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the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fields</a:t>
            </a:r>
            <a:endParaRPr sz="12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emp_length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weak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fields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188" y="4872609"/>
            <a:ext cx="5917565" cy="82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8571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Negative</a:t>
            </a:r>
            <a:r>
              <a:rPr sz="1400" b="1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Correlation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112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pub_rec_bankrupticies</a:t>
            </a:r>
            <a:r>
              <a:rPr sz="12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negative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almost</a:t>
            </a:r>
            <a:r>
              <a:rPr sz="1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every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field</a:t>
            </a:r>
            <a:endParaRPr sz="12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annual_inc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negative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dti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2382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Sugg</a:t>
            </a:r>
            <a:r>
              <a:rPr spc="10" dirty="0"/>
              <a:t>e</a:t>
            </a:r>
            <a:r>
              <a:rPr dirty="0"/>
              <a:t>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402" y="1179321"/>
            <a:ext cx="9173845" cy="4731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715" indent="-287020" algn="just">
              <a:lnSpc>
                <a:spcPct val="100000"/>
              </a:lnSpc>
              <a:spcBef>
                <a:spcPts val="105"/>
              </a:spcBef>
              <a:buClr>
                <a:srgbClr val="90C225"/>
              </a:buClr>
              <a:buSzPct val="79411"/>
              <a:buFont typeface="Wingdings"/>
              <a:buChar char=""/>
              <a:tabLst>
                <a:tab pos="299720" algn="l"/>
              </a:tabLst>
            </a:pP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Implement Stricter Criteria for </a:t>
            </a:r>
            <a:r>
              <a:rPr sz="17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Grades</a:t>
            </a:r>
            <a:r>
              <a:rPr sz="17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7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B, C, </a:t>
            </a: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and D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Consider implementing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stricter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risk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assessment and underwriting criteria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 falling into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Grades B, C,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D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to minimize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default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risks.</a:t>
            </a:r>
            <a:endParaRPr sz="15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411"/>
              <a:buFont typeface="Wingdings"/>
              <a:buChar char=""/>
              <a:tabLst>
                <a:tab pos="299720" algn="l"/>
              </a:tabLst>
            </a:pPr>
            <a:r>
              <a:rPr sz="17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Focus </a:t>
            </a: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on </a:t>
            </a:r>
            <a:r>
              <a:rPr sz="17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Subgrades </a:t>
            </a:r>
            <a:r>
              <a:rPr sz="17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B3, B4, </a:t>
            </a: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and </a:t>
            </a:r>
            <a:r>
              <a:rPr sz="17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B5</a:t>
            </a:r>
            <a:r>
              <a:rPr sz="1700" b="1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Pay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special attention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 with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Subgrades B3, B4,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B5.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Consider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additional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risk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mitigation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measures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or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offering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lower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amounts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for</a:t>
            </a:r>
            <a:r>
              <a:rPr sz="1500" spc="4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these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subgrades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reduce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default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rates.</a:t>
            </a:r>
            <a:endParaRPr sz="1500">
              <a:latin typeface="Trebuchet MS"/>
              <a:cs typeface="Trebuchet MS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411"/>
              <a:buFont typeface="Wingdings"/>
              <a:buChar char=""/>
              <a:tabLst>
                <a:tab pos="299720" algn="l"/>
              </a:tabLst>
            </a:pP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Evaluate and </a:t>
            </a:r>
            <a:r>
              <a:rPr sz="17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Limit </a:t>
            </a: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60-Month </a:t>
            </a:r>
            <a:r>
              <a:rPr sz="17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Loans</a:t>
            </a:r>
            <a:r>
              <a:rPr sz="1700" b="1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Evaluate the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risk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associated with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60-month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loans. Consider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limiting the maximum term or adjusting interest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rates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for longer-term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loans to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decrease the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likelihood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of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defaults.</a:t>
            </a:r>
            <a:endParaRPr sz="15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411"/>
              <a:buFont typeface="Wingdings"/>
              <a:buChar char=""/>
              <a:tabLst>
                <a:tab pos="299720" algn="l"/>
              </a:tabLst>
            </a:pP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Comprehensive Credit </a:t>
            </a:r>
            <a:r>
              <a:rPr sz="17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Scoring System</a:t>
            </a:r>
            <a:r>
              <a:rPr sz="1700" b="1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Develop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comprehensive credit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scoring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system that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incorporates various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risk-related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attributes,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experience alone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might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not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sufficient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gauge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creditworthiness.</a:t>
            </a:r>
            <a:endParaRPr sz="1500">
              <a:latin typeface="Trebuchet MS"/>
              <a:cs typeface="Trebuchet MS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411"/>
              <a:buFont typeface="Wingdings"/>
              <a:buChar char=""/>
              <a:tabLst>
                <a:tab pos="299720" algn="l"/>
              </a:tabLst>
            </a:pP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Capitalizing on Market Growth</a:t>
            </a: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Capitalize on the market's growth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trend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observed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2007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2011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by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maintaining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competitive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edge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in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industry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while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ensuring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robust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risk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management </a:t>
            </a:r>
            <a:r>
              <a:rPr sz="1500" spc="-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practices.</a:t>
            </a:r>
            <a:endParaRPr sz="15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411"/>
              <a:buFont typeface="Wingdings"/>
              <a:buChar char=""/>
              <a:tabLst>
                <a:tab pos="299720" algn="l"/>
              </a:tabLst>
            </a:pP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Anticipate</a:t>
            </a:r>
            <a:r>
              <a:rPr sz="17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700" b="1" u="heavy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Peak</a:t>
            </a:r>
            <a:r>
              <a:rPr sz="17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7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Periods</a:t>
            </a:r>
            <a:r>
              <a:rPr sz="1700" b="1" spc="-1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7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Anticipate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increased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applications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during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peak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periods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such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500" spc="-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December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5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Q4.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Ensure</a:t>
            </a:r>
            <a:r>
              <a:rPr sz="15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efficient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processing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meet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demands</a:t>
            </a:r>
            <a:r>
              <a:rPr sz="15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during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busy</a:t>
            </a:r>
            <a:r>
              <a:rPr sz="15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seasons.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2382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Sugg</a:t>
            </a:r>
            <a:r>
              <a:rPr spc="10" dirty="0"/>
              <a:t>e</a:t>
            </a:r>
            <a:r>
              <a:rPr dirty="0"/>
              <a:t>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402" y="1149816"/>
            <a:ext cx="9173845" cy="465010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99085" marR="5080" indent="-287020" algn="just">
              <a:lnSpc>
                <a:spcPct val="110300"/>
              </a:lnSpc>
              <a:spcBef>
                <a:spcPts val="150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720" algn="l"/>
              </a:tabLst>
            </a:pP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Careful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Evaluation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for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Debt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Consolidation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Loans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Carefully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evaluate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seeking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debt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consolidation loans, considering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potential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interest rate adjustments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offering financial counseling services 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manage the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associated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risks.</a:t>
            </a:r>
            <a:endParaRPr sz="14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9800"/>
              </a:lnSpc>
              <a:spcBef>
                <a:spcPts val="1080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720" algn="l"/>
              </a:tabLst>
            </a:pP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Consider Housing Stability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Take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housing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status into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account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during the underwriting process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assess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housing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stability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and its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impact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applicant's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ability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repay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loan.</a:t>
            </a:r>
            <a:endParaRPr sz="14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10400"/>
              </a:lnSpc>
              <a:spcBef>
                <a:spcPts val="1060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720" algn="l"/>
              </a:tabLst>
            </a:pPr>
            <a:r>
              <a:rPr sz="1600" b="1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Review </a:t>
            </a: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Verification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Process: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Review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 verification process to ensure effective assessment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creditworthiness.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Consider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improvements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adjustments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on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review</a:t>
            </a:r>
            <a:r>
              <a:rPr sz="1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findings.</a:t>
            </a:r>
            <a:endParaRPr sz="1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270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Monitor</a:t>
            </a:r>
            <a:r>
              <a:rPr sz="1600" b="1" u="heavy" spc="3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&amp;</a:t>
            </a:r>
            <a:r>
              <a:rPr sz="1600" b="1" u="heavy" spc="3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Adjust</a:t>
            </a:r>
            <a:r>
              <a:rPr sz="1600" b="1" u="heavy" spc="3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for</a:t>
            </a:r>
            <a:r>
              <a:rPr sz="1600" b="1" u="heavy" spc="3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Regional</a:t>
            </a:r>
            <a:r>
              <a:rPr sz="1600" b="1" u="heavy" spc="3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Risk</a:t>
            </a:r>
            <a:r>
              <a:rPr sz="1600" b="1" u="heavy" spc="3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Trends</a:t>
            </a:r>
            <a:r>
              <a:rPr sz="1600" b="1" spc="-3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600" b="1" spc="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Monitor</a:t>
            </a:r>
            <a:r>
              <a:rPr sz="1400" spc="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regional</a:t>
            </a:r>
            <a:r>
              <a:rPr sz="1400" spc="3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risk</a:t>
            </a:r>
            <a:r>
              <a:rPr sz="1400" spc="3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trends,</a:t>
            </a:r>
            <a:r>
              <a:rPr sz="1400" spc="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especially</a:t>
            </a:r>
            <a:r>
              <a:rPr sz="1400" spc="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400" spc="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states</a:t>
            </a:r>
            <a:r>
              <a:rPr sz="1400" spc="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endParaRPr sz="14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California,</a:t>
            </a:r>
            <a:r>
              <a:rPr sz="14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Florida,</a:t>
            </a:r>
            <a:r>
              <a:rPr sz="14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4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sz="14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25" dirty="0">
                <a:solidFill>
                  <a:srgbClr val="404040"/>
                </a:solidFill>
                <a:latin typeface="Trebuchet MS"/>
                <a:cs typeface="Trebuchet MS"/>
              </a:rPr>
              <a:t>York.</a:t>
            </a:r>
            <a:r>
              <a:rPr sz="14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Adjust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lending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strategies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rates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accordingly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high-risk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regions.</a:t>
            </a:r>
            <a:endParaRPr sz="14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9800"/>
              </a:lnSpc>
              <a:spcBef>
                <a:spcPts val="1075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720" algn="l"/>
              </a:tabLst>
            </a:pP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Thorough</a:t>
            </a:r>
            <a:r>
              <a:rPr sz="1600" b="1" u="heavy" spc="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Assessment</a:t>
            </a:r>
            <a:r>
              <a:rPr sz="1600" b="1" u="heavy" spc="1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for</a:t>
            </a:r>
            <a:r>
              <a:rPr sz="1600" b="1" u="heavy" spc="1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High</a:t>
            </a:r>
            <a:r>
              <a:rPr sz="1600" b="1" u="heavy" spc="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Loan</a:t>
            </a:r>
            <a:r>
              <a:rPr sz="1600" b="1" u="heavy" spc="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Amounts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600" b="1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Conduct</a:t>
            </a:r>
            <a:r>
              <a:rPr sz="14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4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thorough</a:t>
            </a:r>
            <a:r>
              <a:rPr sz="14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assessments</a:t>
            </a:r>
            <a:r>
              <a:rPr sz="14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4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4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amounts </a:t>
            </a:r>
            <a:r>
              <a:rPr sz="1400" spc="-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$15,000</a:t>
            </a:r>
            <a:r>
              <a:rPr sz="1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higher.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Consider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capping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amounts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higher-risk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mitigate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potential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defaults.</a:t>
            </a:r>
            <a:endParaRPr sz="14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10400"/>
              </a:lnSpc>
              <a:spcBef>
                <a:spcPts val="1065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720" algn="l"/>
              </a:tabLst>
            </a:pP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Adjust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Interest</a:t>
            </a:r>
            <a:r>
              <a:rPr sz="1600" b="1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Rates</a:t>
            </a:r>
            <a:r>
              <a:rPr sz="1600" b="1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Based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on</a:t>
            </a:r>
            <a:r>
              <a:rPr sz="1600" b="1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DTI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Ratios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Review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interest rate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determination</a:t>
            </a:r>
            <a:r>
              <a:rPr sz="1400" spc="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process</a:t>
            </a:r>
            <a:r>
              <a:rPr sz="1400" spc="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400" spc="-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consider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adjusting rates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Debt-to-Income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(DTI)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ratios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align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borrower's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ability to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repay.</a:t>
            </a:r>
            <a:endParaRPr sz="14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10400"/>
              </a:lnSpc>
              <a:spcBef>
                <a:spcPts val="1065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720" algn="l"/>
              </a:tabLst>
            </a:pP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Consider Income 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Levels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for Affordability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Consider offering financial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education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resources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maximum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amounts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based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annual incomes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below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$40,000</a:t>
            </a:r>
            <a:r>
              <a:rPr sz="1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ensure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affordability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borrowers.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4055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50" dirty="0"/>
              <a:t> </a:t>
            </a:r>
            <a:r>
              <a:rPr spc="-5" dirty="0"/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861821"/>
            <a:ext cx="8363584" cy="284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Key</a:t>
            </a:r>
            <a:r>
              <a:rPr sz="12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Columns</a:t>
            </a:r>
            <a:r>
              <a:rPr sz="12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of</a:t>
            </a:r>
            <a:r>
              <a:rPr sz="1200" b="1" u="heavy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Significance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ts val="960"/>
              </a:lnSpc>
              <a:spcBef>
                <a:spcPts val="994"/>
              </a:spcBef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provided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serve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pivotal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attributes,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often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referred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predictors.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attributes,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available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during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process,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significantly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contribute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predicting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whether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approved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rejected.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It's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important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0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may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 be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excluded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due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missing</a:t>
            </a:r>
            <a:r>
              <a:rPr sz="1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dataset.</a:t>
            </a:r>
            <a:endParaRPr sz="10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Customer</a:t>
            </a:r>
            <a:r>
              <a:rPr sz="1200" b="1" u="heavy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Demographics:</a:t>
            </a:r>
            <a:endParaRPr sz="1200">
              <a:latin typeface="Trebuchet MS"/>
              <a:cs typeface="Trebuchet MS"/>
            </a:endParaRPr>
          </a:p>
          <a:p>
            <a:pPr marL="756285" lvl="1" indent="-287020">
              <a:lnSpc>
                <a:spcPts val="1080"/>
              </a:lnSpc>
              <a:spcBef>
                <a:spcPts val="37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Annual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(annual_inc):</a:t>
            </a:r>
            <a:r>
              <a:rPr sz="1000" b="1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Reflects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customer's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annual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income.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Typically,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higher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enhances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likelihood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000">
              <a:latin typeface="Trebuchet MS"/>
              <a:cs typeface="Trebuchet MS"/>
            </a:endParaRPr>
          </a:p>
          <a:p>
            <a:pPr marL="756285">
              <a:lnSpc>
                <a:spcPts val="1080"/>
              </a:lnSpc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approval.</a:t>
            </a:r>
            <a:endParaRPr sz="1000">
              <a:latin typeface="Trebuchet MS"/>
              <a:cs typeface="Trebuchet MS"/>
            </a:endParaRPr>
          </a:p>
          <a:p>
            <a:pPr marL="756285" marR="104775" lvl="1" indent="-287020">
              <a:lnSpc>
                <a:spcPts val="960"/>
              </a:lnSpc>
              <a:spcBef>
                <a:spcPts val="59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Home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Ownership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(home_ownership):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Indicates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whether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owns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home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rents.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Home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ownership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provides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collateral,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thereby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increasing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probability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approval.</a:t>
            </a:r>
            <a:endParaRPr sz="1000">
              <a:latin typeface="Trebuchet MS"/>
              <a:cs typeface="Trebuchet MS"/>
            </a:endParaRPr>
          </a:p>
          <a:p>
            <a:pPr marL="756285" marR="77470" lvl="1" indent="-287020">
              <a:lnSpc>
                <a:spcPts val="960"/>
              </a:lnSpc>
              <a:spcBef>
                <a:spcPts val="60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Employment</a:t>
            </a:r>
            <a:r>
              <a:rPr sz="10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Length</a:t>
            </a:r>
            <a:r>
              <a:rPr sz="10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(emp_length):</a:t>
            </a:r>
            <a:r>
              <a:rPr sz="10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Represents</a:t>
            </a:r>
            <a:r>
              <a:rPr sz="10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customer's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overall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employment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tenure.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Longer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tenures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signify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greater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financial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stability,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leading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higher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chances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approval.</a:t>
            </a:r>
            <a:endParaRPr sz="1000">
              <a:latin typeface="Trebuchet MS"/>
              <a:cs typeface="Trebuchet MS"/>
            </a:endParaRPr>
          </a:p>
          <a:p>
            <a:pPr marL="756285" marR="245745" lvl="1" indent="-287020">
              <a:lnSpc>
                <a:spcPct val="80000"/>
              </a:lnSpc>
              <a:spcBef>
                <a:spcPts val="61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Debt</a:t>
            </a:r>
            <a:r>
              <a:rPr sz="10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(dti):</a:t>
            </a:r>
            <a:r>
              <a:rPr sz="10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Measures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how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much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person's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monthly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already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being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pay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off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debts.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lower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DTI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translates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higher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chance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approval.</a:t>
            </a:r>
            <a:endParaRPr sz="1000">
              <a:latin typeface="Trebuchet MS"/>
              <a:cs typeface="Trebuchet MS"/>
            </a:endParaRPr>
          </a:p>
          <a:p>
            <a:pPr marL="756285" marR="269240" lvl="1" indent="-287020">
              <a:lnSpc>
                <a:spcPts val="960"/>
              </a:lnSpc>
              <a:spcBef>
                <a:spcPts val="59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(addr_state):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Denotes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customer's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location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utilized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creating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generalized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demographic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analysis. It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may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reveal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demographic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trends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related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delinquency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or default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rates.</a:t>
            </a:r>
            <a:endParaRPr sz="1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2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Loan</a:t>
            </a:r>
            <a:r>
              <a:rPr sz="1200" b="1" u="heavy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Characteristics: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3510" y="4274565"/>
            <a:ext cx="106045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3510" y="4991227"/>
            <a:ext cx="1060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3510" y="5311266"/>
            <a:ext cx="1060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3510" y="5829401"/>
            <a:ext cx="1060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3510" y="6149746"/>
            <a:ext cx="1060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3510" y="3685692"/>
            <a:ext cx="7897495" cy="27393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59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Amount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(loan_amt):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Represents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amount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money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requested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borrower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 loan.</a:t>
            </a:r>
            <a:endParaRPr sz="1000">
              <a:latin typeface="Trebuchet MS"/>
              <a:cs typeface="Trebuchet MS"/>
            </a:endParaRPr>
          </a:p>
          <a:p>
            <a:pPr marL="354965" marR="5080" indent="-342900">
              <a:lnSpc>
                <a:spcPts val="960"/>
              </a:lnSpc>
              <a:spcBef>
                <a:spcPts val="59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Grade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(grade):</a:t>
            </a:r>
            <a:r>
              <a:rPr sz="10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Represents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rating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assigned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borrower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creditworthiness,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indicating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level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risk associated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loan.</a:t>
            </a:r>
            <a:endParaRPr sz="10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370"/>
              </a:spcBef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Term</a:t>
            </a:r>
            <a:r>
              <a:rPr sz="10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(term):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Duration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loan,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typically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expressed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months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360"/>
              </a:spcBef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Date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(issue_d):</a:t>
            </a:r>
            <a:r>
              <a:rPr sz="10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Date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issued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or approved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lender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354965" marR="289560">
              <a:lnSpc>
                <a:spcPct val="80000"/>
              </a:lnSpc>
              <a:spcBef>
                <a:spcPts val="600"/>
              </a:spcBef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Purpose</a:t>
            </a:r>
            <a:r>
              <a:rPr sz="10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(purpose):</a:t>
            </a:r>
            <a:r>
              <a:rPr sz="10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Indicates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reason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borrower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seeking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loan,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debt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consolidation,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home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improvement,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purposes.</a:t>
            </a:r>
            <a:endParaRPr sz="1000">
              <a:latin typeface="Trebuchet MS"/>
              <a:cs typeface="Trebuchet MS"/>
            </a:endParaRPr>
          </a:p>
          <a:p>
            <a:pPr marL="354965" marR="85725">
              <a:lnSpc>
                <a:spcPct val="80000"/>
              </a:lnSpc>
              <a:spcBef>
                <a:spcPts val="600"/>
              </a:spcBef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Verification</a:t>
            </a:r>
            <a:r>
              <a:rPr sz="10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0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(verification_status):</a:t>
            </a:r>
            <a:r>
              <a:rPr sz="10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Represents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whether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borrower's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been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verified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lender.</a:t>
            </a:r>
            <a:endParaRPr sz="10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360"/>
              </a:spcBef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0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r>
              <a:rPr sz="10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(int_rate):</a:t>
            </a:r>
            <a:r>
              <a:rPr sz="10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Represents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annual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borrower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charged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amount.</a:t>
            </a:r>
            <a:endParaRPr sz="1000">
              <a:latin typeface="Trebuchet MS"/>
              <a:cs typeface="Trebuchet MS"/>
            </a:endParaRPr>
          </a:p>
          <a:p>
            <a:pPr marL="354965" marR="71755">
              <a:lnSpc>
                <a:spcPct val="80000"/>
              </a:lnSpc>
              <a:spcBef>
                <a:spcPts val="600"/>
              </a:spcBef>
            </a:pP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Installment</a:t>
            </a:r>
            <a:r>
              <a:rPr sz="10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(installment):</a:t>
            </a:r>
            <a:r>
              <a:rPr sz="1000" b="1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Represents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regular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monthly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payment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borrower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needs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repay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loan,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including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both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principal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interest.</a:t>
            </a:r>
            <a:endParaRPr sz="1000">
              <a:latin typeface="Trebuchet MS"/>
              <a:cs typeface="Trebuchet MS"/>
            </a:endParaRPr>
          </a:p>
          <a:p>
            <a:pPr marL="354965" marR="319405">
              <a:lnSpc>
                <a:spcPts val="960"/>
              </a:lnSpc>
              <a:spcBef>
                <a:spcPts val="595"/>
              </a:spcBef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sz="10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Records</a:t>
            </a:r>
            <a:r>
              <a:rPr sz="10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(public_rec):</a:t>
            </a:r>
            <a:r>
              <a:rPr sz="100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Refers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derogatory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records,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contribute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risk.</a:t>
            </a:r>
            <a:r>
              <a:rPr sz="1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higher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reduces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likelihood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approval.</a:t>
            </a:r>
            <a:endParaRPr sz="1000">
              <a:latin typeface="Trebuchet MS"/>
              <a:cs typeface="Trebuchet MS"/>
            </a:endParaRPr>
          </a:p>
          <a:p>
            <a:pPr marL="354965" marR="452755">
              <a:lnSpc>
                <a:spcPts val="960"/>
              </a:lnSpc>
              <a:spcBef>
                <a:spcPts val="600"/>
              </a:spcBef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sz="10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Records</a:t>
            </a:r>
            <a:r>
              <a:rPr sz="10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Bankruptcy</a:t>
            </a:r>
            <a:r>
              <a:rPr sz="10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(public_rec_bankruptcy):</a:t>
            </a:r>
            <a:r>
              <a:rPr sz="10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Indicates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locally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available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bankruptcy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records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customer.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 higher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associated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lower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success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approval.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532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References</a:t>
            </a:r>
            <a:r>
              <a:rPr spc="-65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5" dirty="0"/>
              <a:t>Useful</a:t>
            </a:r>
            <a:r>
              <a:rPr spc="-30" dirty="0"/>
              <a:t> </a:t>
            </a:r>
            <a:r>
              <a:rPr spc="-5" dirty="0"/>
              <a:t>Links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402" y="1179321"/>
            <a:ext cx="359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800" b="1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Technologies</a:t>
            </a:r>
            <a:r>
              <a:rPr sz="1800" b="1" u="heavy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&amp;</a:t>
            </a:r>
            <a:r>
              <a:rPr sz="18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Packages</a:t>
            </a: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Used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402" y="4609338"/>
            <a:ext cx="7085330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95"/>
              </a:spcBef>
              <a:buClr>
                <a:srgbClr val="90C225"/>
              </a:buClr>
              <a:buSzPct val="80555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GitHub</a:t>
            </a:r>
            <a:r>
              <a:rPr sz="1800" b="1" u="heavy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Repository</a:t>
            </a:r>
            <a:r>
              <a:rPr sz="18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Link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994"/>
              </a:spcBef>
            </a:pPr>
            <a:r>
              <a:rPr sz="1800" b="1" u="heavy" spc="-5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2"/>
              </a:rPr>
              <a:t>https://github.com/akashkriplani/lending-club-case-study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40142" y="1985898"/>
          <a:ext cx="8266430" cy="223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6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Technology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Package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Version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Documentation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Python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3.11.4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u="heavy" spc="-15" dirty="0">
                          <a:solidFill>
                            <a:srgbClr val="99C93B"/>
                          </a:solidFill>
                          <a:uFill>
                            <a:solidFill>
                              <a:srgbClr val="99C93B"/>
                            </a:solidFill>
                          </a:uFill>
                          <a:latin typeface="Trebuchet MS"/>
                          <a:cs typeface="Trebuchet MS"/>
                          <a:hlinkClick r:id="rId3"/>
                        </a:rPr>
                        <a:t>https://www.python.org/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Matplotlib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3.7.1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u="heavy" spc="-5" dirty="0">
                          <a:solidFill>
                            <a:srgbClr val="99C93B"/>
                          </a:solidFill>
                          <a:uFill>
                            <a:solidFill>
                              <a:srgbClr val="99C93B"/>
                            </a:solidFill>
                          </a:uFill>
                          <a:latin typeface="Trebuchet MS"/>
                          <a:cs typeface="Trebuchet MS"/>
                          <a:hlinkClick r:id="rId4"/>
                        </a:rPr>
                        <a:t>https://matplotlib.org/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Numpy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1.24.3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u="heavy" spc="-15" dirty="0">
                          <a:solidFill>
                            <a:srgbClr val="99C93B"/>
                          </a:solidFill>
                          <a:uFill>
                            <a:solidFill>
                              <a:srgbClr val="99C93B"/>
                            </a:solidFill>
                          </a:uFill>
                          <a:latin typeface="Trebuchet MS"/>
                          <a:cs typeface="Trebuchet MS"/>
                          <a:hlinkClick r:id="rId5"/>
                        </a:rPr>
                        <a:t>https://numpy.org/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Pandas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1.5.3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u="heavy" spc="-5" dirty="0">
                          <a:solidFill>
                            <a:srgbClr val="99C93B"/>
                          </a:solidFill>
                          <a:uFill>
                            <a:solidFill>
                              <a:srgbClr val="99C93B"/>
                            </a:solidFill>
                          </a:uFill>
                          <a:latin typeface="Trebuchet MS"/>
                          <a:cs typeface="Trebuchet MS"/>
                          <a:hlinkClick r:id="rId6"/>
                        </a:rPr>
                        <a:t>https://pandas.pydata.org/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Seaborn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0.12.2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u="heavy" spc="-5" dirty="0">
                          <a:solidFill>
                            <a:srgbClr val="99C93B"/>
                          </a:solidFill>
                          <a:uFill>
                            <a:solidFill>
                              <a:srgbClr val="99C93B"/>
                            </a:solidFill>
                          </a:uFill>
                          <a:latin typeface="Trebuchet MS"/>
                          <a:cs typeface="Trebuchet MS"/>
                          <a:hlinkClick r:id="rId7"/>
                        </a:rPr>
                        <a:t>https://seaborn.pydata.org/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1515" y="2839923"/>
            <a:ext cx="2264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65" dirty="0"/>
              <a:t> </a:t>
            </a:r>
            <a:r>
              <a:rPr spc="-105" dirty="0"/>
              <a:t>You!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4055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50" dirty="0"/>
              <a:t> </a:t>
            </a:r>
            <a:r>
              <a:rPr spc="-5" dirty="0"/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869442"/>
            <a:ext cx="8396605" cy="5736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Excluded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Columns: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rebuchet MS"/>
              <a:cs typeface="Trebuchet MS"/>
            </a:endParaRPr>
          </a:p>
          <a:p>
            <a:pPr marL="12700" marR="172085">
              <a:lnSpc>
                <a:spcPct val="80000"/>
              </a:lnSpc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analysis,</a:t>
            </a:r>
            <a:r>
              <a:rPr sz="1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consider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certain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types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columns.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It's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important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 a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general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categorization</a:t>
            </a:r>
            <a:r>
              <a:rPr sz="10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exclude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from our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approach,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does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represent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 exhaustive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list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rebuchet MS"/>
              <a:cs typeface="Trebuchet MS"/>
            </a:endParaRPr>
          </a:p>
          <a:p>
            <a:pPr marL="641985" marR="212090" indent="-172720">
              <a:lnSpc>
                <a:spcPct val="8000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10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Behavior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-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describe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behavior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factored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analysis.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current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focuses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stage, while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behavior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pertain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post-approval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actions.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Consequently,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these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attributes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influence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approval/rejection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process.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"/>
            </a:pPr>
            <a:endParaRPr sz="850">
              <a:latin typeface="Trebuchet MS"/>
              <a:cs typeface="Trebuchet MS"/>
            </a:endParaRPr>
          </a:p>
          <a:p>
            <a:pPr marL="641985" marR="254000" indent="-172720">
              <a:lnSpc>
                <a:spcPct val="8000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Granular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providing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highly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detailed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may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necessary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omitted.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example,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while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"grade"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may have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relevance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creating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business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outcomes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visualizations,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"sub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grade"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</a:t>
            </a:r>
            <a:r>
              <a:rPr sz="10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excessively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granular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utilized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"/>
            </a:pPr>
            <a:endParaRPr sz="850">
              <a:latin typeface="Trebuchet MS"/>
              <a:cs typeface="Trebuchet MS"/>
            </a:endParaRPr>
          </a:p>
          <a:p>
            <a:pPr marL="641985" marR="125095" indent="-172720">
              <a:lnSpc>
                <a:spcPct val="8000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54</a:t>
            </a:r>
            <a:r>
              <a:rPr sz="10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contain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only,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removed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namely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acc_open_past_24mths,</a:t>
            </a:r>
            <a:r>
              <a:rPr sz="100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all_util,</a:t>
            </a:r>
            <a:r>
              <a:rPr sz="100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annual_inc_joint, 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avg_cur_bal,</a:t>
            </a:r>
            <a:r>
              <a:rPr sz="10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bc_open_to_buy,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bc_util,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dti_joint,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il_util,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inq_fi,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inq_last_12m,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max_bal_bc,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mo_sin_old_il_acct, 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mo_sin_old_rev_tl_op,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mo_sin_rcnt_rev_tl_op,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mo_sin_rcnt_tl,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mort_acc,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mths_since_last_major_derog,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mths_since_rcnt_il, 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mths_since_recent_bc,</a:t>
            </a:r>
            <a:r>
              <a:rPr sz="10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mths_since_recent_bc_dlq,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mths_since_recent_inq,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mths_since_recent_revol_delinq, 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num_accts_ever_120_pd,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num_actv_bc_tl,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num_actv_rev_tl,</a:t>
            </a:r>
            <a:r>
              <a:rPr sz="10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num_bc_sats,</a:t>
            </a:r>
            <a:r>
              <a:rPr sz="10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num_bc_tl,</a:t>
            </a:r>
            <a:r>
              <a:rPr sz="10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num_il_tl,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num_op_rev_tl, 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num_rev_accts,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num_rev_tl_bal_gt_0,</a:t>
            </a:r>
            <a:r>
              <a:rPr sz="1000" b="1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num_sats, num_tl_120dpd_2m,</a:t>
            </a:r>
            <a:r>
              <a:rPr sz="10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num_tl_30dpd,</a:t>
            </a:r>
            <a:r>
              <a:rPr sz="10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num_tl_90g_dpd_24m, 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num_tl_op_past_12m,</a:t>
            </a:r>
            <a:r>
              <a:rPr sz="10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open_acc_6m,</a:t>
            </a:r>
            <a:r>
              <a:rPr sz="1000" b="1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open_il_12m,</a:t>
            </a:r>
            <a:r>
              <a:rPr sz="10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open_il_24m,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open_il_6m,</a:t>
            </a:r>
            <a:r>
              <a:rPr sz="10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open_rv_12m,</a:t>
            </a:r>
            <a:r>
              <a:rPr sz="10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open_rv_24m,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pct_tl_nvr_dlq,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percent_bc_gt_75,</a:t>
            </a:r>
            <a:r>
              <a:rPr sz="10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tot_coll_amt,</a:t>
            </a:r>
            <a:r>
              <a:rPr sz="1000" b="1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tot_cur_bal,</a:t>
            </a:r>
            <a:r>
              <a:rPr sz="1000" b="1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tot_hi_cred_lim,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total_bal_ex_mort,</a:t>
            </a:r>
            <a:r>
              <a:rPr sz="1000" b="1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total_bal_il,</a:t>
            </a:r>
            <a:r>
              <a:rPr sz="10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total_bc_limit,</a:t>
            </a:r>
            <a:r>
              <a:rPr sz="1000" b="1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total_cu_tl,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 total_il_high_credit_limit,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total_rev_hi_lim,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verification_status_joint</a:t>
            </a:r>
            <a:endParaRPr sz="1000">
              <a:latin typeface="Trebuchet MS"/>
              <a:cs typeface="Trebuchet MS"/>
            </a:endParaRPr>
          </a:p>
          <a:p>
            <a:pPr marL="641985" indent="-172720">
              <a:lnSpc>
                <a:spcPct val="100000"/>
              </a:lnSpc>
              <a:spcBef>
                <a:spcPts val="770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Certain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contain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only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10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values,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dropped.</a:t>
            </a:r>
            <a:endParaRPr sz="1000">
              <a:latin typeface="Trebuchet MS"/>
              <a:cs typeface="Trebuchet MS"/>
            </a:endParaRPr>
          </a:p>
          <a:p>
            <a:pPr marL="641985" indent="-172720">
              <a:lnSpc>
                <a:spcPct val="100000"/>
              </a:lnSpc>
              <a:spcBef>
                <a:spcPts val="755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9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single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sz="10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do not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contribute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removed.</a:t>
            </a:r>
            <a:endParaRPr sz="1000">
              <a:latin typeface="Trebuchet MS"/>
              <a:cs typeface="Trebuchet MS"/>
            </a:endParaRPr>
          </a:p>
          <a:p>
            <a:pPr marL="641985" indent="-172720">
              <a:lnSpc>
                <a:spcPct val="100000"/>
              </a:lnSpc>
              <a:spcBef>
                <a:spcPts val="755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single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but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 NA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treated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constant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dropped.</a:t>
            </a:r>
            <a:endParaRPr sz="1000">
              <a:latin typeface="Trebuchet MS"/>
              <a:cs typeface="Trebuchet MS"/>
            </a:endParaRPr>
          </a:p>
          <a:p>
            <a:pPr marL="641985" indent="-172720">
              <a:lnSpc>
                <a:spcPct val="100000"/>
              </a:lnSpc>
              <a:spcBef>
                <a:spcPts val="770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65%</a:t>
            </a:r>
            <a:r>
              <a:rPr sz="10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being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empty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mths_since_last_delinq,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mths_since_last_record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dropped.</a:t>
            </a:r>
            <a:endParaRPr sz="1000">
              <a:latin typeface="Trebuchet MS"/>
              <a:cs typeface="Trebuchet MS"/>
            </a:endParaRPr>
          </a:p>
          <a:p>
            <a:pPr marL="641985" indent="-172720">
              <a:lnSpc>
                <a:spcPct val="100000"/>
              </a:lnSpc>
              <a:spcBef>
                <a:spcPts val="755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id, member_id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dropped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index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unique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contribute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analysis.</a:t>
            </a:r>
            <a:endParaRPr sz="1000">
              <a:latin typeface="Trebuchet MS"/>
              <a:cs typeface="Trebuchet MS"/>
            </a:endParaRPr>
          </a:p>
          <a:p>
            <a:pPr marL="641985" indent="-172720">
              <a:lnSpc>
                <a:spcPct val="100000"/>
              </a:lnSpc>
              <a:spcBef>
                <a:spcPts val="760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emp_title,</a:t>
            </a:r>
            <a:r>
              <a:rPr sz="10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desc, title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dropped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contain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descriptive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text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(nouns)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contribute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850">
              <a:latin typeface="Trebuchet MS"/>
              <a:cs typeface="Trebuchet MS"/>
            </a:endParaRPr>
          </a:p>
          <a:p>
            <a:pPr marL="641985" marR="333375" indent="-172720">
              <a:lnSpc>
                <a:spcPct val="8000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redundant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url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dropped.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Further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reveals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URL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 a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static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path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ID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appended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query,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making</a:t>
            </a:r>
            <a:r>
              <a:rPr sz="1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redundant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compared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id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 column.</a:t>
            </a:r>
            <a:endParaRPr sz="1000">
              <a:latin typeface="Trebuchet MS"/>
              <a:cs typeface="Trebuchet MS"/>
            </a:endParaRPr>
          </a:p>
          <a:p>
            <a:pPr marL="641985" indent="-172720">
              <a:lnSpc>
                <a:spcPct val="100000"/>
              </a:lnSpc>
              <a:spcBef>
                <a:spcPts val="755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660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records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pub_rec_bankruptcies</a:t>
            </a:r>
            <a:r>
              <a:rPr sz="10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dropped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due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missing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"/>
            </a:pPr>
            <a:endParaRPr sz="850">
              <a:latin typeface="Trebuchet MS"/>
              <a:cs typeface="Trebuchet MS"/>
            </a:endParaRPr>
          </a:p>
          <a:p>
            <a:pPr marL="641985" marR="5080" indent="-172720">
              <a:lnSpc>
                <a:spcPct val="8000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capture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behavior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recorded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after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approval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available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time of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approval.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Thus,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these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included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"/>
            </a:pPr>
            <a:endParaRPr sz="850">
              <a:latin typeface="Trebuchet MS"/>
              <a:cs typeface="Trebuchet MS"/>
            </a:endParaRPr>
          </a:p>
          <a:p>
            <a:pPr marL="641985" marR="364490" indent="-172720">
              <a:lnSpc>
                <a:spcPts val="96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dropped: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delinq_2yrs,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earliest_cr_line,</a:t>
            </a:r>
            <a:r>
              <a:rPr sz="10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inq_last_6mths,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open_acc,</a:t>
            </a:r>
            <a:r>
              <a:rPr sz="10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pub_rec,</a:t>
            </a:r>
            <a:r>
              <a:rPr sz="10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revol_bal,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revol_util,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total_acc,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out_prncp,</a:t>
            </a:r>
            <a:r>
              <a:rPr sz="10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out_prncp_inv,</a:t>
            </a:r>
            <a:r>
              <a:rPr sz="10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total_pymnt,</a:t>
            </a:r>
            <a:r>
              <a:rPr sz="100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total_pymnt_inv,</a:t>
            </a:r>
            <a:r>
              <a:rPr sz="100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total_rec_prncp,</a:t>
            </a:r>
            <a:r>
              <a:rPr sz="1000" b="1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total_rec_int,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total_rec_late_fee,</a:t>
            </a:r>
            <a:r>
              <a:rPr sz="100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recoveries, 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collection_recovery_fee,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last_pymnt_d,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last_pymnt_amnt,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last_credit_pull_d,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application_type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6421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35" dirty="0"/>
              <a:t> </a:t>
            </a:r>
            <a:r>
              <a:rPr spc="-5" dirty="0"/>
              <a:t>Cleaning</a:t>
            </a:r>
            <a:r>
              <a:rPr spc="-35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5" dirty="0"/>
              <a:t>Pre-processing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69812"/>
            <a:ext cx="4311650" cy="36404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46400"/>
              </a:lnSpc>
              <a:spcBef>
                <a:spcPts val="110"/>
              </a:spcBef>
            </a:pPr>
            <a:r>
              <a:rPr sz="1450" b="1" dirty="0">
                <a:solidFill>
                  <a:srgbClr val="90C225"/>
                </a:solidFill>
                <a:latin typeface="Trebuchet MS"/>
                <a:cs typeface="Trebuchet MS"/>
              </a:rPr>
              <a:t>1.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Loading</a:t>
            </a:r>
            <a:r>
              <a:rPr sz="1800" b="1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b="1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b="1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800" b="1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CSV 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50" b="1" dirty="0">
                <a:solidFill>
                  <a:srgbClr val="90C225"/>
                </a:solidFill>
                <a:latin typeface="Trebuchet MS"/>
                <a:cs typeface="Trebuchet MS"/>
              </a:rPr>
              <a:t>2.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Checking</a:t>
            </a:r>
            <a:r>
              <a:rPr sz="1800" b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null</a:t>
            </a:r>
            <a:r>
              <a:rPr sz="1800" b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dataset </a:t>
            </a:r>
            <a:r>
              <a:rPr sz="1800" b="1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50" b="1" dirty="0">
                <a:solidFill>
                  <a:srgbClr val="90C225"/>
                </a:solidFill>
                <a:latin typeface="Trebuchet MS"/>
                <a:cs typeface="Trebuchet MS"/>
              </a:rPr>
              <a:t>3.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Checking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unique</a:t>
            </a:r>
            <a:r>
              <a:rPr sz="1800" b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endParaRPr sz="1800">
              <a:latin typeface="Trebuchet MS"/>
              <a:cs typeface="Trebuchet MS"/>
            </a:endParaRPr>
          </a:p>
          <a:p>
            <a:pPr marL="187960" indent="-17526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5000"/>
              <a:buAutoNum type="arabicPeriod" startAt="4"/>
              <a:tabLst>
                <a:tab pos="187960" algn="l"/>
              </a:tabLst>
            </a:pP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Checking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duplicated</a:t>
            </a:r>
            <a:r>
              <a:rPr sz="18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rows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187960" indent="-17526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5000"/>
              <a:buAutoNum type="arabicPeriod" startAt="4"/>
              <a:tabLst>
                <a:tab pos="18796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Dropping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Records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sz="1800" b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endParaRPr sz="1800">
              <a:latin typeface="Trebuchet MS"/>
              <a:cs typeface="Trebuchet MS"/>
            </a:endParaRPr>
          </a:p>
          <a:p>
            <a:pPr marL="187960" indent="-17526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5000"/>
              <a:buAutoNum type="arabicPeriod" startAt="4"/>
              <a:tabLst>
                <a:tab pos="18796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Common</a:t>
            </a:r>
            <a:r>
              <a:rPr sz="1800" b="1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Functions</a:t>
            </a:r>
            <a:endParaRPr sz="1800">
              <a:latin typeface="Trebuchet MS"/>
              <a:cs typeface="Trebuchet MS"/>
            </a:endParaRPr>
          </a:p>
          <a:p>
            <a:pPr marL="187960" indent="-17526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5000"/>
              <a:buAutoNum type="arabicPeriod" startAt="4"/>
              <a:tabLst>
                <a:tab pos="18796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b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Conversion</a:t>
            </a:r>
            <a:endParaRPr sz="1800">
              <a:latin typeface="Trebuchet MS"/>
              <a:cs typeface="Trebuchet MS"/>
            </a:endParaRPr>
          </a:p>
          <a:p>
            <a:pPr marL="187960" indent="-17526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5000"/>
              <a:buAutoNum type="arabicPeriod" startAt="4"/>
              <a:tabLst>
                <a:tab pos="18796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Outlier</a:t>
            </a:r>
            <a:r>
              <a:rPr sz="1800" b="1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Treatment</a:t>
            </a:r>
            <a:endParaRPr sz="1800">
              <a:latin typeface="Trebuchet MS"/>
              <a:cs typeface="Trebuchet MS"/>
            </a:endParaRPr>
          </a:p>
          <a:p>
            <a:pPr marL="187960" indent="-17526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5000"/>
              <a:buAutoNum type="arabicPeriod" startAt="4"/>
              <a:tabLst>
                <a:tab pos="18796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Imputing</a:t>
            </a:r>
            <a:r>
              <a:rPr sz="1800" b="1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b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6421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35" dirty="0"/>
              <a:t> </a:t>
            </a:r>
            <a:r>
              <a:rPr spc="-5" dirty="0"/>
              <a:t>Cleaning</a:t>
            </a:r>
            <a:r>
              <a:rPr spc="-35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5" dirty="0"/>
              <a:t>Pre-processing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946530"/>
            <a:ext cx="8429625" cy="50615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73025">
              <a:lnSpc>
                <a:spcPts val="1540"/>
              </a:lnSpc>
              <a:spcBef>
                <a:spcPts val="459"/>
              </a:spcBef>
              <a:buClr>
                <a:srgbClr val="90C225"/>
              </a:buClr>
              <a:buSzPct val="71875"/>
              <a:buAutoNum type="arabicPeriod"/>
              <a:tabLst>
                <a:tab pos="169545" algn="l"/>
              </a:tabLst>
            </a:pP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Loading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data</a:t>
            </a:r>
            <a:r>
              <a:rPr sz="1600" b="1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from</a:t>
            </a:r>
            <a:r>
              <a:rPr sz="1600" b="1" u="heavy" spc="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loan</a:t>
            </a:r>
            <a:r>
              <a:rPr sz="1600" b="1" u="heavy" spc="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CSV</a:t>
            </a:r>
            <a:r>
              <a:rPr sz="1600" b="1" spc="-2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6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While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loading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dataset,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had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mixed </a:t>
            </a:r>
            <a:r>
              <a:rPr sz="1600" spc="-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datatypes so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converted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accordingly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 per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analysis.</a:t>
            </a:r>
            <a:endParaRPr sz="1600">
              <a:latin typeface="Trebuchet MS"/>
              <a:cs typeface="Trebuchet MS"/>
            </a:endParaRPr>
          </a:p>
          <a:p>
            <a:pPr marL="12700" marR="374650">
              <a:lnSpc>
                <a:spcPts val="1540"/>
              </a:lnSpc>
              <a:spcBef>
                <a:spcPts val="1005"/>
              </a:spcBef>
              <a:buClr>
                <a:srgbClr val="90C225"/>
              </a:buClr>
              <a:buSzPct val="71875"/>
              <a:buAutoNum type="arabicPeriod"/>
              <a:tabLst>
                <a:tab pos="169545" algn="l"/>
              </a:tabLst>
            </a:pP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Checking</a:t>
            </a:r>
            <a:r>
              <a:rPr sz="1600" b="1" u="heavy" spc="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for</a:t>
            </a:r>
            <a:r>
              <a:rPr sz="1600" b="1" u="heavy" spc="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null</a:t>
            </a:r>
            <a:r>
              <a:rPr sz="1600" b="1" u="heavy" spc="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values</a:t>
            </a:r>
            <a:r>
              <a:rPr sz="1600" b="1" u="heavy" spc="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</a:t>
            </a:r>
            <a:r>
              <a:rPr sz="1600" b="1" u="heavy" spc="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the</a:t>
            </a:r>
            <a:r>
              <a:rPr sz="1600" b="1" u="heavy" spc="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dataset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6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There’re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many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null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values.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So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had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dropped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won’t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play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role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dataset.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Roughly </a:t>
            </a:r>
            <a:r>
              <a:rPr sz="1600" spc="-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48%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were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dropped.</a:t>
            </a:r>
            <a:endParaRPr sz="1600">
              <a:latin typeface="Trebuchet MS"/>
              <a:cs typeface="Trebuchet MS"/>
            </a:endParaRPr>
          </a:p>
          <a:p>
            <a:pPr marL="12700" marR="80645">
              <a:lnSpc>
                <a:spcPct val="80100"/>
              </a:lnSpc>
              <a:spcBef>
                <a:spcPts val="1000"/>
              </a:spcBef>
              <a:buClr>
                <a:srgbClr val="90C225"/>
              </a:buClr>
              <a:buSzPct val="71875"/>
              <a:buAutoNum type="arabicPeriod"/>
              <a:tabLst>
                <a:tab pos="169545" algn="l"/>
              </a:tabLst>
            </a:pP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Checking</a:t>
            </a:r>
            <a:r>
              <a:rPr sz="1600" b="1" u="heavy" spc="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for</a:t>
            </a:r>
            <a:r>
              <a:rPr sz="1600" b="1" u="heavy" spc="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unique</a:t>
            </a:r>
            <a:r>
              <a:rPr sz="1600" b="1" u="heavy" spc="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values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6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column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only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single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unique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value,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does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not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any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sense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include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part of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analysis.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need to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find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out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those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drop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them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dataset.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9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had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unique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were </a:t>
            </a:r>
            <a:r>
              <a:rPr sz="1600" spc="-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removed.</a:t>
            </a:r>
            <a:endParaRPr sz="1600">
              <a:latin typeface="Trebuchet MS"/>
              <a:cs typeface="Trebuchet MS"/>
            </a:endParaRPr>
          </a:p>
          <a:p>
            <a:pPr marL="168910" indent="-156845">
              <a:lnSpc>
                <a:spcPct val="100000"/>
              </a:lnSpc>
              <a:spcBef>
                <a:spcPts val="610"/>
              </a:spcBef>
              <a:buClr>
                <a:srgbClr val="90C225"/>
              </a:buClr>
              <a:buSzPct val="71875"/>
              <a:buAutoNum type="arabicPeriod"/>
              <a:tabLst>
                <a:tab pos="169545" algn="l"/>
              </a:tabLst>
            </a:pP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Checking</a:t>
            </a:r>
            <a:r>
              <a:rPr sz="1600" b="1" u="heavy" spc="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for</a:t>
            </a:r>
            <a:r>
              <a:rPr sz="1600" b="1" u="heavy" spc="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duplicated</a:t>
            </a:r>
            <a:r>
              <a:rPr sz="1600" b="1" u="heavy" spc="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rows</a:t>
            </a:r>
            <a:r>
              <a:rPr sz="1600" b="1" u="heavy" spc="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</a:t>
            </a:r>
            <a:r>
              <a:rPr sz="1600" b="1" u="heavy" spc="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data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duplicate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rows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were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found.</a:t>
            </a:r>
            <a:endParaRPr sz="1600">
              <a:latin typeface="Trebuchet MS"/>
              <a:cs typeface="Trebuchet MS"/>
            </a:endParaRPr>
          </a:p>
          <a:p>
            <a:pPr marL="168910" indent="-156845">
              <a:lnSpc>
                <a:spcPct val="100000"/>
              </a:lnSpc>
              <a:spcBef>
                <a:spcPts val="625"/>
              </a:spcBef>
              <a:buClr>
                <a:srgbClr val="90C225"/>
              </a:buClr>
              <a:buSzPct val="71875"/>
              <a:buAutoNum type="arabicPeriod"/>
              <a:tabLst>
                <a:tab pos="169545" algn="l"/>
              </a:tabLst>
            </a:pP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Dropping</a:t>
            </a:r>
            <a:r>
              <a:rPr sz="1600" b="1" u="heavy" spc="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Records</a:t>
            </a:r>
            <a:r>
              <a:rPr sz="1600" b="1" u="heavy" spc="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and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Columns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756285" lvl="1" indent="-287020">
              <a:lnSpc>
                <a:spcPts val="1730"/>
              </a:lnSpc>
              <a:spcBef>
                <a:spcPts val="610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Dropped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records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loan_status=“Current”</a:t>
            </a:r>
            <a:r>
              <a:rPr sz="1600" b="1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progress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cannot</a:t>
            </a:r>
            <a:endParaRPr sz="1600">
              <a:latin typeface="Trebuchet MS"/>
              <a:cs typeface="Trebuchet MS"/>
            </a:endParaRPr>
          </a:p>
          <a:p>
            <a:pPr marL="756285">
              <a:lnSpc>
                <a:spcPts val="1730"/>
              </a:lnSpc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provide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insights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whether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borrower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likely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default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not.</a:t>
            </a:r>
            <a:endParaRPr sz="1600">
              <a:latin typeface="Trebuchet MS"/>
              <a:cs typeface="Trebuchet MS"/>
            </a:endParaRPr>
          </a:p>
          <a:p>
            <a:pPr marL="756285" marR="5080" lvl="1" indent="-287020">
              <a:lnSpc>
                <a:spcPts val="1540"/>
              </a:lnSpc>
              <a:spcBef>
                <a:spcPts val="980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Dropping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missing</a:t>
            </a:r>
            <a:r>
              <a:rPr sz="16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6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&gt;=65%</a:t>
            </a:r>
            <a:r>
              <a:rPr sz="16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skew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1600" spc="-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 they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need to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removed.</a:t>
            </a:r>
            <a:endParaRPr sz="1600">
              <a:latin typeface="Trebuchet MS"/>
              <a:cs typeface="Trebuchet MS"/>
            </a:endParaRPr>
          </a:p>
          <a:p>
            <a:pPr marL="756285" marR="307340" lvl="1" indent="-287020">
              <a:lnSpc>
                <a:spcPct val="80000"/>
              </a:lnSpc>
              <a:spcBef>
                <a:spcPts val="1015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Dropping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extra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containing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text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sz="16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collection_recovery_fee,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delinq_2yrs,</a:t>
            </a:r>
            <a:r>
              <a:rPr sz="16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desc,</a:t>
            </a:r>
            <a:r>
              <a:rPr sz="16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earliest_cr_line,</a:t>
            </a:r>
            <a:r>
              <a:rPr sz="1600" b="1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emp_title,</a:t>
            </a:r>
            <a:r>
              <a:rPr sz="160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id,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inq_last_6mths,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last_credit_pull_d,</a:t>
            </a:r>
            <a:r>
              <a:rPr sz="16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last_pymnt_amnt,</a:t>
            </a:r>
            <a:r>
              <a:rPr sz="16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last_pymnt_d,</a:t>
            </a:r>
            <a:r>
              <a:rPr sz="16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member_id,</a:t>
            </a:r>
            <a:r>
              <a:rPr sz="16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open_acc,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out_prncp,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Trebuchet MS"/>
                <a:cs typeface="Trebuchet MS"/>
              </a:rPr>
              <a:t>out_prncp_inv,</a:t>
            </a:r>
            <a:r>
              <a:rPr sz="1600" b="1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pub_rec,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recoveries,</a:t>
            </a:r>
            <a:r>
              <a:rPr sz="1600" b="1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revol_bal,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revol_util,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title,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total_acc,</a:t>
            </a:r>
            <a:r>
              <a:rPr sz="16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total_pymnt,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Trebuchet MS"/>
                <a:cs typeface="Trebuchet MS"/>
              </a:rPr>
              <a:t>total_pymnt_inv,</a:t>
            </a:r>
            <a:r>
              <a:rPr sz="1600" b="1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total_rec_int,</a:t>
            </a:r>
            <a:r>
              <a:rPr sz="160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total_rec_late_fee,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total_rec_prncp,</a:t>
            </a:r>
            <a:r>
              <a:rPr sz="1600" b="1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url,</a:t>
            </a:r>
            <a:r>
              <a:rPr sz="16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zip_code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contribute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pass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fail.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C9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6403</Words>
  <Application>Microsoft Office PowerPoint</Application>
  <PresentationFormat>Widescreen</PresentationFormat>
  <Paragraphs>434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Calibri</vt:lpstr>
      <vt:lpstr>Lucida Sans Unicode</vt:lpstr>
      <vt:lpstr>Trebuchet MS</vt:lpstr>
      <vt:lpstr>Wingdings</vt:lpstr>
      <vt:lpstr>Office Theme</vt:lpstr>
      <vt:lpstr>Lending Club Case Study</vt:lpstr>
      <vt:lpstr>Contents</vt:lpstr>
      <vt:lpstr>Problem Statement</vt:lpstr>
      <vt:lpstr>Data Description</vt:lpstr>
      <vt:lpstr>Data Understanding</vt:lpstr>
      <vt:lpstr>Data Understanding</vt:lpstr>
      <vt:lpstr>Data Understanding</vt:lpstr>
      <vt:lpstr>Data Cleaning &amp; Pre-processing</vt:lpstr>
      <vt:lpstr>Data Cleaning &amp; Pre-processing</vt:lpstr>
      <vt:lpstr>Data Cleaning &amp; Pre-processing</vt:lpstr>
      <vt:lpstr>Data Cleaning &amp; Pre-processing</vt:lpstr>
      <vt:lpstr>Univariate Analysis</vt:lpstr>
      <vt:lpstr>Univariate Analysis (Unordered Categorical)</vt:lpstr>
      <vt:lpstr>Univariate Analysis (Unordered Categorical)</vt:lpstr>
      <vt:lpstr>Univariate Analysis (Unordered Categorical)</vt:lpstr>
      <vt:lpstr>Univariate Analysis (Unordered Categorical)</vt:lpstr>
      <vt:lpstr>Univariate Analysis (Unordered Categorical)</vt:lpstr>
      <vt:lpstr>Univariate Analysis (Categorical Variables)</vt:lpstr>
      <vt:lpstr>Univariate Analysis (Quantitative Variables)</vt:lpstr>
      <vt:lpstr>Univariate Analysis (Quantitative Variables)</vt:lpstr>
      <vt:lpstr>Univariate Analysis (Quantitative Variables)</vt:lpstr>
      <vt:lpstr>Univariate Analysis (Quantitative Variables) Observations &amp; Inferences:</vt:lpstr>
      <vt:lpstr>Bivariate Analysis</vt:lpstr>
      <vt:lpstr>Bivariate Analysis (Unordered Categorical)</vt:lpstr>
      <vt:lpstr>Bivariate Analysis (Unordered Categorical)</vt:lpstr>
      <vt:lpstr>Bivariate Analysis (Unordered Categorical)</vt:lpstr>
      <vt:lpstr>Bivariate Analysis (Unordered Categorical)</vt:lpstr>
      <vt:lpstr>Bivariate Analysis (Ordered Categorical)</vt:lpstr>
      <vt:lpstr>Bivariate Analysis (Ordered Categorical)</vt:lpstr>
      <vt:lpstr>Bivariate Analysis (Ordered Categorical)</vt:lpstr>
      <vt:lpstr>Bivariate Analysis (Ordered Categorical)</vt:lpstr>
      <vt:lpstr>Bivariate Analysis (Ordered Categorical)</vt:lpstr>
      <vt:lpstr>Bivariate Analysis (Ordered Categorical)</vt:lpstr>
      <vt:lpstr>Bivariate Analysis (Ordered Categorical)</vt:lpstr>
      <vt:lpstr>Bivariate Analysis (Categorical Variables) Observations:</vt:lpstr>
      <vt:lpstr>Bivariate Analysis (Categorical Variables) Inferences:</vt:lpstr>
      <vt:lpstr>Bivariate Analysis (Quantitative Variables)</vt:lpstr>
      <vt:lpstr>Bivariate Analysis (Quantitative Variables)</vt:lpstr>
      <vt:lpstr>Bivariate Analysis (Quantitative Variables)</vt:lpstr>
      <vt:lpstr>Bivariate Analysis (Quantitative Variables)</vt:lpstr>
      <vt:lpstr>Bivariate Analysis (Quantitative Variables)</vt:lpstr>
      <vt:lpstr>Bivariate Analysis (Quantitative Variables)</vt:lpstr>
      <vt:lpstr>Multivariate Analysis</vt:lpstr>
      <vt:lpstr>Multivariate Analysis</vt:lpstr>
      <vt:lpstr>Multivariate Analysis</vt:lpstr>
      <vt:lpstr>Multivariate Analysis</vt:lpstr>
      <vt:lpstr>Multivariate Analysis</vt:lpstr>
      <vt:lpstr>Multivariate Analysis</vt:lpstr>
      <vt:lpstr>Multivariate Analysis</vt:lpstr>
      <vt:lpstr>Multivariate Analysis</vt:lpstr>
      <vt:lpstr>Multivariate Analysis</vt:lpstr>
      <vt:lpstr>Multivariate Analysis</vt:lpstr>
      <vt:lpstr>Multivariate Analysis</vt:lpstr>
      <vt:lpstr>Multivariate Analysis</vt:lpstr>
      <vt:lpstr>Correlation Analysis</vt:lpstr>
      <vt:lpstr>Correlation Analysis</vt:lpstr>
      <vt:lpstr>Correlation Analysis</vt:lpstr>
      <vt:lpstr>Suggestions</vt:lpstr>
      <vt:lpstr>Suggestions</vt:lpstr>
      <vt:lpstr>References &amp; Useful Links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Ankit Sharma</dc:creator>
  <cp:lastModifiedBy>MAMILLAPALLI VINAY</cp:lastModifiedBy>
  <cp:revision>1</cp:revision>
  <dcterms:created xsi:type="dcterms:W3CDTF">2024-11-27T16:17:34Z</dcterms:created>
  <dcterms:modified xsi:type="dcterms:W3CDTF">2024-11-27T16:18:26Z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2024-11-27T00:00:00Z</vt:filetime>
  </property>
</Properties>
</file>