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67" r:id="rId3"/>
    <p:sldId id="269" r:id="rId4"/>
    <p:sldId id="273" r:id="rId5"/>
    <p:sldId id="271" r:id="rId6"/>
    <p:sldId id="278" r:id="rId7"/>
    <p:sldId id="279" r:id="rId8"/>
    <p:sldId id="282" r:id="rId9"/>
    <p:sldId id="276" r:id="rId10"/>
    <p:sldId id="289" r:id="rId11"/>
    <p:sldId id="293" r:id="rId12"/>
    <p:sldId id="295" r:id="rId13"/>
    <p:sldId id="281" r:id="rId14"/>
    <p:sldId id="292" r:id="rId15"/>
    <p:sldId id="284" r:id="rId16"/>
    <p:sldId id="285" r:id="rId17"/>
    <p:sldId id="298" r:id="rId18"/>
    <p:sldId id="286" r:id="rId19"/>
    <p:sldId id="302" r:id="rId20"/>
    <p:sldId id="301" r:id="rId21"/>
    <p:sldId id="303" r:id="rId22"/>
    <p:sldId id="307" r:id="rId23"/>
    <p:sldId id="306" r:id="rId24"/>
    <p:sldId id="305" r:id="rId25"/>
    <p:sldId id="268" r:id="rId26"/>
    <p:sldId id="304" r:id="rId27"/>
    <p:sldId id="270" r:id="rId28"/>
    <p:sldId id="262" r:id="rId29"/>
    <p:sldId id="272" r:id="rId30"/>
    <p:sldId id="277" r:id="rId31"/>
    <p:sldId id="274" r:id="rId32"/>
    <p:sldId id="280" r:id="rId33"/>
    <p:sldId id="290" r:id="rId34"/>
    <p:sldId id="291" r:id="rId35"/>
    <p:sldId id="294" r:id="rId36"/>
    <p:sldId id="296" r:id="rId37"/>
    <p:sldId id="299" r:id="rId38"/>
    <p:sldId id="300" r:id="rId39"/>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1DDAB8-76A3-4CAD-B9BB-8F996D0F93F8}" v="2844" dt="2025-04-17T04:51:48.008"/>
    <p1510:client id="{7B35BC37-D92B-451D-662C-95E2CBF3F53D}" v="878" dt="2025-04-17T04:41:33.530"/>
    <p1510:client id="{EF90353D-8F3E-96A2-126D-438350BE91D4}" v="70" dt="2025-04-17T04:47:51.954"/>
    <p1510:client id="{FBE552A9-3C6C-4E37-BCD7-9EF6C69BA88E}" v="11" dt="2025-04-16T14:16:35.0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35" autoAdjust="0"/>
  </p:normalViewPr>
  <p:slideViewPr>
    <p:cSldViewPr>
      <p:cViewPr varScale="1">
        <p:scale>
          <a:sx n="95" d="100"/>
          <a:sy n="95" d="100"/>
        </p:scale>
        <p:origin x="173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027C8A8D-F8F8-4F62-BDEA-2790B5765821}" type="datetimeFigureOut">
              <a:rPr lang="en-IN" smtClean="0"/>
              <a:t>17-04-2025</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5C201625-6C6B-4E40-A60B-E6AA96557F77}" type="slidenum">
              <a:rPr lang="en-IN" smtClean="0"/>
              <a:t>‹#›</a:t>
            </a:fld>
            <a:endParaRPr lang="en-IN"/>
          </a:p>
        </p:txBody>
      </p:sp>
    </p:spTree>
    <p:extLst>
      <p:ext uri="{BB962C8B-B14F-4D97-AF65-F5344CB8AC3E}">
        <p14:creationId xmlns:p14="http://schemas.microsoft.com/office/powerpoint/2010/main" val="2712496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201625-6C6B-4E40-A60B-E6AA96557F77}" type="slidenum">
              <a:rPr lang="en-IN" smtClean="0"/>
              <a:t>4</a:t>
            </a:fld>
            <a:endParaRPr lang="en-IN"/>
          </a:p>
        </p:txBody>
      </p:sp>
    </p:spTree>
    <p:extLst>
      <p:ext uri="{BB962C8B-B14F-4D97-AF65-F5344CB8AC3E}">
        <p14:creationId xmlns:p14="http://schemas.microsoft.com/office/powerpoint/2010/main" val="4040901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91B6C-3671-A80B-BF17-E238E2C0A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E292D-89AC-AD4C-4752-35095CD74B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BF6D2F-3EFB-8B8E-9037-F304D8BB2BE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377DFED-4545-912A-EDC7-E88EB9F600E1}"/>
              </a:ext>
            </a:extLst>
          </p:cNvPr>
          <p:cNvSpPr>
            <a:spLocks noGrp="1"/>
          </p:cNvSpPr>
          <p:nvPr>
            <p:ph type="sldNum" sz="quarter" idx="5"/>
          </p:nvPr>
        </p:nvSpPr>
        <p:spPr/>
        <p:txBody>
          <a:bodyPr/>
          <a:lstStyle/>
          <a:p>
            <a:fld id="{5C201625-6C6B-4E40-A60B-E6AA96557F77}" type="slidenum">
              <a:rPr lang="en-IN" smtClean="0"/>
              <a:t>36</a:t>
            </a:fld>
            <a:endParaRPr lang="en-IN"/>
          </a:p>
        </p:txBody>
      </p:sp>
    </p:spTree>
    <p:extLst>
      <p:ext uri="{BB962C8B-B14F-4D97-AF65-F5344CB8AC3E}">
        <p14:creationId xmlns:p14="http://schemas.microsoft.com/office/powerpoint/2010/main" val="3354052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will look at how different parameters affect the final decision. </a:t>
            </a:r>
            <a:r>
              <a:rPr lang="en-US" dirty="0"/>
              <a:t>Candidate 4: This candidate has the highest gaze sum, which could indicate strong engagement and focus on the camera during the interview. 2. Even Distribution: Most candidates (except 5 and 6) have gaze sums around or above the mean, suggesting consistent engagement across the majority of candidates.</a:t>
            </a:r>
            <a:endParaRPr lang="en-IN" dirty="0"/>
          </a:p>
        </p:txBody>
      </p:sp>
      <p:sp>
        <p:nvSpPr>
          <p:cNvPr id="4" name="Slide Number Placeholder 3"/>
          <p:cNvSpPr>
            <a:spLocks noGrp="1"/>
          </p:cNvSpPr>
          <p:nvPr>
            <p:ph type="sldNum" sz="quarter" idx="5"/>
          </p:nvPr>
        </p:nvSpPr>
        <p:spPr/>
        <p:txBody>
          <a:bodyPr/>
          <a:lstStyle/>
          <a:p>
            <a:fld id="{5C201625-6C6B-4E40-A60B-E6AA96557F77}" type="slidenum">
              <a:rPr lang="en-IN" smtClean="0"/>
              <a:t>5</a:t>
            </a:fld>
            <a:endParaRPr lang="en-IN"/>
          </a:p>
        </p:txBody>
      </p:sp>
    </p:spTree>
    <p:extLst>
      <p:ext uri="{BB962C8B-B14F-4D97-AF65-F5344CB8AC3E}">
        <p14:creationId xmlns:p14="http://schemas.microsoft.com/office/powerpoint/2010/main" val="1135202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042D2-A64E-A832-3F60-43B759614F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F70CFD-D676-9F04-A363-80D0E8D0C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B381E7-384B-196D-2D29-8116A57CF84F}"/>
              </a:ext>
            </a:extLst>
          </p:cNvPr>
          <p:cNvSpPr>
            <a:spLocks noGrp="1"/>
          </p:cNvSpPr>
          <p:nvPr>
            <p:ph type="body" idx="1"/>
          </p:nvPr>
        </p:nvSpPr>
        <p:spPr/>
        <p:txBody>
          <a:bodyPr/>
          <a:lstStyle/>
          <a:p>
            <a:r>
              <a:rPr lang="en-IN" dirty="0"/>
              <a:t>Very much depends upon the role you are hiring, you will provide weights to such parameters</a:t>
            </a:r>
          </a:p>
        </p:txBody>
      </p:sp>
      <p:sp>
        <p:nvSpPr>
          <p:cNvPr id="4" name="Slide Number Placeholder 3">
            <a:extLst>
              <a:ext uri="{FF2B5EF4-FFF2-40B4-BE49-F238E27FC236}">
                <a16:creationId xmlns:a16="http://schemas.microsoft.com/office/drawing/2014/main" id="{D8405835-AE3D-8A99-4D71-021AFC504EE1}"/>
              </a:ext>
            </a:extLst>
          </p:cNvPr>
          <p:cNvSpPr>
            <a:spLocks noGrp="1"/>
          </p:cNvSpPr>
          <p:nvPr>
            <p:ph type="sldNum" sz="quarter" idx="5"/>
          </p:nvPr>
        </p:nvSpPr>
        <p:spPr/>
        <p:txBody>
          <a:bodyPr/>
          <a:lstStyle/>
          <a:p>
            <a:fld id="{5C201625-6C6B-4E40-A60B-E6AA96557F77}" type="slidenum">
              <a:rPr lang="en-IN" smtClean="0"/>
              <a:t>6</a:t>
            </a:fld>
            <a:endParaRPr lang="en-IN"/>
          </a:p>
        </p:txBody>
      </p:sp>
    </p:spTree>
    <p:extLst>
      <p:ext uri="{BB962C8B-B14F-4D97-AF65-F5344CB8AC3E}">
        <p14:creationId xmlns:p14="http://schemas.microsoft.com/office/powerpoint/2010/main" val="2972600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DF83C-5769-0F8F-D7D9-B9C7ED4FC5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B8D255-EF0D-1C97-5BFC-630BB017F8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D2967C-57A5-B80A-F903-649540870C60}"/>
              </a:ext>
            </a:extLst>
          </p:cNvPr>
          <p:cNvSpPr>
            <a:spLocks noGrp="1"/>
          </p:cNvSpPr>
          <p:nvPr>
            <p:ph type="body" idx="1"/>
          </p:nvPr>
        </p:nvSpPr>
        <p:spPr/>
        <p:txBody>
          <a:bodyPr/>
          <a:lstStyle/>
          <a:p>
            <a:r>
              <a:rPr lang="en-IN" dirty="0"/>
              <a:t>Very much depends upon the role you are hiring, you will provide weights to such parameters. Role dependent weights</a:t>
            </a:r>
          </a:p>
        </p:txBody>
      </p:sp>
      <p:sp>
        <p:nvSpPr>
          <p:cNvPr id="4" name="Slide Number Placeholder 3">
            <a:extLst>
              <a:ext uri="{FF2B5EF4-FFF2-40B4-BE49-F238E27FC236}">
                <a16:creationId xmlns:a16="http://schemas.microsoft.com/office/drawing/2014/main" id="{C6AA8283-387F-761F-3911-599658195ED3}"/>
              </a:ext>
            </a:extLst>
          </p:cNvPr>
          <p:cNvSpPr>
            <a:spLocks noGrp="1"/>
          </p:cNvSpPr>
          <p:nvPr>
            <p:ph type="sldNum" sz="quarter" idx="5"/>
          </p:nvPr>
        </p:nvSpPr>
        <p:spPr/>
        <p:txBody>
          <a:bodyPr/>
          <a:lstStyle/>
          <a:p>
            <a:fld id="{5C201625-6C6B-4E40-A60B-E6AA96557F77}" type="slidenum">
              <a:rPr lang="en-IN" smtClean="0"/>
              <a:t>7</a:t>
            </a:fld>
            <a:endParaRPr lang="en-IN"/>
          </a:p>
        </p:txBody>
      </p:sp>
    </p:spTree>
    <p:extLst>
      <p:ext uri="{BB962C8B-B14F-4D97-AF65-F5344CB8AC3E}">
        <p14:creationId xmlns:p14="http://schemas.microsoft.com/office/powerpoint/2010/main" val="88452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E6959-37CE-53A9-2D3B-9389D8F81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27B3C7-E50A-64F5-6CC2-CB8197FA80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0F0BD-55F1-54A3-1C63-EB901A38068D}"/>
              </a:ext>
            </a:extLst>
          </p:cNvPr>
          <p:cNvSpPr>
            <a:spLocks noGrp="1"/>
          </p:cNvSpPr>
          <p:nvPr>
            <p:ph type="body" idx="1"/>
          </p:nvPr>
        </p:nvSpPr>
        <p:spPr/>
        <p:txBody>
          <a:bodyPr/>
          <a:lstStyle/>
          <a:p>
            <a:r>
              <a:rPr lang="en-IN" dirty="0"/>
              <a:t>Very much depends upon the role you are hiring, you will provide weights to such parameters. Role dependent signs of weight</a:t>
            </a:r>
          </a:p>
        </p:txBody>
      </p:sp>
      <p:sp>
        <p:nvSpPr>
          <p:cNvPr id="4" name="Slide Number Placeholder 3">
            <a:extLst>
              <a:ext uri="{FF2B5EF4-FFF2-40B4-BE49-F238E27FC236}">
                <a16:creationId xmlns:a16="http://schemas.microsoft.com/office/drawing/2014/main" id="{E9F74FD5-E62C-1FEF-1906-33DA08C1634A}"/>
              </a:ext>
            </a:extLst>
          </p:cNvPr>
          <p:cNvSpPr>
            <a:spLocks noGrp="1"/>
          </p:cNvSpPr>
          <p:nvPr>
            <p:ph type="sldNum" sz="quarter" idx="5"/>
          </p:nvPr>
        </p:nvSpPr>
        <p:spPr/>
        <p:txBody>
          <a:bodyPr/>
          <a:lstStyle/>
          <a:p>
            <a:fld id="{5C201625-6C6B-4E40-A60B-E6AA96557F77}" type="slidenum">
              <a:rPr lang="en-IN" smtClean="0"/>
              <a:t>8</a:t>
            </a:fld>
            <a:endParaRPr lang="en-IN"/>
          </a:p>
        </p:txBody>
      </p:sp>
    </p:spTree>
    <p:extLst>
      <p:ext uri="{BB962C8B-B14F-4D97-AF65-F5344CB8AC3E}">
        <p14:creationId xmlns:p14="http://schemas.microsoft.com/office/powerpoint/2010/main" val="3522464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CE48D-41A3-999A-EECA-B636BC554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DB5F6-358A-2F0C-774D-F95169EF27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5CBEC-65C3-B847-FE3F-FBA962A8D8F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03D805E-3836-E4D7-3A24-4DBB3366EF97}"/>
              </a:ext>
            </a:extLst>
          </p:cNvPr>
          <p:cNvSpPr>
            <a:spLocks noGrp="1"/>
          </p:cNvSpPr>
          <p:nvPr>
            <p:ph type="sldNum" sz="quarter" idx="5"/>
          </p:nvPr>
        </p:nvSpPr>
        <p:spPr/>
        <p:txBody>
          <a:bodyPr/>
          <a:lstStyle/>
          <a:p>
            <a:fld id="{5C201625-6C6B-4E40-A60B-E6AA96557F77}" type="slidenum">
              <a:rPr lang="en-IN" smtClean="0"/>
              <a:t>10</a:t>
            </a:fld>
            <a:endParaRPr lang="en-IN"/>
          </a:p>
        </p:txBody>
      </p:sp>
    </p:spTree>
    <p:extLst>
      <p:ext uri="{BB962C8B-B14F-4D97-AF65-F5344CB8AC3E}">
        <p14:creationId xmlns:p14="http://schemas.microsoft.com/office/powerpoint/2010/main" val="1044373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2A25B-E82D-CF31-87D0-286EA331AA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D0A235-E9E2-AD2B-3A4B-84B84A14D9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892C70-A1C7-0783-580E-9A0AD4742859}"/>
              </a:ext>
            </a:extLst>
          </p:cNvPr>
          <p:cNvSpPr>
            <a:spLocks noGrp="1"/>
          </p:cNvSpPr>
          <p:nvPr>
            <p:ph type="body" idx="1"/>
          </p:nvPr>
        </p:nvSpPr>
        <p:spPr/>
        <p:txBody>
          <a:bodyPr/>
          <a:lstStyle/>
          <a:p>
            <a:r>
              <a:rPr lang="en-IN" dirty="0"/>
              <a:t>We will look at how different parameters affect the final decision. </a:t>
            </a:r>
            <a:r>
              <a:rPr lang="en-US" dirty="0"/>
              <a:t>Candidate 4: This candidate has the highest gaze sum, which could indicate strong engagement and focus on the camera during the interview. 2. Even Distribution: Most candidates (except 5 and 6) have gaze sums around or above the mean, suggesting consistent engagement across the majority of candidates.</a:t>
            </a:r>
            <a:endParaRPr lang="en-IN" dirty="0"/>
          </a:p>
        </p:txBody>
      </p:sp>
      <p:sp>
        <p:nvSpPr>
          <p:cNvPr id="4" name="Slide Number Placeholder 3">
            <a:extLst>
              <a:ext uri="{FF2B5EF4-FFF2-40B4-BE49-F238E27FC236}">
                <a16:creationId xmlns:a16="http://schemas.microsoft.com/office/drawing/2014/main" id="{37077A8E-14DD-982F-D7E6-04BC5E0C6805}"/>
              </a:ext>
            </a:extLst>
          </p:cNvPr>
          <p:cNvSpPr>
            <a:spLocks noGrp="1"/>
          </p:cNvSpPr>
          <p:nvPr>
            <p:ph type="sldNum" sz="quarter" idx="5"/>
          </p:nvPr>
        </p:nvSpPr>
        <p:spPr/>
        <p:txBody>
          <a:bodyPr/>
          <a:lstStyle/>
          <a:p>
            <a:fld id="{5C201625-6C6B-4E40-A60B-E6AA96557F77}" type="slidenum">
              <a:rPr lang="en-IN" smtClean="0"/>
              <a:t>11</a:t>
            </a:fld>
            <a:endParaRPr lang="en-IN"/>
          </a:p>
        </p:txBody>
      </p:sp>
    </p:spTree>
    <p:extLst>
      <p:ext uri="{BB962C8B-B14F-4D97-AF65-F5344CB8AC3E}">
        <p14:creationId xmlns:p14="http://schemas.microsoft.com/office/powerpoint/2010/main" val="3770451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a:solidFill>
                  <a:srgbClr val="1F1F1F"/>
                </a:solidFill>
                <a:effectLst/>
                <a:latin typeface="Roboto" panose="02000000000000000000" pitchFamily="2" charset="0"/>
              </a:rPr>
              <a:t>Text Preprocessing: Tokenization: Break down the transcript into sentences or words to analyze individual parts of speech or phrases. </a:t>
            </a:r>
            <a:r>
              <a:rPr lang="en-US" b="0" i="0" err="1">
                <a:solidFill>
                  <a:srgbClr val="1F1F1F"/>
                </a:solidFill>
                <a:effectLst/>
                <a:latin typeface="Roboto" panose="02000000000000000000" pitchFamily="2" charset="0"/>
              </a:rPr>
              <a:t>Stopword</a:t>
            </a:r>
            <a:r>
              <a:rPr lang="en-US" b="0" i="0">
                <a:solidFill>
                  <a:srgbClr val="1F1F1F"/>
                </a:solidFill>
                <a:effectLst/>
                <a:latin typeface="Roboto" panose="02000000000000000000" pitchFamily="2" charset="0"/>
              </a:rPr>
              <a:t> Removal: Remove common words like “the,” “is,” etc., which do not contribute to understanding the candidate’s traits. Lemmatization/Stemming: Convert words to their root form (e.g., “running” becomes “run”) to reduce redundancy and improve analysis accuracy.</a:t>
            </a:r>
          </a:p>
          <a:p>
            <a:pPr algn="l">
              <a:buFont typeface="+mj-lt"/>
              <a:buAutoNum type="arabicPeriod"/>
            </a:pPr>
            <a:r>
              <a:rPr lang="en-US" b="0" i="0">
                <a:solidFill>
                  <a:srgbClr val="1F1F1F"/>
                </a:solidFill>
                <a:effectLst/>
                <a:latin typeface="Roboto" panose="02000000000000000000" pitchFamily="2" charset="0"/>
              </a:rPr>
              <a:t>Sentiment Analysis: Purpose: Understand the emotional tone of the interview responses, such as whether the candidate is confident, enthusiastic, or doubtful. Tool: Use libraries like VADER or </a:t>
            </a:r>
            <a:r>
              <a:rPr lang="en-US" b="0" i="0" err="1">
                <a:solidFill>
                  <a:srgbClr val="1F1F1F"/>
                </a:solidFill>
                <a:effectLst/>
                <a:latin typeface="Roboto" panose="02000000000000000000" pitchFamily="2" charset="0"/>
              </a:rPr>
              <a:t>TextBlob</a:t>
            </a:r>
            <a:r>
              <a:rPr lang="en-US" b="0" i="0">
                <a:solidFill>
                  <a:srgbClr val="1F1F1F"/>
                </a:solidFill>
                <a:effectLst/>
                <a:latin typeface="Roboto" panose="02000000000000000000" pitchFamily="2" charset="0"/>
              </a:rPr>
              <a:t> to perform sentiment analysis on the transcripts. Application: Higher positivity in sentiment could suggest enthusiasm, while a mix of neutral and negative sentiment could indicate hesitation or uncertainty.</a:t>
            </a:r>
          </a:p>
          <a:p>
            <a:pPr algn="l">
              <a:buFont typeface="+mj-lt"/>
              <a:buAutoNum type="arabicPeriod"/>
            </a:pPr>
            <a:r>
              <a:rPr lang="en-US" b="0" i="0">
                <a:solidFill>
                  <a:srgbClr val="1F1F1F"/>
                </a:solidFill>
                <a:effectLst/>
                <a:latin typeface="Roboto" panose="02000000000000000000" pitchFamily="2" charset="0"/>
              </a:rPr>
              <a:t>Topic Modeling: Purpose: Discover the key topics or themes each candidate discussed during the interview. Technique: Use Latent Dirichlet Allocation (LDA) to identify themes in the text. Application: This will help you understand which candidates discussed more relevant topics related to their role or showcase expertise in particular areas.</a:t>
            </a:r>
          </a:p>
          <a:p>
            <a:pPr algn="l">
              <a:buFont typeface="+mj-lt"/>
              <a:buAutoNum type="arabicPeriod"/>
            </a:pPr>
            <a:r>
              <a:rPr lang="en-US" b="0" i="0">
                <a:solidFill>
                  <a:srgbClr val="1F1F1F"/>
                </a:solidFill>
                <a:effectLst/>
                <a:latin typeface="Roboto" panose="02000000000000000000" pitchFamily="2" charset="0"/>
              </a:rPr>
              <a:t>Named Entity Recognition (NER): Purpose: Identify specific entities such as skills, job titles, organizations, etc., mentioned in the transcript. Tool: Use models like </a:t>
            </a:r>
            <a:r>
              <a:rPr lang="en-US" b="0" i="0" err="1">
                <a:solidFill>
                  <a:srgbClr val="1F1F1F"/>
                </a:solidFill>
                <a:effectLst/>
                <a:latin typeface="Roboto" panose="02000000000000000000" pitchFamily="2" charset="0"/>
              </a:rPr>
              <a:t>SpaCy</a:t>
            </a:r>
            <a:r>
              <a:rPr lang="en-US" b="0" i="0">
                <a:solidFill>
                  <a:srgbClr val="1F1F1F"/>
                </a:solidFill>
                <a:effectLst/>
                <a:latin typeface="Roboto" panose="02000000000000000000" pitchFamily="2" charset="0"/>
              </a:rPr>
              <a:t> for NER to detect important terms. Application: You can map out the candidate's experience, capabilities, and role fit based on the entities they mention (e.g., "Python" for a developer role, "team management" for a leadership role).</a:t>
            </a:r>
          </a:p>
          <a:p>
            <a:pPr algn="l">
              <a:buFont typeface="+mj-lt"/>
              <a:buAutoNum type="arabicPeriod"/>
            </a:pPr>
            <a:r>
              <a:rPr lang="en-US" b="0" i="0">
                <a:solidFill>
                  <a:srgbClr val="1F1F1F"/>
                </a:solidFill>
                <a:effectLst/>
                <a:latin typeface="Roboto" panose="02000000000000000000" pitchFamily="2" charset="0"/>
              </a:rPr>
              <a:t>Skills Extraction: Purpose: Automatically extract mentions of technical or soft skills. Technique: Use keyword extraction methods (TF-IDF or RAKE) or specific pre-built models like </a:t>
            </a:r>
            <a:r>
              <a:rPr lang="en-US" b="0" i="0" err="1">
                <a:solidFill>
                  <a:srgbClr val="1F1F1F"/>
                </a:solidFill>
                <a:effectLst/>
                <a:latin typeface="Roboto" panose="02000000000000000000" pitchFamily="2" charset="0"/>
              </a:rPr>
              <a:t>SkillNER</a:t>
            </a:r>
            <a:r>
              <a:rPr lang="en-US" b="0" i="0">
                <a:solidFill>
                  <a:srgbClr val="1F1F1F"/>
                </a:solidFill>
                <a:effectLst/>
                <a:latin typeface="Roboto" panose="02000000000000000000" pitchFamily="2" charset="0"/>
              </a:rPr>
              <a:t> to detect competencies. Application: This will help match each candidate’s skill set to the requirements of different roles.</a:t>
            </a:r>
          </a:p>
          <a:p>
            <a:pPr algn="l">
              <a:buFont typeface="+mj-lt"/>
              <a:buAutoNum type="arabicPeriod"/>
            </a:pPr>
            <a:r>
              <a:rPr lang="en-US" b="0" i="0">
                <a:solidFill>
                  <a:srgbClr val="1F1F1F"/>
                </a:solidFill>
                <a:effectLst/>
                <a:latin typeface="Roboto" panose="02000000000000000000" pitchFamily="2" charset="0"/>
              </a:rPr>
              <a:t>Text Summarization: Purpose: Summarize the transcript for a high-level overview of the candidate’s strengths and responses. Technique: Use extractive or abstractive summarization algorithms (e.g., Hugging Face transformers) to generate summaries of each interview. Application: These summaries can give you quick insights into each candidate’s performance without going through the full transcript.</a:t>
            </a:r>
          </a:p>
          <a:p>
            <a:pPr algn="l">
              <a:buFont typeface="+mj-lt"/>
              <a:buAutoNum type="arabicPeriod"/>
            </a:pPr>
            <a:r>
              <a:rPr lang="en-US" b="0" i="0">
                <a:solidFill>
                  <a:srgbClr val="1F1F1F"/>
                </a:solidFill>
                <a:effectLst/>
                <a:latin typeface="Roboto" panose="02000000000000000000" pitchFamily="2" charset="0"/>
              </a:rPr>
              <a:t>Personality Insights: Purpose: Derive personality traits of candidates based on their responses. Tool: Use a tool like IBM Watson Personality Insights or LIWC (Linguistic Inquiry and Word Count) to analyze traits such as openness, agreeableness, conscientiousness, etc. Application: This can help you match candidates to roles where certain personality traits are essential (e.g., leadership roles for highly extroverted or assertive candidates).</a:t>
            </a:r>
          </a:p>
          <a:p>
            <a:endParaRPr lang="en-IN"/>
          </a:p>
        </p:txBody>
      </p:sp>
      <p:sp>
        <p:nvSpPr>
          <p:cNvPr id="4" name="Slide Number Placeholder 3"/>
          <p:cNvSpPr>
            <a:spLocks noGrp="1"/>
          </p:cNvSpPr>
          <p:nvPr>
            <p:ph type="sldNum" sz="quarter" idx="5"/>
          </p:nvPr>
        </p:nvSpPr>
        <p:spPr/>
        <p:txBody>
          <a:bodyPr/>
          <a:lstStyle/>
          <a:p>
            <a:fld id="{5C201625-6C6B-4E40-A60B-E6AA96557F77}" type="slidenum">
              <a:rPr lang="en-IN" smtClean="0"/>
              <a:t>15</a:t>
            </a:fld>
            <a:endParaRPr lang="en-IN"/>
          </a:p>
        </p:txBody>
      </p:sp>
    </p:spTree>
    <p:extLst>
      <p:ext uri="{BB962C8B-B14F-4D97-AF65-F5344CB8AC3E}">
        <p14:creationId xmlns:p14="http://schemas.microsoft.com/office/powerpoint/2010/main" val="462370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spcAft>
                <a:spcPts val="1500"/>
              </a:spcAft>
              <a:buNone/>
            </a:pPr>
            <a:r>
              <a:rPr lang="en-US" b="0" i="0">
                <a:solidFill>
                  <a:srgbClr val="001D35"/>
                </a:solidFill>
                <a:effectLst/>
                <a:latin typeface="Google Sans"/>
              </a:rPr>
              <a:t>Latent Dirichlet Allocation (LDA) is a probabilistic model used for topic modeling, a technique that discovers hidden themes or topics within a collection of documents. It assumes each document is a mixture of various topics, and each topic is a distribution of words. LDA identifies these latent topics by analyzing word co-occurrence patterns within the documents. </a:t>
            </a:r>
            <a:endParaRPr lang="en-US" b="0" i="0">
              <a:solidFill>
                <a:srgbClr val="0B57D0"/>
              </a:solidFill>
              <a:effectLst/>
              <a:latin typeface="Google Sans"/>
            </a:endParaRPr>
          </a:p>
          <a:p>
            <a:pPr algn="l">
              <a:spcBef>
                <a:spcPts val="750"/>
              </a:spcBef>
              <a:spcAft>
                <a:spcPts val="1500"/>
              </a:spcAft>
              <a:buNone/>
            </a:pPr>
            <a:r>
              <a:rPr lang="en-US" b="0" i="0">
                <a:solidFill>
                  <a:srgbClr val="001D35"/>
                </a:solidFill>
                <a:effectLst/>
                <a:latin typeface="Google Sans"/>
              </a:rPr>
              <a:t>Here's a more detailed breakdown:</a:t>
            </a:r>
          </a:p>
          <a:p>
            <a:pPr algn="l">
              <a:lnSpc>
                <a:spcPts val="1950"/>
              </a:lnSpc>
              <a:spcBef>
                <a:spcPts val="1500"/>
              </a:spcBef>
              <a:spcAft>
                <a:spcPts val="750"/>
              </a:spcAft>
              <a:buNone/>
            </a:pPr>
            <a:r>
              <a:rPr lang="en-US" b="0" i="0">
                <a:solidFill>
                  <a:srgbClr val="001D35"/>
                </a:solidFill>
                <a:effectLst/>
                <a:latin typeface="Google Sans"/>
              </a:rPr>
              <a:t>How LDA Works:</a:t>
            </a:r>
          </a:p>
          <a:p>
            <a:pPr algn="l">
              <a:lnSpc>
                <a:spcPts val="1650"/>
              </a:lnSpc>
              <a:spcBef>
                <a:spcPts val="750"/>
              </a:spcBef>
              <a:spcAft>
                <a:spcPts val="1500"/>
              </a:spcAft>
              <a:buNone/>
            </a:pPr>
            <a:r>
              <a:rPr lang="en-US" b="1" i="0">
                <a:solidFill>
                  <a:srgbClr val="001D35"/>
                </a:solidFill>
                <a:effectLst/>
                <a:latin typeface="Google Sans"/>
              </a:rPr>
              <a:t>1. Generative Model:</a:t>
            </a:r>
            <a:endParaRPr lang="en-US" b="0" i="0">
              <a:solidFill>
                <a:srgbClr val="001D35"/>
              </a:solidFill>
              <a:effectLst/>
              <a:latin typeface="Google Sans"/>
            </a:endParaRPr>
          </a:p>
          <a:p>
            <a:pPr algn="l" fontAlgn="ctr">
              <a:lnSpc>
                <a:spcPts val="1650"/>
              </a:lnSpc>
              <a:spcBef>
                <a:spcPts val="750"/>
              </a:spcBef>
              <a:spcAft>
                <a:spcPts val="1500"/>
              </a:spcAft>
              <a:buNone/>
            </a:pPr>
            <a:r>
              <a:rPr lang="en-US" b="0" i="0">
                <a:solidFill>
                  <a:srgbClr val="545D7E"/>
                </a:solidFill>
                <a:effectLst/>
                <a:latin typeface="Google Sans"/>
              </a:rPr>
              <a:t>LDA assumes a generative process where documents are created by drawing topics from a distribution and then drawing words from the chosen topic's word distribution. </a:t>
            </a:r>
            <a:endParaRPr lang="en-US" b="0" i="0">
              <a:solidFill>
                <a:srgbClr val="0B57D0"/>
              </a:solidFill>
              <a:effectLst/>
              <a:latin typeface="Google Sans"/>
            </a:endParaRPr>
          </a:p>
          <a:p>
            <a:pPr algn="l">
              <a:lnSpc>
                <a:spcPts val="1650"/>
              </a:lnSpc>
              <a:spcBef>
                <a:spcPts val="750"/>
              </a:spcBef>
              <a:spcAft>
                <a:spcPts val="1500"/>
              </a:spcAft>
              <a:buNone/>
            </a:pPr>
            <a:r>
              <a:rPr lang="en-US" b="1" i="0">
                <a:solidFill>
                  <a:srgbClr val="001D35"/>
                </a:solidFill>
                <a:effectLst/>
                <a:latin typeface="Google Sans"/>
              </a:rPr>
              <a:t>2. Hierarchical Structure:</a:t>
            </a:r>
            <a:endParaRPr lang="en-US" b="0" i="0">
              <a:solidFill>
                <a:srgbClr val="001D35"/>
              </a:solidFill>
              <a:effectLst/>
              <a:latin typeface="Google Sans"/>
            </a:endParaRPr>
          </a:p>
          <a:p>
            <a:pPr algn="l" fontAlgn="ctr">
              <a:lnSpc>
                <a:spcPts val="1650"/>
              </a:lnSpc>
              <a:spcBef>
                <a:spcPts val="600"/>
              </a:spcBef>
              <a:spcAft>
                <a:spcPts val="1500"/>
              </a:spcAft>
              <a:buNone/>
            </a:pPr>
            <a:r>
              <a:rPr lang="en-US" b="0" i="0">
                <a:solidFill>
                  <a:srgbClr val="545D7E"/>
                </a:solidFill>
                <a:effectLst/>
                <a:latin typeface="Google Sans"/>
              </a:rPr>
              <a:t>It's a three-level hierarchical </a:t>
            </a:r>
            <a:r>
              <a:rPr lang="en-US" b="0" i="0" err="1">
                <a:solidFill>
                  <a:srgbClr val="545D7E"/>
                </a:solidFill>
                <a:effectLst/>
                <a:latin typeface="Google Sans"/>
              </a:rPr>
              <a:t>model:</a:t>
            </a:r>
            <a:r>
              <a:rPr lang="en-US" b="1" i="0" err="1">
                <a:solidFill>
                  <a:srgbClr val="545D7E"/>
                </a:solidFill>
                <a:effectLst/>
                <a:latin typeface="Google Sans"/>
              </a:rPr>
              <a:t>Document</a:t>
            </a:r>
            <a:r>
              <a:rPr lang="en-US" b="1" i="0">
                <a:solidFill>
                  <a:srgbClr val="545D7E"/>
                </a:solidFill>
                <a:effectLst/>
                <a:latin typeface="Google Sans"/>
              </a:rPr>
              <a:t> Level:</a:t>
            </a:r>
            <a:r>
              <a:rPr lang="en-US" b="0" i="0">
                <a:solidFill>
                  <a:srgbClr val="545D7E"/>
                </a:solidFill>
                <a:effectLst/>
                <a:latin typeface="Google Sans"/>
              </a:rPr>
              <a:t> Each document is composed of a mixture of topics. </a:t>
            </a:r>
            <a:endParaRPr lang="en-US" b="0" i="0">
              <a:solidFill>
                <a:srgbClr val="0B57D0"/>
              </a:solidFill>
              <a:effectLst/>
              <a:latin typeface="Google Sans"/>
            </a:endParaRPr>
          </a:p>
          <a:p>
            <a:pPr algn="l" fontAlgn="ctr">
              <a:lnSpc>
                <a:spcPts val="1650"/>
              </a:lnSpc>
              <a:spcBef>
                <a:spcPts val="600"/>
              </a:spcBef>
              <a:spcAft>
                <a:spcPts val="1500"/>
              </a:spcAft>
              <a:buNone/>
            </a:pPr>
            <a:r>
              <a:rPr lang="en-US" b="1" i="0">
                <a:solidFill>
                  <a:srgbClr val="545D7E"/>
                </a:solidFill>
                <a:effectLst/>
                <a:latin typeface="Google Sans"/>
              </a:rPr>
              <a:t>Topic Level:</a:t>
            </a:r>
            <a:r>
              <a:rPr lang="en-US" b="0" i="0">
                <a:solidFill>
                  <a:srgbClr val="545D7E"/>
                </a:solidFill>
                <a:effectLst/>
                <a:latin typeface="Google Sans"/>
              </a:rPr>
              <a:t> Each topic is a distribution over words. </a:t>
            </a:r>
            <a:endParaRPr lang="en-US" b="0" i="0">
              <a:solidFill>
                <a:srgbClr val="0B57D0"/>
              </a:solidFill>
              <a:effectLst/>
              <a:latin typeface="Google Sans"/>
            </a:endParaRPr>
          </a:p>
          <a:p>
            <a:pPr algn="l" fontAlgn="ctr">
              <a:lnSpc>
                <a:spcPts val="1650"/>
              </a:lnSpc>
              <a:spcBef>
                <a:spcPts val="600"/>
              </a:spcBef>
              <a:spcAft>
                <a:spcPts val="1500"/>
              </a:spcAft>
              <a:buNone/>
            </a:pPr>
            <a:r>
              <a:rPr lang="en-US" b="1" i="0">
                <a:solidFill>
                  <a:srgbClr val="545D7E"/>
                </a:solidFill>
                <a:effectLst/>
                <a:latin typeface="Google Sans"/>
              </a:rPr>
              <a:t>Word Level:</a:t>
            </a:r>
            <a:r>
              <a:rPr lang="en-US" b="0" i="0">
                <a:solidFill>
                  <a:srgbClr val="545D7E"/>
                </a:solidFill>
                <a:effectLst/>
                <a:latin typeface="Google Sans"/>
              </a:rPr>
              <a:t> Each word's presence in a document is influenced by the underlying topic distribution. </a:t>
            </a:r>
            <a:endParaRPr lang="en-US" b="0" i="0">
              <a:solidFill>
                <a:srgbClr val="0B57D0"/>
              </a:solidFill>
              <a:effectLst/>
              <a:latin typeface="Google Sans"/>
            </a:endParaRPr>
          </a:p>
          <a:p>
            <a:pPr algn="l">
              <a:lnSpc>
                <a:spcPts val="1650"/>
              </a:lnSpc>
              <a:spcBef>
                <a:spcPts val="750"/>
              </a:spcBef>
              <a:spcAft>
                <a:spcPts val="1500"/>
              </a:spcAft>
              <a:buNone/>
            </a:pPr>
            <a:r>
              <a:rPr lang="en-US" b="1" i="0">
                <a:solidFill>
                  <a:srgbClr val="001D35"/>
                </a:solidFill>
                <a:effectLst/>
                <a:latin typeface="Google Sans"/>
              </a:rPr>
              <a:t>3. Iterative Process:</a:t>
            </a:r>
            <a:endParaRPr lang="en-US" b="0" i="0">
              <a:solidFill>
                <a:srgbClr val="001D35"/>
              </a:solidFill>
              <a:effectLst/>
              <a:latin typeface="Google Sans"/>
            </a:endParaRPr>
          </a:p>
          <a:p>
            <a:pPr algn="l" fontAlgn="ctr">
              <a:lnSpc>
                <a:spcPts val="1650"/>
              </a:lnSpc>
              <a:spcBef>
                <a:spcPts val="750"/>
              </a:spcBef>
              <a:spcAft>
                <a:spcPts val="1500"/>
              </a:spcAft>
              <a:buNone/>
            </a:pPr>
            <a:r>
              <a:rPr lang="en-US" b="0" i="0">
                <a:solidFill>
                  <a:srgbClr val="545D7E"/>
                </a:solidFill>
                <a:effectLst/>
                <a:latin typeface="Google Sans"/>
              </a:rPr>
              <a:t>LDA typically uses methods like Gibbs sampling to iteratively refine the topic assignments to words and documents. </a:t>
            </a:r>
            <a:endParaRPr lang="en-US" b="0" i="0">
              <a:solidFill>
                <a:srgbClr val="0B57D0"/>
              </a:solidFill>
              <a:effectLst/>
              <a:latin typeface="Google Sans"/>
            </a:endParaRPr>
          </a:p>
          <a:p>
            <a:pPr algn="l">
              <a:lnSpc>
                <a:spcPts val="1650"/>
              </a:lnSpc>
              <a:spcBef>
                <a:spcPts val="750"/>
              </a:spcBef>
              <a:spcAft>
                <a:spcPts val="1500"/>
              </a:spcAft>
              <a:buNone/>
            </a:pPr>
            <a:r>
              <a:rPr lang="en-US" b="1" i="0">
                <a:solidFill>
                  <a:srgbClr val="001D35"/>
                </a:solidFill>
                <a:effectLst/>
                <a:latin typeface="Google Sans"/>
              </a:rPr>
              <a:t>4. Uncovering Latent Topics:</a:t>
            </a:r>
            <a:endParaRPr lang="en-US" b="0" i="0">
              <a:solidFill>
                <a:srgbClr val="001D35"/>
              </a:solidFill>
              <a:effectLst/>
              <a:latin typeface="Google Sans"/>
            </a:endParaRPr>
          </a:p>
          <a:p>
            <a:pPr algn="l" fontAlgn="ctr">
              <a:lnSpc>
                <a:spcPts val="1650"/>
              </a:lnSpc>
              <a:spcBef>
                <a:spcPts val="750"/>
              </a:spcBef>
              <a:spcAft>
                <a:spcPts val="1500"/>
              </a:spcAft>
              <a:buNone/>
            </a:pPr>
            <a:r>
              <a:rPr lang="en-US" b="0" i="0">
                <a:solidFill>
                  <a:srgbClr val="545D7E"/>
                </a:solidFill>
                <a:effectLst/>
                <a:latin typeface="Google Sans"/>
              </a:rPr>
              <a:t>By analyzing word co-occurrence and document-topic relationships, LDA can identify the underlying topics that explain the patterns in the data. </a:t>
            </a:r>
            <a:endParaRPr lang="en-US" b="0" i="0">
              <a:solidFill>
                <a:srgbClr val="0B57D0"/>
              </a:solidFill>
              <a:effectLst/>
              <a:latin typeface="Google Sans"/>
            </a:endParaRPr>
          </a:p>
          <a:p>
            <a:pPr algn="l">
              <a:lnSpc>
                <a:spcPts val="1950"/>
              </a:lnSpc>
              <a:spcBef>
                <a:spcPts val="1500"/>
              </a:spcBef>
              <a:spcAft>
                <a:spcPts val="750"/>
              </a:spcAft>
              <a:buNone/>
            </a:pPr>
            <a:r>
              <a:rPr lang="en-US" b="0" i="0">
                <a:solidFill>
                  <a:srgbClr val="001D35"/>
                </a:solidFill>
                <a:effectLst/>
                <a:latin typeface="Google Sans"/>
              </a:rPr>
              <a:t>Key Concepts:</a:t>
            </a:r>
          </a:p>
          <a:p>
            <a:pPr algn="l">
              <a:lnSpc>
                <a:spcPts val="1650"/>
              </a:lnSpc>
              <a:spcBef>
                <a:spcPts val="750"/>
              </a:spcBef>
              <a:spcAft>
                <a:spcPts val="1500"/>
              </a:spcAft>
              <a:buNone/>
            </a:pPr>
            <a:r>
              <a:rPr lang="en-US" b="1" i="0">
                <a:solidFill>
                  <a:srgbClr val="001D35"/>
                </a:solidFill>
                <a:effectLst/>
                <a:latin typeface="Google Sans"/>
              </a:rPr>
              <a:t>Topic:</a:t>
            </a:r>
            <a:endParaRPr lang="en-US" b="0" i="0">
              <a:solidFill>
                <a:srgbClr val="001D35"/>
              </a:solidFill>
              <a:effectLst/>
              <a:latin typeface="Google Sans"/>
            </a:endParaRPr>
          </a:p>
          <a:p>
            <a:pPr algn="l" fontAlgn="ctr">
              <a:lnSpc>
                <a:spcPts val="1650"/>
              </a:lnSpc>
              <a:spcBef>
                <a:spcPts val="750"/>
              </a:spcBef>
              <a:spcAft>
                <a:spcPts val="1500"/>
              </a:spcAft>
              <a:buNone/>
            </a:pPr>
            <a:r>
              <a:rPr lang="en-US" b="0" i="0">
                <a:solidFill>
                  <a:srgbClr val="545D7E"/>
                </a:solidFill>
                <a:effectLst/>
                <a:latin typeface="Google Sans"/>
              </a:rPr>
              <a:t>A collection of words that tend to appear together, representing a specific theme or subject. </a:t>
            </a:r>
            <a:endParaRPr lang="en-US" b="0" i="0">
              <a:solidFill>
                <a:srgbClr val="0B57D0"/>
              </a:solidFill>
              <a:effectLst/>
              <a:latin typeface="Google Sans"/>
            </a:endParaRPr>
          </a:p>
          <a:p>
            <a:pPr algn="l">
              <a:lnSpc>
                <a:spcPts val="1650"/>
              </a:lnSpc>
              <a:spcBef>
                <a:spcPts val="750"/>
              </a:spcBef>
              <a:spcAft>
                <a:spcPts val="1500"/>
              </a:spcAft>
              <a:buNone/>
            </a:pPr>
            <a:r>
              <a:rPr lang="en-US" b="1" i="0">
                <a:solidFill>
                  <a:srgbClr val="001D35"/>
                </a:solidFill>
                <a:effectLst/>
                <a:latin typeface="Google Sans"/>
              </a:rPr>
              <a:t>Document:</a:t>
            </a:r>
            <a:endParaRPr lang="en-US" b="0" i="0">
              <a:solidFill>
                <a:srgbClr val="001D35"/>
              </a:solidFill>
              <a:effectLst/>
              <a:latin typeface="Google Sans"/>
            </a:endParaRPr>
          </a:p>
          <a:p>
            <a:pPr algn="l" fontAlgn="ctr">
              <a:lnSpc>
                <a:spcPts val="1650"/>
              </a:lnSpc>
              <a:spcBef>
                <a:spcPts val="750"/>
              </a:spcBef>
              <a:spcAft>
                <a:spcPts val="1500"/>
              </a:spcAft>
              <a:buNone/>
            </a:pPr>
            <a:r>
              <a:rPr lang="en-US" b="0" i="0">
                <a:solidFill>
                  <a:srgbClr val="545D7E"/>
                </a:solidFill>
                <a:effectLst/>
                <a:latin typeface="Google Sans"/>
              </a:rPr>
              <a:t>A text document in the corpus. </a:t>
            </a:r>
            <a:endParaRPr lang="en-US" b="0" i="0">
              <a:solidFill>
                <a:srgbClr val="0B57D0"/>
              </a:solidFill>
              <a:effectLst/>
              <a:latin typeface="Google Sans"/>
            </a:endParaRPr>
          </a:p>
          <a:p>
            <a:pPr algn="l">
              <a:lnSpc>
                <a:spcPts val="1650"/>
              </a:lnSpc>
              <a:spcBef>
                <a:spcPts val="750"/>
              </a:spcBef>
              <a:spcAft>
                <a:spcPts val="1500"/>
              </a:spcAft>
              <a:buNone/>
            </a:pPr>
            <a:r>
              <a:rPr lang="en-US" b="1" i="0">
                <a:solidFill>
                  <a:srgbClr val="001D35"/>
                </a:solidFill>
                <a:effectLst/>
                <a:latin typeface="Google Sans"/>
              </a:rPr>
              <a:t>Latent:</a:t>
            </a:r>
            <a:endParaRPr lang="en-US" b="0" i="0">
              <a:solidFill>
                <a:srgbClr val="001D35"/>
              </a:solidFill>
              <a:effectLst/>
              <a:latin typeface="Google Sans"/>
            </a:endParaRPr>
          </a:p>
          <a:p>
            <a:pPr algn="l" fontAlgn="ctr">
              <a:lnSpc>
                <a:spcPts val="1650"/>
              </a:lnSpc>
              <a:spcBef>
                <a:spcPts val="750"/>
              </a:spcBef>
              <a:spcAft>
                <a:spcPts val="1500"/>
              </a:spcAft>
              <a:buNone/>
            </a:pPr>
            <a:r>
              <a:rPr lang="en-US" b="0" i="0">
                <a:solidFill>
                  <a:srgbClr val="545D7E"/>
                </a:solidFill>
                <a:effectLst/>
                <a:latin typeface="Google Sans"/>
              </a:rPr>
              <a:t>Refers to hidden or underlying features that are not directly observed but are inferred from the data. </a:t>
            </a:r>
            <a:endParaRPr lang="en-US" b="0" i="0">
              <a:solidFill>
                <a:srgbClr val="0B57D0"/>
              </a:solidFill>
              <a:effectLst/>
              <a:latin typeface="Google Sans"/>
            </a:endParaRPr>
          </a:p>
          <a:p>
            <a:pPr algn="l">
              <a:lnSpc>
                <a:spcPts val="1650"/>
              </a:lnSpc>
              <a:spcBef>
                <a:spcPts val="750"/>
              </a:spcBef>
              <a:spcAft>
                <a:spcPts val="1500"/>
              </a:spcAft>
              <a:buNone/>
            </a:pPr>
            <a:r>
              <a:rPr lang="en-US" b="1" i="0">
                <a:solidFill>
                  <a:srgbClr val="001D35"/>
                </a:solidFill>
                <a:effectLst/>
                <a:latin typeface="Google Sans"/>
              </a:rPr>
              <a:t>Dirichlet Distribution:</a:t>
            </a:r>
            <a:endParaRPr lang="en-US" b="0" i="0">
              <a:solidFill>
                <a:srgbClr val="001D35"/>
              </a:solidFill>
              <a:effectLst/>
              <a:latin typeface="Google Sans"/>
            </a:endParaRPr>
          </a:p>
          <a:p>
            <a:pPr algn="l">
              <a:lnSpc>
                <a:spcPts val="1650"/>
              </a:lnSpc>
              <a:spcBef>
                <a:spcPts val="750"/>
              </a:spcBef>
              <a:spcAft>
                <a:spcPts val="1500"/>
              </a:spcAft>
            </a:pPr>
            <a:r>
              <a:rPr lang="en-US" b="0" i="0">
                <a:solidFill>
                  <a:srgbClr val="545D7E"/>
                </a:solidFill>
                <a:effectLst/>
                <a:latin typeface="Google Sans"/>
              </a:rPr>
              <a:t>A probability distribution over a simplex, used to model the distribution of topics in documents and words in topics</a:t>
            </a:r>
          </a:p>
          <a:p>
            <a:endParaRPr lang="en-IN"/>
          </a:p>
        </p:txBody>
      </p:sp>
      <p:sp>
        <p:nvSpPr>
          <p:cNvPr id="4" name="Slide Number Placeholder 3"/>
          <p:cNvSpPr>
            <a:spLocks noGrp="1"/>
          </p:cNvSpPr>
          <p:nvPr>
            <p:ph type="sldNum" sz="quarter" idx="5"/>
          </p:nvPr>
        </p:nvSpPr>
        <p:spPr/>
        <p:txBody>
          <a:bodyPr/>
          <a:lstStyle/>
          <a:p>
            <a:fld id="{5C201625-6C6B-4E40-A60B-E6AA96557F77}" type="slidenum">
              <a:rPr lang="en-IN" smtClean="0"/>
              <a:t>20</a:t>
            </a:fld>
            <a:endParaRPr lang="en-IN"/>
          </a:p>
        </p:txBody>
      </p:sp>
    </p:spTree>
    <p:extLst>
      <p:ext uri="{BB962C8B-B14F-4D97-AF65-F5344CB8AC3E}">
        <p14:creationId xmlns:p14="http://schemas.microsoft.com/office/powerpoint/2010/main" val="300897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500" b="0" i="0">
                <a:solidFill>
                  <a:srgbClr val="7A0000"/>
                </a:solidFill>
                <a:latin typeface="Microsoft Sans Serif"/>
                <a:cs typeface="Microsoft Sans Serif"/>
              </a:defRPr>
            </a:lvl1pPr>
          </a:lstStyle>
          <a:p>
            <a:pPr marL="12700">
              <a:lnSpc>
                <a:spcPts val="580"/>
              </a:lnSpc>
            </a:pPr>
            <a:r>
              <a:rPr lang="en-IN"/>
              <a:t>April, 2025</a:t>
            </a:r>
            <a:endParaRPr spc="-15" dirty="0"/>
          </a:p>
        </p:txBody>
      </p:sp>
      <p:sp>
        <p:nvSpPr>
          <p:cNvPr id="5" name="Holder 5"/>
          <p:cNvSpPr>
            <a:spLocks noGrp="1"/>
          </p:cNvSpPr>
          <p:nvPr>
            <p:ph type="dt" sz="half" idx="6"/>
          </p:nvPr>
        </p:nvSpPr>
        <p:spPr/>
        <p:txBody>
          <a:bodyPr lIns="0" tIns="0" rIns="0" bIns="0"/>
          <a:lstStyle>
            <a:lvl1pPr>
              <a:defRPr sz="500" b="0" i="0">
                <a:solidFill>
                  <a:srgbClr val="F2F2F2"/>
                </a:solidFill>
                <a:latin typeface="Microsoft Sans Serif"/>
                <a:cs typeface="Microsoft Sans Serif"/>
              </a:defRPr>
            </a:lvl1pPr>
          </a:lstStyle>
          <a:p>
            <a:pPr marL="12700">
              <a:lnSpc>
                <a:spcPts val="580"/>
              </a:lnSpc>
            </a:pPr>
            <a:r>
              <a:rPr lang="en-US" spc="20"/>
              <a:t>Hiring Decision Analysis</a:t>
            </a:r>
            <a:endParaRPr spc="20" dirty="0"/>
          </a:p>
        </p:txBody>
      </p:sp>
      <p:sp>
        <p:nvSpPr>
          <p:cNvPr id="6" name="Holder 6"/>
          <p:cNvSpPr>
            <a:spLocks noGrp="1"/>
          </p:cNvSpPr>
          <p:nvPr>
            <p:ph type="sldNum" sz="quarter" idx="7"/>
          </p:nvPr>
        </p:nvSpPr>
        <p:spPr/>
        <p:txBody>
          <a:bodyPr lIns="0" tIns="0" rIns="0" bIns="0"/>
          <a:lstStyle>
            <a:lvl1pPr>
              <a:defRPr sz="500" b="0" i="0">
                <a:solidFill>
                  <a:srgbClr val="7A0000"/>
                </a:solidFill>
                <a:latin typeface="Microsoft Sans Serif"/>
                <a:cs typeface="Microsoft Sans Serif"/>
              </a:defRPr>
            </a:lvl1pPr>
          </a:lstStyle>
          <a:p>
            <a:pPr marL="38100">
              <a:lnSpc>
                <a:spcPts val="580"/>
              </a:lnSpc>
            </a:pPr>
            <a:fld id="{81D60167-4931-47E6-BA6A-407CBD079E47}" type="slidenum">
              <a:rPr spc="-15" dirty="0"/>
              <a:t>‹#›</a:t>
            </a:fld>
            <a:r>
              <a:rPr spc="-45" dirty="0"/>
              <a:t> </a:t>
            </a:r>
            <a:r>
              <a:rPr spc="125" dirty="0"/>
              <a:t>/</a:t>
            </a:r>
            <a:r>
              <a:rPr spc="-45" dirty="0"/>
              <a:t> </a:t>
            </a:r>
            <a:r>
              <a:rPr spc="-15" dirty="0"/>
              <a:t>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7985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7588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75888"/>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6953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7588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8223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7588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6953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6953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7588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30763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6953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30001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73524"/>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6953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2304415" cy="116839"/>
          </a:xfrm>
          <a:custGeom>
            <a:avLst/>
            <a:gdLst/>
            <a:ahLst/>
            <a:cxnLst/>
            <a:rect l="l" t="t" r="r" b="b"/>
            <a:pathLst>
              <a:path w="2304415" h="116839">
                <a:moveTo>
                  <a:pt x="2303995" y="0"/>
                </a:moveTo>
                <a:lnTo>
                  <a:pt x="0" y="0"/>
                </a:lnTo>
                <a:lnTo>
                  <a:pt x="0" y="116687"/>
                </a:lnTo>
                <a:lnTo>
                  <a:pt x="2303995" y="11668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0"/>
            <a:ext cx="2304415" cy="116839"/>
          </a:xfrm>
          <a:custGeom>
            <a:avLst/>
            <a:gdLst/>
            <a:ahLst/>
            <a:cxnLst/>
            <a:rect l="l" t="t" r="r" b="b"/>
            <a:pathLst>
              <a:path w="2304415" h="116839">
                <a:moveTo>
                  <a:pt x="2303995" y="0"/>
                </a:moveTo>
                <a:lnTo>
                  <a:pt x="0" y="0"/>
                </a:lnTo>
                <a:lnTo>
                  <a:pt x="0" y="116687"/>
                </a:lnTo>
                <a:lnTo>
                  <a:pt x="2303995" y="116687"/>
                </a:lnTo>
                <a:lnTo>
                  <a:pt x="2303995" y="0"/>
                </a:lnTo>
                <a:close/>
              </a:path>
            </a:pathLst>
          </a:custGeom>
          <a:solidFill>
            <a:srgbClr val="D8D8D8"/>
          </a:solidFill>
        </p:spPr>
        <p:txBody>
          <a:bodyPr wrap="square" lIns="0" tIns="0" rIns="0" bIns="0" rtlCol="0"/>
          <a:lstStyle/>
          <a:p>
            <a:endParaRPr/>
          </a:p>
        </p:txBody>
      </p:sp>
      <p:sp>
        <p:nvSpPr>
          <p:cNvPr id="33" name="bg object 33"/>
          <p:cNvSpPr/>
          <p:nvPr/>
        </p:nvSpPr>
        <p:spPr>
          <a:xfrm>
            <a:off x="126530" y="877351"/>
            <a:ext cx="4457065" cy="466090"/>
          </a:xfrm>
          <a:custGeom>
            <a:avLst/>
            <a:gdLst/>
            <a:ahLst/>
            <a:cxnLst/>
            <a:rect l="l" t="t" r="r" b="b"/>
            <a:pathLst>
              <a:path w="4457065" h="466090">
                <a:moveTo>
                  <a:pt x="4456607" y="0"/>
                </a:moveTo>
                <a:lnTo>
                  <a:pt x="0" y="0"/>
                </a:lnTo>
                <a:lnTo>
                  <a:pt x="0" y="466093"/>
                </a:lnTo>
                <a:lnTo>
                  <a:pt x="4456607" y="466093"/>
                </a:lnTo>
                <a:lnTo>
                  <a:pt x="4456607" y="0"/>
                </a:lnTo>
                <a:close/>
              </a:path>
            </a:pathLst>
          </a:custGeom>
          <a:solidFill>
            <a:srgbClr val="000000"/>
          </a:solidFill>
        </p:spPr>
        <p:txBody>
          <a:bodyPr wrap="square" lIns="0" tIns="0" rIns="0" bIns="0" rtlCol="0"/>
          <a:lstStyle/>
          <a:p>
            <a:endParaRPr/>
          </a:p>
        </p:txBody>
      </p:sp>
      <p:sp>
        <p:nvSpPr>
          <p:cNvPr id="34" name="bg object 34"/>
          <p:cNvSpPr/>
          <p:nvPr/>
        </p:nvSpPr>
        <p:spPr>
          <a:xfrm>
            <a:off x="75729" y="858514"/>
            <a:ext cx="4457065" cy="434340"/>
          </a:xfrm>
          <a:custGeom>
            <a:avLst/>
            <a:gdLst/>
            <a:ahLst/>
            <a:cxnLst/>
            <a:rect l="l" t="t" r="r" b="b"/>
            <a:pathLst>
              <a:path w="4457065" h="434340">
                <a:moveTo>
                  <a:pt x="4456606" y="0"/>
                </a:moveTo>
                <a:lnTo>
                  <a:pt x="0" y="0"/>
                </a:lnTo>
                <a:lnTo>
                  <a:pt x="0" y="383329"/>
                </a:lnTo>
                <a:lnTo>
                  <a:pt x="4008" y="403054"/>
                </a:lnTo>
                <a:lnTo>
                  <a:pt x="14922" y="419207"/>
                </a:lnTo>
                <a:lnTo>
                  <a:pt x="31075" y="430121"/>
                </a:lnTo>
                <a:lnTo>
                  <a:pt x="50800" y="434129"/>
                </a:lnTo>
                <a:lnTo>
                  <a:pt x="4405806" y="434129"/>
                </a:lnTo>
                <a:lnTo>
                  <a:pt x="4425531" y="430121"/>
                </a:lnTo>
                <a:lnTo>
                  <a:pt x="4441684" y="419207"/>
                </a:lnTo>
                <a:lnTo>
                  <a:pt x="4452598" y="403054"/>
                </a:lnTo>
                <a:lnTo>
                  <a:pt x="4456606" y="383329"/>
                </a:lnTo>
                <a:lnTo>
                  <a:pt x="4456606" y="0"/>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500" b="0" i="0">
                <a:solidFill>
                  <a:srgbClr val="7A0000"/>
                </a:solidFill>
                <a:latin typeface="Microsoft Sans Serif"/>
                <a:cs typeface="Microsoft Sans Serif"/>
              </a:defRPr>
            </a:lvl1pPr>
          </a:lstStyle>
          <a:p>
            <a:pPr marL="12700">
              <a:lnSpc>
                <a:spcPts val="580"/>
              </a:lnSpc>
            </a:pPr>
            <a:r>
              <a:rPr lang="en-IN"/>
              <a:t>April, 2025</a:t>
            </a:r>
            <a:endParaRPr spc="-15" dirty="0"/>
          </a:p>
        </p:txBody>
      </p:sp>
      <p:sp>
        <p:nvSpPr>
          <p:cNvPr id="5" name="Holder 5"/>
          <p:cNvSpPr>
            <a:spLocks noGrp="1"/>
          </p:cNvSpPr>
          <p:nvPr>
            <p:ph type="dt" sz="half" idx="6"/>
          </p:nvPr>
        </p:nvSpPr>
        <p:spPr/>
        <p:txBody>
          <a:bodyPr lIns="0" tIns="0" rIns="0" bIns="0"/>
          <a:lstStyle>
            <a:lvl1pPr>
              <a:defRPr sz="500" b="0" i="0">
                <a:solidFill>
                  <a:srgbClr val="F2F2F2"/>
                </a:solidFill>
                <a:latin typeface="Microsoft Sans Serif"/>
                <a:cs typeface="Microsoft Sans Serif"/>
              </a:defRPr>
            </a:lvl1pPr>
          </a:lstStyle>
          <a:p>
            <a:pPr marL="12700">
              <a:lnSpc>
                <a:spcPts val="580"/>
              </a:lnSpc>
            </a:pPr>
            <a:r>
              <a:rPr lang="en-US" spc="20"/>
              <a:t>Hiring Decision Analysis</a:t>
            </a:r>
            <a:endParaRPr spc="20" dirty="0"/>
          </a:p>
        </p:txBody>
      </p:sp>
      <p:sp>
        <p:nvSpPr>
          <p:cNvPr id="6" name="Holder 6"/>
          <p:cNvSpPr>
            <a:spLocks noGrp="1"/>
          </p:cNvSpPr>
          <p:nvPr>
            <p:ph type="sldNum" sz="quarter" idx="7"/>
          </p:nvPr>
        </p:nvSpPr>
        <p:spPr/>
        <p:txBody>
          <a:bodyPr lIns="0" tIns="0" rIns="0" bIns="0"/>
          <a:lstStyle>
            <a:lvl1pPr>
              <a:defRPr sz="500" b="0" i="0">
                <a:solidFill>
                  <a:srgbClr val="7A0000"/>
                </a:solidFill>
                <a:latin typeface="Microsoft Sans Serif"/>
                <a:cs typeface="Microsoft Sans Serif"/>
              </a:defRPr>
            </a:lvl1pPr>
          </a:lstStyle>
          <a:p>
            <a:pPr marL="38100">
              <a:lnSpc>
                <a:spcPts val="580"/>
              </a:lnSpc>
            </a:pPr>
            <a:fld id="{81D60167-4931-47E6-BA6A-407CBD079E47}" type="slidenum">
              <a:rPr spc="-15" dirty="0"/>
              <a:t>‹#›</a:t>
            </a:fld>
            <a:r>
              <a:rPr spc="-45" dirty="0"/>
              <a:t> </a:t>
            </a:r>
            <a:r>
              <a:rPr spc="125" dirty="0"/>
              <a:t>/</a:t>
            </a:r>
            <a:r>
              <a:rPr spc="-45" dirty="0"/>
              <a:t> </a:t>
            </a:r>
            <a:r>
              <a:rPr spc="-15" dirty="0"/>
              <a:t>5</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1" i="0">
                <a:solidFill>
                  <a:schemeClr val="tx1"/>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00" b="0" i="0">
                <a:solidFill>
                  <a:srgbClr val="7A0000"/>
                </a:solidFill>
                <a:latin typeface="Microsoft Sans Serif"/>
                <a:cs typeface="Microsoft Sans Serif"/>
              </a:defRPr>
            </a:lvl1pPr>
          </a:lstStyle>
          <a:p>
            <a:pPr marL="12700">
              <a:lnSpc>
                <a:spcPts val="580"/>
              </a:lnSpc>
            </a:pPr>
            <a:r>
              <a:rPr lang="en-IN"/>
              <a:t>April, 2025</a:t>
            </a:r>
            <a:endParaRPr spc="-15" dirty="0"/>
          </a:p>
        </p:txBody>
      </p:sp>
      <p:sp>
        <p:nvSpPr>
          <p:cNvPr id="6" name="Holder 6"/>
          <p:cNvSpPr>
            <a:spLocks noGrp="1"/>
          </p:cNvSpPr>
          <p:nvPr>
            <p:ph type="dt" sz="half" idx="6"/>
          </p:nvPr>
        </p:nvSpPr>
        <p:spPr/>
        <p:txBody>
          <a:bodyPr lIns="0" tIns="0" rIns="0" bIns="0"/>
          <a:lstStyle>
            <a:lvl1pPr>
              <a:defRPr sz="500" b="0" i="0">
                <a:solidFill>
                  <a:srgbClr val="F2F2F2"/>
                </a:solidFill>
                <a:latin typeface="Microsoft Sans Serif"/>
                <a:cs typeface="Microsoft Sans Serif"/>
              </a:defRPr>
            </a:lvl1pPr>
          </a:lstStyle>
          <a:p>
            <a:pPr marL="12700">
              <a:lnSpc>
                <a:spcPts val="580"/>
              </a:lnSpc>
            </a:pPr>
            <a:r>
              <a:rPr lang="en-US" spc="20"/>
              <a:t>Hiring Decision Analysis</a:t>
            </a:r>
            <a:endParaRPr spc="20" dirty="0"/>
          </a:p>
        </p:txBody>
      </p:sp>
      <p:sp>
        <p:nvSpPr>
          <p:cNvPr id="7" name="Holder 7"/>
          <p:cNvSpPr>
            <a:spLocks noGrp="1"/>
          </p:cNvSpPr>
          <p:nvPr>
            <p:ph type="sldNum" sz="quarter" idx="7"/>
          </p:nvPr>
        </p:nvSpPr>
        <p:spPr/>
        <p:txBody>
          <a:bodyPr lIns="0" tIns="0" rIns="0" bIns="0"/>
          <a:lstStyle>
            <a:lvl1pPr>
              <a:defRPr sz="500" b="0" i="0">
                <a:solidFill>
                  <a:srgbClr val="7A0000"/>
                </a:solidFill>
                <a:latin typeface="Microsoft Sans Serif"/>
                <a:cs typeface="Microsoft Sans Serif"/>
              </a:defRPr>
            </a:lvl1pPr>
          </a:lstStyle>
          <a:p>
            <a:pPr marL="38100">
              <a:lnSpc>
                <a:spcPts val="580"/>
              </a:lnSpc>
            </a:pPr>
            <a:fld id="{81D60167-4931-47E6-BA6A-407CBD079E47}" type="slidenum">
              <a:rPr spc="-15" dirty="0"/>
              <a:t>‹#›</a:t>
            </a:fld>
            <a:r>
              <a:rPr spc="-45" dirty="0"/>
              <a:t> </a:t>
            </a:r>
            <a:r>
              <a:rPr spc="125" dirty="0"/>
              <a:t>/</a:t>
            </a:r>
            <a:r>
              <a:rPr spc="-45" dirty="0"/>
              <a:t> </a:t>
            </a:r>
            <a:r>
              <a:rPr spc="-15" dirty="0"/>
              <a:t>5</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500" b="0" i="0">
                <a:solidFill>
                  <a:srgbClr val="7A0000"/>
                </a:solidFill>
                <a:latin typeface="Microsoft Sans Serif"/>
                <a:cs typeface="Microsoft Sans Serif"/>
              </a:defRPr>
            </a:lvl1pPr>
          </a:lstStyle>
          <a:p>
            <a:pPr marL="12700">
              <a:lnSpc>
                <a:spcPts val="580"/>
              </a:lnSpc>
            </a:pPr>
            <a:r>
              <a:rPr lang="en-IN"/>
              <a:t>April, 2025</a:t>
            </a:r>
            <a:endParaRPr spc="-15" dirty="0"/>
          </a:p>
        </p:txBody>
      </p:sp>
      <p:sp>
        <p:nvSpPr>
          <p:cNvPr id="4" name="Holder 4"/>
          <p:cNvSpPr>
            <a:spLocks noGrp="1"/>
          </p:cNvSpPr>
          <p:nvPr>
            <p:ph type="dt" sz="half" idx="6"/>
          </p:nvPr>
        </p:nvSpPr>
        <p:spPr/>
        <p:txBody>
          <a:bodyPr lIns="0" tIns="0" rIns="0" bIns="0"/>
          <a:lstStyle>
            <a:lvl1pPr>
              <a:defRPr sz="500" b="0" i="0">
                <a:solidFill>
                  <a:srgbClr val="F2F2F2"/>
                </a:solidFill>
                <a:latin typeface="Microsoft Sans Serif"/>
                <a:cs typeface="Microsoft Sans Serif"/>
              </a:defRPr>
            </a:lvl1pPr>
          </a:lstStyle>
          <a:p>
            <a:pPr marL="12700">
              <a:lnSpc>
                <a:spcPts val="580"/>
              </a:lnSpc>
            </a:pPr>
            <a:r>
              <a:rPr lang="en-US" spc="20"/>
              <a:t>Hiring Decision Analysis</a:t>
            </a:r>
            <a:endParaRPr spc="20" dirty="0"/>
          </a:p>
        </p:txBody>
      </p:sp>
      <p:sp>
        <p:nvSpPr>
          <p:cNvPr id="5" name="Holder 5"/>
          <p:cNvSpPr>
            <a:spLocks noGrp="1"/>
          </p:cNvSpPr>
          <p:nvPr>
            <p:ph type="sldNum" sz="quarter" idx="7"/>
          </p:nvPr>
        </p:nvSpPr>
        <p:spPr/>
        <p:txBody>
          <a:bodyPr lIns="0" tIns="0" rIns="0" bIns="0"/>
          <a:lstStyle>
            <a:lvl1pPr>
              <a:defRPr sz="500" b="0" i="0">
                <a:solidFill>
                  <a:srgbClr val="7A0000"/>
                </a:solidFill>
                <a:latin typeface="Microsoft Sans Serif"/>
                <a:cs typeface="Microsoft Sans Serif"/>
              </a:defRPr>
            </a:lvl1pPr>
          </a:lstStyle>
          <a:p>
            <a:pPr marL="38100">
              <a:lnSpc>
                <a:spcPts val="580"/>
              </a:lnSpc>
            </a:pPr>
            <a:fld id="{81D60167-4931-47E6-BA6A-407CBD079E47}" type="slidenum">
              <a:rPr spc="-15" dirty="0"/>
              <a:t>‹#›</a:t>
            </a:fld>
            <a:r>
              <a:rPr spc="-45" dirty="0"/>
              <a:t> </a:t>
            </a:r>
            <a:r>
              <a:rPr spc="125" dirty="0"/>
              <a:t>/</a:t>
            </a:r>
            <a:r>
              <a:rPr spc="-45" dirty="0"/>
              <a:t> </a:t>
            </a:r>
            <a:r>
              <a:rPr spc="-15" dirty="0"/>
              <a:t>5</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00" b="0" i="0">
                <a:solidFill>
                  <a:srgbClr val="7A0000"/>
                </a:solidFill>
                <a:latin typeface="Microsoft Sans Serif"/>
                <a:cs typeface="Microsoft Sans Serif"/>
              </a:defRPr>
            </a:lvl1pPr>
          </a:lstStyle>
          <a:p>
            <a:pPr marL="12700">
              <a:lnSpc>
                <a:spcPts val="580"/>
              </a:lnSpc>
            </a:pPr>
            <a:r>
              <a:rPr lang="en-IN"/>
              <a:t>April, 2025</a:t>
            </a:r>
            <a:endParaRPr spc="-15" dirty="0"/>
          </a:p>
        </p:txBody>
      </p:sp>
      <p:sp>
        <p:nvSpPr>
          <p:cNvPr id="3" name="Holder 3"/>
          <p:cNvSpPr>
            <a:spLocks noGrp="1"/>
          </p:cNvSpPr>
          <p:nvPr>
            <p:ph type="dt" sz="half" idx="6"/>
          </p:nvPr>
        </p:nvSpPr>
        <p:spPr/>
        <p:txBody>
          <a:bodyPr lIns="0" tIns="0" rIns="0" bIns="0"/>
          <a:lstStyle>
            <a:lvl1pPr>
              <a:defRPr sz="500" b="0" i="0">
                <a:solidFill>
                  <a:srgbClr val="F2F2F2"/>
                </a:solidFill>
                <a:latin typeface="Microsoft Sans Serif"/>
                <a:cs typeface="Microsoft Sans Serif"/>
              </a:defRPr>
            </a:lvl1pPr>
          </a:lstStyle>
          <a:p>
            <a:pPr marL="12700">
              <a:lnSpc>
                <a:spcPts val="580"/>
              </a:lnSpc>
            </a:pPr>
            <a:r>
              <a:rPr lang="en-US" spc="20"/>
              <a:t>Hiring Decision Analysis</a:t>
            </a:r>
            <a:endParaRPr spc="20" dirty="0"/>
          </a:p>
        </p:txBody>
      </p:sp>
      <p:sp>
        <p:nvSpPr>
          <p:cNvPr id="4" name="Holder 4"/>
          <p:cNvSpPr>
            <a:spLocks noGrp="1"/>
          </p:cNvSpPr>
          <p:nvPr>
            <p:ph type="sldNum" sz="quarter" idx="7"/>
          </p:nvPr>
        </p:nvSpPr>
        <p:spPr/>
        <p:txBody>
          <a:bodyPr lIns="0" tIns="0" rIns="0" bIns="0"/>
          <a:lstStyle>
            <a:lvl1pPr>
              <a:defRPr sz="500" b="0" i="0">
                <a:solidFill>
                  <a:srgbClr val="7A0000"/>
                </a:solidFill>
                <a:latin typeface="Microsoft Sans Serif"/>
                <a:cs typeface="Microsoft Sans Serif"/>
              </a:defRPr>
            </a:lvl1pPr>
          </a:lstStyle>
          <a:p>
            <a:pPr marL="38100">
              <a:lnSpc>
                <a:spcPts val="580"/>
              </a:lnSpc>
            </a:pPr>
            <a:fld id="{81D60167-4931-47E6-BA6A-407CBD079E47}" type="slidenum">
              <a:rPr spc="-15" dirty="0"/>
              <a:t>‹#›</a:t>
            </a:fld>
            <a:r>
              <a:rPr spc="-45" dirty="0"/>
              <a:t> </a:t>
            </a:r>
            <a:r>
              <a:rPr spc="125" dirty="0"/>
              <a:t>/</a:t>
            </a:r>
            <a:r>
              <a:rPr spc="-45" dirty="0"/>
              <a:t> </a:t>
            </a:r>
            <a:r>
              <a:rPr spc="-15" dirty="0"/>
              <a:t>5</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7985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7588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75888"/>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6953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7588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8223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7588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6953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6953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7588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307638"/>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6953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30001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73524"/>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6953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2304415" cy="116839"/>
          </a:xfrm>
          <a:custGeom>
            <a:avLst/>
            <a:gdLst/>
            <a:ahLst/>
            <a:cxnLst/>
            <a:rect l="l" t="t" r="r" b="b"/>
            <a:pathLst>
              <a:path w="2304415" h="116839">
                <a:moveTo>
                  <a:pt x="2303995" y="0"/>
                </a:moveTo>
                <a:lnTo>
                  <a:pt x="0" y="0"/>
                </a:lnTo>
                <a:lnTo>
                  <a:pt x="0" y="116687"/>
                </a:lnTo>
                <a:lnTo>
                  <a:pt x="2303995" y="11668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0"/>
            <a:ext cx="2304415" cy="116839"/>
          </a:xfrm>
          <a:custGeom>
            <a:avLst/>
            <a:gdLst/>
            <a:ahLst/>
            <a:cxnLst/>
            <a:rect l="l" t="t" r="r" b="b"/>
            <a:pathLst>
              <a:path w="2304415" h="116839">
                <a:moveTo>
                  <a:pt x="2303995" y="0"/>
                </a:moveTo>
                <a:lnTo>
                  <a:pt x="0" y="0"/>
                </a:lnTo>
                <a:lnTo>
                  <a:pt x="0" y="116687"/>
                </a:lnTo>
                <a:lnTo>
                  <a:pt x="2303995" y="116687"/>
                </a:lnTo>
                <a:lnTo>
                  <a:pt x="2303995" y="0"/>
                </a:lnTo>
                <a:close/>
              </a:path>
            </a:pathLst>
          </a:custGeom>
          <a:solidFill>
            <a:srgbClr val="D8D8D8"/>
          </a:solidFill>
        </p:spPr>
        <p:txBody>
          <a:bodyPr wrap="square" lIns="0" tIns="0" rIns="0" bIns="0" rtlCol="0"/>
          <a:lstStyle/>
          <a:p>
            <a:endParaRPr/>
          </a:p>
        </p:txBody>
      </p:sp>
      <p:sp>
        <p:nvSpPr>
          <p:cNvPr id="2" name="Holder 2"/>
          <p:cNvSpPr>
            <a:spLocks noGrp="1"/>
          </p:cNvSpPr>
          <p:nvPr>
            <p:ph type="title"/>
          </p:nvPr>
        </p:nvSpPr>
        <p:spPr>
          <a:xfrm>
            <a:off x="366877" y="1460417"/>
            <a:ext cx="3876344" cy="405130"/>
          </a:xfrm>
          <a:prstGeom prst="rect">
            <a:avLst/>
          </a:prstGeom>
        </p:spPr>
        <p:txBody>
          <a:bodyPr wrap="square" lIns="0" tIns="0" rIns="0" bIns="0">
            <a:spAutoFit/>
          </a:bodyPr>
          <a:lstStyle>
            <a:lvl1pPr>
              <a:defRPr sz="1000" b="1" i="0">
                <a:solidFill>
                  <a:schemeClr val="tx1"/>
                </a:solidFill>
                <a:latin typeface="Arial"/>
                <a:cs typeface="Arial"/>
              </a:defRPr>
            </a:lvl1pPr>
          </a:lstStyle>
          <a:p>
            <a:endParaRPr/>
          </a:p>
        </p:txBody>
      </p:sp>
      <p:sp>
        <p:nvSpPr>
          <p:cNvPr id="3" name="Holder 3"/>
          <p:cNvSpPr>
            <a:spLocks noGrp="1"/>
          </p:cNvSpPr>
          <p:nvPr>
            <p:ph type="body" idx="1"/>
          </p:nvPr>
        </p:nvSpPr>
        <p:spPr>
          <a:xfrm>
            <a:off x="1370228" y="1480320"/>
            <a:ext cx="1869643" cy="10414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544747" y="3367039"/>
            <a:ext cx="467360" cy="89535"/>
          </a:xfrm>
          <a:prstGeom prst="rect">
            <a:avLst/>
          </a:prstGeom>
        </p:spPr>
        <p:txBody>
          <a:bodyPr wrap="square" lIns="0" tIns="0" rIns="0" bIns="0">
            <a:spAutoFit/>
          </a:bodyPr>
          <a:lstStyle>
            <a:lvl1pPr>
              <a:defRPr sz="500" b="0" i="0">
                <a:solidFill>
                  <a:srgbClr val="7A0000"/>
                </a:solidFill>
                <a:latin typeface="Microsoft Sans Serif"/>
                <a:cs typeface="Microsoft Sans Serif"/>
              </a:defRPr>
            </a:lvl1pPr>
          </a:lstStyle>
          <a:p>
            <a:pPr marL="12700">
              <a:lnSpc>
                <a:spcPts val="580"/>
              </a:lnSpc>
            </a:pPr>
            <a:r>
              <a:rPr lang="en-IN"/>
              <a:t>April, 2025</a:t>
            </a:r>
            <a:endParaRPr spc="-15" dirty="0"/>
          </a:p>
        </p:txBody>
      </p:sp>
      <p:sp>
        <p:nvSpPr>
          <p:cNvPr id="5" name="Holder 5"/>
          <p:cNvSpPr>
            <a:spLocks noGrp="1"/>
          </p:cNvSpPr>
          <p:nvPr>
            <p:ph type="dt" sz="half" idx="6"/>
          </p:nvPr>
        </p:nvSpPr>
        <p:spPr>
          <a:xfrm>
            <a:off x="291211" y="3367039"/>
            <a:ext cx="953769" cy="89535"/>
          </a:xfrm>
          <a:prstGeom prst="rect">
            <a:avLst/>
          </a:prstGeom>
        </p:spPr>
        <p:txBody>
          <a:bodyPr wrap="square" lIns="0" tIns="0" rIns="0" bIns="0">
            <a:spAutoFit/>
          </a:bodyPr>
          <a:lstStyle>
            <a:lvl1pPr>
              <a:defRPr sz="500" b="0" i="0">
                <a:solidFill>
                  <a:srgbClr val="F2F2F2"/>
                </a:solidFill>
                <a:latin typeface="Microsoft Sans Serif"/>
                <a:cs typeface="Microsoft Sans Serif"/>
              </a:defRPr>
            </a:lvl1pPr>
          </a:lstStyle>
          <a:p>
            <a:pPr marL="12700">
              <a:lnSpc>
                <a:spcPts val="580"/>
              </a:lnSpc>
            </a:pPr>
            <a:r>
              <a:rPr lang="en-US" spc="20"/>
              <a:t>Hiring Decision Analysis</a:t>
            </a:r>
            <a:endParaRPr spc="20" dirty="0"/>
          </a:p>
        </p:txBody>
      </p:sp>
      <p:sp>
        <p:nvSpPr>
          <p:cNvPr id="6" name="Holder 6"/>
          <p:cNvSpPr>
            <a:spLocks noGrp="1"/>
          </p:cNvSpPr>
          <p:nvPr>
            <p:ph type="sldNum" sz="quarter" idx="7"/>
          </p:nvPr>
        </p:nvSpPr>
        <p:spPr>
          <a:xfrm>
            <a:off x="4390409" y="3367039"/>
            <a:ext cx="212725" cy="89535"/>
          </a:xfrm>
          <a:prstGeom prst="rect">
            <a:avLst/>
          </a:prstGeom>
        </p:spPr>
        <p:txBody>
          <a:bodyPr wrap="square" lIns="0" tIns="0" rIns="0" bIns="0">
            <a:spAutoFit/>
          </a:bodyPr>
          <a:lstStyle>
            <a:lvl1pPr>
              <a:defRPr sz="500" b="0" i="0">
                <a:solidFill>
                  <a:srgbClr val="7A0000"/>
                </a:solidFill>
                <a:latin typeface="Microsoft Sans Serif"/>
                <a:cs typeface="Microsoft Sans Serif"/>
              </a:defRPr>
            </a:lvl1pPr>
          </a:lstStyle>
          <a:p>
            <a:pPr marL="38100">
              <a:lnSpc>
                <a:spcPts val="580"/>
              </a:lnSpc>
            </a:pPr>
            <a:fld id="{81D60167-4931-47E6-BA6A-407CBD079E47}" type="slidenum">
              <a:rPr spc="-15" dirty="0"/>
              <a:t>‹#›</a:t>
            </a:fld>
            <a:r>
              <a:rPr spc="-45" dirty="0"/>
              <a:t> </a:t>
            </a:r>
            <a:r>
              <a:rPr spc="125" dirty="0"/>
              <a:t>/</a:t>
            </a:r>
            <a:r>
              <a:rPr spc="-45" dirty="0"/>
              <a:t> </a:t>
            </a:r>
            <a:r>
              <a:rPr spc="-15" dirty="0"/>
              <a:t>5</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395" y="842435"/>
            <a:ext cx="4267200" cy="448200"/>
          </a:xfrm>
          <a:prstGeom prst="rect">
            <a:avLst/>
          </a:prstGeom>
        </p:spPr>
        <p:txBody>
          <a:bodyPr vert="horz" wrap="square" lIns="0" tIns="17145" rIns="0" bIns="0" rtlCol="0">
            <a:spAutoFit/>
          </a:bodyPr>
          <a:lstStyle/>
          <a:p>
            <a:pPr marL="12700" algn="ctr">
              <a:lnSpc>
                <a:spcPct val="100000"/>
              </a:lnSpc>
              <a:spcBef>
                <a:spcPts val="135"/>
              </a:spcBef>
            </a:pPr>
            <a:r>
              <a:rPr lang="en-US" sz="1400" b="0" spc="20" dirty="0">
                <a:solidFill>
                  <a:srgbClr val="CC0000"/>
                </a:solidFill>
                <a:latin typeface="Trebuchet MS"/>
                <a:cs typeface="Trebuchet MS"/>
              </a:rPr>
              <a:t>Hiring Decision Analysis based on Interview Evaluation</a:t>
            </a:r>
            <a:endParaRPr lang="en-IN" sz="1400" dirty="0">
              <a:latin typeface="Trebuchet MS"/>
              <a:cs typeface="Trebuchet MS"/>
            </a:endParaRPr>
          </a:p>
        </p:txBody>
      </p:sp>
      <p:sp>
        <p:nvSpPr>
          <p:cNvPr id="3" name="object 3"/>
          <p:cNvSpPr txBox="1"/>
          <p:nvPr/>
        </p:nvSpPr>
        <p:spPr>
          <a:xfrm>
            <a:off x="1370228" y="1480320"/>
            <a:ext cx="1867535" cy="1380505"/>
          </a:xfrm>
          <a:prstGeom prst="rect">
            <a:avLst/>
          </a:prstGeom>
        </p:spPr>
        <p:txBody>
          <a:bodyPr vert="horz" wrap="square" lIns="0" tIns="26034" rIns="0" bIns="0" rtlCol="0">
            <a:spAutoFit/>
          </a:bodyPr>
          <a:lstStyle/>
          <a:p>
            <a:pPr algn="ctr">
              <a:spcBef>
                <a:spcPts val="204"/>
              </a:spcBef>
            </a:pPr>
            <a:r>
              <a:rPr lang="en-IN" sz="1000" spc="-15" dirty="0">
                <a:solidFill>
                  <a:srgbClr val="C00000"/>
                </a:solidFill>
                <a:latin typeface="Tahoma"/>
                <a:cs typeface="Tahoma"/>
              </a:rPr>
              <a:t>HSN-620</a:t>
            </a:r>
            <a:endParaRPr lang="en-IN" sz="1000" dirty="0">
              <a:solidFill>
                <a:srgbClr val="C00000"/>
              </a:solidFill>
              <a:latin typeface="Tahoma"/>
              <a:cs typeface="Tahoma"/>
            </a:endParaRPr>
          </a:p>
          <a:p>
            <a:pPr algn="ctr">
              <a:lnSpc>
                <a:spcPct val="100000"/>
              </a:lnSpc>
              <a:spcBef>
                <a:spcPts val="204"/>
              </a:spcBef>
            </a:pPr>
            <a:endParaRPr lang="en-IN" sz="1000" spc="-60" dirty="0">
              <a:latin typeface="Tahoma"/>
              <a:cs typeface="Tahoma"/>
            </a:endParaRPr>
          </a:p>
          <a:p>
            <a:pPr algn="ctr">
              <a:lnSpc>
                <a:spcPct val="100000"/>
              </a:lnSpc>
              <a:spcBef>
                <a:spcPts val="204"/>
              </a:spcBef>
            </a:pPr>
            <a:r>
              <a:rPr lang="en-IN" sz="1000" spc="-60" dirty="0">
                <a:latin typeface="Tahoma"/>
                <a:cs typeface="Tahoma"/>
              </a:rPr>
              <a:t>Hemant Bidasaria </a:t>
            </a:r>
          </a:p>
          <a:p>
            <a:pPr algn="ctr">
              <a:lnSpc>
                <a:spcPct val="100000"/>
              </a:lnSpc>
              <a:spcBef>
                <a:spcPts val="204"/>
              </a:spcBef>
            </a:pPr>
            <a:r>
              <a:rPr lang="en-IN" sz="1000" spc="-60" dirty="0">
                <a:latin typeface="Tahoma"/>
                <a:cs typeface="Tahoma"/>
              </a:rPr>
              <a:t>Shubhanshu Shukla </a:t>
            </a:r>
          </a:p>
          <a:p>
            <a:pPr algn="ctr">
              <a:lnSpc>
                <a:spcPct val="100000"/>
              </a:lnSpc>
              <a:spcBef>
                <a:spcPts val="204"/>
              </a:spcBef>
            </a:pPr>
            <a:r>
              <a:rPr lang="en-IN" sz="1000" spc="-60" dirty="0">
                <a:latin typeface="Tahoma"/>
                <a:cs typeface="Tahoma"/>
              </a:rPr>
              <a:t>Vinay Joshi</a:t>
            </a:r>
            <a:endParaRPr sz="1000" dirty="0">
              <a:latin typeface="Tahoma"/>
              <a:cs typeface="Tahoma"/>
            </a:endParaRPr>
          </a:p>
          <a:p>
            <a:pPr>
              <a:lnSpc>
                <a:spcPct val="100000"/>
              </a:lnSpc>
              <a:spcBef>
                <a:spcPts val="30"/>
              </a:spcBef>
            </a:pPr>
            <a:endParaRPr sz="1100" dirty="0">
              <a:latin typeface="Tahoma"/>
              <a:cs typeface="Tahoma"/>
            </a:endParaRPr>
          </a:p>
          <a:p>
            <a:pPr marL="12065" marR="5080" algn="ctr">
              <a:lnSpc>
                <a:spcPts val="800"/>
              </a:lnSpc>
            </a:pPr>
            <a:r>
              <a:rPr sz="700" dirty="0">
                <a:latin typeface="Microsoft Sans Serif"/>
                <a:cs typeface="Microsoft Sans Serif"/>
              </a:rPr>
              <a:t>Department</a:t>
            </a:r>
            <a:r>
              <a:rPr sz="700" spc="45" dirty="0">
                <a:latin typeface="Microsoft Sans Serif"/>
                <a:cs typeface="Microsoft Sans Serif"/>
              </a:rPr>
              <a:t> </a:t>
            </a:r>
            <a:r>
              <a:rPr sz="700" spc="5" dirty="0">
                <a:latin typeface="Microsoft Sans Serif"/>
                <a:cs typeface="Microsoft Sans Serif"/>
              </a:rPr>
              <a:t>of</a:t>
            </a:r>
            <a:r>
              <a:rPr sz="700" spc="50" dirty="0">
                <a:latin typeface="Microsoft Sans Serif"/>
                <a:cs typeface="Microsoft Sans Serif"/>
              </a:rPr>
              <a:t> </a:t>
            </a:r>
            <a:r>
              <a:rPr sz="700" spc="-5" dirty="0">
                <a:latin typeface="Microsoft Sans Serif"/>
                <a:cs typeface="Microsoft Sans Serif"/>
              </a:rPr>
              <a:t>Humanities</a:t>
            </a:r>
            <a:r>
              <a:rPr sz="700" spc="50" dirty="0">
                <a:latin typeface="Microsoft Sans Serif"/>
                <a:cs typeface="Microsoft Sans Serif"/>
              </a:rPr>
              <a:t> </a:t>
            </a:r>
            <a:r>
              <a:rPr sz="700" spc="-20" dirty="0">
                <a:latin typeface="Microsoft Sans Serif"/>
                <a:cs typeface="Microsoft Sans Serif"/>
              </a:rPr>
              <a:t>and</a:t>
            </a:r>
            <a:r>
              <a:rPr sz="700" spc="50" dirty="0">
                <a:latin typeface="Microsoft Sans Serif"/>
                <a:cs typeface="Microsoft Sans Serif"/>
              </a:rPr>
              <a:t> </a:t>
            </a:r>
            <a:r>
              <a:rPr sz="700" spc="-15" dirty="0">
                <a:latin typeface="Microsoft Sans Serif"/>
                <a:cs typeface="Microsoft Sans Serif"/>
              </a:rPr>
              <a:t>Social</a:t>
            </a:r>
            <a:r>
              <a:rPr sz="700" spc="50" dirty="0">
                <a:latin typeface="Microsoft Sans Serif"/>
                <a:cs typeface="Microsoft Sans Serif"/>
              </a:rPr>
              <a:t> </a:t>
            </a:r>
            <a:r>
              <a:rPr sz="700" spc="-35" dirty="0">
                <a:latin typeface="Microsoft Sans Serif"/>
                <a:cs typeface="Microsoft Sans Serif"/>
              </a:rPr>
              <a:t>Sciences</a:t>
            </a:r>
            <a:endParaRPr lang="en-IN" sz="700" spc="-35" dirty="0">
              <a:latin typeface="Microsoft Sans Serif"/>
              <a:cs typeface="Microsoft Sans Serif"/>
            </a:endParaRPr>
          </a:p>
          <a:p>
            <a:pPr marL="12065" marR="5080" algn="ctr">
              <a:lnSpc>
                <a:spcPts val="800"/>
              </a:lnSpc>
            </a:pPr>
            <a:r>
              <a:rPr sz="700" spc="-5" dirty="0">
                <a:latin typeface="Microsoft Sans Serif"/>
                <a:cs typeface="Microsoft Sans Serif"/>
              </a:rPr>
              <a:t>Indian</a:t>
            </a:r>
            <a:r>
              <a:rPr sz="700" spc="55" dirty="0">
                <a:latin typeface="Microsoft Sans Serif"/>
                <a:cs typeface="Microsoft Sans Serif"/>
              </a:rPr>
              <a:t> </a:t>
            </a:r>
            <a:r>
              <a:rPr sz="700" spc="10" dirty="0">
                <a:latin typeface="Microsoft Sans Serif"/>
                <a:cs typeface="Microsoft Sans Serif"/>
              </a:rPr>
              <a:t>Institute</a:t>
            </a:r>
            <a:r>
              <a:rPr sz="700" spc="60" dirty="0">
                <a:latin typeface="Microsoft Sans Serif"/>
                <a:cs typeface="Microsoft Sans Serif"/>
              </a:rPr>
              <a:t> </a:t>
            </a:r>
            <a:r>
              <a:rPr sz="700" spc="5" dirty="0">
                <a:latin typeface="Microsoft Sans Serif"/>
                <a:cs typeface="Microsoft Sans Serif"/>
              </a:rPr>
              <a:t>of</a:t>
            </a:r>
            <a:r>
              <a:rPr sz="700" spc="55" dirty="0">
                <a:latin typeface="Microsoft Sans Serif"/>
                <a:cs typeface="Microsoft Sans Serif"/>
              </a:rPr>
              <a:t> </a:t>
            </a:r>
            <a:r>
              <a:rPr sz="700" spc="-15" dirty="0">
                <a:latin typeface="Microsoft Sans Serif"/>
                <a:cs typeface="Microsoft Sans Serif"/>
              </a:rPr>
              <a:t>Technology</a:t>
            </a:r>
            <a:r>
              <a:rPr lang="en-IN" sz="700" spc="-15" dirty="0">
                <a:latin typeface="Microsoft Sans Serif"/>
                <a:cs typeface="Microsoft Sans Serif"/>
              </a:rPr>
              <a:t>,</a:t>
            </a:r>
            <a:r>
              <a:rPr sz="700" spc="60" dirty="0">
                <a:latin typeface="Microsoft Sans Serif"/>
                <a:cs typeface="Microsoft Sans Serif"/>
              </a:rPr>
              <a:t> </a:t>
            </a:r>
            <a:r>
              <a:rPr sz="700" spc="-30" dirty="0">
                <a:latin typeface="Microsoft Sans Serif"/>
                <a:cs typeface="Microsoft Sans Serif"/>
              </a:rPr>
              <a:t>Roorkee</a:t>
            </a:r>
            <a:endParaRPr sz="700" dirty="0">
              <a:latin typeface="Microsoft Sans Serif"/>
              <a:cs typeface="Microsoft Sans Serif"/>
            </a:endParaRPr>
          </a:p>
          <a:p>
            <a:pPr>
              <a:lnSpc>
                <a:spcPct val="100000"/>
              </a:lnSpc>
            </a:pPr>
            <a:endParaRPr sz="700" dirty="0">
              <a:latin typeface="Microsoft Sans Serif"/>
              <a:cs typeface="Microsoft Sans Serif"/>
            </a:endParaRPr>
          </a:p>
        </p:txBody>
      </p:sp>
      <p:grpSp>
        <p:nvGrpSpPr>
          <p:cNvPr id="4" name="object 4"/>
          <p:cNvGrpSpPr/>
          <p:nvPr/>
        </p:nvGrpSpPr>
        <p:grpSpPr>
          <a:xfrm>
            <a:off x="0" y="3364623"/>
            <a:ext cx="4608195" cy="91440"/>
            <a:chOff x="0" y="3364623"/>
            <a:chExt cx="4608195" cy="91440"/>
          </a:xfrm>
        </p:grpSpPr>
        <p:sp>
          <p:nvSpPr>
            <p:cNvPr id="5" name="object 5"/>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8" name="object 8"/>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9" name="object 9"/>
          <p:cNvSpPr txBox="1"/>
          <p:nvPr/>
        </p:nvSpPr>
        <p:spPr>
          <a:xfrm>
            <a:off x="2187257" y="3364623"/>
            <a:ext cx="346393" cy="76944"/>
          </a:xfrm>
          <a:prstGeom prst="rect">
            <a:avLst/>
          </a:prstGeom>
        </p:spPr>
        <p:txBody>
          <a:bodyPr vert="horz" wrap="square" lIns="0" tIns="0" rIns="0" bIns="0" rtlCol="0">
            <a:spAutoFit/>
          </a:bodyPr>
          <a:lstStyle/>
          <a:p>
            <a:pPr marL="12700">
              <a:lnSpc>
                <a:spcPts val="580"/>
              </a:lnSpc>
            </a:pPr>
            <a:r>
              <a:rPr lang="en-IN" sz="500" u="sng" spc="-10" dirty="0">
                <a:solidFill>
                  <a:srgbClr val="FF0000"/>
                </a:solidFill>
                <a:latin typeface="Microsoft Sans Serif"/>
                <a:cs typeface="Microsoft Sans Serif"/>
              </a:rPr>
              <a:t>HSN-620</a:t>
            </a:r>
            <a:endParaRPr sz="500" u="sng" dirty="0">
              <a:latin typeface="Microsoft Sans Serif"/>
              <a:cs typeface="Microsoft Sans Serif"/>
            </a:endParaRPr>
          </a:p>
        </p:txBody>
      </p:sp>
      <p:sp>
        <p:nvSpPr>
          <p:cNvPr id="10" name="object 10"/>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1" name="object 11"/>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a:t>
            </a:fld>
            <a:r>
              <a:rPr spc="-45" dirty="0"/>
              <a:t> </a:t>
            </a:r>
            <a:r>
              <a:rPr spc="125" dirty="0"/>
              <a:t>/</a:t>
            </a:r>
            <a:r>
              <a:rPr spc="-45" dirty="0"/>
              <a:t> </a:t>
            </a:r>
            <a:r>
              <a:rPr lang="en-IN" spc="-15" dirty="0"/>
              <a:t>35</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F9F0A-10C7-B7F4-044D-149EFBB07B7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3CC8CB8-C88F-4A34-2B73-09850A6F4FA6}"/>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Exploratory Data Analysis and its implication on Hiring</a:t>
            </a:r>
            <a:endParaRPr sz="1400" dirty="0">
              <a:latin typeface="Trebuchet MS"/>
              <a:cs typeface="Trebuchet MS"/>
            </a:endParaRPr>
          </a:p>
        </p:txBody>
      </p:sp>
      <p:sp>
        <p:nvSpPr>
          <p:cNvPr id="4" name="object 4">
            <a:extLst>
              <a:ext uri="{FF2B5EF4-FFF2-40B4-BE49-F238E27FC236}">
                <a16:creationId xmlns:a16="http://schemas.microsoft.com/office/drawing/2014/main" id="{CDC0A3E5-7B99-548F-0D76-438DBE00EB14}"/>
              </a:ext>
            </a:extLst>
          </p:cNvPr>
          <p:cNvSpPr txBox="1"/>
          <p:nvPr/>
        </p:nvSpPr>
        <p:spPr>
          <a:xfrm>
            <a:off x="95250" y="2187575"/>
            <a:ext cx="4419599" cy="1145826"/>
          </a:xfrm>
          <a:prstGeom prst="rect">
            <a:avLst/>
          </a:prstGeom>
        </p:spPr>
        <p:txBody>
          <a:bodyPr vert="horz" wrap="square" lIns="0" tIns="12065" rIns="0" bIns="0" rtlCol="0">
            <a:spAutoFit/>
          </a:bodyPr>
          <a:lstStyle/>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b="1" dirty="0"/>
              <a:t>Above-Average Speech Speed</a:t>
            </a:r>
            <a:r>
              <a:rPr lang="en-US" sz="900" dirty="0"/>
              <a:t>: Excessively fast speech can sometimes be difficult to follow, particularly in roles that require clear communication.</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b="1" dirty="0"/>
              <a:t>Below-Average Speech Speed</a:t>
            </a:r>
            <a:r>
              <a:rPr lang="en-US" sz="900" dirty="0"/>
              <a:t>: While slow speech can be perceived as a sign of calmness and careful consideration, if it’s too slow, it may also suggest hesitation or lack of confidence, depending on the context.</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b="1" dirty="0"/>
              <a:t>Balanced Speech Speed</a:t>
            </a:r>
            <a:r>
              <a:rPr lang="en-US" sz="900" dirty="0"/>
              <a:t>: Candidates like 4, 5, and 6 are closer to the average, indicating a more neutral or balanced pace. This might be desirable in roles that require clear communication and an ability to articulate thoughts at a reasonable speed.</a:t>
            </a:r>
            <a:endParaRPr lang="en-US" sz="900" i="1" dirty="0">
              <a:latin typeface="Trebuchet MS" panose="020B0603020202020204" pitchFamily="34" charset="0"/>
              <a:ea typeface="Calibri" panose="020F0502020204030204" pitchFamily="34" charset="0"/>
              <a:cs typeface="Times New Roman" panose="02020603050405020304" pitchFamily="18" charset="0"/>
            </a:endParaRPr>
          </a:p>
        </p:txBody>
      </p:sp>
      <p:grpSp>
        <p:nvGrpSpPr>
          <p:cNvPr id="5" name="object 5">
            <a:extLst>
              <a:ext uri="{FF2B5EF4-FFF2-40B4-BE49-F238E27FC236}">
                <a16:creationId xmlns:a16="http://schemas.microsoft.com/office/drawing/2014/main" id="{CC9C261B-335B-71A1-18EC-0E16D4086AA1}"/>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9D7CABC0-9E8D-2E38-EAAD-F86CE3706C25}"/>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289EE830-65B2-182B-7337-F9F6FAE55167}"/>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2AE816AA-392B-CF9A-BE8B-8DE292A076D5}"/>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43BDCC51-A3D4-BF29-249D-7A7D69D13C7B}"/>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FF80AF4F-9D6F-1F0F-7ACB-E739D9EF1F75}"/>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7982CF7C-B8BC-5C43-8007-FC88504F3B38}"/>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043305F5-ABB8-01C2-BE8F-2A3EFE407A3F}"/>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10</a:t>
            </a:fld>
            <a:r>
              <a:rPr spc="-45" dirty="0"/>
              <a:t> </a:t>
            </a:r>
            <a:r>
              <a:rPr spc="125" dirty="0"/>
              <a:t>/</a:t>
            </a:r>
            <a:r>
              <a:rPr spc="-45" dirty="0"/>
              <a:t> </a:t>
            </a:r>
            <a:r>
              <a:rPr lang="en-IN" spc="-15" dirty="0"/>
              <a:t>35</a:t>
            </a:r>
            <a:endParaRPr spc="-15" dirty="0"/>
          </a:p>
        </p:txBody>
      </p:sp>
      <p:sp>
        <p:nvSpPr>
          <p:cNvPr id="3" name="Freeform: Shape 2">
            <a:extLst>
              <a:ext uri="{FF2B5EF4-FFF2-40B4-BE49-F238E27FC236}">
                <a16:creationId xmlns:a16="http://schemas.microsoft.com/office/drawing/2014/main" id="{0D07308A-033D-B224-B276-F6D03CC53727}"/>
              </a:ext>
            </a:extLst>
          </p:cNvPr>
          <p:cNvSpPr/>
          <p:nvPr/>
        </p:nvSpPr>
        <p:spPr>
          <a:xfrm>
            <a:off x="171450" y="611994"/>
            <a:ext cx="4038600" cy="203981"/>
          </a:xfrm>
          <a:custGeom>
            <a:avLst/>
            <a:gdLst>
              <a:gd name="connsiteX0" fmla="*/ 0 w 371140"/>
              <a:gd name="connsiteY0" fmla="*/ 0 h 185570"/>
              <a:gd name="connsiteX1" fmla="*/ 371140 w 371140"/>
              <a:gd name="connsiteY1" fmla="*/ 0 h 185570"/>
              <a:gd name="connsiteX2" fmla="*/ 371140 w 371140"/>
              <a:gd name="connsiteY2" fmla="*/ 185570 h 185570"/>
              <a:gd name="connsiteX3" fmla="*/ 0 w 371140"/>
              <a:gd name="connsiteY3" fmla="*/ 185570 h 185570"/>
              <a:gd name="connsiteX4" fmla="*/ 0 w 371140"/>
              <a:gd name="connsiteY4" fmla="*/ 0 h 18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40" h="185570">
                <a:moveTo>
                  <a:pt x="0" y="0"/>
                </a:moveTo>
                <a:lnTo>
                  <a:pt x="371140" y="0"/>
                </a:lnTo>
                <a:lnTo>
                  <a:pt x="371140" y="185570"/>
                </a:lnTo>
                <a:lnTo>
                  <a:pt x="0" y="18557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175" tIns="3175" rIns="3175" bIns="3175" numCol="1" spcCol="1270" anchor="ctr" anchorCtr="0">
            <a:noAutofit/>
          </a:bodyPr>
          <a:lstStyle/>
          <a:p>
            <a:pPr marL="0" lvl="0" indent="0" defTabSz="222250">
              <a:lnSpc>
                <a:spcPct val="90000"/>
              </a:lnSpc>
              <a:spcBef>
                <a:spcPct val="0"/>
              </a:spcBef>
              <a:spcAft>
                <a:spcPct val="35000"/>
              </a:spcAft>
              <a:buNone/>
            </a:pPr>
            <a:r>
              <a:rPr lang="en-IN" sz="900" kern="1200" dirty="0"/>
              <a:t>  </a:t>
            </a:r>
            <a:r>
              <a:rPr lang="en-IN" sz="900" dirty="0"/>
              <a:t>Speech speed distribution across candidates</a:t>
            </a:r>
            <a:r>
              <a:rPr lang="en-IN" sz="900" kern="1200" dirty="0"/>
              <a:t>: (EDA on </a:t>
            </a:r>
            <a:r>
              <a:rPr lang="en-IN" sz="900" dirty="0"/>
              <a:t>Transcript</a:t>
            </a:r>
            <a:r>
              <a:rPr lang="en-IN" sz="900" kern="1200" dirty="0"/>
              <a:t> combined.csv)</a:t>
            </a:r>
          </a:p>
        </p:txBody>
      </p:sp>
      <p:pic>
        <p:nvPicPr>
          <p:cNvPr id="15" name="Picture 14">
            <a:extLst>
              <a:ext uri="{FF2B5EF4-FFF2-40B4-BE49-F238E27FC236}">
                <a16:creationId xmlns:a16="http://schemas.microsoft.com/office/drawing/2014/main" id="{F42098AD-B4B8-374F-9EB5-D3D403E127D8}"/>
              </a:ext>
            </a:extLst>
          </p:cNvPr>
          <p:cNvPicPr>
            <a:picLocks noChangeAspect="1"/>
          </p:cNvPicPr>
          <p:nvPr/>
        </p:nvPicPr>
        <p:blipFill>
          <a:blip r:embed="rId3"/>
          <a:stretch>
            <a:fillRect/>
          </a:stretch>
        </p:blipFill>
        <p:spPr>
          <a:xfrm>
            <a:off x="54240" y="918178"/>
            <a:ext cx="4499536" cy="1270618"/>
          </a:xfrm>
          <a:prstGeom prst="rect">
            <a:avLst/>
          </a:prstGeom>
        </p:spPr>
      </p:pic>
    </p:spTree>
    <p:extLst>
      <p:ext uri="{BB962C8B-B14F-4D97-AF65-F5344CB8AC3E}">
        <p14:creationId xmlns:p14="http://schemas.microsoft.com/office/powerpoint/2010/main" val="86209879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DC66B-E24A-8419-5F29-80DB7FE62FE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352C8E-9609-25A4-B1F8-03656FAC1E7E}"/>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Exploratory Data Analysis and its implication on Hiring</a:t>
            </a:r>
            <a:endParaRPr sz="1400" dirty="0">
              <a:latin typeface="Trebuchet MS"/>
              <a:cs typeface="Trebuchet MS"/>
            </a:endParaRPr>
          </a:p>
        </p:txBody>
      </p:sp>
      <p:sp>
        <p:nvSpPr>
          <p:cNvPr id="4" name="object 4">
            <a:extLst>
              <a:ext uri="{FF2B5EF4-FFF2-40B4-BE49-F238E27FC236}">
                <a16:creationId xmlns:a16="http://schemas.microsoft.com/office/drawing/2014/main" id="{178E7936-3398-3431-1B35-5F27A3323E62}"/>
              </a:ext>
            </a:extLst>
          </p:cNvPr>
          <p:cNvSpPr txBox="1"/>
          <p:nvPr/>
        </p:nvSpPr>
        <p:spPr>
          <a:xfrm>
            <a:off x="95250" y="2187575"/>
            <a:ext cx="4419599" cy="1020151"/>
          </a:xfrm>
          <a:prstGeom prst="rect">
            <a:avLst/>
          </a:prstGeom>
        </p:spPr>
        <p:txBody>
          <a:bodyPr vert="horz" wrap="square" lIns="0" tIns="12065" rIns="0" bIns="0" rtlCol="0">
            <a:spAutoFit/>
          </a:bodyPr>
          <a:lstStyle/>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b="1" dirty="0"/>
              <a:t>Above-Average Confidence: </a:t>
            </a:r>
            <a:r>
              <a:rPr lang="en-US" sz="900" dirty="0"/>
              <a:t>These candidates might be suitable for roles requiring leadership, decision-making, or client-facing responsibilities.</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b="1" dirty="0"/>
              <a:t>Below-Average </a:t>
            </a:r>
            <a:r>
              <a:rPr lang="en-US" sz="900" b="1" dirty="0" err="1"/>
              <a:t>Confidence:</a:t>
            </a:r>
            <a:r>
              <a:rPr lang="en-US" sz="900" dirty="0" err="1"/>
              <a:t>These</a:t>
            </a:r>
            <a:r>
              <a:rPr lang="en-US" sz="900" dirty="0"/>
              <a:t> candidates might be more reserved or unsure in their responses, which may suggest they are less comfortable under pressure or need more development in assertiveness for roles that demand confident communication.</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endParaRPr lang="en-US" sz="900" i="1" dirty="0">
              <a:latin typeface="Trebuchet MS" panose="020B0603020202020204" pitchFamily="34" charset="0"/>
              <a:ea typeface="Calibri" panose="020F0502020204030204" pitchFamily="34" charset="0"/>
              <a:cs typeface="Times New Roman" panose="02020603050405020304" pitchFamily="18" charset="0"/>
            </a:endParaRP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i="1" dirty="0">
                <a:latin typeface="Trebuchet MS" panose="020B0603020202020204" pitchFamily="34" charset="0"/>
                <a:ea typeface="Calibri" panose="020F0502020204030204" pitchFamily="34" charset="0"/>
                <a:cs typeface="Times New Roman" panose="02020603050405020304" pitchFamily="18" charset="0"/>
              </a:rPr>
              <a:t>Similarly for hesitant emotion, conciseness emotion, </a:t>
            </a:r>
            <a:r>
              <a:rPr lang="en-US" sz="900" i="1" dirty="0" err="1">
                <a:latin typeface="Trebuchet MS" panose="020B0603020202020204" pitchFamily="34" charset="0"/>
                <a:ea typeface="Calibri" panose="020F0502020204030204" pitchFamily="34" charset="0"/>
                <a:cs typeface="Times New Roman" panose="02020603050405020304" pitchFamily="18" charset="0"/>
              </a:rPr>
              <a:t>etc</a:t>
            </a:r>
            <a:r>
              <a:rPr lang="en-US" sz="900" i="1" dirty="0">
                <a:latin typeface="Trebuchet MS" panose="020B0603020202020204" pitchFamily="34" charset="0"/>
                <a:ea typeface="Calibri" panose="020F0502020204030204" pitchFamily="34" charset="0"/>
                <a:cs typeface="Times New Roman" panose="02020603050405020304" pitchFamily="18" charset="0"/>
              </a:rPr>
              <a:t> we can do the analysis</a:t>
            </a:r>
          </a:p>
        </p:txBody>
      </p:sp>
      <p:grpSp>
        <p:nvGrpSpPr>
          <p:cNvPr id="5" name="object 5">
            <a:extLst>
              <a:ext uri="{FF2B5EF4-FFF2-40B4-BE49-F238E27FC236}">
                <a16:creationId xmlns:a16="http://schemas.microsoft.com/office/drawing/2014/main" id="{5CCAF7A4-7EA2-0107-E935-9EB9D86AF510}"/>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7DBECBBA-492C-2A0D-73DD-1F31BA58EB83}"/>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09166765-BA7E-E64B-9B92-D49589FEBED5}"/>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B50CEFB5-A529-8E6D-94C4-FDEFEA340C9F}"/>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73457A1E-5E23-AF26-B062-D4F2303A49CA}"/>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DDC49609-EE6A-3AF9-F7CA-3974AD96B662}"/>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A88A3C10-6C16-0335-F749-683FD7A15B63}"/>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1B3174A5-8763-E0B6-F561-5CEBAA8F9FBD}"/>
              </a:ext>
            </a:extLst>
          </p:cNvPr>
          <p:cNvSpPr txBox="1">
            <a:spLocks noGrp="1"/>
          </p:cNvSpPr>
          <p:nvPr>
            <p:ph type="sldNum" sz="quarter" idx="7"/>
          </p:nvPr>
        </p:nvSpPr>
        <p:spPr>
          <a:xfrm>
            <a:off x="4318889" y="3367038"/>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11</a:t>
            </a:fld>
            <a:r>
              <a:rPr spc="-45" dirty="0"/>
              <a:t> </a:t>
            </a:r>
            <a:r>
              <a:rPr spc="125" dirty="0"/>
              <a:t>/</a:t>
            </a:r>
            <a:r>
              <a:rPr spc="-45" dirty="0"/>
              <a:t> </a:t>
            </a:r>
            <a:r>
              <a:rPr lang="en-IN" spc="-15" dirty="0"/>
              <a:t>35</a:t>
            </a:r>
            <a:endParaRPr spc="-15" dirty="0"/>
          </a:p>
        </p:txBody>
      </p:sp>
      <p:sp>
        <p:nvSpPr>
          <p:cNvPr id="3" name="Freeform: Shape 2">
            <a:extLst>
              <a:ext uri="{FF2B5EF4-FFF2-40B4-BE49-F238E27FC236}">
                <a16:creationId xmlns:a16="http://schemas.microsoft.com/office/drawing/2014/main" id="{941B7C46-7AE4-3C6C-0F0D-B72441DE3963}"/>
              </a:ext>
            </a:extLst>
          </p:cNvPr>
          <p:cNvSpPr/>
          <p:nvPr/>
        </p:nvSpPr>
        <p:spPr>
          <a:xfrm>
            <a:off x="171450" y="611994"/>
            <a:ext cx="2057400" cy="203981"/>
          </a:xfrm>
          <a:custGeom>
            <a:avLst/>
            <a:gdLst>
              <a:gd name="connsiteX0" fmla="*/ 0 w 371140"/>
              <a:gd name="connsiteY0" fmla="*/ 0 h 185570"/>
              <a:gd name="connsiteX1" fmla="*/ 371140 w 371140"/>
              <a:gd name="connsiteY1" fmla="*/ 0 h 185570"/>
              <a:gd name="connsiteX2" fmla="*/ 371140 w 371140"/>
              <a:gd name="connsiteY2" fmla="*/ 185570 h 185570"/>
              <a:gd name="connsiteX3" fmla="*/ 0 w 371140"/>
              <a:gd name="connsiteY3" fmla="*/ 185570 h 185570"/>
              <a:gd name="connsiteX4" fmla="*/ 0 w 371140"/>
              <a:gd name="connsiteY4" fmla="*/ 0 h 18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40" h="185570">
                <a:moveTo>
                  <a:pt x="0" y="0"/>
                </a:moveTo>
                <a:lnTo>
                  <a:pt x="371140" y="0"/>
                </a:lnTo>
                <a:lnTo>
                  <a:pt x="371140" y="185570"/>
                </a:lnTo>
                <a:lnTo>
                  <a:pt x="0" y="18557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175" tIns="3175" rIns="3175" bIns="3175" numCol="1" spcCol="1270" anchor="ctr" anchorCtr="0">
            <a:noAutofit/>
          </a:bodyPr>
          <a:lstStyle/>
          <a:p>
            <a:pPr marL="0" lvl="0" indent="0" defTabSz="222250">
              <a:lnSpc>
                <a:spcPct val="90000"/>
              </a:lnSpc>
              <a:spcBef>
                <a:spcPct val="0"/>
              </a:spcBef>
              <a:spcAft>
                <a:spcPct val="35000"/>
              </a:spcAft>
              <a:buNone/>
            </a:pPr>
            <a:r>
              <a:rPr lang="en-IN" sz="900" dirty="0"/>
              <a:t>Confidence distribution across candidates</a:t>
            </a:r>
            <a:r>
              <a:rPr lang="en-IN" sz="900" kern="1200" dirty="0"/>
              <a:t>: </a:t>
            </a:r>
          </a:p>
        </p:txBody>
      </p:sp>
      <p:pic>
        <p:nvPicPr>
          <p:cNvPr id="14" name="Picture 13">
            <a:extLst>
              <a:ext uri="{FF2B5EF4-FFF2-40B4-BE49-F238E27FC236}">
                <a16:creationId xmlns:a16="http://schemas.microsoft.com/office/drawing/2014/main" id="{2A5EF57A-E25C-1A23-B617-B0A21D6EE8C9}"/>
              </a:ext>
            </a:extLst>
          </p:cNvPr>
          <p:cNvPicPr>
            <a:picLocks noChangeAspect="1"/>
          </p:cNvPicPr>
          <p:nvPr/>
        </p:nvPicPr>
        <p:blipFill>
          <a:blip r:embed="rId3"/>
          <a:stretch>
            <a:fillRect/>
          </a:stretch>
        </p:blipFill>
        <p:spPr>
          <a:xfrm>
            <a:off x="58927" y="847197"/>
            <a:ext cx="4544207" cy="1340378"/>
          </a:xfrm>
          <a:prstGeom prst="rect">
            <a:avLst/>
          </a:prstGeom>
        </p:spPr>
      </p:pic>
    </p:spTree>
    <p:extLst>
      <p:ext uri="{BB962C8B-B14F-4D97-AF65-F5344CB8AC3E}">
        <p14:creationId xmlns:p14="http://schemas.microsoft.com/office/powerpoint/2010/main" val="1546435516"/>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AF82D-5658-63BF-C7CC-A8D30CBAFF8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7B563E2-CFA4-1DAD-3704-4A19AC3BB28B}"/>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Creating Scores for candidates</a:t>
            </a:r>
            <a:endParaRPr sz="1400" dirty="0">
              <a:latin typeface="Trebuchet MS"/>
              <a:cs typeface="Trebuchet MS"/>
            </a:endParaRPr>
          </a:p>
        </p:txBody>
      </p:sp>
      <p:grpSp>
        <p:nvGrpSpPr>
          <p:cNvPr id="5" name="object 5">
            <a:extLst>
              <a:ext uri="{FF2B5EF4-FFF2-40B4-BE49-F238E27FC236}">
                <a16:creationId xmlns:a16="http://schemas.microsoft.com/office/drawing/2014/main" id="{7CCA6739-CDE8-09B3-3207-BFA7801D697E}"/>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D4F1DDD5-7666-72F2-3541-AAA7CF50F228}"/>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15C1FB16-122F-EA6F-EB7B-B7C88E0B4362}"/>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D56910F7-DCCB-5E3E-9514-847D425F8EEA}"/>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10153975-088E-C375-807C-7A52247A0F23}"/>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33D57A3C-7F7D-DCD0-D3BA-977C9BC23C38}"/>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CDD48214-FD3A-03A8-1F84-3B32BA76000A}"/>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B0FDD644-CD19-8A8B-1DAF-374035ADFAD7}"/>
              </a:ext>
            </a:extLst>
          </p:cNvPr>
          <p:cNvSpPr txBox="1">
            <a:spLocks noGrp="1"/>
          </p:cNvSpPr>
          <p:nvPr>
            <p:ph type="sldNum" sz="quarter" idx="7"/>
          </p:nvPr>
        </p:nvSpPr>
        <p:spPr>
          <a:xfrm>
            <a:off x="4318889" y="3367039"/>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12</a:t>
            </a:fld>
            <a:r>
              <a:rPr spc="-45" dirty="0"/>
              <a:t> </a:t>
            </a:r>
            <a:r>
              <a:rPr spc="125" dirty="0"/>
              <a:t>/</a:t>
            </a:r>
            <a:r>
              <a:rPr spc="-45" dirty="0"/>
              <a:t> </a:t>
            </a:r>
            <a:r>
              <a:rPr lang="en-IN" spc="-15" dirty="0"/>
              <a:t>35</a:t>
            </a:r>
            <a:endParaRPr spc="-15" dirty="0"/>
          </a:p>
        </p:txBody>
      </p:sp>
      <p:sp>
        <p:nvSpPr>
          <p:cNvPr id="14" name="TextBox 13">
            <a:extLst>
              <a:ext uri="{FF2B5EF4-FFF2-40B4-BE49-F238E27FC236}">
                <a16:creationId xmlns:a16="http://schemas.microsoft.com/office/drawing/2014/main" id="{EC891FA6-48AC-9940-6823-E06D73359F01}"/>
              </a:ext>
            </a:extLst>
          </p:cNvPr>
          <p:cNvSpPr txBox="1"/>
          <p:nvPr/>
        </p:nvSpPr>
        <p:spPr>
          <a:xfrm>
            <a:off x="3071952" y="1349375"/>
            <a:ext cx="1466850" cy="923330"/>
          </a:xfrm>
          <a:prstGeom prst="rect">
            <a:avLst/>
          </a:prstGeom>
          <a:noFill/>
        </p:spPr>
        <p:txBody>
          <a:bodyPr wrap="square" rtlCol="0">
            <a:spAutoFit/>
          </a:bodyPr>
          <a:lstStyle/>
          <a:p>
            <a:r>
              <a:rPr lang="en-IN" sz="900" dirty="0"/>
              <a:t>Based on the job profile we can give weights to different communication metrics and calculate overall candidate score impacting its hiring.</a:t>
            </a:r>
          </a:p>
        </p:txBody>
      </p:sp>
      <p:pic>
        <p:nvPicPr>
          <p:cNvPr id="4" name="Picture 3">
            <a:extLst>
              <a:ext uri="{FF2B5EF4-FFF2-40B4-BE49-F238E27FC236}">
                <a16:creationId xmlns:a16="http://schemas.microsoft.com/office/drawing/2014/main" id="{7E70DF74-9F8E-0990-4FE1-A38901480C2D}"/>
              </a:ext>
            </a:extLst>
          </p:cNvPr>
          <p:cNvPicPr>
            <a:picLocks noChangeAspect="1"/>
          </p:cNvPicPr>
          <p:nvPr/>
        </p:nvPicPr>
        <p:blipFill>
          <a:blip r:embed="rId2"/>
          <a:stretch>
            <a:fillRect/>
          </a:stretch>
        </p:blipFill>
        <p:spPr>
          <a:xfrm>
            <a:off x="182219" y="557397"/>
            <a:ext cx="2926368" cy="2713243"/>
          </a:xfrm>
          <a:prstGeom prst="rect">
            <a:avLst/>
          </a:prstGeom>
        </p:spPr>
      </p:pic>
    </p:spTree>
    <p:extLst>
      <p:ext uri="{BB962C8B-B14F-4D97-AF65-F5344CB8AC3E}">
        <p14:creationId xmlns:p14="http://schemas.microsoft.com/office/powerpoint/2010/main" val="538812610"/>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5531C-4FA5-8F0B-AD10-07C020A31E0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294745C-D170-9839-FFE5-9C3883F0CD22}"/>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193D4707-EEB4-740E-771D-25EB8918BB08}"/>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5001E5EC-60AB-8854-B227-0E377334F9DC}"/>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82EA4333-33A7-2955-D01C-5E4B867FE3BF}"/>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E14CF631-5BD9-784F-0FBB-B3FA57E75669}"/>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53D5741E-E59B-6F37-3F10-A7FB0C5529D1}"/>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87BCB752-BBB5-4F22-0F1B-969DC89FE100}"/>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B7D8BB8F-301E-8175-1040-CEDB90B0EFFD}"/>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CCC62CC4-BC07-A8EA-CFC3-4F308BFA9B72}"/>
              </a:ext>
            </a:extLst>
          </p:cNvPr>
          <p:cNvSpPr txBox="1">
            <a:spLocks noGrp="1"/>
          </p:cNvSpPr>
          <p:nvPr>
            <p:ph type="sldNum" sz="quarter" idx="7"/>
          </p:nvPr>
        </p:nvSpPr>
        <p:spPr>
          <a:xfrm>
            <a:off x="4318889" y="3367039"/>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13</a:t>
            </a:fld>
            <a:r>
              <a:rPr spc="-45" dirty="0"/>
              <a:t> </a:t>
            </a:r>
            <a:r>
              <a:rPr spc="125" dirty="0"/>
              <a:t>/</a:t>
            </a:r>
            <a:r>
              <a:rPr spc="-45" dirty="0"/>
              <a:t> </a:t>
            </a:r>
            <a:r>
              <a:rPr lang="en-IN" spc="-15" dirty="0"/>
              <a:t>35</a:t>
            </a:r>
            <a:endParaRPr spc="-15" dirty="0"/>
          </a:p>
        </p:txBody>
      </p:sp>
      <p:sp>
        <p:nvSpPr>
          <p:cNvPr id="14" name="TextBox 13">
            <a:extLst>
              <a:ext uri="{FF2B5EF4-FFF2-40B4-BE49-F238E27FC236}">
                <a16:creationId xmlns:a16="http://schemas.microsoft.com/office/drawing/2014/main" id="{F2E41D43-A1BD-B0DB-0553-A3E097011285}"/>
              </a:ext>
            </a:extLst>
          </p:cNvPr>
          <p:cNvSpPr txBox="1"/>
          <p:nvPr/>
        </p:nvSpPr>
        <p:spPr>
          <a:xfrm>
            <a:off x="36786"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Why?</a:t>
            </a:r>
            <a:endParaRPr lang="en-IN"/>
          </a:p>
        </p:txBody>
      </p:sp>
      <p:sp>
        <p:nvSpPr>
          <p:cNvPr id="52" name="TextBox 51">
            <a:extLst>
              <a:ext uri="{FF2B5EF4-FFF2-40B4-BE49-F238E27FC236}">
                <a16:creationId xmlns:a16="http://schemas.microsoft.com/office/drawing/2014/main" id="{73CA66E9-90B9-5D88-2522-7A74AA90869B}"/>
              </a:ext>
            </a:extLst>
          </p:cNvPr>
          <p:cNvSpPr txBox="1"/>
          <p:nvPr/>
        </p:nvSpPr>
        <p:spPr>
          <a:xfrm>
            <a:off x="119281" y="599334"/>
            <a:ext cx="4406144" cy="2446824"/>
          </a:xfrm>
          <a:prstGeom prst="rect">
            <a:avLst/>
          </a:prstGeom>
          <a:noFill/>
        </p:spPr>
        <p:txBody>
          <a:bodyPr wrap="square" rtlCol="0">
            <a:spAutoFit/>
          </a:bodyPr>
          <a:lstStyle/>
          <a:p>
            <a:r>
              <a:rPr lang="en-US" sz="900" b="1" i="0">
                <a:effectLst/>
              </a:rPr>
              <a:t>Goal:</a:t>
            </a:r>
            <a:r>
              <a:rPr lang="en-US" sz="900" b="0" i="0">
                <a:effectLst/>
              </a:rPr>
              <a:t> systematically extract and quantify key insights from candidate interviews:</a:t>
            </a:r>
          </a:p>
          <a:p>
            <a:pPr marL="171450" indent="-171450">
              <a:buFont typeface="Arial" panose="020B0604020202020204" pitchFamily="34" charset="0"/>
              <a:buChar char="•"/>
            </a:pPr>
            <a:r>
              <a:rPr lang="en-US" sz="900" b="0" i="0">
                <a:effectLst/>
              </a:rPr>
              <a:t>Sentiment </a:t>
            </a:r>
          </a:p>
          <a:p>
            <a:pPr marL="171450" indent="-171450">
              <a:buFont typeface="Arial" panose="020B0604020202020204" pitchFamily="34" charset="0"/>
              <a:buChar char="•"/>
            </a:pPr>
            <a:r>
              <a:rPr lang="en-US" sz="900" b="0" i="0">
                <a:effectLst/>
              </a:rPr>
              <a:t>Communication skills</a:t>
            </a:r>
          </a:p>
          <a:p>
            <a:pPr marL="171450" indent="-171450">
              <a:buFont typeface="Arial" panose="020B0604020202020204" pitchFamily="34" charset="0"/>
              <a:buChar char="•"/>
            </a:pPr>
            <a:r>
              <a:rPr lang="en-US" sz="900"/>
              <a:t>T</a:t>
            </a:r>
            <a:r>
              <a:rPr lang="en-US" sz="900" b="0" i="0">
                <a:effectLst/>
              </a:rPr>
              <a:t>opic relevance</a:t>
            </a:r>
          </a:p>
          <a:p>
            <a:pPr marL="171450" indent="-171450">
              <a:buFont typeface="Arial" panose="020B0604020202020204" pitchFamily="34" charset="0"/>
              <a:buChar char="•"/>
            </a:pPr>
            <a:r>
              <a:rPr lang="en-US" sz="900" b="0" i="0">
                <a:effectLst/>
              </a:rPr>
              <a:t>Technical competencies</a:t>
            </a:r>
          </a:p>
          <a:p>
            <a:pPr marL="171450" indent="-171450">
              <a:buFont typeface="Arial" panose="020B0604020202020204" pitchFamily="34" charset="0"/>
              <a:buChar char="•"/>
            </a:pPr>
            <a:endParaRPr lang="en-US" sz="900" b="0" i="0">
              <a:effectLst/>
            </a:endParaRPr>
          </a:p>
          <a:p>
            <a:r>
              <a:rPr lang="en-US" sz="900" b="1" i="0">
                <a:effectLst/>
              </a:rPr>
              <a:t>Method: </a:t>
            </a:r>
            <a:r>
              <a:rPr lang="en-US" sz="900" b="0" i="0">
                <a:effectLst/>
              </a:rPr>
              <a:t>using natural language processing (NLP) + AI tools. </a:t>
            </a:r>
          </a:p>
          <a:p>
            <a:endParaRPr lang="en-US" sz="900" b="0" i="0">
              <a:effectLst/>
            </a:endParaRPr>
          </a:p>
          <a:p>
            <a:pPr marL="171450" indent="-171450">
              <a:buFont typeface="Wingdings" panose="05000000000000000000" pitchFamily="2" charset="2"/>
              <a:buChar char="è"/>
            </a:pPr>
            <a:r>
              <a:rPr lang="en-US" sz="900"/>
              <a:t>E</a:t>
            </a:r>
            <a:r>
              <a:rPr lang="en-US" sz="900" b="0" i="0">
                <a:effectLst/>
              </a:rPr>
              <a:t>nables objective, data-driven, and efficient evaluation of candidates, helping organizations identify top talent, ensure fair and unbiased assessments, and make well-informed hiring decisions that align with role requirements and organizational goals</a:t>
            </a:r>
          </a:p>
          <a:p>
            <a:endParaRPr lang="en-US" sz="900" b="1"/>
          </a:p>
          <a:p>
            <a:r>
              <a:rPr lang="en-US" sz="900" b="1"/>
              <a:t>Why This Matters:</a:t>
            </a:r>
          </a:p>
          <a:p>
            <a:pPr marL="171450" indent="-171450">
              <a:buFont typeface="Arial" panose="020B0604020202020204" pitchFamily="34" charset="0"/>
              <a:buChar char="•"/>
            </a:pPr>
            <a:r>
              <a:rPr lang="en-US" sz="900"/>
              <a:t>Reduces bias by converting subjective interviews to quantifiable metrics.</a:t>
            </a:r>
          </a:p>
          <a:p>
            <a:pPr marL="171450" indent="-171450">
              <a:buFont typeface="Arial" panose="020B0604020202020204" pitchFamily="34" charset="0"/>
              <a:buChar char="•"/>
            </a:pPr>
            <a:r>
              <a:rPr lang="en-US" sz="900"/>
              <a:t>63% faster candidate screening vs. manual methods (LinkedIn’s 2024 Global Talent Trends)</a:t>
            </a:r>
            <a:endParaRPr lang="en-IN" sz="900"/>
          </a:p>
        </p:txBody>
      </p:sp>
    </p:spTree>
    <p:extLst>
      <p:ext uri="{BB962C8B-B14F-4D97-AF65-F5344CB8AC3E}">
        <p14:creationId xmlns:p14="http://schemas.microsoft.com/office/powerpoint/2010/main" val="2510456772"/>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90307-922E-BA94-9DD8-B5B721C4EBE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5F1032A-B3EC-6F3D-9055-3CAAF8D04962}"/>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964DD220-B343-1697-A255-2C381715A206}"/>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4500B96D-1835-B689-4354-2B7CD653891D}"/>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5AE36ED6-BDCC-8483-3A94-6AA379F244D0}"/>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6B8B2EB6-CB69-DC3E-4467-69E86AA498F5}"/>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EF9FD1C7-B69B-76E1-B75B-B83B85766549}"/>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8BFBBAC7-12DC-6DED-3B7D-48D0126F99BD}"/>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CA8F85C8-0E78-5E5C-AD1C-1C549C286376}"/>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1726E3B4-72F8-C4E6-6085-6F016A7E0A5B}"/>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14</a:t>
            </a:fld>
            <a:r>
              <a:rPr spc="-45" dirty="0"/>
              <a:t> </a:t>
            </a:r>
            <a:r>
              <a:rPr spc="125" dirty="0"/>
              <a:t>/</a:t>
            </a:r>
            <a:r>
              <a:rPr spc="-45" dirty="0"/>
              <a:t> </a:t>
            </a:r>
            <a:r>
              <a:rPr lang="en-IN" spc="-15" dirty="0"/>
              <a:t>35</a:t>
            </a:r>
            <a:endParaRPr spc="-15" dirty="0"/>
          </a:p>
        </p:txBody>
      </p:sp>
      <p:sp>
        <p:nvSpPr>
          <p:cNvPr id="3" name="Rectangle 2">
            <a:extLst>
              <a:ext uri="{FF2B5EF4-FFF2-40B4-BE49-F238E27FC236}">
                <a16:creationId xmlns:a16="http://schemas.microsoft.com/office/drawing/2014/main" id="{A098B0F2-6705-008E-8D39-46E6A0F428E3}"/>
              </a:ext>
            </a:extLst>
          </p:cNvPr>
          <p:cNvSpPr/>
          <p:nvPr/>
        </p:nvSpPr>
        <p:spPr>
          <a:xfrm>
            <a:off x="490605" y="185622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bject 4">
            <a:extLst>
              <a:ext uri="{FF2B5EF4-FFF2-40B4-BE49-F238E27FC236}">
                <a16:creationId xmlns:a16="http://schemas.microsoft.com/office/drawing/2014/main" id="{7CFBB544-6E49-522F-5D60-1CE2A3DF5280}"/>
              </a:ext>
            </a:extLst>
          </p:cNvPr>
          <p:cNvSpPr txBox="1"/>
          <p:nvPr/>
        </p:nvSpPr>
        <p:spPr>
          <a:xfrm>
            <a:off x="490605" y="1896299"/>
            <a:ext cx="805089" cy="150682"/>
          </a:xfrm>
          <a:prstGeom prst="rect">
            <a:avLst/>
          </a:prstGeom>
        </p:spPr>
        <p:txBody>
          <a:bodyPr vert="horz" wrap="square" lIns="0" tIns="12065" rIns="0" bIns="0" rtlCol="0">
            <a:spAutoFit/>
          </a:bodyPr>
          <a:lstStyle/>
          <a:p>
            <a:pPr algn="ctr">
              <a:buNone/>
            </a:pPr>
            <a:r>
              <a:rPr lang="en-US" sz="900"/>
              <a:t>Raw Transcript</a:t>
            </a:r>
          </a:p>
        </p:txBody>
      </p:sp>
      <p:sp>
        <p:nvSpPr>
          <p:cNvPr id="14" name="TextBox 13">
            <a:extLst>
              <a:ext uri="{FF2B5EF4-FFF2-40B4-BE49-F238E27FC236}">
                <a16:creationId xmlns:a16="http://schemas.microsoft.com/office/drawing/2014/main" id="{E0AB868D-B150-8C94-906D-854478E2B0EF}"/>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Transcript Analysis Workflow for Hiring Decisions</a:t>
            </a:r>
            <a:endParaRPr lang="en-IN"/>
          </a:p>
        </p:txBody>
      </p:sp>
      <p:sp>
        <p:nvSpPr>
          <p:cNvPr id="17" name="Rectangle 16">
            <a:extLst>
              <a:ext uri="{FF2B5EF4-FFF2-40B4-BE49-F238E27FC236}">
                <a16:creationId xmlns:a16="http://schemas.microsoft.com/office/drawing/2014/main" id="{297AC740-902C-C5EB-AA19-486E44DB5E85}"/>
              </a:ext>
            </a:extLst>
          </p:cNvPr>
          <p:cNvSpPr/>
          <p:nvPr/>
        </p:nvSpPr>
        <p:spPr>
          <a:xfrm>
            <a:off x="1405005" y="185622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bject 4">
            <a:extLst>
              <a:ext uri="{FF2B5EF4-FFF2-40B4-BE49-F238E27FC236}">
                <a16:creationId xmlns:a16="http://schemas.microsoft.com/office/drawing/2014/main" id="{C447924E-1CE4-3DE8-1BBB-C8E310A72FB5}"/>
              </a:ext>
            </a:extLst>
          </p:cNvPr>
          <p:cNvSpPr txBox="1"/>
          <p:nvPr/>
        </p:nvSpPr>
        <p:spPr>
          <a:xfrm>
            <a:off x="1405005" y="1896299"/>
            <a:ext cx="805089" cy="150682"/>
          </a:xfrm>
          <a:prstGeom prst="rect">
            <a:avLst/>
          </a:prstGeom>
        </p:spPr>
        <p:txBody>
          <a:bodyPr vert="horz" wrap="square" lIns="0" tIns="12065" rIns="0" bIns="0" rtlCol="0">
            <a:spAutoFit/>
          </a:bodyPr>
          <a:lstStyle/>
          <a:p>
            <a:pPr algn="ctr">
              <a:buNone/>
            </a:pPr>
            <a:r>
              <a:rPr lang="en-US" sz="900"/>
              <a:t>Text Processing</a:t>
            </a:r>
          </a:p>
        </p:txBody>
      </p:sp>
      <p:sp>
        <p:nvSpPr>
          <p:cNvPr id="23" name="Rectangle 22">
            <a:extLst>
              <a:ext uri="{FF2B5EF4-FFF2-40B4-BE49-F238E27FC236}">
                <a16:creationId xmlns:a16="http://schemas.microsoft.com/office/drawing/2014/main" id="{7285DB87-B1EA-1CD1-41A2-B3BADAD2E326}"/>
              </a:ext>
            </a:extLst>
          </p:cNvPr>
          <p:cNvSpPr/>
          <p:nvPr/>
        </p:nvSpPr>
        <p:spPr>
          <a:xfrm>
            <a:off x="2304008" y="1852773"/>
            <a:ext cx="914400"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4">
            <a:extLst>
              <a:ext uri="{FF2B5EF4-FFF2-40B4-BE49-F238E27FC236}">
                <a16:creationId xmlns:a16="http://schemas.microsoft.com/office/drawing/2014/main" id="{8DB416C5-5DAE-204C-914D-F70D51D42BA2}"/>
              </a:ext>
            </a:extLst>
          </p:cNvPr>
          <p:cNvSpPr txBox="1"/>
          <p:nvPr/>
        </p:nvSpPr>
        <p:spPr>
          <a:xfrm>
            <a:off x="2304008" y="1892848"/>
            <a:ext cx="914400" cy="150682"/>
          </a:xfrm>
          <a:prstGeom prst="rect">
            <a:avLst/>
          </a:prstGeom>
        </p:spPr>
        <p:txBody>
          <a:bodyPr vert="horz" wrap="square" lIns="0" tIns="12065" rIns="0" bIns="0" rtlCol="0">
            <a:spAutoFit/>
          </a:bodyPr>
          <a:lstStyle/>
          <a:p>
            <a:pPr algn="ctr">
              <a:buNone/>
            </a:pPr>
            <a:r>
              <a:rPr lang="en-US" sz="900"/>
              <a:t>Sentiment Analysis</a:t>
            </a:r>
          </a:p>
        </p:txBody>
      </p:sp>
      <p:sp>
        <p:nvSpPr>
          <p:cNvPr id="25" name="Rectangle 24">
            <a:extLst>
              <a:ext uri="{FF2B5EF4-FFF2-40B4-BE49-F238E27FC236}">
                <a16:creationId xmlns:a16="http://schemas.microsoft.com/office/drawing/2014/main" id="{CD30619C-C4B2-1E22-A6D5-51443ABCEC25}"/>
              </a:ext>
            </a:extLst>
          </p:cNvPr>
          <p:cNvSpPr/>
          <p:nvPr/>
        </p:nvSpPr>
        <p:spPr>
          <a:xfrm>
            <a:off x="2748266" y="2192213"/>
            <a:ext cx="1098942"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bject 4">
            <a:extLst>
              <a:ext uri="{FF2B5EF4-FFF2-40B4-BE49-F238E27FC236}">
                <a16:creationId xmlns:a16="http://schemas.microsoft.com/office/drawing/2014/main" id="{C64602A8-CCB9-8E7F-246B-51A535FA1398}"/>
              </a:ext>
            </a:extLst>
          </p:cNvPr>
          <p:cNvSpPr txBox="1"/>
          <p:nvPr/>
        </p:nvSpPr>
        <p:spPr>
          <a:xfrm>
            <a:off x="2766658" y="2232288"/>
            <a:ext cx="1062157" cy="150682"/>
          </a:xfrm>
          <a:prstGeom prst="rect">
            <a:avLst/>
          </a:prstGeom>
        </p:spPr>
        <p:txBody>
          <a:bodyPr vert="horz" wrap="square" lIns="0" tIns="12065" rIns="0" bIns="0" rtlCol="0">
            <a:spAutoFit/>
          </a:bodyPr>
          <a:lstStyle/>
          <a:p>
            <a:pPr algn="ctr">
              <a:buNone/>
            </a:pPr>
            <a:r>
              <a:rPr lang="en-US" sz="900"/>
              <a:t>NER &amp; Skills Extraction</a:t>
            </a:r>
          </a:p>
        </p:txBody>
      </p:sp>
      <p:sp>
        <p:nvSpPr>
          <p:cNvPr id="27" name="Rectangle 26">
            <a:extLst>
              <a:ext uri="{FF2B5EF4-FFF2-40B4-BE49-F238E27FC236}">
                <a16:creationId xmlns:a16="http://schemas.microsoft.com/office/drawing/2014/main" id="{0B046FA1-206D-2552-8837-A9D04CED86A9}"/>
              </a:ext>
            </a:extLst>
          </p:cNvPr>
          <p:cNvSpPr/>
          <p:nvPr/>
        </p:nvSpPr>
        <p:spPr>
          <a:xfrm>
            <a:off x="3312322" y="1858723"/>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bject 4">
            <a:extLst>
              <a:ext uri="{FF2B5EF4-FFF2-40B4-BE49-F238E27FC236}">
                <a16:creationId xmlns:a16="http://schemas.microsoft.com/office/drawing/2014/main" id="{B04F9B49-E1E8-65F8-555A-6AA06963BE11}"/>
              </a:ext>
            </a:extLst>
          </p:cNvPr>
          <p:cNvSpPr txBox="1"/>
          <p:nvPr/>
        </p:nvSpPr>
        <p:spPr>
          <a:xfrm>
            <a:off x="3312322" y="1898798"/>
            <a:ext cx="805089" cy="150682"/>
          </a:xfrm>
          <a:prstGeom prst="rect">
            <a:avLst/>
          </a:prstGeom>
        </p:spPr>
        <p:txBody>
          <a:bodyPr vert="horz" wrap="square" lIns="0" tIns="12065" rIns="0" bIns="0" rtlCol="0">
            <a:spAutoFit/>
          </a:bodyPr>
          <a:lstStyle/>
          <a:p>
            <a:pPr algn="ctr">
              <a:buNone/>
            </a:pPr>
            <a:r>
              <a:rPr lang="en-US" sz="900"/>
              <a:t>Topic Modelling</a:t>
            </a:r>
          </a:p>
        </p:txBody>
      </p:sp>
      <p:sp>
        <p:nvSpPr>
          <p:cNvPr id="29" name="Rectangle 28">
            <a:extLst>
              <a:ext uri="{FF2B5EF4-FFF2-40B4-BE49-F238E27FC236}">
                <a16:creationId xmlns:a16="http://schemas.microsoft.com/office/drawing/2014/main" id="{F35DD111-5026-053D-034B-1766149D4761}"/>
              </a:ext>
            </a:extLst>
          </p:cNvPr>
          <p:cNvSpPr/>
          <p:nvPr/>
        </p:nvSpPr>
        <p:spPr>
          <a:xfrm>
            <a:off x="1831148" y="2190488"/>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bject 4">
            <a:extLst>
              <a:ext uri="{FF2B5EF4-FFF2-40B4-BE49-F238E27FC236}">
                <a16:creationId xmlns:a16="http://schemas.microsoft.com/office/drawing/2014/main" id="{E3143BCF-A21B-9CD5-798B-0426731197DF}"/>
              </a:ext>
            </a:extLst>
          </p:cNvPr>
          <p:cNvSpPr txBox="1"/>
          <p:nvPr/>
        </p:nvSpPr>
        <p:spPr>
          <a:xfrm>
            <a:off x="1831148" y="2230563"/>
            <a:ext cx="805089" cy="150682"/>
          </a:xfrm>
          <a:prstGeom prst="rect">
            <a:avLst/>
          </a:prstGeom>
        </p:spPr>
        <p:txBody>
          <a:bodyPr vert="horz" wrap="square" lIns="0" tIns="12065" rIns="0" bIns="0" rtlCol="0">
            <a:spAutoFit/>
          </a:bodyPr>
          <a:lstStyle/>
          <a:p>
            <a:pPr algn="ctr">
              <a:buNone/>
            </a:pPr>
            <a:r>
              <a:rPr lang="en-US" sz="900"/>
              <a:t>Summarization</a:t>
            </a:r>
          </a:p>
        </p:txBody>
      </p:sp>
      <p:sp>
        <p:nvSpPr>
          <p:cNvPr id="31" name="Rectangle 30">
            <a:extLst>
              <a:ext uri="{FF2B5EF4-FFF2-40B4-BE49-F238E27FC236}">
                <a16:creationId xmlns:a16="http://schemas.microsoft.com/office/drawing/2014/main" id="{20A0C3AD-1DB1-A607-868B-7240A7F34963}"/>
              </a:ext>
            </a:extLst>
          </p:cNvPr>
          <p:cNvSpPr/>
          <p:nvPr/>
        </p:nvSpPr>
        <p:spPr>
          <a:xfrm>
            <a:off x="914029" y="2190488"/>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bject 4">
            <a:extLst>
              <a:ext uri="{FF2B5EF4-FFF2-40B4-BE49-F238E27FC236}">
                <a16:creationId xmlns:a16="http://schemas.microsoft.com/office/drawing/2014/main" id="{79AF66AA-C758-E36E-D22A-AFD99CDF710A}"/>
              </a:ext>
            </a:extLst>
          </p:cNvPr>
          <p:cNvSpPr txBox="1"/>
          <p:nvPr/>
        </p:nvSpPr>
        <p:spPr>
          <a:xfrm>
            <a:off x="914029" y="2230563"/>
            <a:ext cx="805089" cy="150682"/>
          </a:xfrm>
          <a:prstGeom prst="rect">
            <a:avLst/>
          </a:prstGeom>
        </p:spPr>
        <p:txBody>
          <a:bodyPr vert="horz" wrap="square" lIns="0" tIns="12065" rIns="0" bIns="0" rtlCol="0">
            <a:spAutoFit/>
          </a:bodyPr>
          <a:lstStyle/>
          <a:p>
            <a:pPr algn="ctr">
              <a:buNone/>
            </a:pPr>
            <a:r>
              <a:rPr lang="en-US" sz="900"/>
              <a:t>Insights</a:t>
            </a:r>
          </a:p>
        </p:txBody>
      </p:sp>
      <p:cxnSp>
        <p:nvCxnSpPr>
          <p:cNvPr id="34" name="Straight Arrow Connector 33">
            <a:extLst>
              <a:ext uri="{FF2B5EF4-FFF2-40B4-BE49-F238E27FC236}">
                <a16:creationId xmlns:a16="http://schemas.microsoft.com/office/drawing/2014/main" id="{E9153BFA-670B-2F58-BFCD-E5B2DD2A9D35}"/>
              </a:ext>
            </a:extLst>
          </p:cNvPr>
          <p:cNvCxnSpPr>
            <a:stCxn id="3" idx="3"/>
            <a:endCxn id="22" idx="1"/>
          </p:cNvCxnSpPr>
          <p:nvPr/>
        </p:nvCxnSpPr>
        <p:spPr>
          <a:xfrm flipV="1">
            <a:off x="1295694" y="1971640"/>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2389A5-EC4F-C0E9-3123-87F80D99E671}"/>
              </a:ext>
            </a:extLst>
          </p:cNvPr>
          <p:cNvCxnSpPr/>
          <p:nvPr/>
        </p:nvCxnSpPr>
        <p:spPr>
          <a:xfrm flipV="1">
            <a:off x="2210094" y="1968188"/>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9EF77E-8E74-5618-72E3-42FB99AE7238}"/>
              </a:ext>
            </a:extLst>
          </p:cNvPr>
          <p:cNvCxnSpPr/>
          <p:nvPr/>
        </p:nvCxnSpPr>
        <p:spPr>
          <a:xfrm flipV="1">
            <a:off x="3210710" y="1971337"/>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455491F-0779-5357-5B35-DDD2C66B664A}"/>
              </a:ext>
            </a:extLst>
          </p:cNvPr>
          <p:cNvCxnSpPr>
            <a:cxnSpLocks/>
          </p:cNvCxnSpPr>
          <p:nvPr/>
        </p:nvCxnSpPr>
        <p:spPr>
          <a:xfrm>
            <a:off x="3714866" y="2088776"/>
            <a:ext cx="0" cy="1017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F49224E-F28B-BF76-6D38-15F3C3D8D239}"/>
              </a:ext>
            </a:extLst>
          </p:cNvPr>
          <p:cNvCxnSpPr>
            <a:cxnSpLocks/>
            <a:stCxn id="25" idx="1"/>
          </p:cNvCxnSpPr>
          <p:nvPr/>
        </p:nvCxnSpPr>
        <p:spPr>
          <a:xfrm flipH="1" flipV="1">
            <a:off x="2642110" y="2301729"/>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710D253-20D5-FFA9-FFEE-C6955C645075}"/>
              </a:ext>
            </a:extLst>
          </p:cNvPr>
          <p:cNvCxnSpPr>
            <a:cxnSpLocks/>
          </p:cNvCxnSpPr>
          <p:nvPr/>
        </p:nvCxnSpPr>
        <p:spPr>
          <a:xfrm flipH="1" flipV="1">
            <a:off x="1719118" y="2316646"/>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EC6C3226-7542-E386-0B5D-77EBE47F3941}"/>
              </a:ext>
            </a:extLst>
          </p:cNvPr>
          <p:cNvPicPr>
            <a:picLocks noChangeAspect="1"/>
          </p:cNvPicPr>
          <p:nvPr/>
        </p:nvPicPr>
        <p:blipFill>
          <a:blip r:embed="rId2"/>
          <a:stretch>
            <a:fillRect/>
          </a:stretch>
        </p:blipFill>
        <p:spPr>
          <a:xfrm>
            <a:off x="652154" y="781951"/>
            <a:ext cx="3303708" cy="758960"/>
          </a:xfrm>
          <a:prstGeom prst="rect">
            <a:avLst/>
          </a:prstGeom>
        </p:spPr>
      </p:pic>
      <p:cxnSp>
        <p:nvCxnSpPr>
          <p:cNvPr id="13" name="Straight Arrow Connector 12">
            <a:extLst>
              <a:ext uri="{FF2B5EF4-FFF2-40B4-BE49-F238E27FC236}">
                <a16:creationId xmlns:a16="http://schemas.microsoft.com/office/drawing/2014/main" id="{30D8DDD4-0995-2ACE-3CCD-56EAA8C75BF9}"/>
              </a:ext>
            </a:extLst>
          </p:cNvPr>
          <p:cNvCxnSpPr>
            <a:cxnSpLocks/>
            <a:stCxn id="51" idx="2"/>
            <a:endCxn id="3" idx="0"/>
          </p:cNvCxnSpPr>
          <p:nvPr/>
        </p:nvCxnSpPr>
        <p:spPr>
          <a:xfrm flipH="1">
            <a:off x="893150" y="1540911"/>
            <a:ext cx="1410858" cy="3153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957175"/>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B6ADD-7E5E-7806-99CF-51F4E914CCB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1BAE413-4174-E834-C38E-5293A4B5C380}"/>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6CB10408-26A8-7F94-7100-906F7D005A64}"/>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BBE3134C-E8F9-8191-A299-22B9D33FDEF5}"/>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4EFC07AE-6DBB-A222-04FF-E3DA873F2004}"/>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B3B74BF4-A3F9-CE57-5718-71695F3927B9}"/>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D5A9AB9A-83FB-5D87-0090-E502AF2CE43F}"/>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C0305F20-9170-DB00-AE46-2F8A6579CDF1}"/>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D033699D-3475-E5B4-49B2-44EAEC1139EA}"/>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2246E27C-35AE-8F5F-6152-94E8BBE5D95B}"/>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15</a:t>
            </a:fld>
            <a:r>
              <a:rPr spc="-45" dirty="0"/>
              <a:t> </a:t>
            </a:r>
            <a:r>
              <a:rPr spc="125" dirty="0"/>
              <a:t>/</a:t>
            </a:r>
            <a:r>
              <a:rPr spc="-45" dirty="0"/>
              <a:t> </a:t>
            </a:r>
            <a:r>
              <a:rPr lang="en-IN" spc="-15" dirty="0"/>
              <a:t>35</a:t>
            </a:r>
            <a:endParaRPr spc="-15" dirty="0"/>
          </a:p>
        </p:txBody>
      </p:sp>
      <p:sp>
        <p:nvSpPr>
          <p:cNvPr id="3" name="Rectangle 2">
            <a:extLst>
              <a:ext uri="{FF2B5EF4-FFF2-40B4-BE49-F238E27FC236}">
                <a16:creationId xmlns:a16="http://schemas.microsoft.com/office/drawing/2014/main" id="{F04416B4-3FDA-BA34-544C-4ADE024152E6}"/>
              </a:ext>
            </a:extLst>
          </p:cNvPr>
          <p:cNvSpPr/>
          <p:nvPr/>
        </p:nvSpPr>
        <p:spPr>
          <a:xfrm>
            <a:off x="5059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bject 4">
            <a:extLst>
              <a:ext uri="{FF2B5EF4-FFF2-40B4-BE49-F238E27FC236}">
                <a16:creationId xmlns:a16="http://schemas.microsoft.com/office/drawing/2014/main" id="{3193FA90-862D-A406-7CC0-894DA29A43B4}"/>
              </a:ext>
            </a:extLst>
          </p:cNvPr>
          <p:cNvSpPr txBox="1"/>
          <p:nvPr/>
        </p:nvSpPr>
        <p:spPr>
          <a:xfrm>
            <a:off x="505948" y="670950"/>
            <a:ext cx="805089" cy="150682"/>
          </a:xfrm>
          <a:prstGeom prst="rect">
            <a:avLst/>
          </a:prstGeom>
        </p:spPr>
        <p:txBody>
          <a:bodyPr vert="horz" wrap="square" lIns="0" tIns="12065" rIns="0" bIns="0" rtlCol="0">
            <a:spAutoFit/>
          </a:bodyPr>
          <a:lstStyle/>
          <a:p>
            <a:pPr algn="ctr">
              <a:buNone/>
            </a:pPr>
            <a:r>
              <a:rPr lang="en-US" sz="900"/>
              <a:t>Raw Transcript</a:t>
            </a:r>
          </a:p>
        </p:txBody>
      </p:sp>
      <p:sp>
        <p:nvSpPr>
          <p:cNvPr id="14" name="TextBox 13">
            <a:extLst>
              <a:ext uri="{FF2B5EF4-FFF2-40B4-BE49-F238E27FC236}">
                <a16:creationId xmlns:a16="http://schemas.microsoft.com/office/drawing/2014/main" id="{02F7B60E-9F55-3249-819A-C9F5AD6483A7}"/>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Transcript Analysis Workflow for Hiring Decisions</a:t>
            </a:r>
            <a:endParaRPr lang="en-IN"/>
          </a:p>
        </p:txBody>
      </p:sp>
      <p:sp>
        <p:nvSpPr>
          <p:cNvPr id="17" name="Rectangle 16">
            <a:extLst>
              <a:ext uri="{FF2B5EF4-FFF2-40B4-BE49-F238E27FC236}">
                <a16:creationId xmlns:a16="http://schemas.microsoft.com/office/drawing/2014/main" id="{0B8F0511-2B9F-2F49-AD4F-E1A820275DFB}"/>
              </a:ext>
            </a:extLst>
          </p:cNvPr>
          <p:cNvSpPr/>
          <p:nvPr/>
        </p:nvSpPr>
        <p:spPr>
          <a:xfrm>
            <a:off x="14203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bject 4">
            <a:extLst>
              <a:ext uri="{FF2B5EF4-FFF2-40B4-BE49-F238E27FC236}">
                <a16:creationId xmlns:a16="http://schemas.microsoft.com/office/drawing/2014/main" id="{0BD3C669-BE43-6EE3-CDE6-9D7A5DB15849}"/>
              </a:ext>
            </a:extLst>
          </p:cNvPr>
          <p:cNvSpPr txBox="1"/>
          <p:nvPr/>
        </p:nvSpPr>
        <p:spPr>
          <a:xfrm>
            <a:off x="1420348" y="670950"/>
            <a:ext cx="805089" cy="150682"/>
          </a:xfrm>
          <a:prstGeom prst="rect">
            <a:avLst/>
          </a:prstGeom>
        </p:spPr>
        <p:txBody>
          <a:bodyPr vert="horz" wrap="square" lIns="0" tIns="12065" rIns="0" bIns="0" rtlCol="0">
            <a:spAutoFit/>
          </a:bodyPr>
          <a:lstStyle/>
          <a:p>
            <a:pPr algn="ctr">
              <a:buNone/>
            </a:pPr>
            <a:r>
              <a:rPr lang="en-US" sz="900">
                <a:solidFill>
                  <a:srgbClr val="C00000"/>
                </a:solidFill>
              </a:rPr>
              <a:t>Text Processing</a:t>
            </a:r>
          </a:p>
        </p:txBody>
      </p:sp>
      <p:sp>
        <p:nvSpPr>
          <p:cNvPr id="23" name="Rectangle 22">
            <a:extLst>
              <a:ext uri="{FF2B5EF4-FFF2-40B4-BE49-F238E27FC236}">
                <a16:creationId xmlns:a16="http://schemas.microsoft.com/office/drawing/2014/main" id="{D3A48B6E-4E02-530A-93F9-7F2F15E24703}"/>
              </a:ext>
            </a:extLst>
          </p:cNvPr>
          <p:cNvSpPr/>
          <p:nvPr/>
        </p:nvSpPr>
        <p:spPr>
          <a:xfrm>
            <a:off x="2319351" y="627424"/>
            <a:ext cx="914400"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4">
            <a:extLst>
              <a:ext uri="{FF2B5EF4-FFF2-40B4-BE49-F238E27FC236}">
                <a16:creationId xmlns:a16="http://schemas.microsoft.com/office/drawing/2014/main" id="{D52C18D4-1155-CBD7-09CD-54850858840B}"/>
              </a:ext>
            </a:extLst>
          </p:cNvPr>
          <p:cNvSpPr txBox="1"/>
          <p:nvPr/>
        </p:nvSpPr>
        <p:spPr>
          <a:xfrm>
            <a:off x="2319351" y="667499"/>
            <a:ext cx="914400" cy="150682"/>
          </a:xfrm>
          <a:prstGeom prst="rect">
            <a:avLst/>
          </a:prstGeom>
        </p:spPr>
        <p:txBody>
          <a:bodyPr vert="horz" wrap="square" lIns="0" tIns="12065" rIns="0" bIns="0" rtlCol="0">
            <a:spAutoFit/>
          </a:bodyPr>
          <a:lstStyle/>
          <a:p>
            <a:pPr algn="ctr">
              <a:buNone/>
            </a:pPr>
            <a:r>
              <a:rPr lang="en-US" sz="900"/>
              <a:t>Sentiment Analysis</a:t>
            </a:r>
          </a:p>
        </p:txBody>
      </p:sp>
      <p:sp>
        <p:nvSpPr>
          <p:cNvPr id="25" name="Rectangle 24">
            <a:extLst>
              <a:ext uri="{FF2B5EF4-FFF2-40B4-BE49-F238E27FC236}">
                <a16:creationId xmlns:a16="http://schemas.microsoft.com/office/drawing/2014/main" id="{23B05474-8879-E797-BDD9-CF396E21129B}"/>
              </a:ext>
            </a:extLst>
          </p:cNvPr>
          <p:cNvSpPr/>
          <p:nvPr/>
        </p:nvSpPr>
        <p:spPr>
          <a:xfrm>
            <a:off x="2763609" y="966864"/>
            <a:ext cx="1098942"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bject 4">
            <a:extLst>
              <a:ext uri="{FF2B5EF4-FFF2-40B4-BE49-F238E27FC236}">
                <a16:creationId xmlns:a16="http://schemas.microsoft.com/office/drawing/2014/main" id="{BFE84E3F-BCED-3242-3516-AE6AEA453CC5}"/>
              </a:ext>
            </a:extLst>
          </p:cNvPr>
          <p:cNvSpPr txBox="1"/>
          <p:nvPr/>
        </p:nvSpPr>
        <p:spPr>
          <a:xfrm>
            <a:off x="2782001" y="1006939"/>
            <a:ext cx="1062157" cy="150682"/>
          </a:xfrm>
          <a:prstGeom prst="rect">
            <a:avLst/>
          </a:prstGeom>
        </p:spPr>
        <p:txBody>
          <a:bodyPr vert="horz" wrap="square" lIns="0" tIns="12065" rIns="0" bIns="0" rtlCol="0">
            <a:spAutoFit/>
          </a:bodyPr>
          <a:lstStyle/>
          <a:p>
            <a:pPr algn="ctr">
              <a:buNone/>
            </a:pPr>
            <a:r>
              <a:rPr lang="en-US" sz="900"/>
              <a:t>NER &amp; Skills Extraction</a:t>
            </a:r>
          </a:p>
        </p:txBody>
      </p:sp>
      <p:sp>
        <p:nvSpPr>
          <p:cNvPr id="27" name="Rectangle 26">
            <a:extLst>
              <a:ext uri="{FF2B5EF4-FFF2-40B4-BE49-F238E27FC236}">
                <a16:creationId xmlns:a16="http://schemas.microsoft.com/office/drawing/2014/main" id="{1B2DCC5E-CD04-9B2A-CEA7-7424F1ABAD1F}"/>
              </a:ext>
            </a:extLst>
          </p:cNvPr>
          <p:cNvSpPr/>
          <p:nvPr/>
        </p:nvSpPr>
        <p:spPr>
          <a:xfrm>
            <a:off x="3327665" y="63337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bject 4">
            <a:extLst>
              <a:ext uri="{FF2B5EF4-FFF2-40B4-BE49-F238E27FC236}">
                <a16:creationId xmlns:a16="http://schemas.microsoft.com/office/drawing/2014/main" id="{318CFC75-8E43-ADDE-FC1E-912179249475}"/>
              </a:ext>
            </a:extLst>
          </p:cNvPr>
          <p:cNvSpPr txBox="1"/>
          <p:nvPr/>
        </p:nvSpPr>
        <p:spPr>
          <a:xfrm>
            <a:off x="3327665" y="673449"/>
            <a:ext cx="805089" cy="150682"/>
          </a:xfrm>
          <a:prstGeom prst="rect">
            <a:avLst/>
          </a:prstGeom>
        </p:spPr>
        <p:txBody>
          <a:bodyPr vert="horz" wrap="square" lIns="0" tIns="12065" rIns="0" bIns="0" rtlCol="0">
            <a:spAutoFit/>
          </a:bodyPr>
          <a:lstStyle/>
          <a:p>
            <a:pPr algn="ctr">
              <a:buNone/>
            </a:pPr>
            <a:r>
              <a:rPr lang="en-US" sz="900"/>
              <a:t>Topic Modelling</a:t>
            </a:r>
          </a:p>
        </p:txBody>
      </p:sp>
      <p:sp>
        <p:nvSpPr>
          <p:cNvPr id="29" name="Rectangle 28">
            <a:extLst>
              <a:ext uri="{FF2B5EF4-FFF2-40B4-BE49-F238E27FC236}">
                <a16:creationId xmlns:a16="http://schemas.microsoft.com/office/drawing/2014/main" id="{704A1632-01EB-DF9D-55DE-1CADE1D3CF20}"/>
              </a:ext>
            </a:extLst>
          </p:cNvPr>
          <p:cNvSpPr/>
          <p:nvPr/>
        </p:nvSpPr>
        <p:spPr>
          <a:xfrm>
            <a:off x="1846491"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bject 4">
            <a:extLst>
              <a:ext uri="{FF2B5EF4-FFF2-40B4-BE49-F238E27FC236}">
                <a16:creationId xmlns:a16="http://schemas.microsoft.com/office/drawing/2014/main" id="{D17051C6-2E74-0865-9A29-FED378469E4C}"/>
              </a:ext>
            </a:extLst>
          </p:cNvPr>
          <p:cNvSpPr txBox="1"/>
          <p:nvPr/>
        </p:nvSpPr>
        <p:spPr>
          <a:xfrm>
            <a:off x="1846491" y="1005214"/>
            <a:ext cx="805089" cy="150682"/>
          </a:xfrm>
          <a:prstGeom prst="rect">
            <a:avLst/>
          </a:prstGeom>
        </p:spPr>
        <p:txBody>
          <a:bodyPr vert="horz" wrap="square" lIns="0" tIns="12065" rIns="0" bIns="0" rtlCol="0">
            <a:spAutoFit/>
          </a:bodyPr>
          <a:lstStyle/>
          <a:p>
            <a:pPr algn="ctr">
              <a:buNone/>
            </a:pPr>
            <a:r>
              <a:rPr lang="en-US" sz="900"/>
              <a:t>Summarization</a:t>
            </a:r>
          </a:p>
        </p:txBody>
      </p:sp>
      <p:sp>
        <p:nvSpPr>
          <p:cNvPr id="31" name="Rectangle 30">
            <a:extLst>
              <a:ext uri="{FF2B5EF4-FFF2-40B4-BE49-F238E27FC236}">
                <a16:creationId xmlns:a16="http://schemas.microsoft.com/office/drawing/2014/main" id="{4AEFF4BB-CB56-67AB-9BCA-54F443F98A23}"/>
              </a:ext>
            </a:extLst>
          </p:cNvPr>
          <p:cNvSpPr/>
          <p:nvPr/>
        </p:nvSpPr>
        <p:spPr>
          <a:xfrm>
            <a:off x="929372"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bject 4">
            <a:extLst>
              <a:ext uri="{FF2B5EF4-FFF2-40B4-BE49-F238E27FC236}">
                <a16:creationId xmlns:a16="http://schemas.microsoft.com/office/drawing/2014/main" id="{8CF1D808-573E-F309-2096-3B2B19C74985}"/>
              </a:ext>
            </a:extLst>
          </p:cNvPr>
          <p:cNvSpPr txBox="1"/>
          <p:nvPr/>
        </p:nvSpPr>
        <p:spPr>
          <a:xfrm>
            <a:off x="929372" y="1005214"/>
            <a:ext cx="805089" cy="150682"/>
          </a:xfrm>
          <a:prstGeom prst="rect">
            <a:avLst/>
          </a:prstGeom>
        </p:spPr>
        <p:txBody>
          <a:bodyPr vert="horz" wrap="square" lIns="0" tIns="12065" rIns="0" bIns="0" rtlCol="0">
            <a:spAutoFit/>
          </a:bodyPr>
          <a:lstStyle/>
          <a:p>
            <a:pPr algn="ctr">
              <a:buNone/>
            </a:pPr>
            <a:r>
              <a:rPr lang="en-US" sz="900"/>
              <a:t>Insights</a:t>
            </a:r>
          </a:p>
        </p:txBody>
      </p:sp>
      <p:cxnSp>
        <p:nvCxnSpPr>
          <p:cNvPr id="34" name="Straight Arrow Connector 33">
            <a:extLst>
              <a:ext uri="{FF2B5EF4-FFF2-40B4-BE49-F238E27FC236}">
                <a16:creationId xmlns:a16="http://schemas.microsoft.com/office/drawing/2014/main" id="{05C20E5D-F468-87E1-EF5A-454DFD70FBF2}"/>
              </a:ext>
            </a:extLst>
          </p:cNvPr>
          <p:cNvCxnSpPr>
            <a:stCxn id="3" idx="3"/>
            <a:endCxn id="22" idx="1"/>
          </p:cNvCxnSpPr>
          <p:nvPr/>
        </p:nvCxnSpPr>
        <p:spPr>
          <a:xfrm flipV="1">
            <a:off x="1311037" y="746291"/>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F4E355-E702-CFE7-F909-7035CCBE30BF}"/>
              </a:ext>
            </a:extLst>
          </p:cNvPr>
          <p:cNvCxnSpPr/>
          <p:nvPr/>
        </p:nvCxnSpPr>
        <p:spPr>
          <a:xfrm flipV="1">
            <a:off x="2225437" y="742839"/>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7CD577D-2951-6578-6C70-0FC155E7D8D9}"/>
              </a:ext>
            </a:extLst>
          </p:cNvPr>
          <p:cNvCxnSpPr/>
          <p:nvPr/>
        </p:nvCxnSpPr>
        <p:spPr>
          <a:xfrm flipV="1">
            <a:off x="3226053" y="745988"/>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5183050-64AC-8BEB-6579-1F2520A75EC4}"/>
              </a:ext>
            </a:extLst>
          </p:cNvPr>
          <p:cNvCxnSpPr>
            <a:cxnSpLocks/>
          </p:cNvCxnSpPr>
          <p:nvPr/>
        </p:nvCxnSpPr>
        <p:spPr>
          <a:xfrm>
            <a:off x="3730209" y="863427"/>
            <a:ext cx="0" cy="1017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ACD585-EFAB-1CAE-2BC3-3D5D3A924E1C}"/>
              </a:ext>
            </a:extLst>
          </p:cNvPr>
          <p:cNvCxnSpPr>
            <a:cxnSpLocks/>
            <a:stCxn id="25" idx="1"/>
          </p:cNvCxnSpPr>
          <p:nvPr/>
        </p:nvCxnSpPr>
        <p:spPr>
          <a:xfrm flipH="1" flipV="1">
            <a:off x="2657453" y="1076380"/>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707EDD6-6A22-0432-CE50-632BAF263A35}"/>
              </a:ext>
            </a:extLst>
          </p:cNvPr>
          <p:cNvCxnSpPr>
            <a:cxnSpLocks/>
          </p:cNvCxnSpPr>
          <p:nvPr/>
        </p:nvCxnSpPr>
        <p:spPr>
          <a:xfrm flipH="1" flipV="1">
            <a:off x="1734461" y="1091297"/>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object 4">
            <a:extLst>
              <a:ext uri="{FF2B5EF4-FFF2-40B4-BE49-F238E27FC236}">
                <a16:creationId xmlns:a16="http://schemas.microsoft.com/office/drawing/2014/main" id="{0B5713AE-4F53-261C-A865-340A2A2396EE}"/>
              </a:ext>
            </a:extLst>
          </p:cNvPr>
          <p:cNvSpPr txBox="1"/>
          <p:nvPr/>
        </p:nvSpPr>
        <p:spPr>
          <a:xfrm>
            <a:off x="124948" y="1344133"/>
            <a:ext cx="4478186" cy="1802416"/>
          </a:xfrm>
          <a:prstGeom prst="rect">
            <a:avLst/>
          </a:prstGeom>
        </p:spPr>
        <p:txBody>
          <a:bodyPr vert="horz" wrap="square" lIns="0" tIns="12065" rIns="0" bIns="0" rtlCol="0">
            <a:spAutoFit/>
          </a:bodyPr>
          <a:lstStyle/>
          <a:p>
            <a:pPr marL="12700" marR="0" lvl="0" algn="l" defTabSz="914400" rtl="0" eaLnBrk="1" fontAlgn="auto" latinLnBrk="0" hangingPunct="1">
              <a:lnSpc>
                <a:spcPct val="100000"/>
              </a:lnSpc>
              <a:spcBef>
                <a:spcPts val="95"/>
              </a:spcBef>
              <a:spcAft>
                <a:spcPts val="0"/>
              </a:spcAft>
              <a:buClrTx/>
              <a:buSzTx/>
              <a:tabLst/>
              <a:defRPr/>
            </a:pPr>
            <a:r>
              <a:rPr lang="en-US" sz="900" b="1"/>
              <a:t>1. Text Processing</a:t>
            </a:r>
            <a:endParaRPr lang="en-US" sz="900"/>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t>Tokenization: Splits text into words/sentences (</a:t>
            </a:r>
            <a:r>
              <a:rPr lang="en-US" sz="900" err="1"/>
              <a:t>word_tokenize</a:t>
            </a:r>
            <a:r>
              <a:rPr lang="en-US" sz="900"/>
              <a:t>)</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err="1"/>
              <a:t>Stopword</a:t>
            </a:r>
            <a:r>
              <a:rPr lang="en-US" sz="900"/>
              <a:t> Removal: Filters out 120+ non-essential words (e.g., "the", "is")</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t>Lemmatization: Converts "running" → "run" using </a:t>
            </a:r>
            <a:r>
              <a:rPr lang="en-US" sz="900" err="1"/>
              <a:t>SpaCy's</a:t>
            </a:r>
            <a:r>
              <a:rPr lang="en-US" sz="900"/>
              <a:t> linguistic database</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endParaRPr lang="en-US" sz="900"/>
          </a:p>
          <a:p>
            <a:pPr marL="12700" marR="0" lvl="0" algn="l" defTabSz="914400" rtl="0" eaLnBrk="1" fontAlgn="auto" latinLnBrk="0" hangingPunct="1">
              <a:lnSpc>
                <a:spcPct val="100000"/>
              </a:lnSpc>
              <a:spcBef>
                <a:spcPts val="95"/>
              </a:spcBef>
              <a:spcAft>
                <a:spcPts val="0"/>
              </a:spcAft>
              <a:buClrTx/>
              <a:buSzTx/>
              <a:tabLst/>
              <a:defRPr/>
            </a:pPr>
            <a:r>
              <a:rPr lang="en-US" sz="900"/>
              <a:t>Why It Matters:</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t>Reduces data noise by 40-60%, and standardizes responses for accurate NLP model input</a:t>
            </a:r>
          </a:p>
          <a:p>
            <a:pPr marL="12700" marR="0" lvl="0" algn="l" defTabSz="914400" rtl="0" eaLnBrk="1" fontAlgn="auto" latinLnBrk="0" hangingPunct="1">
              <a:lnSpc>
                <a:spcPct val="100000"/>
              </a:lnSpc>
              <a:spcBef>
                <a:spcPts val="95"/>
              </a:spcBef>
              <a:spcAft>
                <a:spcPts val="0"/>
              </a:spcAft>
              <a:buClrTx/>
              <a:buSzTx/>
              <a:tabLst/>
              <a:defRPr/>
            </a:pPr>
            <a:endParaRPr lang="en-US" sz="900"/>
          </a:p>
          <a:p>
            <a:pPr marL="12700" marR="0" lvl="0" algn="l" defTabSz="914400" rtl="0" eaLnBrk="1" fontAlgn="auto" latinLnBrk="0" hangingPunct="1">
              <a:lnSpc>
                <a:spcPct val="100000"/>
              </a:lnSpc>
              <a:spcBef>
                <a:spcPts val="95"/>
              </a:spcBef>
              <a:spcAft>
                <a:spcPts val="0"/>
              </a:spcAft>
              <a:buClrTx/>
              <a:buSzTx/>
              <a:tabLst/>
              <a:defRPr/>
            </a:pPr>
            <a:r>
              <a:rPr lang="en-US" sz="900"/>
              <a:t>Candidate 1 Output:</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t>['hello', '</a:t>
            </a:r>
            <a:r>
              <a:rPr lang="en-US" sz="900" err="1"/>
              <a:t>jeffrey</a:t>
            </a:r>
            <a:r>
              <a:rPr lang="en-US" sz="900"/>
              <a:t>', 'pursue', 'management', '</a:t>
            </a:r>
            <a:r>
              <a:rPr lang="en-US" sz="900" err="1"/>
              <a:t>iim</a:t>
            </a:r>
            <a:r>
              <a:rPr lang="en-US" sz="900"/>
              <a:t>', ...]</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t>Interpretation: Cleaned data reveals focus areas like "management" and academic background ("IIM")</a:t>
            </a:r>
          </a:p>
        </p:txBody>
      </p:sp>
    </p:spTree>
    <p:extLst>
      <p:ext uri="{BB962C8B-B14F-4D97-AF65-F5344CB8AC3E}">
        <p14:creationId xmlns:p14="http://schemas.microsoft.com/office/powerpoint/2010/main" val="31821179"/>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DC789-C2C4-2BB8-5BBC-520D9D941C0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45295BD-9696-C05F-C4B5-C10CAFDA6A87}"/>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5C2024FC-2ED6-646B-4E2D-70D7ABC8114F}"/>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DD97F810-7FC5-6A0B-7ABA-D7F1D4877F2D}"/>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52CE0A1C-EAA8-DAF7-8DA5-DE5976723F26}"/>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A5514CBC-42C9-F66A-5845-954F900BD273}"/>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8AF454BE-7E12-A046-18B6-7C7868AEEC51}"/>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B0FAA24F-848F-79E2-8B59-2A1320646741}"/>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360B2597-43FC-5207-3111-FE48B6A1F25F}"/>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9CE14453-3569-17D8-B06E-F2C29476F078}"/>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16</a:t>
            </a:fld>
            <a:r>
              <a:rPr spc="-45" dirty="0"/>
              <a:t> </a:t>
            </a:r>
            <a:r>
              <a:rPr spc="125" dirty="0"/>
              <a:t>/</a:t>
            </a:r>
            <a:r>
              <a:rPr spc="-45" dirty="0"/>
              <a:t> </a:t>
            </a:r>
            <a:r>
              <a:rPr lang="en-IN" spc="-15" dirty="0"/>
              <a:t>35</a:t>
            </a:r>
            <a:endParaRPr spc="-15" dirty="0"/>
          </a:p>
        </p:txBody>
      </p:sp>
      <p:sp>
        <p:nvSpPr>
          <p:cNvPr id="3" name="Rectangle 2">
            <a:extLst>
              <a:ext uri="{FF2B5EF4-FFF2-40B4-BE49-F238E27FC236}">
                <a16:creationId xmlns:a16="http://schemas.microsoft.com/office/drawing/2014/main" id="{3F0EF5C2-E0CD-20A8-32DF-CE7558E3D825}"/>
              </a:ext>
            </a:extLst>
          </p:cNvPr>
          <p:cNvSpPr/>
          <p:nvPr/>
        </p:nvSpPr>
        <p:spPr>
          <a:xfrm>
            <a:off x="5059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bject 4">
            <a:extLst>
              <a:ext uri="{FF2B5EF4-FFF2-40B4-BE49-F238E27FC236}">
                <a16:creationId xmlns:a16="http://schemas.microsoft.com/office/drawing/2014/main" id="{C9EC01CF-41BE-98AB-C1B1-FF7139A15C5E}"/>
              </a:ext>
            </a:extLst>
          </p:cNvPr>
          <p:cNvSpPr txBox="1"/>
          <p:nvPr/>
        </p:nvSpPr>
        <p:spPr>
          <a:xfrm>
            <a:off x="505948" y="670950"/>
            <a:ext cx="805089" cy="150682"/>
          </a:xfrm>
          <a:prstGeom prst="rect">
            <a:avLst/>
          </a:prstGeom>
        </p:spPr>
        <p:txBody>
          <a:bodyPr vert="horz" wrap="square" lIns="0" tIns="12065" rIns="0" bIns="0" rtlCol="0">
            <a:spAutoFit/>
          </a:bodyPr>
          <a:lstStyle/>
          <a:p>
            <a:pPr algn="ctr">
              <a:buNone/>
            </a:pPr>
            <a:r>
              <a:rPr lang="en-US" sz="900"/>
              <a:t>Raw Transcript</a:t>
            </a:r>
          </a:p>
        </p:txBody>
      </p:sp>
      <p:sp>
        <p:nvSpPr>
          <p:cNvPr id="14" name="TextBox 13">
            <a:extLst>
              <a:ext uri="{FF2B5EF4-FFF2-40B4-BE49-F238E27FC236}">
                <a16:creationId xmlns:a16="http://schemas.microsoft.com/office/drawing/2014/main" id="{A2F867C2-508F-9760-3954-C229427A9181}"/>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Transcript Analysis Workflow for Hiring Decisions</a:t>
            </a:r>
            <a:endParaRPr lang="en-IN"/>
          </a:p>
        </p:txBody>
      </p:sp>
      <p:sp>
        <p:nvSpPr>
          <p:cNvPr id="17" name="Rectangle 16">
            <a:extLst>
              <a:ext uri="{FF2B5EF4-FFF2-40B4-BE49-F238E27FC236}">
                <a16:creationId xmlns:a16="http://schemas.microsoft.com/office/drawing/2014/main" id="{659C23B0-9126-F822-F034-EE7E221EB2C3}"/>
              </a:ext>
            </a:extLst>
          </p:cNvPr>
          <p:cNvSpPr/>
          <p:nvPr/>
        </p:nvSpPr>
        <p:spPr>
          <a:xfrm>
            <a:off x="14203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bject 4">
            <a:extLst>
              <a:ext uri="{FF2B5EF4-FFF2-40B4-BE49-F238E27FC236}">
                <a16:creationId xmlns:a16="http://schemas.microsoft.com/office/drawing/2014/main" id="{F4597977-D244-508C-1B36-D4E4E34E7E50}"/>
              </a:ext>
            </a:extLst>
          </p:cNvPr>
          <p:cNvSpPr txBox="1"/>
          <p:nvPr/>
        </p:nvSpPr>
        <p:spPr>
          <a:xfrm>
            <a:off x="1420348" y="670950"/>
            <a:ext cx="805089" cy="150682"/>
          </a:xfrm>
          <a:prstGeom prst="rect">
            <a:avLst/>
          </a:prstGeom>
        </p:spPr>
        <p:txBody>
          <a:bodyPr vert="horz" wrap="square" lIns="0" tIns="12065" rIns="0" bIns="0" rtlCol="0">
            <a:spAutoFit/>
          </a:bodyPr>
          <a:lstStyle/>
          <a:p>
            <a:pPr algn="ctr">
              <a:buNone/>
            </a:pPr>
            <a:r>
              <a:rPr lang="en-US" sz="900"/>
              <a:t>Text Processing</a:t>
            </a:r>
          </a:p>
        </p:txBody>
      </p:sp>
      <p:sp>
        <p:nvSpPr>
          <p:cNvPr id="23" name="Rectangle 22">
            <a:extLst>
              <a:ext uri="{FF2B5EF4-FFF2-40B4-BE49-F238E27FC236}">
                <a16:creationId xmlns:a16="http://schemas.microsoft.com/office/drawing/2014/main" id="{6AFA6A39-3DCF-3315-43F5-DB2966AE7BF9}"/>
              </a:ext>
            </a:extLst>
          </p:cNvPr>
          <p:cNvSpPr/>
          <p:nvPr/>
        </p:nvSpPr>
        <p:spPr>
          <a:xfrm>
            <a:off x="2319351" y="627424"/>
            <a:ext cx="914400"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4">
            <a:extLst>
              <a:ext uri="{FF2B5EF4-FFF2-40B4-BE49-F238E27FC236}">
                <a16:creationId xmlns:a16="http://schemas.microsoft.com/office/drawing/2014/main" id="{2C13CCA9-11AC-B453-9DF4-D066427C4F6D}"/>
              </a:ext>
            </a:extLst>
          </p:cNvPr>
          <p:cNvSpPr txBox="1"/>
          <p:nvPr/>
        </p:nvSpPr>
        <p:spPr>
          <a:xfrm>
            <a:off x="2319351" y="667499"/>
            <a:ext cx="914400" cy="150682"/>
          </a:xfrm>
          <a:prstGeom prst="rect">
            <a:avLst/>
          </a:prstGeom>
        </p:spPr>
        <p:txBody>
          <a:bodyPr vert="horz" wrap="square" lIns="0" tIns="12065" rIns="0" bIns="0" rtlCol="0">
            <a:spAutoFit/>
          </a:bodyPr>
          <a:lstStyle/>
          <a:p>
            <a:pPr algn="ctr">
              <a:buNone/>
            </a:pPr>
            <a:r>
              <a:rPr lang="en-US" sz="900">
                <a:solidFill>
                  <a:srgbClr val="C00000"/>
                </a:solidFill>
              </a:rPr>
              <a:t>Sentiment Analysis</a:t>
            </a:r>
          </a:p>
        </p:txBody>
      </p:sp>
      <p:sp>
        <p:nvSpPr>
          <p:cNvPr id="25" name="Rectangle 24">
            <a:extLst>
              <a:ext uri="{FF2B5EF4-FFF2-40B4-BE49-F238E27FC236}">
                <a16:creationId xmlns:a16="http://schemas.microsoft.com/office/drawing/2014/main" id="{6C5B438C-160A-9ECB-92E2-AC67BC153360}"/>
              </a:ext>
            </a:extLst>
          </p:cNvPr>
          <p:cNvSpPr/>
          <p:nvPr/>
        </p:nvSpPr>
        <p:spPr>
          <a:xfrm>
            <a:off x="2763609" y="966864"/>
            <a:ext cx="1098942"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bject 4">
            <a:extLst>
              <a:ext uri="{FF2B5EF4-FFF2-40B4-BE49-F238E27FC236}">
                <a16:creationId xmlns:a16="http://schemas.microsoft.com/office/drawing/2014/main" id="{78F77B47-585D-F73F-2335-BD63A1C33D73}"/>
              </a:ext>
            </a:extLst>
          </p:cNvPr>
          <p:cNvSpPr txBox="1"/>
          <p:nvPr/>
        </p:nvSpPr>
        <p:spPr>
          <a:xfrm>
            <a:off x="2782001" y="1006939"/>
            <a:ext cx="1062157" cy="150682"/>
          </a:xfrm>
          <a:prstGeom prst="rect">
            <a:avLst/>
          </a:prstGeom>
        </p:spPr>
        <p:txBody>
          <a:bodyPr vert="horz" wrap="square" lIns="0" tIns="12065" rIns="0" bIns="0" rtlCol="0">
            <a:spAutoFit/>
          </a:bodyPr>
          <a:lstStyle/>
          <a:p>
            <a:pPr algn="ctr">
              <a:buNone/>
            </a:pPr>
            <a:r>
              <a:rPr lang="en-US" sz="900"/>
              <a:t>NER &amp; Skills Extraction</a:t>
            </a:r>
          </a:p>
        </p:txBody>
      </p:sp>
      <p:sp>
        <p:nvSpPr>
          <p:cNvPr id="27" name="Rectangle 26">
            <a:extLst>
              <a:ext uri="{FF2B5EF4-FFF2-40B4-BE49-F238E27FC236}">
                <a16:creationId xmlns:a16="http://schemas.microsoft.com/office/drawing/2014/main" id="{0F381724-D54D-CFA5-7F99-1A27D684220A}"/>
              </a:ext>
            </a:extLst>
          </p:cNvPr>
          <p:cNvSpPr/>
          <p:nvPr/>
        </p:nvSpPr>
        <p:spPr>
          <a:xfrm>
            <a:off x="3327665" y="63337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bject 4">
            <a:extLst>
              <a:ext uri="{FF2B5EF4-FFF2-40B4-BE49-F238E27FC236}">
                <a16:creationId xmlns:a16="http://schemas.microsoft.com/office/drawing/2014/main" id="{BBA8CDD3-4415-4024-D101-3C9F7AA28C04}"/>
              </a:ext>
            </a:extLst>
          </p:cNvPr>
          <p:cNvSpPr txBox="1"/>
          <p:nvPr/>
        </p:nvSpPr>
        <p:spPr>
          <a:xfrm>
            <a:off x="3327665" y="673449"/>
            <a:ext cx="805089" cy="150682"/>
          </a:xfrm>
          <a:prstGeom prst="rect">
            <a:avLst/>
          </a:prstGeom>
        </p:spPr>
        <p:txBody>
          <a:bodyPr vert="horz" wrap="square" lIns="0" tIns="12065" rIns="0" bIns="0" rtlCol="0">
            <a:spAutoFit/>
          </a:bodyPr>
          <a:lstStyle/>
          <a:p>
            <a:pPr algn="ctr">
              <a:buNone/>
            </a:pPr>
            <a:r>
              <a:rPr lang="en-US" sz="900"/>
              <a:t>Topic Modelling</a:t>
            </a:r>
          </a:p>
        </p:txBody>
      </p:sp>
      <p:sp>
        <p:nvSpPr>
          <p:cNvPr id="29" name="Rectangle 28">
            <a:extLst>
              <a:ext uri="{FF2B5EF4-FFF2-40B4-BE49-F238E27FC236}">
                <a16:creationId xmlns:a16="http://schemas.microsoft.com/office/drawing/2014/main" id="{EB54962B-2A5B-98BE-4065-EFABCF8B5659}"/>
              </a:ext>
            </a:extLst>
          </p:cNvPr>
          <p:cNvSpPr/>
          <p:nvPr/>
        </p:nvSpPr>
        <p:spPr>
          <a:xfrm>
            <a:off x="1846491"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bject 4">
            <a:extLst>
              <a:ext uri="{FF2B5EF4-FFF2-40B4-BE49-F238E27FC236}">
                <a16:creationId xmlns:a16="http://schemas.microsoft.com/office/drawing/2014/main" id="{6C2FE1F2-AF92-5FC1-37B8-D2E4C63ACBC8}"/>
              </a:ext>
            </a:extLst>
          </p:cNvPr>
          <p:cNvSpPr txBox="1"/>
          <p:nvPr/>
        </p:nvSpPr>
        <p:spPr>
          <a:xfrm>
            <a:off x="1846491" y="1005214"/>
            <a:ext cx="805089" cy="150682"/>
          </a:xfrm>
          <a:prstGeom prst="rect">
            <a:avLst/>
          </a:prstGeom>
        </p:spPr>
        <p:txBody>
          <a:bodyPr vert="horz" wrap="square" lIns="0" tIns="12065" rIns="0" bIns="0" rtlCol="0">
            <a:spAutoFit/>
          </a:bodyPr>
          <a:lstStyle/>
          <a:p>
            <a:pPr algn="ctr">
              <a:buNone/>
            </a:pPr>
            <a:r>
              <a:rPr lang="en-US" sz="900"/>
              <a:t>Summarization</a:t>
            </a:r>
          </a:p>
        </p:txBody>
      </p:sp>
      <p:sp>
        <p:nvSpPr>
          <p:cNvPr id="31" name="Rectangle 30">
            <a:extLst>
              <a:ext uri="{FF2B5EF4-FFF2-40B4-BE49-F238E27FC236}">
                <a16:creationId xmlns:a16="http://schemas.microsoft.com/office/drawing/2014/main" id="{FA6045B2-7E07-E804-FB57-FCD0354DE50E}"/>
              </a:ext>
            </a:extLst>
          </p:cNvPr>
          <p:cNvSpPr/>
          <p:nvPr/>
        </p:nvSpPr>
        <p:spPr>
          <a:xfrm>
            <a:off x="929372"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bject 4">
            <a:extLst>
              <a:ext uri="{FF2B5EF4-FFF2-40B4-BE49-F238E27FC236}">
                <a16:creationId xmlns:a16="http://schemas.microsoft.com/office/drawing/2014/main" id="{5EDA09A0-74AB-9C11-09FC-3810DA340E4A}"/>
              </a:ext>
            </a:extLst>
          </p:cNvPr>
          <p:cNvSpPr txBox="1"/>
          <p:nvPr/>
        </p:nvSpPr>
        <p:spPr>
          <a:xfrm>
            <a:off x="929372" y="1005214"/>
            <a:ext cx="805089" cy="150682"/>
          </a:xfrm>
          <a:prstGeom prst="rect">
            <a:avLst/>
          </a:prstGeom>
        </p:spPr>
        <p:txBody>
          <a:bodyPr vert="horz" wrap="square" lIns="0" tIns="12065" rIns="0" bIns="0" rtlCol="0">
            <a:spAutoFit/>
          </a:bodyPr>
          <a:lstStyle/>
          <a:p>
            <a:pPr algn="ctr">
              <a:buNone/>
            </a:pPr>
            <a:r>
              <a:rPr lang="en-US" sz="900"/>
              <a:t>Insights</a:t>
            </a:r>
          </a:p>
        </p:txBody>
      </p:sp>
      <p:cxnSp>
        <p:nvCxnSpPr>
          <p:cNvPr id="34" name="Straight Arrow Connector 33">
            <a:extLst>
              <a:ext uri="{FF2B5EF4-FFF2-40B4-BE49-F238E27FC236}">
                <a16:creationId xmlns:a16="http://schemas.microsoft.com/office/drawing/2014/main" id="{1C31CB2B-4B15-1894-ACD7-5228191BDF82}"/>
              </a:ext>
            </a:extLst>
          </p:cNvPr>
          <p:cNvCxnSpPr>
            <a:stCxn id="3" idx="3"/>
            <a:endCxn id="22" idx="1"/>
          </p:cNvCxnSpPr>
          <p:nvPr/>
        </p:nvCxnSpPr>
        <p:spPr>
          <a:xfrm flipV="1">
            <a:off x="1311037" y="746291"/>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51528E6-4937-71E6-CB80-8F8443240CF5}"/>
              </a:ext>
            </a:extLst>
          </p:cNvPr>
          <p:cNvCxnSpPr/>
          <p:nvPr/>
        </p:nvCxnSpPr>
        <p:spPr>
          <a:xfrm flipV="1">
            <a:off x="2225437" y="742839"/>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77532AA-624D-2113-A5BC-96DD3B9DACCE}"/>
              </a:ext>
            </a:extLst>
          </p:cNvPr>
          <p:cNvCxnSpPr/>
          <p:nvPr/>
        </p:nvCxnSpPr>
        <p:spPr>
          <a:xfrm flipV="1">
            <a:off x="3226053" y="745988"/>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1A4D201-BADE-5F21-C69F-1759CB706C93}"/>
              </a:ext>
            </a:extLst>
          </p:cNvPr>
          <p:cNvCxnSpPr>
            <a:cxnSpLocks/>
          </p:cNvCxnSpPr>
          <p:nvPr/>
        </p:nvCxnSpPr>
        <p:spPr>
          <a:xfrm>
            <a:off x="3730209" y="863427"/>
            <a:ext cx="0" cy="1017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7AEE931-4EA5-2854-3D23-3E5AA1B3D235}"/>
              </a:ext>
            </a:extLst>
          </p:cNvPr>
          <p:cNvCxnSpPr>
            <a:cxnSpLocks/>
            <a:stCxn id="25" idx="1"/>
          </p:cNvCxnSpPr>
          <p:nvPr/>
        </p:nvCxnSpPr>
        <p:spPr>
          <a:xfrm flipH="1" flipV="1">
            <a:off x="2657453" y="1076380"/>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D9884F4-4B50-95CC-1B70-CB63D7AB2B61}"/>
              </a:ext>
            </a:extLst>
          </p:cNvPr>
          <p:cNvCxnSpPr>
            <a:cxnSpLocks/>
          </p:cNvCxnSpPr>
          <p:nvPr/>
        </p:nvCxnSpPr>
        <p:spPr>
          <a:xfrm flipH="1" flipV="1">
            <a:off x="1734461" y="1091297"/>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object 4">
            <a:extLst>
              <a:ext uri="{FF2B5EF4-FFF2-40B4-BE49-F238E27FC236}">
                <a16:creationId xmlns:a16="http://schemas.microsoft.com/office/drawing/2014/main" id="{995D9D4F-433B-B983-8025-DAB6434E5517}"/>
              </a:ext>
            </a:extLst>
          </p:cNvPr>
          <p:cNvSpPr txBox="1"/>
          <p:nvPr/>
        </p:nvSpPr>
        <p:spPr>
          <a:xfrm>
            <a:off x="124948" y="1268862"/>
            <a:ext cx="4419599" cy="2089675"/>
          </a:xfrm>
          <a:prstGeom prst="rect">
            <a:avLst/>
          </a:prstGeom>
        </p:spPr>
        <p:txBody>
          <a:bodyPr vert="horz" wrap="square" lIns="0" tIns="12065" rIns="0" bIns="0" rtlCol="0">
            <a:spAutoFit/>
          </a:bodyPr>
          <a:lstStyle/>
          <a:p>
            <a:pPr algn="l">
              <a:buNone/>
            </a:pPr>
            <a:r>
              <a:rPr lang="en-IN" sz="900" b="1" i="0" dirty="0">
                <a:effectLst/>
              </a:rPr>
              <a:t>Why VADER?</a:t>
            </a:r>
          </a:p>
          <a:p>
            <a:pPr marL="171450" indent="-171450" algn="l">
              <a:buFont typeface="Wingdings" panose="05000000000000000000" pitchFamily="2" charset="2"/>
              <a:buChar char="q"/>
            </a:pPr>
            <a:r>
              <a:rPr lang="en-IN" sz="900" b="0" i="0" dirty="0">
                <a:effectLst/>
              </a:rPr>
              <a:t>Optimized for conversational text (social media/transcripts)</a:t>
            </a:r>
          </a:p>
          <a:p>
            <a:pPr marL="171450" indent="-171450" algn="l">
              <a:buFont typeface="Wingdings" panose="05000000000000000000" pitchFamily="2" charset="2"/>
              <a:buChar char="q"/>
            </a:pPr>
            <a:r>
              <a:rPr lang="en-IN" sz="900" b="0" i="0" dirty="0">
                <a:effectLst/>
              </a:rPr>
              <a:t>Captures intensity via capitalization/punctuation ("GREAT!!" → +0.8 vs "good." → +0.3)</a:t>
            </a:r>
          </a:p>
          <a:p>
            <a:pPr marL="171450" indent="-171450" algn="l">
              <a:buFont typeface="Wingdings" panose="05000000000000000000" pitchFamily="2" charset="2"/>
              <a:buChar char="q"/>
            </a:pPr>
            <a:r>
              <a:rPr lang="en-IN" sz="900" b="0" i="0" dirty="0">
                <a:effectLst/>
              </a:rPr>
              <a:t>Processes 10K+ words/sec vs ML models (critical for bulk interviews)</a:t>
            </a:r>
            <a:endParaRPr lang="en-IN" sz="900" dirty="0"/>
          </a:p>
          <a:p>
            <a:pPr algn="l"/>
            <a:r>
              <a:rPr lang="en-IN" sz="900" b="1" i="0" dirty="0">
                <a:effectLst/>
              </a:rPr>
              <a:t>How it works and Key Metrics:</a:t>
            </a:r>
          </a:p>
          <a:p>
            <a:pPr algn="l"/>
            <a:endParaRPr lang="en-IN" sz="900" b="0" i="0" dirty="0">
              <a:effectLst/>
            </a:endParaRPr>
          </a:p>
          <a:p>
            <a:pPr algn="l"/>
            <a:endParaRPr lang="en-IN" sz="900" b="0" i="0" dirty="0">
              <a:effectLst/>
            </a:endParaRPr>
          </a:p>
          <a:p>
            <a:pPr algn="l">
              <a:buFont typeface="Arial" panose="020B0604020202020204" pitchFamily="34" charset="0"/>
              <a:buChar char="•"/>
            </a:pPr>
            <a:endParaRPr lang="en-IN" sz="900" dirty="0"/>
          </a:p>
          <a:p>
            <a:pPr algn="l">
              <a:buFont typeface="Arial" panose="020B0604020202020204" pitchFamily="34" charset="0"/>
              <a:buChar char="•"/>
            </a:pPr>
            <a:endParaRPr lang="en-IN" sz="900" b="0" i="0" dirty="0">
              <a:effectLst/>
            </a:endParaRPr>
          </a:p>
          <a:p>
            <a:pPr algn="l">
              <a:buFont typeface="Arial" panose="020B0604020202020204" pitchFamily="34" charset="0"/>
              <a:buChar char="•"/>
            </a:pPr>
            <a:endParaRPr lang="en-IN" sz="900" dirty="0"/>
          </a:p>
          <a:p>
            <a:pPr algn="l">
              <a:buFont typeface="Arial" panose="020B0604020202020204" pitchFamily="34" charset="0"/>
              <a:buChar char="•"/>
            </a:pPr>
            <a:endParaRPr lang="en-IN" sz="900" b="0" i="0" dirty="0">
              <a:effectLst/>
            </a:endParaRPr>
          </a:p>
          <a:p>
            <a:pPr algn="l">
              <a:buFont typeface="Arial" panose="020B0604020202020204" pitchFamily="34" charset="0"/>
              <a:buChar char="•"/>
            </a:pPr>
            <a:endParaRPr lang="en-IN" sz="900" dirty="0"/>
          </a:p>
          <a:p>
            <a:pPr algn="l">
              <a:buFont typeface="Arial" panose="020B0604020202020204" pitchFamily="34" charset="0"/>
              <a:buChar char="•"/>
            </a:pPr>
            <a:endParaRPr lang="en-IN" sz="900" b="0" i="0" dirty="0">
              <a:effectLst/>
            </a:endParaRPr>
          </a:p>
          <a:p>
            <a:pPr algn="l"/>
            <a:endParaRPr lang="en-IN" sz="900" dirty="0"/>
          </a:p>
          <a:p>
            <a:pPr algn="l"/>
            <a:endParaRPr lang="en-IN" sz="900" b="0" i="0" dirty="0">
              <a:effectLst/>
            </a:endParaRPr>
          </a:p>
        </p:txBody>
      </p:sp>
      <p:pic>
        <p:nvPicPr>
          <p:cNvPr id="15" name="Picture 14">
            <a:extLst>
              <a:ext uri="{FF2B5EF4-FFF2-40B4-BE49-F238E27FC236}">
                <a16:creationId xmlns:a16="http://schemas.microsoft.com/office/drawing/2014/main" id="{8B7CBE85-8DB0-086D-1A4A-BFE2311AE521}"/>
              </a:ext>
            </a:extLst>
          </p:cNvPr>
          <p:cNvPicPr>
            <a:picLocks noChangeAspect="1"/>
          </p:cNvPicPr>
          <p:nvPr/>
        </p:nvPicPr>
        <p:blipFill>
          <a:blip r:embed="rId2"/>
          <a:stretch>
            <a:fillRect/>
          </a:stretch>
        </p:blipFill>
        <p:spPr>
          <a:xfrm>
            <a:off x="1634322" y="1867716"/>
            <a:ext cx="2659153" cy="448382"/>
          </a:xfrm>
          <a:prstGeom prst="rect">
            <a:avLst/>
          </a:prstGeom>
        </p:spPr>
      </p:pic>
      <p:graphicFrame>
        <p:nvGraphicFramePr>
          <p:cNvPr id="19" name="Table 18">
            <a:extLst>
              <a:ext uri="{FF2B5EF4-FFF2-40B4-BE49-F238E27FC236}">
                <a16:creationId xmlns:a16="http://schemas.microsoft.com/office/drawing/2014/main" id="{0574014F-160B-180A-5C1A-57E9184EB33E}"/>
              </a:ext>
            </a:extLst>
          </p:cNvPr>
          <p:cNvGraphicFramePr>
            <a:graphicFrameLocks noGrp="1"/>
          </p:cNvGraphicFramePr>
          <p:nvPr>
            <p:extLst>
              <p:ext uri="{D42A27DB-BD31-4B8C-83A1-F6EECF244321}">
                <p14:modId xmlns:p14="http://schemas.microsoft.com/office/powerpoint/2010/main" val="3497093083"/>
              </p:ext>
            </p:extLst>
          </p:nvPr>
        </p:nvGraphicFramePr>
        <p:xfrm>
          <a:off x="750247" y="2415604"/>
          <a:ext cx="2997576" cy="617580"/>
        </p:xfrm>
        <a:graphic>
          <a:graphicData uri="http://schemas.openxmlformats.org/drawingml/2006/table">
            <a:tbl>
              <a:tblPr/>
              <a:tblGrid>
                <a:gridCol w="749394">
                  <a:extLst>
                    <a:ext uri="{9D8B030D-6E8A-4147-A177-3AD203B41FA5}">
                      <a16:colId xmlns:a16="http://schemas.microsoft.com/office/drawing/2014/main" val="497969564"/>
                    </a:ext>
                  </a:extLst>
                </a:gridCol>
                <a:gridCol w="749394">
                  <a:extLst>
                    <a:ext uri="{9D8B030D-6E8A-4147-A177-3AD203B41FA5}">
                      <a16:colId xmlns:a16="http://schemas.microsoft.com/office/drawing/2014/main" val="3096030561"/>
                    </a:ext>
                  </a:extLst>
                </a:gridCol>
                <a:gridCol w="749394">
                  <a:extLst>
                    <a:ext uri="{9D8B030D-6E8A-4147-A177-3AD203B41FA5}">
                      <a16:colId xmlns:a16="http://schemas.microsoft.com/office/drawing/2014/main" val="3726420453"/>
                    </a:ext>
                  </a:extLst>
                </a:gridCol>
                <a:gridCol w="749394">
                  <a:extLst>
                    <a:ext uri="{9D8B030D-6E8A-4147-A177-3AD203B41FA5}">
                      <a16:colId xmlns:a16="http://schemas.microsoft.com/office/drawing/2014/main" val="3552146609"/>
                    </a:ext>
                  </a:extLst>
                </a:gridCol>
              </a:tblGrid>
              <a:tr h="158181">
                <a:tc>
                  <a:txBody>
                    <a:bodyPr/>
                    <a:lstStyle/>
                    <a:p>
                      <a:pPr fontAlgn="t" latinLnBrk="0"/>
                      <a:r>
                        <a:rPr lang="en-IN" sz="600" b="0" dirty="0">
                          <a:effectLst/>
                        </a:rPr>
                        <a:t>Metric</a:t>
                      </a:r>
                    </a:p>
                  </a:txBody>
                  <a:tcPr marL="20217" marR="20217" marT="20217" marB="20217">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B085F8"/>
                      </a:solidFill>
                      <a:prstDash val="solid"/>
                      <a:round/>
                      <a:headEnd type="none" w="med" len="med"/>
                      <a:tailEnd type="none" w="med" len="med"/>
                    </a:lnB>
                    <a:noFill/>
                  </a:tcPr>
                </a:tc>
                <a:tc>
                  <a:txBody>
                    <a:bodyPr/>
                    <a:lstStyle/>
                    <a:p>
                      <a:pPr fontAlgn="t" latinLnBrk="0"/>
                      <a:r>
                        <a:rPr lang="en-IN" sz="600" b="0">
                          <a:effectLst/>
                        </a:rPr>
                        <a:t>Range</a:t>
                      </a:r>
                    </a:p>
                  </a:txBody>
                  <a:tcPr marL="20217" marR="20217" marT="20217" marB="20217">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B085F8"/>
                      </a:solidFill>
                      <a:prstDash val="solid"/>
                      <a:round/>
                      <a:headEnd type="none" w="med" len="med"/>
                      <a:tailEnd type="none" w="med" len="med"/>
                    </a:lnB>
                    <a:noFill/>
                  </a:tcPr>
                </a:tc>
                <a:tc>
                  <a:txBody>
                    <a:bodyPr/>
                    <a:lstStyle/>
                    <a:p>
                      <a:pPr fontAlgn="t" latinLnBrk="0"/>
                      <a:r>
                        <a:rPr lang="en-IN" sz="600" b="0">
                          <a:effectLst/>
                        </a:rPr>
                        <a:t>Candidate 1 Score</a:t>
                      </a:r>
                    </a:p>
                  </a:txBody>
                  <a:tcPr marL="20217" marR="20217" marT="20217" marB="20217">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B085F8"/>
                      </a:solidFill>
                      <a:prstDash val="solid"/>
                      <a:round/>
                      <a:headEnd type="none" w="med" len="med"/>
                      <a:tailEnd type="none" w="med" len="med"/>
                    </a:lnB>
                    <a:noFill/>
                  </a:tcPr>
                </a:tc>
                <a:tc>
                  <a:txBody>
                    <a:bodyPr/>
                    <a:lstStyle/>
                    <a:p>
                      <a:pPr fontAlgn="t" latinLnBrk="0"/>
                      <a:r>
                        <a:rPr lang="en-IN" sz="600" b="0">
                          <a:effectLst/>
                        </a:rPr>
                        <a:t>Interpretation</a:t>
                      </a:r>
                    </a:p>
                  </a:txBody>
                  <a:tcPr marL="20217" marR="20217" marT="20217" marB="20217">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B085F8"/>
                      </a:solidFill>
                      <a:prstDash val="solid"/>
                      <a:round/>
                      <a:headEnd type="none" w="med" len="med"/>
                      <a:tailEnd type="none" w="med" len="med"/>
                    </a:lnB>
                    <a:noFill/>
                  </a:tcPr>
                </a:tc>
                <a:extLst>
                  <a:ext uri="{0D108BD9-81ED-4DB2-BD59-A6C34878D82A}">
                    <a16:rowId xmlns:a16="http://schemas.microsoft.com/office/drawing/2014/main" val="2936532514"/>
                  </a:ext>
                </a:extLst>
              </a:tr>
              <a:tr h="153133">
                <a:tc>
                  <a:txBody>
                    <a:bodyPr/>
                    <a:lstStyle/>
                    <a:p>
                      <a:pPr fontAlgn="base" latinLnBrk="0"/>
                      <a:r>
                        <a:rPr lang="en-IN" sz="600">
                          <a:effectLst/>
                        </a:rPr>
                        <a:t>Compound</a:t>
                      </a:r>
                    </a:p>
                  </a:txBody>
                  <a:tcPr marL="20217" marR="20217" marT="16426" marB="16426" anchor="ctr">
                    <a:lnL w="12700" cap="flat" cmpd="sng" algn="ctr">
                      <a:solidFill>
                        <a:srgbClr val="B085F8"/>
                      </a:solidFill>
                      <a:prstDash val="solid"/>
                      <a:round/>
                      <a:headEnd type="none" w="med" len="med"/>
                      <a:tailEnd type="none" w="med" len="med"/>
                    </a:lnL>
                    <a:lnR w="12700" cap="flat" cmpd="sng" algn="ctr">
                      <a:solidFill>
                        <a:srgbClr val="B085F8"/>
                      </a:solidFill>
                      <a:prstDash val="solid"/>
                      <a:round/>
                      <a:headEnd type="none" w="med" len="med"/>
                      <a:tailEnd type="none" w="med" len="med"/>
                    </a:lnR>
                    <a:lnT w="12700" cap="flat" cmpd="sng" algn="ctr">
                      <a:solidFill>
                        <a:srgbClr val="B085F8"/>
                      </a:solidFill>
                      <a:prstDash val="solid"/>
                      <a:round/>
                      <a:headEnd type="none" w="med" len="med"/>
                      <a:tailEnd type="none" w="med" len="med"/>
                    </a:lnT>
                    <a:lnB w="12700" cap="flat" cmpd="sng" algn="ctr">
                      <a:solidFill>
                        <a:srgbClr val="307AF8"/>
                      </a:solidFill>
                      <a:prstDash val="solid"/>
                      <a:round/>
                      <a:headEnd type="none" w="med" len="med"/>
                      <a:tailEnd type="none" w="med" len="med"/>
                    </a:lnB>
                    <a:noFill/>
                  </a:tcPr>
                </a:tc>
                <a:tc>
                  <a:txBody>
                    <a:bodyPr/>
                    <a:lstStyle/>
                    <a:p>
                      <a:pPr fontAlgn="base" latinLnBrk="0"/>
                      <a:r>
                        <a:rPr lang="en-IN" sz="600">
                          <a:effectLst/>
                        </a:rPr>
                        <a:t>[-1,1]</a:t>
                      </a:r>
                    </a:p>
                  </a:txBody>
                  <a:tcPr marL="20217" marR="20217" marT="16426" marB="16426" anchor="ctr">
                    <a:lnL w="12700" cap="flat" cmpd="sng" algn="ctr">
                      <a:solidFill>
                        <a:srgbClr val="B085F8"/>
                      </a:solidFill>
                      <a:prstDash val="solid"/>
                      <a:round/>
                      <a:headEnd type="none" w="med" len="med"/>
                      <a:tailEnd type="none" w="med" len="med"/>
                    </a:lnL>
                    <a:lnR w="12700" cap="flat" cmpd="sng" algn="ctr">
                      <a:solidFill>
                        <a:srgbClr val="B085F8"/>
                      </a:solidFill>
                      <a:prstDash val="solid"/>
                      <a:round/>
                      <a:headEnd type="none" w="med" len="med"/>
                      <a:tailEnd type="none" w="med" len="med"/>
                    </a:lnR>
                    <a:lnT w="12700" cap="flat" cmpd="sng" algn="ctr">
                      <a:solidFill>
                        <a:srgbClr val="B085F8"/>
                      </a:solidFill>
                      <a:prstDash val="solid"/>
                      <a:round/>
                      <a:headEnd type="none" w="med" len="med"/>
                      <a:tailEnd type="none" w="med" len="med"/>
                    </a:lnT>
                    <a:lnB w="12700" cap="flat" cmpd="sng" algn="ctr">
                      <a:solidFill>
                        <a:srgbClr val="307AF8"/>
                      </a:solidFill>
                      <a:prstDash val="solid"/>
                      <a:round/>
                      <a:headEnd type="none" w="med" len="med"/>
                      <a:tailEnd type="none" w="med" len="med"/>
                    </a:lnB>
                    <a:noFill/>
                  </a:tcPr>
                </a:tc>
                <a:tc>
                  <a:txBody>
                    <a:bodyPr/>
                    <a:lstStyle/>
                    <a:p>
                      <a:pPr fontAlgn="base" latinLnBrk="0"/>
                      <a:r>
                        <a:rPr lang="en-IN" sz="600">
                          <a:effectLst/>
                        </a:rPr>
                        <a:t>0.9914</a:t>
                      </a:r>
                    </a:p>
                  </a:txBody>
                  <a:tcPr marL="20217" marR="20217" marT="16426" marB="16426" anchor="ctr">
                    <a:lnL w="12700" cap="flat" cmpd="sng" algn="ctr">
                      <a:solidFill>
                        <a:srgbClr val="B085F8"/>
                      </a:solidFill>
                      <a:prstDash val="solid"/>
                      <a:round/>
                      <a:headEnd type="none" w="med" len="med"/>
                      <a:tailEnd type="none" w="med" len="med"/>
                    </a:lnL>
                    <a:lnR w="12700" cap="flat" cmpd="sng" algn="ctr">
                      <a:solidFill>
                        <a:srgbClr val="B085F8"/>
                      </a:solidFill>
                      <a:prstDash val="solid"/>
                      <a:round/>
                      <a:headEnd type="none" w="med" len="med"/>
                      <a:tailEnd type="none" w="med" len="med"/>
                    </a:lnR>
                    <a:lnT w="12700" cap="flat" cmpd="sng" algn="ctr">
                      <a:solidFill>
                        <a:srgbClr val="B085F8"/>
                      </a:solidFill>
                      <a:prstDash val="solid"/>
                      <a:round/>
                      <a:headEnd type="none" w="med" len="med"/>
                      <a:tailEnd type="none" w="med" len="med"/>
                    </a:lnT>
                    <a:lnB w="12700" cap="flat" cmpd="sng" algn="ctr">
                      <a:solidFill>
                        <a:srgbClr val="307AF8"/>
                      </a:solidFill>
                      <a:prstDash val="solid"/>
                      <a:round/>
                      <a:headEnd type="none" w="med" len="med"/>
                      <a:tailEnd type="none" w="med" len="med"/>
                    </a:lnB>
                    <a:noFill/>
                  </a:tcPr>
                </a:tc>
                <a:tc>
                  <a:txBody>
                    <a:bodyPr/>
                    <a:lstStyle/>
                    <a:p>
                      <a:pPr fontAlgn="base" latinLnBrk="0"/>
                      <a:r>
                        <a:rPr lang="en-IN" sz="600">
                          <a:effectLst/>
                        </a:rPr>
                        <a:t>Strong positivity</a:t>
                      </a:r>
                    </a:p>
                  </a:txBody>
                  <a:tcPr marL="20217" marR="20217" marT="16426" marB="16426" anchor="ctr">
                    <a:lnL w="12700" cap="flat" cmpd="sng" algn="ctr">
                      <a:solidFill>
                        <a:srgbClr val="B085F8"/>
                      </a:solidFill>
                      <a:prstDash val="solid"/>
                      <a:round/>
                      <a:headEnd type="none" w="med" len="med"/>
                      <a:tailEnd type="none" w="med" len="med"/>
                    </a:lnL>
                    <a:lnR w="12700" cap="flat" cmpd="sng" algn="ctr">
                      <a:solidFill>
                        <a:srgbClr val="B085F8"/>
                      </a:solidFill>
                      <a:prstDash val="solid"/>
                      <a:round/>
                      <a:headEnd type="none" w="med" len="med"/>
                      <a:tailEnd type="none" w="med" len="med"/>
                    </a:lnR>
                    <a:lnT w="12700" cap="flat" cmpd="sng" algn="ctr">
                      <a:solidFill>
                        <a:srgbClr val="B085F8"/>
                      </a:solidFill>
                      <a:prstDash val="solid"/>
                      <a:round/>
                      <a:headEnd type="none" w="med" len="med"/>
                      <a:tailEnd type="none" w="med" len="med"/>
                    </a:lnT>
                    <a:lnB w="12700" cap="flat" cmpd="sng" algn="ctr">
                      <a:solidFill>
                        <a:srgbClr val="307AF8"/>
                      </a:solidFill>
                      <a:prstDash val="solid"/>
                      <a:round/>
                      <a:headEnd type="none" w="med" len="med"/>
                      <a:tailEnd type="none" w="med" len="med"/>
                    </a:lnB>
                    <a:noFill/>
                  </a:tcPr>
                </a:tc>
                <a:extLst>
                  <a:ext uri="{0D108BD9-81ED-4DB2-BD59-A6C34878D82A}">
                    <a16:rowId xmlns:a16="http://schemas.microsoft.com/office/drawing/2014/main" val="498751244"/>
                  </a:ext>
                </a:extLst>
              </a:tr>
              <a:tr h="153133">
                <a:tc>
                  <a:txBody>
                    <a:bodyPr/>
                    <a:lstStyle/>
                    <a:p>
                      <a:pPr fontAlgn="base" latinLnBrk="0"/>
                      <a:r>
                        <a:rPr lang="en-IN" sz="600">
                          <a:effectLst/>
                        </a:rPr>
                        <a:t>Positivity Ratio</a:t>
                      </a:r>
                    </a:p>
                  </a:txBody>
                  <a:tcPr marL="20217" marR="20217" marT="16426" marB="16426" anchor="ctr">
                    <a:lnL w="12700" cap="flat" cmpd="sng" algn="ctr">
                      <a:solidFill>
                        <a:srgbClr val="307AF8"/>
                      </a:solidFill>
                      <a:prstDash val="solid"/>
                      <a:round/>
                      <a:headEnd type="none" w="med" len="med"/>
                      <a:tailEnd type="none" w="med" len="med"/>
                    </a:lnL>
                    <a:lnR w="12700" cap="flat" cmpd="sng" algn="ctr">
                      <a:solidFill>
                        <a:srgbClr val="307AF8"/>
                      </a:solidFill>
                      <a:prstDash val="solid"/>
                      <a:round/>
                      <a:headEnd type="none" w="med" len="med"/>
                      <a:tailEnd type="none" w="med" len="med"/>
                    </a:lnR>
                    <a:lnT w="12700" cap="flat" cmpd="sng" algn="ctr">
                      <a:solidFill>
                        <a:srgbClr val="307A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a:effectLst/>
                        </a:rPr>
                        <a:t>%</a:t>
                      </a:r>
                    </a:p>
                  </a:txBody>
                  <a:tcPr marL="20217" marR="20217" marT="16426" marB="16426" anchor="ctr">
                    <a:lnL w="12700" cap="flat" cmpd="sng" algn="ctr">
                      <a:solidFill>
                        <a:srgbClr val="307AF8"/>
                      </a:solidFill>
                      <a:prstDash val="solid"/>
                      <a:round/>
                      <a:headEnd type="none" w="med" len="med"/>
                      <a:tailEnd type="none" w="med" len="med"/>
                    </a:lnL>
                    <a:lnR w="12700" cap="flat" cmpd="sng" algn="ctr">
                      <a:solidFill>
                        <a:srgbClr val="307AF8"/>
                      </a:solidFill>
                      <a:prstDash val="solid"/>
                      <a:round/>
                      <a:headEnd type="none" w="med" len="med"/>
                      <a:tailEnd type="none" w="med" len="med"/>
                    </a:lnR>
                    <a:lnT w="12700" cap="flat" cmpd="sng" algn="ctr">
                      <a:solidFill>
                        <a:srgbClr val="307A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a:effectLst/>
                        </a:rPr>
                        <a:t>16.7%</a:t>
                      </a:r>
                    </a:p>
                  </a:txBody>
                  <a:tcPr marL="20217" marR="20217" marT="16426" marB="16426" anchor="ctr">
                    <a:lnL w="12700" cap="flat" cmpd="sng" algn="ctr">
                      <a:solidFill>
                        <a:srgbClr val="307AF8"/>
                      </a:solidFill>
                      <a:prstDash val="solid"/>
                      <a:round/>
                      <a:headEnd type="none" w="med" len="med"/>
                      <a:tailEnd type="none" w="med" len="med"/>
                    </a:lnL>
                    <a:lnR w="12700" cap="flat" cmpd="sng" algn="ctr">
                      <a:solidFill>
                        <a:srgbClr val="307AF8"/>
                      </a:solidFill>
                      <a:prstDash val="solid"/>
                      <a:round/>
                      <a:headEnd type="none" w="med" len="med"/>
                      <a:tailEnd type="none" w="med" len="med"/>
                    </a:lnR>
                    <a:lnT w="12700" cap="flat" cmpd="sng" algn="ctr">
                      <a:solidFill>
                        <a:srgbClr val="307A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a:effectLst/>
                        </a:rPr>
                        <a:t>Moderate enthusiasm</a:t>
                      </a:r>
                    </a:p>
                  </a:txBody>
                  <a:tcPr marL="20217" marR="20217" marT="16426" marB="16426" anchor="ctr">
                    <a:lnL w="12700" cap="flat" cmpd="sng" algn="ctr">
                      <a:solidFill>
                        <a:srgbClr val="307AF8"/>
                      </a:solidFill>
                      <a:prstDash val="solid"/>
                      <a:round/>
                      <a:headEnd type="none" w="med" len="med"/>
                      <a:tailEnd type="none" w="med" len="med"/>
                    </a:lnL>
                    <a:lnR w="12700" cap="flat" cmpd="sng" algn="ctr">
                      <a:solidFill>
                        <a:srgbClr val="307AF8"/>
                      </a:solidFill>
                      <a:prstDash val="solid"/>
                      <a:round/>
                      <a:headEnd type="none" w="med" len="med"/>
                      <a:tailEnd type="none" w="med" len="med"/>
                    </a:lnR>
                    <a:lnT w="12700" cap="flat" cmpd="sng" algn="ctr">
                      <a:solidFill>
                        <a:srgbClr val="307A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extLst>
                  <a:ext uri="{0D108BD9-81ED-4DB2-BD59-A6C34878D82A}">
                    <a16:rowId xmlns:a16="http://schemas.microsoft.com/office/drawing/2014/main" val="1011350748"/>
                  </a:ext>
                </a:extLst>
              </a:tr>
              <a:tr h="153133">
                <a:tc>
                  <a:txBody>
                    <a:bodyPr/>
                    <a:lstStyle/>
                    <a:p>
                      <a:pPr fontAlgn="base" latinLnBrk="0"/>
                      <a:r>
                        <a:rPr lang="en-IN" sz="600">
                          <a:effectLst/>
                        </a:rPr>
                        <a:t>Neutrality</a:t>
                      </a:r>
                    </a:p>
                  </a:txBody>
                  <a:tcPr marL="20217" marR="20217" marT="16426" marB="16426" anchor="ctr">
                    <a:lnL w="12700" cap="flat" cmpd="sng" algn="ctr">
                      <a:solidFill>
                        <a:srgbClr val="B081F8"/>
                      </a:solidFill>
                      <a:prstDash val="solid"/>
                      <a:round/>
                      <a:headEnd type="none" w="med" len="med"/>
                      <a:tailEnd type="none" w="med" len="med"/>
                    </a:lnL>
                    <a:lnR w="12700" cap="flat" cmpd="sng" algn="ctr">
                      <a:solidFill>
                        <a:srgbClr val="B081F8"/>
                      </a:solidFill>
                      <a:prstDash val="solid"/>
                      <a:round/>
                      <a:headEnd type="none" w="med" len="med"/>
                      <a:tailEnd type="none" w="med" len="med"/>
                    </a:lnR>
                    <a:lnT w="12700" cap="flat" cmpd="sng" algn="ctr">
                      <a:solidFill>
                        <a:srgbClr val="B081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a:effectLst/>
                        </a:rPr>
                        <a:t>%</a:t>
                      </a:r>
                    </a:p>
                  </a:txBody>
                  <a:tcPr marL="20217" marR="20217" marT="16426" marB="16426" anchor="ctr">
                    <a:lnL w="12700" cap="flat" cmpd="sng" algn="ctr">
                      <a:solidFill>
                        <a:srgbClr val="B081F8"/>
                      </a:solidFill>
                      <a:prstDash val="solid"/>
                      <a:round/>
                      <a:headEnd type="none" w="med" len="med"/>
                      <a:tailEnd type="none" w="med" len="med"/>
                    </a:lnL>
                    <a:lnR w="12700" cap="flat" cmpd="sng" algn="ctr">
                      <a:solidFill>
                        <a:srgbClr val="B081F8"/>
                      </a:solidFill>
                      <a:prstDash val="solid"/>
                      <a:round/>
                      <a:headEnd type="none" w="med" len="med"/>
                      <a:tailEnd type="none" w="med" len="med"/>
                    </a:lnR>
                    <a:lnT w="12700" cap="flat" cmpd="sng" algn="ctr">
                      <a:solidFill>
                        <a:srgbClr val="B081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dirty="0">
                          <a:effectLst/>
                        </a:rPr>
                        <a:t>80.9%</a:t>
                      </a:r>
                    </a:p>
                  </a:txBody>
                  <a:tcPr marL="20217" marR="20217" marT="16426" marB="16426" anchor="ctr">
                    <a:lnL w="12700" cap="flat" cmpd="sng" algn="ctr">
                      <a:solidFill>
                        <a:srgbClr val="B081F8"/>
                      </a:solidFill>
                      <a:prstDash val="solid"/>
                      <a:round/>
                      <a:headEnd type="none" w="med" len="med"/>
                      <a:tailEnd type="none" w="med" len="med"/>
                    </a:lnL>
                    <a:lnR w="12700" cap="flat" cmpd="sng" algn="ctr">
                      <a:solidFill>
                        <a:srgbClr val="B081F8"/>
                      </a:solidFill>
                      <a:prstDash val="solid"/>
                      <a:round/>
                      <a:headEnd type="none" w="med" len="med"/>
                      <a:tailEnd type="none" w="med" len="med"/>
                    </a:lnR>
                    <a:lnT w="12700" cap="flat" cmpd="sng" algn="ctr">
                      <a:solidFill>
                        <a:srgbClr val="B081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a:effectLst/>
                        </a:rPr>
                        <a:t>Balanced responses</a:t>
                      </a:r>
                    </a:p>
                  </a:txBody>
                  <a:tcPr marL="20217" marR="20217" marT="16426" marB="16426" anchor="ctr">
                    <a:lnL w="12700" cap="flat" cmpd="sng" algn="ctr">
                      <a:solidFill>
                        <a:srgbClr val="B081F8"/>
                      </a:solidFill>
                      <a:prstDash val="solid"/>
                      <a:round/>
                      <a:headEnd type="none" w="med" len="med"/>
                      <a:tailEnd type="none" w="med" len="med"/>
                    </a:lnL>
                    <a:lnR w="12700" cap="flat" cmpd="sng" algn="ctr">
                      <a:solidFill>
                        <a:srgbClr val="B081F8"/>
                      </a:solidFill>
                      <a:prstDash val="solid"/>
                      <a:round/>
                      <a:headEnd type="none" w="med" len="med"/>
                      <a:tailEnd type="none" w="med" len="med"/>
                    </a:lnR>
                    <a:lnT w="12700" cap="flat" cmpd="sng" algn="ctr">
                      <a:solidFill>
                        <a:srgbClr val="B081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extLst>
                  <a:ext uri="{0D108BD9-81ED-4DB2-BD59-A6C34878D82A}">
                    <a16:rowId xmlns:a16="http://schemas.microsoft.com/office/drawing/2014/main" val="804228049"/>
                  </a:ext>
                </a:extLst>
              </a:tr>
            </a:tbl>
          </a:graphicData>
        </a:graphic>
      </p:graphicFrame>
    </p:spTree>
    <p:extLst>
      <p:ext uri="{BB962C8B-B14F-4D97-AF65-F5344CB8AC3E}">
        <p14:creationId xmlns:p14="http://schemas.microsoft.com/office/powerpoint/2010/main" val="3473939733"/>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ACFF-5CE8-2008-AE7D-AF49056C5B8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8AC3AB4-2CB7-DDA6-44D2-EB87CC479E67}"/>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B99D3BB2-4A5D-A999-B203-83064DE75AD2}"/>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1F94442D-036A-29E0-AFFB-59CC1FD6D338}"/>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79C428B1-0701-7A52-CEB1-0B9C159A98E6}"/>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9677BF3A-9F19-CFC6-B7F2-C8498F7FD41A}"/>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BBA0B2AD-370F-849B-25E5-C94F6202E275}"/>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39C7E9CD-524F-C496-8EED-7F9FDFE81FE5}"/>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57FDA88A-751E-73D3-A1A4-585C5F8215BD}"/>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441C63DB-C8BB-C602-C8AA-620489FE89B9}"/>
              </a:ext>
            </a:extLst>
          </p:cNvPr>
          <p:cNvSpPr txBox="1">
            <a:spLocks noGrp="1"/>
          </p:cNvSpPr>
          <p:nvPr>
            <p:ph type="sldNum" sz="quarter" idx="7"/>
          </p:nvPr>
        </p:nvSpPr>
        <p:spPr>
          <a:xfrm>
            <a:off x="4318889" y="3367039"/>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17</a:t>
            </a:fld>
            <a:r>
              <a:rPr spc="-45" dirty="0"/>
              <a:t> </a:t>
            </a:r>
            <a:r>
              <a:rPr spc="125" dirty="0"/>
              <a:t>/</a:t>
            </a:r>
            <a:r>
              <a:rPr spc="-45" dirty="0"/>
              <a:t> </a:t>
            </a:r>
            <a:r>
              <a:rPr lang="en-IN" spc="-15" dirty="0"/>
              <a:t>35</a:t>
            </a:r>
            <a:endParaRPr spc="-15" dirty="0"/>
          </a:p>
        </p:txBody>
      </p:sp>
      <p:sp>
        <p:nvSpPr>
          <p:cNvPr id="3" name="Rectangle 2">
            <a:extLst>
              <a:ext uri="{FF2B5EF4-FFF2-40B4-BE49-F238E27FC236}">
                <a16:creationId xmlns:a16="http://schemas.microsoft.com/office/drawing/2014/main" id="{7E8866AF-53FF-B211-9526-C829724A4378}"/>
              </a:ext>
            </a:extLst>
          </p:cNvPr>
          <p:cNvSpPr/>
          <p:nvPr/>
        </p:nvSpPr>
        <p:spPr>
          <a:xfrm>
            <a:off x="5059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bject 4">
            <a:extLst>
              <a:ext uri="{FF2B5EF4-FFF2-40B4-BE49-F238E27FC236}">
                <a16:creationId xmlns:a16="http://schemas.microsoft.com/office/drawing/2014/main" id="{3B9AD724-D173-BE7C-604D-657504D50B8F}"/>
              </a:ext>
            </a:extLst>
          </p:cNvPr>
          <p:cNvSpPr txBox="1"/>
          <p:nvPr/>
        </p:nvSpPr>
        <p:spPr>
          <a:xfrm>
            <a:off x="505948" y="670950"/>
            <a:ext cx="805089" cy="150682"/>
          </a:xfrm>
          <a:prstGeom prst="rect">
            <a:avLst/>
          </a:prstGeom>
        </p:spPr>
        <p:txBody>
          <a:bodyPr vert="horz" wrap="square" lIns="0" tIns="12065" rIns="0" bIns="0" rtlCol="0">
            <a:spAutoFit/>
          </a:bodyPr>
          <a:lstStyle/>
          <a:p>
            <a:pPr algn="ctr">
              <a:buNone/>
            </a:pPr>
            <a:r>
              <a:rPr lang="en-US" sz="900"/>
              <a:t>Raw Transcript</a:t>
            </a:r>
          </a:p>
        </p:txBody>
      </p:sp>
      <p:sp>
        <p:nvSpPr>
          <p:cNvPr id="14" name="TextBox 13">
            <a:extLst>
              <a:ext uri="{FF2B5EF4-FFF2-40B4-BE49-F238E27FC236}">
                <a16:creationId xmlns:a16="http://schemas.microsoft.com/office/drawing/2014/main" id="{9203355D-F6E2-4B80-FA58-206371D8D17C}"/>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Transcript Analysis Workflow for Hiring Decisions</a:t>
            </a:r>
            <a:endParaRPr lang="en-IN"/>
          </a:p>
        </p:txBody>
      </p:sp>
      <p:sp>
        <p:nvSpPr>
          <p:cNvPr id="17" name="Rectangle 16">
            <a:extLst>
              <a:ext uri="{FF2B5EF4-FFF2-40B4-BE49-F238E27FC236}">
                <a16:creationId xmlns:a16="http://schemas.microsoft.com/office/drawing/2014/main" id="{80370C3A-C9E3-2552-33F0-173EB36A061F}"/>
              </a:ext>
            </a:extLst>
          </p:cNvPr>
          <p:cNvSpPr/>
          <p:nvPr/>
        </p:nvSpPr>
        <p:spPr>
          <a:xfrm>
            <a:off x="14203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bject 4">
            <a:extLst>
              <a:ext uri="{FF2B5EF4-FFF2-40B4-BE49-F238E27FC236}">
                <a16:creationId xmlns:a16="http://schemas.microsoft.com/office/drawing/2014/main" id="{9A40B1B5-FE28-5F8A-5174-BD73CE42982D}"/>
              </a:ext>
            </a:extLst>
          </p:cNvPr>
          <p:cNvSpPr txBox="1"/>
          <p:nvPr/>
        </p:nvSpPr>
        <p:spPr>
          <a:xfrm>
            <a:off x="1420348" y="670950"/>
            <a:ext cx="805089" cy="150682"/>
          </a:xfrm>
          <a:prstGeom prst="rect">
            <a:avLst/>
          </a:prstGeom>
        </p:spPr>
        <p:txBody>
          <a:bodyPr vert="horz" wrap="square" lIns="0" tIns="12065" rIns="0" bIns="0" rtlCol="0">
            <a:spAutoFit/>
          </a:bodyPr>
          <a:lstStyle/>
          <a:p>
            <a:pPr algn="ctr">
              <a:buNone/>
            </a:pPr>
            <a:r>
              <a:rPr lang="en-US" sz="900"/>
              <a:t>Text Processing</a:t>
            </a:r>
          </a:p>
        </p:txBody>
      </p:sp>
      <p:sp>
        <p:nvSpPr>
          <p:cNvPr id="23" name="Rectangle 22">
            <a:extLst>
              <a:ext uri="{FF2B5EF4-FFF2-40B4-BE49-F238E27FC236}">
                <a16:creationId xmlns:a16="http://schemas.microsoft.com/office/drawing/2014/main" id="{6417A8AC-D5AB-EC01-8016-341E4E12181F}"/>
              </a:ext>
            </a:extLst>
          </p:cNvPr>
          <p:cNvSpPr/>
          <p:nvPr/>
        </p:nvSpPr>
        <p:spPr>
          <a:xfrm>
            <a:off x="2319351" y="627424"/>
            <a:ext cx="914400"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4">
            <a:extLst>
              <a:ext uri="{FF2B5EF4-FFF2-40B4-BE49-F238E27FC236}">
                <a16:creationId xmlns:a16="http://schemas.microsoft.com/office/drawing/2014/main" id="{F0EB1E26-F219-83AD-8727-46FF0B9EB776}"/>
              </a:ext>
            </a:extLst>
          </p:cNvPr>
          <p:cNvSpPr txBox="1"/>
          <p:nvPr/>
        </p:nvSpPr>
        <p:spPr>
          <a:xfrm>
            <a:off x="2319351" y="667499"/>
            <a:ext cx="914400" cy="150682"/>
          </a:xfrm>
          <a:prstGeom prst="rect">
            <a:avLst/>
          </a:prstGeom>
        </p:spPr>
        <p:txBody>
          <a:bodyPr vert="horz" wrap="square" lIns="0" tIns="12065" rIns="0" bIns="0" rtlCol="0">
            <a:spAutoFit/>
          </a:bodyPr>
          <a:lstStyle/>
          <a:p>
            <a:pPr algn="ctr">
              <a:buNone/>
            </a:pPr>
            <a:r>
              <a:rPr lang="en-US" sz="900">
                <a:solidFill>
                  <a:srgbClr val="C00000"/>
                </a:solidFill>
              </a:rPr>
              <a:t>Sentiment Analysis</a:t>
            </a:r>
          </a:p>
        </p:txBody>
      </p:sp>
      <p:sp>
        <p:nvSpPr>
          <p:cNvPr id="25" name="Rectangle 24">
            <a:extLst>
              <a:ext uri="{FF2B5EF4-FFF2-40B4-BE49-F238E27FC236}">
                <a16:creationId xmlns:a16="http://schemas.microsoft.com/office/drawing/2014/main" id="{1BCF6BC7-3285-6BE5-31D9-D7D867EAA9E8}"/>
              </a:ext>
            </a:extLst>
          </p:cNvPr>
          <p:cNvSpPr/>
          <p:nvPr/>
        </p:nvSpPr>
        <p:spPr>
          <a:xfrm>
            <a:off x="2763609" y="966864"/>
            <a:ext cx="1098942"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bject 4">
            <a:extLst>
              <a:ext uri="{FF2B5EF4-FFF2-40B4-BE49-F238E27FC236}">
                <a16:creationId xmlns:a16="http://schemas.microsoft.com/office/drawing/2014/main" id="{90C44F9B-2602-ADCC-C949-38D641C973A9}"/>
              </a:ext>
            </a:extLst>
          </p:cNvPr>
          <p:cNvSpPr txBox="1"/>
          <p:nvPr/>
        </p:nvSpPr>
        <p:spPr>
          <a:xfrm>
            <a:off x="2782001" y="1006939"/>
            <a:ext cx="1062157" cy="150682"/>
          </a:xfrm>
          <a:prstGeom prst="rect">
            <a:avLst/>
          </a:prstGeom>
        </p:spPr>
        <p:txBody>
          <a:bodyPr vert="horz" wrap="square" lIns="0" tIns="12065" rIns="0" bIns="0" rtlCol="0">
            <a:spAutoFit/>
          </a:bodyPr>
          <a:lstStyle/>
          <a:p>
            <a:pPr algn="ctr">
              <a:buNone/>
            </a:pPr>
            <a:r>
              <a:rPr lang="en-US" sz="900"/>
              <a:t>NER &amp; Skills Extraction</a:t>
            </a:r>
          </a:p>
        </p:txBody>
      </p:sp>
      <p:sp>
        <p:nvSpPr>
          <p:cNvPr id="27" name="Rectangle 26">
            <a:extLst>
              <a:ext uri="{FF2B5EF4-FFF2-40B4-BE49-F238E27FC236}">
                <a16:creationId xmlns:a16="http://schemas.microsoft.com/office/drawing/2014/main" id="{1FFD237E-C3F7-E5FF-A42A-F4F9B18067DC}"/>
              </a:ext>
            </a:extLst>
          </p:cNvPr>
          <p:cNvSpPr/>
          <p:nvPr/>
        </p:nvSpPr>
        <p:spPr>
          <a:xfrm>
            <a:off x="3327665" y="63337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bject 4">
            <a:extLst>
              <a:ext uri="{FF2B5EF4-FFF2-40B4-BE49-F238E27FC236}">
                <a16:creationId xmlns:a16="http://schemas.microsoft.com/office/drawing/2014/main" id="{F3E10077-711E-8139-6097-8A300B29184F}"/>
              </a:ext>
            </a:extLst>
          </p:cNvPr>
          <p:cNvSpPr txBox="1"/>
          <p:nvPr/>
        </p:nvSpPr>
        <p:spPr>
          <a:xfrm>
            <a:off x="3327665" y="673449"/>
            <a:ext cx="805089" cy="150682"/>
          </a:xfrm>
          <a:prstGeom prst="rect">
            <a:avLst/>
          </a:prstGeom>
        </p:spPr>
        <p:txBody>
          <a:bodyPr vert="horz" wrap="square" lIns="0" tIns="12065" rIns="0" bIns="0" rtlCol="0">
            <a:spAutoFit/>
          </a:bodyPr>
          <a:lstStyle/>
          <a:p>
            <a:pPr algn="ctr">
              <a:buNone/>
            </a:pPr>
            <a:r>
              <a:rPr lang="en-US" sz="900"/>
              <a:t>Topic Modelling</a:t>
            </a:r>
          </a:p>
        </p:txBody>
      </p:sp>
      <p:sp>
        <p:nvSpPr>
          <p:cNvPr id="29" name="Rectangle 28">
            <a:extLst>
              <a:ext uri="{FF2B5EF4-FFF2-40B4-BE49-F238E27FC236}">
                <a16:creationId xmlns:a16="http://schemas.microsoft.com/office/drawing/2014/main" id="{CD45358F-C768-0678-F0B2-FC07B798E98D}"/>
              </a:ext>
            </a:extLst>
          </p:cNvPr>
          <p:cNvSpPr/>
          <p:nvPr/>
        </p:nvSpPr>
        <p:spPr>
          <a:xfrm>
            <a:off x="1846491"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bject 4">
            <a:extLst>
              <a:ext uri="{FF2B5EF4-FFF2-40B4-BE49-F238E27FC236}">
                <a16:creationId xmlns:a16="http://schemas.microsoft.com/office/drawing/2014/main" id="{F12FA0AC-F4A2-7845-FD31-41B3BB8FF4F5}"/>
              </a:ext>
            </a:extLst>
          </p:cNvPr>
          <p:cNvSpPr txBox="1"/>
          <p:nvPr/>
        </p:nvSpPr>
        <p:spPr>
          <a:xfrm>
            <a:off x="1846491" y="1005214"/>
            <a:ext cx="805089" cy="150682"/>
          </a:xfrm>
          <a:prstGeom prst="rect">
            <a:avLst/>
          </a:prstGeom>
        </p:spPr>
        <p:txBody>
          <a:bodyPr vert="horz" wrap="square" lIns="0" tIns="12065" rIns="0" bIns="0" rtlCol="0">
            <a:spAutoFit/>
          </a:bodyPr>
          <a:lstStyle/>
          <a:p>
            <a:pPr algn="ctr">
              <a:buNone/>
            </a:pPr>
            <a:r>
              <a:rPr lang="en-US" sz="900"/>
              <a:t>Summarization</a:t>
            </a:r>
          </a:p>
        </p:txBody>
      </p:sp>
      <p:sp>
        <p:nvSpPr>
          <p:cNvPr id="31" name="Rectangle 30">
            <a:extLst>
              <a:ext uri="{FF2B5EF4-FFF2-40B4-BE49-F238E27FC236}">
                <a16:creationId xmlns:a16="http://schemas.microsoft.com/office/drawing/2014/main" id="{8DECDB5A-5505-0082-E6D0-194B016B1802}"/>
              </a:ext>
            </a:extLst>
          </p:cNvPr>
          <p:cNvSpPr/>
          <p:nvPr/>
        </p:nvSpPr>
        <p:spPr>
          <a:xfrm>
            <a:off x="929372"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bject 4">
            <a:extLst>
              <a:ext uri="{FF2B5EF4-FFF2-40B4-BE49-F238E27FC236}">
                <a16:creationId xmlns:a16="http://schemas.microsoft.com/office/drawing/2014/main" id="{BBC9628E-4D8C-4CB6-F8B8-9D33EDA94CE9}"/>
              </a:ext>
            </a:extLst>
          </p:cNvPr>
          <p:cNvSpPr txBox="1"/>
          <p:nvPr/>
        </p:nvSpPr>
        <p:spPr>
          <a:xfrm>
            <a:off x="929372" y="1005214"/>
            <a:ext cx="805089" cy="150682"/>
          </a:xfrm>
          <a:prstGeom prst="rect">
            <a:avLst/>
          </a:prstGeom>
        </p:spPr>
        <p:txBody>
          <a:bodyPr vert="horz" wrap="square" lIns="0" tIns="12065" rIns="0" bIns="0" rtlCol="0">
            <a:spAutoFit/>
          </a:bodyPr>
          <a:lstStyle/>
          <a:p>
            <a:pPr algn="ctr">
              <a:buNone/>
            </a:pPr>
            <a:r>
              <a:rPr lang="en-US" sz="900"/>
              <a:t>Insights</a:t>
            </a:r>
          </a:p>
        </p:txBody>
      </p:sp>
      <p:cxnSp>
        <p:nvCxnSpPr>
          <p:cNvPr id="34" name="Straight Arrow Connector 33">
            <a:extLst>
              <a:ext uri="{FF2B5EF4-FFF2-40B4-BE49-F238E27FC236}">
                <a16:creationId xmlns:a16="http://schemas.microsoft.com/office/drawing/2014/main" id="{16949F65-5D16-AA10-056A-38C577210E41}"/>
              </a:ext>
            </a:extLst>
          </p:cNvPr>
          <p:cNvCxnSpPr>
            <a:stCxn id="3" idx="3"/>
            <a:endCxn id="22" idx="1"/>
          </p:cNvCxnSpPr>
          <p:nvPr/>
        </p:nvCxnSpPr>
        <p:spPr>
          <a:xfrm flipV="1">
            <a:off x="1311037" y="746291"/>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31D6479-7728-F554-AC93-07E1C18CD9F7}"/>
              </a:ext>
            </a:extLst>
          </p:cNvPr>
          <p:cNvCxnSpPr/>
          <p:nvPr/>
        </p:nvCxnSpPr>
        <p:spPr>
          <a:xfrm flipV="1">
            <a:off x="2225437" y="742839"/>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FB84113-2902-5735-35D9-18660008AF4D}"/>
              </a:ext>
            </a:extLst>
          </p:cNvPr>
          <p:cNvCxnSpPr/>
          <p:nvPr/>
        </p:nvCxnSpPr>
        <p:spPr>
          <a:xfrm flipV="1">
            <a:off x="3226053" y="745988"/>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8C73CD-BD8E-E564-2F0F-B2BA8F901593}"/>
              </a:ext>
            </a:extLst>
          </p:cNvPr>
          <p:cNvCxnSpPr>
            <a:cxnSpLocks/>
          </p:cNvCxnSpPr>
          <p:nvPr/>
        </p:nvCxnSpPr>
        <p:spPr>
          <a:xfrm>
            <a:off x="3730209" y="863427"/>
            <a:ext cx="0" cy="1017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2EF2D6F-C63D-F218-C1A9-EC6F8D3F21C3}"/>
              </a:ext>
            </a:extLst>
          </p:cNvPr>
          <p:cNvCxnSpPr>
            <a:cxnSpLocks/>
            <a:stCxn id="25" idx="1"/>
          </p:cNvCxnSpPr>
          <p:nvPr/>
        </p:nvCxnSpPr>
        <p:spPr>
          <a:xfrm flipH="1" flipV="1">
            <a:off x="2657453" y="1076380"/>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83726BF-3381-D7DD-24EA-D9F78D770E83}"/>
              </a:ext>
            </a:extLst>
          </p:cNvPr>
          <p:cNvCxnSpPr>
            <a:cxnSpLocks/>
          </p:cNvCxnSpPr>
          <p:nvPr/>
        </p:nvCxnSpPr>
        <p:spPr>
          <a:xfrm flipH="1" flipV="1">
            <a:off x="1734461" y="1091297"/>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object 4">
            <a:extLst>
              <a:ext uri="{FF2B5EF4-FFF2-40B4-BE49-F238E27FC236}">
                <a16:creationId xmlns:a16="http://schemas.microsoft.com/office/drawing/2014/main" id="{1BD92674-A01E-2CF6-1258-D010EEB67657}"/>
              </a:ext>
            </a:extLst>
          </p:cNvPr>
          <p:cNvSpPr txBox="1"/>
          <p:nvPr/>
        </p:nvSpPr>
        <p:spPr>
          <a:xfrm>
            <a:off x="124948" y="1268862"/>
            <a:ext cx="4419599" cy="2366674"/>
          </a:xfrm>
          <a:prstGeom prst="rect">
            <a:avLst/>
          </a:prstGeom>
        </p:spPr>
        <p:txBody>
          <a:bodyPr vert="horz" wrap="square" lIns="0" tIns="12065" rIns="0" bIns="0" rtlCol="0">
            <a:spAutoFit/>
          </a:bodyPr>
          <a:lstStyle/>
          <a:p>
            <a:pPr algn="l">
              <a:buNone/>
            </a:pPr>
            <a:r>
              <a:rPr lang="en-IN" sz="900" b="1" i="0">
                <a:effectLst/>
              </a:rPr>
              <a:t>Interpretation Framework</a:t>
            </a:r>
            <a:endParaRPr lang="en-IN" sz="900" i="0">
              <a:effectLst/>
            </a:endParaRPr>
          </a:p>
          <a:p>
            <a:pPr marL="171450" indent="-171450" algn="l">
              <a:buFont typeface="Wingdings" panose="05000000000000000000" pitchFamily="2" charset="2"/>
              <a:buChar char="q"/>
            </a:pPr>
            <a:r>
              <a:rPr lang="en-IN" sz="900" i="0">
                <a:effectLst/>
              </a:rPr>
              <a:t>High compound (&gt;0.5): Confident speakers (e.g., Candidate 1: 0.99 → Pharma client roles)</a:t>
            </a:r>
          </a:p>
          <a:p>
            <a:pPr marL="171450" indent="-171450" algn="l">
              <a:buFont typeface="Wingdings" panose="05000000000000000000" pitchFamily="2" charset="2"/>
              <a:buChar char="q"/>
            </a:pPr>
            <a:r>
              <a:rPr lang="en-IN" sz="900" i="0">
                <a:effectLst/>
              </a:rPr>
              <a:t>Low compound (&lt;-0.1): Flag for HR review (potential hesitation/uncertainty)</a:t>
            </a:r>
          </a:p>
          <a:p>
            <a:pPr marL="171450" indent="-171450" algn="l">
              <a:buFont typeface="Wingdings" panose="05000000000000000000" pitchFamily="2" charset="2"/>
              <a:buChar char="q"/>
            </a:pPr>
            <a:r>
              <a:rPr lang="en-IN" sz="900" i="0">
                <a:effectLst/>
              </a:rPr>
              <a:t>Neutral dominance (&gt;70%): Technical roles over sales</a:t>
            </a:r>
          </a:p>
          <a:p>
            <a:pPr algn="l"/>
            <a:r>
              <a:rPr lang="en-IN" sz="900" b="1"/>
              <a:t>Why not others?</a:t>
            </a:r>
          </a:p>
          <a:p>
            <a:pPr algn="l">
              <a:buNone/>
            </a:pPr>
            <a:r>
              <a:rPr lang="en-US" sz="900" b="0" i="0">
                <a:effectLst/>
                <a:latin typeface="fkGroteskNeue"/>
              </a:rPr>
              <a:t>Handles interview-specific constructs: "Not bad" → +0.35 (</a:t>
            </a:r>
            <a:r>
              <a:rPr lang="en-US" sz="900" b="0" i="0" err="1">
                <a:effectLst/>
                <a:latin typeface="fkGroteskNeue"/>
              </a:rPr>
              <a:t>TextBlob</a:t>
            </a:r>
            <a:r>
              <a:rPr lang="en-US" sz="900" b="0" i="0">
                <a:effectLst/>
                <a:latin typeface="fkGroteskNeue"/>
              </a:rPr>
              <a:t>: -0.3)</a:t>
            </a:r>
          </a:p>
          <a:p>
            <a:pPr algn="l"/>
            <a:endParaRPr lang="en-IN" sz="900" b="1" i="0">
              <a:effectLst/>
            </a:endParaRPr>
          </a:p>
          <a:p>
            <a:pPr algn="l"/>
            <a:endParaRPr lang="en-IN" sz="900" i="0">
              <a:effectLst/>
            </a:endParaRPr>
          </a:p>
          <a:p>
            <a:pPr algn="l">
              <a:buNone/>
            </a:pPr>
            <a:endParaRPr lang="en-IN" sz="900" i="0">
              <a:effectLst/>
            </a:endParaRPr>
          </a:p>
          <a:p>
            <a:pPr algn="l"/>
            <a:endParaRPr lang="en-IN" sz="900"/>
          </a:p>
          <a:p>
            <a:pPr algn="l">
              <a:buFont typeface="Arial" panose="020B0604020202020204" pitchFamily="34" charset="0"/>
              <a:buChar char="•"/>
            </a:pPr>
            <a:endParaRPr lang="en-IN" sz="900" b="0" i="0">
              <a:effectLst/>
            </a:endParaRPr>
          </a:p>
          <a:p>
            <a:pPr algn="l">
              <a:buFont typeface="Arial" panose="020B0604020202020204" pitchFamily="34" charset="0"/>
              <a:buChar char="•"/>
            </a:pPr>
            <a:endParaRPr lang="en-IN" sz="900"/>
          </a:p>
          <a:p>
            <a:pPr algn="l">
              <a:buFont typeface="Arial" panose="020B0604020202020204" pitchFamily="34" charset="0"/>
              <a:buChar char="•"/>
            </a:pPr>
            <a:endParaRPr lang="en-IN" sz="900" b="0" i="0">
              <a:effectLst/>
            </a:endParaRPr>
          </a:p>
          <a:p>
            <a:pPr algn="l">
              <a:buFont typeface="Arial" panose="020B0604020202020204" pitchFamily="34" charset="0"/>
              <a:buChar char="•"/>
            </a:pPr>
            <a:endParaRPr lang="en-IN" sz="900"/>
          </a:p>
          <a:p>
            <a:pPr algn="l">
              <a:buFont typeface="Arial" panose="020B0604020202020204" pitchFamily="34" charset="0"/>
              <a:buChar char="•"/>
            </a:pPr>
            <a:endParaRPr lang="en-IN" sz="900" b="0" i="0">
              <a:effectLst/>
            </a:endParaRPr>
          </a:p>
          <a:p>
            <a:pPr algn="l"/>
            <a:endParaRPr lang="en-IN" sz="900"/>
          </a:p>
          <a:p>
            <a:pPr algn="l"/>
            <a:endParaRPr lang="en-IN" sz="900" b="0" i="0">
              <a:effectLst/>
            </a:endParaRPr>
          </a:p>
        </p:txBody>
      </p:sp>
      <p:graphicFrame>
        <p:nvGraphicFramePr>
          <p:cNvPr id="19" name="Table 18">
            <a:extLst>
              <a:ext uri="{FF2B5EF4-FFF2-40B4-BE49-F238E27FC236}">
                <a16:creationId xmlns:a16="http://schemas.microsoft.com/office/drawing/2014/main" id="{D223120B-B98D-3E94-765F-9BBEBD352882}"/>
              </a:ext>
            </a:extLst>
          </p:cNvPr>
          <p:cNvGraphicFramePr>
            <a:graphicFrameLocks noGrp="1"/>
          </p:cNvGraphicFramePr>
          <p:nvPr>
            <p:extLst>
              <p:ext uri="{D42A27DB-BD31-4B8C-83A1-F6EECF244321}">
                <p14:modId xmlns:p14="http://schemas.microsoft.com/office/powerpoint/2010/main" val="3159651848"/>
              </p:ext>
            </p:extLst>
          </p:nvPr>
        </p:nvGraphicFramePr>
        <p:xfrm>
          <a:off x="181240" y="2151100"/>
          <a:ext cx="4197704" cy="1026942"/>
        </p:xfrm>
        <a:graphic>
          <a:graphicData uri="http://schemas.openxmlformats.org/drawingml/2006/table">
            <a:tbl>
              <a:tblPr/>
              <a:tblGrid>
                <a:gridCol w="1049426">
                  <a:extLst>
                    <a:ext uri="{9D8B030D-6E8A-4147-A177-3AD203B41FA5}">
                      <a16:colId xmlns:a16="http://schemas.microsoft.com/office/drawing/2014/main" val="497969564"/>
                    </a:ext>
                  </a:extLst>
                </a:gridCol>
                <a:gridCol w="1049426">
                  <a:extLst>
                    <a:ext uri="{9D8B030D-6E8A-4147-A177-3AD203B41FA5}">
                      <a16:colId xmlns:a16="http://schemas.microsoft.com/office/drawing/2014/main" val="3096030561"/>
                    </a:ext>
                  </a:extLst>
                </a:gridCol>
                <a:gridCol w="1049426">
                  <a:extLst>
                    <a:ext uri="{9D8B030D-6E8A-4147-A177-3AD203B41FA5}">
                      <a16:colId xmlns:a16="http://schemas.microsoft.com/office/drawing/2014/main" val="3726420453"/>
                    </a:ext>
                  </a:extLst>
                </a:gridCol>
                <a:gridCol w="1049426">
                  <a:extLst>
                    <a:ext uri="{9D8B030D-6E8A-4147-A177-3AD203B41FA5}">
                      <a16:colId xmlns:a16="http://schemas.microsoft.com/office/drawing/2014/main" val="3552146609"/>
                    </a:ext>
                  </a:extLst>
                </a:gridCol>
              </a:tblGrid>
              <a:tr h="174839">
                <a:tc>
                  <a:txBody>
                    <a:bodyPr/>
                    <a:lstStyle/>
                    <a:p>
                      <a:pPr fontAlgn="t" latinLnBrk="0"/>
                      <a:r>
                        <a:rPr lang="en-IN" sz="600" b="0">
                          <a:effectLst/>
                          <a:latin typeface="+mn-lt"/>
                        </a:rPr>
                        <a:t>Tool</a:t>
                      </a:r>
                    </a:p>
                  </a:txBody>
                  <a:tcPr marL="56271" marR="56271" marT="56271" marB="56271">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B085F8"/>
                      </a:solidFill>
                      <a:prstDash val="solid"/>
                      <a:round/>
                      <a:headEnd type="none" w="med" len="med"/>
                      <a:tailEnd type="none" w="med" len="med"/>
                    </a:lnB>
                    <a:noFill/>
                  </a:tcPr>
                </a:tc>
                <a:tc>
                  <a:txBody>
                    <a:bodyPr/>
                    <a:lstStyle/>
                    <a:p>
                      <a:pPr fontAlgn="t" latinLnBrk="0"/>
                      <a:r>
                        <a:rPr lang="en-IN" sz="600" b="0">
                          <a:effectLst/>
                          <a:latin typeface="+mn-lt"/>
                        </a:rPr>
                        <a:t>Limitation</a:t>
                      </a:r>
                    </a:p>
                  </a:txBody>
                  <a:tcPr marL="56271" marR="56271" marT="56271" marB="56271">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B085F8"/>
                      </a:solidFill>
                      <a:prstDash val="solid"/>
                      <a:round/>
                      <a:headEnd type="none" w="med" len="med"/>
                      <a:tailEnd type="none" w="med" len="med"/>
                    </a:lnB>
                    <a:noFill/>
                  </a:tcPr>
                </a:tc>
                <a:tc>
                  <a:txBody>
                    <a:bodyPr/>
                    <a:lstStyle/>
                    <a:p>
                      <a:pPr fontAlgn="t" latinLnBrk="0"/>
                      <a:r>
                        <a:rPr lang="en-IN" sz="600" b="0">
                          <a:effectLst/>
                          <a:latin typeface="+mn-lt"/>
                        </a:rPr>
                        <a:t>Hiring Context Impact</a:t>
                      </a:r>
                    </a:p>
                  </a:txBody>
                  <a:tcPr marL="56271" marR="56271" marT="56271" marB="56271">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B085F8"/>
                      </a:solidFill>
                      <a:prstDash val="solid"/>
                      <a:round/>
                      <a:headEnd type="none" w="med" len="med"/>
                      <a:tailEnd type="none" w="med" len="med"/>
                    </a:lnB>
                    <a:noFill/>
                  </a:tcPr>
                </a:tc>
                <a:tc>
                  <a:txBody>
                    <a:bodyPr/>
                    <a:lstStyle/>
                    <a:p>
                      <a:pPr fontAlgn="t" latinLnBrk="0"/>
                      <a:r>
                        <a:rPr lang="en-IN" sz="600" b="0">
                          <a:effectLst/>
                          <a:latin typeface="+mn-lt"/>
                        </a:rPr>
                        <a:t>Tool</a:t>
                      </a:r>
                    </a:p>
                  </a:txBody>
                  <a:tcPr marL="56271" marR="56271" marT="56271" marB="56271">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B085F8"/>
                      </a:solidFill>
                      <a:prstDash val="solid"/>
                      <a:round/>
                      <a:headEnd type="none" w="med" len="med"/>
                      <a:tailEnd type="none" w="med" len="med"/>
                    </a:lnB>
                    <a:noFill/>
                  </a:tcPr>
                </a:tc>
                <a:extLst>
                  <a:ext uri="{0D108BD9-81ED-4DB2-BD59-A6C34878D82A}">
                    <a16:rowId xmlns:a16="http://schemas.microsoft.com/office/drawing/2014/main" val="2936532514"/>
                  </a:ext>
                </a:extLst>
              </a:tr>
              <a:tr h="235128">
                <a:tc>
                  <a:txBody>
                    <a:bodyPr/>
                    <a:lstStyle/>
                    <a:p>
                      <a:pPr fontAlgn="base" latinLnBrk="0"/>
                      <a:r>
                        <a:rPr lang="en-IN" sz="600">
                          <a:effectLst/>
                          <a:latin typeface="+mn-lt"/>
                        </a:rPr>
                        <a:t>TextBlob</a:t>
                      </a:r>
                    </a:p>
                  </a:txBody>
                  <a:tcPr marL="56271" marR="56271" anchor="ctr">
                    <a:lnL w="12700" cap="flat" cmpd="sng" algn="ctr">
                      <a:solidFill>
                        <a:srgbClr val="B085F8"/>
                      </a:solidFill>
                      <a:prstDash val="solid"/>
                      <a:round/>
                      <a:headEnd type="none" w="med" len="med"/>
                      <a:tailEnd type="none" w="med" len="med"/>
                    </a:lnL>
                    <a:lnR w="12700" cap="flat" cmpd="sng" algn="ctr">
                      <a:solidFill>
                        <a:srgbClr val="B085F8"/>
                      </a:solidFill>
                      <a:prstDash val="solid"/>
                      <a:round/>
                      <a:headEnd type="none" w="med" len="med"/>
                      <a:tailEnd type="none" w="med" len="med"/>
                    </a:lnR>
                    <a:lnT w="12700" cap="flat" cmpd="sng" algn="ctr">
                      <a:solidFill>
                        <a:srgbClr val="B085F8"/>
                      </a:solidFill>
                      <a:prstDash val="solid"/>
                      <a:round/>
                      <a:headEnd type="none" w="med" len="med"/>
                      <a:tailEnd type="none" w="med" len="med"/>
                    </a:lnT>
                    <a:lnB w="12700" cap="flat" cmpd="sng" algn="ctr">
                      <a:solidFill>
                        <a:srgbClr val="307AF8"/>
                      </a:solidFill>
                      <a:prstDash val="solid"/>
                      <a:round/>
                      <a:headEnd type="none" w="med" len="med"/>
                      <a:tailEnd type="none" w="med" len="med"/>
                    </a:lnB>
                    <a:noFill/>
                  </a:tcPr>
                </a:tc>
                <a:tc>
                  <a:txBody>
                    <a:bodyPr/>
                    <a:lstStyle/>
                    <a:p>
                      <a:pPr fontAlgn="base" latinLnBrk="0"/>
                      <a:r>
                        <a:rPr lang="en-US" sz="600">
                          <a:effectLst/>
                          <a:latin typeface="+mn-lt"/>
                        </a:rPr>
                        <a:t>Misses modifiers ("extremely good")</a:t>
                      </a:r>
                    </a:p>
                  </a:txBody>
                  <a:tcPr marL="56271" marR="56271" anchor="ctr">
                    <a:lnL w="12700" cap="flat" cmpd="sng" algn="ctr">
                      <a:solidFill>
                        <a:srgbClr val="B085F8"/>
                      </a:solidFill>
                      <a:prstDash val="solid"/>
                      <a:round/>
                      <a:headEnd type="none" w="med" len="med"/>
                      <a:tailEnd type="none" w="med" len="med"/>
                    </a:lnL>
                    <a:lnR w="12700" cap="flat" cmpd="sng" algn="ctr">
                      <a:solidFill>
                        <a:srgbClr val="B085F8"/>
                      </a:solidFill>
                      <a:prstDash val="solid"/>
                      <a:round/>
                      <a:headEnd type="none" w="med" len="med"/>
                      <a:tailEnd type="none" w="med" len="med"/>
                    </a:lnR>
                    <a:lnT w="12700" cap="flat" cmpd="sng" algn="ctr">
                      <a:solidFill>
                        <a:srgbClr val="B085F8"/>
                      </a:solidFill>
                      <a:prstDash val="solid"/>
                      <a:round/>
                      <a:headEnd type="none" w="med" len="med"/>
                      <a:tailEnd type="none" w="med" len="med"/>
                    </a:lnT>
                    <a:lnB w="12700" cap="flat" cmpd="sng" algn="ctr">
                      <a:solidFill>
                        <a:srgbClr val="307AF8"/>
                      </a:solidFill>
                      <a:prstDash val="solid"/>
                      <a:round/>
                      <a:headEnd type="none" w="med" len="med"/>
                      <a:tailEnd type="none" w="med" len="med"/>
                    </a:lnB>
                    <a:noFill/>
                  </a:tcPr>
                </a:tc>
                <a:tc>
                  <a:txBody>
                    <a:bodyPr/>
                    <a:lstStyle/>
                    <a:p>
                      <a:pPr fontAlgn="base" latinLnBrk="0"/>
                      <a:r>
                        <a:rPr lang="en-IN" sz="600">
                          <a:effectLst/>
                          <a:latin typeface="+mn-lt"/>
                        </a:rPr>
                        <a:t>Underestimates candidate enthusiasm</a:t>
                      </a:r>
                    </a:p>
                  </a:txBody>
                  <a:tcPr marL="56271" marR="56271" anchor="ctr">
                    <a:lnL w="12700" cap="flat" cmpd="sng" algn="ctr">
                      <a:solidFill>
                        <a:srgbClr val="B085F8"/>
                      </a:solidFill>
                      <a:prstDash val="solid"/>
                      <a:round/>
                      <a:headEnd type="none" w="med" len="med"/>
                      <a:tailEnd type="none" w="med" len="med"/>
                    </a:lnL>
                    <a:lnR w="12700" cap="flat" cmpd="sng" algn="ctr">
                      <a:solidFill>
                        <a:srgbClr val="B085F8"/>
                      </a:solidFill>
                      <a:prstDash val="solid"/>
                      <a:round/>
                      <a:headEnd type="none" w="med" len="med"/>
                      <a:tailEnd type="none" w="med" len="med"/>
                    </a:lnR>
                    <a:lnT w="12700" cap="flat" cmpd="sng" algn="ctr">
                      <a:solidFill>
                        <a:srgbClr val="B085F8"/>
                      </a:solidFill>
                      <a:prstDash val="solid"/>
                      <a:round/>
                      <a:headEnd type="none" w="med" len="med"/>
                      <a:tailEnd type="none" w="med" len="med"/>
                    </a:lnT>
                    <a:lnB w="12700" cap="flat" cmpd="sng" algn="ctr">
                      <a:solidFill>
                        <a:srgbClr val="307AF8"/>
                      </a:solidFill>
                      <a:prstDash val="solid"/>
                      <a:round/>
                      <a:headEnd type="none" w="med" len="med"/>
                      <a:tailEnd type="none" w="med" len="med"/>
                    </a:lnB>
                    <a:noFill/>
                  </a:tcPr>
                </a:tc>
                <a:tc>
                  <a:txBody>
                    <a:bodyPr/>
                    <a:lstStyle/>
                    <a:p>
                      <a:pPr fontAlgn="base" latinLnBrk="0"/>
                      <a:r>
                        <a:rPr lang="en-IN" sz="600" err="1">
                          <a:effectLst/>
                          <a:latin typeface="+mn-lt"/>
                        </a:rPr>
                        <a:t>TextBlob</a:t>
                      </a:r>
                      <a:endParaRPr lang="en-IN" sz="600">
                        <a:effectLst/>
                        <a:latin typeface="+mn-lt"/>
                      </a:endParaRPr>
                    </a:p>
                  </a:txBody>
                  <a:tcPr marL="56271" marR="56271" anchor="ctr">
                    <a:lnL w="12700" cap="flat" cmpd="sng" algn="ctr">
                      <a:solidFill>
                        <a:srgbClr val="B085F8"/>
                      </a:solidFill>
                      <a:prstDash val="solid"/>
                      <a:round/>
                      <a:headEnd type="none" w="med" len="med"/>
                      <a:tailEnd type="none" w="med" len="med"/>
                    </a:lnL>
                    <a:lnR w="12700" cap="flat" cmpd="sng" algn="ctr">
                      <a:solidFill>
                        <a:srgbClr val="B085F8"/>
                      </a:solidFill>
                      <a:prstDash val="solid"/>
                      <a:round/>
                      <a:headEnd type="none" w="med" len="med"/>
                      <a:tailEnd type="none" w="med" len="med"/>
                    </a:lnR>
                    <a:lnT w="12700" cap="flat" cmpd="sng" algn="ctr">
                      <a:solidFill>
                        <a:srgbClr val="B085F8"/>
                      </a:solidFill>
                      <a:prstDash val="solid"/>
                      <a:round/>
                      <a:headEnd type="none" w="med" len="med"/>
                      <a:tailEnd type="none" w="med" len="med"/>
                    </a:lnT>
                    <a:lnB w="12700" cap="flat" cmpd="sng" algn="ctr">
                      <a:solidFill>
                        <a:srgbClr val="307AF8"/>
                      </a:solidFill>
                      <a:prstDash val="solid"/>
                      <a:round/>
                      <a:headEnd type="none" w="med" len="med"/>
                      <a:tailEnd type="none" w="med" len="med"/>
                    </a:lnB>
                    <a:noFill/>
                  </a:tcPr>
                </a:tc>
                <a:extLst>
                  <a:ext uri="{0D108BD9-81ED-4DB2-BD59-A6C34878D82A}">
                    <a16:rowId xmlns:a16="http://schemas.microsoft.com/office/drawing/2014/main" val="498751244"/>
                  </a:ext>
                </a:extLst>
              </a:tr>
              <a:tr h="235128">
                <a:tc>
                  <a:txBody>
                    <a:bodyPr/>
                    <a:lstStyle/>
                    <a:p>
                      <a:pPr fontAlgn="base" latinLnBrk="0"/>
                      <a:r>
                        <a:rPr lang="en-IN" sz="600">
                          <a:effectLst/>
                          <a:latin typeface="+mn-lt"/>
                        </a:rPr>
                        <a:t>BERT/LLMs</a:t>
                      </a:r>
                    </a:p>
                  </a:txBody>
                  <a:tcPr marL="56271" marR="56271" anchor="ctr">
                    <a:lnL w="12700" cap="flat" cmpd="sng" algn="ctr">
                      <a:solidFill>
                        <a:srgbClr val="307AF8"/>
                      </a:solidFill>
                      <a:prstDash val="solid"/>
                      <a:round/>
                      <a:headEnd type="none" w="med" len="med"/>
                      <a:tailEnd type="none" w="med" len="med"/>
                    </a:lnL>
                    <a:lnR w="12700" cap="flat" cmpd="sng" algn="ctr">
                      <a:solidFill>
                        <a:srgbClr val="307AF8"/>
                      </a:solidFill>
                      <a:prstDash val="solid"/>
                      <a:round/>
                      <a:headEnd type="none" w="med" len="med"/>
                      <a:tailEnd type="none" w="med" len="med"/>
                    </a:lnR>
                    <a:lnT w="12700" cap="flat" cmpd="sng" algn="ctr">
                      <a:solidFill>
                        <a:srgbClr val="307A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a:effectLst/>
                          <a:latin typeface="+mn-lt"/>
                        </a:rPr>
                        <a:t>Slow (3 mins/transcript)</a:t>
                      </a:r>
                    </a:p>
                  </a:txBody>
                  <a:tcPr marL="56271" marR="56271" anchor="ctr">
                    <a:lnL w="12700" cap="flat" cmpd="sng" algn="ctr">
                      <a:solidFill>
                        <a:srgbClr val="307AF8"/>
                      </a:solidFill>
                      <a:prstDash val="solid"/>
                      <a:round/>
                      <a:headEnd type="none" w="med" len="med"/>
                      <a:tailEnd type="none" w="med" len="med"/>
                    </a:lnL>
                    <a:lnR w="12700" cap="flat" cmpd="sng" algn="ctr">
                      <a:solidFill>
                        <a:srgbClr val="307AF8"/>
                      </a:solidFill>
                      <a:prstDash val="solid"/>
                      <a:round/>
                      <a:headEnd type="none" w="med" len="med"/>
                      <a:tailEnd type="none" w="med" len="med"/>
                    </a:lnR>
                    <a:lnT w="12700" cap="flat" cmpd="sng" algn="ctr">
                      <a:solidFill>
                        <a:srgbClr val="307A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a:effectLst/>
                          <a:latin typeface="+mn-lt"/>
                        </a:rPr>
                        <a:t>Impractical for 1000+ applicants</a:t>
                      </a:r>
                    </a:p>
                  </a:txBody>
                  <a:tcPr marL="56271" marR="56271" anchor="ctr">
                    <a:lnL w="12700" cap="flat" cmpd="sng" algn="ctr">
                      <a:solidFill>
                        <a:srgbClr val="307AF8"/>
                      </a:solidFill>
                      <a:prstDash val="solid"/>
                      <a:round/>
                      <a:headEnd type="none" w="med" len="med"/>
                      <a:tailEnd type="none" w="med" len="med"/>
                    </a:lnL>
                    <a:lnR w="12700" cap="flat" cmpd="sng" algn="ctr">
                      <a:solidFill>
                        <a:srgbClr val="307AF8"/>
                      </a:solidFill>
                      <a:prstDash val="solid"/>
                      <a:round/>
                      <a:headEnd type="none" w="med" len="med"/>
                      <a:tailEnd type="none" w="med" len="med"/>
                    </a:lnR>
                    <a:lnT w="12700" cap="flat" cmpd="sng" algn="ctr">
                      <a:solidFill>
                        <a:srgbClr val="307A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a:effectLst/>
                          <a:latin typeface="+mn-lt"/>
                        </a:rPr>
                        <a:t>BERT/LLMs</a:t>
                      </a:r>
                    </a:p>
                  </a:txBody>
                  <a:tcPr marL="56271" marR="56271" anchor="ctr">
                    <a:lnL w="12700" cap="flat" cmpd="sng" algn="ctr">
                      <a:solidFill>
                        <a:srgbClr val="307AF8"/>
                      </a:solidFill>
                      <a:prstDash val="solid"/>
                      <a:round/>
                      <a:headEnd type="none" w="med" len="med"/>
                      <a:tailEnd type="none" w="med" len="med"/>
                    </a:lnL>
                    <a:lnR w="12700" cap="flat" cmpd="sng" algn="ctr">
                      <a:solidFill>
                        <a:srgbClr val="307AF8"/>
                      </a:solidFill>
                      <a:prstDash val="solid"/>
                      <a:round/>
                      <a:headEnd type="none" w="med" len="med"/>
                      <a:tailEnd type="none" w="med" len="med"/>
                    </a:lnR>
                    <a:lnT w="12700" cap="flat" cmpd="sng" algn="ctr">
                      <a:solidFill>
                        <a:srgbClr val="307A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extLst>
                  <a:ext uri="{0D108BD9-81ED-4DB2-BD59-A6C34878D82A}">
                    <a16:rowId xmlns:a16="http://schemas.microsoft.com/office/drawing/2014/main" val="1011350748"/>
                  </a:ext>
                </a:extLst>
              </a:tr>
              <a:tr h="235128">
                <a:tc>
                  <a:txBody>
                    <a:bodyPr/>
                    <a:lstStyle/>
                    <a:p>
                      <a:pPr fontAlgn="base" latinLnBrk="0"/>
                      <a:r>
                        <a:rPr lang="en-IN" sz="600">
                          <a:effectLst/>
                          <a:latin typeface="+mn-lt"/>
                        </a:rPr>
                        <a:t>Custom ML</a:t>
                      </a:r>
                    </a:p>
                  </a:txBody>
                  <a:tcPr marL="56271" marR="56271" anchor="ctr">
                    <a:lnL w="12700" cap="flat" cmpd="sng" algn="ctr">
                      <a:solidFill>
                        <a:srgbClr val="B081F8"/>
                      </a:solidFill>
                      <a:prstDash val="solid"/>
                      <a:round/>
                      <a:headEnd type="none" w="med" len="med"/>
                      <a:tailEnd type="none" w="med" len="med"/>
                    </a:lnL>
                    <a:lnR w="12700" cap="flat" cmpd="sng" algn="ctr">
                      <a:solidFill>
                        <a:srgbClr val="B081F8"/>
                      </a:solidFill>
                      <a:prstDash val="solid"/>
                      <a:round/>
                      <a:headEnd type="none" w="med" len="med"/>
                      <a:tailEnd type="none" w="med" len="med"/>
                    </a:lnR>
                    <a:lnT w="12700" cap="flat" cmpd="sng" algn="ctr">
                      <a:solidFill>
                        <a:srgbClr val="B081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a:effectLst/>
                          <a:latin typeface="+mn-lt"/>
                        </a:rPr>
                        <a:t>Requires </a:t>
                      </a:r>
                      <a:r>
                        <a:rPr lang="en-IN" sz="600" err="1">
                          <a:effectLst/>
                          <a:latin typeface="+mn-lt"/>
                        </a:rPr>
                        <a:t>labeled</a:t>
                      </a:r>
                      <a:r>
                        <a:rPr lang="en-IN" sz="600">
                          <a:effectLst/>
                          <a:latin typeface="+mn-lt"/>
                        </a:rPr>
                        <a:t> interview data</a:t>
                      </a:r>
                    </a:p>
                  </a:txBody>
                  <a:tcPr marL="56271" marR="56271" anchor="ctr">
                    <a:lnL w="12700" cap="flat" cmpd="sng" algn="ctr">
                      <a:solidFill>
                        <a:srgbClr val="B081F8"/>
                      </a:solidFill>
                      <a:prstDash val="solid"/>
                      <a:round/>
                      <a:headEnd type="none" w="med" len="med"/>
                      <a:tailEnd type="none" w="med" len="med"/>
                    </a:lnL>
                    <a:lnR w="12700" cap="flat" cmpd="sng" algn="ctr">
                      <a:solidFill>
                        <a:srgbClr val="B081F8"/>
                      </a:solidFill>
                      <a:prstDash val="solid"/>
                      <a:round/>
                      <a:headEnd type="none" w="med" len="med"/>
                      <a:tailEnd type="none" w="med" len="med"/>
                    </a:lnR>
                    <a:lnT w="12700" cap="flat" cmpd="sng" algn="ctr">
                      <a:solidFill>
                        <a:srgbClr val="B081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US" sz="600">
                          <a:effectLst/>
                          <a:latin typeface="+mn-lt"/>
                        </a:rPr>
                        <a:t>High setup cost for SMEs</a:t>
                      </a:r>
                    </a:p>
                  </a:txBody>
                  <a:tcPr marL="56271" marR="56271" anchor="ctr">
                    <a:lnL w="12700" cap="flat" cmpd="sng" algn="ctr">
                      <a:solidFill>
                        <a:srgbClr val="B081F8"/>
                      </a:solidFill>
                      <a:prstDash val="solid"/>
                      <a:round/>
                      <a:headEnd type="none" w="med" len="med"/>
                      <a:tailEnd type="none" w="med" len="med"/>
                    </a:lnL>
                    <a:lnR w="12700" cap="flat" cmpd="sng" algn="ctr">
                      <a:solidFill>
                        <a:srgbClr val="B081F8"/>
                      </a:solidFill>
                      <a:prstDash val="solid"/>
                      <a:round/>
                      <a:headEnd type="none" w="med" len="med"/>
                      <a:tailEnd type="none" w="med" len="med"/>
                    </a:lnR>
                    <a:lnT w="12700" cap="flat" cmpd="sng" algn="ctr">
                      <a:solidFill>
                        <a:srgbClr val="B081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tc>
                  <a:txBody>
                    <a:bodyPr/>
                    <a:lstStyle/>
                    <a:p>
                      <a:pPr fontAlgn="base" latinLnBrk="0"/>
                      <a:r>
                        <a:rPr lang="en-IN" sz="600">
                          <a:effectLst/>
                          <a:latin typeface="+mn-lt"/>
                        </a:rPr>
                        <a:t>Custom ML</a:t>
                      </a:r>
                    </a:p>
                  </a:txBody>
                  <a:tcPr marL="56271" marR="56271" anchor="ctr">
                    <a:lnL w="12700" cap="flat" cmpd="sng" algn="ctr">
                      <a:solidFill>
                        <a:srgbClr val="B081F8"/>
                      </a:solidFill>
                      <a:prstDash val="solid"/>
                      <a:round/>
                      <a:headEnd type="none" w="med" len="med"/>
                      <a:tailEnd type="none" w="med" len="med"/>
                    </a:lnL>
                    <a:lnR w="12700" cap="flat" cmpd="sng" algn="ctr">
                      <a:solidFill>
                        <a:srgbClr val="B081F8"/>
                      </a:solidFill>
                      <a:prstDash val="solid"/>
                      <a:round/>
                      <a:headEnd type="none" w="med" len="med"/>
                      <a:tailEnd type="none" w="med" len="med"/>
                    </a:lnR>
                    <a:lnT w="12700" cap="flat" cmpd="sng" algn="ctr">
                      <a:solidFill>
                        <a:srgbClr val="B081F8"/>
                      </a:solidFill>
                      <a:prstDash val="solid"/>
                      <a:round/>
                      <a:headEnd type="none" w="med" len="med"/>
                      <a:tailEnd type="none" w="med" len="med"/>
                    </a:lnT>
                    <a:lnB w="12700" cap="flat" cmpd="sng" algn="ctr">
                      <a:solidFill>
                        <a:srgbClr val="B081F8"/>
                      </a:solidFill>
                      <a:prstDash val="solid"/>
                      <a:round/>
                      <a:headEnd type="none" w="med" len="med"/>
                      <a:tailEnd type="none" w="med" len="med"/>
                    </a:lnB>
                    <a:noFill/>
                  </a:tcPr>
                </a:tc>
                <a:extLst>
                  <a:ext uri="{0D108BD9-81ED-4DB2-BD59-A6C34878D82A}">
                    <a16:rowId xmlns:a16="http://schemas.microsoft.com/office/drawing/2014/main" val="804228049"/>
                  </a:ext>
                </a:extLst>
              </a:tr>
            </a:tbl>
          </a:graphicData>
        </a:graphic>
      </p:graphicFrame>
    </p:spTree>
    <p:extLst>
      <p:ext uri="{BB962C8B-B14F-4D97-AF65-F5344CB8AC3E}">
        <p14:creationId xmlns:p14="http://schemas.microsoft.com/office/powerpoint/2010/main" val="3924296926"/>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6F8AD-7EDB-D543-4A82-0891032F37A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D9A10C5-25C5-4FC8-5C81-B4AD4FD6ACCE}"/>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0F16ED29-55BD-E136-3F69-C752FD72262C}"/>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0F3BDC7C-6C1A-5F3B-EE81-FEFE3254A29B}"/>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D2E68BFF-1D2B-232F-CEB5-CD16D99F5002}"/>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B2450C1B-22F1-4600-F97B-1ADD2E452421}"/>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D130F9F3-9E08-AF8A-B417-B82F312407C0}"/>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058D27C1-7479-5A2D-D1EE-C38076361BA6}"/>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7F981E56-E4A2-6DC5-1644-000FD249A294}"/>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DAA356FF-269F-1789-E55D-1A33F28537FC}"/>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18</a:t>
            </a:fld>
            <a:r>
              <a:rPr spc="-45" dirty="0"/>
              <a:t> </a:t>
            </a:r>
            <a:r>
              <a:rPr spc="125" dirty="0"/>
              <a:t>/</a:t>
            </a:r>
            <a:r>
              <a:rPr spc="-45" dirty="0"/>
              <a:t> </a:t>
            </a:r>
            <a:r>
              <a:rPr lang="en-IN" spc="-15" dirty="0"/>
              <a:t>35</a:t>
            </a:r>
            <a:endParaRPr spc="-15" dirty="0"/>
          </a:p>
        </p:txBody>
      </p:sp>
      <p:sp>
        <p:nvSpPr>
          <p:cNvPr id="3" name="Rectangle 2">
            <a:extLst>
              <a:ext uri="{FF2B5EF4-FFF2-40B4-BE49-F238E27FC236}">
                <a16:creationId xmlns:a16="http://schemas.microsoft.com/office/drawing/2014/main" id="{759D66DD-F69C-F925-1401-0645835B8EB1}"/>
              </a:ext>
            </a:extLst>
          </p:cNvPr>
          <p:cNvSpPr/>
          <p:nvPr/>
        </p:nvSpPr>
        <p:spPr>
          <a:xfrm>
            <a:off x="5059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bject 4">
            <a:extLst>
              <a:ext uri="{FF2B5EF4-FFF2-40B4-BE49-F238E27FC236}">
                <a16:creationId xmlns:a16="http://schemas.microsoft.com/office/drawing/2014/main" id="{79580E7C-1CD8-2CD2-88B6-3D4A3050BED2}"/>
              </a:ext>
            </a:extLst>
          </p:cNvPr>
          <p:cNvSpPr txBox="1"/>
          <p:nvPr/>
        </p:nvSpPr>
        <p:spPr>
          <a:xfrm>
            <a:off x="505948" y="670950"/>
            <a:ext cx="805089" cy="150682"/>
          </a:xfrm>
          <a:prstGeom prst="rect">
            <a:avLst/>
          </a:prstGeom>
        </p:spPr>
        <p:txBody>
          <a:bodyPr vert="horz" wrap="square" lIns="0" tIns="12065" rIns="0" bIns="0" rtlCol="0">
            <a:spAutoFit/>
          </a:bodyPr>
          <a:lstStyle/>
          <a:p>
            <a:pPr algn="ctr">
              <a:buNone/>
            </a:pPr>
            <a:r>
              <a:rPr lang="en-US" sz="900"/>
              <a:t>Raw Transcript</a:t>
            </a:r>
          </a:p>
        </p:txBody>
      </p:sp>
      <p:sp>
        <p:nvSpPr>
          <p:cNvPr id="14" name="TextBox 13">
            <a:extLst>
              <a:ext uri="{FF2B5EF4-FFF2-40B4-BE49-F238E27FC236}">
                <a16:creationId xmlns:a16="http://schemas.microsoft.com/office/drawing/2014/main" id="{B98E0099-0D73-61C4-624A-DAC60020D788}"/>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Transcript Analysis Workflow for Hiring Decisions</a:t>
            </a:r>
            <a:endParaRPr lang="en-IN"/>
          </a:p>
        </p:txBody>
      </p:sp>
      <p:sp>
        <p:nvSpPr>
          <p:cNvPr id="17" name="Rectangle 16">
            <a:extLst>
              <a:ext uri="{FF2B5EF4-FFF2-40B4-BE49-F238E27FC236}">
                <a16:creationId xmlns:a16="http://schemas.microsoft.com/office/drawing/2014/main" id="{0919E6FA-A537-AA92-59FB-6F8B7CEE2C81}"/>
              </a:ext>
            </a:extLst>
          </p:cNvPr>
          <p:cNvSpPr/>
          <p:nvPr/>
        </p:nvSpPr>
        <p:spPr>
          <a:xfrm>
            <a:off x="14203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bject 4">
            <a:extLst>
              <a:ext uri="{FF2B5EF4-FFF2-40B4-BE49-F238E27FC236}">
                <a16:creationId xmlns:a16="http://schemas.microsoft.com/office/drawing/2014/main" id="{BD2A7D1F-61FC-773A-2C51-93FF380A00C1}"/>
              </a:ext>
            </a:extLst>
          </p:cNvPr>
          <p:cNvSpPr txBox="1"/>
          <p:nvPr/>
        </p:nvSpPr>
        <p:spPr>
          <a:xfrm>
            <a:off x="1420348" y="670950"/>
            <a:ext cx="805089" cy="150682"/>
          </a:xfrm>
          <a:prstGeom prst="rect">
            <a:avLst/>
          </a:prstGeom>
        </p:spPr>
        <p:txBody>
          <a:bodyPr vert="horz" wrap="square" lIns="0" tIns="12065" rIns="0" bIns="0" rtlCol="0">
            <a:spAutoFit/>
          </a:bodyPr>
          <a:lstStyle/>
          <a:p>
            <a:pPr algn="ctr">
              <a:buNone/>
            </a:pPr>
            <a:r>
              <a:rPr lang="en-US" sz="900"/>
              <a:t>Text Processing</a:t>
            </a:r>
          </a:p>
        </p:txBody>
      </p:sp>
      <p:sp>
        <p:nvSpPr>
          <p:cNvPr id="23" name="Rectangle 22">
            <a:extLst>
              <a:ext uri="{FF2B5EF4-FFF2-40B4-BE49-F238E27FC236}">
                <a16:creationId xmlns:a16="http://schemas.microsoft.com/office/drawing/2014/main" id="{508A3CB5-32CD-F572-34DD-FAD699A2159F}"/>
              </a:ext>
            </a:extLst>
          </p:cNvPr>
          <p:cNvSpPr/>
          <p:nvPr/>
        </p:nvSpPr>
        <p:spPr>
          <a:xfrm>
            <a:off x="2319351" y="627424"/>
            <a:ext cx="914400"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4">
            <a:extLst>
              <a:ext uri="{FF2B5EF4-FFF2-40B4-BE49-F238E27FC236}">
                <a16:creationId xmlns:a16="http://schemas.microsoft.com/office/drawing/2014/main" id="{02B2B4FE-D667-52EC-8A98-45E36D0AAA96}"/>
              </a:ext>
            </a:extLst>
          </p:cNvPr>
          <p:cNvSpPr txBox="1"/>
          <p:nvPr/>
        </p:nvSpPr>
        <p:spPr>
          <a:xfrm>
            <a:off x="2319351" y="667499"/>
            <a:ext cx="914400" cy="150682"/>
          </a:xfrm>
          <a:prstGeom prst="rect">
            <a:avLst/>
          </a:prstGeom>
        </p:spPr>
        <p:txBody>
          <a:bodyPr vert="horz" wrap="square" lIns="0" tIns="12065" rIns="0" bIns="0" rtlCol="0">
            <a:spAutoFit/>
          </a:bodyPr>
          <a:lstStyle/>
          <a:p>
            <a:pPr algn="ctr">
              <a:buNone/>
            </a:pPr>
            <a:r>
              <a:rPr lang="en-US" sz="900"/>
              <a:t>Sentiment Analysis</a:t>
            </a:r>
          </a:p>
        </p:txBody>
      </p:sp>
      <p:sp>
        <p:nvSpPr>
          <p:cNvPr id="25" name="Rectangle 24">
            <a:extLst>
              <a:ext uri="{FF2B5EF4-FFF2-40B4-BE49-F238E27FC236}">
                <a16:creationId xmlns:a16="http://schemas.microsoft.com/office/drawing/2014/main" id="{6090821E-EF32-3870-33D0-CD04672B07F4}"/>
              </a:ext>
            </a:extLst>
          </p:cNvPr>
          <p:cNvSpPr/>
          <p:nvPr/>
        </p:nvSpPr>
        <p:spPr>
          <a:xfrm>
            <a:off x="2763609" y="966864"/>
            <a:ext cx="1098942"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bject 4">
            <a:extLst>
              <a:ext uri="{FF2B5EF4-FFF2-40B4-BE49-F238E27FC236}">
                <a16:creationId xmlns:a16="http://schemas.microsoft.com/office/drawing/2014/main" id="{2E853823-B4D5-57C6-4BFF-A8D823FF1699}"/>
              </a:ext>
            </a:extLst>
          </p:cNvPr>
          <p:cNvSpPr txBox="1"/>
          <p:nvPr/>
        </p:nvSpPr>
        <p:spPr>
          <a:xfrm>
            <a:off x="2782001" y="1006939"/>
            <a:ext cx="1062157" cy="150682"/>
          </a:xfrm>
          <a:prstGeom prst="rect">
            <a:avLst/>
          </a:prstGeom>
        </p:spPr>
        <p:txBody>
          <a:bodyPr vert="horz" wrap="square" lIns="0" tIns="12065" rIns="0" bIns="0" rtlCol="0">
            <a:spAutoFit/>
          </a:bodyPr>
          <a:lstStyle/>
          <a:p>
            <a:pPr algn="ctr">
              <a:buNone/>
            </a:pPr>
            <a:r>
              <a:rPr lang="en-US" sz="900"/>
              <a:t>NER &amp; Skills Extraction</a:t>
            </a:r>
          </a:p>
        </p:txBody>
      </p:sp>
      <p:sp>
        <p:nvSpPr>
          <p:cNvPr id="27" name="Rectangle 26">
            <a:extLst>
              <a:ext uri="{FF2B5EF4-FFF2-40B4-BE49-F238E27FC236}">
                <a16:creationId xmlns:a16="http://schemas.microsoft.com/office/drawing/2014/main" id="{987EC2B8-78FB-887B-34C2-AF0091D9CB24}"/>
              </a:ext>
            </a:extLst>
          </p:cNvPr>
          <p:cNvSpPr/>
          <p:nvPr/>
        </p:nvSpPr>
        <p:spPr>
          <a:xfrm>
            <a:off x="3327665" y="63337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bject 4">
            <a:extLst>
              <a:ext uri="{FF2B5EF4-FFF2-40B4-BE49-F238E27FC236}">
                <a16:creationId xmlns:a16="http://schemas.microsoft.com/office/drawing/2014/main" id="{01357E4D-45EE-84E7-D5F0-0765C9237BB0}"/>
              </a:ext>
            </a:extLst>
          </p:cNvPr>
          <p:cNvSpPr txBox="1"/>
          <p:nvPr/>
        </p:nvSpPr>
        <p:spPr>
          <a:xfrm>
            <a:off x="3327665" y="673449"/>
            <a:ext cx="805089" cy="150682"/>
          </a:xfrm>
          <a:prstGeom prst="rect">
            <a:avLst/>
          </a:prstGeom>
        </p:spPr>
        <p:txBody>
          <a:bodyPr vert="horz" wrap="square" lIns="0" tIns="12065" rIns="0" bIns="0" rtlCol="0">
            <a:spAutoFit/>
          </a:bodyPr>
          <a:lstStyle/>
          <a:p>
            <a:pPr algn="ctr">
              <a:buNone/>
            </a:pPr>
            <a:r>
              <a:rPr lang="en-US" sz="900">
                <a:solidFill>
                  <a:srgbClr val="C00000"/>
                </a:solidFill>
              </a:rPr>
              <a:t>Topic Modelling</a:t>
            </a:r>
          </a:p>
        </p:txBody>
      </p:sp>
      <p:sp>
        <p:nvSpPr>
          <p:cNvPr id="29" name="Rectangle 28">
            <a:extLst>
              <a:ext uri="{FF2B5EF4-FFF2-40B4-BE49-F238E27FC236}">
                <a16:creationId xmlns:a16="http://schemas.microsoft.com/office/drawing/2014/main" id="{B51F1CAC-E0F3-6A79-96E3-299EE82F2E87}"/>
              </a:ext>
            </a:extLst>
          </p:cNvPr>
          <p:cNvSpPr/>
          <p:nvPr/>
        </p:nvSpPr>
        <p:spPr>
          <a:xfrm>
            <a:off x="1846491"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bject 4">
            <a:extLst>
              <a:ext uri="{FF2B5EF4-FFF2-40B4-BE49-F238E27FC236}">
                <a16:creationId xmlns:a16="http://schemas.microsoft.com/office/drawing/2014/main" id="{915D71A7-A843-1E6D-0678-61058D2ECA1A}"/>
              </a:ext>
            </a:extLst>
          </p:cNvPr>
          <p:cNvSpPr txBox="1"/>
          <p:nvPr/>
        </p:nvSpPr>
        <p:spPr>
          <a:xfrm>
            <a:off x="1846491" y="1005214"/>
            <a:ext cx="805089" cy="150682"/>
          </a:xfrm>
          <a:prstGeom prst="rect">
            <a:avLst/>
          </a:prstGeom>
        </p:spPr>
        <p:txBody>
          <a:bodyPr vert="horz" wrap="square" lIns="0" tIns="12065" rIns="0" bIns="0" rtlCol="0">
            <a:spAutoFit/>
          </a:bodyPr>
          <a:lstStyle/>
          <a:p>
            <a:pPr algn="ctr">
              <a:buNone/>
            </a:pPr>
            <a:r>
              <a:rPr lang="en-US" sz="900"/>
              <a:t>Summarization</a:t>
            </a:r>
          </a:p>
        </p:txBody>
      </p:sp>
      <p:sp>
        <p:nvSpPr>
          <p:cNvPr id="31" name="Rectangle 30">
            <a:extLst>
              <a:ext uri="{FF2B5EF4-FFF2-40B4-BE49-F238E27FC236}">
                <a16:creationId xmlns:a16="http://schemas.microsoft.com/office/drawing/2014/main" id="{3B54244A-A24C-3A00-E183-5EE89E43A9EF}"/>
              </a:ext>
            </a:extLst>
          </p:cNvPr>
          <p:cNvSpPr/>
          <p:nvPr/>
        </p:nvSpPr>
        <p:spPr>
          <a:xfrm>
            <a:off x="929372"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bject 4">
            <a:extLst>
              <a:ext uri="{FF2B5EF4-FFF2-40B4-BE49-F238E27FC236}">
                <a16:creationId xmlns:a16="http://schemas.microsoft.com/office/drawing/2014/main" id="{4B122135-C474-CEAA-2EBC-EB1A3C857D55}"/>
              </a:ext>
            </a:extLst>
          </p:cNvPr>
          <p:cNvSpPr txBox="1"/>
          <p:nvPr/>
        </p:nvSpPr>
        <p:spPr>
          <a:xfrm>
            <a:off x="929372" y="1005214"/>
            <a:ext cx="805089" cy="150682"/>
          </a:xfrm>
          <a:prstGeom prst="rect">
            <a:avLst/>
          </a:prstGeom>
        </p:spPr>
        <p:txBody>
          <a:bodyPr vert="horz" wrap="square" lIns="0" tIns="12065" rIns="0" bIns="0" rtlCol="0">
            <a:spAutoFit/>
          </a:bodyPr>
          <a:lstStyle/>
          <a:p>
            <a:pPr algn="ctr">
              <a:buNone/>
            </a:pPr>
            <a:r>
              <a:rPr lang="en-US" sz="900"/>
              <a:t>Insights</a:t>
            </a:r>
          </a:p>
        </p:txBody>
      </p:sp>
      <p:cxnSp>
        <p:nvCxnSpPr>
          <p:cNvPr id="34" name="Straight Arrow Connector 33">
            <a:extLst>
              <a:ext uri="{FF2B5EF4-FFF2-40B4-BE49-F238E27FC236}">
                <a16:creationId xmlns:a16="http://schemas.microsoft.com/office/drawing/2014/main" id="{4AEECF20-0529-E9C0-2BC3-A68052B90989}"/>
              </a:ext>
            </a:extLst>
          </p:cNvPr>
          <p:cNvCxnSpPr>
            <a:stCxn id="3" idx="3"/>
            <a:endCxn id="22" idx="1"/>
          </p:cNvCxnSpPr>
          <p:nvPr/>
        </p:nvCxnSpPr>
        <p:spPr>
          <a:xfrm flipV="1">
            <a:off x="1311037" y="746291"/>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9522CDB-6C71-2C15-0E25-6E348014BFB3}"/>
              </a:ext>
            </a:extLst>
          </p:cNvPr>
          <p:cNvCxnSpPr/>
          <p:nvPr/>
        </p:nvCxnSpPr>
        <p:spPr>
          <a:xfrm flipV="1">
            <a:off x="2225437" y="742839"/>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16A21AF-8DD4-F051-8FD1-B729B28CAD5C}"/>
              </a:ext>
            </a:extLst>
          </p:cNvPr>
          <p:cNvCxnSpPr/>
          <p:nvPr/>
        </p:nvCxnSpPr>
        <p:spPr>
          <a:xfrm flipV="1">
            <a:off x="3226053" y="745988"/>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B45F7AC-4CF2-C684-D907-8482EB352D87}"/>
              </a:ext>
            </a:extLst>
          </p:cNvPr>
          <p:cNvCxnSpPr>
            <a:cxnSpLocks/>
          </p:cNvCxnSpPr>
          <p:nvPr/>
        </p:nvCxnSpPr>
        <p:spPr>
          <a:xfrm>
            <a:off x="3730209" y="863427"/>
            <a:ext cx="0" cy="1017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5B6B55F-D03D-A59F-C0F2-FAEC30EB51BC}"/>
              </a:ext>
            </a:extLst>
          </p:cNvPr>
          <p:cNvCxnSpPr>
            <a:cxnSpLocks/>
            <a:stCxn id="25" idx="1"/>
          </p:cNvCxnSpPr>
          <p:nvPr/>
        </p:nvCxnSpPr>
        <p:spPr>
          <a:xfrm flipH="1" flipV="1">
            <a:off x="2657453" y="1076380"/>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1269871-ECC7-9F6E-12D5-1C5EDE817978}"/>
              </a:ext>
            </a:extLst>
          </p:cNvPr>
          <p:cNvCxnSpPr>
            <a:cxnSpLocks/>
          </p:cNvCxnSpPr>
          <p:nvPr/>
        </p:nvCxnSpPr>
        <p:spPr>
          <a:xfrm flipH="1" flipV="1">
            <a:off x="1734461" y="1091297"/>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4">
            <a:extLst>
              <a:ext uri="{FF2B5EF4-FFF2-40B4-BE49-F238E27FC236}">
                <a16:creationId xmlns:a16="http://schemas.microsoft.com/office/drawing/2014/main" id="{26242D0D-7E5A-5893-6A38-E8672BCED4E3}"/>
              </a:ext>
            </a:extLst>
          </p:cNvPr>
          <p:cNvSpPr txBox="1"/>
          <p:nvPr/>
        </p:nvSpPr>
        <p:spPr>
          <a:xfrm>
            <a:off x="124948" y="1501189"/>
            <a:ext cx="4419599" cy="1625445"/>
          </a:xfrm>
          <a:prstGeom prst="rect">
            <a:avLst/>
          </a:prstGeom>
        </p:spPr>
        <p:txBody>
          <a:bodyPr vert="horz" wrap="square" lIns="0" tIns="12065" rIns="0" bIns="0" rtlCol="0">
            <a:spAutoFit/>
          </a:bodyPr>
          <a:lstStyle/>
          <a:p>
            <a:pPr marL="12700" marR="0" lvl="0" algn="l" defTabSz="914400" rtl="0" eaLnBrk="1" fontAlgn="auto" latinLnBrk="0" hangingPunct="1">
              <a:lnSpc>
                <a:spcPct val="100000"/>
              </a:lnSpc>
              <a:spcBef>
                <a:spcPts val="95"/>
              </a:spcBef>
              <a:spcAft>
                <a:spcPts val="0"/>
              </a:spcAft>
              <a:buClrTx/>
              <a:buSzTx/>
              <a:tabLst/>
              <a:defRPr/>
            </a:pPr>
            <a:r>
              <a:rPr lang="en-US" sz="900" b="1"/>
              <a:t>What is Topic Modeling?</a:t>
            </a:r>
            <a:endParaRPr lang="en-US" sz="900"/>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t>Topic modeling is an </a:t>
            </a:r>
            <a:r>
              <a:rPr lang="en-US" sz="900" b="1"/>
              <a:t>unsupervised machine learning </a:t>
            </a:r>
            <a:r>
              <a:rPr lang="en-US" sz="900"/>
              <a:t>technique that automatically discovers the main themes or “topics” present within a large collection of unstructured text, such as interview transcripts.</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t>Each topic is represented by a cluster of keywords that frequently co-occur, helping to summarize and interpret the content of documents at scale</a:t>
            </a:r>
          </a:p>
          <a:p>
            <a:pPr marL="12700" marR="0" lvl="0" algn="l" defTabSz="914400" rtl="0" eaLnBrk="1" fontAlgn="auto" latinLnBrk="0" hangingPunct="1">
              <a:lnSpc>
                <a:spcPct val="100000"/>
              </a:lnSpc>
              <a:spcBef>
                <a:spcPts val="95"/>
              </a:spcBef>
              <a:spcAft>
                <a:spcPts val="0"/>
              </a:spcAft>
              <a:buClrTx/>
              <a:buSzTx/>
              <a:tabLst/>
              <a:defRPr/>
            </a:pPr>
            <a:r>
              <a:rPr lang="en-US" sz="900" b="1">
                <a:ea typeface="Calibri" panose="020F0502020204030204" pitchFamily="34" charset="0"/>
                <a:cs typeface="Times New Roman" panose="02020603050405020304" pitchFamily="18" charset="0"/>
              </a:rPr>
              <a:t>Why Use Topic Modeling in Hiring Analysis?</a:t>
            </a:r>
            <a:endParaRPr lang="en-US" sz="900">
              <a:ea typeface="Calibri" panose="020F0502020204030204" pitchFamily="34" charset="0"/>
              <a:cs typeface="Times New Roman" panose="02020603050405020304" pitchFamily="18" charset="0"/>
            </a:endParaRPr>
          </a:p>
          <a:p>
            <a:pPr marL="184150" marR="0" lvl="0" indent="-171450"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r>
              <a:rPr lang="en-US" sz="900">
                <a:ea typeface="Calibri" panose="020F0502020204030204" pitchFamily="34" charset="0"/>
                <a:cs typeface="Times New Roman" panose="02020603050405020304" pitchFamily="18" charset="0"/>
              </a:rPr>
              <a:t>Extracts Key Themes</a:t>
            </a:r>
          </a:p>
          <a:p>
            <a:pPr marL="184150" marR="0" lvl="0" indent="-171450"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r>
              <a:rPr lang="en-US" sz="900">
                <a:ea typeface="Calibri" panose="020F0502020204030204" pitchFamily="34" charset="0"/>
                <a:cs typeface="Times New Roman" panose="02020603050405020304" pitchFamily="18" charset="0"/>
              </a:rPr>
              <a:t>Objective Comparison</a:t>
            </a:r>
          </a:p>
          <a:p>
            <a:pPr marL="184150" marR="0" lvl="0" indent="-171450"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r>
              <a:rPr lang="en-US" sz="900">
                <a:ea typeface="Calibri" panose="020F0502020204030204" pitchFamily="34" charset="0"/>
                <a:cs typeface="Times New Roman" panose="02020603050405020304" pitchFamily="18" charset="0"/>
              </a:rPr>
              <a:t>Role Fit Assessment</a:t>
            </a:r>
          </a:p>
          <a:p>
            <a:pPr marL="184150" marR="0" lvl="0" indent="-171450" algn="l" defTabSz="914400" rtl="0" eaLnBrk="1" fontAlgn="auto" latinLnBrk="0" hangingPunct="1">
              <a:lnSpc>
                <a:spcPct val="100000"/>
              </a:lnSpc>
              <a:spcBef>
                <a:spcPts val="95"/>
              </a:spcBef>
              <a:spcAft>
                <a:spcPts val="0"/>
              </a:spcAft>
              <a:buClrTx/>
              <a:buSzTx/>
              <a:buFont typeface="Arial" panose="020B0604020202020204" pitchFamily="34" charset="0"/>
              <a:buChar char="•"/>
              <a:tabLst/>
              <a:defRPr/>
            </a:pPr>
            <a:r>
              <a:rPr lang="en-US" sz="900">
                <a:ea typeface="Calibri" panose="020F0502020204030204" pitchFamily="34" charset="0"/>
                <a:cs typeface="Times New Roman" panose="02020603050405020304" pitchFamily="18" charset="0"/>
              </a:rPr>
              <a:t>Scalable Insight</a:t>
            </a:r>
          </a:p>
        </p:txBody>
      </p:sp>
    </p:spTree>
    <p:extLst>
      <p:ext uri="{BB962C8B-B14F-4D97-AF65-F5344CB8AC3E}">
        <p14:creationId xmlns:p14="http://schemas.microsoft.com/office/powerpoint/2010/main" val="3839110155"/>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BA7E6-A9D0-E476-291F-7CD2465825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F1DD1F0-6C63-C302-1EBF-6418FDF05F56}"/>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F82701F1-4CD0-82E4-583C-A4EDE556965B}"/>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72FD216D-996C-34C2-17B1-52CD2891770E}"/>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9ACB73F8-3DBB-61AF-233C-7EA52C94CEC0}"/>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A1BE32DB-9278-64B8-0730-378AD48F431B}"/>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3EFCA9A1-EDDD-6967-761A-87432A7AAA90}"/>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74FC16D3-88EE-F381-F553-F616D158D215}"/>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8758A04B-B0DD-E2C4-DFD1-086B2D9DB98C}"/>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4CEB926D-3C9F-CC46-B0D8-0063570A1BF7}"/>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19</a:t>
            </a:fld>
            <a:r>
              <a:rPr spc="-45" dirty="0"/>
              <a:t> </a:t>
            </a:r>
            <a:r>
              <a:rPr spc="125" dirty="0"/>
              <a:t>/</a:t>
            </a:r>
            <a:r>
              <a:rPr spc="-45" dirty="0"/>
              <a:t> </a:t>
            </a:r>
            <a:r>
              <a:rPr lang="en-IN" spc="-15" dirty="0"/>
              <a:t>35</a:t>
            </a:r>
            <a:endParaRPr spc="-15" dirty="0"/>
          </a:p>
        </p:txBody>
      </p:sp>
      <p:sp>
        <p:nvSpPr>
          <p:cNvPr id="3" name="Rectangle 2">
            <a:extLst>
              <a:ext uri="{FF2B5EF4-FFF2-40B4-BE49-F238E27FC236}">
                <a16:creationId xmlns:a16="http://schemas.microsoft.com/office/drawing/2014/main" id="{43311431-494E-5212-84E4-D89FACE593E7}"/>
              </a:ext>
            </a:extLst>
          </p:cNvPr>
          <p:cNvSpPr/>
          <p:nvPr/>
        </p:nvSpPr>
        <p:spPr>
          <a:xfrm>
            <a:off x="5059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bject 4">
            <a:extLst>
              <a:ext uri="{FF2B5EF4-FFF2-40B4-BE49-F238E27FC236}">
                <a16:creationId xmlns:a16="http://schemas.microsoft.com/office/drawing/2014/main" id="{9F5EA697-2884-57BF-B994-DEEBE8F796EA}"/>
              </a:ext>
            </a:extLst>
          </p:cNvPr>
          <p:cNvSpPr txBox="1"/>
          <p:nvPr/>
        </p:nvSpPr>
        <p:spPr>
          <a:xfrm>
            <a:off x="505948" y="670950"/>
            <a:ext cx="805089" cy="150682"/>
          </a:xfrm>
          <a:prstGeom prst="rect">
            <a:avLst/>
          </a:prstGeom>
        </p:spPr>
        <p:txBody>
          <a:bodyPr vert="horz" wrap="square" lIns="0" tIns="12065" rIns="0" bIns="0" rtlCol="0">
            <a:spAutoFit/>
          </a:bodyPr>
          <a:lstStyle/>
          <a:p>
            <a:pPr algn="ctr">
              <a:buNone/>
            </a:pPr>
            <a:r>
              <a:rPr lang="en-US" sz="900"/>
              <a:t>Raw Transcript</a:t>
            </a:r>
          </a:p>
        </p:txBody>
      </p:sp>
      <p:sp>
        <p:nvSpPr>
          <p:cNvPr id="14" name="TextBox 13">
            <a:extLst>
              <a:ext uri="{FF2B5EF4-FFF2-40B4-BE49-F238E27FC236}">
                <a16:creationId xmlns:a16="http://schemas.microsoft.com/office/drawing/2014/main" id="{E6B4A860-0E49-3173-6423-E95443428658}"/>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Transcript Analysis Workflow for Hiring Decisions</a:t>
            </a:r>
            <a:endParaRPr lang="en-IN"/>
          </a:p>
        </p:txBody>
      </p:sp>
      <p:sp>
        <p:nvSpPr>
          <p:cNvPr id="17" name="Rectangle 16">
            <a:extLst>
              <a:ext uri="{FF2B5EF4-FFF2-40B4-BE49-F238E27FC236}">
                <a16:creationId xmlns:a16="http://schemas.microsoft.com/office/drawing/2014/main" id="{12CF79C3-0E3B-B187-8E0B-3F230B1A7012}"/>
              </a:ext>
            </a:extLst>
          </p:cNvPr>
          <p:cNvSpPr/>
          <p:nvPr/>
        </p:nvSpPr>
        <p:spPr>
          <a:xfrm>
            <a:off x="14203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bject 4">
            <a:extLst>
              <a:ext uri="{FF2B5EF4-FFF2-40B4-BE49-F238E27FC236}">
                <a16:creationId xmlns:a16="http://schemas.microsoft.com/office/drawing/2014/main" id="{603AEED0-CAF4-3AA8-3A81-5D55059855EB}"/>
              </a:ext>
            </a:extLst>
          </p:cNvPr>
          <p:cNvSpPr txBox="1"/>
          <p:nvPr/>
        </p:nvSpPr>
        <p:spPr>
          <a:xfrm>
            <a:off x="1420348" y="670950"/>
            <a:ext cx="805089" cy="150682"/>
          </a:xfrm>
          <a:prstGeom prst="rect">
            <a:avLst/>
          </a:prstGeom>
        </p:spPr>
        <p:txBody>
          <a:bodyPr vert="horz" wrap="square" lIns="0" tIns="12065" rIns="0" bIns="0" rtlCol="0">
            <a:spAutoFit/>
          </a:bodyPr>
          <a:lstStyle/>
          <a:p>
            <a:pPr algn="ctr">
              <a:buNone/>
            </a:pPr>
            <a:r>
              <a:rPr lang="en-US" sz="900"/>
              <a:t>Text Processing</a:t>
            </a:r>
          </a:p>
        </p:txBody>
      </p:sp>
      <p:sp>
        <p:nvSpPr>
          <p:cNvPr id="23" name="Rectangle 22">
            <a:extLst>
              <a:ext uri="{FF2B5EF4-FFF2-40B4-BE49-F238E27FC236}">
                <a16:creationId xmlns:a16="http://schemas.microsoft.com/office/drawing/2014/main" id="{F5EBC9C5-AE9D-A077-6306-F4C2BB2995D0}"/>
              </a:ext>
            </a:extLst>
          </p:cNvPr>
          <p:cNvSpPr/>
          <p:nvPr/>
        </p:nvSpPr>
        <p:spPr>
          <a:xfrm>
            <a:off x="2319351" y="627424"/>
            <a:ext cx="914400"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4">
            <a:extLst>
              <a:ext uri="{FF2B5EF4-FFF2-40B4-BE49-F238E27FC236}">
                <a16:creationId xmlns:a16="http://schemas.microsoft.com/office/drawing/2014/main" id="{D85F39E4-9EBC-0D1F-5632-6DB9DDC70E94}"/>
              </a:ext>
            </a:extLst>
          </p:cNvPr>
          <p:cNvSpPr txBox="1"/>
          <p:nvPr/>
        </p:nvSpPr>
        <p:spPr>
          <a:xfrm>
            <a:off x="2319351" y="667499"/>
            <a:ext cx="914400" cy="150682"/>
          </a:xfrm>
          <a:prstGeom prst="rect">
            <a:avLst/>
          </a:prstGeom>
        </p:spPr>
        <p:txBody>
          <a:bodyPr vert="horz" wrap="square" lIns="0" tIns="12065" rIns="0" bIns="0" rtlCol="0">
            <a:spAutoFit/>
          </a:bodyPr>
          <a:lstStyle/>
          <a:p>
            <a:pPr algn="ctr">
              <a:buNone/>
            </a:pPr>
            <a:r>
              <a:rPr lang="en-US" sz="900"/>
              <a:t>Sentiment Analysis</a:t>
            </a:r>
          </a:p>
        </p:txBody>
      </p:sp>
      <p:sp>
        <p:nvSpPr>
          <p:cNvPr id="25" name="Rectangle 24">
            <a:extLst>
              <a:ext uri="{FF2B5EF4-FFF2-40B4-BE49-F238E27FC236}">
                <a16:creationId xmlns:a16="http://schemas.microsoft.com/office/drawing/2014/main" id="{B59B0505-631A-8955-B318-73E2EBF55993}"/>
              </a:ext>
            </a:extLst>
          </p:cNvPr>
          <p:cNvSpPr/>
          <p:nvPr/>
        </p:nvSpPr>
        <p:spPr>
          <a:xfrm>
            <a:off x="2763609" y="966864"/>
            <a:ext cx="1098942"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bject 4">
            <a:extLst>
              <a:ext uri="{FF2B5EF4-FFF2-40B4-BE49-F238E27FC236}">
                <a16:creationId xmlns:a16="http://schemas.microsoft.com/office/drawing/2014/main" id="{A8994DA8-09BB-9539-261F-5C586F592CAB}"/>
              </a:ext>
            </a:extLst>
          </p:cNvPr>
          <p:cNvSpPr txBox="1"/>
          <p:nvPr/>
        </p:nvSpPr>
        <p:spPr>
          <a:xfrm>
            <a:off x="2782001" y="1006939"/>
            <a:ext cx="1062157" cy="150682"/>
          </a:xfrm>
          <a:prstGeom prst="rect">
            <a:avLst/>
          </a:prstGeom>
        </p:spPr>
        <p:txBody>
          <a:bodyPr vert="horz" wrap="square" lIns="0" tIns="12065" rIns="0" bIns="0" rtlCol="0">
            <a:spAutoFit/>
          </a:bodyPr>
          <a:lstStyle/>
          <a:p>
            <a:pPr algn="ctr">
              <a:buNone/>
            </a:pPr>
            <a:r>
              <a:rPr lang="en-US" sz="900"/>
              <a:t>NER &amp; Skills Extraction</a:t>
            </a:r>
          </a:p>
        </p:txBody>
      </p:sp>
      <p:sp>
        <p:nvSpPr>
          <p:cNvPr id="27" name="Rectangle 26">
            <a:extLst>
              <a:ext uri="{FF2B5EF4-FFF2-40B4-BE49-F238E27FC236}">
                <a16:creationId xmlns:a16="http://schemas.microsoft.com/office/drawing/2014/main" id="{DDAF02F2-F23F-C462-D5B8-B4391F4CEA16}"/>
              </a:ext>
            </a:extLst>
          </p:cNvPr>
          <p:cNvSpPr/>
          <p:nvPr/>
        </p:nvSpPr>
        <p:spPr>
          <a:xfrm>
            <a:off x="3327665" y="63337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bject 4">
            <a:extLst>
              <a:ext uri="{FF2B5EF4-FFF2-40B4-BE49-F238E27FC236}">
                <a16:creationId xmlns:a16="http://schemas.microsoft.com/office/drawing/2014/main" id="{4079AD44-7B3B-F121-A39C-1DC991B2774B}"/>
              </a:ext>
            </a:extLst>
          </p:cNvPr>
          <p:cNvSpPr txBox="1"/>
          <p:nvPr/>
        </p:nvSpPr>
        <p:spPr>
          <a:xfrm>
            <a:off x="3327665" y="673449"/>
            <a:ext cx="805089" cy="150682"/>
          </a:xfrm>
          <a:prstGeom prst="rect">
            <a:avLst/>
          </a:prstGeom>
        </p:spPr>
        <p:txBody>
          <a:bodyPr vert="horz" wrap="square" lIns="0" tIns="12065" rIns="0" bIns="0" rtlCol="0">
            <a:spAutoFit/>
          </a:bodyPr>
          <a:lstStyle/>
          <a:p>
            <a:pPr algn="ctr">
              <a:buNone/>
            </a:pPr>
            <a:r>
              <a:rPr lang="en-US" sz="900">
                <a:solidFill>
                  <a:srgbClr val="C00000"/>
                </a:solidFill>
              </a:rPr>
              <a:t>Topic Modelling</a:t>
            </a:r>
          </a:p>
        </p:txBody>
      </p:sp>
      <p:sp>
        <p:nvSpPr>
          <p:cNvPr id="29" name="Rectangle 28">
            <a:extLst>
              <a:ext uri="{FF2B5EF4-FFF2-40B4-BE49-F238E27FC236}">
                <a16:creationId xmlns:a16="http://schemas.microsoft.com/office/drawing/2014/main" id="{AFB69FE9-4C1E-498F-1E6F-428DB821E29D}"/>
              </a:ext>
            </a:extLst>
          </p:cNvPr>
          <p:cNvSpPr/>
          <p:nvPr/>
        </p:nvSpPr>
        <p:spPr>
          <a:xfrm>
            <a:off x="1846491"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bject 4">
            <a:extLst>
              <a:ext uri="{FF2B5EF4-FFF2-40B4-BE49-F238E27FC236}">
                <a16:creationId xmlns:a16="http://schemas.microsoft.com/office/drawing/2014/main" id="{70EB5202-5C1D-9BF3-8EEA-BCCE60095F87}"/>
              </a:ext>
            </a:extLst>
          </p:cNvPr>
          <p:cNvSpPr txBox="1"/>
          <p:nvPr/>
        </p:nvSpPr>
        <p:spPr>
          <a:xfrm>
            <a:off x="1846491" y="1005214"/>
            <a:ext cx="805089" cy="150682"/>
          </a:xfrm>
          <a:prstGeom prst="rect">
            <a:avLst/>
          </a:prstGeom>
        </p:spPr>
        <p:txBody>
          <a:bodyPr vert="horz" wrap="square" lIns="0" tIns="12065" rIns="0" bIns="0" rtlCol="0">
            <a:spAutoFit/>
          </a:bodyPr>
          <a:lstStyle/>
          <a:p>
            <a:pPr algn="ctr">
              <a:buNone/>
            </a:pPr>
            <a:r>
              <a:rPr lang="en-US" sz="900"/>
              <a:t>Summarization</a:t>
            </a:r>
          </a:p>
        </p:txBody>
      </p:sp>
      <p:sp>
        <p:nvSpPr>
          <p:cNvPr id="31" name="Rectangle 30">
            <a:extLst>
              <a:ext uri="{FF2B5EF4-FFF2-40B4-BE49-F238E27FC236}">
                <a16:creationId xmlns:a16="http://schemas.microsoft.com/office/drawing/2014/main" id="{C335F17B-714D-DEA4-9F4C-A62115499EC6}"/>
              </a:ext>
            </a:extLst>
          </p:cNvPr>
          <p:cNvSpPr/>
          <p:nvPr/>
        </p:nvSpPr>
        <p:spPr>
          <a:xfrm>
            <a:off x="929372"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bject 4">
            <a:extLst>
              <a:ext uri="{FF2B5EF4-FFF2-40B4-BE49-F238E27FC236}">
                <a16:creationId xmlns:a16="http://schemas.microsoft.com/office/drawing/2014/main" id="{8BAC460C-E17D-9D4B-68A1-EB69B304373F}"/>
              </a:ext>
            </a:extLst>
          </p:cNvPr>
          <p:cNvSpPr txBox="1"/>
          <p:nvPr/>
        </p:nvSpPr>
        <p:spPr>
          <a:xfrm>
            <a:off x="929372" y="1005214"/>
            <a:ext cx="805089" cy="150682"/>
          </a:xfrm>
          <a:prstGeom prst="rect">
            <a:avLst/>
          </a:prstGeom>
        </p:spPr>
        <p:txBody>
          <a:bodyPr vert="horz" wrap="square" lIns="0" tIns="12065" rIns="0" bIns="0" rtlCol="0">
            <a:spAutoFit/>
          </a:bodyPr>
          <a:lstStyle/>
          <a:p>
            <a:pPr algn="ctr">
              <a:buNone/>
            </a:pPr>
            <a:r>
              <a:rPr lang="en-US" sz="900"/>
              <a:t>Insights</a:t>
            </a:r>
          </a:p>
        </p:txBody>
      </p:sp>
      <p:cxnSp>
        <p:nvCxnSpPr>
          <p:cNvPr id="34" name="Straight Arrow Connector 33">
            <a:extLst>
              <a:ext uri="{FF2B5EF4-FFF2-40B4-BE49-F238E27FC236}">
                <a16:creationId xmlns:a16="http://schemas.microsoft.com/office/drawing/2014/main" id="{82063876-0E83-BDC5-C2F6-E9A92B63A7EC}"/>
              </a:ext>
            </a:extLst>
          </p:cNvPr>
          <p:cNvCxnSpPr>
            <a:stCxn id="3" idx="3"/>
            <a:endCxn id="22" idx="1"/>
          </p:cNvCxnSpPr>
          <p:nvPr/>
        </p:nvCxnSpPr>
        <p:spPr>
          <a:xfrm flipV="1">
            <a:off x="1311037" y="746291"/>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890B630-44B1-DABE-9525-1A7CBD95556D}"/>
              </a:ext>
            </a:extLst>
          </p:cNvPr>
          <p:cNvCxnSpPr/>
          <p:nvPr/>
        </p:nvCxnSpPr>
        <p:spPr>
          <a:xfrm flipV="1">
            <a:off x="2225437" y="742839"/>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E1C261A-ACA2-1214-5DAD-CE0B20AC5738}"/>
              </a:ext>
            </a:extLst>
          </p:cNvPr>
          <p:cNvCxnSpPr/>
          <p:nvPr/>
        </p:nvCxnSpPr>
        <p:spPr>
          <a:xfrm flipV="1">
            <a:off x="3226053" y="745988"/>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412028-E829-EAD7-FF40-A4BCF9C7C380}"/>
              </a:ext>
            </a:extLst>
          </p:cNvPr>
          <p:cNvCxnSpPr>
            <a:cxnSpLocks/>
          </p:cNvCxnSpPr>
          <p:nvPr/>
        </p:nvCxnSpPr>
        <p:spPr>
          <a:xfrm>
            <a:off x="3730209" y="863427"/>
            <a:ext cx="0" cy="1017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E17EDB5-0FEF-E5B3-EA29-C99171C571D1}"/>
              </a:ext>
            </a:extLst>
          </p:cNvPr>
          <p:cNvCxnSpPr>
            <a:cxnSpLocks/>
            <a:stCxn id="25" idx="1"/>
          </p:cNvCxnSpPr>
          <p:nvPr/>
        </p:nvCxnSpPr>
        <p:spPr>
          <a:xfrm flipH="1" flipV="1">
            <a:off x="2657453" y="1076380"/>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7E09B76-84AB-DBA7-3FC3-B2CB71845E9E}"/>
              </a:ext>
            </a:extLst>
          </p:cNvPr>
          <p:cNvCxnSpPr>
            <a:cxnSpLocks/>
          </p:cNvCxnSpPr>
          <p:nvPr/>
        </p:nvCxnSpPr>
        <p:spPr>
          <a:xfrm flipH="1" flipV="1">
            <a:off x="1734461" y="1091297"/>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4">
            <a:extLst>
              <a:ext uri="{FF2B5EF4-FFF2-40B4-BE49-F238E27FC236}">
                <a16:creationId xmlns:a16="http://schemas.microsoft.com/office/drawing/2014/main" id="{84168D70-7B7F-C997-E6C8-A1B942FF0B84}"/>
              </a:ext>
            </a:extLst>
          </p:cNvPr>
          <p:cNvSpPr txBox="1"/>
          <p:nvPr/>
        </p:nvSpPr>
        <p:spPr>
          <a:xfrm>
            <a:off x="124948" y="1501189"/>
            <a:ext cx="4419599" cy="1020151"/>
          </a:xfrm>
          <a:prstGeom prst="rect">
            <a:avLst/>
          </a:prstGeom>
        </p:spPr>
        <p:txBody>
          <a:bodyPr vert="horz" wrap="square" lIns="0" tIns="12065" rIns="0" bIns="0" rtlCol="0">
            <a:spAutoFit/>
          </a:bodyPr>
          <a:lstStyle/>
          <a:p>
            <a:pPr marL="12700" marR="0" lvl="0" algn="l" defTabSz="914400" rtl="0" eaLnBrk="1" fontAlgn="auto" latinLnBrk="0" hangingPunct="1">
              <a:lnSpc>
                <a:spcPct val="100000"/>
              </a:lnSpc>
              <a:spcBef>
                <a:spcPts val="95"/>
              </a:spcBef>
              <a:spcAft>
                <a:spcPts val="0"/>
              </a:spcAft>
              <a:buClrTx/>
              <a:buSzTx/>
              <a:tabLst/>
              <a:defRPr/>
            </a:pPr>
            <a:r>
              <a:rPr lang="en-US" sz="900" b="1">
                <a:ea typeface="Calibri" panose="020F0502020204030204" pitchFamily="34" charset="0"/>
                <a:cs typeface="Times New Roman" panose="02020603050405020304" pitchFamily="18" charset="0"/>
              </a:rPr>
              <a:t>How it works?</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Document-Term Matrix: A matrix is created to represent word frequencies across all transcripts.</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Model Fitting: LDA is applied. LDA assumes each document (transcript) is a mixture of topics, and each topic is a distribution over words.</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Topic Extraction: The model outputs topics as sets of keywords, along with the proportion of each topic present in each transcript</a:t>
            </a:r>
          </a:p>
        </p:txBody>
      </p:sp>
    </p:spTree>
    <p:extLst>
      <p:ext uri="{BB962C8B-B14F-4D97-AF65-F5344CB8AC3E}">
        <p14:creationId xmlns:p14="http://schemas.microsoft.com/office/powerpoint/2010/main" val="3468493058"/>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24E9E86-F8E4-6C27-3DB3-109CDF67947E}"/>
              </a:ext>
            </a:extLst>
          </p:cNvPr>
          <p:cNvSpPr/>
          <p:nvPr/>
        </p:nvSpPr>
        <p:spPr>
          <a:xfrm>
            <a:off x="2375101" y="509803"/>
            <a:ext cx="2150214" cy="1600200"/>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object 2"/>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Multi Dimensional Hiring Decision Analysis Model</a:t>
            </a:r>
            <a:endParaRPr sz="1400" dirty="0">
              <a:latin typeface="Trebuchet MS"/>
              <a:cs typeface="Trebuchet MS"/>
            </a:endParaRPr>
          </a:p>
        </p:txBody>
      </p:sp>
      <p:grpSp>
        <p:nvGrpSpPr>
          <p:cNvPr id="5" name="object 5"/>
          <p:cNvGrpSpPr/>
          <p:nvPr/>
        </p:nvGrpSpPr>
        <p:grpSpPr>
          <a:xfrm>
            <a:off x="0" y="3364623"/>
            <a:ext cx="4608195" cy="91440"/>
            <a:chOff x="0" y="3364623"/>
            <a:chExt cx="4608195" cy="91440"/>
          </a:xfrm>
        </p:grpSpPr>
        <p:sp>
          <p:nvSpPr>
            <p:cNvPr id="6" name="object 6"/>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2</a:t>
            </a:fld>
            <a:r>
              <a:rPr spc="-45" dirty="0"/>
              <a:t> </a:t>
            </a:r>
            <a:r>
              <a:rPr spc="125" dirty="0"/>
              <a:t>/</a:t>
            </a:r>
            <a:r>
              <a:rPr spc="-45" dirty="0"/>
              <a:t> </a:t>
            </a:r>
            <a:r>
              <a:rPr lang="en-IN" spc="-15" dirty="0"/>
              <a:t>35</a:t>
            </a:r>
            <a:endParaRPr spc="-15" dirty="0"/>
          </a:p>
        </p:txBody>
      </p:sp>
      <p:sp>
        <p:nvSpPr>
          <p:cNvPr id="3" name="Rectangle 2">
            <a:extLst>
              <a:ext uri="{FF2B5EF4-FFF2-40B4-BE49-F238E27FC236}">
                <a16:creationId xmlns:a16="http://schemas.microsoft.com/office/drawing/2014/main" id="{145CD4E8-0045-826E-B506-C754B963727E}"/>
              </a:ext>
            </a:extLst>
          </p:cNvPr>
          <p:cNvSpPr/>
          <p:nvPr/>
        </p:nvSpPr>
        <p:spPr>
          <a:xfrm>
            <a:off x="119171" y="511175"/>
            <a:ext cx="2133600" cy="1600200"/>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Question mark with solid fill">
            <a:extLst>
              <a:ext uri="{FF2B5EF4-FFF2-40B4-BE49-F238E27FC236}">
                <a16:creationId xmlns:a16="http://schemas.microsoft.com/office/drawing/2014/main" id="{FB25F989-4950-1E3F-C600-12D675A56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966856" y="499095"/>
            <a:ext cx="302006" cy="302006"/>
          </a:xfrm>
          <a:prstGeom prst="rect">
            <a:avLst/>
          </a:prstGeom>
        </p:spPr>
      </p:pic>
      <p:sp>
        <p:nvSpPr>
          <p:cNvPr id="16" name="TextBox 15">
            <a:extLst>
              <a:ext uri="{FF2B5EF4-FFF2-40B4-BE49-F238E27FC236}">
                <a16:creationId xmlns:a16="http://schemas.microsoft.com/office/drawing/2014/main" id="{6E930233-9F0F-E953-F9CE-451B800AE61E}"/>
              </a:ext>
            </a:extLst>
          </p:cNvPr>
          <p:cNvSpPr txBox="1"/>
          <p:nvPr/>
        </p:nvSpPr>
        <p:spPr>
          <a:xfrm>
            <a:off x="314910" y="487015"/>
            <a:ext cx="1787207" cy="307777"/>
          </a:xfrm>
          <a:prstGeom prst="rect">
            <a:avLst/>
          </a:prstGeom>
          <a:noFill/>
        </p:spPr>
        <p:txBody>
          <a:bodyPr wrap="square" rtlCol="0">
            <a:spAutoFit/>
          </a:bodyPr>
          <a:lstStyle/>
          <a:p>
            <a:r>
              <a:rPr lang="en-IN" sz="1400" dirty="0"/>
              <a:t>What is the Problem</a:t>
            </a:r>
          </a:p>
        </p:txBody>
      </p:sp>
      <p:sp>
        <p:nvSpPr>
          <p:cNvPr id="4" name="object 4"/>
          <p:cNvSpPr txBox="1"/>
          <p:nvPr/>
        </p:nvSpPr>
        <p:spPr>
          <a:xfrm>
            <a:off x="151353" y="720031"/>
            <a:ext cx="2069236" cy="1397177"/>
          </a:xfrm>
          <a:prstGeom prst="rect">
            <a:avLst/>
          </a:prstGeom>
        </p:spPr>
        <p:txBody>
          <a:bodyPr vert="horz" wrap="square" lIns="0" tIns="12065" rIns="0" bIns="0" rtlCol="0">
            <a:spAutoFit/>
          </a:bodyPr>
          <a:lstStyle/>
          <a:p>
            <a:pPr>
              <a:buNone/>
            </a:pPr>
            <a:r>
              <a:rPr lang="en-US" sz="900" dirty="0"/>
              <a:t>Traditional hiring methods rely heavily on resumes, technical interviews, and gut feelings — often missing critical insights into a candidate’s </a:t>
            </a:r>
            <a:r>
              <a:rPr lang="en-US" sz="900" b="1" dirty="0"/>
              <a:t>emotional intelligence</a:t>
            </a:r>
            <a:r>
              <a:rPr lang="en-US" sz="900" dirty="0"/>
              <a:t>, </a:t>
            </a:r>
            <a:r>
              <a:rPr lang="en-US" sz="900" b="1" dirty="0"/>
              <a:t>communication style</a:t>
            </a:r>
            <a:r>
              <a:rPr lang="en-US" sz="900" dirty="0"/>
              <a:t>, and </a:t>
            </a:r>
            <a:r>
              <a:rPr lang="en-US" sz="900" b="1" dirty="0"/>
              <a:t>real-time interaction behavior</a:t>
            </a:r>
            <a:r>
              <a:rPr lang="en-US" sz="900" dirty="0"/>
              <a:t>. This leads to:</a:t>
            </a:r>
          </a:p>
          <a:p>
            <a:pPr marL="171450" indent="-171450">
              <a:buFont typeface="Wingdings" panose="05000000000000000000" pitchFamily="2" charset="2"/>
              <a:buChar char="q"/>
            </a:pPr>
            <a:r>
              <a:rPr lang="en-US" sz="900" dirty="0"/>
              <a:t>Poor cultural fit</a:t>
            </a:r>
          </a:p>
          <a:p>
            <a:pPr marL="171450" indent="-171450">
              <a:buFont typeface="Wingdings" panose="05000000000000000000" pitchFamily="2" charset="2"/>
              <a:buChar char="q"/>
            </a:pPr>
            <a:r>
              <a:rPr lang="en-US" sz="900" dirty="0"/>
              <a:t>Weak communication alignment</a:t>
            </a:r>
          </a:p>
          <a:p>
            <a:pPr marL="171450" indent="-171450">
              <a:buFont typeface="Wingdings" panose="05000000000000000000" pitchFamily="2" charset="2"/>
              <a:buChar char="q"/>
            </a:pPr>
            <a:r>
              <a:rPr lang="en-US" sz="900" dirty="0"/>
              <a:t>Underperformance despite technical competence</a:t>
            </a:r>
          </a:p>
        </p:txBody>
      </p:sp>
      <p:pic>
        <p:nvPicPr>
          <p:cNvPr id="18" name="Graphic 17" descr="Lights On with solid fill">
            <a:extLst>
              <a:ext uri="{FF2B5EF4-FFF2-40B4-BE49-F238E27FC236}">
                <a16:creationId xmlns:a16="http://schemas.microsoft.com/office/drawing/2014/main" id="{F9FFDFBD-292C-DF77-62A3-FF75F58E69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41473" y="513899"/>
            <a:ext cx="299918" cy="299918"/>
          </a:xfrm>
          <a:prstGeom prst="rect">
            <a:avLst/>
          </a:prstGeom>
        </p:spPr>
      </p:pic>
      <p:sp>
        <p:nvSpPr>
          <p:cNvPr id="19" name="TextBox 18">
            <a:extLst>
              <a:ext uri="{FF2B5EF4-FFF2-40B4-BE49-F238E27FC236}">
                <a16:creationId xmlns:a16="http://schemas.microsoft.com/office/drawing/2014/main" id="{F51AAA60-7FCE-3A4E-3508-E7D2A3508304}"/>
              </a:ext>
            </a:extLst>
          </p:cNvPr>
          <p:cNvSpPr txBox="1"/>
          <p:nvPr/>
        </p:nvSpPr>
        <p:spPr>
          <a:xfrm>
            <a:off x="2529603" y="480196"/>
            <a:ext cx="1787207" cy="307777"/>
          </a:xfrm>
          <a:prstGeom prst="rect">
            <a:avLst/>
          </a:prstGeom>
          <a:noFill/>
        </p:spPr>
        <p:txBody>
          <a:bodyPr wrap="square" rtlCol="0">
            <a:spAutoFit/>
          </a:bodyPr>
          <a:lstStyle/>
          <a:p>
            <a:pPr algn="ctr"/>
            <a:r>
              <a:rPr lang="en-IN" sz="1400" dirty="0"/>
              <a:t>Solution…</a:t>
            </a:r>
          </a:p>
        </p:txBody>
      </p:sp>
      <p:sp>
        <p:nvSpPr>
          <p:cNvPr id="20" name="object 4">
            <a:extLst>
              <a:ext uri="{FF2B5EF4-FFF2-40B4-BE49-F238E27FC236}">
                <a16:creationId xmlns:a16="http://schemas.microsoft.com/office/drawing/2014/main" id="{1C331047-6E98-17D6-0D09-D669AD29593E}"/>
              </a:ext>
            </a:extLst>
          </p:cNvPr>
          <p:cNvSpPr txBox="1"/>
          <p:nvPr/>
        </p:nvSpPr>
        <p:spPr>
          <a:xfrm>
            <a:off x="2396818" y="702244"/>
            <a:ext cx="2069236" cy="1397177"/>
          </a:xfrm>
          <a:prstGeom prst="rect">
            <a:avLst/>
          </a:prstGeom>
        </p:spPr>
        <p:txBody>
          <a:bodyPr vert="horz" wrap="square" lIns="0" tIns="12065" rIns="0" bIns="0" rtlCol="0">
            <a:spAutoFit/>
          </a:bodyPr>
          <a:lstStyle/>
          <a:p>
            <a:pPr>
              <a:buNone/>
            </a:pPr>
            <a:r>
              <a:rPr lang="en-IN" sz="900" b="1" dirty="0"/>
              <a:t>Comprehensive hiring model</a:t>
            </a:r>
            <a:r>
              <a:rPr lang="en-IN" sz="900" dirty="0"/>
              <a:t> integrating:</a:t>
            </a:r>
          </a:p>
          <a:p>
            <a:pPr marL="171450" indent="-171450">
              <a:buFont typeface="Wingdings" panose="05000000000000000000" pitchFamily="2" charset="2"/>
              <a:buChar char="q"/>
            </a:pPr>
            <a:r>
              <a:rPr lang="en-IN" sz="900" b="1" dirty="0"/>
              <a:t>Emotional Analysis</a:t>
            </a:r>
            <a:r>
              <a:rPr lang="en-IN" sz="900" dirty="0"/>
              <a:t> (via facial expressions, gaze tracking, and emotional fluctuations)</a:t>
            </a:r>
          </a:p>
          <a:p>
            <a:pPr marL="171450" indent="-171450">
              <a:buFont typeface="Wingdings" panose="05000000000000000000" pitchFamily="2" charset="2"/>
              <a:buChar char="q"/>
            </a:pPr>
            <a:r>
              <a:rPr lang="en-IN" sz="900" b="1" dirty="0"/>
              <a:t>Communication Analysis</a:t>
            </a:r>
            <a:r>
              <a:rPr lang="en-IN" sz="900" dirty="0"/>
              <a:t> (including speech pace, confidence, eye contact, hesitation, and conciseness)</a:t>
            </a:r>
          </a:p>
          <a:p>
            <a:pPr marL="171450" indent="-171450">
              <a:buFont typeface="Wingdings" panose="05000000000000000000" pitchFamily="2" charset="2"/>
              <a:buChar char="q"/>
            </a:pPr>
            <a:r>
              <a:rPr lang="en-IN" sz="900" b="1" dirty="0"/>
              <a:t>Transcript Analysis</a:t>
            </a:r>
            <a:r>
              <a:rPr lang="en-IN" sz="900" dirty="0"/>
              <a:t> (using NLP to evaluate role-fit, technical depth, emotional tone, and language clarity)</a:t>
            </a:r>
          </a:p>
        </p:txBody>
      </p:sp>
      <p:sp>
        <p:nvSpPr>
          <p:cNvPr id="21" name="TextBox 20">
            <a:extLst>
              <a:ext uri="{FF2B5EF4-FFF2-40B4-BE49-F238E27FC236}">
                <a16:creationId xmlns:a16="http://schemas.microsoft.com/office/drawing/2014/main" id="{13A74C60-3FC2-014C-DCE3-2999CD5776AD}"/>
              </a:ext>
            </a:extLst>
          </p:cNvPr>
          <p:cNvSpPr txBox="1"/>
          <p:nvPr/>
        </p:nvSpPr>
        <p:spPr>
          <a:xfrm>
            <a:off x="119171" y="2263775"/>
            <a:ext cx="4406144" cy="923330"/>
          </a:xfrm>
          <a:prstGeom prst="rect">
            <a:avLst/>
          </a:prstGeom>
          <a:noFill/>
        </p:spPr>
        <p:txBody>
          <a:bodyPr wrap="square" rtlCol="0">
            <a:spAutoFit/>
          </a:bodyPr>
          <a:lstStyle/>
          <a:p>
            <a:r>
              <a:rPr lang="en-US" sz="900" b="1" dirty="0"/>
              <a:t>Soft skills</a:t>
            </a:r>
            <a:r>
              <a:rPr lang="en-US" sz="900" dirty="0"/>
              <a:t> are increasingly more valued: According to LinkedIn’s 2024 Global Talent Trends, 92% of HR leaders believe soft skills matter as much or more than hard skills</a:t>
            </a:r>
          </a:p>
          <a:p>
            <a:r>
              <a:rPr lang="en-US" sz="900" b="1" dirty="0"/>
              <a:t>Team compatibility</a:t>
            </a:r>
            <a:r>
              <a:rPr lang="en-US" sz="900" dirty="0"/>
              <a:t>: Matching communication and emotional patterns with company culture improves long-term retention.</a:t>
            </a:r>
          </a:p>
          <a:p>
            <a:endParaRPr lang="en-US" sz="900" dirty="0"/>
          </a:p>
          <a:p>
            <a:r>
              <a:rPr lang="en-US" sz="900" dirty="0"/>
              <a:t>Recent Companies: HireVue, </a:t>
            </a:r>
            <a:r>
              <a:rPr lang="en-US" sz="900" dirty="0" err="1"/>
              <a:t>Pymetrics</a:t>
            </a:r>
            <a:r>
              <a:rPr lang="en-US" sz="900" dirty="0"/>
              <a:t>, </a:t>
            </a:r>
            <a:r>
              <a:rPr lang="en-US" sz="900" dirty="0" err="1"/>
              <a:t>Entelo</a:t>
            </a:r>
            <a:r>
              <a:rPr lang="en-US" sz="900" dirty="0"/>
              <a:t>, </a:t>
            </a:r>
            <a:r>
              <a:rPr lang="en-US" sz="900" dirty="0" err="1"/>
              <a:t>Retorio</a:t>
            </a:r>
            <a:endParaRPr lang="en-IN" sz="900" dirty="0"/>
          </a:p>
        </p:txBody>
      </p:sp>
    </p:spTree>
    <p:extLst>
      <p:ext uri="{BB962C8B-B14F-4D97-AF65-F5344CB8AC3E}">
        <p14:creationId xmlns:p14="http://schemas.microsoft.com/office/powerpoint/2010/main" val="336286462"/>
      </p:ext>
    </p:extLst>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7DFFE-3F0E-B83B-798B-0E9FCC05BDB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BFAEC65-1FC1-CB39-6690-CD54FF196EDE}"/>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4947217B-6D78-745D-2711-F9B20EBD1F40}"/>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E2B75A89-0FFF-FC47-9366-C5E3C5DA9855}"/>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3A337B3F-A72B-2DD9-59EB-892243D1236F}"/>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8CCE0E28-9471-1A9B-7E53-D951A85210BB}"/>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2804BC04-8B96-D906-E2CA-AD40132A5720}"/>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20DA4DCC-B28B-2F5B-38F9-7DE5A679973E}"/>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F80D7609-5620-D0E1-5790-53E5211C46C6}"/>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C056BE8E-2AFC-7CCB-C64E-FF88F7B23D0E}"/>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20</a:t>
            </a:fld>
            <a:r>
              <a:rPr spc="-45" dirty="0"/>
              <a:t> </a:t>
            </a:r>
            <a:r>
              <a:rPr spc="125" dirty="0"/>
              <a:t>/</a:t>
            </a:r>
            <a:r>
              <a:rPr spc="-45" dirty="0"/>
              <a:t> </a:t>
            </a:r>
            <a:r>
              <a:rPr lang="en-IN" spc="-15" dirty="0"/>
              <a:t>35</a:t>
            </a:r>
            <a:endParaRPr spc="-15" dirty="0"/>
          </a:p>
        </p:txBody>
      </p:sp>
      <p:sp>
        <p:nvSpPr>
          <p:cNvPr id="3" name="Rectangle 2">
            <a:extLst>
              <a:ext uri="{FF2B5EF4-FFF2-40B4-BE49-F238E27FC236}">
                <a16:creationId xmlns:a16="http://schemas.microsoft.com/office/drawing/2014/main" id="{CD89D584-444A-EFBB-8932-1895E2EBE0A7}"/>
              </a:ext>
            </a:extLst>
          </p:cNvPr>
          <p:cNvSpPr/>
          <p:nvPr/>
        </p:nvSpPr>
        <p:spPr>
          <a:xfrm>
            <a:off x="5059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bject 4">
            <a:extLst>
              <a:ext uri="{FF2B5EF4-FFF2-40B4-BE49-F238E27FC236}">
                <a16:creationId xmlns:a16="http://schemas.microsoft.com/office/drawing/2014/main" id="{1E1CFC17-9896-D152-1619-14DAA96FF328}"/>
              </a:ext>
            </a:extLst>
          </p:cNvPr>
          <p:cNvSpPr txBox="1"/>
          <p:nvPr/>
        </p:nvSpPr>
        <p:spPr>
          <a:xfrm>
            <a:off x="505948" y="670950"/>
            <a:ext cx="805089" cy="150682"/>
          </a:xfrm>
          <a:prstGeom prst="rect">
            <a:avLst/>
          </a:prstGeom>
        </p:spPr>
        <p:txBody>
          <a:bodyPr vert="horz" wrap="square" lIns="0" tIns="12065" rIns="0" bIns="0" rtlCol="0">
            <a:spAutoFit/>
          </a:bodyPr>
          <a:lstStyle/>
          <a:p>
            <a:pPr algn="ctr">
              <a:buNone/>
            </a:pPr>
            <a:r>
              <a:rPr lang="en-US" sz="900"/>
              <a:t>Raw Transcript</a:t>
            </a:r>
          </a:p>
        </p:txBody>
      </p:sp>
      <p:sp>
        <p:nvSpPr>
          <p:cNvPr id="14" name="TextBox 13">
            <a:extLst>
              <a:ext uri="{FF2B5EF4-FFF2-40B4-BE49-F238E27FC236}">
                <a16:creationId xmlns:a16="http://schemas.microsoft.com/office/drawing/2014/main" id="{3E878BFC-9125-3EBB-34EF-A83B4934ABB3}"/>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Transcript Analysis Workflow for Hiring Decisions</a:t>
            </a:r>
            <a:endParaRPr lang="en-IN"/>
          </a:p>
        </p:txBody>
      </p:sp>
      <p:sp>
        <p:nvSpPr>
          <p:cNvPr id="17" name="Rectangle 16">
            <a:extLst>
              <a:ext uri="{FF2B5EF4-FFF2-40B4-BE49-F238E27FC236}">
                <a16:creationId xmlns:a16="http://schemas.microsoft.com/office/drawing/2014/main" id="{F3D41579-08D9-90FB-135C-9DD0963AF919}"/>
              </a:ext>
            </a:extLst>
          </p:cNvPr>
          <p:cNvSpPr/>
          <p:nvPr/>
        </p:nvSpPr>
        <p:spPr>
          <a:xfrm>
            <a:off x="14203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bject 4">
            <a:extLst>
              <a:ext uri="{FF2B5EF4-FFF2-40B4-BE49-F238E27FC236}">
                <a16:creationId xmlns:a16="http://schemas.microsoft.com/office/drawing/2014/main" id="{23908183-4513-A483-30D8-0DDCFD9EEBDD}"/>
              </a:ext>
            </a:extLst>
          </p:cNvPr>
          <p:cNvSpPr txBox="1"/>
          <p:nvPr/>
        </p:nvSpPr>
        <p:spPr>
          <a:xfrm>
            <a:off x="1420348" y="670950"/>
            <a:ext cx="805089" cy="150682"/>
          </a:xfrm>
          <a:prstGeom prst="rect">
            <a:avLst/>
          </a:prstGeom>
        </p:spPr>
        <p:txBody>
          <a:bodyPr vert="horz" wrap="square" lIns="0" tIns="12065" rIns="0" bIns="0" rtlCol="0">
            <a:spAutoFit/>
          </a:bodyPr>
          <a:lstStyle/>
          <a:p>
            <a:pPr algn="ctr">
              <a:buNone/>
            </a:pPr>
            <a:r>
              <a:rPr lang="en-US" sz="900"/>
              <a:t>Text Processing</a:t>
            </a:r>
          </a:p>
        </p:txBody>
      </p:sp>
      <p:sp>
        <p:nvSpPr>
          <p:cNvPr id="23" name="Rectangle 22">
            <a:extLst>
              <a:ext uri="{FF2B5EF4-FFF2-40B4-BE49-F238E27FC236}">
                <a16:creationId xmlns:a16="http://schemas.microsoft.com/office/drawing/2014/main" id="{88E8136C-8D4F-01C4-EF86-F620D01F6CE5}"/>
              </a:ext>
            </a:extLst>
          </p:cNvPr>
          <p:cNvSpPr/>
          <p:nvPr/>
        </p:nvSpPr>
        <p:spPr>
          <a:xfrm>
            <a:off x="2319351" y="627424"/>
            <a:ext cx="914400"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4">
            <a:extLst>
              <a:ext uri="{FF2B5EF4-FFF2-40B4-BE49-F238E27FC236}">
                <a16:creationId xmlns:a16="http://schemas.microsoft.com/office/drawing/2014/main" id="{ED7FFCD1-A310-881A-76A3-72366E358A46}"/>
              </a:ext>
            </a:extLst>
          </p:cNvPr>
          <p:cNvSpPr txBox="1"/>
          <p:nvPr/>
        </p:nvSpPr>
        <p:spPr>
          <a:xfrm>
            <a:off x="2319351" y="667499"/>
            <a:ext cx="914400" cy="150682"/>
          </a:xfrm>
          <a:prstGeom prst="rect">
            <a:avLst/>
          </a:prstGeom>
        </p:spPr>
        <p:txBody>
          <a:bodyPr vert="horz" wrap="square" lIns="0" tIns="12065" rIns="0" bIns="0" rtlCol="0">
            <a:spAutoFit/>
          </a:bodyPr>
          <a:lstStyle/>
          <a:p>
            <a:pPr algn="ctr">
              <a:buNone/>
            </a:pPr>
            <a:r>
              <a:rPr lang="en-US" sz="900"/>
              <a:t>Sentiment Analysis</a:t>
            </a:r>
          </a:p>
        </p:txBody>
      </p:sp>
      <p:sp>
        <p:nvSpPr>
          <p:cNvPr id="25" name="Rectangle 24">
            <a:extLst>
              <a:ext uri="{FF2B5EF4-FFF2-40B4-BE49-F238E27FC236}">
                <a16:creationId xmlns:a16="http://schemas.microsoft.com/office/drawing/2014/main" id="{51993F6D-76ED-097D-F783-FFAAD4ECF725}"/>
              </a:ext>
            </a:extLst>
          </p:cNvPr>
          <p:cNvSpPr/>
          <p:nvPr/>
        </p:nvSpPr>
        <p:spPr>
          <a:xfrm>
            <a:off x="2763609" y="966864"/>
            <a:ext cx="1098942"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bject 4">
            <a:extLst>
              <a:ext uri="{FF2B5EF4-FFF2-40B4-BE49-F238E27FC236}">
                <a16:creationId xmlns:a16="http://schemas.microsoft.com/office/drawing/2014/main" id="{7703EE38-AD92-6489-DCD8-36ADE26B1D36}"/>
              </a:ext>
            </a:extLst>
          </p:cNvPr>
          <p:cNvSpPr txBox="1"/>
          <p:nvPr/>
        </p:nvSpPr>
        <p:spPr>
          <a:xfrm>
            <a:off x="2782001" y="1006939"/>
            <a:ext cx="1062157" cy="150682"/>
          </a:xfrm>
          <a:prstGeom prst="rect">
            <a:avLst/>
          </a:prstGeom>
        </p:spPr>
        <p:txBody>
          <a:bodyPr vert="horz" wrap="square" lIns="0" tIns="12065" rIns="0" bIns="0" rtlCol="0">
            <a:spAutoFit/>
          </a:bodyPr>
          <a:lstStyle/>
          <a:p>
            <a:pPr algn="ctr">
              <a:buNone/>
            </a:pPr>
            <a:r>
              <a:rPr lang="en-US" sz="900"/>
              <a:t>NER &amp; Skills Extraction</a:t>
            </a:r>
          </a:p>
        </p:txBody>
      </p:sp>
      <p:sp>
        <p:nvSpPr>
          <p:cNvPr id="27" name="Rectangle 26">
            <a:extLst>
              <a:ext uri="{FF2B5EF4-FFF2-40B4-BE49-F238E27FC236}">
                <a16:creationId xmlns:a16="http://schemas.microsoft.com/office/drawing/2014/main" id="{6E0E4105-9A11-5358-70D6-A52013E71067}"/>
              </a:ext>
            </a:extLst>
          </p:cNvPr>
          <p:cNvSpPr/>
          <p:nvPr/>
        </p:nvSpPr>
        <p:spPr>
          <a:xfrm>
            <a:off x="3327665" y="63337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bject 4">
            <a:extLst>
              <a:ext uri="{FF2B5EF4-FFF2-40B4-BE49-F238E27FC236}">
                <a16:creationId xmlns:a16="http://schemas.microsoft.com/office/drawing/2014/main" id="{38531E55-6D31-114E-CA67-64A4FFB9E84E}"/>
              </a:ext>
            </a:extLst>
          </p:cNvPr>
          <p:cNvSpPr txBox="1"/>
          <p:nvPr/>
        </p:nvSpPr>
        <p:spPr>
          <a:xfrm>
            <a:off x="3327665" y="673449"/>
            <a:ext cx="805089" cy="150682"/>
          </a:xfrm>
          <a:prstGeom prst="rect">
            <a:avLst/>
          </a:prstGeom>
        </p:spPr>
        <p:txBody>
          <a:bodyPr vert="horz" wrap="square" lIns="0" tIns="12065" rIns="0" bIns="0" rtlCol="0">
            <a:spAutoFit/>
          </a:bodyPr>
          <a:lstStyle/>
          <a:p>
            <a:pPr algn="ctr">
              <a:buNone/>
            </a:pPr>
            <a:r>
              <a:rPr lang="en-US" sz="900">
                <a:solidFill>
                  <a:srgbClr val="C00000"/>
                </a:solidFill>
              </a:rPr>
              <a:t>Topic Modelling</a:t>
            </a:r>
          </a:p>
        </p:txBody>
      </p:sp>
      <p:sp>
        <p:nvSpPr>
          <p:cNvPr id="29" name="Rectangle 28">
            <a:extLst>
              <a:ext uri="{FF2B5EF4-FFF2-40B4-BE49-F238E27FC236}">
                <a16:creationId xmlns:a16="http://schemas.microsoft.com/office/drawing/2014/main" id="{31A1909D-0BAE-B611-F345-3FFE88FE5FDB}"/>
              </a:ext>
            </a:extLst>
          </p:cNvPr>
          <p:cNvSpPr/>
          <p:nvPr/>
        </p:nvSpPr>
        <p:spPr>
          <a:xfrm>
            <a:off x="1846491"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bject 4">
            <a:extLst>
              <a:ext uri="{FF2B5EF4-FFF2-40B4-BE49-F238E27FC236}">
                <a16:creationId xmlns:a16="http://schemas.microsoft.com/office/drawing/2014/main" id="{E6249712-9CC2-2CCD-13FC-E38A87E5DD9C}"/>
              </a:ext>
            </a:extLst>
          </p:cNvPr>
          <p:cNvSpPr txBox="1"/>
          <p:nvPr/>
        </p:nvSpPr>
        <p:spPr>
          <a:xfrm>
            <a:off x="1846491" y="1005214"/>
            <a:ext cx="805089" cy="150682"/>
          </a:xfrm>
          <a:prstGeom prst="rect">
            <a:avLst/>
          </a:prstGeom>
        </p:spPr>
        <p:txBody>
          <a:bodyPr vert="horz" wrap="square" lIns="0" tIns="12065" rIns="0" bIns="0" rtlCol="0">
            <a:spAutoFit/>
          </a:bodyPr>
          <a:lstStyle/>
          <a:p>
            <a:pPr algn="ctr">
              <a:buNone/>
            </a:pPr>
            <a:r>
              <a:rPr lang="en-US" sz="900"/>
              <a:t>Summarization</a:t>
            </a:r>
          </a:p>
        </p:txBody>
      </p:sp>
      <p:sp>
        <p:nvSpPr>
          <p:cNvPr id="31" name="Rectangle 30">
            <a:extLst>
              <a:ext uri="{FF2B5EF4-FFF2-40B4-BE49-F238E27FC236}">
                <a16:creationId xmlns:a16="http://schemas.microsoft.com/office/drawing/2014/main" id="{FA7917AF-1A9B-AF88-BD04-DE6D04A24617}"/>
              </a:ext>
            </a:extLst>
          </p:cNvPr>
          <p:cNvSpPr/>
          <p:nvPr/>
        </p:nvSpPr>
        <p:spPr>
          <a:xfrm>
            <a:off x="929372"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bject 4">
            <a:extLst>
              <a:ext uri="{FF2B5EF4-FFF2-40B4-BE49-F238E27FC236}">
                <a16:creationId xmlns:a16="http://schemas.microsoft.com/office/drawing/2014/main" id="{170A0AC9-97D8-93EC-425B-C818163F4BD6}"/>
              </a:ext>
            </a:extLst>
          </p:cNvPr>
          <p:cNvSpPr txBox="1"/>
          <p:nvPr/>
        </p:nvSpPr>
        <p:spPr>
          <a:xfrm>
            <a:off x="929372" y="1005214"/>
            <a:ext cx="805089" cy="150682"/>
          </a:xfrm>
          <a:prstGeom prst="rect">
            <a:avLst/>
          </a:prstGeom>
        </p:spPr>
        <p:txBody>
          <a:bodyPr vert="horz" wrap="square" lIns="0" tIns="12065" rIns="0" bIns="0" rtlCol="0">
            <a:spAutoFit/>
          </a:bodyPr>
          <a:lstStyle/>
          <a:p>
            <a:pPr algn="ctr">
              <a:buNone/>
            </a:pPr>
            <a:r>
              <a:rPr lang="en-US" sz="900"/>
              <a:t>Insights</a:t>
            </a:r>
          </a:p>
        </p:txBody>
      </p:sp>
      <p:cxnSp>
        <p:nvCxnSpPr>
          <p:cNvPr id="34" name="Straight Arrow Connector 33">
            <a:extLst>
              <a:ext uri="{FF2B5EF4-FFF2-40B4-BE49-F238E27FC236}">
                <a16:creationId xmlns:a16="http://schemas.microsoft.com/office/drawing/2014/main" id="{4A3CC66C-C07A-7BAD-4865-9BFFE17B5EC9}"/>
              </a:ext>
            </a:extLst>
          </p:cNvPr>
          <p:cNvCxnSpPr>
            <a:stCxn id="3" idx="3"/>
            <a:endCxn id="22" idx="1"/>
          </p:cNvCxnSpPr>
          <p:nvPr/>
        </p:nvCxnSpPr>
        <p:spPr>
          <a:xfrm flipV="1">
            <a:off x="1311037" y="746291"/>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94DF58A-AC97-B359-E365-0A69EAEAB215}"/>
              </a:ext>
            </a:extLst>
          </p:cNvPr>
          <p:cNvCxnSpPr/>
          <p:nvPr/>
        </p:nvCxnSpPr>
        <p:spPr>
          <a:xfrm flipV="1">
            <a:off x="2225437" y="742839"/>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1608DD-79F7-147E-9EDC-9355C80BF1EF}"/>
              </a:ext>
            </a:extLst>
          </p:cNvPr>
          <p:cNvCxnSpPr/>
          <p:nvPr/>
        </p:nvCxnSpPr>
        <p:spPr>
          <a:xfrm flipV="1">
            <a:off x="3226053" y="745988"/>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1C5A23B-8E22-1894-A6FB-241B77FF7E05}"/>
              </a:ext>
            </a:extLst>
          </p:cNvPr>
          <p:cNvCxnSpPr>
            <a:cxnSpLocks/>
          </p:cNvCxnSpPr>
          <p:nvPr/>
        </p:nvCxnSpPr>
        <p:spPr>
          <a:xfrm>
            <a:off x="3730209" y="863427"/>
            <a:ext cx="0" cy="1017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08A319F-CD64-F193-983E-B689554AE5A4}"/>
              </a:ext>
            </a:extLst>
          </p:cNvPr>
          <p:cNvCxnSpPr>
            <a:cxnSpLocks/>
            <a:stCxn id="25" idx="1"/>
          </p:cNvCxnSpPr>
          <p:nvPr/>
        </p:nvCxnSpPr>
        <p:spPr>
          <a:xfrm flipH="1" flipV="1">
            <a:off x="2657453" y="1076380"/>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07670A9-E5A5-10B2-6210-7990288CDF6C}"/>
              </a:ext>
            </a:extLst>
          </p:cNvPr>
          <p:cNvCxnSpPr>
            <a:cxnSpLocks/>
          </p:cNvCxnSpPr>
          <p:nvPr/>
        </p:nvCxnSpPr>
        <p:spPr>
          <a:xfrm flipH="1" flipV="1">
            <a:off x="1734461" y="1091297"/>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4">
            <a:extLst>
              <a:ext uri="{FF2B5EF4-FFF2-40B4-BE49-F238E27FC236}">
                <a16:creationId xmlns:a16="http://schemas.microsoft.com/office/drawing/2014/main" id="{CE34F024-E9D6-D806-8256-88CBD44CF9D7}"/>
              </a:ext>
            </a:extLst>
          </p:cNvPr>
          <p:cNvSpPr txBox="1"/>
          <p:nvPr/>
        </p:nvSpPr>
        <p:spPr>
          <a:xfrm>
            <a:off x="124948" y="1385485"/>
            <a:ext cx="4419599" cy="1738296"/>
          </a:xfrm>
          <a:prstGeom prst="rect">
            <a:avLst/>
          </a:prstGeom>
        </p:spPr>
        <p:txBody>
          <a:bodyPr vert="horz" wrap="square" lIns="0" tIns="12065" rIns="0" bIns="0" rtlCol="0">
            <a:spAutoFit/>
          </a:bodyPr>
          <a:lstStyle/>
          <a:p>
            <a:pPr marL="12700" marR="0" lvl="0" algn="l" defTabSz="914400" rtl="0" eaLnBrk="1" fontAlgn="auto" latinLnBrk="0" hangingPunct="1">
              <a:lnSpc>
                <a:spcPct val="100000"/>
              </a:lnSpc>
              <a:spcBef>
                <a:spcPts val="95"/>
              </a:spcBef>
              <a:spcAft>
                <a:spcPts val="0"/>
              </a:spcAft>
              <a:buClrTx/>
              <a:buSzTx/>
              <a:tabLst/>
              <a:defRPr/>
            </a:pPr>
            <a:r>
              <a:rPr lang="en-US" sz="900" b="1">
                <a:ea typeface="Calibri" panose="020F0502020204030204" pitchFamily="34" charset="0"/>
                <a:cs typeface="Times New Roman" panose="02020603050405020304" pitchFamily="18" charset="0"/>
              </a:rPr>
              <a:t>What is LDA (Latent Dirichlet Allocation)?</a:t>
            </a:r>
            <a:endParaRPr lang="en-US" sz="900">
              <a:ea typeface="Calibri" panose="020F0502020204030204" pitchFamily="34" charset="0"/>
              <a:cs typeface="Times New Roman" panose="02020603050405020304" pitchFamily="18" charset="0"/>
            </a:endParaRP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Initialization: Decide on the number of topics you want the model to find (e.g., 3–5 topics). Randomly assign each word in each document to one of the topics.</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Iterative Topic Assignment: For each word in each document:</a:t>
            </a:r>
          </a:p>
          <a:p>
            <a:pPr marL="12700" marR="0" lvl="0" algn="l" defTabSz="914400" rtl="0" eaLnBrk="1" fontAlgn="auto" latinLnBrk="0" hangingPunct="1">
              <a:lnSpc>
                <a:spcPct val="100000"/>
              </a:lnSpc>
              <a:spcBef>
                <a:spcPts val="95"/>
              </a:spcBef>
              <a:spcAft>
                <a:spcPts val="0"/>
              </a:spcAft>
              <a:buClrTx/>
              <a:buSzTx/>
              <a:tabLst/>
              <a:defRPr/>
            </a:pPr>
            <a:r>
              <a:rPr lang="en-US" sz="900">
                <a:ea typeface="Calibri" panose="020F0502020204030204" pitchFamily="34" charset="0"/>
                <a:cs typeface="Times New Roman" panose="02020603050405020304" pitchFamily="18" charset="0"/>
              </a:rPr>
              <a:t>Reassign the word to a topic based on: How often the word appears in each topic across all documents. How often topics appear in the current document. Repeat this process for many iterations so that word-topic assignments stabilize.</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Topic Formation: After enough iterations, each topic becomes a distribution of words (keywords with high probability in that topic). Each document becomes a mixture of topics (e.g., 60% Topic A, 30% Topic B, 10% Topic C).</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Output: For each topic, a List of top keywords that define it. For each document: Proportion of each topic present.</a:t>
            </a:r>
          </a:p>
        </p:txBody>
      </p:sp>
    </p:spTree>
    <p:extLst>
      <p:ext uri="{BB962C8B-B14F-4D97-AF65-F5344CB8AC3E}">
        <p14:creationId xmlns:p14="http://schemas.microsoft.com/office/powerpoint/2010/main" val="3528550725"/>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0EEA1-EA12-38B3-D7DF-B85273E45A7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D8763C2-EBB8-90D4-2C73-264F4F6EAE4E}"/>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D461C341-B7B6-1DB1-EB4B-41A77AD6121D}"/>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6D5E742F-E812-DE44-13AE-283274C0EED8}"/>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7BBAA77F-7953-B361-568A-DC38E4C23B1F}"/>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6A1A51C7-BAD3-5B5A-F267-6D0B67C1C6AA}"/>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1269DE00-1C52-EB0B-6877-FD3939A18A44}"/>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999A0975-31F4-468D-D88D-F01A05740EFE}"/>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72A193F7-1C5B-1785-2213-35A6D78265C9}"/>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8AC8B361-E386-F45A-221D-B9CF5FF8D083}"/>
              </a:ext>
            </a:extLst>
          </p:cNvPr>
          <p:cNvSpPr txBox="1">
            <a:spLocks noGrp="1"/>
          </p:cNvSpPr>
          <p:nvPr>
            <p:ph type="sldNum" sz="quarter" idx="7"/>
          </p:nvPr>
        </p:nvSpPr>
        <p:spPr>
          <a:xfrm>
            <a:off x="4318889" y="3367039"/>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21</a:t>
            </a:fld>
            <a:r>
              <a:rPr spc="-45" dirty="0"/>
              <a:t> </a:t>
            </a:r>
            <a:r>
              <a:rPr spc="125" dirty="0"/>
              <a:t>/</a:t>
            </a:r>
            <a:r>
              <a:rPr spc="-45" dirty="0"/>
              <a:t> </a:t>
            </a:r>
            <a:r>
              <a:rPr lang="en-IN" spc="-15" dirty="0"/>
              <a:t>35</a:t>
            </a:r>
            <a:endParaRPr spc="-15" dirty="0"/>
          </a:p>
        </p:txBody>
      </p:sp>
      <p:sp>
        <p:nvSpPr>
          <p:cNvPr id="3" name="Rectangle 2">
            <a:extLst>
              <a:ext uri="{FF2B5EF4-FFF2-40B4-BE49-F238E27FC236}">
                <a16:creationId xmlns:a16="http://schemas.microsoft.com/office/drawing/2014/main" id="{49D1AA0A-A11D-054A-94AE-528CB3F9CEF5}"/>
              </a:ext>
            </a:extLst>
          </p:cNvPr>
          <p:cNvSpPr/>
          <p:nvPr/>
        </p:nvSpPr>
        <p:spPr>
          <a:xfrm>
            <a:off x="5059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bject 4">
            <a:extLst>
              <a:ext uri="{FF2B5EF4-FFF2-40B4-BE49-F238E27FC236}">
                <a16:creationId xmlns:a16="http://schemas.microsoft.com/office/drawing/2014/main" id="{32F954A7-4C88-E00A-61F8-72E8317B4C12}"/>
              </a:ext>
            </a:extLst>
          </p:cNvPr>
          <p:cNvSpPr txBox="1"/>
          <p:nvPr/>
        </p:nvSpPr>
        <p:spPr>
          <a:xfrm>
            <a:off x="505948" y="670950"/>
            <a:ext cx="805089" cy="150682"/>
          </a:xfrm>
          <a:prstGeom prst="rect">
            <a:avLst/>
          </a:prstGeom>
        </p:spPr>
        <p:txBody>
          <a:bodyPr vert="horz" wrap="square" lIns="0" tIns="12065" rIns="0" bIns="0" rtlCol="0">
            <a:spAutoFit/>
          </a:bodyPr>
          <a:lstStyle/>
          <a:p>
            <a:pPr algn="ctr">
              <a:buNone/>
            </a:pPr>
            <a:r>
              <a:rPr lang="en-US" sz="900"/>
              <a:t>Raw Transcript</a:t>
            </a:r>
          </a:p>
        </p:txBody>
      </p:sp>
      <p:sp>
        <p:nvSpPr>
          <p:cNvPr id="14" name="TextBox 13">
            <a:extLst>
              <a:ext uri="{FF2B5EF4-FFF2-40B4-BE49-F238E27FC236}">
                <a16:creationId xmlns:a16="http://schemas.microsoft.com/office/drawing/2014/main" id="{A2EB6D3B-2A7E-1855-A4D6-76620CD051BE}"/>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Transcript Analysis Workflow for Hiring Decisions</a:t>
            </a:r>
            <a:endParaRPr lang="en-IN"/>
          </a:p>
        </p:txBody>
      </p:sp>
      <p:sp>
        <p:nvSpPr>
          <p:cNvPr id="17" name="Rectangle 16">
            <a:extLst>
              <a:ext uri="{FF2B5EF4-FFF2-40B4-BE49-F238E27FC236}">
                <a16:creationId xmlns:a16="http://schemas.microsoft.com/office/drawing/2014/main" id="{8817C407-19C4-DD50-B328-9D52911B2E14}"/>
              </a:ext>
            </a:extLst>
          </p:cNvPr>
          <p:cNvSpPr/>
          <p:nvPr/>
        </p:nvSpPr>
        <p:spPr>
          <a:xfrm>
            <a:off x="14203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bject 4">
            <a:extLst>
              <a:ext uri="{FF2B5EF4-FFF2-40B4-BE49-F238E27FC236}">
                <a16:creationId xmlns:a16="http://schemas.microsoft.com/office/drawing/2014/main" id="{CBEFA430-BDC6-B676-8312-65DCCFE4FA4E}"/>
              </a:ext>
            </a:extLst>
          </p:cNvPr>
          <p:cNvSpPr txBox="1"/>
          <p:nvPr/>
        </p:nvSpPr>
        <p:spPr>
          <a:xfrm>
            <a:off x="1420348" y="670950"/>
            <a:ext cx="805089" cy="150682"/>
          </a:xfrm>
          <a:prstGeom prst="rect">
            <a:avLst/>
          </a:prstGeom>
        </p:spPr>
        <p:txBody>
          <a:bodyPr vert="horz" wrap="square" lIns="0" tIns="12065" rIns="0" bIns="0" rtlCol="0">
            <a:spAutoFit/>
          </a:bodyPr>
          <a:lstStyle/>
          <a:p>
            <a:pPr algn="ctr">
              <a:buNone/>
            </a:pPr>
            <a:r>
              <a:rPr lang="en-US" sz="900"/>
              <a:t>Text Processing</a:t>
            </a:r>
          </a:p>
        </p:txBody>
      </p:sp>
      <p:sp>
        <p:nvSpPr>
          <p:cNvPr id="23" name="Rectangle 22">
            <a:extLst>
              <a:ext uri="{FF2B5EF4-FFF2-40B4-BE49-F238E27FC236}">
                <a16:creationId xmlns:a16="http://schemas.microsoft.com/office/drawing/2014/main" id="{40BE3777-9B4F-4253-0ABC-728C7EA35C64}"/>
              </a:ext>
            </a:extLst>
          </p:cNvPr>
          <p:cNvSpPr/>
          <p:nvPr/>
        </p:nvSpPr>
        <p:spPr>
          <a:xfrm>
            <a:off x="2319351" y="627424"/>
            <a:ext cx="914400"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4">
            <a:extLst>
              <a:ext uri="{FF2B5EF4-FFF2-40B4-BE49-F238E27FC236}">
                <a16:creationId xmlns:a16="http://schemas.microsoft.com/office/drawing/2014/main" id="{E20C95A8-4E34-CA7B-7CE7-712F2CEC0050}"/>
              </a:ext>
            </a:extLst>
          </p:cNvPr>
          <p:cNvSpPr txBox="1"/>
          <p:nvPr/>
        </p:nvSpPr>
        <p:spPr>
          <a:xfrm>
            <a:off x="2319351" y="667499"/>
            <a:ext cx="914400" cy="150682"/>
          </a:xfrm>
          <a:prstGeom prst="rect">
            <a:avLst/>
          </a:prstGeom>
        </p:spPr>
        <p:txBody>
          <a:bodyPr vert="horz" wrap="square" lIns="0" tIns="12065" rIns="0" bIns="0" rtlCol="0">
            <a:spAutoFit/>
          </a:bodyPr>
          <a:lstStyle/>
          <a:p>
            <a:pPr algn="ctr">
              <a:buNone/>
            </a:pPr>
            <a:r>
              <a:rPr lang="en-US" sz="900"/>
              <a:t>Sentiment Analysis</a:t>
            </a:r>
          </a:p>
        </p:txBody>
      </p:sp>
      <p:sp>
        <p:nvSpPr>
          <p:cNvPr id="25" name="Rectangle 24">
            <a:extLst>
              <a:ext uri="{FF2B5EF4-FFF2-40B4-BE49-F238E27FC236}">
                <a16:creationId xmlns:a16="http://schemas.microsoft.com/office/drawing/2014/main" id="{796A8102-0CE3-A6A5-87DB-69DCAAA9DA1A}"/>
              </a:ext>
            </a:extLst>
          </p:cNvPr>
          <p:cNvSpPr/>
          <p:nvPr/>
        </p:nvSpPr>
        <p:spPr>
          <a:xfrm>
            <a:off x="2763609" y="966864"/>
            <a:ext cx="1098942"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bject 4">
            <a:extLst>
              <a:ext uri="{FF2B5EF4-FFF2-40B4-BE49-F238E27FC236}">
                <a16:creationId xmlns:a16="http://schemas.microsoft.com/office/drawing/2014/main" id="{3FD54820-940A-8860-952A-448BEFE48ADB}"/>
              </a:ext>
            </a:extLst>
          </p:cNvPr>
          <p:cNvSpPr txBox="1"/>
          <p:nvPr/>
        </p:nvSpPr>
        <p:spPr>
          <a:xfrm>
            <a:off x="2782001" y="1006939"/>
            <a:ext cx="1062157" cy="150682"/>
          </a:xfrm>
          <a:prstGeom prst="rect">
            <a:avLst/>
          </a:prstGeom>
        </p:spPr>
        <p:txBody>
          <a:bodyPr vert="horz" wrap="square" lIns="0" tIns="12065" rIns="0" bIns="0" rtlCol="0">
            <a:spAutoFit/>
          </a:bodyPr>
          <a:lstStyle/>
          <a:p>
            <a:pPr algn="ctr">
              <a:buNone/>
            </a:pPr>
            <a:r>
              <a:rPr lang="en-US" sz="900"/>
              <a:t>NER &amp; Skills Extraction</a:t>
            </a:r>
          </a:p>
        </p:txBody>
      </p:sp>
      <p:sp>
        <p:nvSpPr>
          <p:cNvPr id="27" name="Rectangle 26">
            <a:extLst>
              <a:ext uri="{FF2B5EF4-FFF2-40B4-BE49-F238E27FC236}">
                <a16:creationId xmlns:a16="http://schemas.microsoft.com/office/drawing/2014/main" id="{12874D14-CD8C-A746-508C-8B1E783B562A}"/>
              </a:ext>
            </a:extLst>
          </p:cNvPr>
          <p:cNvSpPr/>
          <p:nvPr/>
        </p:nvSpPr>
        <p:spPr>
          <a:xfrm>
            <a:off x="3327665" y="63337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bject 4">
            <a:extLst>
              <a:ext uri="{FF2B5EF4-FFF2-40B4-BE49-F238E27FC236}">
                <a16:creationId xmlns:a16="http://schemas.microsoft.com/office/drawing/2014/main" id="{3182981D-1129-8772-BF3A-6BE9842B1256}"/>
              </a:ext>
            </a:extLst>
          </p:cNvPr>
          <p:cNvSpPr txBox="1"/>
          <p:nvPr/>
        </p:nvSpPr>
        <p:spPr>
          <a:xfrm>
            <a:off x="3327665" y="673449"/>
            <a:ext cx="805089" cy="150682"/>
          </a:xfrm>
          <a:prstGeom prst="rect">
            <a:avLst/>
          </a:prstGeom>
        </p:spPr>
        <p:txBody>
          <a:bodyPr vert="horz" wrap="square" lIns="0" tIns="12065" rIns="0" bIns="0" rtlCol="0">
            <a:spAutoFit/>
          </a:bodyPr>
          <a:lstStyle/>
          <a:p>
            <a:pPr algn="ctr">
              <a:buNone/>
            </a:pPr>
            <a:r>
              <a:rPr lang="en-US" sz="900">
                <a:solidFill>
                  <a:srgbClr val="C00000"/>
                </a:solidFill>
              </a:rPr>
              <a:t>Topic Modelling</a:t>
            </a:r>
          </a:p>
        </p:txBody>
      </p:sp>
      <p:sp>
        <p:nvSpPr>
          <p:cNvPr id="29" name="Rectangle 28">
            <a:extLst>
              <a:ext uri="{FF2B5EF4-FFF2-40B4-BE49-F238E27FC236}">
                <a16:creationId xmlns:a16="http://schemas.microsoft.com/office/drawing/2014/main" id="{D5B2CB19-5A09-0543-8AA7-796F198E519B}"/>
              </a:ext>
            </a:extLst>
          </p:cNvPr>
          <p:cNvSpPr/>
          <p:nvPr/>
        </p:nvSpPr>
        <p:spPr>
          <a:xfrm>
            <a:off x="1846491"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bject 4">
            <a:extLst>
              <a:ext uri="{FF2B5EF4-FFF2-40B4-BE49-F238E27FC236}">
                <a16:creationId xmlns:a16="http://schemas.microsoft.com/office/drawing/2014/main" id="{CC3D9F75-81E2-FFF7-4011-F57D65B4BAA0}"/>
              </a:ext>
            </a:extLst>
          </p:cNvPr>
          <p:cNvSpPr txBox="1"/>
          <p:nvPr/>
        </p:nvSpPr>
        <p:spPr>
          <a:xfrm>
            <a:off x="1846491" y="1005214"/>
            <a:ext cx="805089" cy="150682"/>
          </a:xfrm>
          <a:prstGeom prst="rect">
            <a:avLst/>
          </a:prstGeom>
        </p:spPr>
        <p:txBody>
          <a:bodyPr vert="horz" wrap="square" lIns="0" tIns="12065" rIns="0" bIns="0" rtlCol="0">
            <a:spAutoFit/>
          </a:bodyPr>
          <a:lstStyle/>
          <a:p>
            <a:pPr algn="ctr">
              <a:buNone/>
            </a:pPr>
            <a:r>
              <a:rPr lang="en-US" sz="900"/>
              <a:t>Summarization</a:t>
            </a:r>
          </a:p>
        </p:txBody>
      </p:sp>
      <p:sp>
        <p:nvSpPr>
          <p:cNvPr id="31" name="Rectangle 30">
            <a:extLst>
              <a:ext uri="{FF2B5EF4-FFF2-40B4-BE49-F238E27FC236}">
                <a16:creationId xmlns:a16="http://schemas.microsoft.com/office/drawing/2014/main" id="{E7A0FAF4-2BC8-07DD-F130-F235BDC9A70C}"/>
              </a:ext>
            </a:extLst>
          </p:cNvPr>
          <p:cNvSpPr/>
          <p:nvPr/>
        </p:nvSpPr>
        <p:spPr>
          <a:xfrm>
            <a:off x="929372"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bject 4">
            <a:extLst>
              <a:ext uri="{FF2B5EF4-FFF2-40B4-BE49-F238E27FC236}">
                <a16:creationId xmlns:a16="http://schemas.microsoft.com/office/drawing/2014/main" id="{85574FB4-79D5-A40A-67FA-17E6FED96A4E}"/>
              </a:ext>
            </a:extLst>
          </p:cNvPr>
          <p:cNvSpPr txBox="1"/>
          <p:nvPr/>
        </p:nvSpPr>
        <p:spPr>
          <a:xfrm>
            <a:off x="929372" y="1005214"/>
            <a:ext cx="805089" cy="150682"/>
          </a:xfrm>
          <a:prstGeom prst="rect">
            <a:avLst/>
          </a:prstGeom>
        </p:spPr>
        <p:txBody>
          <a:bodyPr vert="horz" wrap="square" lIns="0" tIns="12065" rIns="0" bIns="0" rtlCol="0">
            <a:spAutoFit/>
          </a:bodyPr>
          <a:lstStyle/>
          <a:p>
            <a:pPr algn="ctr">
              <a:buNone/>
            </a:pPr>
            <a:r>
              <a:rPr lang="en-US" sz="900"/>
              <a:t>Insights</a:t>
            </a:r>
          </a:p>
        </p:txBody>
      </p:sp>
      <p:cxnSp>
        <p:nvCxnSpPr>
          <p:cNvPr id="34" name="Straight Arrow Connector 33">
            <a:extLst>
              <a:ext uri="{FF2B5EF4-FFF2-40B4-BE49-F238E27FC236}">
                <a16:creationId xmlns:a16="http://schemas.microsoft.com/office/drawing/2014/main" id="{1D95B170-E64C-6D93-7D36-030608324444}"/>
              </a:ext>
            </a:extLst>
          </p:cNvPr>
          <p:cNvCxnSpPr>
            <a:stCxn id="3" idx="3"/>
            <a:endCxn id="22" idx="1"/>
          </p:cNvCxnSpPr>
          <p:nvPr/>
        </p:nvCxnSpPr>
        <p:spPr>
          <a:xfrm flipV="1">
            <a:off x="1311037" y="746291"/>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A842047-CDB0-E402-9F3E-DD3150EF68C3}"/>
              </a:ext>
            </a:extLst>
          </p:cNvPr>
          <p:cNvCxnSpPr/>
          <p:nvPr/>
        </p:nvCxnSpPr>
        <p:spPr>
          <a:xfrm flipV="1">
            <a:off x="2225437" y="742839"/>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858966E-25BE-736E-1E8F-B5FF4D5A0D3D}"/>
              </a:ext>
            </a:extLst>
          </p:cNvPr>
          <p:cNvCxnSpPr/>
          <p:nvPr/>
        </p:nvCxnSpPr>
        <p:spPr>
          <a:xfrm flipV="1">
            <a:off x="3226053" y="745988"/>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259D05B-84B0-E408-1DEE-D99D8DF6CF82}"/>
              </a:ext>
            </a:extLst>
          </p:cNvPr>
          <p:cNvCxnSpPr>
            <a:cxnSpLocks/>
          </p:cNvCxnSpPr>
          <p:nvPr/>
        </p:nvCxnSpPr>
        <p:spPr>
          <a:xfrm>
            <a:off x="3730209" y="863427"/>
            <a:ext cx="0" cy="1017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10AC1C1-2A3B-BD58-E5C8-DB1BFE9E4D85}"/>
              </a:ext>
            </a:extLst>
          </p:cNvPr>
          <p:cNvCxnSpPr>
            <a:cxnSpLocks/>
            <a:stCxn id="25" idx="1"/>
          </p:cNvCxnSpPr>
          <p:nvPr/>
        </p:nvCxnSpPr>
        <p:spPr>
          <a:xfrm flipH="1" flipV="1">
            <a:off x="2657453" y="1076380"/>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7333B22-C080-321D-289A-C3D00052452E}"/>
              </a:ext>
            </a:extLst>
          </p:cNvPr>
          <p:cNvCxnSpPr>
            <a:cxnSpLocks/>
          </p:cNvCxnSpPr>
          <p:nvPr/>
        </p:nvCxnSpPr>
        <p:spPr>
          <a:xfrm flipH="1" flipV="1">
            <a:off x="1734461" y="1091297"/>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4">
            <a:extLst>
              <a:ext uri="{FF2B5EF4-FFF2-40B4-BE49-F238E27FC236}">
                <a16:creationId xmlns:a16="http://schemas.microsoft.com/office/drawing/2014/main" id="{4D2DA72D-31B9-F337-E33A-776EA8A93213}"/>
              </a:ext>
            </a:extLst>
          </p:cNvPr>
          <p:cNvSpPr txBox="1"/>
          <p:nvPr/>
        </p:nvSpPr>
        <p:spPr>
          <a:xfrm>
            <a:off x="124948" y="1501189"/>
            <a:ext cx="4419599" cy="1348446"/>
          </a:xfrm>
          <a:prstGeom prst="rect">
            <a:avLst/>
          </a:prstGeom>
        </p:spPr>
        <p:txBody>
          <a:bodyPr vert="horz" wrap="square" lIns="0" tIns="12065" rIns="0" bIns="0" rtlCol="0">
            <a:spAutoFit/>
          </a:bodyPr>
          <a:lstStyle/>
          <a:p>
            <a:pPr marL="12700" marR="0" lvl="0" algn="l" defTabSz="914400" rtl="0" eaLnBrk="1" fontAlgn="auto" latinLnBrk="0" hangingPunct="1">
              <a:lnSpc>
                <a:spcPct val="100000"/>
              </a:lnSpc>
              <a:spcBef>
                <a:spcPts val="95"/>
              </a:spcBef>
              <a:spcAft>
                <a:spcPts val="0"/>
              </a:spcAft>
              <a:buClrTx/>
              <a:buSzTx/>
              <a:tabLst/>
              <a:defRPr/>
            </a:pPr>
            <a:r>
              <a:rPr lang="en-US" sz="900" b="1" dirty="0">
                <a:ea typeface="Calibri" panose="020F0502020204030204" pitchFamily="34" charset="0"/>
                <a:cs typeface="Times New Roman" panose="02020603050405020304" pitchFamily="18" charset="0"/>
              </a:rPr>
              <a:t>Example Output (from Candidate 1):</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Topic 1 (18%): “experience”, “work”, “management”, “detail”</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endParaRPr lang="en-US" sz="900">
              <a:ea typeface="Calibri" panose="020F0502020204030204" pitchFamily="34" charset="0"/>
              <a:cs typeface="Times New Roman" panose="02020603050405020304" pitchFamily="18" charset="0"/>
            </a:endParaRP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Topic 2 (13%): “professional”, “career”, “attention”</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endParaRPr lang="en-US" sz="900">
              <a:ea typeface="Calibri" panose="020F0502020204030204" pitchFamily="34" charset="0"/>
              <a:cs typeface="Times New Roman" panose="02020603050405020304" pitchFamily="18" charset="0"/>
            </a:endParaRP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Topic 3 (9%): “biotechnology”, “research”, “</a:t>
            </a:r>
            <a:r>
              <a:rPr lang="en-US" sz="900" err="1">
                <a:ea typeface="Calibri" panose="020F0502020204030204" pitchFamily="34" charset="0"/>
                <a:cs typeface="Times New Roman" panose="02020603050405020304" pitchFamily="18" charset="0"/>
              </a:rPr>
              <a:t>kharagpur</a:t>
            </a:r>
            <a:r>
              <a:rPr lang="en-US" sz="900">
                <a:ea typeface="Calibri" panose="020F0502020204030204" pitchFamily="34" charset="0"/>
                <a:cs typeface="Times New Roman" panose="02020603050405020304" pitchFamily="18" charset="0"/>
              </a:rPr>
              <a:t>”</a:t>
            </a:r>
          </a:p>
          <a:p>
            <a:pPr marL="12700" marR="0" lvl="0" algn="l" defTabSz="914400" rtl="0" eaLnBrk="1" fontAlgn="auto" latinLnBrk="0" hangingPunct="1">
              <a:lnSpc>
                <a:spcPct val="100000"/>
              </a:lnSpc>
              <a:spcBef>
                <a:spcPts val="95"/>
              </a:spcBef>
              <a:spcAft>
                <a:spcPts val="0"/>
              </a:spcAft>
              <a:buClrTx/>
              <a:buSzTx/>
              <a:tabLst/>
              <a:defRPr/>
            </a:pPr>
            <a:endParaRPr lang="en-US" sz="900">
              <a:ea typeface="Calibri" panose="020F0502020204030204" pitchFamily="34" charset="0"/>
              <a:cs typeface="Times New Roman" panose="02020603050405020304" pitchFamily="18" charset="0"/>
            </a:endParaRPr>
          </a:p>
          <a:p>
            <a:pPr marL="12700" marR="0" lvl="0" algn="l" defTabSz="914400" rtl="0" eaLnBrk="1" fontAlgn="auto" latinLnBrk="0" hangingPunct="1">
              <a:lnSpc>
                <a:spcPct val="100000"/>
              </a:lnSpc>
              <a:spcBef>
                <a:spcPts val="95"/>
              </a:spcBef>
              <a:spcAft>
                <a:spcPts val="0"/>
              </a:spcAft>
              <a:buClrTx/>
              <a:buSzTx/>
              <a:tabLst/>
              <a:defRPr/>
            </a:pPr>
            <a:r>
              <a:rPr lang="en-US" sz="900">
                <a:ea typeface="Calibri" panose="020F0502020204030204" pitchFamily="34" charset="0"/>
                <a:cs typeface="Times New Roman" panose="02020603050405020304" pitchFamily="18" charset="0"/>
              </a:rPr>
              <a:t>Interpretation: This candidate’s transcript focuses on work experience, attention to detail, and technical research, indicating a strong fit for technical or management roles.</a:t>
            </a:r>
            <a:endParaRPr lang="en-US" sz="9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7041129"/>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613FB-8E94-C08C-3BAB-84DF2C223F2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AB6D0C0-A522-DAC4-2E89-C5057DA06749}"/>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29FB206B-94FB-D6B6-6ECE-6765E4FF2CC9}"/>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FF9A81FF-DFE5-355B-6939-7D0FFD50885C}"/>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B6F0AFE5-BE78-F16E-A44E-F021383FC595}"/>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D9E2A658-3A21-0220-B36F-3FE3E478576B}"/>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F6CC9D73-651B-0B62-04F0-12EF3C5EFFE3}"/>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80535C65-CC00-F24B-15D9-4D7164FAC7A3}"/>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68E21450-635B-4DDE-47A6-CE7F390AD3FF}"/>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116B6CEB-FBA0-8638-3D34-28DCE7F184BE}"/>
              </a:ext>
            </a:extLst>
          </p:cNvPr>
          <p:cNvSpPr txBox="1">
            <a:spLocks noGrp="1"/>
          </p:cNvSpPr>
          <p:nvPr>
            <p:ph type="sldNum" sz="quarter" idx="7"/>
          </p:nvPr>
        </p:nvSpPr>
        <p:spPr>
          <a:xfrm>
            <a:off x="4318889" y="3367039"/>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22</a:t>
            </a:fld>
            <a:r>
              <a:rPr spc="-45" dirty="0"/>
              <a:t> </a:t>
            </a:r>
            <a:r>
              <a:rPr spc="125" dirty="0"/>
              <a:t>/</a:t>
            </a:r>
            <a:r>
              <a:rPr spc="-45" dirty="0"/>
              <a:t> </a:t>
            </a:r>
            <a:r>
              <a:rPr lang="en-IN" spc="-45" dirty="0"/>
              <a:t>35</a:t>
            </a:r>
            <a:endParaRPr spc="-15" dirty="0"/>
          </a:p>
        </p:txBody>
      </p:sp>
      <p:sp>
        <p:nvSpPr>
          <p:cNvPr id="3" name="Rectangle 2">
            <a:extLst>
              <a:ext uri="{FF2B5EF4-FFF2-40B4-BE49-F238E27FC236}">
                <a16:creationId xmlns:a16="http://schemas.microsoft.com/office/drawing/2014/main" id="{3229F4A2-0A79-D39D-FEAD-2803BFE0B465}"/>
              </a:ext>
            </a:extLst>
          </p:cNvPr>
          <p:cNvSpPr/>
          <p:nvPr/>
        </p:nvSpPr>
        <p:spPr>
          <a:xfrm>
            <a:off x="5059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bject 4">
            <a:extLst>
              <a:ext uri="{FF2B5EF4-FFF2-40B4-BE49-F238E27FC236}">
                <a16:creationId xmlns:a16="http://schemas.microsoft.com/office/drawing/2014/main" id="{CB5960EB-1F7E-9017-2167-F19FE44189AF}"/>
              </a:ext>
            </a:extLst>
          </p:cNvPr>
          <p:cNvSpPr txBox="1"/>
          <p:nvPr/>
        </p:nvSpPr>
        <p:spPr>
          <a:xfrm>
            <a:off x="505948" y="670950"/>
            <a:ext cx="805089" cy="150682"/>
          </a:xfrm>
          <a:prstGeom prst="rect">
            <a:avLst/>
          </a:prstGeom>
        </p:spPr>
        <p:txBody>
          <a:bodyPr vert="horz" wrap="square" lIns="0" tIns="12065" rIns="0" bIns="0" rtlCol="0">
            <a:spAutoFit/>
          </a:bodyPr>
          <a:lstStyle/>
          <a:p>
            <a:pPr algn="ctr">
              <a:buNone/>
            </a:pPr>
            <a:r>
              <a:rPr lang="en-US" sz="900"/>
              <a:t>Raw Transcript</a:t>
            </a:r>
          </a:p>
        </p:txBody>
      </p:sp>
      <p:sp>
        <p:nvSpPr>
          <p:cNvPr id="14" name="TextBox 13">
            <a:extLst>
              <a:ext uri="{FF2B5EF4-FFF2-40B4-BE49-F238E27FC236}">
                <a16:creationId xmlns:a16="http://schemas.microsoft.com/office/drawing/2014/main" id="{072B7F42-B314-D612-52C5-06BDE13AD12E}"/>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Transcript Analysis Workflow for Hiring Decisions</a:t>
            </a:r>
            <a:endParaRPr lang="en-IN"/>
          </a:p>
        </p:txBody>
      </p:sp>
      <p:sp>
        <p:nvSpPr>
          <p:cNvPr id="17" name="Rectangle 16">
            <a:extLst>
              <a:ext uri="{FF2B5EF4-FFF2-40B4-BE49-F238E27FC236}">
                <a16:creationId xmlns:a16="http://schemas.microsoft.com/office/drawing/2014/main" id="{8E6A7D54-3263-4FDD-C164-62DC688750C9}"/>
              </a:ext>
            </a:extLst>
          </p:cNvPr>
          <p:cNvSpPr/>
          <p:nvPr/>
        </p:nvSpPr>
        <p:spPr>
          <a:xfrm>
            <a:off x="14203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bject 4">
            <a:extLst>
              <a:ext uri="{FF2B5EF4-FFF2-40B4-BE49-F238E27FC236}">
                <a16:creationId xmlns:a16="http://schemas.microsoft.com/office/drawing/2014/main" id="{065FC4ED-5419-2892-9AA0-4A9A33045965}"/>
              </a:ext>
            </a:extLst>
          </p:cNvPr>
          <p:cNvSpPr txBox="1"/>
          <p:nvPr/>
        </p:nvSpPr>
        <p:spPr>
          <a:xfrm>
            <a:off x="1420348" y="670950"/>
            <a:ext cx="805089" cy="150682"/>
          </a:xfrm>
          <a:prstGeom prst="rect">
            <a:avLst/>
          </a:prstGeom>
        </p:spPr>
        <p:txBody>
          <a:bodyPr vert="horz" wrap="square" lIns="0" tIns="12065" rIns="0" bIns="0" rtlCol="0">
            <a:spAutoFit/>
          </a:bodyPr>
          <a:lstStyle/>
          <a:p>
            <a:pPr algn="ctr">
              <a:buNone/>
            </a:pPr>
            <a:r>
              <a:rPr lang="en-US" sz="900"/>
              <a:t>Text Processing</a:t>
            </a:r>
          </a:p>
        </p:txBody>
      </p:sp>
      <p:sp>
        <p:nvSpPr>
          <p:cNvPr id="23" name="Rectangle 22">
            <a:extLst>
              <a:ext uri="{FF2B5EF4-FFF2-40B4-BE49-F238E27FC236}">
                <a16:creationId xmlns:a16="http://schemas.microsoft.com/office/drawing/2014/main" id="{4F962B67-832C-A42A-4EB8-025C0FC16F94}"/>
              </a:ext>
            </a:extLst>
          </p:cNvPr>
          <p:cNvSpPr/>
          <p:nvPr/>
        </p:nvSpPr>
        <p:spPr>
          <a:xfrm>
            <a:off x="2319351" y="627424"/>
            <a:ext cx="914400"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4">
            <a:extLst>
              <a:ext uri="{FF2B5EF4-FFF2-40B4-BE49-F238E27FC236}">
                <a16:creationId xmlns:a16="http://schemas.microsoft.com/office/drawing/2014/main" id="{6A45EE4F-BA9D-3D60-E13C-5E8BB577E3F0}"/>
              </a:ext>
            </a:extLst>
          </p:cNvPr>
          <p:cNvSpPr txBox="1"/>
          <p:nvPr/>
        </p:nvSpPr>
        <p:spPr>
          <a:xfrm>
            <a:off x="2319351" y="667499"/>
            <a:ext cx="914400" cy="150682"/>
          </a:xfrm>
          <a:prstGeom prst="rect">
            <a:avLst/>
          </a:prstGeom>
        </p:spPr>
        <p:txBody>
          <a:bodyPr vert="horz" wrap="square" lIns="0" tIns="12065" rIns="0" bIns="0" rtlCol="0">
            <a:spAutoFit/>
          </a:bodyPr>
          <a:lstStyle/>
          <a:p>
            <a:pPr algn="ctr">
              <a:buNone/>
            </a:pPr>
            <a:r>
              <a:rPr lang="en-US" sz="900"/>
              <a:t>Sentiment Analysis</a:t>
            </a:r>
          </a:p>
        </p:txBody>
      </p:sp>
      <p:sp>
        <p:nvSpPr>
          <p:cNvPr id="25" name="Rectangle 24">
            <a:extLst>
              <a:ext uri="{FF2B5EF4-FFF2-40B4-BE49-F238E27FC236}">
                <a16:creationId xmlns:a16="http://schemas.microsoft.com/office/drawing/2014/main" id="{CFB40B97-3A25-CAB2-1363-10BCF68C2DF2}"/>
              </a:ext>
            </a:extLst>
          </p:cNvPr>
          <p:cNvSpPr/>
          <p:nvPr/>
        </p:nvSpPr>
        <p:spPr>
          <a:xfrm>
            <a:off x="2763609" y="966864"/>
            <a:ext cx="1098942"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bject 4">
            <a:extLst>
              <a:ext uri="{FF2B5EF4-FFF2-40B4-BE49-F238E27FC236}">
                <a16:creationId xmlns:a16="http://schemas.microsoft.com/office/drawing/2014/main" id="{7D8D5983-3F0A-E2E1-37F9-5446CC10C228}"/>
              </a:ext>
            </a:extLst>
          </p:cNvPr>
          <p:cNvSpPr txBox="1"/>
          <p:nvPr/>
        </p:nvSpPr>
        <p:spPr>
          <a:xfrm>
            <a:off x="2782001" y="1006939"/>
            <a:ext cx="1062157" cy="150682"/>
          </a:xfrm>
          <a:prstGeom prst="rect">
            <a:avLst/>
          </a:prstGeom>
        </p:spPr>
        <p:txBody>
          <a:bodyPr vert="horz" wrap="square" lIns="0" tIns="12065" rIns="0" bIns="0" rtlCol="0">
            <a:spAutoFit/>
          </a:bodyPr>
          <a:lstStyle/>
          <a:p>
            <a:pPr algn="ctr">
              <a:buNone/>
            </a:pPr>
            <a:r>
              <a:rPr lang="en-US" sz="900">
                <a:solidFill>
                  <a:srgbClr val="A30000"/>
                </a:solidFill>
              </a:rPr>
              <a:t>NER &amp; Skills Extraction</a:t>
            </a:r>
          </a:p>
        </p:txBody>
      </p:sp>
      <p:sp>
        <p:nvSpPr>
          <p:cNvPr id="27" name="Rectangle 26">
            <a:extLst>
              <a:ext uri="{FF2B5EF4-FFF2-40B4-BE49-F238E27FC236}">
                <a16:creationId xmlns:a16="http://schemas.microsoft.com/office/drawing/2014/main" id="{916B34EB-A32E-69E6-F1C2-98EAFE88A085}"/>
              </a:ext>
            </a:extLst>
          </p:cNvPr>
          <p:cNvSpPr/>
          <p:nvPr/>
        </p:nvSpPr>
        <p:spPr>
          <a:xfrm>
            <a:off x="3327665" y="63337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bject 4">
            <a:extLst>
              <a:ext uri="{FF2B5EF4-FFF2-40B4-BE49-F238E27FC236}">
                <a16:creationId xmlns:a16="http://schemas.microsoft.com/office/drawing/2014/main" id="{7F6D5264-5EDA-6410-413F-B2E041572671}"/>
              </a:ext>
            </a:extLst>
          </p:cNvPr>
          <p:cNvSpPr txBox="1"/>
          <p:nvPr/>
        </p:nvSpPr>
        <p:spPr>
          <a:xfrm>
            <a:off x="3327665" y="673449"/>
            <a:ext cx="805089" cy="150682"/>
          </a:xfrm>
          <a:prstGeom prst="rect">
            <a:avLst/>
          </a:prstGeom>
        </p:spPr>
        <p:txBody>
          <a:bodyPr vert="horz" wrap="square" lIns="0" tIns="12065" rIns="0" bIns="0" rtlCol="0">
            <a:spAutoFit/>
          </a:bodyPr>
          <a:lstStyle/>
          <a:p>
            <a:pPr algn="ctr">
              <a:buNone/>
            </a:pPr>
            <a:r>
              <a:rPr lang="en-US" sz="900"/>
              <a:t>Topic Modelling</a:t>
            </a:r>
          </a:p>
        </p:txBody>
      </p:sp>
      <p:sp>
        <p:nvSpPr>
          <p:cNvPr id="29" name="Rectangle 28">
            <a:extLst>
              <a:ext uri="{FF2B5EF4-FFF2-40B4-BE49-F238E27FC236}">
                <a16:creationId xmlns:a16="http://schemas.microsoft.com/office/drawing/2014/main" id="{57362D03-4CD0-95AD-9D98-F8B6B2C68A46}"/>
              </a:ext>
            </a:extLst>
          </p:cNvPr>
          <p:cNvSpPr/>
          <p:nvPr/>
        </p:nvSpPr>
        <p:spPr>
          <a:xfrm>
            <a:off x="1846491"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bject 4">
            <a:extLst>
              <a:ext uri="{FF2B5EF4-FFF2-40B4-BE49-F238E27FC236}">
                <a16:creationId xmlns:a16="http://schemas.microsoft.com/office/drawing/2014/main" id="{5128D528-C155-4017-1BAE-8154A5D49BF5}"/>
              </a:ext>
            </a:extLst>
          </p:cNvPr>
          <p:cNvSpPr txBox="1"/>
          <p:nvPr/>
        </p:nvSpPr>
        <p:spPr>
          <a:xfrm>
            <a:off x="1846491" y="1005214"/>
            <a:ext cx="805089" cy="150682"/>
          </a:xfrm>
          <a:prstGeom prst="rect">
            <a:avLst/>
          </a:prstGeom>
        </p:spPr>
        <p:txBody>
          <a:bodyPr vert="horz" wrap="square" lIns="0" tIns="12065" rIns="0" bIns="0" rtlCol="0">
            <a:spAutoFit/>
          </a:bodyPr>
          <a:lstStyle/>
          <a:p>
            <a:pPr algn="ctr">
              <a:buNone/>
            </a:pPr>
            <a:r>
              <a:rPr lang="en-US" sz="900"/>
              <a:t>Summarization</a:t>
            </a:r>
          </a:p>
        </p:txBody>
      </p:sp>
      <p:sp>
        <p:nvSpPr>
          <p:cNvPr id="31" name="Rectangle 30">
            <a:extLst>
              <a:ext uri="{FF2B5EF4-FFF2-40B4-BE49-F238E27FC236}">
                <a16:creationId xmlns:a16="http://schemas.microsoft.com/office/drawing/2014/main" id="{B1833FC9-8478-985E-594C-A7AA6CD570BF}"/>
              </a:ext>
            </a:extLst>
          </p:cNvPr>
          <p:cNvSpPr/>
          <p:nvPr/>
        </p:nvSpPr>
        <p:spPr>
          <a:xfrm>
            <a:off x="929372"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bject 4">
            <a:extLst>
              <a:ext uri="{FF2B5EF4-FFF2-40B4-BE49-F238E27FC236}">
                <a16:creationId xmlns:a16="http://schemas.microsoft.com/office/drawing/2014/main" id="{70FF947B-A397-617D-2D19-46E73FAD071A}"/>
              </a:ext>
            </a:extLst>
          </p:cNvPr>
          <p:cNvSpPr txBox="1"/>
          <p:nvPr/>
        </p:nvSpPr>
        <p:spPr>
          <a:xfrm>
            <a:off x="929372" y="1005214"/>
            <a:ext cx="805089" cy="150682"/>
          </a:xfrm>
          <a:prstGeom prst="rect">
            <a:avLst/>
          </a:prstGeom>
        </p:spPr>
        <p:txBody>
          <a:bodyPr vert="horz" wrap="square" lIns="0" tIns="12065" rIns="0" bIns="0" rtlCol="0">
            <a:spAutoFit/>
          </a:bodyPr>
          <a:lstStyle/>
          <a:p>
            <a:pPr algn="ctr">
              <a:buNone/>
            </a:pPr>
            <a:r>
              <a:rPr lang="en-US" sz="900"/>
              <a:t>Insights</a:t>
            </a:r>
          </a:p>
        </p:txBody>
      </p:sp>
      <p:cxnSp>
        <p:nvCxnSpPr>
          <p:cNvPr id="34" name="Straight Arrow Connector 33">
            <a:extLst>
              <a:ext uri="{FF2B5EF4-FFF2-40B4-BE49-F238E27FC236}">
                <a16:creationId xmlns:a16="http://schemas.microsoft.com/office/drawing/2014/main" id="{2D5CC2B9-9CC9-DE56-A6BD-630D6FD831B2}"/>
              </a:ext>
            </a:extLst>
          </p:cNvPr>
          <p:cNvCxnSpPr>
            <a:stCxn id="3" idx="3"/>
            <a:endCxn id="22" idx="1"/>
          </p:cNvCxnSpPr>
          <p:nvPr/>
        </p:nvCxnSpPr>
        <p:spPr>
          <a:xfrm flipV="1">
            <a:off x="1311037" y="746291"/>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39D3F0E-F6C3-FE0C-32F3-77711B355B2A}"/>
              </a:ext>
            </a:extLst>
          </p:cNvPr>
          <p:cNvCxnSpPr/>
          <p:nvPr/>
        </p:nvCxnSpPr>
        <p:spPr>
          <a:xfrm flipV="1">
            <a:off x="2225437" y="742839"/>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90227DA-2233-0F13-CF9B-B87AF95A1F0D}"/>
              </a:ext>
            </a:extLst>
          </p:cNvPr>
          <p:cNvCxnSpPr/>
          <p:nvPr/>
        </p:nvCxnSpPr>
        <p:spPr>
          <a:xfrm flipV="1">
            <a:off x="3226053" y="745988"/>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62111F2-95D6-7736-ED49-5B581852D135}"/>
              </a:ext>
            </a:extLst>
          </p:cNvPr>
          <p:cNvCxnSpPr>
            <a:cxnSpLocks/>
          </p:cNvCxnSpPr>
          <p:nvPr/>
        </p:nvCxnSpPr>
        <p:spPr>
          <a:xfrm>
            <a:off x="3730209" y="863427"/>
            <a:ext cx="0" cy="1017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80B74FE-F5E4-F6D6-E7E1-87E1BA5148B2}"/>
              </a:ext>
            </a:extLst>
          </p:cNvPr>
          <p:cNvCxnSpPr>
            <a:cxnSpLocks/>
            <a:stCxn id="25" idx="1"/>
          </p:cNvCxnSpPr>
          <p:nvPr/>
        </p:nvCxnSpPr>
        <p:spPr>
          <a:xfrm flipH="1" flipV="1">
            <a:off x="2657453" y="1076380"/>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3BD2927-F2A3-2A12-A1ED-FAFAFB04E642}"/>
              </a:ext>
            </a:extLst>
          </p:cNvPr>
          <p:cNvCxnSpPr>
            <a:cxnSpLocks/>
          </p:cNvCxnSpPr>
          <p:nvPr/>
        </p:nvCxnSpPr>
        <p:spPr>
          <a:xfrm flipH="1" flipV="1">
            <a:off x="1734461" y="1091297"/>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4">
            <a:extLst>
              <a:ext uri="{FF2B5EF4-FFF2-40B4-BE49-F238E27FC236}">
                <a16:creationId xmlns:a16="http://schemas.microsoft.com/office/drawing/2014/main" id="{9B5244BA-7DBA-717E-D4BF-F829018A16FC}"/>
              </a:ext>
            </a:extLst>
          </p:cNvPr>
          <p:cNvSpPr txBox="1"/>
          <p:nvPr/>
        </p:nvSpPr>
        <p:spPr>
          <a:xfrm>
            <a:off x="124949" y="1299685"/>
            <a:ext cx="1186088" cy="1825500"/>
          </a:xfrm>
          <a:prstGeom prst="rect">
            <a:avLst/>
          </a:prstGeom>
        </p:spPr>
        <p:txBody>
          <a:bodyPr vert="horz" wrap="square" lIns="0" tIns="12065" rIns="0" bIns="0" rtlCol="0">
            <a:spAutoFit/>
          </a:bodyPr>
          <a:lstStyle/>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Named Entity Recognition: Identified key entities such as technologies, companies, and skills from the text.</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a:ea typeface="Calibri" panose="020F0502020204030204" pitchFamily="34" charset="0"/>
                <a:cs typeface="Times New Roman" panose="02020603050405020304" pitchFamily="18" charset="0"/>
              </a:rPr>
              <a:t>Skill Extraction: Extracted relevant skills from the transcripts using keyword matching and NLP techniques.</a:t>
            </a:r>
          </a:p>
        </p:txBody>
      </p:sp>
      <p:pic>
        <p:nvPicPr>
          <p:cNvPr id="20" name="Picture 19">
            <a:extLst>
              <a:ext uri="{FF2B5EF4-FFF2-40B4-BE49-F238E27FC236}">
                <a16:creationId xmlns:a16="http://schemas.microsoft.com/office/drawing/2014/main" id="{86F7B6F5-AB00-5767-5FA1-EAE9CA0F47A3}"/>
              </a:ext>
            </a:extLst>
          </p:cNvPr>
          <p:cNvPicPr>
            <a:picLocks noChangeAspect="1"/>
          </p:cNvPicPr>
          <p:nvPr/>
        </p:nvPicPr>
        <p:blipFill>
          <a:blip r:embed="rId2"/>
          <a:stretch>
            <a:fillRect/>
          </a:stretch>
        </p:blipFill>
        <p:spPr>
          <a:xfrm>
            <a:off x="1331916" y="1279028"/>
            <a:ext cx="3199620" cy="1866813"/>
          </a:xfrm>
          <a:prstGeom prst="rect">
            <a:avLst/>
          </a:prstGeom>
        </p:spPr>
      </p:pic>
    </p:spTree>
    <p:extLst>
      <p:ext uri="{BB962C8B-B14F-4D97-AF65-F5344CB8AC3E}">
        <p14:creationId xmlns:p14="http://schemas.microsoft.com/office/powerpoint/2010/main" val="2906352769"/>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2EE67-0FA9-BFD8-581A-339E35204C4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CBD06B7-7273-15EA-8DBE-D6890732CB8E}"/>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C16A4276-EADF-910E-3463-60F1DBDE0505}"/>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D19FF64E-977E-54C2-6F8C-6FAFA10F9A13}"/>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F396D297-DB00-C9B8-241A-C066A12CFFC7}"/>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AAEA3DD7-7AAB-8CD2-CA8B-8A3DB782B4AA}"/>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008E9866-6193-FEC5-DDF2-26C213A7C3A4}"/>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966E1DD2-E3DD-906D-089A-609EBB019B4C}"/>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AEC8D9E9-3971-7DE3-BCF3-678090717C73}"/>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5B5AC6B5-C6C4-C09F-7526-556630006658}"/>
              </a:ext>
            </a:extLst>
          </p:cNvPr>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a:t>23</a:t>
            </a:fld>
            <a:r>
              <a:rPr spc="-45" dirty="0"/>
              <a:t> </a:t>
            </a:r>
            <a:r>
              <a:rPr spc="125" dirty="0"/>
              <a:t>/</a:t>
            </a:r>
            <a:r>
              <a:rPr lang="en-IN" spc="-45" dirty="0"/>
              <a:t>35</a:t>
            </a:r>
            <a:endParaRPr spc="-15" dirty="0"/>
          </a:p>
        </p:txBody>
      </p:sp>
      <p:sp>
        <p:nvSpPr>
          <p:cNvPr id="3" name="Rectangle 2">
            <a:extLst>
              <a:ext uri="{FF2B5EF4-FFF2-40B4-BE49-F238E27FC236}">
                <a16:creationId xmlns:a16="http://schemas.microsoft.com/office/drawing/2014/main" id="{7BB29001-C145-0D85-2FD5-7B01B5DD484E}"/>
              </a:ext>
            </a:extLst>
          </p:cNvPr>
          <p:cNvSpPr/>
          <p:nvPr/>
        </p:nvSpPr>
        <p:spPr>
          <a:xfrm>
            <a:off x="5059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bject 4">
            <a:extLst>
              <a:ext uri="{FF2B5EF4-FFF2-40B4-BE49-F238E27FC236}">
                <a16:creationId xmlns:a16="http://schemas.microsoft.com/office/drawing/2014/main" id="{9665490C-8682-35A1-1309-CB0B124A9626}"/>
              </a:ext>
            </a:extLst>
          </p:cNvPr>
          <p:cNvSpPr txBox="1"/>
          <p:nvPr/>
        </p:nvSpPr>
        <p:spPr>
          <a:xfrm>
            <a:off x="505948" y="670950"/>
            <a:ext cx="805089" cy="150682"/>
          </a:xfrm>
          <a:prstGeom prst="rect">
            <a:avLst/>
          </a:prstGeom>
        </p:spPr>
        <p:txBody>
          <a:bodyPr vert="horz" wrap="square" lIns="0" tIns="12065" rIns="0" bIns="0" rtlCol="0">
            <a:spAutoFit/>
          </a:bodyPr>
          <a:lstStyle/>
          <a:p>
            <a:pPr algn="ctr">
              <a:buNone/>
            </a:pPr>
            <a:r>
              <a:rPr lang="en-US" sz="900"/>
              <a:t>Raw Transcript</a:t>
            </a:r>
          </a:p>
        </p:txBody>
      </p:sp>
      <p:sp>
        <p:nvSpPr>
          <p:cNvPr id="14" name="TextBox 13">
            <a:extLst>
              <a:ext uri="{FF2B5EF4-FFF2-40B4-BE49-F238E27FC236}">
                <a16:creationId xmlns:a16="http://schemas.microsoft.com/office/drawing/2014/main" id="{14DA2E06-6037-BA02-CD1A-D70A58FD2187}"/>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Transcript Analysis Workflow for Hiring Decisions</a:t>
            </a:r>
            <a:endParaRPr lang="en-IN"/>
          </a:p>
        </p:txBody>
      </p:sp>
      <p:sp>
        <p:nvSpPr>
          <p:cNvPr id="17" name="Rectangle 16">
            <a:extLst>
              <a:ext uri="{FF2B5EF4-FFF2-40B4-BE49-F238E27FC236}">
                <a16:creationId xmlns:a16="http://schemas.microsoft.com/office/drawing/2014/main" id="{6524EE79-C2E4-BD59-7170-E0A117539D5C}"/>
              </a:ext>
            </a:extLst>
          </p:cNvPr>
          <p:cNvSpPr/>
          <p:nvPr/>
        </p:nvSpPr>
        <p:spPr>
          <a:xfrm>
            <a:off x="1420348" y="630875"/>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bject 4">
            <a:extLst>
              <a:ext uri="{FF2B5EF4-FFF2-40B4-BE49-F238E27FC236}">
                <a16:creationId xmlns:a16="http://schemas.microsoft.com/office/drawing/2014/main" id="{1932B5A6-EAA4-7B6F-15BA-1A44B07DF125}"/>
              </a:ext>
            </a:extLst>
          </p:cNvPr>
          <p:cNvSpPr txBox="1"/>
          <p:nvPr/>
        </p:nvSpPr>
        <p:spPr>
          <a:xfrm>
            <a:off x="1420348" y="670950"/>
            <a:ext cx="805089" cy="150682"/>
          </a:xfrm>
          <a:prstGeom prst="rect">
            <a:avLst/>
          </a:prstGeom>
        </p:spPr>
        <p:txBody>
          <a:bodyPr vert="horz" wrap="square" lIns="0" tIns="12065" rIns="0" bIns="0" rtlCol="0">
            <a:spAutoFit/>
          </a:bodyPr>
          <a:lstStyle/>
          <a:p>
            <a:pPr algn="ctr">
              <a:buNone/>
            </a:pPr>
            <a:r>
              <a:rPr lang="en-US" sz="900"/>
              <a:t>Text Processing</a:t>
            </a:r>
          </a:p>
        </p:txBody>
      </p:sp>
      <p:sp>
        <p:nvSpPr>
          <p:cNvPr id="23" name="Rectangle 22">
            <a:extLst>
              <a:ext uri="{FF2B5EF4-FFF2-40B4-BE49-F238E27FC236}">
                <a16:creationId xmlns:a16="http://schemas.microsoft.com/office/drawing/2014/main" id="{C4644885-7362-A44B-43A9-CE4DCE24420A}"/>
              </a:ext>
            </a:extLst>
          </p:cNvPr>
          <p:cNvSpPr/>
          <p:nvPr/>
        </p:nvSpPr>
        <p:spPr>
          <a:xfrm>
            <a:off x="2319351" y="627424"/>
            <a:ext cx="914400"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bject 4">
            <a:extLst>
              <a:ext uri="{FF2B5EF4-FFF2-40B4-BE49-F238E27FC236}">
                <a16:creationId xmlns:a16="http://schemas.microsoft.com/office/drawing/2014/main" id="{94FFB851-6D44-E429-DF73-0FB76DB30E63}"/>
              </a:ext>
            </a:extLst>
          </p:cNvPr>
          <p:cNvSpPr txBox="1"/>
          <p:nvPr/>
        </p:nvSpPr>
        <p:spPr>
          <a:xfrm>
            <a:off x="2319351" y="667499"/>
            <a:ext cx="914400" cy="150682"/>
          </a:xfrm>
          <a:prstGeom prst="rect">
            <a:avLst/>
          </a:prstGeom>
        </p:spPr>
        <p:txBody>
          <a:bodyPr vert="horz" wrap="square" lIns="0" tIns="12065" rIns="0" bIns="0" rtlCol="0">
            <a:spAutoFit/>
          </a:bodyPr>
          <a:lstStyle/>
          <a:p>
            <a:pPr algn="ctr">
              <a:buNone/>
            </a:pPr>
            <a:r>
              <a:rPr lang="en-US" sz="900"/>
              <a:t>Sentiment Analysis</a:t>
            </a:r>
          </a:p>
        </p:txBody>
      </p:sp>
      <p:sp>
        <p:nvSpPr>
          <p:cNvPr id="25" name="Rectangle 24">
            <a:extLst>
              <a:ext uri="{FF2B5EF4-FFF2-40B4-BE49-F238E27FC236}">
                <a16:creationId xmlns:a16="http://schemas.microsoft.com/office/drawing/2014/main" id="{F1D19A21-C7A6-381E-C284-BD6645948D81}"/>
              </a:ext>
            </a:extLst>
          </p:cNvPr>
          <p:cNvSpPr/>
          <p:nvPr/>
        </p:nvSpPr>
        <p:spPr>
          <a:xfrm>
            <a:off x="2763609" y="966864"/>
            <a:ext cx="1098942"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bject 4">
            <a:extLst>
              <a:ext uri="{FF2B5EF4-FFF2-40B4-BE49-F238E27FC236}">
                <a16:creationId xmlns:a16="http://schemas.microsoft.com/office/drawing/2014/main" id="{DC752D61-D34B-D8B7-25C8-68F77444EEA0}"/>
              </a:ext>
            </a:extLst>
          </p:cNvPr>
          <p:cNvSpPr txBox="1"/>
          <p:nvPr/>
        </p:nvSpPr>
        <p:spPr>
          <a:xfrm>
            <a:off x="2782001" y="1006939"/>
            <a:ext cx="1062157" cy="150682"/>
          </a:xfrm>
          <a:prstGeom prst="rect">
            <a:avLst/>
          </a:prstGeom>
        </p:spPr>
        <p:txBody>
          <a:bodyPr vert="horz" wrap="square" lIns="0" tIns="12065" rIns="0" bIns="0" rtlCol="0">
            <a:spAutoFit/>
          </a:bodyPr>
          <a:lstStyle/>
          <a:p>
            <a:pPr algn="ctr">
              <a:buNone/>
            </a:pPr>
            <a:r>
              <a:rPr lang="en-US" sz="900"/>
              <a:t>NER &amp; Skills Extraction</a:t>
            </a:r>
          </a:p>
        </p:txBody>
      </p:sp>
      <p:sp>
        <p:nvSpPr>
          <p:cNvPr id="27" name="Rectangle 26">
            <a:extLst>
              <a:ext uri="{FF2B5EF4-FFF2-40B4-BE49-F238E27FC236}">
                <a16:creationId xmlns:a16="http://schemas.microsoft.com/office/drawing/2014/main" id="{E2352EDF-71B1-E847-9426-C7BB1630E3BD}"/>
              </a:ext>
            </a:extLst>
          </p:cNvPr>
          <p:cNvSpPr/>
          <p:nvPr/>
        </p:nvSpPr>
        <p:spPr>
          <a:xfrm>
            <a:off x="3327665" y="633374"/>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bject 4">
            <a:extLst>
              <a:ext uri="{FF2B5EF4-FFF2-40B4-BE49-F238E27FC236}">
                <a16:creationId xmlns:a16="http://schemas.microsoft.com/office/drawing/2014/main" id="{8B4C97D9-4AC2-2894-3B90-FAAF4B114633}"/>
              </a:ext>
            </a:extLst>
          </p:cNvPr>
          <p:cNvSpPr txBox="1"/>
          <p:nvPr/>
        </p:nvSpPr>
        <p:spPr>
          <a:xfrm>
            <a:off x="3327665" y="673449"/>
            <a:ext cx="805089" cy="150682"/>
          </a:xfrm>
          <a:prstGeom prst="rect">
            <a:avLst/>
          </a:prstGeom>
        </p:spPr>
        <p:txBody>
          <a:bodyPr vert="horz" wrap="square" lIns="0" tIns="12065" rIns="0" bIns="0" rtlCol="0">
            <a:spAutoFit/>
          </a:bodyPr>
          <a:lstStyle/>
          <a:p>
            <a:pPr algn="ctr">
              <a:buNone/>
            </a:pPr>
            <a:r>
              <a:rPr lang="en-US" sz="900"/>
              <a:t>Topic Modelling</a:t>
            </a:r>
          </a:p>
        </p:txBody>
      </p:sp>
      <p:sp>
        <p:nvSpPr>
          <p:cNvPr id="29" name="Rectangle 28">
            <a:extLst>
              <a:ext uri="{FF2B5EF4-FFF2-40B4-BE49-F238E27FC236}">
                <a16:creationId xmlns:a16="http://schemas.microsoft.com/office/drawing/2014/main" id="{3BA67CC8-D0A5-7E7B-5E34-59DA4F1EB30A}"/>
              </a:ext>
            </a:extLst>
          </p:cNvPr>
          <p:cNvSpPr/>
          <p:nvPr/>
        </p:nvSpPr>
        <p:spPr>
          <a:xfrm>
            <a:off x="1846491"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bject 4">
            <a:extLst>
              <a:ext uri="{FF2B5EF4-FFF2-40B4-BE49-F238E27FC236}">
                <a16:creationId xmlns:a16="http://schemas.microsoft.com/office/drawing/2014/main" id="{C9DFB56F-4916-6FBC-6E19-26C300DAF3EF}"/>
              </a:ext>
            </a:extLst>
          </p:cNvPr>
          <p:cNvSpPr txBox="1"/>
          <p:nvPr/>
        </p:nvSpPr>
        <p:spPr>
          <a:xfrm>
            <a:off x="1846491" y="1005214"/>
            <a:ext cx="805089" cy="150682"/>
          </a:xfrm>
          <a:prstGeom prst="rect">
            <a:avLst/>
          </a:prstGeom>
        </p:spPr>
        <p:txBody>
          <a:bodyPr vert="horz" wrap="square" lIns="0" tIns="12065" rIns="0" bIns="0" rtlCol="0">
            <a:spAutoFit/>
          </a:bodyPr>
          <a:lstStyle/>
          <a:p>
            <a:pPr algn="ctr">
              <a:buNone/>
            </a:pPr>
            <a:r>
              <a:rPr lang="en-US" sz="900">
                <a:solidFill>
                  <a:srgbClr val="A30000"/>
                </a:solidFill>
              </a:rPr>
              <a:t>Summarization</a:t>
            </a:r>
          </a:p>
        </p:txBody>
      </p:sp>
      <p:sp>
        <p:nvSpPr>
          <p:cNvPr id="31" name="Rectangle 30">
            <a:extLst>
              <a:ext uri="{FF2B5EF4-FFF2-40B4-BE49-F238E27FC236}">
                <a16:creationId xmlns:a16="http://schemas.microsoft.com/office/drawing/2014/main" id="{F6D60F76-30CA-806A-F939-9D26218F7E7F}"/>
              </a:ext>
            </a:extLst>
          </p:cNvPr>
          <p:cNvSpPr/>
          <p:nvPr/>
        </p:nvSpPr>
        <p:spPr>
          <a:xfrm>
            <a:off x="929372" y="965139"/>
            <a:ext cx="805089" cy="230833"/>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bject 4">
            <a:extLst>
              <a:ext uri="{FF2B5EF4-FFF2-40B4-BE49-F238E27FC236}">
                <a16:creationId xmlns:a16="http://schemas.microsoft.com/office/drawing/2014/main" id="{64085CA0-5C6E-91E9-85A1-47DD89684B38}"/>
              </a:ext>
            </a:extLst>
          </p:cNvPr>
          <p:cNvSpPr txBox="1"/>
          <p:nvPr/>
        </p:nvSpPr>
        <p:spPr>
          <a:xfrm>
            <a:off x="929372" y="1005214"/>
            <a:ext cx="805089" cy="150682"/>
          </a:xfrm>
          <a:prstGeom prst="rect">
            <a:avLst/>
          </a:prstGeom>
        </p:spPr>
        <p:txBody>
          <a:bodyPr vert="horz" wrap="square" lIns="0" tIns="12065" rIns="0" bIns="0" rtlCol="0">
            <a:spAutoFit/>
          </a:bodyPr>
          <a:lstStyle/>
          <a:p>
            <a:pPr algn="ctr">
              <a:buNone/>
            </a:pPr>
            <a:r>
              <a:rPr lang="en-US" sz="900"/>
              <a:t>Insights</a:t>
            </a:r>
          </a:p>
        </p:txBody>
      </p:sp>
      <p:cxnSp>
        <p:nvCxnSpPr>
          <p:cNvPr id="34" name="Straight Arrow Connector 33">
            <a:extLst>
              <a:ext uri="{FF2B5EF4-FFF2-40B4-BE49-F238E27FC236}">
                <a16:creationId xmlns:a16="http://schemas.microsoft.com/office/drawing/2014/main" id="{10CDF8E2-008E-8E2C-77D3-1F2D70740F1E}"/>
              </a:ext>
            </a:extLst>
          </p:cNvPr>
          <p:cNvCxnSpPr>
            <a:stCxn id="3" idx="3"/>
            <a:endCxn id="22" idx="1"/>
          </p:cNvCxnSpPr>
          <p:nvPr/>
        </p:nvCxnSpPr>
        <p:spPr>
          <a:xfrm flipV="1">
            <a:off x="1311037" y="746291"/>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4A9375-A8BA-C02A-C4D2-1A0416D7E91C}"/>
              </a:ext>
            </a:extLst>
          </p:cNvPr>
          <p:cNvCxnSpPr/>
          <p:nvPr/>
        </p:nvCxnSpPr>
        <p:spPr>
          <a:xfrm flipV="1">
            <a:off x="2225437" y="742839"/>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48EA96-13AB-1003-C387-B58901B1EFCE}"/>
              </a:ext>
            </a:extLst>
          </p:cNvPr>
          <p:cNvCxnSpPr/>
          <p:nvPr/>
        </p:nvCxnSpPr>
        <p:spPr>
          <a:xfrm flipV="1">
            <a:off x="3226053" y="745988"/>
            <a:ext cx="109311" cy="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E8215F0-DD91-9F57-FE2A-E31C6D4849CB}"/>
              </a:ext>
            </a:extLst>
          </p:cNvPr>
          <p:cNvCxnSpPr>
            <a:cxnSpLocks/>
          </p:cNvCxnSpPr>
          <p:nvPr/>
        </p:nvCxnSpPr>
        <p:spPr>
          <a:xfrm>
            <a:off x="3730209" y="863427"/>
            <a:ext cx="0" cy="1017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46067E3-1181-BACF-2366-F770016743DC}"/>
              </a:ext>
            </a:extLst>
          </p:cNvPr>
          <p:cNvCxnSpPr>
            <a:cxnSpLocks/>
            <a:stCxn id="25" idx="1"/>
          </p:cNvCxnSpPr>
          <p:nvPr/>
        </p:nvCxnSpPr>
        <p:spPr>
          <a:xfrm flipH="1" flipV="1">
            <a:off x="2657453" y="1076380"/>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B572365-7C3E-5978-38DD-639047F886DC}"/>
              </a:ext>
            </a:extLst>
          </p:cNvPr>
          <p:cNvCxnSpPr>
            <a:cxnSpLocks/>
          </p:cNvCxnSpPr>
          <p:nvPr/>
        </p:nvCxnSpPr>
        <p:spPr>
          <a:xfrm flipH="1" flipV="1">
            <a:off x="1734461" y="1091297"/>
            <a:ext cx="106156" cy="59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object 4">
            <a:extLst>
              <a:ext uri="{FF2B5EF4-FFF2-40B4-BE49-F238E27FC236}">
                <a16:creationId xmlns:a16="http://schemas.microsoft.com/office/drawing/2014/main" id="{8D9D28CE-8FC9-A1F1-FE49-391DC10D2EEB}"/>
              </a:ext>
            </a:extLst>
          </p:cNvPr>
          <p:cNvSpPr txBox="1"/>
          <p:nvPr/>
        </p:nvSpPr>
        <p:spPr>
          <a:xfrm>
            <a:off x="193809" y="1283540"/>
            <a:ext cx="1186088" cy="1951175"/>
          </a:xfrm>
          <a:prstGeom prst="rect">
            <a:avLst/>
          </a:prstGeom>
        </p:spPr>
        <p:txBody>
          <a:bodyPr vert="horz" wrap="square" lIns="0" tIns="12065" rIns="0" bIns="0" rtlCol="0">
            <a:spAutoFit/>
          </a:bodyPr>
          <a:lstStyle/>
          <a:p>
            <a:pPr marL="12700" marR="0" lvl="0" algn="l" defTabSz="914400" rtl="0" eaLnBrk="1" fontAlgn="auto" latinLnBrk="0" hangingPunct="1">
              <a:lnSpc>
                <a:spcPct val="100000"/>
              </a:lnSpc>
              <a:spcBef>
                <a:spcPts val="95"/>
              </a:spcBef>
              <a:spcAft>
                <a:spcPts val="0"/>
              </a:spcAft>
              <a:buClrTx/>
              <a:buSzTx/>
              <a:tabLst/>
              <a:defRPr/>
            </a:pPr>
            <a:r>
              <a:rPr lang="en-US" sz="900">
                <a:ea typeface="Calibri" panose="020F0502020204030204" pitchFamily="34" charset="0"/>
                <a:cs typeface="Times New Roman" panose="02020603050405020304" pitchFamily="18" charset="0"/>
              </a:rPr>
              <a:t>Candidate 4: strong focus on their academic background, work experience, and project involvement. They appear to have a technical or engineering-related profile. This profile suggests that the candidate might be well-suited for </a:t>
            </a:r>
            <a:r>
              <a:rPr lang="en-US" sz="900" b="1">
                <a:ea typeface="Calibri" panose="020F0502020204030204" pitchFamily="34" charset="0"/>
                <a:cs typeface="Times New Roman" panose="02020603050405020304" pitchFamily="18" charset="0"/>
              </a:rPr>
              <a:t>technical roles or positions requiring analytical and project management skills</a:t>
            </a:r>
            <a:r>
              <a:rPr lang="en-US" sz="900">
                <a:ea typeface="Calibri" panose="020F0502020204030204" pitchFamily="34" charset="0"/>
                <a:cs typeface="Times New Roman" panose="02020603050405020304" pitchFamily="18" charset="0"/>
              </a:rPr>
              <a:t>.</a:t>
            </a:r>
          </a:p>
        </p:txBody>
      </p:sp>
      <p:pic>
        <p:nvPicPr>
          <p:cNvPr id="15" name="Picture 14">
            <a:extLst>
              <a:ext uri="{FF2B5EF4-FFF2-40B4-BE49-F238E27FC236}">
                <a16:creationId xmlns:a16="http://schemas.microsoft.com/office/drawing/2014/main" id="{1F365BB9-FBCD-D24F-948A-62E7FED9B573}"/>
              </a:ext>
            </a:extLst>
          </p:cNvPr>
          <p:cNvPicPr>
            <a:picLocks noChangeAspect="1"/>
          </p:cNvPicPr>
          <p:nvPr/>
        </p:nvPicPr>
        <p:blipFill>
          <a:blip r:embed="rId2"/>
          <a:stretch>
            <a:fillRect/>
          </a:stretch>
        </p:blipFill>
        <p:spPr>
          <a:xfrm>
            <a:off x="1379897" y="1311870"/>
            <a:ext cx="3052306" cy="1669230"/>
          </a:xfrm>
          <a:prstGeom prst="rect">
            <a:avLst/>
          </a:prstGeom>
        </p:spPr>
      </p:pic>
    </p:spTree>
    <p:extLst>
      <p:ext uri="{BB962C8B-B14F-4D97-AF65-F5344CB8AC3E}">
        <p14:creationId xmlns:p14="http://schemas.microsoft.com/office/powerpoint/2010/main" val="2188544453"/>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6A1BF-82BD-70C1-D93C-976BAA86145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04EA92E-AA94-E2DF-8674-D755B488778B}"/>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spcBef>
                <a:spcPts val="605"/>
              </a:spcBef>
            </a:pPr>
            <a:r>
              <a:rPr lang="en-US" sz="1400" spc="-45">
                <a:solidFill>
                  <a:srgbClr val="CC0000"/>
                </a:solidFill>
                <a:latin typeface="Trebuchet MS"/>
                <a:cs typeface="Trebuchet MS"/>
              </a:rPr>
              <a:t>E</a:t>
            </a:r>
            <a:r>
              <a:rPr lang="en-IN" sz="1400" spc="-45">
                <a:solidFill>
                  <a:srgbClr val="CC0000"/>
                </a:solidFill>
                <a:latin typeface="Trebuchet MS"/>
                <a:cs typeface="Trebuchet MS"/>
              </a:rPr>
              <a:t>DA on Transcript (NLP):</a:t>
            </a:r>
            <a:endParaRPr lang="en-US" sz="900" b="0" i="0">
              <a:solidFill>
                <a:srgbClr val="C00000"/>
              </a:solidFill>
              <a:effectLst/>
              <a:latin typeface="fkGrotesk"/>
            </a:endParaRPr>
          </a:p>
        </p:txBody>
      </p:sp>
      <p:grpSp>
        <p:nvGrpSpPr>
          <p:cNvPr id="5" name="object 5">
            <a:extLst>
              <a:ext uri="{FF2B5EF4-FFF2-40B4-BE49-F238E27FC236}">
                <a16:creationId xmlns:a16="http://schemas.microsoft.com/office/drawing/2014/main" id="{4981C98F-9757-1F0C-4000-8722A06561B4}"/>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839A398F-A1F4-77E2-245D-8200D4650F17}"/>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C283DAA5-9FE8-AFE4-7FCE-B7F3F1D94D1C}"/>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EF009FC6-B1CF-3EAC-FBDF-6473765DCAA7}"/>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D0DA1964-C64F-9130-0E3D-E2D51F5EA3FF}"/>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A8A48851-C0EB-2572-7407-B993A3B056F1}"/>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7C0C3B00-6ECD-E098-0E22-4B7B862BE0AE}"/>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62501ADD-857A-E5BA-A657-002B0855A4A9}"/>
              </a:ext>
            </a:extLst>
          </p:cNvPr>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a:t>24</a:t>
            </a:fld>
            <a:r>
              <a:rPr spc="-45" dirty="0"/>
              <a:t> </a:t>
            </a:r>
            <a:r>
              <a:rPr spc="125" dirty="0"/>
              <a:t>/</a:t>
            </a:r>
            <a:r>
              <a:rPr lang="en-IN" spc="-45" dirty="0"/>
              <a:t>35</a:t>
            </a:r>
            <a:endParaRPr spc="-15" dirty="0"/>
          </a:p>
        </p:txBody>
      </p:sp>
      <p:sp>
        <p:nvSpPr>
          <p:cNvPr id="14" name="TextBox 13">
            <a:extLst>
              <a:ext uri="{FF2B5EF4-FFF2-40B4-BE49-F238E27FC236}">
                <a16:creationId xmlns:a16="http://schemas.microsoft.com/office/drawing/2014/main" id="{9A917C99-AAC6-DD87-A61E-BB57DBB71C7F}"/>
              </a:ext>
            </a:extLst>
          </p:cNvPr>
          <p:cNvSpPr txBox="1"/>
          <p:nvPr/>
        </p:nvSpPr>
        <p:spPr>
          <a:xfrm>
            <a:off x="0" y="368502"/>
            <a:ext cx="2517624" cy="230832"/>
          </a:xfrm>
          <a:prstGeom prst="rect">
            <a:avLst/>
          </a:prstGeom>
          <a:noFill/>
        </p:spPr>
        <p:txBody>
          <a:bodyPr wrap="square" rtlCol="0">
            <a:spAutoFit/>
          </a:bodyPr>
          <a:lstStyle/>
          <a:p>
            <a:r>
              <a:rPr kumimoji="0" lang="en-US" sz="900" b="0" i="0" u="none" strike="noStrike" kern="1200" cap="none" spc="0" normalizeH="0" baseline="0" noProof="0">
                <a:ln>
                  <a:noFill/>
                </a:ln>
                <a:solidFill>
                  <a:srgbClr val="C00000"/>
                </a:solidFill>
                <a:effectLst/>
                <a:uLnTx/>
                <a:uFillTx/>
                <a:latin typeface="fkGrotesk"/>
                <a:ea typeface="+mn-ea"/>
                <a:cs typeface="+mn-cs"/>
              </a:rPr>
              <a:t>Feedforwarding results to AI</a:t>
            </a:r>
            <a:endParaRPr lang="en-IN"/>
          </a:p>
        </p:txBody>
      </p:sp>
      <p:pic>
        <p:nvPicPr>
          <p:cNvPr id="15" name="Picture 14">
            <a:extLst>
              <a:ext uri="{FF2B5EF4-FFF2-40B4-BE49-F238E27FC236}">
                <a16:creationId xmlns:a16="http://schemas.microsoft.com/office/drawing/2014/main" id="{76F8C36F-E9B0-FB95-5FFC-76F9FCA64791}"/>
              </a:ext>
            </a:extLst>
          </p:cNvPr>
          <p:cNvPicPr>
            <a:picLocks noChangeAspect="1"/>
          </p:cNvPicPr>
          <p:nvPr/>
        </p:nvPicPr>
        <p:blipFill>
          <a:blip r:embed="rId2"/>
          <a:stretch>
            <a:fillRect/>
          </a:stretch>
        </p:blipFill>
        <p:spPr>
          <a:xfrm>
            <a:off x="534076" y="637899"/>
            <a:ext cx="3539864" cy="2512029"/>
          </a:xfrm>
          <a:prstGeom prst="rect">
            <a:avLst/>
          </a:prstGeom>
        </p:spPr>
      </p:pic>
    </p:spTree>
    <p:extLst>
      <p:ext uri="{BB962C8B-B14F-4D97-AF65-F5344CB8AC3E}">
        <p14:creationId xmlns:p14="http://schemas.microsoft.com/office/powerpoint/2010/main" val="4189616725"/>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D9A98-D14F-54AA-A28A-C382E019875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EA71500-6F89-6332-33D2-D63684F75DA2}"/>
              </a:ext>
            </a:extLst>
          </p:cNvPr>
          <p:cNvSpPr txBox="1"/>
          <p:nvPr/>
        </p:nvSpPr>
        <p:spPr>
          <a:xfrm>
            <a:off x="0" y="130175"/>
            <a:ext cx="4608195" cy="293029"/>
          </a:xfrm>
          <a:prstGeom prst="rect">
            <a:avLst/>
          </a:prstGeom>
          <a:solidFill>
            <a:srgbClr val="F2F2F2"/>
          </a:solidFill>
        </p:spPr>
        <p:txBody>
          <a:bodyPr vert="horz" wrap="square" lIns="0" tIns="76835" rIns="0" bIns="0" rtlCol="0" anchor="t">
            <a:spAutoFit/>
          </a:bodyPr>
          <a:lstStyle/>
          <a:p>
            <a:pPr marL="107950">
              <a:spcBef>
                <a:spcPts val="605"/>
              </a:spcBef>
            </a:pPr>
            <a:r>
              <a:rPr lang="en-IN" sz="1400" spc="-45">
                <a:solidFill>
                  <a:srgbClr val="CC0000"/>
                </a:solidFill>
                <a:latin typeface="Trebuchet MS"/>
                <a:ea typeface="Roboto"/>
                <a:cs typeface="Roboto"/>
              </a:rPr>
              <a:t>Communication Skills Score</a:t>
            </a:r>
          </a:p>
        </p:txBody>
      </p:sp>
      <p:sp>
        <p:nvSpPr>
          <p:cNvPr id="4" name="object 4">
            <a:extLst>
              <a:ext uri="{FF2B5EF4-FFF2-40B4-BE49-F238E27FC236}">
                <a16:creationId xmlns:a16="http://schemas.microsoft.com/office/drawing/2014/main" id="{7C09A4AE-85B3-304A-77FF-05B827D55E28}"/>
              </a:ext>
            </a:extLst>
          </p:cNvPr>
          <p:cNvSpPr txBox="1"/>
          <p:nvPr/>
        </p:nvSpPr>
        <p:spPr>
          <a:xfrm>
            <a:off x="94208" y="930476"/>
            <a:ext cx="4419599" cy="1189428"/>
          </a:xfrm>
          <a:prstGeom prst="rect">
            <a:avLst/>
          </a:prstGeom>
        </p:spPr>
        <p:txBody>
          <a:bodyPr vert="horz" wrap="square" lIns="0" tIns="12065" rIns="0" bIns="0" rtlCol="0" anchor="t">
            <a:spAutoFit/>
          </a:bodyPr>
          <a:lstStyle/>
          <a:p>
            <a:pPr>
              <a:defRPr/>
            </a:pPr>
            <a:r>
              <a:rPr lang="en-IN" sz="1050" b="1">
                <a:latin typeface="Trebuchet MS"/>
                <a:ea typeface="+mn-lt"/>
                <a:cs typeface="+mn-lt"/>
              </a:rPr>
              <a:t>Objective:</a:t>
            </a:r>
            <a:br>
              <a:rPr lang="en-IN" sz="1050" b="1">
                <a:latin typeface="Trebuchet MS"/>
                <a:ea typeface="+mn-lt"/>
                <a:cs typeface="+mn-lt"/>
              </a:rPr>
            </a:br>
            <a:r>
              <a:rPr lang="en-IN" sz="1050" b="1">
                <a:latin typeface="Trebuchet MS"/>
                <a:ea typeface="+mn-lt"/>
                <a:cs typeface="+mn-lt"/>
              </a:rPr>
              <a:t>To measure communication effectiveness using </a:t>
            </a:r>
            <a:r>
              <a:rPr lang="en-IN" sz="1050" b="1" err="1">
                <a:latin typeface="Trebuchet MS"/>
                <a:ea typeface="+mn-lt"/>
                <a:cs typeface="+mn-lt"/>
              </a:rPr>
              <a:t>behavioral</a:t>
            </a:r>
            <a:r>
              <a:rPr lang="en-IN" sz="1050" b="1">
                <a:latin typeface="Trebuchet MS"/>
                <a:ea typeface="+mn-lt"/>
                <a:cs typeface="+mn-lt"/>
              </a:rPr>
              <a:t> indicators like confidence, speech, eye movement, and hesitation.</a:t>
            </a:r>
            <a:endParaRPr lang="en-IN" sz="1050" b="1">
              <a:latin typeface="Trebuchet MS"/>
              <a:ea typeface="Calibri"/>
              <a:cs typeface="Times New Roman"/>
            </a:endParaRPr>
          </a:p>
          <a:p>
            <a:pPr>
              <a:buFont typeface="Arial"/>
              <a:buChar char="•"/>
              <a:defRPr/>
            </a:pPr>
            <a:endParaRPr lang="en-IN" sz="900" b="1">
              <a:latin typeface="Trebuchet MS"/>
              <a:ea typeface="+mn-lt"/>
              <a:cs typeface="+mn-lt"/>
            </a:endParaRPr>
          </a:p>
          <a:p>
            <a:pPr>
              <a:buFont typeface="Arial"/>
              <a:buChar char="•"/>
              <a:defRPr/>
            </a:pPr>
            <a:r>
              <a:rPr lang="en-IN" sz="900">
                <a:latin typeface="Trebuchet MS"/>
                <a:ea typeface="+mn-lt"/>
                <a:cs typeface="+mn-lt"/>
              </a:rPr>
              <a:t>Scoring Method:</a:t>
            </a:r>
            <a:endParaRPr lang="en-IN" sz="900">
              <a:latin typeface="Trebuchet MS"/>
            </a:endParaRPr>
          </a:p>
          <a:p>
            <a:pPr>
              <a:defRPr/>
            </a:pPr>
            <a:r>
              <a:rPr lang="en-IN" sz="900">
                <a:latin typeface="Trebuchet MS"/>
                <a:ea typeface="+mn-lt"/>
                <a:cs typeface="+mn-lt"/>
              </a:rPr>
              <a:t> </a:t>
            </a:r>
            <a:r>
              <a:rPr lang="en-IN" sz="900" err="1">
                <a:latin typeface="Trebuchet MS"/>
                <a:ea typeface="+mn-lt"/>
                <a:cs typeface="+mn-lt"/>
              </a:rPr>
              <a:t>combined_conf_score</a:t>
            </a:r>
            <a:r>
              <a:rPr lang="en-IN" sz="900">
                <a:latin typeface="Trebuchet MS"/>
                <a:ea typeface="+mn-lt"/>
                <a:cs typeface="+mn-lt"/>
              </a:rPr>
              <a:t> = w1*</a:t>
            </a:r>
            <a:r>
              <a:rPr lang="en-IN" sz="900" err="1">
                <a:latin typeface="Trebuchet MS"/>
                <a:ea typeface="+mn-lt"/>
                <a:cs typeface="+mn-lt"/>
              </a:rPr>
              <a:t>avg_confidence_score</a:t>
            </a:r>
            <a:r>
              <a:rPr lang="en-IN" sz="900">
                <a:latin typeface="Trebuchet MS"/>
                <a:ea typeface="+mn-lt"/>
                <a:cs typeface="+mn-lt"/>
              </a:rPr>
              <a:t> - </a:t>
            </a:r>
          </a:p>
          <a:p>
            <a:pPr>
              <a:defRPr/>
            </a:pPr>
            <a:r>
              <a:rPr lang="en-IN" sz="900">
                <a:latin typeface="Trebuchet MS"/>
                <a:ea typeface="+mn-lt"/>
                <a:cs typeface="+mn-lt"/>
              </a:rPr>
              <a:t>                       w2*(</a:t>
            </a:r>
            <a:r>
              <a:rPr lang="en-IN" sz="900" err="1">
                <a:latin typeface="Trebuchet MS"/>
                <a:ea typeface="+mn-lt"/>
                <a:cs typeface="+mn-lt"/>
              </a:rPr>
              <a:t>std_confidence_score</a:t>
            </a:r>
            <a:r>
              <a:rPr lang="en-IN" sz="900">
                <a:latin typeface="Trebuchet MS"/>
                <a:ea typeface="+mn-lt"/>
                <a:cs typeface="+mn-lt"/>
              </a:rPr>
              <a:t>/</a:t>
            </a:r>
            <a:r>
              <a:rPr lang="en-IN" sz="900" err="1">
                <a:latin typeface="Trebuchet MS"/>
                <a:ea typeface="+mn-lt"/>
                <a:cs typeface="+mn-lt"/>
              </a:rPr>
              <a:t>avg_confidence_score</a:t>
            </a:r>
            <a:r>
              <a:rPr lang="en-IN" sz="900">
                <a:latin typeface="Trebuchet MS"/>
                <a:ea typeface="+mn-lt"/>
                <a:cs typeface="+mn-lt"/>
              </a:rPr>
              <a:t>)</a:t>
            </a:r>
            <a:endParaRPr lang="en-IN" sz="900">
              <a:latin typeface="Trebuchet MS"/>
              <a:ea typeface="Calibri"/>
              <a:cs typeface="Calibri"/>
            </a:endParaRPr>
          </a:p>
          <a:p>
            <a:pPr lvl="1">
              <a:buFont typeface="Arial"/>
              <a:buChar char="•"/>
              <a:defRPr/>
            </a:pPr>
            <a:endParaRPr lang="en-IN" sz="900">
              <a:latin typeface="Trebuchet MS" panose="020B0603020202020204" pitchFamily="34" charset="0"/>
              <a:ea typeface="Calibri"/>
              <a:cs typeface="Calibri"/>
            </a:endParaRPr>
          </a:p>
        </p:txBody>
      </p:sp>
      <p:grpSp>
        <p:nvGrpSpPr>
          <p:cNvPr id="5" name="object 5">
            <a:extLst>
              <a:ext uri="{FF2B5EF4-FFF2-40B4-BE49-F238E27FC236}">
                <a16:creationId xmlns:a16="http://schemas.microsoft.com/office/drawing/2014/main" id="{610B2B61-35A2-3229-82BA-CD45B0C88E9A}"/>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4008152D-D2FE-9967-D571-4A7C94C9AB7C}"/>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93D5AC1D-466B-64A0-7B9D-4FE562267360}"/>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A3BAC251-9EBC-897F-B578-DD54907C7E44}"/>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824CA55E-F50B-5C58-03BD-4A38142DAF00}"/>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C2E92C40-6ED6-1CDC-04DE-A9D81732725E}"/>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5A071AE6-8351-3543-77EF-AF8D67B4E2D6}"/>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C53AEF8C-F1D3-5E34-0A11-9D57A1675DE8}"/>
              </a:ext>
            </a:extLst>
          </p:cNvPr>
          <p:cNvSpPr txBox="1">
            <a:spLocks noGrp="1"/>
          </p:cNvSpPr>
          <p:nvPr>
            <p:ph type="sldNum" sz="quarter" idx="7"/>
          </p:nvPr>
        </p:nvSpPr>
        <p:spPr>
          <a:xfrm>
            <a:off x="4318889" y="3367039"/>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25</a:t>
            </a:fld>
            <a:r>
              <a:rPr spc="-45" dirty="0"/>
              <a:t> </a:t>
            </a:r>
            <a:r>
              <a:rPr spc="125" dirty="0"/>
              <a:t>/</a:t>
            </a:r>
            <a:r>
              <a:rPr spc="-45" dirty="0"/>
              <a:t> </a:t>
            </a:r>
            <a:r>
              <a:rPr lang="en-IN" spc="-15" dirty="0"/>
              <a:t>35</a:t>
            </a:r>
            <a:endParaRPr spc="-15" dirty="0"/>
          </a:p>
        </p:txBody>
      </p:sp>
    </p:spTree>
    <p:extLst>
      <p:ext uri="{BB962C8B-B14F-4D97-AF65-F5344CB8AC3E}">
        <p14:creationId xmlns:p14="http://schemas.microsoft.com/office/powerpoint/2010/main" val="294446186"/>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F3260-F605-3829-47C6-206F3EB533E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28F3E55-A539-DABE-BB78-F691B00C8D74}"/>
              </a:ext>
            </a:extLst>
          </p:cNvPr>
          <p:cNvSpPr txBox="1"/>
          <p:nvPr/>
        </p:nvSpPr>
        <p:spPr>
          <a:xfrm>
            <a:off x="0" y="130175"/>
            <a:ext cx="4608195" cy="293029"/>
          </a:xfrm>
          <a:prstGeom prst="rect">
            <a:avLst/>
          </a:prstGeom>
          <a:solidFill>
            <a:srgbClr val="F2F2F2"/>
          </a:solidFill>
        </p:spPr>
        <p:txBody>
          <a:bodyPr vert="horz" wrap="square" lIns="0" tIns="76835" rIns="0" bIns="0" rtlCol="0" anchor="t">
            <a:spAutoFit/>
          </a:bodyPr>
          <a:lstStyle/>
          <a:p>
            <a:pPr marL="107950">
              <a:spcBef>
                <a:spcPts val="605"/>
              </a:spcBef>
            </a:pPr>
            <a:r>
              <a:rPr lang="en-IN" sz="1400" spc="-45">
                <a:solidFill>
                  <a:srgbClr val="CC0000"/>
                </a:solidFill>
                <a:latin typeface="Trebuchet MS"/>
                <a:ea typeface="Roboto"/>
                <a:cs typeface="Roboto"/>
              </a:rPr>
              <a:t>Communication Skills Score</a:t>
            </a:r>
          </a:p>
        </p:txBody>
      </p:sp>
      <p:grpSp>
        <p:nvGrpSpPr>
          <p:cNvPr id="5" name="object 5">
            <a:extLst>
              <a:ext uri="{FF2B5EF4-FFF2-40B4-BE49-F238E27FC236}">
                <a16:creationId xmlns:a16="http://schemas.microsoft.com/office/drawing/2014/main" id="{C5AFE7A6-03D5-513F-F368-2EFA06873193}"/>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517FEAFA-CAB4-AC37-7F02-9B774ABBC3E5}"/>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902120A8-9A15-5722-7BE0-82109BC7B7B7}"/>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8C8EB22D-82A9-7CB8-69A6-0E5DAAD31821}"/>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D727A3DA-ED73-942A-51FE-B93ACC27BB73}"/>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B75DEA12-5B4B-FB47-0EA4-01B6BA8967C6}"/>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09337BF7-E636-3613-2DFB-E5BAE1CF16E5}"/>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2BC95ED0-9F9D-4FC2-7474-406591B1FB74}"/>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26</a:t>
            </a:fld>
            <a:r>
              <a:rPr spc="-45" dirty="0"/>
              <a:t> </a:t>
            </a:r>
            <a:r>
              <a:rPr spc="125" dirty="0"/>
              <a:t>/</a:t>
            </a:r>
            <a:r>
              <a:rPr spc="-45" dirty="0"/>
              <a:t> </a:t>
            </a:r>
            <a:r>
              <a:rPr lang="en-IN" spc="-15" dirty="0"/>
              <a:t>35</a:t>
            </a:r>
            <a:endParaRPr spc="-15" dirty="0"/>
          </a:p>
        </p:txBody>
      </p:sp>
      <p:pic>
        <p:nvPicPr>
          <p:cNvPr id="3" name="Picture 2" descr="A table of numbers with numbers on it&#10;&#10;AI-generated content may be incorrect.">
            <a:extLst>
              <a:ext uri="{FF2B5EF4-FFF2-40B4-BE49-F238E27FC236}">
                <a16:creationId xmlns:a16="http://schemas.microsoft.com/office/drawing/2014/main" id="{0C430105-4546-0200-96CC-25B0886188D5}"/>
              </a:ext>
            </a:extLst>
          </p:cNvPr>
          <p:cNvPicPr>
            <a:picLocks noChangeAspect="1"/>
          </p:cNvPicPr>
          <p:nvPr/>
        </p:nvPicPr>
        <p:blipFill>
          <a:blip r:embed="rId2"/>
          <a:stretch>
            <a:fillRect/>
          </a:stretch>
        </p:blipFill>
        <p:spPr>
          <a:xfrm>
            <a:off x="21760" y="864530"/>
            <a:ext cx="4603593" cy="1394586"/>
          </a:xfrm>
          <a:prstGeom prst="rect">
            <a:avLst/>
          </a:prstGeom>
        </p:spPr>
      </p:pic>
      <p:sp>
        <p:nvSpPr>
          <p:cNvPr id="4" name="TextBox 3">
            <a:extLst>
              <a:ext uri="{FF2B5EF4-FFF2-40B4-BE49-F238E27FC236}">
                <a16:creationId xmlns:a16="http://schemas.microsoft.com/office/drawing/2014/main" id="{94421BF8-BA16-2272-048D-993D5A0606FE}"/>
              </a:ext>
            </a:extLst>
          </p:cNvPr>
          <p:cNvSpPr txBox="1"/>
          <p:nvPr/>
        </p:nvSpPr>
        <p:spPr>
          <a:xfrm>
            <a:off x="438548" y="526258"/>
            <a:ext cx="285056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latin typeface="Trebuchet MS"/>
                <a:ea typeface="Calibri"/>
                <a:cs typeface="Calibri"/>
              </a:rPr>
              <a:t>data.head()</a:t>
            </a:r>
          </a:p>
        </p:txBody>
      </p:sp>
    </p:spTree>
    <p:extLst>
      <p:ext uri="{BB962C8B-B14F-4D97-AF65-F5344CB8AC3E}">
        <p14:creationId xmlns:p14="http://schemas.microsoft.com/office/powerpoint/2010/main" val="2038302622"/>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BAFE7-183A-5ABC-8D0B-A99B2802F10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33008E3-DD59-30E1-A11A-770543A19090}"/>
              </a:ext>
            </a:extLst>
          </p:cNvPr>
          <p:cNvSpPr txBox="1"/>
          <p:nvPr/>
        </p:nvSpPr>
        <p:spPr>
          <a:xfrm>
            <a:off x="94593" y="124024"/>
            <a:ext cx="4608195" cy="293029"/>
          </a:xfrm>
          <a:prstGeom prst="rect">
            <a:avLst/>
          </a:prstGeom>
          <a:solidFill>
            <a:srgbClr val="F2F2F2"/>
          </a:solidFill>
        </p:spPr>
        <p:txBody>
          <a:bodyPr vert="horz" wrap="square" lIns="0" tIns="76835" rIns="0" bIns="0" rtlCol="0" anchor="t">
            <a:spAutoFit/>
          </a:bodyPr>
          <a:lstStyle/>
          <a:p>
            <a:r>
              <a:rPr lang="en-IN" sz="1400" spc="-45">
                <a:solidFill>
                  <a:srgbClr val="CC0000"/>
                </a:solidFill>
                <a:latin typeface="Trebuchet MS"/>
                <a:cs typeface="Trebuchet MS"/>
              </a:rPr>
              <a:t>Communication Skills Score</a:t>
            </a:r>
            <a:endParaRPr lang="en-IN" sz="1400" spc="-45">
              <a:solidFill>
                <a:srgbClr val="000000"/>
              </a:solidFill>
              <a:latin typeface="Trebuchet MS"/>
              <a:cs typeface="Trebuchet MS"/>
            </a:endParaRPr>
          </a:p>
        </p:txBody>
      </p:sp>
      <p:grpSp>
        <p:nvGrpSpPr>
          <p:cNvPr id="5" name="object 5">
            <a:extLst>
              <a:ext uri="{FF2B5EF4-FFF2-40B4-BE49-F238E27FC236}">
                <a16:creationId xmlns:a16="http://schemas.microsoft.com/office/drawing/2014/main" id="{8FE30D15-A8F7-DC38-952C-B237BED3DD7F}"/>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4DB454FA-85CE-CC80-ECD6-0CF977CEB2E9}"/>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E61E835A-58A8-A523-550B-67CED518D28F}"/>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61E52087-46CA-E1E3-6817-82E5BC877907}"/>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25DBA740-5122-83F5-1B5F-9111F4B6A2A6}"/>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B861BA9C-11F9-DB08-788C-33F8AFF4DDB9}"/>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56622706-578F-F97F-E20D-C289FD5C71FC}"/>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AF4CC12A-1E55-B3C6-6226-54C9E475EAB3}"/>
              </a:ext>
            </a:extLst>
          </p:cNvPr>
          <p:cNvSpPr txBox="1">
            <a:spLocks noGrp="1"/>
          </p:cNvSpPr>
          <p:nvPr>
            <p:ph type="sldNum" sz="quarter" idx="7"/>
          </p:nvPr>
        </p:nvSpPr>
        <p:spPr>
          <a:xfrm>
            <a:off x="4318889" y="3367039"/>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27</a:t>
            </a:fld>
            <a:r>
              <a:rPr spc="-45" dirty="0"/>
              <a:t> </a:t>
            </a:r>
            <a:r>
              <a:rPr spc="125" dirty="0"/>
              <a:t>/</a:t>
            </a:r>
            <a:r>
              <a:rPr spc="-45" dirty="0"/>
              <a:t> </a:t>
            </a:r>
            <a:r>
              <a:rPr lang="en-IN" spc="-15" dirty="0"/>
              <a:t>35</a:t>
            </a:r>
            <a:endParaRPr spc="-15" dirty="0"/>
          </a:p>
        </p:txBody>
      </p:sp>
      <p:sp>
        <p:nvSpPr>
          <p:cNvPr id="14" name="TextBox 13">
            <a:extLst>
              <a:ext uri="{FF2B5EF4-FFF2-40B4-BE49-F238E27FC236}">
                <a16:creationId xmlns:a16="http://schemas.microsoft.com/office/drawing/2014/main" id="{749FEB27-B905-0B65-CA2B-A0FB5297211E}"/>
              </a:ext>
            </a:extLst>
          </p:cNvPr>
          <p:cNvSpPr txBox="1"/>
          <p:nvPr/>
        </p:nvSpPr>
        <p:spPr>
          <a:xfrm>
            <a:off x="-3090" y="529573"/>
            <a:ext cx="4616280" cy="16769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800"/>
              </a:lnSpc>
            </a:pPr>
            <a:r>
              <a:rPr lang="en-IN" sz="900" b="1">
                <a:latin typeface="Trebuchet MS"/>
                <a:cs typeface="Arial"/>
              </a:rPr>
              <a:t>Key Metrics:</a:t>
            </a:r>
            <a:r>
              <a:rPr lang="en-IN" sz="900">
                <a:latin typeface="Trebuchet MS"/>
                <a:cs typeface="Arial"/>
              </a:rPr>
              <a:t> </a:t>
            </a:r>
            <a:endParaRPr lang="en-US" sz="900">
              <a:latin typeface="Trebuchet MS"/>
              <a:cs typeface="Arial"/>
            </a:endParaRPr>
          </a:p>
          <a:p>
            <a:pPr marL="685800" lvl="2" indent="-228600">
              <a:lnSpc>
                <a:spcPts val="1800"/>
              </a:lnSpc>
              <a:buFont typeface="Wingdings"/>
              <a:buChar char="§"/>
            </a:pPr>
            <a:r>
              <a:rPr lang="en-IN" sz="900" b="1">
                <a:latin typeface="Trebuchet MS"/>
                <a:cs typeface="Arial"/>
              </a:rPr>
              <a:t>Confidence Score:</a:t>
            </a:r>
            <a:r>
              <a:rPr lang="en-IN" sz="900">
                <a:latin typeface="Trebuchet MS"/>
                <a:cs typeface="Arial"/>
              </a:rPr>
              <a:t> Measures consistency of confidence in speech </a:t>
            </a:r>
            <a:endParaRPr lang="en-US" sz="900">
              <a:latin typeface="Trebuchet MS"/>
              <a:cs typeface="Arial"/>
            </a:endParaRPr>
          </a:p>
          <a:p>
            <a:pPr marL="685800" lvl="2" indent="-228600">
              <a:lnSpc>
                <a:spcPts val="1800"/>
              </a:lnSpc>
              <a:buFont typeface="Wingdings"/>
              <a:buChar char="§"/>
            </a:pPr>
            <a:r>
              <a:rPr lang="en-IN" sz="900" b="1">
                <a:latin typeface="Trebuchet MS"/>
                <a:cs typeface="Arial"/>
              </a:rPr>
              <a:t>Blink Rate:</a:t>
            </a:r>
            <a:r>
              <a:rPr lang="en-IN" sz="900">
                <a:latin typeface="Trebuchet MS"/>
                <a:cs typeface="Arial"/>
              </a:rPr>
              <a:t> Should be moderate — too high signals nervousness </a:t>
            </a:r>
            <a:endParaRPr lang="en-US" sz="900">
              <a:latin typeface="Trebuchet MS"/>
              <a:cs typeface="Arial"/>
            </a:endParaRPr>
          </a:p>
          <a:p>
            <a:pPr marL="685800" lvl="2" indent="-228600">
              <a:lnSpc>
                <a:spcPts val="1800"/>
              </a:lnSpc>
              <a:buFont typeface="Wingdings"/>
              <a:buChar char="§"/>
            </a:pPr>
            <a:r>
              <a:rPr lang="en-IN" sz="900" b="1">
                <a:latin typeface="Trebuchet MS"/>
                <a:cs typeface="Arial"/>
              </a:rPr>
              <a:t>Eye Offset Score:</a:t>
            </a:r>
            <a:r>
              <a:rPr lang="en-IN" sz="900">
                <a:latin typeface="Trebuchet MS"/>
                <a:cs typeface="Arial"/>
              </a:rPr>
              <a:t> Consistent eye alignment indicates focus </a:t>
            </a:r>
            <a:endParaRPr lang="en-US" sz="900">
              <a:latin typeface="Trebuchet MS"/>
              <a:cs typeface="Arial"/>
            </a:endParaRPr>
          </a:p>
          <a:p>
            <a:pPr marL="685800" lvl="2" indent="-228600">
              <a:lnSpc>
                <a:spcPts val="1800"/>
              </a:lnSpc>
              <a:buFont typeface="Wingdings"/>
              <a:buChar char="§"/>
            </a:pPr>
            <a:r>
              <a:rPr lang="en-IN" sz="900" b="1">
                <a:latin typeface="Trebuchet MS"/>
                <a:cs typeface="Arial"/>
              </a:rPr>
              <a:t>Speech Speed:</a:t>
            </a:r>
            <a:r>
              <a:rPr lang="en-IN" sz="900">
                <a:latin typeface="Trebuchet MS"/>
                <a:cs typeface="Arial"/>
              </a:rPr>
              <a:t> Should be neither too fast nor too slow</a:t>
            </a:r>
            <a:r>
              <a:rPr lang="en-US" sz="900">
                <a:latin typeface="Trebuchet MS"/>
                <a:cs typeface="Arial"/>
              </a:rPr>
              <a:t> </a:t>
            </a:r>
          </a:p>
          <a:p>
            <a:pPr marL="685800" lvl="2" indent="-228600">
              <a:lnSpc>
                <a:spcPts val="1800"/>
              </a:lnSpc>
              <a:buFont typeface="Wingdings"/>
              <a:buChar char="§"/>
            </a:pPr>
            <a:r>
              <a:rPr lang="en-IN" sz="900" b="1">
                <a:latin typeface="Trebuchet MS"/>
                <a:cs typeface="Arial"/>
              </a:rPr>
              <a:t>Conciseness:</a:t>
            </a:r>
            <a:r>
              <a:rPr lang="en-IN" sz="900">
                <a:latin typeface="Trebuchet MS"/>
                <a:cs typeface="Arial"/>
              </a:rPr>
              <a:t> Encourages brief and meaningful communication</a:t>
            </a:r>
            <a:r>
              <a:rPr lang="en-US" sz="900">
                <a:latin typeface="Trebuchet MS"/>
                <a:cs typeface="Arial"/>
              </a:rPr>
              <a:t> </a:t>
            </a:r>
          </a:p>
          <a:p>
            <a:pPr marL="685800" lvl="2" indent="-228600">
              <a:lnSpc>
                <a:spcPts val="1800"/>
              </a:lnSpc>
              <a:buFont typeface="Wingdings"/>
              <a:buChar char="§"/>
            </a:pPr>
            <a:r>
              <a:rPr lang="en-IN" sz="900" b="1">
                <a:latin typeface="Trebuchet MS"/>
                <a:cs typeface="Arial"/>
              </a:rPr>
              <a:t>Hesitancy:</a:t>
            </a:r>
            <a:r>
              <a:rPr lang="en-IN" sz="900">
                <a:latin typeface="Trebuchet MS"/>
                <a:cs typeface="Arial"/>
              </a:rPr>
              <a:t> Moderate pauses imply thoughtful, structured speech </a:t>
            </a:r>
            <a:endParaRPr lang="en-IN" sz="900">
              <a:latin typeface="Trebuchet MS"/>
              <a:ea typeface="Calibri"/>
              <a:cs typeface="Calibri"/>
            </a:endParaRPr>
          </a:p>
        </p:txBody>
      </p:sp>
    </p:spTree>
    <p:extLst>
      <p:ext uri="{BB962C8B-B14F-4D97-AF65-F5344CB8AC3E}">
        <p14:creationId xmlns:p14="http://schemas.microsoft.com/office/powerpoint/2010/main" val="338347977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30175"/>
            <a:ext cx="4608195" cy="293029"/>
          </a:xfrm>
          <a:prstGeom prst="rect">
            <a:avLst/>
          </a:prstGeom>
          <a:solidFill>
            <a:srgbClr val="F2F2F2"/>
          </a:solidFill>
        </p:spPr>
        <p:txBody>
          <a:bodyPr vert="horz" wrap="square" lIns="0" tIns="76835" rIns="0" bIns="0" rtlCol="0" anchor="t">
            <a:spAutoFit/>
          </a:bodyPr>
          <a:lstStyle/>
          <a:p>
            <a:r>
              <a:rPr lang="en-IN" sz="1400" spc="-45">
                <a:solidFill>
                  <a:srgbClr val="CC0000"/>
                </a:solidFill>
                <a:latin typeface="Trebuchet MS"/>
                <a:cs typeface="Trebuchet MS"/>
              </a:rPr>
              <a:t>Communication Skills Score</a:t>
            </a:r>
            <a:endParaRPr lang="en-IN" sz="1400" spc="-45">
              <a:solidFill>
                <a:srgbClr val="000000"/>
              </a:solidFill>
              <a:latin typeface="Trebuchet MS"/>
              <a:cs typeface="Trebuchet MS"/>
            </a:endParaRPr>
          </a:p>
        </p:txBody>
      </p:sp>
      <p:grpSp>
        <p:nvGrpSpPr>
          <p:cNvPr id="5" name="object 5"/>
          <p:cNvGrpSpPr/>
          <p:nvPr/>
        </p:nvGrpSpPr>
        <p:grpSpPr>
          <a:xfrm>
            <a:off x="0" y="3364623"/>
            <a:ext cx="4608195" cy="91440"/>
            <a:chOff x="0" y="3364623"/>
            <a:chExt cx="4608195" cy="91440"/>
          </a:xfrm>
        </p:grpSpPr>
        <p:sp>
          <p:nvSpPr>
            <p:cNvPr id="6" name="object 6"/>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p:cNvSpPr txBox="1">
            <a:spLocks noGrp="1"/>
          </p:cNvSpPr>
          <p:nvPr>
            <p:ph type="sldNum" sz="quarter" idx="7"/>
          </p:nvPr>
        </p:nvSpPr>
        <p:spPr>
          <a:xfrm>
            <a:off x="4318889" y="3367039"/>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28</a:t>
            </a:fld>
            <a:r>
              <a:rPr spc="-45" dirty="0"/>
              <a:t> </a:t>
            </a:r>
            <a:r>
              <a:rPr spc="125" dirty="0"/>
              <a:t>/</a:t>
            </a:r>
            <a:r>
              <a:rPr spc="-45" dirty="0"/>
              <a:t> </a:t>
            </a:r>
            <a:r>
              <a:rPr lang="en-IN" spc="-15" dirty="0"/>
              <a:t>35</a:t>
            </a:r>
            <a:endParaRPr spc="-15" dirty="0"/>
          </a:p>
        </p:txBody>
      </p:sp>
      <p:sp>
        <p:nvSpPr>
          <p:cNvPr id="14" name="TextBox 13">
            <a:extLst>
              <a:ext uri="{FF2B5EF4-FFF2-40B4-BE49-F238E27FC236}">
                <a16:creationId xmlns:a16="http://schemas.microsoft.com/office/drawing/2014/main" id="{59FEBC84-E395-C3D0-FD6D-B4500121A293}"/>
              </a:ext>
            </a:extLst>
          </p:cNvPr>
          <p:cNvSpPr txBox="1"/>
          <p:nvPr/>
        </p:nvSpPr>
        <p:spPr>
          <a:xfrm>
            <a:off x="-3090" y="529573"/>
            <a:ext cx="4616280" cy="27238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ts val="1800"/>
              </a:lnSpc>
              <a:buFont typeface="Arial,Sans-Serif"/>
              <a:buChar char="•"/>
            </a:pPr>
            <a:r>
              <a:rPr lang="en-IN" sz="900" b="1">
                <a:latin typeface="Trebuchet MS"/>
                <a:cs typeface="Arial"/>
              </a:rPr>
              <a:t>Interpretation:</a:t>
            </a:r>
            <a:r>
              <a:rPr lang="en-IN" sz="900">
                <a:latin typeface="Trebuchet MS"/>
                <a:cs typeface="Arial"/>
              </a:rPr>
              <a:t>​</a:t>
            </a:r>
          </a:p>
          <a:p>
            <a:pPr marL="685800" lvl="2" indent="-228600">
              <a:lnSpc>
                <a:spcPts val="1800"/>
              </a:lnSpc>
              <a:buFont typeface="Wingdings"/>
              <a:buChar char="§"/>
            </a:pPr>
            <a:r>
              <a:rPr lang="en-IN" sz="900" b="1">
                <a:latin typeface="Trebuchet MS"/>
                <a:cs typeface="Arial"/>
              </a:rPr>
              <a:t>High average values</a:t>
            </a:r>
            <a:r>
              <a:rPr lang="en-IN" sz="900">
                <a:latin typeface="Trebuchet MS"/>
                <a:cs typeface="Arial"/>
              </a:rPr>
              <a:t> → Good performance​</a:t>
            </a:r>
          </a:p>
          <a:p>
            <a:pPr marL="685800" lvl="2" indent="-228600">
              <a:lnSpc>
                <a:spcPts val="1800"/>
              </a:lnSpc>
              <a:buFont typeface="Wingdings"/>
              <a:buChar char="§"/>
            </a:pPr>
            <a:r>
              <a:rPr lang="en-IN" sz="900" b="1">
                <a:latin typeface="Trebuchet MS"/>
                <a:cs typeface="Arial"/>
              </a:rPr>
              <a:t>Low variability</a:t>
            </a:r>
            <a:r>
              <a:rPr lang="en-IN" sz="900">
                <a:latin typeface="Trebuchet MS"/>
                <a:cs typeface="Arial"/>
              </a:rPr>
              <a:t> → Consistency and stability​</a:t>
            </a:r>
          </a:p>
          <a:p>
            <a:pPr marL="685800" lvl="2" indent="-228600">
              <a:lnSpc>
                <a:spcPts val="1800"/>
              </a:lnSpc>
              <a:buFont typeface="Wingdings"/>
              <a:buChar char="§"/>
            </a:pPr>
            <a:r>
              <a:rPr lang="en-IN" sz="900">
                <a:latin typeface="Trebuchet MS"/>
                <a:cs typeface="Arial"/>
              </a:rPr>
              <a:t>Penalizes erratic or inconsistent </a:t>
            </a:r>
            <a:r>
              <a:rPr lang="en-IN" sz="900" err="1">
                <a:latin typeface="Trebuchet MS"/>
                <a:cs typeface="Arial"/>
              </a:rPr>
              <a:t>behavior</a:t>
            </a:r>
            <a:r>
              <a:rPr lang="en-IN" sz="900">
                <a:latin typeface="Trebuchet MS"/>
                <a:cs typeface="Arial"/>
              </a:rPr>
              <a:t>​</a:t>
            </a:r>
          </a:p>
          <a:p>
            <a:pPr marL="457200" lvl="2">
              <a:lnSpc>
                <a:spcPts val="1800"/>
              </a:lnSpc>
            </a:pPr>
            <a:endParaRPr lang="en-IN" sz="900">
              <a:latin typeface="Trebuchet MS"/>
              <a:ea typeface="Roboto"/>
              <a:cs typeface="Arial"/>
            </a:endParaRPr>
          </a:p>
          <a:p>
            <a:r>
              <a:rPr lang="en-IN" sz="900" b="1">
                <a:latin typeface="Trebuchet MS"/>
                <a:ea typeface="Roboto"/>
                <a:cs typeface="Roboto"/>
              </a:rPr>
              <a:t>Confidence Score Average:</a:t>
            </a:r>
            <a:endParaRPr lang="en-IN" sz="900">
              <a:latin typeface="Trebuchet MS"/>
              <a:cs typeface="Arial"/>
            </a:endParaRPr>
          </a:p>
          <a:p>
            <a:pPr>
              <a:buFont typeface="Arial"/>
              <a:buChar char="•"/>
            </a:pPr>
            <a:r>
              <a:rPr lang="en-IN" sz="900">
                <a:latin typeface="Trebuchet MS"/>
                <a:ea typeface="Roboto"/>
                <a:cs typeface="Roboto"/>
              </a:rPr>
              <a:t>Generally, a confidence score above 0.7 suggests that the candidate is performing well and making predictions with reasonable certainty.</a:t>
            </a:r>
            <a:endParaRPr lang="en-IN" sz="900">
              <a:latin typeface="Trebuchet MS"/>
            </a:endParaRPr>
          </a:p>
          <a:p>
            <a:pPr>
              <a:buFont typeface="Arial"/>
              <a:buChar char="•"/>
            </a:pPr>
            <a:endParaRPr lang="en-IN" sz="900">
              <a:latin typeface="Trebuchet MS"/>
              <a:ea typeface="Roboto"/>
              <a:cs typeface="Roboto"/>
            </a:endParaRPr>
          </a:p>
          <a:p>
            <a:r>
              <a:rPr lang="en-IN" sz="900" b="1">
                <a:latin typeface="Trebuchet MS"/>
                <a:ea typeface="Roboto"/>
                <a:cs typeface="Roboto"/>
              </a:rPr>
              <a:t>Confidence Score Variance:</a:t>
            </a:r>
            <a:endParaRPr lang="en-IN" sz="900">
              <a:latin typeface="Trebuchet MS"/>
            </a:endParaRPr>
          </a:p>
          <a:p>
            <a:pPr>
              <a:buFont typeface="Arial"/>
              <a:buChar char="•"/>
            </a:pPr>
            <a:r>
              <a:rPr lang="en-IN" sz="900">
                <a:latin typeface="Trebuchet MS"/>
                <a:ea typeface="Roboto"/>
                <a:cs typeface="Roboto"/>
              </a:rPr>
              <a:t>A low variance (like 0.0434) indicates that the confidence scores are relatively consistent. This means the model is not fluctuating wildly in how confident it is in its predictions, which is a good sign of stability</a:t>
            </a:r>
            <a:endParaRPr lang="en-IN" sz="900">
              <a:latin typeface="Trebuchet MS"/>
            </a:endParaRPr>
          </a:p>
          <a:p>
            <a:pPr marL="228600" indent="-228600">
              <a:lnSpc>
                <a:spcPts val="1800"/>
              </a:lnSpc>
              <a:buFont typeface="Arial,Sans-Serif"/>
              <a:buChar char="•"/>
            </a:pPr>
            <a:endParaRPr lang="en-IN" sz="900">
              <a:latin typeface="Trebuchet MS"/>
              <a:cs typeface="Arial"/>
            </a:endParaRPr>
          </a:p>
          <a:p>
            <a:pPr marL="171450" indent="-171450">
              <a:buFont typeface="Arial,Sans-Serif"/>
              <a:buChar char="•"/>
            </a:pPr>
            <a:endParaRPr lang="en-IN" sz="900">
              <a:latin typeface="Trebuchet MS"/>
              <a:cs typeface="Arial"/>
            </a:endParaRPr>
          </a:p>
        </p:txBody>
      </p:sp>
    </p:spTree>
    <p:extLst>
      <p:ext uri="{BB962C8B-B14F-4D97-AF65-F5344CB8AC3E}">
        <p14:creationId xmlns:p14="http://schemas.microsoft.com/office/powerpoint/2010/main" val="4054509087"/>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91976-CDEF-FC11-1EAE-90A2D667290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F7B9A2A-7ACA-0AE7-24C5-5A71D72F3463}"/>
              </a:ext>
            </a:extLst>
          </p:cNvPr>
          <p:cNvSpPr txBox="1"/>
          <p:nvPr/>
        </p:nvSpPr>
        <p:spPr>
          <a:xfrm>
            <a:off x="0" y="130175"/>
            <a:ext cx="4608195" cy="293029"/>
          </a:xfrm>
          <a:prstGeom prst="rect">
            <a:avLst/>
          </a:prstGeom>
          <a:solidFill>
            <a:srgbClr val="F2F2F2"/>
          </a:solidFill>
        </p:spPr>
        <p:txBody>
          <a:bodyPr vert="horz" wrap="square" lIns="0" tIns="76835" rIns="0" bIns="0" rtlCol="0" anchor="t">
            <a:spAutoFit/>
          </a:bodyPr>
          <a:lstStyle/>
          <a:p>
            <a:r>
              <a:rPr lang="en-IN" sz="1400" spc="-45">
                <a:solidFill>
                  <a:srgbClr val="CC0000"/>
                </a:solidFill>
                <a:latin typeface="Trebuchet MS"/>
                <a:cs typeface="Trebuchet MS"/>
              </a:rPr>
              <a:t>Communication Skills Score</a:t>
            </a:r>
            <a:endParaRPr lang="en-IN" sz="1400" spc="-45">
              <a:solidFill>
                <a:srgbClr val="000000"/>
              </a:solidFill>
              <a:latin typeface="Trebuchet MS"/>
              <a:cs typeface="Trebuchet MS"/>
            </a:endParaRPr>
          </a:p>
        </p:txBody>
      </p:sp>
      <p:grpSp>
        <p:nvGrpSpPr>
          <p:cNvPr id="5" name="object 5">
            <a:extLst>
              <a:ext uri="{FF2B5EF4-FFF2-40B4-BE49-F238E27FC236}">
                <a16:creationId xmlns:a16="http://schemas.microsoft.com/office/drawing/2014/main" id="{3C90B5F5-16FE-DF97-BD3D-1612340584C7}"/>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03A8A650-7072-DB3A-9F42-7111E3BF2AB1}"/>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A38FEA00-F987-CC58-8CFC-42B21BF07E3B}"/>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02F30469-530E-C784-DD00-32576C05BF91}"/>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02FC0D9C-E3DE-A8C3-E19A-1339B6C1C268}"/>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66124ADC-8053-C2DE-D617-008A2D44B54B}"/>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8CD3BF34-4D83-2A72-4394-C3EF5FAF0AA0}"/>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A6E3456F-C524-625F-DD19-E6C0AAE83F4E}"/>
              </a:ext>
            </a:extLst>
          </p:cNvPr>
          <p:cNvSpPr txBox="1">
            <a:spLocks noGrp="1"/>
          </p:cNvSpPr>
          <p:nvPr>
            <p:ph type="sldNum" sz="quarter" idx="7"/>
          </p:nvPr>
        </p:nvSpPr>
        <p:spPr>
          <a:xfrm>
            <a:off x="4318889" y="3367039"/>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29</a:t>
            </a:fld>
            <a:r>
              <a:rPr spc="-45" dirty="0"/>
              <a:t> </a:t>
            </a:r>
            <a:r>
              <a:rPr spc="125" dirty="0"/>
              <a:t>/</a:t>
            </a:r>
            <a:r>
              <a:rPr spc="-45" dirty="0"/>
              <a:t> </a:t>
            </a:r>
            <a:r>
              <a:rPr lang="en-IN" spc="-15" dirty="0"/>
              <a:t>35</a:t>
            </a:r>
            <a:endParaRPr spc="-15" dirty="0"/>
          </a:p>
        </p:txBody>
      </p:sp>
      <p:pic>
        <p:nvPicPr>
          <p:cNvPr id="4" name="Picture 3">
            <a:extLst>
              <a:ext uri="{FF2B5EF4-FFF2-40B4-BE49-F238E27FC236}">
                <a16:creationId xmlns:a16="http://schemas.microsoft.com/office/drawing/2014/main" id="{560F72B0-534A-C3F4-45BD-4E26424E60E1}"/>
              </a:ext>
            </a:extLst>
          </p:cNvPr>
          <p:cNvPicPr>
            <a:picLocks noChangeAspect="1"/>
          </p:cNvPicPr>
          <p:nvPr/>
        </p:nvPicPr>
        <p:blipFill>
          <a:blip r:embed="rId2"/>
          <a:stretch>
            <a:fillRect/>
          </a:stretch>
        </p:blipFill>
        <p:spPr>
          <a:xfrm>
            <a:off x="609281" y="490034"/>
            <a:ext cx="3158853" cy="1962079"/>
          </a:xfrm>
          <a:prstGeom prst="rect">
            <a:avLst/>
          </a:prstGeom>
        </p:spPr>
      </p:pic>
      <p:sp>
        <p:nvSpPr>
          <p:cNvPr id="13" name="TextBox 12">
            <a:extLst>
              <a:ext uri="{FF2B5EF4-FFF2-40B4-BE49-F238E27FC236}">
                <a16:creationId xmlns:a16="http://schemas.microsoft.com/office/drawing/2014/main" id="{BC723176-7A42-C933-FD6A-DBF4F3ACDE78}"/>
              </a:ext>
            </a:extLst>
          </p:cNvPr>
          <p:cNvSpPr txBox="1"/>
          <p:nvPr/>
        </p:nvSpPr>
        <p:spPr>
          <a:xfrm>
            <a:off x="241318" y="2548930"/>
            <a:ext cx="4027008"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Trebuchet MS"/>
                <a:ea typeface="+mn-lt"/>
                <a:cs typeface="+mn-lt"/>
              </a:rPr>
              <a:t>The combined confidence scores reflect communication e </a:t>
            </a:r>
            <a:r>
              <a:rPr lang="en-US" sz="1100" dirty="0" err="1">
                <a:latin typeface="Trebuchet MS"/>
                <a:ea typeface="+mn-lt"/>
                <a:cs typeface="+mn-lt"/>
              </a:rPr>
              <a:t>ectiveness</a:t>
            </a:r>
            <a:r>
              <a:rPr lang="en-US" sz="1100" dirty="0">
                <a:latin typeface="Trebuchet MS"/>
                <a:ea typeface="+mn-lt"/>
                <a:cs typeface="+mn-lt"/>
              </a:rPr>
              <a:t>. Candidates 3, 5, 8, and 9 show lower confidence levels.</a:t>
            </a:r>
            <a:endParaRPr lang="en-US" sz="1100" dirty="0">
              <a:latin typeface="Trebuchet MS"/>
              <a:ea typeface="Calibri"/>
              <a:cs typeface="Calibri"/>
            </a:endParaRPr>
          </a:p>
        </p:txBody>
      </p:sp>
    </p:spTree>
    <p:extLst>
      <p:ext uri="{BB962C8B-B14F-4D97-AF65-F5344CB8AC3E}">
        <p14:creationId xmlns:p14="http://schemas.microsoft.com/office/powerpoint/2010/main" val="1415814088"/>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51C3B-6832-75C2-5B91-1FBB13C471E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E9C1976-0A7D-FF49-6A66-E1B91579F1EB}"/>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Dataset used to create a multimodal model</a:t>
            </a:r>
            <a:endParaRPr sz="1400" dirty="0">
              <a:latin typeface="Trebuchet MS"/>
              <a:cs typeface="Trebuchet MS"/>
            </a:endParaRPr>
          </a:p>
        </p:txBody>
      </p:sp>
      <p:grpSp>
        <p:nvGrpSpPr>
          <p:cNvPr id="5" name="object 5">
            <a:extLst>
              <a:ext uri="{FF2B5EF4-FFF2-40B4-BE49-F238E27FC236}">
                <a16:creationId xmlns:a16="http://schemas.microsoft.com/office/drawing/2014/main" id="{62D803A2-432D-0892-CB3C-709C77460666}"/>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B0FEA559-86FE-8100-42BB-84E6E3CEB490}"/>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8817B72F-7A63-8646-FBB6-338ADCFA82DD}"/>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AB42919B-4A58-6C90-50DB-5DD4CCD08C57}"/>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695D6E48-D380-58CD-D282-A8089456ED58}"/>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4F067C68-CFE2-2A0F-8A06-112AF7B093CE}"/>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D471934A-FCA0-E90C-DD44-F226652A8EFF}"/>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B0456FB4-95A9-74AB-44AA-EB5E432561B7}"/>
              </a:ext>
            </a:extLst>
          </p:cNvPr>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3</a:t>
            </a:fld>
            <a:r>
              <a:rPr spc="-45" dirty="0"/>
              <a:t> </a:t>
            </a:r>
            <a:r>
              <a:rPr spc="125" dirty="0"/>
              <a:t>/</a:t>
            </a:r>
            <a:r>
              <a:rPr spc="-45" dirty="0"/>
              <a:t> </a:t>
            </a:r>
            <a:r>
              <a:rPr lang="en-IN" spc="-15" dirty="0"/>
              <a:t>35</a:t>
            </a:r>
            <a:endParaRPr spc="-15" dirty="0"/>
          </a:p>
        </p:txBody>
      </p:sp>
      <p:pic>
        <p:nvPicPr>
          <p:cNvPr id="15" name="Picture 14">
            <a:extLst>
              <a:ext uri="{FF2B5EF4-FFF2-40B4-BE49-F238E27FC236}">
                <a16:creationId xmlns:a16="http://schemas.microsoft.com/office/drawing/2014/main" id="{16377D6E-3428-F449-A5C1-DB13944DBE5A}"/>
              </a:ext>
            </a:extLst>
          </p:cNvPr>
          <p:cNvPicPr>
            <a:picLocks noChangeAspect="1"/>
          </p:cNvPicPr>
          <p:nvPr/>
        </p:nvPicPr>
        <p:blipFill>
          <a:blip r:embed="rId2"/>
          <a:stretch>
            <a:fillRect/>
          </a:stretch>
        </p:blipFill>
        <p:spPr>
          <a:xfrm>
            <a:off x="537737" y="1090613"/>
            <a:ext cx="3286974" cy="2183449"/>
          </a:xfrm>
          <a:prstGeom prst="rect">
            <a:avLst/>
          </a:prstGeom>
        </p:spPr>
      </p:pic>
      <p:grpSp>
        <p:nvGrpSpPr>
          <p:cNvPr id="17" name="Group 16">
            <a:extLst>
              <a:ext uri="{FF2B5EF4-FFF2-40B4-BE49-F238E27FC236}">
                <a16:creationId xmlns:a16="http://schemas.microsoft.com/office/drawing/2014/main" id="{852DBCED-2C8D-76DC-CDCE-DBFC51A4CED0}"/>
              </a:ext>
            </a:extLst>
          </p:cNvPr>
          <p:cNvGrpSpPr/>
          <p:nvPr/>
        </p:nvGrpSpPr>
        <p:grpSpPr>
          <a:xfrm>
            <a:off x="457199" y="526702"/>
            <a:ext cx="3448050" cy="517873"/>
            <a:chOff x="1365600" y="442829"/>
            <a:chExt cx="1269299" cy="517873"/>
          </a:xfrm>
        </p:grpSpPr>
        <p:sp>
          <p:nvSpPr>
            <p:cNvPr id="21" name="Freeform: Shape 20">
              <a:extLst>
                <a:ext uri="{FF2B5EF4-FFF2-40B4-BE49-F238E27FC236}">
                  <a16:creationId xmlns:a16="http://schemas.microsoft.com/office/drawing/2014/main" id="{002D3C39-B273-FB26-AA28-502DA98E53AD}"/>
                </a:ext>
              </a:extLst>
            </p:cNvPr>
            <p:cNvSpPr/>
            <p:nvPr/>
          </p:nvSpPr>
          <p:spPr>
            <a:xfrm>
              <a:off x="1814679" y="442829"/>
              <a:ext cx="371140" cy="185570"/>
            </a:xfrm>
            <a:custGeom>
              <a:avLst/>
              <a:gdLst>
                <a:gd name="connsiteX0" fmla="*/ 0 w 371140"/>
                <a:gd name="connsiteY0" fmla="*/ 0 h 185570"/>
                <a:gd name="connsiteX1" fmla="*/ 371140 w 371140"/>
                <a:gd name="connsiteY1" fmla="*/ 0 h 185570"/>
                <a:gd name="connsiteX2" fmla="*/ 371140 w 371140"/>
                <a:gd name="connsiteY2" fmla="*/ 185570 h 185570"/>
                <a:gd name="connsiteX3" fmla="*/ 0 w 371140"/>
                <a:gd name="connsiteY3" fmla="*/ 185570 h 185570"/>
                <a:gd name="connsiteX4" fmla="*/ 0 w 371140"/>
                <a:gd name="connsiteY4" fmla="*/ 0 h 18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40" h="185570">
                  <a:moveTo>
                    <a:pt x="0" y="0"/>
                  </a:moveTo>
                  <a:lnTo>
                    <a:pt x="371140" y="0"/>
                  </a:lnTo>
                  <a:lnTo>
                    <a:pt x="371140" y="185570"/>
                  </a:lnTo>
                  <a:lnTo>
                    <a:pt x="0" y="185570"/>
                  </a:lnTo>
                  <a:lnTo>
                    <a:pt x="0" y="0"/>
                  </a:lnTo>
                  <a:close/>
                </a:path>
              </a:pathLst>
            </a:custGeom>
            <a:solidFill>
              <a:srgbClr val="A30000"/>
            </a:solidFill>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900" kern="1200" dirty="0">
                  <a:solidFill>
                    <a:schemeClr val="bg1"/>
                  </a:solidFill>
                </a:rPr>
                <a:t>Dataset</a:t>
              </a:r>
            </a:p>
          </p:txBody>
        </p:sp>
        <p:sp>
          <p:nvSpPr>
            <p:cNvPr id="22" name="Freeform: Shape 21">
              <a:extLst>
                <a:ext uri="{FF2B5EF4-FFF2-40B4-BE49-F238E27FC236}">
                  <a16:creationId xmlns:a16="http://schemas.microsoft.com/office/drawing/2014/main" id="{73CD3343-DA7A-772F-3A4F-B049B06FEDA1}"/>
                </a:ext>
              </a:extLst>
            </p:cNvPr>
            <p:cNvSpPr/>
            <p:nvPr/>
          </p:nvSpPr>
          <p:spPr>
            <a:xfrm>
              <a:off x="1365600" y="775132"/>
              <a:ext cx="371140" cy="185570"/>
            </a:xfrm>
            <a:custGeom>
              <a:avLst/>
              <a:gdLst>
                <a:gd name="connsiteX0" fmla="*/ 0 w 371140"/>
                <a:gd name="connsiteY0" fmla="*/ 0 h 185570"/>
                <a:gd name="connsiteX1" fmla="*/ 371140 w 371140"/>
                <a:gd name="connsiteY1" fmla="*/ 0 h 185570"/>
                <a:gd name="connsiteX2" fmla="*/ 371140 w 371140"/>
                <a:gd name="connsiteY2" fmla="*/ 185570 h 185570"/>
                <a:gd name="connsiteX3" fmla="*/ 0 w 371140"/>
                <a:gd name="connsiteY3" fmla="*/ 185570 h 185570"/>
                <a:gd name="connsiteX4" fmla="*/ 0 w 371140"/>
                <a:gd name="connsiteY4" fmla="*/ 0 h 18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40" h="185570">
                  <a:moveTo>
                    <a:pt x="0" y="0"/>
                  </a:moveTo>
                  <a:lnTo>
                    <a:pt x="371140" y="0"/>
                  </a:lnTo>
                  <a:lnTo>
                    <a:pt x="371140" y="185570"/>
                  </a:lnTo>
                  <a:lnTo>
                    <a:pt x="0" y="18557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900" kern="1200" dirty="0"/>
                <a:t>Emotion Data</a:t>
              </a:r>
            </a:p>
          </p:txBody>
        </p:sp>
        <p:sp>
          <p:nvSpPr>
            <p:cNvPr id="23" name="Freeform: Shape 22">
              <a:extLst>
                <a:ext uri="{FF2B5EF4-FFF2-40B4-BE49-F238E27FC236}">
                  <a16:creationId xmlns:a16="http://schemas.microsoft.com/office/drawing/2014/main" id="{D6890425-DBBB-B552-4A22-69EBA13A4A55}"/>
                </a:ext>
              </a:extLst>
            </p:cNvPr>
            <p:cNvSpPr/>
            <p:nvPr/>
          </p:nvSpPr>
          <p:spPr>
            <a:xfrm>
              <a:off x="1814679" y="775132"/>
              <a:ext cx="371140" cy="185570"/>
            </a:xfrm>
            <a:custGeom>
              <a:avLst/>
              <a:gdLst>
                <a:gd name="connsiteX0" fmla="*/ 0 w 371140"/>
                <a:gd name="connsiteY0" fmla="*/ 0 h 185570"/>
                <a:gd name="connsiteX1" fmla="*/ 371140 w 371140"/>
                <a:gd name="connsiteY1" fmla="*/ 0 h 185570"/>
                <a:gd name="connsiteX2" fmla="*/ 371140 w 371140"/>
                <a:gd name="connsiteY2" fmla="*/ 185570 h 185570"/>
                <a:gd name="connsiteX3" fmla="*/ 0 w 371140"/>
                <a:gd name="connsiteY3" fmla="*/ 185570 h 185570"/>
                <a:gd name="connsiteX4" fmla="*/ 0 w 371140"/>
                <a:gd name="connsiteY4" fmla="*/ 0 h 18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40" h="185570">
                  <a:moveTo>
                    <a:pt x="0" y="0"/>
                  </a:moveTo>
                  <a:lnTo>
                    <a:pt x="371140" y="0"/>
                  </a:lnTo>
                  <a:lnTo>
                    <a:pt x="371140" y="185570"/>
                  </a:lnTo>
                  <a:lnTo>
                    <a:pt x="0" y="18557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900" kern="1200" dirty="0"/>
                <a:t>Transcript.csv</a:t>
              </a:r>
            </a:p>
          </p:txBody>
        </p:sp>
        <p:sp>
          <p:nvSpPr>
            <p:cNvPr id="24" name="Freeform: Shape 23">
              <a:extLst>
                <a:ext uri="{FF2B5EF4-FFF2-40B4-BE49-F238E27FC236}">
                  <a16:creationId xmlns:a16="http://schemas.microsoft.com/office/drawing/2014/main" id="{CE76E338-8CE7-ABDF-FAAE-04133A0647F4}"/>
                </a:ext>
              </a:extLst>
            </p:cNvPr>
            <p:cNvSpPr/>
            <p:nvPr/>
          </p:nvSpPr>
          <p:spPr>
            <a:xfrm>
              <a:off x="2263759" y="775132"/>
              <a:ext cx="371140" cy="185570"/>
            </a:xfrm>
            <a:custGeom>
              <a:avLst/>
              <a:gdLst>
                <a:gd name="connsiteX0" fmla="*/ 0 w 371140"/>
                <a:gd name="connsiteY0" fmla="*/ 0 h 185570"/>
                <a:gd name="connsiteX1" fmla="*/ 371140 w 371140"/>
                <a:gd name="connsiteY1" fmla="*/ 0 h 185570"/>
                <a:gd name="connsiteX2" fmla="*/ 371140 w 371140"/>
                <a:gd name="connsiteY2" fmla="*/ 185570 h 185570"/>
                <a:gd name="connsiteX3" fmla="*/ 0 w 371140"/>
                <a:gd name="connsiteY3" fmla="*/ 185570 h 185570"/>
                <a:gd name="connsiteX4" fmla="*/ 0 w 371140"/>
                <a:gd name="connsiteY4" fmla="*/ 0 h 18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40" h="185570">
                  <a:moveTo>
                    <a:pt x="0" y="0"/>
                  </a:moveTo>
                  <a:lnTo>
                    <a:pt x="371140" y="0"/>
                  </a:lnTo>
                  <a:lnTo>
                    <a:pt x="371140" y="185570"/>
                  </a:lnTo>
                  <a:lnTo>
                    <a:pt x="0" y="18557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900" kern="1200" dirty="0"/>
                <a:t>Transcript.txt</a:t>
              </a:r>
            </a:p>
          </p:txBody>
        </p:sp>
      </p:grpSp>
      <p:cxnSp>
        <p:nvCxnSpPr>
          <p:cNvPr id="30" name="Straight Connector 29">
            <a:extLst>
              <a:ext uri="{FF2B5EF4-FFF2-40B4-BE49-F238E27FC236}">
                <a16:creationId xmlns:a16="http://schemas.microsoft.com/office/drawing/2014/main" id="{EADE7021-0B4E-877A-DF19-CCDD91A69486}"/>
              </a:ext>
            </a:extLst>
          </p:cNvPr>
          <p:cNvCxnSpPr/>
          <p:nvPr/>
        </p:nvCxnSpPr>
        <p:spPr>
          <a:xfrm>
            <a:off x="2181223" y="712272"/>
            <a:ext cx="0" cy="146733"/>
          </a:xfrm>
          <a:prstGeom prst="line">
            <a:avLst/>
          </a:prstGeom>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627E2706-15E1-F122-89B2-1330CBCB93CA}"/>
              </a:ext>
            </a:extLst>
          </p:cNvPr>
          <p:cNvCxnSpPr/>
          <p:nvPr/>
        </p:nvCxnSpPr>
        <p:spPr>
          <a:xfrm>
            <a:off x="961300" y="785638"/>
            <a:ext cx="248675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C0819F6F-1677-0A85-1E03-6DDC28AB36FC}"/>
              </a:ext>
            </a:extLst>
          </p:cNvPr>
          <p:cNvCxnSpPr/>
          <p:nvPr/>
        </p:nvCxnSpPr>
        <p:spPr>
          <a:xfrm>
            <a:off x="961300" y="785638"/>
            <a:ext cx="0" cy="73367"/>
          </a:xfrm>
          <a:prstGeom prst="line">
            <a:avLst/>
          </a:prstGeom>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6623AB01-A904-6B6B-C8C2-0660FEE4DE2B}"/>
              </a:ext>
            </a:extLst>
          </p:cNvPr>
          <p:cNvCxnSpPr/>
          <p:nvPr/>
        </p:nvCxnSpPr>
        <p:spPr>
          <a:xfrm>
            <a:off x="3447870" y="788804"/>
            <a:ext cx="0" cy="73367"/>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3640503"/>
      </p:ext>
    </p:extLst>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52881-220E-E910-7637-25509AAF91F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CF474E4-17BF-72DE-DAF0-E231B4AF41D3}"/>
              </a:ext>
            </a:extLst>
          </p:cNvPr>
          <p:cNvSpPr txBox="1"/>
          <p:nvPr/>
        </p:nvSpPr>
        <p:spPr>
          <a:xfrm>
            <a:off x="0" y="130175"/>
            <a:ext cx="4608195" cy="293029"/>
          </a:xfrm>
          <a:prstGeom prst="rect">
            <a:avLst/>
          </a:prstGeom>
          <a:solidFill>
            <a:srgbClr val="F2F2F2"/>
          </a:solidFill>
        </p:spPr>
        <p:txBody>
          <a:bodyPr vert="horz" wrap="square" lIns="0" tIns="76835" rIns="0" bIns="0" rtlCol="0" anchor="t">
            <a:spAutoFit/>
          </a:bodyPr>
          <a:lstStyle/>
          <a:p>
            <a:r>
              <a:rPr lang="en-IN" sz="1400" spc="-45">
                <a:solidFill>
                  <a:srgbClr val="CC0000"/>
                </a:solidFill>
                <a:latin typeface="Trebuchet MS"/>
                <a:cs typeface="Trebuchet MS"/>
              </a:rPr>
              <a:t>Communication Skills Score</a:t>
            </a:r>
            <a:endParaRPr lang="en-IN" sz="1400" spc="-45">
              <a:solidFill>
                <a:srgbClr val="000000"/>
              </a:solidFill>
              <a:latin typeface="Trebuchet MS"/>
              <a:cs typeface="Trebuchet MS"/>
            </a:endParaRPr>
          </a:p>
        </p:txBody>
      </p:sp>
      <p:grpSp>
        <p:nvGrpSpPr>
          <p:cNvPr id="5" name="object 5">
            <a:extLst>
              <a:ext uri="{FF2B5EF4-FFF2-40B4-BE49-F238E27FC236}">
                <a16:creationId xmlns:a16="http://schemas.microsoft.com/office/drawing/2014/main" id="{89DB52C2-E820-DC12-E055-B2BABF189A4E}"/>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A9E35732-0C66-3D5E-BCC2-C96E5B3F900F}"/>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23FB5AD4-CAB4-E4E1-1869-EF2154D1F2A9}"/>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FCEB6B17-031E-BC50-F14A-856F83BD9A4A}"/>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E49DE5C1-8866-D5DC-E257-B8A641ED314D}"/>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BD7A2887-4D6E-67C4-0C10-6053323B793D}"/>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D56FC55C-528B-81D2-83D3-414B8C0733C9}"/>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9A3B38D9-92C2-7D7A-90AE-2DC541D69CF1}"/>
              </a:ext>
            </a:extLst>
          </p:cNvPr>
          <p:cNvSpPr txBox="1">
            <a:spLocks noGrp="1"/>
          </p:cNvSpPr>
          <p:nvPr>
            <p:ph type="sldNum" sz="quarter" idx="7"/>
          </p:nvPr>
        </p:nvSpPr>
        <p:spPr>
          <a:xfrm>
            <a:off x="4318889" y="3367039"/>
            <a:ext cx="28424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30</a:t>
            </a:fld>
            <a:r>
              <a:rPr spc="-45" dirty="0"/>
              <a:t> </a:t>
            </a:r>
            <a:r>
              <a:rPr spc="125" dirty="0"/>
              <a:t>/</a:t>
            </a:r>
            <a:r>
              <a:rPr spc="-45" dirty="0"/>
              <a:t> </a:t>
            </a:r>
            <a:r>
              <a:rPr lang="en-IN" spc="-15" dirty="0"/>
              <a:t>35</a:t>
            </a:r>
            <a:endParaRPr spc="-15" dirty="0"/>
          </a:p>
        </p:txBody>
      </p:sp>
      <p:sp>
        <p:nvSpPr>
          <p:cNvPr id="13" name="TextBox 12">
            <a:extLst>
              <a:ext uri="{FF2B5EF4-FFF2-40B4-BE49-F238E27FC236}">
                <a16:creationId xmlns:a16="http://schemas.microsoft.com/office/drawing/2014/main" id="{FFE53DBB-FDFB-EF13-E660-FEA7A1B244C5}"/>
              </a:ext>
            </a:extLst>
          </p:cNvPr>
          <p:cNvSpPr txBox="1"/>
          <p:nvPr/>
        </p:nvSpPr>
        <p:spPr>
          <a:xfrm>
            <a:off x="176038" y="541072"/>
            <a:ext cx="4027008"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err="1">
                <a:latin typeface="Trebuchet MS"/>
                <a:ea typeface="+mn-lt"/>
                <a:cs typeface="+mn-lt"/>
              </a:rPr>
              <a:t>combined_speech_score</a:t>
            </a:r>
            <a:r>
              <a:rPr lang="en-US" sz="900" b="1">
                <a:latin typeface="Trebuchet MS"/>
                <a:ea typeface="+mn-lt"/>
                <a:cs typeface="+mn-lt"/>
              </a:rPr>
              <a:t>=w1*avg_speech_speed-w2*</a:t>
            </a:r>
            <a:r>
              <a:rPr lang="en-US" sz="900" b="1" err="1">
                <a:latin typeface="Trebuchet MS"/>
                <a:ea typeface="+mn-lt"/>
                <a:cs typeface="+mn-lt"/>
              </a:rPr>
              <a:t>std_speech_speed</a:t>
            </a:r>
            <a:endParaRPr lang="en-US" sz="900" b="1">
              <a:latin typeface="Trebuchet MS"/>
            </a:endParaRPr>
          </a:p>
        </p:txBody>
      </p:sp>
      <p:pic>
        <p:nvPicPr>
          <p:cNvPr id="3" name="Picture 2">
            <a:extLst>
              <a:ext uri="{FF2B5EF4-FFF2-40B4-BE49-F238E27FC236}">
                <a16:creationId xmlns:a16="http://schemas.microsoft.com/office/drawing/2014/main" id="{0BF90FDF-24C0-9C38-95D1-13D1D439584E}"/>
              </a:ext>
            </a:extLst>
          </p:cNvPr>
          <p:cNvPicPr>
            <a:picLocks noChangeAspect="1"/>
          </p:cNvPicPr>
          <p:nvPr/>
        </p:nvPicPr>
        <p:blipFill>
          <a:blip r:embed="rId2"/>
          <a:stretch>
            <a:fillRect/>
          </a:stretch>
        </p:blipFill>
        <p:spPr>
          <a:xfrm>
            <a:off x="813140" y="817386"/>
            <a:ext cx="2738665" cy="1845009"/>
          </a:xfrm>
          <a:prstGeom prst="rect">
            <a:avLst/>
          </a:prstGeom>
        </p:spPr>
      </p:pic>
      <p:sp>
        <p:nvSpPr>
          <p:cNvPr id="14" name="TextBox 13">
            <a:extLst>
              <a:ext uri="{FF2B5EF4-FFF2-40B4-BE49-F238E27FC236}">
                <a16:creationId xmlns:a16="http://schemas.microsoft.com/office/drawing/2014/main" id="{92994738-4781-8624-9332-442E8AB14806}"/>
              </a:ext>
            </a:extLst>
          </p:cNvPr>
          <p:cNvSpPr txBox="1"/>
          <p:nvPr/>
        </p:nvSpPr>
        <p:spPr>
          <a:xfrm>
            <a:off x="291881" y="2657658"/>
            <a:ext cx="40270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latin typeface="Trebuchet MS"/>
                <a:ea typeface="+mn-lt"/>
                <a:cs typeface="+mn-lt"/>
              </a:rPr>
              <a:t>Candidates 3, 2, and 10 should be considered for roles that require strong communication, as they performed well in this area. Conversely, Candidates 7 and 6 may need improvement in speech clarity and should be considered for roles where communication is less critical.</a:t>
            </a:r>
            <a:endParaRPr lang="en-US" sz="900">
              <a:latin typeface="Trebuchet MS"/>
            </a:endParaRPr>
          </a:p>
        </p:txBody>
      </p:sp>
    </p:spTree>
    <p:extLst>
      <p:ext uri="{BB962C8B-B14F-4D97-AF65-F5344CB8AC3E}">
        <p14:creationId xmlns:p14="http://schemas.microsoft.com/office/powerpoint/2010/main" val="3701615914"/>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1C3E8-FDC8-8088-CE73-0E18D886F10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85A0CD4-27EA-D264-A2A3-7E4E658825B3}"/>
              </a:ext>
            </a:extLst>
          </p:cNvPr>
          <p:cNvSpPr txBox="1"/>
          <p:nvPr/>
        </p:nvSpPr>
        <p:spPr>
          <a:xfrm>
            <a:off x="0" y="130175"/>
            <a:ext cx="4608195" cy="293029"/>
          </a:xfrm>
          <a:prstGeom prst="rect">
            <a:avLst/>
          </a:prstGeom>
          <a:solidFill>
            <a:srgbClr val="F2F2F2"/>
          </a:solidFill>
        </p:spPr>
        <p:txBody>
          <a:bodyPr vert="horz" wrap="square" lIns="0" tIns="76835" rIns="0" bIns="0" rtlCol="0" anchor="t">
            <a:spAutoFit/>
          </a:bodyPr>
          <a:lstStyle/>
          <a:p>
            <a:r>
              <a:rPr lang="en-IN" sz="1400" spc="-45">
                <a:solidFill>
                  <a:srgbClr val="CC0000"/>
                </a:solidFill>
                <a:latin typeface="Trebuchet MS"/>
                <a:cs typeface="Trebuchet MS"/>
              </a:rPr>
              <a:t>Communication Skills Score</a:t>
            </a:r>
            <a:endParaRPr lang="en-IN" sz="1400" spc="-45">
              <a:solidFill>
                <a:srgbClr val="000000"/>
              </a:solidFill>
              <a:latin typeface="Trebuchet MS"/>
              <a:cs typeface="Trebuchet MS"/>
            </a:endParaRPr>
          </a:p>
        </p:txBody>
      </p:sp>
      <p:grpSp>
        <p:nvGrpSpPr>
          <p:cNvPr id="5" name="object 5">
            <a:extLst>
              <a:ext uri="{FF2B5EF4-FFF2-40B4-BE49-F238E27FC236}">
                <a16:creationId xmlns:a16="http://schemas.microsoft.com/office/drawing/2014/main" id="{1DEDA48B-967C-0CA2-0D5F-75C0F340836F}"/>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ACB8726E-9482-DA3B-A22F-817AB340D6A0}"/>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89C0E307-8A91-A51A-EAAB-8C892073F9D5}"/>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59E51D5B-6E0D-FC9D-66A2-91FAF7E03243}"/>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98AA758E-8FD8-164D-161D-5C223604D793}"/>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74DC3084-A94A-8D92-C518-BB9645AC0465}"/>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A3B5E4E1-717D-EE7A-8D96-CF64D8CC09A6}"/>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A473D1A9-7A93-368D-DA39-676BBA59FE79}"/>
              </a:ext>
            </a:extLst>
          </p:cNvPr>
          <p:cNvSpPr txBox="1">
            <a:spLocks noGrp="1"/>
          </p:cNvSpPr>
          <p:nvPr>
            <p:ph type="sldNum" sz="quarter" idx="7"/>
          </p:nvPr>
        </p:nvSpPr>
        <p:spPr>
          <a:xfrm>
            <a:off x="4343739" y="3367039"/>
            <a:ext cx="259396" cy="76944"/>
          </a:xfrm>
          <a:prstGeom prst="rect">
            <a:avLst/>
          </a:prstGeom>
        </p:spPr>
        <p:txBody>
          <a:bodyPr vert="horz" wrap="square" lIns="0" tIns="0" rIns="0" bIns="0" rtlCol="0">
            <a:spAutoFit/>
          </a:bodyPr>
          <a:lstStyle/>
          <a:p>
            <a:pPr marL="38100">
              <a:lnSpc>
                <a:spcPts val="580"/>
              </a:lnSpc>
            </a:pPr>
            <a:fld id="{81D60167-4931-47E6-BA6A-407CBD079E47}" type="slidenum">
              <a:rPr spc="-15" dirty="0"/>
              <a:t>31</a:t>
            </a:fld>
            <a:r>
              <a:rPr spc="-45" dirty="0"/>
              <a:t> </a:t>
            </a:r>
            <a:r>
              <a:rPr spc="125" dirty="0"/>
              <a:t>/</a:t>
            </a:r>
            <a:r>
              <a:rPr spc="-45" dirty="0"/>
              <a:t> </a:t>
            </a:r>
            <a:r>
              <a:rPr lang="en-IN" spc="-15" dirty="0"/>
              <a:t>35</a:t>
            </a:r>
            <a:endParaRPr spc="-15" dirty="0"/>
          </a:p>
        </p:txBody>
      </p:sp>
      <p:sp>
        <p:nvSpPr>
          <p:cNvPr id="13" name="TextBox 12">
            <a:extLst>
              <a:ext uri="{FF2B5EF4-FFF2-40B4-BE49-F238E27FC236}">
                <a16:creationId xmlns:a16="http://schemas.microsoft.com/office/drawing/2014/main" id="{E21E6D6F-FB3D-7307-AF5F-6C27F202976E}"/>
              </a:ext>
            </a:extLst>
          </p:cNvPr>
          <p:cNvSpPr txBox="1"/>
          <p:nvPr/>
        </p:nvSpPr>
        <p:spPr>
          <a:xfrm>
            <a:off x="241318" y="2548930"/>
            <a:ext cx="402700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solidFill>
                <a:schemeClr val="tx2"/>
              </a:solidFill>
              <a:latin typeface="Trebuchet MS"/>
              <a:ea typeface="Calibri"/>
              <a:cs typeface="Calibri"/>
            </a:endParaRPr>
          </a:p>
        </p:txBody>
      </p:sp>
      <p:sp>
        <p:nvSpPr>
          <p:cNvPr id="3" name="TextBox 2">
            <a:extLst>
              <a:ext uri="{FF2B5EF4-FFF2-40B4-BE49-F238E27FC236}">
                <a16:creationId xmlns:a16="http://schemas.microsoft.com/office/drawing/2014/main" id="{DF146974-81B4-3393-B011-6C1B1AE3A2EA}"/>
              </a:ext>
            </a:extLst>
          </p:cNvPr>
          <p:cNvSpPr txBox="1"/>
          <p:nvPr/>
        </p:nvSpPr>
        <p:spPr>
          <a:xfrm>
            <a:off x="158365" y="497720"/>
            <a:ext cx="410996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Trebuchet MS"/>
                <a:ea typeface="Roboto"/>
                <a:cs typeface="Roboto"/>
              </a:rPr>
              <a:t> Concise comm---&gt; a good </a:t>
            </a:r>
            <a:r>
              <a:rPr lang="en-US" sz="1200" err="1">
                <a:latin typeface="Trebuchet MS"/>
                <a:ea typeface="Roboto"/>
                <a:cs typeface="Roboto"/>
              </a:rPr>
              <a:t>communicater</a:t>
            </a:r>
            <a:endParaRPr lang="en-US" sz="1200">
              <a:latin typeface="Trebuchet MS"/>
            </a:endParaRPr>
          </a:p>
          <a:p>
            <a:pPr algn="l"/>
            <a:endParaRPr lang="en-US" sz="1200">
              <a:latin typeface="Trebuchet MS"/>
              <a:ea typeface="Calibri"/>
              <a:cs typeface="Calibri"/>
            </a:endParaRPr>
          </a:p>
        </p:txBody>
      </p:sp>
      <p:pic>
        <p:nvPicPr>
          <p:cNvPr id="15" name="Picture 14">
            <a:extLst>
              <a:ext uri="{FF2B5EF4-FFF2-40B4-BE49-F238E27FC236}">
                <a16:creationId xmlns:a16="http://schemas.microsoft.com/office/drawing/2014/main" id="{28F8ED37-62E6-7407-2BB9-11449F09699A}"/>
              </a:ext>
            </a:extLst>
          </p:cNvPr>
          <p:cNvPicPr>
            <a:picLocks noChangeAspect="1"/>
          </p:cNvPicPr>
          <p:nvPr/>
        </p:nvPicPr>
        <p:blipFill>
          <a:blip r:embed="rId2"/>
          <a:stretch>
            <a:fillRect/>
          </a:stretch>
        </p:blipFill>
        <p:spPr>
          <a:xfrm>
            <a:off x="754387" y="861780"/>
            <a:ext cx="2868453" cy="1667891"/>
          </a:xfrm>
          <a:prstGeom prst="rect">
            <a:avLst/>
          </a:prstGeom>
        </p:spPr>
      </p:pic>
      <p:sp>
        <p:nvSpPr>
          <p:cNvPr id="16" name="TextBox 15">
            <a:extLst>
              <a:ext uri="{FF2B5EF4-FFF2-40B4-BE49-F238E27FC236}">
                <a16:creationId xmlns:a16="http://schemas.microsoft.com/office/drawing/2014/main" id="{ED1B0FB7-BF65-D18F-8C06-4759988C2E6D}"/>
              </a:ext>
            </a:extLst>
          </p:cNvPr>
          <p:cNvSpPr txBox="1"/>
          <p:nvPr/>
        </p:nvSpPr>
        <p:spPr>
          <a:xfrm>
            <a:off x="407225" y="2654507"/>
            <a:ext cx="39365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latin typeface="Trebuchet MS"/>
                <a:ea typeface="+mn-lt"/>
                <a:cs typeface="+mn-lt"/>
              </a:rPr>
              <a:t>Conciseness is a key metric for evaluating communication skills. However, candidates 4, 6, and 8 performed below others in this area.</a:t>
            </a:r>
            <a:endParaRPr lang="en-US" sz="900" dirty="0">
              <a:latin typeface="Trebuchet MS"/>
            </a:endParaRPr>
          </a:p>
        </p:txBody>
      </p:sp>
    </p:spTree>
    <p:extLst>
      <p:ext uri="{BB962C8B-B14F-4D97-AF65-F5344CB8AC3E}">
        <p14:creationId xmlns:p14="http://schemas.microsoft.com/office/powerpoint/2010/main" val="2562621527"/>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DC28E-CBF6-A7BD-1699-806544B35AA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782261F-3BFC-A890-D6B1-E6ACB5287226}"/>
              </a:ext>
            </a:extLst>
          </p:cNvPr>
          <p:cNvSpPr txBox="1"/>
          <p:nvPr/>
        </p:nvSpPr>
        <p:spPr>
          <a:xfrm>
            <a:off x="0" y="130175"/>
            <a:ext cx="4608195" cy="293029"/>
          </a:xfrm>
          <a:prstGeom prst="rect">
            <a:avLst/>
          </a:prstGeom>
          <a:solidFill>
            <a:srgbClr val="F2F2F2"/>
          </a:solidFill>
        </p:spPr>
        <p:txBody>
          <a:bodyPr vert="horz" wrap="square" lIns="0" tIns="76835" rIns="0" bIns="0" rtlCol="0" anchor="t">
            <a:spAutoFit/>
          </a:bodyPr>
          <a:lstStyle/>
          <a:p>
            <a:r>
              <a:rPr lang="en-IN" sz="1400" spc="-45">
                <a:solidFill>
                  <a:srgbClr val="CC0000"/>
                </a:solidFill>
                <a:latin typeface="Trebuchet MS"/>
                <a:cs typeface="Trebuchet MS"/>
              </a:rPr>
              <a:t>Communication Skills Score</a:t>
            </a:r>
            <a:endParaRPr lang="en-IN" sz="1400" spc="-45">
              <a:solidFill>
                <a:srgbClr val="000000"/>
              </a:solidFill>
              <a:latin typeface="Trebuchet MS"/>
              <a:cs typeface="Trebuchet MS"/>
            </a:endParaRPr>
          </a:p>
        </p:txBody>
      </p:sp>
      <p:grpSp>
        <p:nvGrpSpPr>
          <p:cNvPr id="5" name="object 5">
            <a:extLst>
              <a:ext uri="{FF2B5EF4-FFF2-40B4-BE49-F238E27FC236}">
                <a16:creationId xmlns:a16="http://schemas.microsoft.com/office/drawing/2014/main" id="{2F251B42-F56B-2390-D822-488EA96D127B}"/>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3B82AB1A-DDBD-6CA2-890C-A9475F96B37F}"/>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5EBE30A6-4CC2-C883-FE6A-EE1362485DB6}"/>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4CB4DC5F-E42A-0FA2-AA29-1350EF0119AA}"/>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C8A60E54-F275-A939-D378-5D42B9C3D730}"/>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BEC69377-4B35-DBBF-ADA3-5925C8554A51}"/>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73956C39-84CB-589D-02CE-C4D37F2B5846}"/>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B9193405-DBE0-0B39-FB48-D3DF816E702E}"/>
              </a:ext>
            </a:extLst>
          </p:cNvPr>
          <p:cNvSpPr txBox="1">
            <a:spLocks noGrp="1"/>
          </p:cNvSpPr>
          <p:nvPr>
            <p:ph type="sldNum" sz="quarter" idx="7"/>
          </p:nvPr>
        </p:nvSpPr>
        <p:spPr>
          <a:xfrm>
            <a:off x="4343739" y="3367039"/>
            <a:ext cx="259396" cy="76944"/>
          </a:xfrm>
          <a:prstGeom prst="rect">
            <a:avLst/>
          </a:prstGeom>
        </p:spPr>
        <p:txBody>
          <a:bodyPr vert="horz" wrap="square" lIns="0" tIns="0" rIns="0" bIns="0" rtlCol="0">
            <a:spAutoFit/>
          </a:bodyPr>
          <a:lstStyle/>
          <a:p>
            <a:pPr marL="38100">
              <a:lnSpc>
                <a:spcPts val="580"/>
              </a:lnSpc>
            </a:pPr>
            <a:fld id="{81D60167-4931-47E6-BA6A-407CBD079E47}" type="slidenum">
              <a:rPr spc="-15" dirty="0"/>
              <a:t>32</a:t>
            </a:fld>
            <a:r>
              <a:rPr spc="-45" dirty="0"/>
              <a:t> </a:t>
            </a:r>
            <a:r>
              <a:rPr spc="125" dirty="0"/>
              <a:t>/</a:t>
            </a:r>
            <a:r>
              <a:rPr spc="-45" dirty="0"/>
              <a:t> </a:t>
            </a:r>
            <a:r>
              <a:rPr lang="en-IN" spc="-15" dirty="0"/>
              <a:t>35</a:t>
            </a:r>
            <a:endParaRPr spc="-15" dirty="0"/>
          </a:p>
        </p:txBody>
      </p:sp>
      <p:sp>
        <p:nvSpPr>
          <p:cNvPr id="13" name="TextBox 12">
            <a:extLst>
              <a:ext uri="{FF2B5EF4-FFF2-40B4-BE49-F238E27FC236}">
                <a16:creationId xmlns:a16="http://schemas.microsoft.com/office/drawing/2014/main" id="{42954DA6-6831-3D75-4449-0ECC31B18191}"/>
              </a:ext>
            </a:extLst>
          </p:cNvPr>
          <p:cNvSpPr txBox="1"/>
          <p:nvPr/>
        </p:nvSpPr>
        <p:spPr>
          <a:xfrm>
            <a:off x="241318" y="2548930"/>
            <a:ext cx="402700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solidFill>
                <a:schemeClr val="tx2"/>
              </a:solidFill>
              <a:latin typeface="Trebuchet MS"/>
              <a:ea typeface="Calibri"/>
              <a:cs typeface="Calibri"/>
            </a:endParaRPr>
          </a:p>
        </p:txBody>
      </p:sp>
      <p:sp>
        <p:nvSpPr>
          <p:cNvPr id="16" name="TextBox 15">
            <a:extLst>
              <a:ext uri="{FF2B5EF4-FFF2-40B4-BE49-F238E27FC236}">
                <a16:creationId xmlns:a16="http://schemas.microsoft.com/office/drawing/2014/main" id="{3FD0EF7C-FF8A-F278-97AA-CAD862CB8BCA}"/>
              </a:ext>
            </a:extLst>
          </p:cNvPr>
          <p:cNvSpPr txBox="1"/>
          <p:nvPr/>
        </p:nvSpPr>
        <p:spPr>
          <a:xfrm>
            <a:off x="407225" y="2226840"/>
            <a:ext cx="39365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latin typeface="Trebuchet MS"/>
                <a:ea typeface="Roboto"/>
                <a:cs typeface="Roboto"/>
              </a:rPr>
              <a:t>Eye offset </a:t>
            </a:r>
            <a:r>
              <a:rPr lang="en-US" sz="900" err="1">
                <a:latin typeface="Trebuchet MS"/>
                <a:ea typeface="Roboto"/>
                <a:cs typeface="Roboto"/>
              </a:rPr>
              <a:t>indidcates</a:t>
            </a:r>
            <a:r>
              <a:rPr lang="en-US" sz="900">
                <a:latin typeface="Trebuchet MS"/>
                <a:ea typeface="Roboto"/>
                <a:cs typeface="Roboto"/>
              </a:rPr>
              <a:t> the deviation the candidate is looking away from the camera and this along with the Graze score confirms that Candidate 7 has both below average graze score and is looking away from the camera</a:t>
            </a:r>
            <a:endParaRPr lang="en-US" sz="900">
              <a:latin typeface="Trebuchet MS"/>
            </a:endParaRPr>
          </a:p>
        </p:txBody>
      </p:sp>
      <p:pic>
        <p:nvPicPr>
          <p:cNvPr id="4" name="Picture 3">
            <a:extLst>
              <a:ext uri="{FF2B5EF4-FFF2-40B4-BE49-F238E27FC236}">
                <a16:creationId xmlns:a16="http://schemas.microsoft.com/office/drawing/2014/main" id="{783CAEA7-C858-F99A-8ABE-06C4007A13EE}"/>
              </a:ext>
            </a:extLst>
          </p:cNvPr>
          <p:cNvPicPr>
            <a:picLocks noChangeAspect="1"/>
          </p:cNvPicPr>
          <p:nvPr/>
        </p:nvPicPr>
        <p:blipFill>
          <a:blip r:embed="rId2"/>
          <a:srcRect l="1548" t="4067" r="207" b="-317"/>
          <a:stretch/>
        </p:blipFill>
        <p:spPr>
          <a:xfrm>
            <a:off x="72439" y="648616"/>
            <a:ext cx="2297447" cy="1359736"/>
          </a:xfrm>
          <a:prstGeom prst="rect">
            <a:avLst/>
          </a:prstGeom>
        </p:spPr>
      </p:pic>
      <p:pic>
        <p:nvPicPr>
          <p:cNvPr id="14" name="Picture 13">
            <a:extLst>
              <a:ext uri="{FF2B5EF4-FFF2-40B4-BE49-F238E27FC236}">
                <a16:creationId xmlns:a16="http://schemas.microsoft.com/office/drawing/2014/main" id="{9958C158-7BA1-C967-0AE5-42E9A5A8F181}"/>
              </a:ext>
            </a:extLst>
          </p:cNvPr>
          <p:cNvPicPr>
            <a:picLocks noChangeAspect="1"/>
          </p:cNvPicPr>
          <p:nvPr/>
        </p:nvPicPr>
        <p:blipFill>
          <a:blip r:embed="rId3"/>
          <a:stretch>
            <a:fillRect/>
          </a:stretch>
        </p:blipFill>
        <p:spPr>
          <a:xfrm>
            <a:off x="2446447" y="595975"/>
            <a:ext cx="2156973" cy="1411570"/>
          </a:xfrm>
          <a:prstGeom prst="rect">
            <a:avLst/>
          </a:prstGeom>
        </p:spPr>
      </p:pic>
    </p:spTree>
    <p:extLst>
      <p:ext uri="{BB962C8B-B14F-4D97-AF65-F5344CB8AC3E}">
        <p14:creationId xmlns:p14="http://schemas.microsoft.com/office/powerpoint/2010/main" val="4143662294"/>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C757D-B992-D1F4-0B07-821D039A5CF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33F27B7-DEA0-70E7-AFB3-11479F0818C9}"/>
              </a:ext>
            </a:extLst>
          </p:cNvPr>
          <p:cNvSpPr txBox="1"/>
          <p:nvPr/>
        </p:nvSpPr>
        <p:spPr>
          <a:xfrm>
            <a:off x="0" y="130175"/>
            <a:ext cx="4608195" cy="293029"/>
          </a:xfrm>
          <a:prstGeom prst="rect">
            <a:avLst/>
          </a:prstGeom>
          <a:solidFill>
            <a:srgbClr val="F2F2F2"/>
          </a:solidFill>
        </p:spPr>
        <p:txBody>
          <a:bodyPr vert="horz" wrap="square" lIns="0" tIns="76835" rIns="0" bIns="0" rtlCol="0" anchor="t">
            <a:spAutoFit/>
          </a:bodyPr>
          <a:lstStyle/>
          <a:p>
            <a:r>
              <a:rPr lang="en-IN" sz="1400" spc="-45">
                <a:solidFill>
                  <a:srgbClr val="CC0000"/>
                </a:solidFill>
                <a:latin typeface="Trebuchet MS"/>
              </a:rPr>
              <a:t>Emotional </a:t>
            </a:r>
            <a:r>
              <a:rPr lang="en-IN" sz="1400" spc="-45" err="1">
                <a:solidFill>
                  <a:srgbClr val="CC0000"/>
                </a:solidFill>
                <a:latin typeface="Trebuchet MS"/>
              </a:rPr>
              <a:t>Intellegence</a:t>
            </a:r>
            <a:r>
              <a:rPr lang="en-IN" sz="1400" spc="-45">
                <a:solidFill>
                  <a:srgbClr val="CC0000"/>
                </a:solidFill>
                <a:latin typeface="Trebuchet MS"/>
              </a:rPr>
              <a:t> Score</a:t>
            </a:r>
            <a:endParaRPr lang="en-US"/>
          </a:p>
        </p:txBody>
      </p:sp>
      <p:grpSp>
        <p:nvGrpSpPr>
          <p:cNvPr id="5" name="object 5">
            <a:extLst>
              <a:ext uri="{FF2B5EF4-FFF2-40B4-BE49-F238E27FC236}">
                <a16:creationId xmlns:a16="http://schemas.microsoft.com/office/drawing/2014/main" id="{1F80DE68-056C-F2A2-2145-2E164C27FE0A}"/>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A43384B3-65F8-C040-B31F-2BFCD20AEAE9}"/>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CB9F483B-4667-E15A-33AC-444A8601106B}"/>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623205D8-7F59-35AF-A461-7EEB13963C9F}"/>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CA8A1729-8B9E-4EF9-78B4-81B4F08CDB26}"/>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5E51CF3B-9D23-55AF-9AC8-C1A23DB05A86}"/>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D535557F-C386-49AB-B501-DF014C13DC7F}"/>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AFC8DF4F-16D5-6CE6-80A8-0801C60EDDFD}"/>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33</a:t>
            </a:fld>
            <a:r>
              <a:rPr spc="-45" dirty="0"/>
              <a:t> </a:t>
            </a:r>
            <a:r>
              <a:rPr spc="125" dirty="0"/>
              <a:t>/</a:t>
            </a:r>
            <a:r>
              <a:rPr spc="-45" dirty="0"/>
              <a:t> </a:t>
            </a:r>
            <a:r>
              <a:rPr lang="en-IN" spc="-15" dirty="0"/>
              <a:t>35</a:t>
            </a:r>
            <a:endParaRPr spc="-15" dirty="0"/>
          </a:p>
        </p:txBody>
      </p:sp>
      <p:sp>
        <p:nvSpPr>
          <p:cNvPr id="13" name="TextBox 12">
            <a:extLst>
              <a:ext uri="{FF2B5EF4-FFF2-40B4-BE49-F238E27FC236}">
                <a16:creationId xmlns:a16="http://schemas.microsoft.com/office/drawing/2014/main" id="{F059A0B2-8A31-AFFB-9FB5-FF20F3261D04}"/>
              </a:ext>
            </a:extLst>
          </p:cNvPr>
          <p:cNvSpPr txBox="1"/>
          <p:nvPr/>
        </p:nvSpPr>
        <p:spPr>
          <a:xfrm>
            <a:off x="241318" y="2548930"/>
            <a:ext cx="402700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solidFill>
                <a:schemeClr val="tx2"/>
              </a:solidFill>
              <a:latin typeface="Trebuchet MS"/>
              <a:ea typeface="Calibri"/>
              <a:cs typeface="Calibri"/>
            </a:endParaRPr>
          </a:p>
        </p:txBody>
      </p:sp>
      <p:sp>
        <p:nvSpPr>
          <p:cNvPr id="16" name="TextBox 15">
            <a:extLst>
              <a:ext uri="{FF2B5EF4-FFF2-40B4-BE49-F238E27FC236}">
                <a16:creationId xmlns:a16="http://schemas.microsoft.com/office/drawing/2014/main" id="{95F5BF1A-80AC-8774-6286-63FD2B96A217}"/>
              </a:ext>
            </a:extLst>
          </p:cNvPr>
          <p:cNvSpPr txBox="1"/>
          <p:nvPr/>
        </p:nvSpPr>
        <p:spPr>
          <a:xfrm>
            <a:off x="88078" y="494428"/>
            <a:ext cx="39365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latin typeface="Trebuchet MS"/>
                <a:ea typeface="+mn-lt"/>
                <a:cs typeface="+mn-lt"/>
              </a:rPr>
              <a:t>We assigned emotional weights to each emotion and summed them across the video to track emotional fluctuations and assess the candidate's emotional intelligence.</a:t>
            </a:r>
          </a:p>
          <a:p>
            <a:endParaRPr lang="en-US" sz="900">
              <a:latin typeface="Trebuchet MS"/>
              <a:ea typeface="Calibri"/>
              <a:cs typeface="Calibri"/>
            </a:endParaRPr>
          </a:p>
          <a:p>
            <a:endParaRPr lang="en-US" sz="900">
              <a:latin typeface="Trebuchet MS"/>
              <a:ea typeface="Calibri"/>
              <a:cs typeface="Calibri"/>
            </a:endParaRPr>
          </a:p>
          <a:p>
            <a:endParaRPr lang="en-US" sz="900">
              <a:latin typeface="Trebuchet MS"/>
              <a:ea typeface="Calibri"/>
              <a:cs typeface="Calibri"/>
            </a:endParaRPr>
          </a:p>
        </p:txBody>
      </p:sp>
      <p:pic>
        <p:nvPicPr>
          <p:cNvPr id="3" name="Picture 2">
            <a:extLst>
              <a:ext uri="{FF2B5EF4-FFF2-40B4-BE49-F238E27FC236}">
                <a16:creationId xmlns:a16="http://schemas.microsoft.com/office/drawing/2014/main" id="{4E1030FF-0D56-FC79-E744-50E00EC5250A}"/>
              </a:ext>
            </a:extLst>
          </p:cNvPr>
          <p:cNvPicPr>
            <a:picLocks noChangeAspect="1"/>
          </p:cNvPicPr>
          <p:nvPr/>
        </p:nvPicPr>
        <p:blipFill>
          <a:blip r:embed="rId2"/>
          <a:stretch>
            <a:fillRect/>
          </a:stretch>
        </p:blipFill>
        <p:spPr>
          <a:xfrm>
            <a:off x="994767" y="1070747"/>
            <a:ext cx="2926533" cy="2136041"/>
          </a:xfrm>
          <a:prstGeom prst="rect">
            <a:avLst/>
          </a:prstGeom>
        </p:spPr>
      </p:pic>
    </p:spTree>
    <p:extLst>
      <p:ext uri="{BB962C8B-B14F-4D97-AF65-F5344CB8AC3E}">
        <p14:creationId xmlns:p14="http://schemas.microsoft.com/office/powerpoint/2010/main" val="3789075504"/>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FC5B1-CB77-BDF9-EB0A-C28910CA49D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E73348F-F3DC-674E-05E0-0B3282C896A3}"/>
              </a:ext>
            </a:extLst>
          </p:cNvPr>
          <p:cNvSpPr txBox="1"/>
          <p:nvPr/>
        </p:nvSpPr>
        <p:spPr>
          <a:xfrm>
            <a:off x="0" y="130175"/>
            <a:ext cx="4608195" cy="293029"/>
          </a:xfrm>
          <a:prstGeom prst="rect">
            <a:avLst/>
          </a:prstGeom>
          <a:solidFill>
            <a:srgbClr val="F2F2F2"/>
          </a:solidFill>
        </p:spPr>
        <p:txBody>
          <a:bodyPr vert="horz" wrap="square" lIns="0" tIns="76835" rIns="0" bIns="0" rtlCol="0" anchor="t">
            <a:spAutoFit/>
          </a:bodyPr>
          <a:lstStyle/>
          <a:p>
            <a:r>
              <a:rPr lang="en-IN" sz="1400" spc="-45">
                <a:solidFill>
                  <a:srgbClr val="CC0000"/>
                </a:solidFill>
                <a:latin typeface="Trebuchet MS"/>
              </a:rPr>
              <a:t>Emotional </a:t>
            </a:r>
            <a:r>
              <a:rPr lang="en-IN" sz="1400" spc="-45" err="1">
                <a:solidFill>
                  <a:srgbClr val="CC0000"/>
                </a:solidFill>
                <a:latin typeface="Trebuchet MS"/>
              </a:rPr>
              <a:t>Intellegence</a:t>
            </a:r>
            <a:r>
              <a:rPr lang="en-IN" sz="1400" spc="-45">
                <a:solidFill>
                  <a:srgbClr val="CC0000"/>
                </a:solidFill>
                <a:latin typeface="Trebuchet MS"/>
              </a:rPr>
              <a:t> Score</a:t>
            </a:r>
            <a:endParaRPr lang="en-US"/>
          </a:p>
        </p:txBody>
      </p:sp>
      <p:grpSp>
        <p:nvGrpSpPr>
          <p:cNvPr id="5" name="object 5">
            <a:extLst>
              <a:ext uri="{FF2B5EF4-FFF2-40B4-BE49-F238E27FC236}">
                <a16:creationId xmlns:a16="http://schemas.microsoft.com/office/drawing/2014/main" id="{55C0C6F6-C15C-8DE4-3726-DCA80DE9FD16}"/>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9A5BB01C-32AC-0925-52AD-EF895DF96F66}"/>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0B426A6D-9BBF-8403-21F1-1507AE9EF1AF}"/>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6C32816E-9599-3BB1-2245-69683BE98AC5}"/>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170E8ED3-9069-09D9-7ADF-95D145AA2B6B}"/>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99723FB6-FFA7-9FFE-9748-7E03245AC271}"/>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B446C2D7-276F-5CB4-287B-29992F6511C0}"/>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3777813A-4874-34C4-F0BF-3BE8250F0C55}"/>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34</a:t>
            </a:fld>
            <a:r>
              <a:rPr spc="-45" dirty="0"/>
              <a:t> </a:t>
            </a:r>
            <a:r>
              <a:rPr spc="125" dirty="0"/>
              <a:t>/</a:t>
            </a:r>
            <a:r>
              <a:rPr spc="-45" dirty="0"/>
              <a:t> </a:t>
            </a:r>
            <a:r>
              <a:rPr lang="en-IN" spc="-15" dirty="0"/>
              <a:t>35</a:t>
            </a:r>
            <a:endParaRPr spc="-15" dirty="0"/>
          </a:p>
        </p:txBody>
      </p:sp>
      <p:sp>
        <p:nvSpPr>
          <p:cNvPr id="13" name="TextBox 12">
            <a:extLst>
              <a:ext uri="{FF2B5EF4-FFF2-40B4-BE49-F238E27FC236}">
                <a16:creationId xmlns:a16="http://schemas.microsoft.com/office/drawing/2014/main" id="{FEA90435-F9F0-4854-DA6A-293229C96D58}"/>
              </a:ext>
            </a:extLst>
          </p:cNvPr>
          <p:cNvSpPr txBox="1"/>
          <p:nvPr/>
        </p:nvSpPr>
        <p:spPr>
          <a:xfrm>
            <a:off x="241318" y="2548930"/>
            <a:ext cx="402700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solidFill>
                <a:schemeClr val="tx2"/>
              </a:solidFill>
              <a:latin typeface="Trebuchet MS"/>
              <a:ea typeface="Calibri"/>
              <a:cs typeface="Calibri"/>
            </a:endParaRPr>
          </a:p>
        </p:txBody>
      </p:sp>
      <p:sp>
        <p:nvSpPr>
          <p:cNvPr id="16" name="TextBox 15">
            <a:extLst>
              <a:ext uri="{FF2B5EF4-FFF2-40B4-BE49-F238E27FC236}">
                <a16:creationId xmlns:a16="http://schemas.microsoft.com/office/drawing/2014/main" id="{40AD97EB-3FBF-BF48-3EC0-4B4D11CD6268}"/>
              </a:ext>
            </a:extLst>
          </p:cNvPr>
          <p:cNvSpPr txBox="1"/>
          <p:nvPr/>
        </p:nvSpPr>
        <p:spPr>
          <a:xfrm>
            <a:off x="88078" y="494428"/>
            <a:ext cx="4408413" cy="21698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latin typeface="Microsoft Sans Serif"/>
                <a:ea typeface="+mn-lt"/>
                <a:cs typeface="+mn-lt"/>
              </a:rPr>
              <a:t>def </a:t>
            </a:r>
            <a:r>
              <a:rPr lang="en-US" sz="900" err="1">
                <a:latin typeface="Microsoft Sans Serif"/>
                <a:ea typeface="+mn-lt"/>
                <a:cs typeface="+mn-lt"/>
              </a:rPr>
              <a:t>calculate_ei</a:t>
            </a:r>
            <a:r>
              <a:rPr lang="en-US" sz="900">
                <a:latin typeface="Microsoft Sans Serif"/>
                <a:ea typeface="+mn-lt"/>
                <a:cs typeface="+mn-lt"/>
              </a:rPr>
              <a:t>(row):</a:t>
            </a:r>
            <a:endParaRPr lang="en-US" sz="900">
              <a:latin typeface="Microsoft Sans Serif"/>
              <a:ea typeface="Calibri"/>
              <a:cs typeface="Calibri"/>
            </a:endParaRPr>
          </a:p>
          <a:p>
            <a:r>
              <a:rPr lang="en-US" sz="900">
                <a:latin typeface="Microsoft Sans Serif"/>
                <a:ea typeface="+mn-lt"/>
                <a:cs typeface="+mn-lt"/>
              </a:rPr>
              <a:t>    # Assign weights to emotions</a:t>
            </a:r>
            <a:endParaRPr lang="en-US" sz="900">
              <a:latin typeface="Microsoft Sans Serif"/>
              <a:ea typeface="Calibri"/>
              <a:cs typeface="Calibri"/>
            </a:endParaRPr>
          </a:p>
          <a:p>
            <a:r>
              <a:rPr lang="en-US" sz="900">
                <a:latin typeface="Microsoft Sans Serif"/>
                <a:ea typeface="+mn-lt"/>
                <a:cs typeface="+mn-lt"/>
              </a:rPr>
              <a:t>    </a:t>
            </a:r>
            <a:r>
              <a:rPr lang="en-US" sz="900" err="1">
                <a:latin typeface="Microsoft Sans Serif"/>
                <a:ea typeface="+mn-lt"/>
                <a:cs typeface="+mn-lt"/>
              </a:rPr>
              <a:t>emotion_weights</a:t>
            </a:r>
            <a:r>
              <a:rPr lang="en-US" sz="900">
                <a:latin typeface="Microsoft Sans Serif"/>
                <a:ea typeface="+mn-lt"/>
                <a:cs typeface="+mn-lt"/>
              </a:rPr>
              <a:t> = {</a:t>
            </a:r>
            <a:endParaRPr lang="en-US" sz="900">
              <a:latin typeface="Microsoft Sans Serif"/>
              <a:ea typeface="Calibri"/>
              <a:cs typeface="Calibri"/>
            </a:endParaRPr>
          </a:p>
          <a:p>
            <a:r>
              <a:rPr lang="en-US" sz="900">
                <a:latin typeface="Microsoft Sans Serif"/>
                <a:ea typeface="+mn-lt"/>
                <a:cs typeface="+mn-lt"/>
              </a:rPr>
              <a:t>        'angry': -2,   # Negative influence</a:t>
            </a:r>
            <a:endParaRPr lang="en-US" sz="900">
              <a:latin typeface="Microsoft Sans Serif"/>
              <a:ea typeface="Calibri"/>
              <a:cs typeface="Calibri"/>
            </a:endParaRPr>
          </a:p>
          <a:p>
            <a:r>
              <a:rPr lang="en-US" sz="900">
                <a:latin typeface="Microsoft Sans Serif"/>
                <a:ea typeface="+mn-lt"/>
                <a:cs typeface="+mn-lt"/>
              </a:rPr>
              <a:t>        'disgust': -2, # Negative influence</a:t>
            </a:r>
            <a:endParaRPr lang="en-US" sz="900">
              <a:latin typeface="Microsoft Sans Serif"/>
              <a:ea typeface="Calibri"/>
              <a:cs typeface="Calibri"/>
            </a:endParaRPr>
          </a:p>
          <a:p>
            <a:r>
              <a:rPr lang="en-US" sz="900">
                <a:latin typeface="Microsoft Sans Serif"/>
                <a:ea typeface="+mn-lt"/>
                <a:cs typeface="+mn-lt"/>
              </a:rPr>
              <a:t>        'fear': -1,    # Negative but less intense</a:t>
            </a:r>
            <a:endParaRPr lang="en-US" sz="900">
              <a:latin typeface="Microsoft Sans Serif"/>
              <a:ea typeface="Calibri"/>
              <a:cs typeface="Calibri"/>
            </a:endParaRPr>
          </a:p>
          <a:p>
            <a:r>
              <a:rPr lang="en-US" sz="900">
                <a:latin typeface="Microsoft Sans Serif"/>
                <a:ea typeface="+mn-lt"/>
                <a:cs typeface="+mn-lt"/>
              </a:rPr>
              <a:t>        'happy': 2,    # Positive</a:t>
            </a:r>
            <a:endParaRPr lang="en-US" sz="900">
              <a:latin typeface="Microsoft Sans Serif"/>
              <a:ea typeface="Calibri"/>
              <a:cs typeface="Calibri"/>
            </a:endParaRPr>
          </a:p>
          <a:p>
            <a:r>
              <a:rPr lang="en-US" sz="900">
                <a:latin typeface="Microsoft Sans Serif"/>
                <a:ea typeface="+mn-lt"/>
                <a:cs typeface="+mn-lt"/>
              </a:rPr>
              <a:t>        'sad': -2,     # Strong negative</a:t>
            </a:r>
            <a:endParaRPr lang="en-US" sz="900">
              <a:latin typeface="Microsoft Sans Serif"/>
              <a:ea typeface="Calibri"/>
              <a:cs typeface="Calibri"/>
            </a:endParaRPr>
          </a:p>
          <a:p>
            <a:r>
              <a:rPr lang="en-US" sz="900">
                <a:latin typeface="Microsoft Sans Serif"/>
                <a:ea typeface="+mn-lt"/>
                <a:cs typeface="+mn-lt"/>
              </a:rPr>
              <a:t>        'surprise': 0, # Neutral</a:t>
            </a:r>
            <a:endParaRPr lang="en-US" sz="900">
              <a:latin typeface="Microsoft Sans Serif"/>
              <a:ea typeface="Calibri"/>
              <a:cs typeface="Calibri"/>
            </a:endParaRPr>
          </a:p>
          <a:p>
            <a:r>
              <a:rPr lang="en-US" sz="900">
                <a:latin typeface="Microsoft Sans Serif"/>
                <a:ea typeface="+mn-lt"/>
                <a:cs typeface="+mn-lt"/>
              </a:rPr>
              <a:t>        'neutral': 1   # Moderate positive</a:t>
            </a:r>
            <a:endParaRPr lang="en-US" sz="900">
              <a:latin typeface="Microsoft Sans Serif"/>
              <a:ea typeface="Calibri"/>
              <a:cs typeface="Calibri"/>
            </a:endParaRPr>
          </a:p>
          <a:p>
            <a:r>
              <a:rPr lang="en-US" sz="900">
                <a:latin typeface="Microsoft Sans Serif"/>
                <a:ea typeface="+mn-lt"/>
                <a:cs typeface="+mn-lt"/>
              </a:rPr>
              <a:t>    </a:t>
            </a:r>
            <a:endParaRPr lang="en-US" sz="900">
              <a:latin typeface="Microsoft Sans Serif"/>
              <a:ea typeface="Microsoft Sans Serif"/>
              <a:cs typeface="Microsoft Sans Serif"/>
            </a:endParaRPr>
          </a:p>
          <a:p>
            <a:r>
              <a:rPr lang="en-US" sz="900">
                <a:latin typeface="Microsoft Sans Serif"/>
                <a:ea typeface="+mn-lt"/>
                <a:cs typeface="+mn-lt"/>
              </a:rPr>
              <a:t># Calculate score based on emotions and intensity</a:t>
            </a:r>
            <a:endParaRPr lang="en-US" sz="900">
              <a:latin typeface="Microsoft Sans Serif"/>
              <a:ea typeface="Calibri"/>
              <a:cs typeface="Calibri"/>
            </a:endParaRPr>
          </a:p>
          <a:p>
            <a:r>
              <a:rPr lang="en-US" sz="900">
                <a:latin typeface="Microsoft Sans Serif"/>
                <a:ea typeface="+mn-lt"/>
                <a:cs typeface="+mn-lt"/>
              </a:rPr>
              <a:t>    </a:t>
            </a:r>
            <a:r>
              <a:rPr lang="en-US" sz="900" err="1">
                <a:latin typeface="Microsoft Sans Serif"/>
                <a:ea typeface="+mn-lt"/>
                <a:cs typeface="+mn-lt"/>
              </a:rPr>
              <a:t>emotional_score</a:t>
            </a:r>
            <a:r>
              <a:rPr lang="en-US" sz="900">
                <a:latin typeface="Microsoft Sans Serif"/>
                <a:ea typeface="+mn-lt"/>
                <a:cs typeface="+mn-lt"/>
              </a:rPr>
              <a:t> = sum(row[emotion] * weight for emotion, weight in </a:t>
            </a:r>
            <a:r>
              <a:rPr lang="en-US" sz="900" err="1">
                <a:latin typeface="Microsoft Sans Serif"/>
                <a:ea typeface="+mn-lt"/>
                <a:cs typeface="+mn-lt"/>
              </a:rPr>
              <a:t>emotion_weights.items</a:t>
            </a:r>
            <a:r>
              <a:rPr lang="en-US" sz="900">
                <a:latin typeface="Microsoft Sans Serif"/>
                <a:ea typeface="+mn-lt"/>
                <a:cs typeface="+mn-lt"/>
              </a:rPr>
              <a:t>()</a:t>
            </a:r>
            <a:endParaRPr lang="en-US">
              <a:ea typeface="Calibri"/>
              <a:cs typeface="Calibri"/>
            </a:endParaRPr>
          </a:p>
          <a:p>
            <a:endParaRPr lang="en-US" sz="900">
              <a:latin typeface="Microsoft Sans Serif"/>
              <a:ea typeface="Calibri"/>
              <a:cs typeface="Calibri"/>
            </a:endParaRPr>
          </a:p>
        </p:txBody>
      </p:sp>
      <p:sp>
        <p:nvSpPr>
          <p:cNvPr id="4" name="TextBox 3">
            <a:extLst>
              <a:ext uri="{FF2B5EF4-FFF2-40B4-BE49-F238E27FC236}">
                <a16:creationId xmlns:a16="http://schemas.microsoft.com/office/drawing/2014/main" id="{9A8AC9DC-70E4-74AC-367C-0C1AADF59100}"/>
              </a:ext>
            </a:extLst>
          </p:cNvPr>
          <p:cNvSpPr txBox="1"/>
          <p:nvPr/>
        </p:nvSpPr>
        <p:spPr>
          <a:xfrm>
            <a:off x="150824" y="2488600"/>
            <a:ext cx="4313574"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a:latin typeface="Trebuchet MS"/>
                <a:ea typeface="+mn-lt"/>
                <a:cs typeface="+mn-lt"/>
              </a:rPr>
              <a:t>Emotional weights were assigned to each emotion and they were cumulatively summed over the entire duration of the video. This made us understand how emotions of the candidate fluctuated </a:t>
            </a:r>
            <a:endParaRPr lang="en-US" sz="900" b="1">
              <a:latin typeface="Trebuchet MS"/>
              <a:ea typeface="Calibri"/>
              <a:cs typeface="Calibri"/>
            </a:endParaRPr>
          </a:p>
        </p:txBody>
      </p:sp>
    </p:spTree>
    <p:extLst>
      <p:ext uri="{BB962C8B-B14F-4D97-AF65-F5344CB8AC3E}">
        <p14:creationId xmlns:p14="http://schemas.microsoft.com/office/powerpoint/2010/main" val="2037083473"/>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31357-ADBF-40A5-445E-5589F4BF10E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20B8817-C82D-C7BC-8B3E-AF64A9B5654E}"/>
              </a:ext>
            </a:extLst>
          </p:cNvPr>
          <p:cNvSpPr txBox="1"/>
          <p:nvPr/>
        </p:nvSpPr>
        <p:spPr>
          <a:xfrm>
            <a:off x="0" y="130175"/>
            <a:ext cx="4608195" cy="293029"/>
          </a:xfrm>
          <a:prstGeom prst="rect">
            <a:avLst/>
          </a:prstGeom>
          <a:solidFill>
            <a:srgbClr val="F2F2F2"/>
          </a:solidFill>
        </p:spPr>
        <p:txBody>
          <a:bodyPr vert="horz" wrap="square" lIns="0" tIns="76835" rIns="0" bIns="0" rtlCol="0" anchor="t">
            <a:spAutoFit/>
          </a:bodyPr>
          <a:lstStyle/>
          <a:p>
            <a:r>
              <a:rPr lang="en-IN" sz="1400" spc="-45">
                <a:solidFill>
                  <a:srgbClr val="CC0000"/>
                </a:solidFill>
                <a:latin typeface="Trebuchet MS"/>
              </a:rPr>
              <a:t>Emotional </a:t>
            </a:r>
            <a:r>
              <a:rPr lang="en-IN" sz="1400" spc="-45" err="1">
                <a:solidFill>
                  <a:srgbClr val="CC0000"/>
                </a:solidFill>
                <a:latin typeface="Trebuchet MS"/>
              </a:rPr>
              <a:t>Intellegence</a:t>
            </a:r>
            <a:r>
              <a:rPr lang="en-IN" sz="1400" spc="-45">
                <a:solidFill>
                  <a:srgbClr val="CC0000"/>
                </a:solidFill>
                <a:latin typeface="Trebuchet MS"/>
              </a:rPr>
              <a:t> Score</a:t>
            </a:r>
            <a:endParaRPr lang="en-US"/>
          </a:p>
        </p:txBody>
      </p:sp>
      <p:grpSp>
        <p:nvGrpSpPr>
          <p:cNvPr id="5" name="object 5">
            <a:extLst>
              <a:ext uri="{FF2B5EF4-FFF2-40B4-BE49-F238E27FC236}">
                <a16:creationId xmlns:a16="http://schemas.microsoft.com/office/drawing/2014/main" id="{48DD7C7F-100B-D565-4359-6369ABADCDCC}"/>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E32196F0-7698-CA76-9A2C-D5892A839A83}"/>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311FCB61-B77E-5A63-C8A2-593B2E954427}"/>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4AD8C289-7B18-C0B9-D672-6DE04830CEC8}"/>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DED1CA8B-4297-74AE-1AA6-9F72B749AED9}"/>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a:p>
        </p:txBody>
      </p:sp>
      <p:sp>
        <p:nvSpPr>
          <p:cNvPr id="10" name="object 10">
            <a:extLst>
              <a:ext uri="{FF2B5EF4-FFF2-40B4-BE49-F238E27FC236}">
                <a16:creationId xmlns:a16="http://schemas.microsoft.com/office/drawing/2014/main" id="{8D09FBF6-A618-779B-4FC6-7BAD1AA8B85F}"/>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a:solidFill>
                  <a:srgbClr val="FF0000"/>
                </a:solidFill>
                <a:latin typeface="Microsoft Sans Serif"/>
                <a:cs typeface="Microsoft Sans Serif"/>
                <a:hlinkClick r:id="" action="ppaction://noaction"/>
              </a:rPr>
              <a:t>HSN-620</a:t>
            </a:r>
            <a:endParaRPr sz="500">
              <a:latin typeface="Microsoft Sans Serif"/>
              <a:cs typeface="Microsoft Sans Serif"/>
            </a:endParaRPr>
          </a:p>
        </p:txBody>
      </p:sp>
      <p:sp>
        <p:nvSpPr>
          <p:cNvPr id="11" name="object 11">
            <a:extLst>
              <a:ext uri="{FF2B5EF4-FFF2-40B4-BE49-F238E27FC236}">
                <a16:creationId xmlns:a16="http://schemas.microsoft.com/office/drawing/2014/main" id="{E14A6E1B-D9E0-F302-16F5-CE9D9DC03119}"/>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a:p>
        </p:txBody>
      </p:sp>
      <p:sp>
        <p:nvSpPr>
          <p:cNvPr id="12" name="object 12">
            <a:extLst>
              <a:ext uri="{FF2B5EF4-FFF2-40B4-BE49-F238E27FC236}">
                <a16:creationId xmlns:a16="http://schemas.microsoft.com/office/drawing/2014/main" id="{5C587999-44D5-F8E4-D802-F32E622935FC}"/>
              </a:ext>
            </a:extLst>
          </p:cNvPr>
          <p:cNvSpPr txBox="1">
            <a:spLocks noGrp="1"/>
          </p:cNvSpPr>
          <p:nvPr>
            <p:ph type="sldNum" sz="quarter" idx="7"/>
          </p:nvPr>
        </p:nvSpPr>
        <p:spPr>
          <a:xfrm>
            <a:off x="4362451" y="3367039"/>
            <a:ext cx="240684" cy="76944"/>
          </a:xfrm>
          <a:prstGeom prst="rect">
            <a:avLst/>
          </a:prstGeom>
        </p:spPr>
        <p:txBody>
          <a:bodyPr vert="horz" wrap="square" lIns="0" tIns="0" rIns="0" bIns="0" rtlCol="0">
            <a:spAutoFit/>
          </a:bodyPr>
          <a:lstStyle/>
          <a:p>
            <a:pPr marL="38100">
              <a:lnSpc>
                <a:spcPts val="580"/>
              </a:lnSpc>
            </a:pPr>
            <a:fld id="{81D60167-4931-47E6-BA6A-407CBD079E47}" type="slidenum">
              <a:rPr spc="-15" dirty="0"/>
              <a:t>35</a:t>
            </a:fld>
            <a:r>
              <a:rPr spc="-45" dirty="0"/>
              <a:t> </a:t>
            </a:r>
            <a:r>
              <a:rPr spc="125" dirty="0"/>
              <a:t>/</a:t>
            </a:r>
            <a:r>
              <a:rPr spc="-45" dirty="0"/>
              <a:t> </a:t>
            </a:r>
            <a:r>
              <a:rPr lang="en-IN" spc="-15" dirty="0"/>
              <a:t>35</a:t>
            </a:r>
            <a:endParaRPr spc="-15" dirty="0"/>
          </a:p>
        </p:txBody>
      </p:sp>
      <p:sp>
        <p:nvSpPr>
          <p:cNvPr id="13" name="TextBox 12">
            <a:extLst>
              <a:ext uri="{FF2B5EF4-FFF2-40B4-BE49-F238E27FC236}">
                <a16:creationId xmlns:a16="http://schemas.microsoft.com/office/drawing/2014/main" id="{067C0870-2226-5924-656E-EA40EABD7C66}"/>
              </a:ext>
            </a:extLst>
          </p:cNvPr>
          <p:cNvSpPr txBox="1"/>
          <p:nvPr/>
        </p:nvSpPr>
        <p:spPr>
          <a:xfrm>
            <a:off x="241318" y="2548930"/>
            <a:ext cx="4027008"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solidFill>
                <a:schemeClr val="tx2"/>
              </a:solidFill>
              <a:latin typeface="Trebuchet MS"/>
              <a:ea typeface="Calibri"/>
              <a:cs typeface="Calibri"/>
            </a:endParaRPr>
          </a:p>
        </p:txBody>
      </p:sp>
      <p:pic>
        <p:nvPicPr>
          <p:cNvPr id="4" name="Picture 3" descr="A graph with lines and dots&#10;&#10;AI-generated content may be incorrect.">
            <a:extLst>
              <a:ext uri="{FF2B5EF4-FFF2-40B4-BE49-F238E27FC236}">
                <a16:creationId xmlns:a16="http://schemas.microsoft.com/office/drawing/2014/main" id="{7B2AC0FB-0BE1-5B78-F47F-FC6789E463DF}"/>
              </a:ext>
            </a:extLst>
          </p:cNvPr>
          <p:cNvPicPr>
            <a:picLocks noChangeAspect="1"/>
          </p:cNvPicPr>
          <p:nvPr/>
        </p:nvPicPr>
        <p:blipFill>
          <a:blip r:embed="rId2"/>
          <a:stretch>
            <a:fillRect/>
          </a:stretch>
        </p:blipFill>
        <p:spPr>
          <a:xfrm>
            <a:off x="166820" y="521858"/>
            <a:ext cx="4276893" cy="1761340"/>
          </a:xfrm>
          <a:prstGeom prst="rect">
            <a:avLst/>
          </a:prstGeom>
        </p:spPr>
      </p:pic>
      <p:sp>
        <p:nvSpPr>
          <p:cNvPr id="14" name="TextBox 13">
            <a:extLst>
              <a:ext uri="{FF2B5EF4-FFF2-40B4-BE49-F238E27FC236}">
                <a16:creationId xmlns:a16="http://schemas.microsoft.com/office/drawing/2014/main" id="{49A29B17-5D73-73B2-57AA-27163D94CA4B}"/>
              </a:ext>
            </a:extLst>
          </p:cNvPr>
          <p:cNvSpPr txBox="1"/>
          <p:nvPr/>
        </p:nvSpPr>
        <p:spPr>
          <a:xfrm>
            <a:off x="74260" y="2433538"/>
            <a:ext cx="44945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latin typeface="Trebuchet MS"/>
                <a:ea typeface="+mn-lt"/>
                <a:cs typeface="+mn-lt"/>
              </a:rPr>
              <a:t>EI Score (bar chart): Reflects each candidate’s emotional intelligence based on their emotional perception, regulation, expression, and dominant emotions during the interview. Standard Deviation (line with dots): Shows the volatility or consistency in a candidate’s emotional intelligence across the interview. </a:t>
            </a:r>
          </a:p>
          <a:p>
            <a:r>
              <a:rPr lang="en-US" sz="900">
                <a:latin typeface="Trebuchet MS"/>
                <a:ea typeface="+mn-lt"/>
                <a:cs typeface="+mn-lt"/>
              </a:rPr>
              <a:t>A lower standard deviation indicates emotional stability, while a higher standard deviation points to emotional volatility or inconsistency</a:t>
            </a:r>
            <a:endParaRPr lang="en-US" sz="900">
              <a:latin typeface="Trebuchet MS"/>
            </a:endParaRPr>
          </a:p>
        </p:txBody>
      </p:sp>
    </p:spTree>
    <p:extLst>
      <p:ext uri="{BB962C8B-B14F-4D97-AF65-F5344CB8AC3E}">
        <p14:creationId xmlns:p14="http://schemas.microsoft.com/office/powerpoint/2010/main" val="986497543"/>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170F0-7389-5FD4-2419-663C700D4E3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BC9A3BA-DAB1-6169-8035-6FB89A19FBDE}"/>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Conclusion/ Results </a:t>
            </a:r>
            <a:endParaRPr sz="1400" dirty="0">
              <a:latin typeface="Trebuchet MS"/>
              <a:cs typeface="Trebuchet MS"/>
            </a:endParaRPr>
          </a:p>
        </p:txBody>
      </p:sp>
      <p:sp>
        <p:nvSpPr>
          <p:cNvPr id="4" name="object 4">
            <a:extLst>
              <a:ext uri="{FF2B5EF4-FFF2-40B4-BE49-F238E27FC236}">
                <a16:creationId xmlns:a16="http://schemas.microsoft.com/office/drawing/2014/main" id="{4A495FCD-A498-0A8B-0EDD-37E55881CA1C}"/>
              </a:ext>
            </a:extLst>
          </p:cNvPr>
          <p:cNvSpPr txBox="1"/>
          <p:nvPr/>
        </p:nvSpPr>
        <p:spPr>
          <a:xfrm>
            <a:off x="112553" y="1731284"/>
            <a:ext cx="4419599" cy="1309974"/>
          </a:xfrm>
          <a:prstGeom prst="rect">
            <a:avLst/>
          </a:prstGeom>
        </p:spPr>
        <p:txBody>
          <a:bodyPr vert="horz" wrap="square" lIns="0" tIns="12065" rIns="0" bIns="0" rtlCol="0">
            <a:spAutoFit/>
          </a:bodyPr>
          <a:lstStyle/>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The scores obtained in each of the metrics are very much dependent upon the weights we put in each subpart, that depends on how much that metrics essence is needed in the job role for which the hiring is being made.</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endParaRPr lang="en-US" sz="900" dirty="0"/>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Also, a cumulative score combing the four above metrics is also based on role, thereby creating a formula to get the final score according to the role fit.</a:t>
            </a:r>
          </a:p>
          <a:p>
            <a:pPr marL="12700" marR="0" lvl="0" algn="l" defTabSz="914400" rtl="0" eaLnBrk="1" fontAlgn="auto" latinLnBrk="0" hangingPunct="1">
              <a:lnSpc>
                <a:spcPct val="100000"/>
              </a:lnSpc>
              <a:spcBef>
                <a:spcPts val="95"/>
              </a:spcBef>
              <a:spcAft>
                <a:spcPts val="0"/>
              </a:spcAft>
              <a:buClrTx/>
              <a:buSzTx/>
              <a:tabLst/>
              <a:defRPr/>
            </a:pPr>
            <a:endParaRPr lang="en-US" sz="900" dirty="0"/>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Instead of keeping a threshold based on value we can keep it on the basis of requirement for the company and industry standards.</a:t>
            </a:r>
          </a:p>
        </p:txBody>
      </p:sp>
      <p:grpSp>
        <p:nvGrpSpPr>
          <p:cNvPr id="5" name="object 5">
            <a:extLst>
              <a:ext uri="{FF2B5EF4-FFF2-40B4-BE49-F238E27FC236}">
                <a16:creationId xmlns:a16="http://schemas.microsoft.com/office/drawing/2014/main" id="{3D184985-535C-AA73-A8D1-E51AC8D2DD4E}"/>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7753D5F7-01FA-B656-771D-10DEEBB4BA24}"/>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859FE0B8-6BAD-B30A-73F9-B9B44E5DD5D5}"/>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3C3588BD-BAC6-3B65-1A17-29D7D03EBB34}"/>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1EC42898-3B29-08A3-A15C-D360EBAC1E6E}"/>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6D850057-E0BE-0B54-865D-0C3E96301100}"/>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08C3CCD7-26BE-E5ED-BED2-10905F6DC7EF}"/>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3" name="TextBox 12">
            <a:extLst>
              <a:ext uri="{FF2B5EF4-FFF2-40B4-BE49-F238E27FC236}">
                <a16:creationId xmlns:a16="http://schemas.microsoft.com/office/drawing/2014/main" id="{AD798723-F026-5C3E-2166-734D8F5DD96A}"/>
              </a:ext>
            </a:extLst>
          </p:cNvPr>
          <p:cNvSpPr txBox="1"/>
          <p:nvPr/>
        </p:nvSpPr>
        <p:spPr>
          <a:xfrm>
            <a:off x="171450" y="511175"/>
            <a:ext cx="4218959" cy="230832"/>
          </a:xfrm>
          <a:prstGeom prst="rect">
            <a:avLst/>
          </a:prstGeom>
          <a:noFill/>
        </p:spPr>
        <p:txBody>
          <a:bodyPr wrap="square" rtlCol="0">
            <a:spAutoFit/>
          </a:bodyPr>
          <a:lstStyle/>
          <a:p>
            <a:r>
              <a:rPr lang="en-IN" sz="900" dirty="0"/>
              <a:t>The final decision of comprehensive hiring would include scores from all the steps:</a:t>
            </a:r>
          </a:p>
        </p:txBody>
      </p:sp>
      <p:sp>
        <p:nvSpPr>
          <p:cNvPr id="15" name="Rectangle 14">
            <a:extLst>
              <a:ext uri="{FF2B5EF4-FFF2-40B4-BE49-F238E27FC236}">
                <a16:creationId xmlns:a16="http://schemas.microsoft.com/office/drawing/2014/main" id="{B2CF905F-6584-66CC-E54E-E09D56618135}"/>
              </a:ext>
            </a:extLst>
          </p:cNvPr>
          <p:cNvSpPr/>
          <p:nvPr/>
        </p:nvSpPr>
        <p:spPr>
          <a:xfrm>
            <a:off x="476250" y="937153"/>
            <a:ext cx="1600200" cy="2286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459B34B6-FE44-3A61-1255-A0773DB30C11}"/>
              </a:ext>
            </a:extLst>
          </p:cNvPr>
          <p:cNvSpPr/>
          <p:nvPr/>
        </p:nvSpPr>
        <p:spPr>
          <a:xfrm>
            <a:off x="2280929" y="937153"/>
            <a:ext cx="1600200" cy="2286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3821FA40-7946-E9C6-9645-B3A4D16A6994}"/>
              </a:ext>
            </a:extLst>
          </p:cNvPr>
          <p:cNvSpPr txBox="1"/>
          <p:nvPr/>
        </p:nvSpPr>
        <p:spPr>
          <a:xfrm>
            <a:off x="596011" y="937153"/>
            <a:ext cx="1480439" cy="230832"/>
          </a:xfrm>
          <a:prstGeom prst="rect">
            <a:avLst/>
          </a:prstGeom>
          <a:noFill/>
        </p:spPr>
        <p:txBody>
          <a:bodyPr wrap="square" rtlCol="0">
            <a:spAutoFit/>
          </a:bodyPr>
          <a:lstStyle/>
          <a:p>
            <a:r>
              <a:rPr lang="en-IN" sz="900" dirty="0"/>
              <a:t>Prebuilt in Function EDA</a:t>
            </a:r>
          </a:p>
        </p:txBody>
      </p:sp>
      <p:sp>
        <p:nvSpPr>
          <p:cNvPr id="18" name="TextBox 17">
            <a:extLst>
              <a:ext uri="{FF2B5EF4-FFF2-40B4-BE49-F238E27FC236}">
                <a16:creationId xmlns:a16="http://schemas.microsoft.com/office/drawing/2014/main" id="{5FE47F97-3B2E-9ED0-9E3E-08B30A409441}"/>
              </a:ext>
            </a:extLst>
          </p:cNvPr>
          <p:cNvSpPr txBox="1"/>
          <p:nvPr/>
        </p:nvSpPr>
        <p:spPr>
          <a:xfrm>
            <a:off x="2253087" y="939556"/>
            <a:ext cx="1693872" cy="230832"/>
          </a:xfrm>
          <a:prstGeom prst="rect">
            <a:avLst/>
          </a:prstGeom>
          <a:noFill/>
        </p:spPr>
        <p:txBody>
          <a:bodyPr wrap="square" rtlCol="0">
            <a:spAutoFit/>
          </a:bodyPr>
          <a:lstStyle/>
          <a:p>
            <a:r>
              <a:rPr lang="en-IN" sz="900" dirty="0"/>
              <a:t>Communication Analysis Score</a:t>
            </a:r>
          </a:p>
        </p:txBody>
      </p:sp>
      <p:sp>
        <p:nvSpPr>
          <p:cNvPr id="19" name="Rectangle 18">
            <a:extLst>
              <a:ext uri="{FF2B5EF4-FFF2-40B4-BE49-F238E27FC236}">
                <a16:creationId xmlns:a16="http://schemas.microsoft.com/office/drawing/2014/main" id="{EB6EDD30-86FB-6824-694D-2E0AEF46181A}"/>
              </a:ext>
            </a:extLst>
          </p:cNvPr>
          <p:cNvSpPr/>
          <p:nvPr/>
        </p:nvSpPr>
        <p:spPr>
          <a:xfrm>
            <a:off x="476250" y="1270772"/>
            <a:ext cx="1600200" cy="2286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40AC3BA9-B4ED-14F4-A0A4-01765A18BAA1}"/>
              </a:ext>
            </a:extLst>
          </p:cNvPr>
          <p:cNvSpPr/>
          <p:nvPr/>
        </p:nvSpPr>
        <p:spPr>
          <a:xfrm>
            <a:off x="2280929" y="1270772"/>
            <a:ext cx="1600200" cy="228600"/>
          </a:xfrm>
          <a:prstGeom prst="rect">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E259A400-E021-BD93-0840-3A77F236A7F4}"/>
              </a:ext>
            </a:extLst>
          </p:cNvPr>
          <p:cNvSpPr txBox="1"/>
          <p:nvPr/>
        </p:nvSpPr>
        <p:spPr>
          <a:xfrm>
            <a:off x="514350" y="1270772"/>
            <a:ext cx="1524000" cy="230832"/>
          </a:xfrm>
          <a:prstGeom prst="rect">
            <a:avLst/>
          </a:prstGeom>
          <a:noFill/>
        </p:spPr>
        <p:txBody>
          <a:bodyPr wrap="square" rtlCol="0">
            <a:spAutoFit/>
          </a:bodyPr>
          <a:lstStyle/>
          <a:p>
            <a:r>
              <a:rPr lang="en-IN" sz="900" dirty="0"/>
              <a:t>Emotional Intelligence Score</a:t>
            </a:r>
          </a:p>
        </p:txBody>
      </p:sp>
      <p:sp>
        <p:nvSpPr>
          <p:cNvPr id="22" name="TextBox 21">
            <a:extLst>
              <a:ext uri="{FF2B5EF4-FFF2-40B4-BE49-F238E27FC236}">
                <a16:creationId xmlns:a16="http://schemas.microsoft.com/office/drawing/2014/main" id="{3705B99D-3437-52EE-A78D-3BB77B0CFE4D}"/>
              </a:ext>
            </a:extLst>
          </p:cNvPr>
          <p:cNvSpPr txBox="1"/>
          <p:nvPr/>
        </p:nvSpPr>
        <p:spPr>
          <a:xfrm>
            <a:off x="2401878" y="1279022"/>
            <a:ext cx="1693872" cy="230832"/>
          </a:xfrm>
          <a:prstGeom prst="rect">
            <a:avLst/>
          </a:prstGeom>
          <a:noFill/>
        </p:spPr>
        <p:txBody>
          <a:bodyPr wrap="square" rtlCol="0">
            <a:spAutoFit/>
          </a:bodyPr>
          <a:lstStyle/>
          <a:p>
            <a:r>
              <a:rPr lang="en-IN" sz="900" dirty="0"/>
              <a:t>Transcript Analysis Score</a:t>
            </a:r>
          </a:p>
        </p:txBody>
      </p:sp>
    </p:spTree>
    <p:extLst>
      <p:ext uri="{BB962C8B-B14F-4D97-AF65-F5344CB8AC3E}">
        <p14:creationId xmlns:p14="http://schemas.microsoft.com/office/powerpoint/2010/main" val="4057647810"/>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A3D608-0676-DA7F-7FBE-4B286E5F7AA9}"/>
              </a:ext>
            </a:extLst>
          </p:cNvPr>
          <p:cNvSpPr>
            <a:spLocks noGrp="1"/>
          </p:cNvSpPr>
          <p:nvPr>
            <p:ph type="ftr" sz="quarter" idx="5"/>
          </p:nvPr>
        </p:nvSpPr>
        <p:spPr/>
        <p:txBody>
          <a:bodyPr/>
          <a:lstStyle/>
          <a:p>
            <a:pPr marL="12700">
              <a:lnSpc>
                <a:spcPts val="580"/>
              </a:lnSpc>
            </a:pPr>
            <a:r>
              <a:rPr lang="en-IN"/>
              <a:t>April, 2025</a:t>
            </a:r>
            <a:endParaRPr lang="en-IN" spc="-15" dirty="0"/>
          </a:p>
        </p:txBody>
      </p:sp>
      <p:sp>
        <p:nvSpPr>
          <p:cNvPr id="3" name="Date Placeholder 2">
            <a:extLst>
              <a:ext uri="{FF2B5EF4-FFF2-40B4-BE49-F238E27FC236}">
                <a16:creationId xmlns:a16="http://schemas.microsoft.com/office/drawing/2014/main" id="{900109F0-B49E-54DD-CD09-D54B3BE29DCB}"/>
              </a:ext>
            </a:extLst>
          </p:cNvPr>
          <p:cNvSpPr>
            <a:spLocks noGrp="1"/>
          </p:cNvSpPr>
          <p:nvPr>
            <p:ph type="dt" sz="half" idx="6"/>
          </p:nvPr>
        </p:nvSpPr>
        <p:spPr/>
        <p:txBody>
          <a:bodyPr/>
          <a:lstStyle/>
          <a:p>
            <a:pPr marL="12700">
              <a:lnSpc>
                <a:spcPts val="580"/>
              </a:lnSpc>
            </a:pPr>
            <a:r>
              <a:rPr lang="en-US" spc="20"/>
              <a:t>Hiring Decision Analysis</a:t>
            </a:r>
            <a:endParaRPr lang="en-US" spc="20" dirty="0"/>
          </a:p>
        </p:txBody>
      </p:sp>
      <p:pic>
        <p:nvPicPr>
          <p:cNvPr id="6" name="Picture 5">
            <a:extLst>
              <a:ext uri="{FF2B5EF4-FFF2-40B4-BE49-F238E27FC236}">
                <a16:creationId xmlns:a16="http://schemas.microsoft.com/office/drawing/2014/main" id="{1CA83B1A-8DCE-A92C-BE2E-F46D53B2790D}"/>
              </a:ext>
            </a:extLst>
          </p:cNvPr>
          <p:cNvPicPr>
            <a:picLocks noChangeAspect="1"/>
          </p:cNvPicPr>
          <p:nvPr/>
        </p:nvPicPr>
        <p:blipFill>
          <a:blip r:embed="rId2"/>
          <a:stretch>
            <a:fillRect/>
          </a:stretch>
        </p:blipFill>
        <p:spPr>
          <a:xfrm>
            <a:off x="628650" y="511175"/>
            <a:ext cx="2971437" cy="2690067"/>
          </a:xfrm>
          <a:prstGeom prst="rect">
            <a:avLst/>
          </a:prstGeom>
        </p:spPr>
      </p:pic>
      <p:sp>
        <p:nvSpPr>
          <p:cNvPr id="7" name="object 2">
            <a:extLst>
              <a:ext uri="{FF2B5EF4-FFF2-40B4-BE49-F238E27FC236}">
                <a16:creationId xmlns:a16="http://schemas.microsoft.com/office/drawing/2014/main" id="{47856118-1B1D-36D0-6717-A5958AB325D2}"/>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Conclusion/ Results </a:t>
            </a:r>
            <a:endParaRPr sz="1400" dirty="0">
              <a:latin typeface="Trebuchet MS"/>
              <a:cs typeface="Trebuchet MS"/>
            </a:endParaRPr>
          </a:p>
        </p:txBody>
      </p:sp>
    </p:spTree>
    <p:extLst>
      <p:ext uri="{BB962C8B-B14F-4D97-AF65-F5344CB8AC3E}">
        <p14:creationId xmlns:p14="http://schemas.microsoft.com/office/powerpoint/2010/main" val="22266469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54CC-6D5F-9875-F724-17FFD13311BF}"/>
              </a:ext>
            </a:extLst>
          </p:cNvPr>
          <p:cNvSpPr>
            <a:spLocks noGrp="1"/>
          </p:cNvSpPr>
          <p:nvPr>
            <p:ph type="title"/>
          </p:nvPr>
        </p:nvSpPr>
        <p:spPr>
          <a:xfrm>
            <a:off x="1085850" y="1425575"/>
            <a:ext cx="3876344" cy="153888"/>
          </a:xfrm>
        </p:spPr>
        <p:txBody>
          <a:bodyPr/>
          <a:lstStyle/>
          <a:p>
            <a:r>
              <a:rPr lang="en-IN" dirty="0"/>
              <a:t>Thank You!! We are open to questions.</a:t>
            </a:r>
          </a:p>
        </p:txBody>
      </p:sp>
      <p:sp>
        <p:nvSpPr>
          <p:cNvPr id="3" name="Footer Placeholder 2">
            <a:extLst>
              <a:ext uri="{FF2B5EF4-FFF2-40B4-BE49-F238E27FC236}">
                <a16:creationId xmlns:a16="http://schemas.microsoft.com/office/drawing/2014/main" id="{612D92F3-8220-8165-1BF3-F8E772E6EDF3}"/>
              </a:ext>
            </a:extLst>
          </p:cNvPr>
          <p:cNvSpPr>
            <a:spLocks noGrp="1"/>
          </p:cNvSpPr>
          <p:nvPr>
            <p:ph type="ftr" sz="quarter" idx="5"/>
          </p:nvPr>
        </p:nvSpPr>
        <p:spPr/>
        <p:txBody>
          <a:bodyPr/>
          <a:lstStyle/>
          <a:p>
            <a:pPr marL="12700">
              <a:lnSpc>
                <a:spcPts val="580"/>
              </a:lnSpc>
            </a:pPr>
            <a:r>
              <a:rPr lang="en-IN"/>
              <a:t>April, 2025</a:t>
            </a:r>
            <a:endParaRPr lang="en-IN" spc="-15" dirty="0"/>
          </a:p>
        </p:txBody>
      </p:sp>
      <p:sp>
        <p:nvSpPr>
          <p:cNvPr id="4" name="Date Placeholder 3">
            <a:extLst>
              <a:ext uri="{FF2B5EF4-FFF2-40B4-BE49-F238E27FC236}">
                <a16:creationId xmlns:a16="http://schemas.microsoft.com/office/drawing/2014/main" id="{2A497933-5365-B3B4-AC96-DC20ABA755F3}"/>
              </a:ext>
            </a:extLst>
          </p:cNvPr>
          <p:cNvSpPr>
            <a:spLocks noGrp="1"/>
          </p:cNvSpPr>
          <p:nvPr>
            <p:ph type="dt" sz="half" idx="6"/>
          </p:nvPr>
        </p:nvSpPr>
        <p:spPr/>
        <p:txBody>
          <a:bodyPr/>
          <a:lstStyle/>
          <a:p>
            <a:pPr marL="12700">
              <a:lnSpc>
                <a:spcPts val="580"/>
              </a:lnSpc>
            </a:pPr>
            <a:r>
              <a:rPr lang="en-US" spc="20"/>
              <a:t>Hiring Decision Analysis</a:t>
            </a:r>
            <a:endParaRPr lang="en-US" spc="20" dirty="0"/>
          </a:p>
        </p:txBody>
      </p:sp>
    </p:spTree>
    <p:extLst>
      <p:ext uri="{BB962C8B-B14F-4D97-AF65-F5344CB8AC3E}">
        <p14:creationId xmlns:p14="http://schemas.microsoft.com/office/powerpoint/2010/main" val="336608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B2A09-9DFE-5907-B6FE-08AD6DE0E47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42FCAD-21BA-74F2-1BE2-E94EB11AADED}"/>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Flowchart of the model:</a:t>
            </a:r>
            <a:endParaRPr sz="1400" dirty="0">
              <a:latin typeface="Trebuchet MS"/>
              <a:cs typeface="Trebuchet MS"/>
            </a:endParaRPr>
          </a:p>
        </p:txBody>
      </p:sp>
      <p:grpSp>
        <p:nvGrpSpPr>
          <p:cNvPr id="5" name="object 5">
            <a:extLst>
              <a:ext uri="{FF2B5EF4-FFF2-40B4-BE49-F238E27FC236}">
                <a16:creationId xmlns:a16="http://schemas.microsoft.com/office/drawing/2014/main" id="{38A9BC14-FDB6-A980-FB43-088990DA260B}"/>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9ACA1556-D198-FFCF-FDC9-F5F5796FB2DA}"/>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00938446-E5C5-EE92-8B76-670B50C6D55C}"/>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37BFD14F-473C-45EA-2322-E8ABD3F888A9}"/>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75AAF93B-C695-0DB9-BE6C-875DCCF76F31}"/>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427F5387-2B57-DAE6-13F9-842CCBC8898D}"/>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BE035D06-5BD1-8195-C595-09345CC9A5C3}"/>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94043282-DE85-A602-20A0-817A2E607AE2}"/>
              </a:ext>
            </a:extLst>
          </p:cNvPr>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4</a:t>
            </a:fld>
            <a:r>
              <a:rPr spc="-45" dirty="0"/>
              <a:t> </a:t>
            </a:r>
            <a:r>
              <a:rPr spc="125" dirty="0"/>
              <a:t>/</a:t>
            </a:r>
            <a:r>
              <a:rPr spc="-45" dirty="0"/>
              <a:t> </a:t>
            </a:r>
            <a:r>
              <a:rPr lang="en-IN" spc="-15" dirty="0"/>
              <a:t>35</a:t>
            </a:r>
            <a:endParaRPr spc="-15" dirty="0"/>
          </a:p>
        </p:txBody>
      </p:sp>
      <p:pic>
        <p:nvPicPr>
          <p:cNvPr id="4" name="Picture 3">
            <a:extLst>
              <a:ext uri="{FF2B5EF4-FFF2-40B4-BE49-F238E27FC236}">
                <a16:creationId xmlns:a16="http://schemas.microsoft.com/office/drawing/2014/main" id="{64A420F6-A053-F489-B66B-012042A10734}"/>
              </a:ext>
            </a:extLst>
          </p:cNvPr>
          <p:cNvPicPr>
            <a:picLocks noChangeAspect="1"/>
          </p:cNvPicPr>
          <p:nvPr/>
        </p:nvPicPr>
        <p:blipFill>
          <a:blip r:embed="rId3"/>
          <a:stretch>
            <a:fillRect/>
          </a:stretch>
        </p:blipFill>
        <p:spPr>
          <a:xfrm>
            <a:off x="-6966" y="473098"/>
            <a:ext cx="4610100" cy="1926878"/>
          </a:xfrm>
          <a:prstGeom prst="rect">
            <a:avLst/>
          </a:prstGeom>
        </p:spPr>
      </p:pic>
      <p:sp>
        <p:nvSpPr>
          <p:cNvPr id="13" name="TextBox 12">
            <a:extLst>
              <a:ext uri="{FF2B5EF4-FFF2-40B4-BE49-F238E27FC236}">
                <a16:creationId xmlns:a16="http://schemas.microsoft.com/office/drawing/2014/main" id="{22124E43-D424-EE9A-3F85-CD3328A75DE9}"/>
              </a:ext>
            </a:extLst>
          </p:cNvPr>
          <p:cNvSpPr txBox="1"/>
          <p:nvPr/>
        </p:nvSpPr>
        <p:spPr>
          <a:xfrm>
            <a:off x="119281" y="2449870"/>
            <a:ext cx="4406144" cy="646331"/>
          </a:xfrm>
          <a:prstGeom prst="rect">
            <a:avLst/>
          </a:prstGeom>
          <a:noFill/>
        </p:spPr>
        <p:txBody>
          <a:bodyPr wrap="square" rtlCol="0">
            <a:spAutoFit/>
          </a:bodyPr>
          <a:lstStyle/>
          <a:p>
            <a:pPr marL="171450" indent="-171450">
              <a:buClr>
                <a:srgbClr val="A30000"/>
              </a:buClr>
              <a:buFont typeface="Wingdings" panose="05000000000000000000" pitchFamily="2" charset="2"/>
              <a:buChar char="q"/>
            </a:pPr>
            <a:r>
              <a:rPr lang="en-US" sz="900" dirty="0"/>
              <a:t>A basic exploratory data analysis (EDA) was conducted to understand key metrics like mean, count, standard deviation, and percentiles for each candidate's interview data.</a:t>
            </a:r>
          </a:p>
          <a:p>
            <a:pPr marL="171450" indent="-171450">
              <a:buClr>
                <a:srgbClr val="A30000"/>
              </a:buClr>
              <a:buFont typeface="Wingdings" panose="05000000000000000000" pitchFamily="2" charset="2"/>
              <a:buChar char="q"/>
            </a:pPr>
            <a:r>
              <a:rPr lang="en-US" sz="900" dirty="0"/>
              <a:t>Scores for all other parameters are calculated considering various parameters as will be discussed further.</a:t>
            </a:r>
            <a:endParaRPr lang="en-IN" sz="900" dirty="0"/>
          </a:p>
        </p:txBody>
      </p:sp>
    </p:spTree>
    <p:extLst>
      <p:ext uri="{BB962C8B-B14F-4D97-AF65-F5344CB8AC3E}">
        <p14:creationId xmlns:p14="http://schemas.microsoft.com/office/powerpoint/2010/main" val="140894388"/>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490AE-7E3A-80F1-C5DC-C303D9AFF61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6AB18C8-C41F-B90E-81A1-872115FA4EBC}"/>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Exploratory Data Analysis and its implication on Hiring</a:t>
            </a:r>
            <a:endParaRPr sz="1400" dirty="0">
              <a:latin typeface="Trebuchet MS"/>
              <a:cs typeface="Trebuchet MS"/>
            </a:endParaRPr>
          </a:p>
        </p:txBody>
      </p:sp>
      <p:sp>
        <p:nvSpPr>
          <p:cNvPr id="4" name="object 4">
            <a:extLst>
              <a:ext uri="{FF2B5EF4-FFF2-40B4-BE49-F238E27FC236}">
                <a16:creationId xmlns:a16="http://schemas.microsoft.com/office/drawing/2014/main" id="{706D6890-5E24-1770-0F4E-250A1D6B60F0}"/>
              </a:ext>
            </a:extLst>
          </p:cNvPr>
          <p:cNvSpPr txBox="1"/>
          <p:nvPr/>
        </p:nvSpPr>
        <p:spPr>
          <a:xfrm>
            <a:off x="95250" y="2187575"/>
            <a:ext cx="4419599" cy="1145826"/>
          </a:xfrm>
          <a:prstGeom prst="rect">
            <a:avLst/>
          </a:prstGeom>
        </p:spPr>
        <p:txBody>
          <a:bodyPr vert="horz" wrap="square" lIns="0" tIns="12065" rIns="0" bIns="0" rtlCol="0">
            <a:spAutoFit/>
          </a:bodyPr>
          <a:lstStyle/>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The plot shows the total sum of gaze, indicating how often each candidate looked at the camera during an interview. </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Candidates 5 and 6 have notably lower gaze values compared to others. This suggests that these candidates might not have been focused on the camera, potentially reading from a device or paper. </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Possible External Factors: Candidates with lower gaze values might have experienced distractions, technical difficulties, or external factors affecting their eye contact, which could be worth investigating.</a:t>
            </a:r>
            <a:endParaRPr lang="en-US" sz="900" i="1" dirty="0">
              <a:latin typeface="Trebuchet MS" panose="020B0603020202020204" pitchFamily="34" charset="0"/>
              <a:ea typeface="Calibri" panose="020F0502020204030204" pitchFamily="34" charset="0"/>
              <a:cs typeface="Times New Roman" panose="02020603050405020304" pitchFamily="18" charset="0"/>
            </a:endParaRPr>
          </a:p>
        </p:txBody>
      </p:sp>
      <p:grpSp>
        <p:nvGrpSpPr>
          <p:cNvPr id="5" name="object 5">
            <a:extLst>
              <a:ext uri="{FF2B5EF4-FFF2-40B4-BE49-F238E27FC236}">
                <a16:creationId xmlns:a16="http://schemas.microsoft.com/office/drawing/2014/main" id="{DF1332CF-069E-8576-680F-B0DC8A9348C2}"/>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E13BBD28-2842-1001-F0EC-9AABC0E991A6}"/>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BD241581-3BED-6E72-F5A9-856568C048C8}"/>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BB8A9630-B6A9-DAD4-E9ED-EBAE6454B9D2}"/>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05E0164E-0988-7BF1-3114-53F7DB5276A1}"/>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CD668AA8-A9D3-29A5-58B5-683EB97A5942}"/>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8F5D10A3-EEEE-79BC-9020-45CC46C3C7A1}"/>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8B5A08EF-D6E4-DB86-294F-E797A430C59A}"/>
              </a:ext>
            </a:extLst>
          </p:cNvPr>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5</a:t>
            </a:fld>
            <a:r>
              <a:rPr spc="-45" dirty="0"/>
              <a:t> </a:t>
            </a:r>
            <a:r>
              <a:rPr spc="125" dirty="0"/>
              <a:t>/</a:t>
            </a:r>
            <a:r>
              <a:rPr spc="-45" dirty="0"/>
              <a:t> </a:t>
            </a:r>
            <a:r>
              <a:rPr lang="en-IN" spc="-15" dirty="0"/>
              <a:t>35</a:t>
            </a:r>
            <a:endParaRPr spc="-15" dirty="0"/>
          </a:p>
        </p:txBody>
      </p:sp>
      <p:sp>
        <p:nvSpPr>
          <p:cNvPr id="3" name="Freeform: Shape 2">
            <a:extLst>
              <a:ext uri="{FF2B5EF4-FFF2-40B4-BE49-F238E27FC236}">
                <a16:creationId xmlns:a16="http://schemas.microsoft.com/office/drawing/2014/main" id="{757D0D4F-2BE7-8B81-19B0-A15DA4651EC6}"/>
              </a:ext>
            </a:extLst>
          </p:cNvPr>
          <p:cNvSpPr/>
          <p:nvPr/>
        </p:nvSpPr>
        <p:spPr>
          <a:xfrm>
            <a:off x="171450" y="611994"/>
            <a:ext cx="3505200" cy="203981"/>
          </a:xfrm>
          <a:custGeom>
            <a:avLst/>
            <a:gdLst>
              <a:gd name="connsiteX0" fmla="*/ 0 w 371140"/>
              <a:gd name="connsiteY0" fmla="*/ 0 h 185570"/>
              <a:gd name="connsiteX1" fmla="*/ 371140 w 371140"/>
              <a:gd name="connsiteY1" fmla="*/ 0 h 185570"/>
              <a:gd name="connsiteX2" fmla="*/ 371140 w 371140"/>
              <a:gd name="connsiteY2" fmla="*/ 185570 h 185570"/>
              <a:gd name="connsiteX3" fmla="*/ 0 w 371140"/>
              <a:gd name="connsiteY3" fmla="*/ 185570 h 185570"/>
              <a:gd name="connsiteX4" fmla="*/ 0 w 371140"/>
              <a:gd name="connsiteY4" fmla="*/ 0 h 18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40" h="185570">
                <a:moveTo>
                  <a:pt x="0" y="0"/>
                </a:moveTo>
                <a:lnTo>
                  <a:pt x="371140" y="0"/>
                </a:lnTo>
                <a:lnTo>
                  <a:pt x="371140" y="185570"/>
                </a:lnTo>
                <a:lnTo>
                  <a:pt x="0" y="18557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175" tIns="3175" rIns="3175" bIns="3175" numCol="1" spcCol="1270" anchor="ctr" anchorCtr="0">
            <a:noAutofit/>
          </a:bodyPr>
          <a:lstStyle/>
          <a:p>
            <a:pPr marL="0" lvl="0" indent="0" defTabSz="222250">
              <a:lnSpc>
                <a:spcPct val="90000"/>
              </a:lnSpc>
              <a:spcBef>
                <a:spcPct val="0"/>
              </a:spcBef>
              <a:spcAft>
                <a:spcPct val="35000"/>
              </a:spcAft>
              <a:buNone/>
            </a:pPr>
            <a:r>
              <a:rPr lang="en-IN" sz="900" kern="1200" dirty="0"/>
              <a:t>  Mean of Gaze Sum for each candidate: (EDA on Emotion combined.csv)</a:t>
            </a:r>
          </a:p>
        </p:txBody>
      </p:sp>
      <p:pic>
        <p:nvPicPr>
          <p:cNvPr id="14" name="Picture 13">
            <a:extLst>
              <a:ext uri="{FF2B5EF4-FFF2-40B4-BE49-F238E27FC236}">
                <a16:creationId xmlns:a16="http://schemas.microsoft.com/office/drawing/2014/main" id="{8B17A369-B577-6E64-BD97-BE07F2513408}"/>
              </a:ext>
            </a:extLst>
          </p:cNvPr>
          <p:cNvPicPr>
            <a:picLocks noChangeAspect="1"/>
          </p:cNvPicPr>
          <p:nvPr/>
        </p:nvPicPr>
        <p:blipFill>
          <a:blip r:embed="rId3"/>
          <a:srcRect t="11113"/>
          <a:stretch/>
        </p:blipFill>
        <p:spPr>
          <a:xfrm>
            <a:off x="56782" y="892175"/>
            <a:ext cx="4496535" cy="1321076"/>
          </a:xfrm>
          <a:prstGeom prst="rect">
            <a:avLst/>
          </a:prstGeom>
        </p:spPr>
      </p:pic>
    </p:spTree>
    <p:extLst>
      <p:ext uri="{BB962C8B-B14F-4D97-AF65-F5344CB8AC3E}">
        <p14:creationId xmlns:p14="http://schemas.microsoft.com/office/powerpoint/2010/main" val="1759388250"/>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8FB73-E745-5D8C-99A7-5EFDE599412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1E85B66-1B75-D4F4-4CD8-50D72B103413}"/>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Exploratory Data Analysis and its implication on Hiring</a:t>
            </a:r>
            <a:endParaRPr sz="1400" dirty="0">
              <a:latin typeface="Trebuchet MS"/>
              <a:cs typeface="Trebuchet MS"/>
            </a:endParaRPr>
          </a:p>
        </p:txBody>
      </p:sp>
      <p:sp>
        <p:nvSpPr>
          <p:cNvPr id="4" name="object 4">
            <a:extLst>
              <a:ext uri="{FF2B5EF4-FFF2-40B4-BE49-F238E27FC236}">
                <a16:creationId xmlns:a16="http://schemas.microsoft.com/office/drawing/2014/main" id="{DD3A078E-75F9-BD7C-3E4A-7F6914A1ABC7}"/>
              </a:ext>
            </a:extLst>
          </p:cNvPr>
          <p:cNvSpPr txBox="1"/>
          <p:nvPr/>
        </p:nvSpPr>
        <p:spPr>
          <a:xfrm>
            <a:off x="95250" y="2187575"/>
            <a:ext cx="4419599" cy="868828"/>
          </a:xfrm>
          <a:prstGeom prst="rect">
            <a:avLst/>
          </a:prstGeom>
        </p:spPr>
        <p:txBody>
          <a:bodyPr vert="horz" wrap="square" lIns="0" tIns="12065" rIns="0" bIns="0" rtlCol="0">
            <a:spAutoFit/>
          </a:bodyPr>
          <a:lstStyle/>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The plot suggests that candidates with happiness above the average line should be considered for roles that benefit from higher emotional engagement. </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High levels of happiness suggests they could potentially be better suited for roles that require a positive disposition or team collaboration.</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Below-Average Candidates could indicate areas for concern if happiness is an important trait for the role in question.</a:t>
            </a:r>
            <a:endParaRPr lang="en-US" sz="900" i="1" dirty="0">
              <a:latin typeface="Trebuchet MS" panose="020B0603020202020204" pitchFamily="34" charset="0"/>
              <a:ea typeface="Calibri" panose="020F0502020204030204" pitchFamily="34" charset="0"/>
              <a:cs typeface="Times New Roman" panose="02020603050405020304" pitchFamily="18" charset="0"/>
            </a:endParaRPr>
          </a:p>
        </p:txBody>
      </p:sp>
      <p:grpSp>
        <p:nvGrpSpPr>
          <p:cNvPr id="5" name="object 5">
            <a:extLst>
              <a:ext uri="{FF2B5EF4-FFF2-40B4-BE49-F238E27FC236}">
                <a16:creationId xmlns:a16="http://schemas.microsoft.com/office/drawing/2014/main" id="{A978F1DF-E880-F805-7E0B-8BC350F0CFBE}"/>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821300BF-0747-8470-AB96-CFE27D5AB158}"/>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56780F88-B2FA-9264-9850-54FF857EE32C}"/>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E6B411D8-B8BF-2C45-8CDC-B967D98748D6}"/>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6CBB1F09-3631-43B9-3CB3-7B39C7233AF2}"/>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3E6B15E8-498D-4093-93B6-841F49630101}"/>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6311EE5A-9A9C-F1DA-165C-826412087252}"/>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76CA1FB1-C424-519A-6597-C2A2A5B968C4}"/>
              </a:ext>
            </a:extLst>
          </p:cNvPr>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6</a:t>
            </a:fld>
            <a:r>
              <a:rPr spc="-45" dirty="0"/>
              <a:t> </a:t>
            </a:r>
            <a:r>
              <a:rPr spc="125" dirty="0"/>
              <a:t>/</a:t>
            </a:r>
            <a:r>
              <a:rPr spc="-45" dirty="0"/>
              <a:t> </a:t>
            </a:r>
            <a:r>
              <a:rPr lang="en-IN" spc="-15" dirty="0"/>
              <a:t>35</a:t>
            </a:r>
            <a:endParaRPr spc="-15" dirty="0"/>
          </a:p>
        </p:txBody>
      </p:sp>
      <p:sp>
        <p:nvSpPr>
          <p:cNvPr id="3" name="Freeform: Shape 2">
            <a:extLst>
              <a:ext uri="{FF2B5EF4-FFF2-40B4-BE49-F238E27FC236}">
                <a16:creationId xmlns:a16="http://schemas.microsoft.com/office/drawing/2014/main" id="{EC5E3A50-9F9A-4169-5BB4-F05260946DC7}"/>
              </a:ext>
            </a:extLst>
          </p:cNvPr>
          <p:cNvSpPr/>
          <p:nvPr/>
        </p:nvSpPr>
        <p:spPr>
          <a:xfrm>
            <a:off x="171450" y="491270"/>
            <a:ext cx="2362200" cy="172305"/>
          </a:xfrm>
          <a:custGeom>
            <a:avLst/>
            <a:gdLst>
              <a:gd name="connsiteX0" fmla="*/ 0 w 371140"/>
              <a:gd name="connsiteY0" fmla="*/ 0 h 185570"/>
              <a:gd name="connsiteX1" fmla="*/ 371140 w 371140"/>
              <a:gd name="connsiteY1" fmla="*/ 0 h 185570"/>
              <a:gd name="connsiteX2" fmla="*/ 371140 w 371140"/>
              <a:gd name="connsiteY2" fmla="*/ 185570 h 185570"/>
              <a:gd name="connsiteX3" fmla="*/ 0 w 371140"/>
              <a:gd name="connsiteY3" fmla="*/ 185570 h 185570"/>
              <a:gd name="connsiteX4" fmla="*/ 0 w 371140"/>
              <a:gd name="connsiteY4" fmla="*/ 0 h 18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40" h="185570">
                <a:moveTo>
                  <a:pt x="0" y="0"/>
                </a:moveTo>
                <a:lnTo>
                  <a:pt x="371140" y="0"/>
                </a:lnTo>
                <a:lnTo>
                  <a:pt x="371140" y="185570"/>
                </a:lnTo>
                <a:lnTo>
                  <a:pt x="0" y="18557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175" tIns="3175" rIns="3175" bIns="3175" numCol="1" spcCol="1270" anchor="ctr" anchorCtr="0">
            <a:noAutofit/>
          </a:bodyPr>
          <a:lstStyle/>
          <a:p>
            <a:pPr marL="0" lvl="0" indent="0" defTabSz="222250">
              <a:lnSpc>
                <a:spcPct val="90000"/>
              </a:lnSpc>
              <a:spcBef>
                <a:spcPct val="0"/>
              </a:spcBef>
              <a:spcAft>
                <a:spcPct val="35000"/>
              </a:spcAft>
              <a:buNone/>
            </a:pPr>
            <a:r>
              <a:rPr lang="en-US" sz="900" dirty="0"/>
              <a:t> Plot of Happiness distribution among candidates:</a:t>
            </a:r>
            <a:endParaRPr lang="en-IN" sz="900" kern="1200" dirty="0"/>
          </a:p>
        </p:txBody>
      </p:sp>
      <p:pic>
        <p:nvPicPr>
          <p:cNvPr id="15" name="Picture 14">
            <a:extLst>
              <a:ext uri="{FF2B5EF4-FFF2-40B4-BE49-F238E27FC236}">
                <a16:creationId xmlns:a16="http://schemas.microsoft.com/office/drawing/2014/main" id="{573E5348-943B-A4AD-73A5-ED9502851742}"/>
              </a:ext>
            </a:extLst>
          </p:cNvPr>
          <p:cNvPicPr>
            <a:picLocks noChangeAspect="1"/>
          </p:cNvPicPr>
          <p:nvPr/>
        </p:nvPicPr>
        <p:blipFill>
          <a:blip r:embed="rId3"/>
          <a:stretch>
            <a:fillRect/>
          </a:stretch>
        </p:blipFill>
        <p:spPr>
          <a:xfrm>
            <a:off x="-6966" y="655777"/>
            <a:ext cx="4610100" cy="1491631"/>
          </a:xfrm>
          <a:prstGeom prst="rect">
            <a:avLst/>
          </a:prstGeom>
        </p:spPr>
      </p:pic>
    </p:spTree>
    <p:extLst>
      <p:ext uri="{BB962C8B-B14F-4D97-AF65-F5344CB8AC3E}">
        <p14:creationId xmlns:p14="http://schemas.microsoft.com/office/powerpoint/2010/main" val="4092139661"/>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0ED6F-2CF0-CDD9-03E3-B0D5939A30C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650B35F-4C5D-9D3F-0423-90D26A5E2132}"/>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Exploratory Data Analysis and its implication on Hiring</a:t>
            </a:r>
            <a:endParaRPr sz="1400" dirty="0">
              <a:latin typeface="Trebuchet MS"/>
              <a:cs typeface="Trebuchet MS"/>
            </a:endParaRPr>
          </a:p>
        </p:txBody>
      </p:sp>
      <p:sp>
        <p:nvSpPr>
          <p:cNvPr id="4" name="object 4">
            <a:extLst>
              <a:ext uri="{FF2B5EF4-FFF2-40B4-BE49-F238E27FC236}">
                <a16:creationId xmlns:a16="http://schemas.microsoft.com/office/drawing/2014/main" id="{F73F237E-D962-77D6-4CB2-04FBBDEBF3A8}"/>
              </a:ext>
            </a:extLst>
          </p:cNvPr>
          <p:cNvSpPr txBox="1"/>
          <p:nvPr/>
        </p:nvSpPr>
        <p:spPr>
          <a:xfrm>
            <a:off x="95250" y="2187575"/>
            <a:ext cx="4419599" cy="1145826"/>
          </a:xfrm>
          <a:prstGeom prst="rect">
            <a:avLst/>
          </a:prstGeom>
        </p:spPr>
        <p:txBody>
          <a:bodyPr vert="horz" wrap="square" lIns="0" tIns="12065" rIns="0" bIns="0" rtlCol="0">
            <a:spAutoFit/>
          </a:bodyPr>
          <a:lstStyle/>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This plot shows the fear distribution across di </a:t>
            </a:r>
            <a:r>
              <a:rPr lang="en-US" sz="900" dirty="0" err="1"/>
              <a:t>erent</a:t>
            </a:r>
            <a:r>
              <a:rPr lang="en-US" sz="900" dirty="0"/>
              <a:t> candidates, with each bar representing the sum of fear detected for each candidate</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Depending on the nature of the job, moderate levels of fear could indicate a healthy awareness of challenges, while extreme levels (either high or low) might require more investigation into how the candidate deals with pressure.</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b="1" dirty="0"/>
              <a:t>Above-Average Fear Levels</a:t>
            </a:r>
            <a:r>
              <a:rPr lang="en-US" sz="900" dirty="0"/>
              <a:t> (Candidates 7, 10, 3, and 1): If fear is associated with stress or anxiety in a work context, these candidates may require further exploration to understand how they manage fear or stressful situations</a:t>
            </a:r>
          </a:p>
        </p:txBody>
      </p:sp>
      <p:grpSp>
        <p:nvGrpSpPr>
          <p:cNvPr id="5" name="object 5">
            <a:extLst>
              <a:ext uri="{FF2B5EF4-FFF2-40B4-BE49-F238E27FC236}">
                <a16:creationId xmlns:a16="http://schemas.microsoft.com/office/drawing/2014/main" id="{22EA1E9D-E8BD-1C6E-8DA5-0E33A74F3AEE}"/>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DB669407-70EA-9E34-F226-B2FF98A8EF2B}"/>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AD5E131A-900A-081F-3C3F-AE42BBC048BA}"/>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FD1FA720-AC1F-B84A-1D32-95E6B5209508}"/>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1114452F-8E2D-DFC9-6444-07E7CCDE4846}"/>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B3334F19-91A0-6D68-C162-363AA1631F77}"/>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110D3C20-0022-3722-0D77-3604A0E6970E}"/>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7F59F0E1-393B-FAB4-7201-EA185AAFF9BD}"/>
              </a:ext>
            </a:extLst>
          </p:cNvPr>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7</a:t>
            </a:fld>
            <a:r>
              <a:rPr spc="-45" dirty="0"/>
              <a:t> </a:t>
            </a:r>
            <a:r>
              <a:rPr spc="125" dirty="0"/>
              <a:t>/</a:t>
            </a:r>
            <a:r>
              <a:rPr spc="-45" dirty="0"/>
              <a:t> </a:t>
            </a:r>
            <a:r>
              <a:rPr lang="en-IN" spc="-15" dirty="0"/>
              <a:t>35</a:t>
            </a:r>
            <a:endParaRPr spc="-15" dirty="0"/>
          </a:p>
        </p:txBody>
      </p:sp>
      <p:sp>
        <p:nvSpPr>
          <p:cNvPr id="3" name="Freeform: Shape 2">
            <a:extLst>
              <a:ext uri="{FF2B5EF4-FFF2-40B4-BE49-F238E27FC236}">
                <a16:creationId xmlns:a16="http://schemas.microsoft.com/office/drawing/2014/main" id="{EB03B99C-C1EA-8DAB-D23C-AFF817491956}"/>
              </a:ext>
            </a:extLst>
          </p:cNvPr>
          <p:cNvSpPr/>
          <p:nvPr/>
        </p:nvSpPr>
        <p:spPr>
          <a:xfrm>
            <a:off x="171450" y="491270"/>
            <a:ext cx="2362200" cy="172305"/>
          </a:xfrm>
          <a:custGeom>
            <a:avLst/>
            <a:gdLst>
              <a:gd name="connsiteX0" fmla="*/ 0 w 371140"/>
              <a:gd name="connsiteY0" fmla="*/ 0 h 185570"/>
              <a:gd name="connsiteX1" fmla="*/ 371140 w 371140"/>
              <a:gd name="connsiteY1" fmla="*/ 0 h 185570"/>
              <a:gd name="connsiteX2" fmla="*/ 371140 w 371140"/>
              <a:gd name="connsiteY2" fmla="*/ 185570 h 185570"/>
              <a:gd name="connsiteX3" fmla="*/ 0 w 371140"/>
              <a:gd name="connsiteY3" fmla="*/ 185570 h 185570"/>
              <a:gd name="connsiteX4" fmla="*/ 0 w 371140"/>
              <a:gd name="connsiteY4" fmla="*/ 0 h 18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40" h="185570">
                <a:moveTo>
                  <a:pt x="0" y="0"/>
                </a:moveTo>
                <a:lnTo>
                  <a:pt x="371140" y="0"/>
                </a:lnTo>
                <a:lnTo>
                  <a:pt x="371140" y="185570"/>
                </a:lnTo>
                <a:lnTo>
                  <a:pt x="0" y="18557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175" tIns="3175" rIns="3175" bIns="3175" numCol="1" spcCol="1270" anchor="ctr" anchorCtr="0">
            <a:noAutofit/>
          </a:bodyPr>
          <a:lstStyle/>
          <a:p>
            <a:pPr marL="0" lvl="0" indent="0" defTabSz="222250">
              <a:lnSpc>
                <a:spcPct val="90000"/>
              </a:lnSpc>
              <a:spcBef>
                <a:spcPct val="0"/>
              </a:spcBef>
              <a:spcAft>
                <a:spcPct val="35000"/>
              </a:spcAft>
              <a:buNone/>
            </a:pPr>
            <a:r>
              <a:rPr lang="en-US" sz="900" dirty="0"/>
              <a:t> Plot of Fear distribution among candidates:</a:t>
            </a:r>
            <a:endParaRPr lang="en-IN" sz="900" kern="1200" dirty="0"/>
          </a:p>
        </p:txBody>
      </p:sp>
      <p:pic>
        <p:nvPicPr>
          <p:cNvPr id="14" name="Picture 13">
            <a:extLst>
              <a:ext uri="{FF2B5EF4-FFF2-40B4-BE49-F238E27FC236}">
                <a16:creationId xmlns:a16="http://schemas.microsoft.com/office/drawing/2014/main" id="{34053283-D366-DB79-D464-BD0DE86A92AD}"/>
              </a:ext>
            </a:extLst>
          </p:cNvPr>
          <p:cNvPicPr>
            <a:picLocks noChangeAspect="1"/>
          </p:cNvPicPr>
          <p:nvPr/>
        </p:nvPicPr>
        <p:blipFill>
          <a:blip r:embed="rId3"/>
          <a:stretch>
            <a:fillRect/>
          </a:stretch>
        </p:blipFill>
        <p:spPr>
          <a:xfrm>
            <a:off x="0" y="676926"/>
            <a:ext cx="4610100" cy="1497298"/>
          </a:xfrm>
          <a:prstGeom prst="rect">
            <a:avLst/>
          </a:prstGeom>
        </p:spPr>
      </p:pic>
    </p:spTree>
    <p:extLst>
      <p:ext uri="{BB962C8B-B14F-4D97-AF65-F5344CB8AC3E}">
        <p14:creationId xmlns:p14="http://schemas.microsoft.com/office/powerpoint/2010/main" val="711541399"/>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552D7-2051-02E6-E2CA-75115A878DE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2788F1F-5C80-E4EC-65DB-81483C785ACC}"/>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Exploratory Data Analysis and its implication on Hiring</a:t>
            </a:r>
            <a:endParaRPr sz="1400" dirty="0">
              <a:latin typeface="Trebuchet MS"/>
              <a:cs typeface="Trebuchet MS"/>
            </a:endParaRPr>
          </a:p>
        </p:txBody>
      </p:sp>
      <p:sp>
        <p:nvSpPr>
          <p:cNvPr id="4" name="object 4">
            <a:extLst>
              <a:ext uri="{FF2B5EF4-FFF2-40B4-BE49-F238E27FC236}">
                <a16:creationId xmlns:a16="http://schemas.microsoft.com/office/drawing/2014/main" id="{5F728D5E-F311-DA20-E14B-102514506A26}"/>
              </a:ext>
            </a:extLst>
          </p:cNvPr>
          <p:cNvSpPr txBox="1"/>
          <p:nvPr/>
        </p:nvSpPr>
        <p:spPr>
          <a:xfrm>
            <a:off x="95250" y="2187575"/>
            <a:ext cx="4419599" cy="856004"/>
          </a:xfrm>
          <a:prstGeom prst="rect">
            <a:avLst/>
          </a:prstGeom>
        </p:spPr>
        <p:txBody>
          <a:bodyPr vert="horz" wrap="square" lIns="0" tIns="12065" rIns="0" bIns="0" rtlCol="0">
            <a:spAutoFit/>
          </a:bodyPr>
          <a:lstStyle/>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High Neutrality: Candidates 4, 5, and 8, with higher neutrality, might be ideal for roles requiring calmness under stress, impartial decision-making, or situations where maintaining neutrality is crucial. </a:t>
            </a:r>
          </a:p>
          <a:p>
            <a:pPr marL="184150" marR="0" lvl="0" indent="-171450" algn="l" defTabSz="914400" rtl="0" eaLnBrk="1" fontAlgn="auto" latinLnBrk="0" hangingPunct="1">
              <a:lnSpc>
                <a:spcPct val="100000"/>
              </a:lnSpc>
              <a:spcBef>
                <a:spcPts val="95"/>
              </a:spcBef>
              <a:spcAft>
                <a:spcPts val="0"/>
              </a:spcAft>
              <a:buClrTx/>
              <a:buSzTx/>
              <a:buFont typeface="Wingdings" panose="05000000000000000000" pitchFamily="2" charset="2"/>
              <a:buChar char="q"/>
              <a:tabLst/>
              <a:defRPr/>
            </a:pPr>
            <a:r>
              <a:rPr lang="en-US" sz="900" dirty="0"/>
              <a:t>Low Neutrality: Candidates who exhibit lower levels of neutrality may either be more passionate or emotionally expressive, which can be beneficial in roles that require strong emotional engagement (such as leadership or creative roles).</a:t>
            </a:r>
          </a:p>
        </p:txBody>
      </p:sp>
      <p:grpSp>
        <p:nvGrpSpPr>
          <p:cNvPr id="5" name="object 5">
            <a:extLst>
              <a:ext uri="{FF2B5EF4-FFF2-40B4-BE49-F238E27FC236}">
                <a16:creationId xmlns:a16="http://schemas.microsoft.com/office/drawing/2014/main" id="{CEBCCF73-6EB5-9D46-9972-A1483B7E10C5}"/>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14387705-661D-12CF-FE40-21AF6848DDA4}"/>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598E9EFB-8FCE-5053-7BD9-2998B4A6BFD3}"/>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FD1D8747-21F2-D768-B66D-39FCB25DEE7D}"/>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F0E5B7D2-872F-F38C-D1FF-3A6A631BA422}"/>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20D721D7-8C80-FFCA-AB2B-6FFAE5C9912E}"/>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3E13B741-79D4-F084-1639-A719353186BE}"/>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E91622E2-9FA4-0A61-0F87-755DFF7D7A6F}"/>
              </a:ext>
            </a:extLst>
          </p:cNvPr>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8</a:t>
            </a:fld>
            <a:r>
              <a:rPr spc="-45" dirty="0"/>
              <a:t> </a:t>
            </a:r>
            <a:r>
              <a:rPr spc="125" dirty="0"/>
              <a:t>/</a:t>
            </a:r>
            <a:r>
              <a:rPr spc="-45" dirty="0"/>
              <a:t> </a:t>
            </a:r>
            <a:r>
              <a:rPr lang="en-IN" spc="-15" dirty="0"/>
              <a:t>35</a:t>
            </a:r>
            <a:endParaRPr spc="-15" dirty="0"/>
          </a:p>
        </p:txBody>
      </p:sp>
      <p:sp>
        <p:nvSpPr>
          <p:cNvPr id="3" name="Freeform: Shape 2">
            <a:extLst>
              <a:ext uri="{FF2B5EF4-FFF2-40B4-BE49-F238E27FC236}">
                <a16:creationId xmlns:a16="http://schemas.microsoft.com/office/drawing/2014/main" id="{57C597F9-76B6-6705-2B74-06CF210831B1}"/>
              </a:ext>
            </a:extLst>
          </p:cNvPr>
          <p:cNvSpPr/>
          <p:nvPr/>
        </p:nvSpPr>
        <p:spPr>
          <a:xfrm>
            <a:off x="171450" y="491270"/>
            <a:ext cx="2362200" cy="172305"/>
          </a:xfrm>
          <a:custGeom>
            <a:avLst/>
            <a:gdLst>
              <a:gd name="connsiteX0" fmla="*/ 0 w 371140"/>
              <a:gd name="connsiteY0" fmla="*/ 0 h 185570"/>
              <a:gd name="connsiteX1" fmla="*/ 371140 w 371140"/>
              <a:gd name="connsiteY1" fmla="*/ 0 h 185570"/>
              <a:gd name="connsiteX2" fmla="*/ 371140 w 371140"/>
              <a:gd name="connsiteY2" fmla="*/ 185570 h 185570"/>
              <a:gd name="connsiteX3" fmla="*/ 0 w 371140"/>
              <a:gd name="connsiteY3" fmla="*/ 185570 h 185570"/>
              <a:gd name="connsiteX4" fmla="*/ 0 w 371140"/>
              <a:gd name="connsiteY4" fmla="*/ 0 h 185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140" h="185570">
                <a:moveTo>
                  <a:pt x="0" y="0"/>
                </a:moveTo>
                <a:lnTo>
                  <a:pt x="371140" y="0"/>
                </a:lnTo>
                <a:lnTo>
                  <a:pt x="371140" y="185570"/>
                </a:lnTo>
                <a:lnTo>
                  <a:pt x="0" y="185570"/>
                </a:lnTo>
                <a:lnTo>
                  <a:pt x="0" y="0"/>
                </a:lnTo>
                <a:close/>
              </a:path>
            </a:pathLst>
          </a:custGeom>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175" tIns="3175" rIns="3175" bIns="3175" numCol="1" spcCol="1270" anchor="ctr" anchorCtr="0">
            <a:noAutofit/>
          </a:bodyPr>
          <a:lstStyle/>
          <a:p>
            <a:pPr marL="0" lvl="0" indent="0" defTabSz="222250">
              <a:lnSpc>
                <a:spcPct val="90000"/>
              </a:lnSpc>
              <a:spcBef>
                <a:spcPct val="0"/>
              </a:spcBef>
              <a:spcAft>
                <a:spcPct val="35000"/>
              </a:spcAft>
              <a:buNone/>
            </a:pPr>
            <a:r>
              <a:rPr lang="en-US" sz="900" dirty="0"/>
              <a:t> Plot of Neutral distribution among candidates:</a:t>
            </a:r>
            <a:endParaRPr lang="en-IN" sz="900" kern="1200" dirty="0"/>
          </a:p>
        </p:txBody>
      </p:sp>
      <p:pic>
        <p:nvPicPr>
          <p:cNvPr id="15" name="Picture 14">
            <a:extLst>
              <a:ext uri="{FF2B5EF4-FFF2-40B4-BE49-F238E27FC236}">
                <a16:creationId xmlns:a16="http://schemas.microsoft.com/office/drawing/2014/main" id="{B0A8D1DA-3836-D436-0691-1C0135DF8608}"/>
              </a:ext>
            </a:extLst>
          </p:cNvPr>
          <p:cNvPicPr>
            <a:picLocks noChangeAspect="1"/>
          </p:cNvPicPr>
          <p:nvPr/>
        </p:nvPicPr>
        <p:blipFill>
          <a:blip r:embed="rId3"/>
          <a:srcRect t="12714"/>
          <a:stretch/>
        </p:blipFill>
        <p:spPr>
          <a:xfrm>
            <a:off x="0" y="731641"/>
            <a:ext cx="4592840" cy="1359519"/>
          </a:xfrm>
          <a:prstGeom prst="rect">
            <a:avLst/>
          </a:prstGeom>
        </p:spPr>
      </p:pic>
    </p:spTree>
    <p:extLst>
      <p:ext uri="{BB962C8B-B14F-4D97-AF65-F5344CB8AC3E}">
        <p14:creationId xmlns:p14="http://schemas.microsoft.com/office/powerpoint/2010/main" val="50850034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6A0F5-4124-A127-EC83-581C76B9188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1A7FEF0-29B7-48F8-6407-F568D3164C79}"/>
              </a:ext>
            </a:extLst>
          </p:cNvPr>
          <p:cNvSpPr txBox="1"/>
          <p:nvPr/>
        </p:nvSpPr>
        <p:spPr>
          <a:xfrm>
            <a:off x="0" y="130175"/>
            <a:ext cx="4608195" cy="293029"/>
          </a:xfrm>
          <a:prstGeom prst="rect">
            <a:avLst/>
          </a:prstGeom>
          <a:solidFill>
            <a:srgbClr val="F2F2F2"/>
          </a:solidFill>
        </p:spPr>
        <p:txBody>
          <a:bodyPr vert="horz" wrap="square" lIns="0" tIns="76835" rIns="0" bIns="0" rtlCol="0">
            <a:spAutoFit/>
          </a:bodyPr>
          <a:lstStyle/>
          <a:p>
            <a:pPr marL="107950">
              <a:lnSpc>
                <a:spcPct val="100000"/>
              </a:lnSpc>
              <a:spcBef>
                <a:spcPts val="605"/>
              </a:spcBef>
            </a:pPr>
            <a:r>
              <a:rPr lang="en-IN" sz="1400" spc="-45" dirty="0">
                <a:solidFill>
                  <a:srgbClr val="CC0000"/>
                </a:solidFill>
                <a:latin typeface="Trebuchet MS"/>
                <a:cs typeface="Trebuchet MS"/>
              </a:rPr>
              <a:t>Creating Scores for candidates</a:t>
            </a:r>
            <a:endParaRPr sz="1400" dirty="0">
              <a:latin typeface="Trebuchet MS"/>
              <a:cs typeface="Trebuchet MS"/>
            </a:endParaRPr>
          </a:p>
        </p:txBody>
      </p:sp>
      <p:grpSp>
        <p:nvGrpSpPr>
          <p:cNvPr id="5" name="object 5">
            <a:extLst>
              <a:ext uri="{FF2B5EF4-FFF2-40B4-BE49-F238E27FC236}">
                <a16:creationId xmlns:a16="http://schemas.microsoft.com/office/drawing/2014/main" id="{20952829-3646-A9D4-9757-21FEA8A93250}"/>
              </a:ext>
            </a:extLst>
          </p:cNvPr>
          <p:cNvGrpSpPr/>
          <p:nvPr/>
        </p:nvGrpSpPr>
        <p:grpSpPr>
          <a:xfrm>
            <a:off x="0" y="3364623"/>
            <a:ext cx="4608195" cy="91440"/>
            <a:chOff x="0" y="3364623"/>
            <a:chExt cx="4608195" cy="91440"/>
          </a:xfrm>
        </p:grpSpPr>
        <p:sp>
          <p:nvSpPr>
            <p:cNvPr id="6" name="object 6">
              <a:extLst>
                <a:ext uri="{FF2B5EF4-FFF2-40B4-BE49-F238E27FC236}">
                  <a16:creationId xmlns:a16="http://schemas.microsoft.com/office/drawing/2014/main" id="{D225A85A-5AA1-092E-9306-858673926FA9}"/>
                </a:ext>
              </a:extLst>
            </p:cNvPr>
            <p:cNvSpPr/>
            <p:nvPr/>
          </p:nvSpPr>
          <p:spPr>
            <a:xfrm>
              <a:off x="0" y="3364623"/>
              <a:ext cx="1536065" cy="91440"/>
            </a:xfrm>
            <a:custGeom>
              <a:avLst/>
              <a:gdLst/>
              <a:ahLst/>
              <a:cxnLst/>
              <a:rect l="l" t="t" r="r" b="b"/>
              <a:pathLst>
                <a:path w="1536065" h="91439">
                  <a:moveTo>
                    <a:pt x="1535976" y="0"/>
                  </a:moveTo>
                  <a:lnTo>
                    <a:pt x="0" y="0"/>
                  </a:lnTo>
                  <a:lnTo>
                    <a:pt x="0" y="91376"/>
                  </a:lnTo>
                  <a:lnTo>
                    <a:pt x="1535976" y="91376"/>
                  </a:lnTo>
                  <a:lnTo>
                    <a:pt x="1535976" y="0"/>
                  </a:lnTo>
                  <a:close/>
                </a:path>
              </a:pathLst>
            </a:custGeom>
            <a:solidFill>
              <a:srgbClr val="A30000"/>
            </a:solidFill>
          </p:spPr>
          <p:txBody>
            <a:bodyPr wrap="square" lIns="0" tIns="0" rIns="0" bIns="0" rtlCol="0"/>
            <a:lstStyle/>
            <a:p>
              <a:endParaRPr/>
            </a:p>
          </p:txBody>
        </p:sp>
        <p:sp>
          <p:nvSpPr>
            <p:cNvPr id="7" name="object 7">
              <a:extLst>
                <a:ext uri="{FF2B5EF4-FFF2-40B4-BE49-F238E27FC236}">
                  <a16:creationId xmlns:a16="http://schemas.microsoft.com/office/drawing/2014/main" id="{3E2FA5B9-9B29-A60B-309F-4ED8FEC09895}"/>
                </a:ext>
              </a:extLst>
            </p:cNvPr>
            <p:cNvSpPr/>
            <p:nvPr/>
          </p:nvSpPr>
          <p:spPr>
            <a:xfrm>
              <a:off x="1535976"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EBEBEB"/>
            </a:solidFill>
          </p:spPr>
          <p:txBody>
            <a:bodyPr wrap="square" lIns="0" tIns="0" rIns="0" bIns="0" rtlCol="0"/>
            <a:lstStyle/>
            <a:p>
              <a:endParaRPr/>
            </a:p>
          </p:txBody>
        </p:sp>
        <p:sp>
          <p:nvSpPr>
            <p:cNvPr id="8" name="object 8">
              <a:extLst>
                <a:ext uri="{FF2B5EF4-FFF2-40B4-BE49-F238E27FC236}">
                  <a16:creationId xmlns:a16="http://schemas.microsoft.com/office/drawing/2014/main" id="{DCE440DA-8677-8A36-8347-FD332B6E556E}"/>
                </a:ext>
              </a:extLst>
            </p:cNvPr>
            <p:cNvSpPr/>
            <p:nvPr/>
          </p:nvSpPr>
          <p:spPr>
            <a:xfrm>
              <a:off x="3071952" y="3364623"/>
              <a:ext cx="1536065" cy="91440"/>
            </a:xfrm>
            <a:custGeom>
              <a:avLst/>
              <a:gdLst/>
              <a:ahLst/>
              <a:cxnLst/>
              <a:rect l="l" t="t" r="r" b="b"/>
              <a:pathLst>
                <a:path w="1536064" h="91439">
                  <a:moveTo>
                    <a:pt x="1535976" y="0"/>
                  </a:moveTo>
                  <a:lnTo>
                    <a:pt x="0" y="0"/>
                  </a:lnTo>
                  <a:lnTo>
                    <a:pt x="0" y="91376"/>
                  </a:lnTo>
                  <a:lnTo>
                    <a:pt x="1535976" y="91376"/>
                  </a:lnTo>
                  <a:lnTo>
                    <a:pt x="1535976" y="0"/>
                  </a:lnTo>
                  <a:close/>
                </a:path>
              </a:pathLst>
            </a:custGeom>
            <a:solidFill>
              <a:srgbClr val="D8D8D8"/>
            </a:solidFill>
          </p:spPr>
          <p:txBody>
            <a:bodyPr wrap="square" lIns="0" tIns="0" rIns="0" bIns="0" rtlCol="0"/>
            <a:lstStyle/>
            <a:p>
              <a:endParaRPr/>
            </a:p>
          </p:txBody>
        </p:sp>
      </p:grpSp>
      <p:sp>
        <p:nvSpPr>
          <p:cNvPr id="9" name="object 9">
            <a:extLst>
              <a:ext uri="{FF2B5EF4-FFF2-40B4-BE49-F238E27FC236}">
                <a16:creationId xmlns:a16="http://schemas.microsoft.com/office/drawing/2014/main" id="{EE4262EB-1983-0B8E-7540-856E0244292D}"/>
              </a:ext>
            </a:extLst>
          </p:cNvPr>
          <p:cNvSpPr txBox="1">
            <a:spLocks noGrp="1"/>
          </p:cNvSpPr>
          <p:nvPr>
            <p:ph type="dt" sz="half" idx="6"/>
          </p:nvPr>
        </p:nvSpPr>
        <p:spPr>
          <a:xfrm>
            <a:off x="291211" y="3367039"/>
            <a:ext cx="953769" cy="76944"/>
          </a:xfrm>
          <a:prstGeom prst="rect">
            <a:avLst/>
          </a:prstGeom>
        </p:spPr>
        <p:txBody>
          <a:bodyPr vert="horz" wrap="square" lIns="0" tIns="0" rIns="0" bIns="0" rtlCol="0">
            <a:spAutoFit/>
          </a:bodyPr>
          <a:lstStyle/>
          <a:p>
            <a:pPr marL="12700">
              <a:lnSpc>
                <a:spcPts val="580"/>
              </a:lnSpc>
            </a:pPr>
            <a:r>
              <a:rPr lang="en-US" spc="20"/>
              <a:t>Hiring Decision Analysis</a:t>
            </a:r>
            <a:endParaRPr spc="20" dirty="0"/>
          </a:p>
        </p:txBody>
      </p:sp>
      <p:sp>
        <p:nvSpPr>
          <p:cNvPr id="10" name="object 10">
            <a:extLst>
              <a:ext uri="{FF2B5EF4-FFF2-40B4-BE49-F238E27FC236}">
                <a16:creationId xmlns:a16="http://schemas.microsoft.com/office/drawing/2014/main" id="{41B359AB-3A4E-2BF4-A2E3-3628461ECE5D}"/>
              </a:ext>
            </a:extLst>
          </p:cNvPr>
          <p:cNvSpPr txBox="1"/>
          <p:nvPr/>
        </p:nvSpPr>
        <p:spPr>
          <a:xfrm>
            <a:off x="2187257" y="3367039"/>
            <a:ext cx="270193" cy="76944"/>
          </a:xfrm>
          <a:prstGeom prst="rect">
            <a:avLst/>
          </a:prstGeom>
        </p:spPr>
        <p:txBody>
          <a:bodyPr vert="horz" wrap="square" lIns="0" tIns="0" rIns="0" bIns="0" rtlCol="0">
            <a:spAutoFit/>
          </a:bodyPr>
          <a:lstStyle/>
          <a:p>
            <a:pPr marL="12700">
              <a:lnSpc>
                <a:spcPts val="580"/>
              </a:lnSpc>
            </a:pPr>
            <a:r>
              <a:rPr lang="en-IN" sz="500" spc="-10" dirty="0">
                <a:solidFill>
                  <a:srgbClr val="FF0000"/>
                </a:solidFill>
                <a:latin typeface="Microsoft Sans Serif"/>
                <a:cs typeface="Microsoft Sans Serif"/>
                <a:hlinkClick r:id="" action="ppaction://noaction"/>
              </a:rPr>
              <a:t>HSN-620</a:t>
            </a:r>
            <a:endParaRPr sz="500" dirty="0">
              <a:latin typeface="Microsoft Sans Serif"/>
              <a:cs typeface="Microsoft Sans Serif"/>
            </a:endParaRPr>
          </a:p>
        </p:txBody>
      </p:sp>
      <p:sp>
        <p:nvSpPr>
          <p:cNvPr id="11" name="object 11">
            <a:extLst>
              <a:ext uri="{FF2B5EF4-FFF2-40B4-BE49-F238E27FC236}">
                <a16:creationId xmlns:a16="http://schemas.microsoft.com/office/drawing/2014/main" id="{E4E27741-EE09-11C2-B756-F6D47C765BC1}"/>
              </a:ext>
            </a:extLst>
          </p:cNvPr>
          <p:cNvSpPr txBox="1">
            <a:spLocks noGrp="1"/>
          </p:cNvSpPr>
          <p:nvPr>
            <p:ph type="ftr" sz="quarter" idx="5"/>
          </p:nvPr>
        </p:nvSpPr>
        <p:spPr>
          <a:xfrm>
            <a:off x="3544747" y="3367039"/>
            <a:ext cx="467360" cy="76944"/>
          </a:xfrm>
          <a:prstGeom prst="rect">
            <a:avLst/>
          </a:prstGeom>
        </p:spPr>
        <p:txBody>
          <a:bodyPr vert="horz" wrap="square" lIns="0" tIns="0" rIns="0" bIns="0" rtlCol="0">
            <a:spAutoFit/>
          </a:bodyPr>
          <a:lstStyle/>
          <a:p>
            <a:pPr marL="12700">
              <a:lnSpc>
                <a:spcPts val="580"/>
              </a:lnSpc>
            </a:pPr>
            <a:r>
              <a:rPr lang="en-IN"/>
              <a:t>April, 2025</a:t>
            </a:r>
            <a:endParaRPr spc="-15" dirty="0"/>
          </a:p>
        </p:txBody>
      </p:sp>
      <p:sp>
        <p:nvSpPr>
          <p:cNvPr id="12" name="object 12">
            <a:extLst>
              <a:ext uri="{FF2B5EF4-FFF2-40B4-BE49-F238E27FC236}">
                <a16:creationId xmlns:a16="http://schemas.microsoft.com/office/drawing/2014/main" id="{C22695E7-C433-BE1F-EA87-96EC22FD7BAD}"/>
              </a:ext>
            </a:extLst>
          </p:cNvPr>
          <p:cNvSpPr txBox="1">
            <a:spLocks noGrp="1"/>
          </p:cNvSpPr>
          <p:nvPr>
            <p:ph type="sldNum" sz="quarter" idx="7"/>
          </p:nvPr>
        </p:nvSpPr>
        <p:spPr>
          <a:xfrm>
            <a:off x="4390409" y="3367039"/>
            <a:ext cx="212725" cy="76944"/>
          </a:xfrm>
          <a:prstGeom prst="rect">
            <a:avLst/>
          </a:prstGeom>
        </p:spPr>
        <p:txBody>
          <a:bodyPr vert="horz" wrap="square" lIns="0" tIns="0" rIns="0" bIns="0" rtlCol="0">
            <a:spAutoFit/>
          </a:bodyPr>
          <a:lstStyle/>
          <a:p>
            <a:pPr marL="38100">
              <a:lnSpc>
                <a:spcPts val="580"/>
              </a:lnSpc>
            </a:pPr>
            <a:fld id="{81D60167-4931-47E6-BA6A-407CBD079E47}" type="slidenum">
              <a:rPr spc="-15" dirty="0"/>
              <a:t>9</a:t>
            </a:fld>
            <a:r>
              <a:rPr spc="-45" dirty="0"/>
              <a:t> </a:t>
            </a:r>
            <a:r>
              <a:rPr spc="125" dirty="0"/>
              <a:t>/</a:t>
            </a:r>
            <a:r>
              <a:rPr spc="-45" dirty="0"/>
              <a:t> </a:t>
            </a:r>
            <a:r>
              <a:rPr lang="en-IN" spc="-15" dirty="0"/>
              <a:t>35</a:t>
            </a:r>
            <a:endParaRPr spc="-15" dirty="0"/>
          </a:p>
        </p:txBody>
      </p:sp>
      <p:pic>
        <p:nvPicPr>
          <p:cNvPr id="13" name="Picture 12">
            <a:extLst>
              <a:ext uri="{FF2B5EF4-FFF2-40B4-BE49-F238E27FC236}">
                <a16:creationId xmlns:a16="http://schemas.microsoft.com/office/drawing/2014/main" id="{DD2DF5C7-696B-2E02-8062-5592F0A95D1A}"/>
              </a:ext>
            </a:extLst>
          </p:cNvPr>
          <p:cNvPicPr>
            <a:picLocks noChangeAspect="1"/>
          </p:cNvPicPr>
          <p:nvPr/>
        </p:nvPicPr>
        <p:blipFill>
          <a:blip r:embed="rId2"/>
          <a:stretch>
            <a:fillRect/>
          </a:stretch>
        </p:blipFill>
        <p:spPr>
          <a:xfrm>
            <a:off x="182456" y="513387"/>
            <a:ext cx="2920269" cy="2761053"/>
          </a:xfrm>
          <a:prstGeom prst="rect">
            <a:avLst/>
          </a:prstGeom>
        </p:spPr>
      </p:pic>
      <p:sp>
        <p:nvSpPr>
          <p:cNvPr id="14" name="TextBox 13">
            <a:extLst>
              <a:ext uri="{FF2B5EF4-FFF2-40B4-BE49-F238E27FC236}">
                <a16:creationId xmlns:a16="http://schemas.microsoft.com/office/drawing/2014/main" id="{4227B606-1B6C-0B6D-3B0E-EEF6A1722A72}"/>
              </a:ext>
            </a:extLst>
          </p:cNvPr>
          <p:cNvSpPr txBox="1"/>
          <p:nvPr/>
        </p:nvSpPr>
        <p:spPr>
          <a:xfrm>
            <a:off x="3071952" y="1349375"/>
            <a:ext cx="1466850" cy="923330"/>
          </a:xfrm>
          <a:prstGeom prst="rect">
            <a:avLst/>
          </a:prstGeom>
          <a:noFill/>
        </p:spPr>
        <p:txBody>
          <a:bodyPr wrap="square" rtlCol="0">
            <a:spAutoFit/>
          </a:bodyPr>
          <a:lstStyle/>
          <a:p>
            <a:r>
              <a:rPr lang="en-IN" sz="900" dirty="0"/>
              <a:t>Based on the job profile we can give weights to different emotional scores and calculate overall candidate score impacting its hiring.</a:t>
            </a:r>
          </a:p>
        </p:txBody>
      </p:sp>
    </p:spTree>
    <p:extLst>
      <p:ext uri="{BB962C8B-B14F-4D97-AF65-F5344CB8AC3E}">
        <p14:creationId xmlns:p14="http://schemas.microsoft.com/office/powerpoint/2010/main" val="1798675328"/>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523</TotalTime>
  <Words>4215</Words>
  <Application>Microsoft Office PowerPoint</Application>
  <PresentationFormat>Custom</PresentationFormat>
  <Paragraphs>535</Paragraphs>
  <Slides>38</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Aptos</vt:lpstr>
      <vt:lpstr>Arial</vt:lpstr>
      <vt:lpstr>Arial,Sans-Serif</vt:lpstr>
      <vt:lpstr>Calibri</vt:lpstr>
      <vt:lpstr>fkGrotesk</vt:lpstr>
      <vt:lpstr>fkGroteskNeue</vt:lpstr>
      <vt:lpstr>Google Sans</vt:lpstr>
      <vt:lpstr>Microsoft Sans Serif</vt:lpstr>
      <vt:lpstr>Roboto</vt:lpstr>
      <vt:lpstr>Tahoma</vt:lpstr>
      <vt:lpstr>Trebuchet MS</vt:lpstr>
      <vt:lpstr>Wingdings</vt:lpstr>
      <vt:lpstr>Office Theme</vt:lpstr>
      <vt:lpstr>Hiring Decision Analysis based on Interview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We are open to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Swayamshree Barik  Enrolment no- ********</dc:creator>
  <cp:lastModifiedBy>HEMANT BIDASARIA</cp:lastModifiedBy>
  <cp:revision>4</cp:revision>
  <dcterms:created xsi:type="dcterms:W3CDTF">2023-03-23T04:05:36Z</dcterms:created>
  <dcterms:modified xsi:type="dcterms:W3CDTF">2025-04-17T04:51:48Z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2023-03-19T00:00:00Z</vt:filetime>
  </property>
  <property fmtid="{D5CDD505-2E9C-101B-9397-08002B2CF9AE}" pid="3" name="Creator">
    <vt:lpwstr>LaTeX with Beamer class</vt:lpwstr>
  </property>
  <property fmtid="{D5CDD505-2E9C-101B-9397-08002B2CF9AE}" pid="4" name="LastSaved">
    <vt:filetime>2023-03-23T00:00:00Z</vt:filetime>
  </property>
</Properties>
</file>