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2" r:id="rId2"/>
    <p:sldId id="257" r:id="rId3"/>
    <p:sldId id="276" r:id="rId4"/>
    <p:sldId id="277" r:id="rId5"/>
    <p:sldId id="278" r:id="rId6"/>
    <p:sldId id="266" r:id="rId7"/>
    <p:sldId id="265" r:id="rId8"/>
    <p:sldId id="260" r:id="rId9"/>
    <p:sldId id="281" r:id="rId10"/>
    <p:sldId id="274" r:id="rId11"/>
    <p:sldId id="275" r:id="rId12"/>
    <p:sldId id="262" r:id="rId13"/>
    <p:sldId id="280" r:id="rId14"/>
    <p:sldId id="273" r:id="rId15"/>
    <p:sldId id="267"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F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78"/>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A8EE-F5E4-6147-9EC4-041400348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D9D56B-EC76-7B48-B90A-7C705E04F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E3A2F-E327-954A-B597-61F10C0455E0}"/>
              </a:ext>
            </a:extLst>
          </p:cNvPr>
          <p:cNvSpPr>
            <a:spLocks noGrp="1"/>
          </p:cNvSpPr>
          <p:nvPr>
            <p:ph type="dt" sz="half" idx="10"/>
          </p:nvPr>
        </p:nvSpPr>
        <p:spPr/>
        <p:txBody>
          <a:bodyPr/>
          <a:lstStyle/>
          <a:p>
            <a:fld id="{11F38EC0-4D9E-0647-B52F-849F66E9878A}" type="datetimeFigureOut">
              <a:rPr lang="en-US" smtClean="0"/>
              <a:t>5/8/21</a:t>
            </a:fld>
            <a:endParaRPr lang="en-US"/>
          </a:p>
        </p:txBody>
      </p:sp>
      <p:sp>
        <p:nvSpPr>
          <p:cNvPr id="5" name="Footer Placeholder 4">
            <a:extLst>
              <a:ext uri="{FF2B5EF4-FFF2-40B4-BE49-F238E27FC236}">
                <a16:creationId xmlns:a16="http://schemas.microsoft.com/office/drawing/2014/main" id="{7843882A-060D-F246-A794-118E6045F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B0BE4-19E1-9C4D-A754-D0549AB9C111}"/>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82963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F7F4-AEFF-0247-ACC2-C08BDF26C0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97FA0-D008-434E-B869-4AC28BE353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9ABD8-FF3C-EB4A-A729-64630A232799}"/>
              </a:ext>
            </a:extLst>
          </p:cNvPr>
          <p:cNvSpPr>
            <a:spLocks noGrp="1"/>
          </p:cNvSpPr>
          <p:nvPr>
            <p:ph type="dt" sz="half" idx="10"/>
          </p:nvPr>
        </p:nvSpPr>
        <p:spPr/>
        <p:txBody>
          <a:bodyPr/>
          <a:lstStyle/>
          <a:p>
            <a:fld id="{11F38EC0-4D9E-0647-B52F-849F66E9878A}" type="datetimeFigureOut">
              <a:rPr lang="en-US" smtClean="0"/>
              <a:t>5/8/21</a:t>
            </a:fld>
            <a:endParaRPr lang="en-US"/>
          </a:p>
        </p:txBody>
      </p:sp>
      <p:sp>
        <p:nvSpPr>
          <p:cNvPr id="5" name="Footer Placeholder 4">
            <a:extLst>
              <a:ext uri="{FF2B5EF4-FFF2-40B4-BE49-F238E27FC236}">
                <a16:creationId xmlns:a16="http://schemas.microsoft.com/office/drawing/2014/main" id="{6F58BB15-D60F-F749-BA22-CF5E75D77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6431A-28C4-904B-A573-31C3B813B794}"/>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297179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E1D2B-18A9-7445-98FA-2B7FD703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531FF9-2C11-434F-8C89-56AF19C31A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71BC5-3326-9A43-A778-E51F71CDDFD4}"/>
              </a:ext>
            </a:extLst>
          </p:cNvPr>
          <p:cNvSpPr>
            <a:spLocks noGrp="1"/>
          </p:cNvSpPr>
          <p:nvPr>
            <p:ph type="dt" sz="half" idx="10"/>
          </p:nvPr>
        </p:nvSpPr>
        <p:spPr/>
        <p:txBody>
          <a:bodyPr/>
          <a:lstStyle/>
          <a:p>
            <a:fld id="{11F38EC0-4D9E-0647-B52F-849F66E9878A}" type="datetimeFigureOut">
              <a:rPr lang="en-US" smtClean="0"/>
              <a:t>5/8/21</a:t>
            </a:fld>
            <a:endParaRPr lang="en-US"/>
          </a:p>
        </p:txBody>
      </p:sp>
      <p:sp>
        <p:nvSpPr>
          <p:cNvPr id="5" name="Footer Placeholder 4">
            <a:extLst>
              <a:ext uri="{FF2B5EF4-FFF2-40B4-BE49-F238E27FC236}">
                <a16:creationId xmlns:a16="http://schemas.microsoft.com/office/drawing/2014/main" id="{D70BA68C-ACAE-7E43-B7B3-14A783B40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4FA52-F750-7247-92A5-83E7652FFBEC}"/>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86441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D563-AE2E-784C-B3EA-894C00A3E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E08B43-DB40-A444-8303-3F48BB9BB6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16FCA-212A-1745-A766-D610FCD1B495}"/>
              </a:ext>
            </a:extLst>
          </p:cNvPr>
          <p:cNvSpPr>
            <a:spLocks noGrp="1"/>
          </p:cNvSpPr>
          <p:nvPr>
            <p:ph type="dt" sz="half" idx="10"/>
          </p:nvPr>
        </p:nvSpPr>
        <p:spPr/>
        <p:txBody>
          <a:bodyPr/>
          <a:lstStyle/>
          <a:p>
            <a:fld id="{11F38EC0-4D9E-0647-B52F-849F66E9878A}" type="datetimeFigureOut">
              <a:rPr lang="en-US" smtClean="0"/>
              <a:t>5/8/21</a:t>
            </a:fld>
            <a:endParaRPr lang="en-US"/>
          </a:p>
        </p:txBody>
      </p:sp>
      <p:sp>
        <p:nvSpPr>
          <p:cNvPr id="5" name="Footer Placeholder 4">
            <a:extLst>
              <a:ext uri="{FF2B5EF4-FFF2-40B4-BE49-F238E27FC236}">
                <a16:creationId xmlns:a16="http://schemas.microsoft.com/office/drawing/2014/main" id="{9615B802-EF37-B84B-9304-35C2D5EF1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30B69-89FD-BC4E-AE76-0EB15B4CAFD1}"/>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170786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1D45-9090-F74E-9404-33CAD1997C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8E2CA4-C3B8-1D41-93FD-1842C43A12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45ADC-8082-6A4D-AC96-7698ABF2B8F7}"/>
              </a:ext>
            </a:extLst>
          </p:cNvPr>
          <p:cNvSpPr>
            <a:spLocks noGrp="1"/>
          </p:cNvSpPr>
          <p:nvPr>
            <p:ph type="dt" sz="half" idx="10"/>
          </p:nvPr>
        </p:nvSpPr>
        <p:spPr/>
        <p:txBody>
          <a:bodyPr/>
          <a:lstStyle/>
          <a:p>
            <a:fld id="{11F38EC0-4D9E-0647-B52F-849F66E9878A}" type="datetimeFigureOut">
              <a:rPr lang="en-US" smtClean="0"/>
              <a:t>5/8/21</a:t>
            </a:fld>
            <a:endParaRPr lang="en-US"/>
          </a:p>
        </p:txBody>
      </p:sp>
      <p:sp>
        <p:nvSpPr>
          <p:cNvPr id="5" name="Footer Placeholder 4">
            <a:extLst>
              <a:ext uri="{FF2B5EF4-FFF2-40B4-BE49-F238E27FC236}">
                <a16:creationId xmlns:a16="http://schemas.microsoft.com/office/drawing/2014/main" id="{4273821C-1255-294E-9039-FAFC7122A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4A48D-2177-6F48-ACE7-76F48584B4B3}"/>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59901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B938-518A-A844-9C0C-FE5DBF268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36396-E1BD-BB46-AF7D-0B7709D70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07DDB-59F3-394C-8A8E-FF7604A09C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4F6241-B0E1-C34B-9719-B9B402343B78}"/>
              </a:ext>
            </a:extLst>
          </p:cNvPr>
          <p:cNvSpPr>
            <a:spLocks noGrp="1"/>
          </p:cNvSpPr>
          <p:nvPr>
            <p:ph type="dt" sz="half" idx="10"/>
          </p:nvPr>
        </p:nvSpPr>
        <p:spPr/>
        <p:txBody>
          <a:bodyPr/>
          <a:lstStyle/>
          <a:p>
            <a:fld id="{11F38EC0-4D9E-0647-B52F-849F66E9878A}" type="datetimeFigureOut">
              <a:rPr lang="en-US" smtClean="0"/>
              <a:t>5/8/21</a:t>
            </a:fld>
            <a:endParaRPr lang="en-US"/>
          </a:p>
        </p:txBody>
      </p:sp>
      <p:sp>
        <p:nvSpPr>
          <p:cNvPr id="6" name="Footer Placeholder 5">
            <a:extLst>
              <a:ext uri="{FF2B5EF4-FFF2-40B4-BE49-F238E27FC236}">
                <a16:creationId xmlns:a16="http://schemas.microsoft.com/office/drawing/2014/main" id="{B2F2A33F-665F-1E44-BA28-5A6276A38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8F4E9-C467-7949-9FFA-2E7C4718C791}"/>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192708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5ADD-505D-D24D-9E41-7324809F5F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B6B00-3F13-DE43-92AC-50EDE08F5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9CBE88-722A-DC4C-9288-CC4259555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FBDC2-6265-A049-8A4B-FE3A91F737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CC2C6-6A5F-8543-B18E-6DB9DF83C5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5DB4A9-C012-8446-98F3-8BE63F45DA54}"/>
              </a:ext>
            </a:extLst>
          </p:cNvPr>
          <p:cNvSpPr>
            <a:spLocks noGrp="1"/>
          </p:cNvSpPr>
          <p:nvPr>
            <p:ph type="dt" sz="half" idx="10"/>
          </p:nvPr>
        </p:nvSpPr>
        <p:spPr/>
        <p:txBody>
          <a:bodyPr/>
          <a:lstStyle/>
          <a:p>
            <a:fld id="{11F38EC0-4D9E-0647-B52F-849F66E9878A}" type="datetimeFigureOut">
              <a:rPr lang="en-US" smtClean="0"/>
              <a:t>5/8/21</a:t>
            </a:fld>
            <a:endParaRPr lang="en-US"/>
          </a:p>
        </p:txBody>
      </p:sp>
      <p:sp>
        <p:nvSpPr>
          <p:cNvPr id="8" name="Footer Placeholder 7">
            <a:extLst>
              <a:ext uri="{FF2B5EF4-FFF2-40B4-BE49-F238E27FC236}">
                <a16:creationId xmlns:a16="http://schemas.microsoft.com/office/drawing/2014/main" id="{C17389CA-FDBD-3E4A-B46D-0E96474E45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E8A2A7-4B98-DC4B-A5FE-7B1F7DC36A1A}"/>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351464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0096-1E0F-884E-BC07-A4E2B347C6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F503ED-0F6C-1442-B77B-BFFDB43B6840}"/>
              </a:ext>
            </a:extLst>
          </p:cNvPr>
          <p:cNvSpPr>
            <a:spLocks noGrp="1"/>
          </p:cNvSpPr>
          <p:nvPr>
            <p:ph type="dt" sz="half" idx="10"/>
          </p:nvPr>
        </p:nvSpPr>
        <p:spPr/>
        <p:txBody>
          <a:bodyPr/>
          <a:lstStyle/>
          <a:p>
            <a:fld id="{11F38EC0-4D9E-0647-B52F-849F66E9878A}" type="datetimeFigureOut">
              <a:rPr lang="en-US" smtClean="0"/>
              <a:t>5/8/21</a:t>
            </a:fld>
            <a:endParaRPr lang="en-US"/>
          </a:p>
        </p:txBody>
      </p:sp>
      <p:sp>
        <p:nvSpPr>
          <p:cNvPr id="4" name="Footer Placeholder 3">
            <a:extLst>
              <a:ext uri="{FF2B5EF4-FFF2-40B4-BE49-F238E27FC236}">
                <a16:creationId xmlns:a16="http://schemas.microsoft.com/office/drawing/2014/main" id="{BDE29FB5-8659-7048-8300-029E2BF218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CA6CC2-CB78-5741-8D6A-16E8F2D4B89B}"/>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414177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BC250-A9DD-3346-9C88-650A48DC9059}"/>
              </a:ext>
            </a:extLst>
          </p:cNvPr>
          <p:cNvSpPr>
            <a:spLocks noGrp="1"/>
          </p:cNvSpPr>
          <p:nvPr>
            <p:ph type="dt" sz="half" idx="10"/>
          </p:nvPr>
        </p:nvSpPr>
        <p:spPr/>
        <p:txBody>
          <a:bodyPr/>
          <a:lstStyle/>
          <a:p>
            <a:fld id="{11F38EC0-4D9E-0647-B52F-849F66E9878A}" type="datetimeFigureOut">
              <a:rPr lang="en-US" smtClean="0"/>
              <a:t>5/8/21</a:t>
            </a:fld>
            <a:endParaRPr lang="en-US"/>
          </a:p>
        </p:txBody>
      </p:sp>
      <p:sp>
        <p:nvSpPr>
          <p:cNvPr id="3" name="Footer Placeholder 2">
            <a:extLst>
              <a:ext uri="{FF2B5EF4-FFF2-40B4-BE49-F238E27FC236}">
                <a16:creationId xmlns:a16="http://schemas.microsoft.com/office/drawing/2014/main" id="{D943A2C2-8CA5-8E45-B95F-B1084DE93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FF9FD9-4996-F144-B3E5-08B91022B07C}"/>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396508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0CDF-E639-4A40-93AE-4D35B8963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11D9AF-06DA-8E44-8EF2-0D773018F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3E9328-4D6C-A642-8BAC-7A2634308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88E5C6-6D68-E346-984E-9F92FB683F85}"/>
              </a:ext>
            </a:extLst>
          </p:cNvPr>
          <p:cNvSpPr>
            <a:spLocks noGrp="1"/>
          </p:cNvSpPr>
          <p:nvPr>
            <p:ph type="dt" sz="half" idx="10"/>
          </p:nvPr>
        </p:nvSpPr>
        <p:spPr/>
        <p:txBody>
          <a:bodyPr/>
          <a:lstStyle/>
          <a:p>
            <a:fld id="{11F38EC0-4D9E-0647-B52F-849F66E9878A}" type="datetimeFigureOut">
              <a:rPr lang="en-US" smtClean="0"/>
              <a:t>5/8/21</a:t>
            </a:fld>
            <a:endParaRPr lang="en-US"/>
          </a:p>
        </p:txBody>
      </p:sp>
      <p:sp>
        <p:nvSpPr>
          <p:cNvPr id="6" name="Footer Placeholder 5">
            <a:extLst>
              <a:ext uri="{FF2B5EF4-FFF2-40B4-BE49-F238E27FC236}">
                <a16:creationId xmlns:a16="http://schemas.microsoft.com/office/drawing/2014/main" id="{229BD538-C152-444E-8FB0-0D4DA0F99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08C11-7C05-6341-9519-012290C02359}"/>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201717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EFDA-7BE8-114E-A170-A501AC908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F67F49-D6DF-1D42-9EC7-C5D9E6524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9010D3-5FCE-4346-910D-0EF5E3507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EC745-4DD2-4C4A-81AD-703E587508CE}"/>
              </a:ext>
            </a:extLst>
          </p:cNvPr>
          <p:cNvSpPr>
            <a:spLocks noGrp="1"/>
          </p:cNvSpPr>
          <p:nvPr>
            <p:ph type="dt" sz="half" idx="10"/>
          </p:nvPr>
        </p:nvSpPr>
        <p:spPr/>
        <p:txBody>
          <a:bodyPr/>
          <a:lstStyle/>
          <a:p>
            <a:fld id="{11F38EC0-4D9E-0647-B52F-849F66E9878A}" type="datetimeFigureOut">
              <a:rPr lang="en-US" smtClean="0"/>
              <a:t>5/8/21</a:t>
            </a:fld>
            <a:endParaRPr lang="en-US"/>
          </a:p>
        </p:txBody>
      </p:sp>
      <p:sp>
        <p:nvSpPr>
          <p:cNvPr id="6" name="Footer Placeholder 5">
            <a:extLst>
              <a:ext uri="{FF2B5EF4-FFF2-40B4-BE49-F238E27FC236}">
                <a16:creationId xmlns:a16="http://schemas.microsoft.com/office/drawing/2014/main" id="{95541926-BE5C-BD4A-A66A-CFBDA562F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495C4-E75C-AC43-A980-6BD7BFA114E5}"/>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133724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D5AEA-C0C3-2D42-AFA0-8B6A70A93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80D910-E4E9-5345-B75E-BE73A4A21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E575A-0874-9E4E-ACB1-0F796B9E8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38EC0-4D9E-0647-B52F-849F66E9878A}" type="datetimeFigureOut">
              <a:rPr lang="en-US" smtClean="0"/>
              <a:t>5/8/21</a:t>
            </a:fld>
            <a:endParaRPr lang="en-US"/>
          </a:p>
        </p:txBody>
      </p:sp>
      <p:sp>
        <p:nvSpPr>
          <p:cNvPr id="5" name="Footer Placeholder 4">
            <a:extLst>
              <a:ext uri="{FF2B5EF4-FFF2-40B4-BE49-F238E27FC236}">
                <a16:creationId xmlns:a16="http://schemas.microsoft.com/office/drawing/2014/main" id="{BA0CE321-BC01-4A46-98B0-F87B9726D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92AF06-85AD-FA4C-9352-A773588A8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73205-4ED1-EF43-A9CB-5443DED54154}" type="slidenum">
              <a:rPr lang="en-US" smtClean="0"/>
              <a:t>‹#›</a:t>
            </a:fld>
            <a:endParaRPr lang="en-US"/>
          </a:p>
        </p:txBody>
      </p:sp>
    </p:spTree>
    <p:extLst>
      <p:ext uri="{BB962C8B-B14F-4D97-AF65-F5344CB8AC3E}">
        <p14:creationId xmlns:p14="http://schemas.microsoft.com/office/powerpoint/2010/main" val="3791063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hiftprocessing.com/credit-card-fraud-statistics/" TargetMode="External"/><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file:////var/folders/22/5cp0575s04q_kr47dktttz_h0000gn/T/com.microsoft.Word/WebArchiveCopyPasteTempFiles/CC-Fraud-reports-in-US-2-e1571769539315.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B9B4C5-F7E7-2E4E-8AA0-68B05D7E372A}"/>
              </a:ext>
            </a:extLst>
          </p:cNvPr>
          <p:cNvSpPr>
            <a:spLocks noGrp="1"/>
          </p:cNvSpPr>
          <p:nvPr>
            <p:ph type="title"/>
          </p:nvPr>
        </p:nvSpPr>
        <p:spPr>
          <a:xfrm>
            <a:off x="0" y="1281627"/>
            <a:ext cx="4872038" cy="1330839"/>
          </a:xfrm>
        </p:spPr>
        <p:txBody>
          <a:bodyPr>
            <a:normAutofit/>
          </a:bodyPr>
          <a:lstStyle/>
          <a:p>
            <a:r>
              <a:rPr lang="en-US" sz="1800" dirty="0">
                <a:latin typeface="Bookman Old Style" panose="02050604050505020204" pitchFamily="18" charset="0"/>
                <a:ea typeface="+mn-ea"/>
                <a:cs typeface="+mn-cs"/>
              </a:rPr>
              <a:t>			</a:t>
            </a:r>
            <a:br>
              <a:rPr lang="en-US" sz="1800" dirty="0">
                <a:latin typeface="Bookman Old Style" panose="02050604050505020204" pitchFamily="18" charset="0"/>
                <a:ea typeface="+mn-ea"/>
                <a:cs typeface="+mn-cs"/>
              </a:rPr>
            </a:br>
            <a:r>
              <a:rPr lang="en-US" sz="2400" dirty="0">
                <a:latin typeface="Bookman Old Style" panose="02050604050505020204" pitchFamily="18" charset="0"/>
                <a:ea typeface="+mn-ea"/>
                <a:cs typeface="+mn-cs"/>
              </a:rPr>
              <a:t>Credit Card - Fraud Prediction</a:t>
            </a:r>
            <a:br>
              <a:rPr lang="en-US" sz="1800" dirty="0"/>
            </a:br>
            <a:r>
              <a:rPr lang="en-US" sz="1800" dirty="0"/>
              <a:t>						</a:t>
            </a:r>
          </a:p>
        </p:txBody>
      </p:sp>
      <p:sp>
        <p:nvSpPr>
          <p:cNvPr id="3" name="Content Placeholder 2">
            <a:extLst>
              <a:ext uri="{FF2B5EF4-FFF2-40B4-BE49-F238E27FC236}">
                <a16:creationId xmlns:a16="http://schemas.microsoft.com/office/drawing/2014/main" id="{75DBD441-D93B-ED41-9D2C-863CFA7FCE0D}"/>
              </a:ext>
            </a:extLst>
          </p:cNvPr>
          <p:cNvSpPr>
            <a:spLocks noGrp="1"/>
          </p:cNvSpPr>
          <p:nvPr>
            <p:ph idx="1"/>
          </p:nvPr>
        </p:nvSpPr>
        <p:spPr>
          <a:xfrm>
            <a:off x="862366" y="2194102"/>
            <a:ext cx="3427001" cy="3908586"/>
          </a:xfrm>
        </p:spPr>
        <p:txBody>
          <a:bodyPr>
            <a:normAutofit/>
          </a:bodyPr>
          <a:lstStyle/>
          <a:p>
            <a:pPr marL="0" indent="0">
              <a:buNone/>
            </a:pPr>
            <a:endParaRPr lang="en-US" sz="2000" dirty="0"/>
          </a:p>
          <a:p>
            <a:pPr marL="0" indent="0">
              <a:buNone/>
            </a:pPr>
            <a:r>
              <a:rPr lang="en-US" sz="2000" dirty="0"/>
              <a:t>Vinay Nagaraj &amp; Vikas Ranjan</a:t>
            </a:r>
          </a:p>
          <a:p>
            <a:pPr marL="0" indent="0">
              <a:buNone/>
            </a:pPr>
            <a:r>
              <a:rPr lang="en-US" sz="2000" dirty="0"/>
              <a:t>DSC630, Spring 2021</a:t>
            </a:r>
          </a:p>
          <a:p>
            <a:pPr marL="0" indent="0">
              <a:buNone/>
            </a:pPr>
            <a:r>
              <a:rPr lang="en-US" sz="2000" dirty="0"/>
              <a:t>Bellevue University, NE</a:t>
            </a:r>
          </a:p>
          <a:p>
            <a:pPr marL="0" indent="0">
              <a:buNone/>
            </a:pPr>
            <a:endParaRPr lang="en-US" sz="2000" dirty="0"/>
          </a:p>
        </p:txBody>
      </p:sp>
      <p:pic>
        <p:nvPicPr>
          <p:cNvPr id="5" name="Picture 4" descr="A picture containing text, indoor, desk&#10;&#10;Description automatically generated">
            <a:extLst>
              <a:ext uri="{FF2B5EF4-FFF2-40B4-BE49-F238E27FC236}">
                <a16:creationId xmlns:a16="http://schemas.microsoft.com/office/drawing/2014/main" id="{8159E1A3-F083-0748-AB3E-11166E567BC2}"/>
              </a:ext>
            </a:extLst>
          </p:cNvPr>
          <p:cNvPicPr>
            <a:picLocks noChangeAspect="1"/>
          </p:cNvPicPr>
          <p:nvPr/>
        </p:nvPicPr>
        <p:blipFill>
          <a:blip r:embed="rId2"/>
          <a:stretch>
            <a:fillRect/>
          </a:stretch>
        </p:blipFill>
        <p:spPr>
          <a:xfrm>
            <a:off x="5445457" y="1709737"/>
            <a:ext cx="6155141" cy="3462266"/>
          </a:xfrm>
          <a:prstGeom prst="rect">
            <a:avLst/>
          </a:prstGeom>
        </p:spPr>
      </p:pic>
    </p:spTree>
    <p:extLst>
      <p:ext uri="{BB962C8B-B14F-4D97-AF65-F5344CB8AC3E}">
        <p14:creationId xmlns:p14="http://schemas.microsoft.com/office/powerpoint/2010/main" val="275844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40012E-FC30-FA48-8C21-1C9EA80F71EA}"/>
              </a:ext>
            </a:extLst>
          </p:cNvPr>
          <p:cNvSpPr>
            <a:spLocks noGrp="1"/>
          </p:cNvSpPr>
          <p:nvPr>
            <p:ph type="title"/>
          </p:nvPr>
        </p:nvSpPr>
        <p:spPr>
          <a:xfrm>
            <a:off x="841248" y="1071571"/>
            <a:ext cx="3410712" cy="1106424"/>
          </a:xfrm>
        </p:spPr>
        <p:txBody>
          <a:bodyPr vert="horz" lIns="91440" tIns="45720" rIns="91440" bIns="45720" rtlCol="0" anchor="ctr">
            <a:noAutofit/>
          </a:bodyPr>
          <a:lstStyle/>
          <a:p>
            <a:r>
              <a:rPr lang="en-US" sz="2400" kern="1200" dirty="0">
                <a:solidFill>
                  <a:schemeClr val="tx1"/>
                </a:solidFill>
                <a:latin typeface="Bookman Old Style" panose="02050604050505020204" pitchFamily="18" charset="0"/>
              </a:rPr>
              <a:t>Classification Models - Comparison</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0D920ACD-6E72-444A-8780-25E4285EA140}"/>
              </a:ext>
            </a:extLst>
          </p:cNvPr>
          <p:cNvSpPr txBox="1"/>
          <p:nvPr/>
        </p:nvSpPr>
        <p:spPr>
          <a:xfrm>
            <a:off x="841248" y="2177995"/>
            <a:ext cx="3412219" cy="3560251"/>
          </a:xfrm>
          <a:prstGeom prst="rect">
            <a:avLst/>
          </a:prstGeom>
        </p:spPr>
        <p:txBody>
          <a:bodyPr vert="horz" lIns="91440" tIns="45720" rIns="91440" bIns="45720" rtlCol="0">
            <a:normAutofit/>
          </a:bodyPr>
          <a:lstStyle/>
          <a:p>
            <a:pPr marL="342900" indent="-285750">
              <a:lnSpc>
                <a:spcPct val="90000"/>
              </a:lnSpc>
              <a:spcAft>
                <a:spcPts val="600"/>
              </a:spcAft>
              <a:buFont typeface="Arial" panose="020B0604020202020204" pitchFamily="34" charset="0"/>
              <a:buChar char="•"/>
            </a:pPr>
            <a:r>
              <a:rPr lang="en-US" sz="1700" dirty="0">
                <a:latin typeface="Bookman Old Style" panose="02050604050505020204" pitchFamily="18" charset="0"/>
              </a:rPr>
              <a:t>The table here shows an aggregate measure of performance across the 4 classification models that we choose. We have used our training dataset to compute this score.</a:t>
            </a:r>
          </a:p>
          <a:p>
            <a:pPr marL="285750" indent="-228600">
              <a:lnSpc>
                <a:spcPct val="90000"/>
              </a:lnSpc>
              <a:spcAft>
                <a:spcPts val="600"/>
              </a:spcAft>
              <a:buFont typeface="Arial" panose="020B0604020202020204" pitchFamily="34" charset="0"/>
              <a:buChar char="•"/>
            </a:pPr>
            <a:r>
              <a:rPr lang="en-US" sz="1700" dirty="0">
                <a:latin typeface="Bookman Old Style" panose="02050604050505020204" pitchFamily="18" charset="0"/>
              </a:rPr>
              <a:t>We choose to use </a:t>
            </a:r>
            <a:r>
              <a:rPr lang="en-US" sz="1700" dirty="0" err="1">
                <a:latin typeface="Bookman Old Style" panose="02050604050505020204" pitchFamily="18" charset="0"/>
              </a:rPr>
              <a:t>RandomForest</a:t>
            </a:r>
            <a:r>
              <a:rPr lang="en-US" sz="1700" dirty="0">
                <a:latin typeface="Bookman Old Style" panose="02050604050505020204" pitchFamily="18" charset="0"/>
              </a:rPr>
              <a:t> and Logistic Regression model due to their accuracy scores.</a:t>
            </a:r>
          </a:p>
          <a:p>
            <a:pPr marL="285750" indent="-228600">
              <a:lnSpc>
                <a:spcPct val="90000"/>
              </a:lnSpc>
              <a:spcAft>
                <a:spcPts val="600"/>
              </a:spcAft>
              <a:buFont typeface="Arial" panose="020B0604020202020204" pitchFamily="34" charset="0"/>
              <a:buChar char="•"/>
            </a:pPr>
            <a:r>
              <a:rPr lang="en-US" sz="1700" dirty="0">
                <a:latin typeface="Bookman Old Style" panose="02050604050505020204" pitchFamily="18" charset="0"/>
              </a:rPr>
              <a:t>The hyper parameters are tuned for the model using </a:t>
            </a:r>
            <a:r>
              <a:rPr lang="en-US" sz="1700" dirty="0" err="1">
                <a:latin typeface="Bookman Old Style" panose="02050604050505020204" pitchFamily="18" charset="0"/>
              </a:rPr>
              <a:t>Gridsearch</a:t>
            </a:r>
            <a:r>
              <a:rPr lang="en-US" sz="1700" dirty="0">
                <a:latin typeface="Bookman Old Style" panose="02050604050505020204" pitchFamily="18" charset="0"/>
              </a:rPr>
              <a:t> to evaluate the performance. </a:t>
            </a:r>
          </a:p>
        </p:txBody>
      </p:sp>
      <p:pic>
        <p:nvPicPr>
          <p:cNvPr id="4" name="Content Placeholder 3" descr="Table&#10;&#10;Description automatically generated">
            <a:extLst>
              <a:ext uri="{FF2B5EF4-FFF2-40B4-BE49-F238E27FC236}">
                <a16:creationId xmlns:a16="http://schemas.microsoft.com/office/drawing/2014/main" id="{C61A0FDB-890E-3B41-A2F9-FFF33C7135A5}"/>
              </a:ext>
            </a:extLst>
          </p:cNvPr>
          <p:cNvPicPr>
            <a:picLocks noGrp="1"/>
          </p:cNvPicPr>
          <p:nvPr>
            <p:ph idx="1"/>
          </p:nvPr>
        </p:nvPicPr>
        <p:blipFill>
          <a:blip r:embed="rId2"/>
          <a:stretch>
            <a:fillRect/>
          </a:stretch>
        </p:blipFill>
        <p:spPr>
          <a:xfrm>
            <a:off x="5120640" y="1414943"/>
            <a:ext cx="6656832" cy="3927530"/>
          </a:xfrm>
          <a:prstGeom prst="rect">
            <a:avLst/>
          </a:prstGeom>
        </p:spPr>
      </p:pic>
    </p:spTree>
    <p:extLst>
      <p:ext uri="{BB962C8B-B14F-4D97-AF65-F5344CB8AC3E}">
        <p14:creationId xmlns:p14="http://schemas.microsoft.com/office/powerpoint/2010/main" val="163973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141490FA-BE53-4344-A2AE-6D23694C4240}"/>
              </a:ext>
            </a:extLst>
          </p:cNvPr>
          <p:cNvPicPr>
            <a:picLocks noChangeAspect="1"/>
          </p:cNvPicPr>
          <p:nvPr/>
        </p:nvPicPr>
        <p:blipFill>
          <a:blip r:embed="rId2"/>
          <a:stretch>
            <a:fillRect/>
          </a:stretch>
        </p:blipFill>
        <p:spPr>
          <a:xfrm>
            <a:off x="5120640" y="1398300"/>
            <a:ext cx="6656832" cy="3960815"/>
          </a:xfrm>
          <a:prstGeom prst="rect">
            <a:avLst/>
          </a:prstGeom>
        </p:spPr>
      </p:pic>
      <p:sp>
        <p:nvSpPr>
          <p:cNvPr id="7" name="TextBox 6">
            <a:extLst>
              <a:ext uri="{FF2B5EF4-FFF2-40B4-BE49-F238E27FC236}">
                <a16:creationId xmlns:a16="http://schemas.microsoft.com/office/drawing/2014/main" id="{686D02F2-16D7-C642-B9D1-2EF7CF2EF17D}"/>
              </a:ext>
            </a:extLst>
          </p:cNvPr>
          <p:cNvSpPr txBox="1"/>
          <p:nvPr/>
        </p:nvSpPr>
        <p:spPr>
          <a:xfrm>
            <a:off x="819150" y="1220853"/>
            <a:ext cx="3106578" cy="830997"/>
          </a:xfrm>
          <a:prstGeom prst="rect">
            <a:avLst/>
          </a:prstGeom>
          <a:noFill/>
        </p:spPr>
        <p:txBody>
          <a:bodyPr wrap="square" rtlCol="0">
            <a:spAutoFit/>
          </a:bodyPr>
          <a:lstStyle/>
          <a:p>
            <a:r>
              <a:rPr lang="en-US" sz="2400" dirty="0">
                <a:latin typeface="Bookman Old Style" panose="02050604050505020204" pitchFamily="18" charset="0"/>
              </a:rPr>
              <a:t>Random Forest Model</a:t>
            </a:r>
          </a:p>
        </p:txBody>
      </p:sp>
      <p:sp>
        <p:nvSpPr>
          <p:cNvPr id="2" name="TextBox 1">
            <a:extLst>
              <a:ext uri="{FF2B5EF4-FFF2-40B4-BE49-F238E27FC236}">
                <a16:creationId xmlns:a16="http://schemas.microsoft.com/office/drawing/2014/main" id="{57665CFD-191E-3147-A3F3-8BA19FBD8774}"/>
              </a:ext>
            </a:extLst>
          </p:cNvPr>
          <p:cNvSpPr txBox="1"/>
          <p:nvPr/>
        </p:nvSpPr>
        <p:spPr>
          <a:xfrm>
            <a:off x="585071" y="2254063"/>
            <a:ext cx="392839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Based on a high </a:t>
            </a:r>
            <a:r>
              <a:rPr lang="en-US" dirty="0" err="1"/>
              <a:t>roc_auc</a:t>
            </a:r>
            <a:r>
              <a:rPr lang="en-US" dirty="0"/>
              <a:t> value, Random Forest Model provides us a high true prediction values for our dataset.</a:t>
            </a:r>
          </a:p>
          <a:p>
            <a:pPr marL="285750" indent="-285750">
              <a:buFont typeface="Arial" panose="020B0604020202020204" pitchFamily="34" charset="0"/>
              <a:buChar char="•"/>
            </a:pPr>
            <a:r>
              <a:rPr lang="en-US" dirty="0"/>
              <a:t>We tested this model on the test dataset.</a:t>
            </a:r>
          </a:p>
          <a:p>
            <a:pPr marL="285750" indent="-285750">
              <a:buFont typeface="Arial" panose="020B0604020202020204" pitchFamily="34" charset="0"/>
              <a:buChar char="•"/>
            </a:pPr>
            <a:r>
              <a:rPr lang="en-US" dirty="0"/>
              <a:t>This model has an AUROC of 0.98528 which means that the model has very good discriminatory ability.</a:t>
            </a:r>
          </a:p>
          <a:p>
            <a:pPr marL="285750" indent="-285750">
              <a:buFont typeface="Arial" panose="020B0604020202020204" pitchFamily="34" charset="0"/>
              <a:buChar char="•"/>
            </a:pPr>
            <a:r>
              <a:rPr lang="en-US" dirty="0"/>
              <a:t>98.528% of the time, our model will correctly predict if the transaction was fraudulent or not.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7952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09F213F-EAAF-4B44-8EA1-06B199C45281}"/>
              </a:ext>
            </a:extLst>
          </p:cNvPr>
          <p:cNvSpPr txBox="1"/>
          <p:nvPr/>
        </p:nvSpPr>
        <p:spPr>
          <a:xfrm>
            <a:off x="841247" y="2359152"/>
            <a:ext cx="3410712" cy="342504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85261 cases are true negative, meaning they are non fraudulent transactions and model predicted them as non-fraudulent. </a:t>
            </a:r>
          </a:p>
          <a:p>
            <a:pPr indent="-228600">
              <a:lnSpc>
                <a:spcPct val="90000"/>
              </a:lnSpc>
              <a:spcAft>
                <a:spcPts val="600"/>
              </a:spcAft>
              <a:buFont typeface="Arial" panose="020B0604020202020204" pitchFamily="34" charset="0"/>
              <a:buChar char="•"/>
            </a:pPr>
            <a:r>
              <a:rPr lang="en-US" sz="1700" dirty="0"/>
              <a:t>121 transactions are true positive, meaning they were predicted as fraudulent and are actually fraudulent ones. </a:t>
            </a:r>
          </a:p>
          <a:p>
            <a:pPr indent="-228600">
              <a:lnSpc>
                <a:spcPct val="90000"/>
              </a:lnSpc>
              <a:spcAft>
                <a:spcPts val="600"/>
              </a:spcAft>
              <a:buFont typeface="Arial" panose="020B0604020202020204" pitchFamily="34" charset="0"/>
              <a:buChar char="•"/>
            </a:pPr>
            <a:r>
              <a:rPr lang="en-US" sz="1700" dirty="0"/>
              <a:t>15 instances are false negative and 46 are false positives.</a:t>
            </a:r>
          </a:p>
          <a:p>
            <a:pPr indent="-228600">
              <a:lnSpc>
                <a:spcPct val="90000"/>
              </a:lnSpc>
              <a:spcAft>
                <a:spcPts val="600"/>
              </a:spcAft>
              <a:buFont typeface="Arial" panose="020B0604020202020204" pitchFamily="34" charset="0"/>
              <a:buChar char="•"/>
            </a:pPr>
            <a:endParaRPr lang="en-US" sz="1700" dirty="0"/>
          </a:p>
        </p:txBody>
      </p:sp>
      <p:pic>
        <p:nvPicPr>
          <p:cNvPr id="5122" name="Picture 2">
            <a:extLst>
              <a:ext uri="{FF2B5EF4-FFF2-40B4-BE49-F238E27FC236}">
                <a16:creationId xmlns:a16="http://schemas.microsoft.com/office/drawing/2014/main" id="{67E18396-9A26-4A4C-A3FB-3ABA9DE8D5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599"/>
          <a:stretch/>
        </p:blipFill>
        <p:spPr bwMode="auto">
          <a:xfrm>
            <a:off x="5124450" y="634382"/>
            <a:ext cx="6657213" cy="549516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010635A-1FC5-2A43-B82D-958EA6C0B34B}"/>
              </a:ext>
            </a:extLst>
          </p:cNvPr>
          <p:cNvSpPr txBox="1"/>
          <p:nvPr/>
        </p:nvSpPr>
        <p:spPr>
          <a:xfrm>
            <a:off x="819150" y="806779"/>
            <a:ext cx="3106578" cy="1200329"/>
          </a:xfrm>
          <a:prstGeom prst="rect">
            <a:avLst/>
          </a:prstGeom>
          <a:noFill/>
        </p:spPr>
        <p:txBody>
          <a:bodyPr wrap="square" rtlCol="0">
            <a:spAutoFit/>
          </a:bodyPr>
          <a:lstStyle/>
          <a:p>
            <a:r>
              <a:rPr lang="en-US" sz="2400" dirty="0">
                <a:latin typeface="Bookman Old Style" panose="02050604050505020204" pitchFamily="18" charset="0"/>
              </a:rPr>
              <a:t>Random Forest Model – Confusion Matrix</a:t>
            </a:r>
          </a:p>
        </p:txBody>
      </p:sp>
    </p:spTree>
    <p:extLst>
      <p:ext uri="{BB962C8B-B14F-4D97-AF65-F5344CB8AC3E}">
        <p14:creationId xmlns:p14="http://schemas.microsoft.com/office/powerpoint/2010/main" val="61450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686D02F2-16D7-C642-B9D1-2EF7CF2EF17D}"/>
              </a:ext>
            </a:extLst>
          </p:cNvPr>
          <p:cNvSpPr txBox="1"/>
          <p:nvPr/>
        </p:nvSpPr>
        <p:spPr>
          <a:xfrm>
            <a:off x="819150" y="1220853"/>
            <a:ext cx="3106578" cy="830997"/>
          </a:xfrm>
          <a:prstGeom prst="rect">
            <a:avLst/>
          </a:prstGeom>
          <a:noFill/>
        </p:spPr>
        <p:txBody>
          <a:bodyPr wrap="square" rtlCol="0">
            <a:spAutoFit/>
          </a:bodyPr>
          <a:lstStyle/>
          <a:p>
            <a:r>
              <a:rPr lang="en-US" sz="2400" dirty="0">
                <a:latin typeface="Bookman Old Style" panose="02050604050505020204" pitchFamily="18" charset="0"/>
              </a:rPr>
              <a:t>Logistic Regression Model</a:t>
            </a:r>
          </a:p>
        </p:txBody>
      </p:sp>
      <p:pic>
        <p:nvPicPr>
          <p:cNvPr id="2" name="Picture 1">
            <a:extLst>
              <a:ext uri="{FF2B5EF4-FFF2-40B4-BE49-F238E27FC236}">
                <a16:creationId xmlns:a16="http://schemas.microsoft.com/office/drawing/2014/main" id="{B9DD6EFC-234B-934B-A0AB-2C11208EC340}"/>
              </a:ext>
            </a:extLst>
          </p:cNvPr>
          <p:cNvPicPr>
            <a:picLocks noChangeAspect="1"/>
          </p:cNvPicPr>
          <p:nvPr/>
        </p:nvPicPr>
        <p:blipFill>
          <a:blip r:embed="rId2"/>
          <a:stretch>
            <a:fillRect/>
          </a:stretch>
        </p:blipFill>
        <p:spPr>
          <a:xfrm>
            <a:off x="5258884" y="1319715"/>
            <a:ext cx="5956300" cy="3594100"/>
          </a:xfrm>
          <a:prstGeom prst="rect">
            <a:avLst/>
          </a:prstGeom>
        </p:spPr>
      </p:pic>
      <p:sp>
        <p:nvSpPr>
          <p:cNvPr id="4" name="TextBox 3">
            <a:extLst>
              <a:ext uri="{FF2B5EF4-FFF2-40B4-BE49-F238E27FC236}">
                <a16:creationId xmlns:a16="http://schemas.microsoft.com/office/drawing/2014/main" id="{9B9523E7-A8B0-5C49-B4C6-277A05C262EB}"/>
              </a:ext>
            </a:extLst>
          </p:cNvPr>
          <p:cNvSpPr txBox="1"/>
          <p:nvPr/>
        </p:nvSpPr>
        <p:spPr>
          <a:xfrm>
            <a:off x="613458" y="2154390"/>
            <a:ext cx="366861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 is another classification model with high </a:t>
            </a:r>
            <a:r>
              <a:rPr lang="en-US" dirty="0" err="1"/>
              <a:t>roc_auc</a:t>
            </a:r>
            <a:r>
              <a:rPr lang="en-US" dirty="0"/>
              <a:t> value.</a:t>
            </a:r>
          </a:p>
          <a:p>
            <a:pPr marL="285750" indent="-285750">
              <a:buFont typeface="Arial" panose="020B0604020202020204" pitchFamily="34" charset="0"/>
              <a:buChar char="•"/>
            </a:pPr>
            <a:r>
              <a:rPr lang="en-US" dirty="0"/>
              <a:t>We tested this model with the test dataset.</a:t>
            </a:r>
          </a:p>
          <a:p>
            <a:pPr marL="285750" indent="-285750">
              <a:buFont typeface="Arial" panose="020B0604020202020204" pitchFamily="34" charset="0"/>
              <a:buChar char="•"/>
            </a:pPr>
            <a:r>
              <a:rPr lang="en-US" dirty="0"/>
              <a:t>This model has an AUROC of 0.98032 which means that the model has very good discriminatory ability.</a:t>
            </a:r>
          </a:p>
          <a:p>
            <a:pPr marL="285750" indent="-285750">
              <a:buFont typeface="Arial" panose="020B0604020202020204" pitchFamily="34" charset="0"/>
              <a:buChar char="•"/>
            </a:pPr>
            <a:r>
              <a:rPr lang="en-US" dirty="0"/>
              <a:t>98.032% of the time, our model will correctly predict if the transaction was fraudulent or not.</a:t>
            </a:r>
          </a:p>
        </p:txBody>
      </p:sp>
    </p:spTree>
    <p:extLst>
      <p:ext uri="{BB962C8B-B14F-4D97-AF65-F5344CB8AC3E}">
        <p14:creationId xmlns:p14="http://schemas.microsoft.com/office/powerpoint/2010/main" val="119956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09F213F-EAAF-4B44-8EA1-06B199C45281}"/>
              </a:ext>
            </a:extLst>
          </p:cNvPr>
          <p:cNvSpPr txBox="1"/>
          <p:nvPr/>
        </p:nvSpPr>
        <p:spPr>
          <a:xfrm>
            <a:off x="841247" y="2359152"/>
            <a:ext cx="3410712" cy="342504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83458 cases are true negative, meaning they are non fraudulent transactions and model predicted them as non-fraudulent. </a:t>
            </a:r>
          </a:p>
          <a:p>
            <a:pPr indent="-228600">
              <a:lnSpc>
                <a:spcPct val="90000"/>
              </a:lnSpc>
              <a:spcAft>
                <a:spcPts val="600"/>
              </a:spcAft>
              <a:buFont typeface="Arial" panose="020B0604020202020204" pitchFamily="34" charset="0"/>
              <a:buChar char="•"/>
            </a:pPr>
            <a:r>
              <a:rPr lang="en-US" sz="1700" dirty="0"/>
              <a:t>126 transactions are true positive, meaning they were predicted as fraudulent and are actually fraudulent ones. </a:t>
            </a:r>
          </a:p>
          <a:p>
            <a:pPr indent="-228600">
              <a:lnSpc>
                <a:spcPct val="90000"/>
              </a:lnSpc>
              <a:spcAft>
                <a:spcPts val="600"/>
              </a:spcAft>
              <a:buFont typeface="Arial" panose="020B0604020202020204" pitchFamily="34" charset="0"/>
              <a:buChar char="•"/>
            </a:pPr>
            <a:r>
              <a:rPr lang="en-US" sz="1700" dirty="0"/>
              <a:t>10 instances are false negative and 1849 are false positives. </a:t>
            </a:r>
          </a:p>
          <a:p>
            <a:pPr>
              <a:lnSpc>
                <a:spcPct val="90000"/>
              </a:lnSpc>
              <a:spcAft>
                <a:spcPts val="600"/>
              </a:spcAft>
            </a:pPr>
            <a:endParaRPr lang="en-US" sz="1700" dirty="0"/>
          </a:p>
        </p:txBody>
      </p:sp>
      <p:pic>
        <p:nvPicPr>
          <p:cNvPr id="9220" name="Picture 4">
            <a:extLst>
              <a:ext uri="{FF2B5EF4-FFF2-40B4-BE49-F238E27FC236}">
                <a16:creationId xmlns:a16="http://schemas.microsoft.com/office/drawing/2014/main" id="{88787E50-92A5-3747-B15C-DF7B31E66D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599"/>
          <a:stretch/>
        </p:blipFill>
        <p:spPr bwMode="auto">
          <a:xfrm>
            <a:off x="5124450" y="634382"/>
            <a:ext cx="6657213" cy="54951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43D2DEB-3888-5545-8804-0CAFAA83BEF2}"/>
              </a:ext>
            </a:extLst>
          </p:cNvPr>
          <p:cNvSpPr/>
          <p:nvPr/>
        </p:nvSpPr>
        <p:spPr>
          <a:xfrm>
            <a:off x="841247" y="806779"/>
            <a:ext cx="3540977" cy="1200329"/>
          </a:xfrm>
          <a:prstGeom prst="rect">
            <a:avLst/>
          </a:prstGeom>
        </p:spPr>
        <p:txBody>
          <a:bodyPr wrap="square">
            <a:spAutoFit/>
          </a:bodyPr>
          <a:lstStyle/>
          <a:p>
            <a:r>
              <a:rPr lang="en-US" sz="2400" dirty="0">
                <a:latin typeface="Bookman Old Style" panose="02050604050505020204" pitchFamily="18" charset="0"/>
              </a:rPr>
              <a:t>Logistic Regression Model – Confusion Matrix</a:t>
            </a:r>
          </a:p>
        </p:txBody>
      </p:sp>
    </p:spTree>
    <p:extLst>
      <p:ext uri="{BB962C8B-B14F-4D97-AF65-F5344CB8AC3E}">
        <p14:creationId xmlns:p14="http://schemas.microsoft.com/office/powerpoint/2010/main" val="378072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C95B14A-3A12-D141-9BA5-D93C9CF91F37}"/>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latin typeface="Bookman Old Style" panose="02050604050505020204" pitchFamily="18" charset="0"/>
              </a:rPr>
              <a:t>Conclusion</a:t>
            </a:r>
          </a:p>
        </p:txBody>
      </p:sp>
      <p:sp>
        <p:nvSpPr>
          <p:cNvPr id="3" name="Content Placeholder 2">
            <a:extLst>
              <a:ext uri="{FF2B5EF4-FFF2-40B4-BE49-F238E27FC236}">
                <a16:creationId xmlns:a16="http://schemas.microsoft.com/office/drawing/2014/main" id="{78CF7F7B-F3B1-C949-A880-B3C17B472B44}"/>
              </a:ext>
            </a:extLst>
          </p:cNvPr>
          <p:cNvSpPr>
            <a:spLocks noGrp="1"/>
          </p:cNvSpPr>
          <p:nvPr>
            <p:ph idx="1"/>
          </p:nvPr>
        </p:nvSpPr>
        <p:spPr>
          <a:xfrm>
            <a:off x="838200" y="2586789"/>
            <a:ext cx="10515600" cy="3590174"/>
          </a:xfrm>
        </p:spPr>
        <p:txBody>
          <a:bodyPr>
            <a:normAutofit/>
          </a:bodyPr>
          <a:lstStyle/>
          <a:p>
            <a:r>
              <a:rPr lang="en-US" sz="2200" dirty="0"/>
              <a:t>Transaction time does not have any influence on prediction of fraudulent transaction. This was proven by </a:t>
            </a:r>
            <a:r>
              <a:rPr lang="en-US" sz="2200" dirty="0" err="1"/>
              <a:t>SelectKBest</a:t>
            </a:r>
            <a:r>
              <a:rPr lang="en-US" sz="2200" dirty="0"/>
              <a:t>.</a:t>
            </a:r>
          </a:p>
          <a:p>
            <a:r>
              <a:rPr lang="en-US" sz="2200" dirty="0"/>
              <a:t>SMOTE oversampling technique helped overcome the Imbalanced datasets challenge. </a:t>
            </a:r>
          </a:p>
          <a:p>
            <a:r>
              <a:rPr lang="en-US" sz="2200" dirty="0"/>
              <a:t>Based on comparison of confusion matrix of classification models, we recommend that Random forest classification would be a better performing model to predict whether a transaction is fraudulent or not.</a:t>
            </a:r>
          </a:p>
          <a:p>
            <a:r>
              <a:rPr lang="en-US" sz="2200" dirty="0"/>
              <a:t>Random forest model has less false positives than logistic regression. </a:t>
            </a:r>
          </a:p>
        </p:txBody>
      </p:sp>
    </p:spTree>
    <p:extLst>
      <p:ext uri="{BB962C8B-B14F-4D97-AF65-F5344CB8AC3E}">
        <p14:creationId xmlns:p14="http://schemas.microsoft.com/office/powerpoint/2010/main" val="75278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95B14A-3A12-D141-9BA5-D93C9CF91F37}"/>
              </a:ext>
            </a:extLst>
          </p:cNvPr>
          <p:cNvSpPr>
            <a:spLocks noGrp="1"/>
          </p:cNvSpPr>
          <p:nvPr>
            <p:ph type="title"/>
          </p:nvPr>
        </p:nvSpPr>
        <p:spPr>
          <a:xfrm>
            <a:off x="1115568" y="548640"/>
            <a:ext cx="10168128" cy="1179576"/>
          </a:xfrm>
        </p:spPr>
        <p:txBody>
          <a:bodyPr>
            <a:normAutofit/>
          </a:bodyPr>
          <a:lstStyle/>
          <a:p>
            <a:r>
              <a:rPr lang="en-US" sz="4000" dirty="0">
                <a:latin typeface="Bookman Old Style" panose="02050604050505020204" pitchFamily="18" charset="0"/>
              </a:rPr>
              <a:t>References</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8CF7F7B-F3B1-C949-A880-B3C17B472B44}"/>
              </a:ext>
            </a:extLst>
          </p:cNvPr>
          <p:cNvSpPr>
            <a:spLocks noGrp="1"/>
          </p:cNvSpPr>
          <p:nvPr>
            <p:ph idx="1"/>
          </p:nvPr>
        </p:nvSpPr>
        <p:spPr>
          <a:xfrm>
            <a:off x="1115568" y="2481943"/>
            <a:ext cx="10168128" cy="3695020"/>
          </a:xfrm>
        </p:spPr>
        <p:txBody>
          <a:bodyPr>
            <a:normAutofit fontScale="92500"/>
          </a:bodyPr>
          <a:lstStyle/>
          <a:p>
            <a:r>
              <a:rPr lang="en-US" dirty="0"/>
              <a:t>ULB, M. (2018, March 23). Credit card fraud detection. Retrieved March 27, 2021, from </a:t>
            </a:r>
            <a:r>
              <a:rPr lang="en-US" u="sng" dirty="0">
                <a:hlinkClick r:id="rId2"/>
              </a:rPr>
              <a:t>https://www.kaggle.com/mlg-ulb/creditcardfraud</a:t>
            </a:r>
            <a:endParaRPr lang="en-US" dirty="0"/>
          </a:p>
          <a:p>
            <a:pPr marL="0" indent="0">
              <a:buNone/>
            </a:pPr>
            <a:endParaRPr lang="en-US" dirty="0"/>
          </a:p>
          <a:p>
            <a:r>
              <a:rPr lang="en-US" dirty="0"/>
              <a:t>Credit card Fraud Statistics. (2021, January 04). Retrieved March 27, 2021, from </a:t>
            </a:r>
            <a:r>
              <a:rPr lang="en-US" u="sng" dirty="0">
                <a:hlinkClick r:id="rId3"/>
              </a:rPr>
              <a:t>https://shiftprocessing.com/credit-card-fraud-statistics/</a:t>
            </a:r>
            <a:endParaRPr lang="en-US" dirty="0"/>
          </a:p>
          <a:p>
            <a:pPr marL="0" indent="0">
              <a:buNone/>
            </a:pPr>
            <a:endParaRPr lang="en-US" dirty="0"/>
          </a:p>
          <a:p>
            <a:r>
              <a:rPr lang="en-US" dirty="0"/>
              <a:t>Siegel, E. (2016). Predictive analytics: The power to predict who will click, buy, lie, or die. Hoboken, NJ: Wiley.</a:t>
            </a:r>
          </a:p>
          <a:p>
            <a:pPr marL="0" indent="0">
              <a:buNone/>
            </a:pPr>
            <a:endParaRPr lang="en-US" sz="2200" dirty="0"/>
          </a:p>
        </p:txBody>
      </p:sp>
    </p:spTree>
    <p:extLst>
      <p:ext uri="{BB962C8B-B14F-4D97-AF65-F5344CB8AC3E}">
        <p14:creationId xmlns:p14="http://schemas.microsoft.com/office/powerpoint/2010/main" val="21157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C95B14A-3A12-D141-9BA5-D93C9CF91F37}"/>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latin typeface="Bookman Old Style" panose="02050604050505020204" pitchFamily="18" charset="0"/>
              </a:rPr>
              <a:t>Problem Statement</a:t>
            </a:r>
          </a:p>
        </p:txBody>
      </p:sp>
      <p:sp>
        <p:nvSpPr>
          <p:cNvPr id="3" name="Content Placeholder 2">
            <a:extLst>
              <a:ext uri="{FF2B5EF4-FFF2-40B4-BE49-F238E27FC236}">
                <a16:creationId xmlns:a16="http://schemas.microsoft.com/office/drawing/2014/main" id="{78CF7F7B-F3B1-C949-A880-B3C17B472B44}"/>
              </a:ext>
            </a:extLst>
          </p:cNvPr>
          <p:cNvSpPr>
            <a:spLocks noGrp="1"/>
          </p:cNvSpPr>
          <p:nvPr>
            <p:ph idx="1"/>
          </p:nvPr>
        </p:nvSpPr>
        <p:spPr>
          <a:xfrm>
            <a:off x="838200" y="2586789"/>
            <a:ext cx="10515600" cy="3590174"/>
          </a:xfrm>
        </p:spPr>
        <p:txBody>
          <a:bodyPr>
            <a:normAutofit/>
          </a:bodyPr>
          <a:lstStyle/>
          <a:p>
            <a:r>
              <a:rPr lang="en-US" sz="1700" dirty="0">
                <a:latin typeface="Bookman Old Style" panose="02050604050505020204" pitchFamily="18" charset="0"/>
              </a:rPr>
              <a:t>Credit card is the most used payment method in the world. In 2020, 38 percent of point of sale payments being made by credit card in USA. Using a debit card was the second most common payment method, followed by cash.</a:t>
            </a:r>
          </a:p>
          <a:p>
            <a:r>
              <a:rPr lang="en-US" sz="1700" dirty="0">
                <a:latin typeface="Bookman Old Style" panose="02050604050505020204" pitchFamily="18" charset="0"/>
              </a:rPr>
              <a:t>Credit cards and electronic payments make overall functioning in a global marketplace much easier. </a:t>
            </a:r>
          </a:p>
          <a:p>
            <a:r>
              <a:rPr lang="en-US" sz="1700" dirty="0">
                <a:latin typeface="Bookman Old Style" panose="02050604050505020204" pitchFamily="18" charset="0"/>
              </a:rPr>
              <a:t>Credit card fraud was ranked number one type of identity theft fraud. Each year financial institutions lose a significant amount of money as a result of credit card fraud. </a:t>
            </a:r>
          </a:p>
          <a:p>
            <a:r>
              <a:rPr lang="en-US" sz="1700" dirty="0">
                <a:latin typeface="Bookman Old Style" panose="02050604050505020204" pitchFamily="18" charset="0"/>
              </a:rPr>
              <a:t>Credit card frauds are easy and friendly targets. E-commerce and many other online sites have increased the online payment modes, increasing the risk for online frauds. Increase in fraud rates, researchers have started using different machine learning methods to detect and analyze frauds in online transactions.</a:t>
            </a:r>
          </a:p>
        </p:txBody>
      </p:sp>
    </p:spTree>
    <p:extLst>
      <p:ext uri="{BB962C8B-B14F-4D97-AF65-F5344CB8AC3E}">
        <p14:creationId xmlns:p14="http://schemas.microsoft.com/office/powerpoint/2010/main" val="120475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FEE97D-6E50-C14A-B3E9-5D52D91DE497}"/>
              </a:ext>
            </a:extLst>
          </p:cNvPr>
          <p:cNvSpPr>
            <a:spLocks noGrp="1"/>
          </p:cNvSpPr>
          <p:nvPr>
            <p:ph idx="1"/>
          </p:nvPr>
        </p:nvSpPr>
        <p:spPr>
          <a:xfrm>
            <a:off x="841247" y="2359152"/>
            <a:ext cx="3410712" cy="3425043"/>
          </a:xfrm>
        </p:spPr>
        <p:txBody>
          <a:bodyPr vert="horz" lIns="91440" tIns="45720" rIns="91440" bIns="45720" rtlCol="0">
            <a:normAutofit lnSpcReduction="10000"/>
          </a:bodyPr>
          <a:lstStyle/>
          <a:p>
            <a:pPr>
              <a:spcAft>
                <a:spcPts val="600"/>
              </a:spcAft>
            </a:pPr>
            <a:r>
              <a:rPr lang="en-US" sz="1700" dirty="0">
                <a:latin typeface="Bookman Old Style" panose="02050604050505020204" pitchFamily="18" charset="0"/>
              </a:rPr>
              <a:t>In year 2018, a total of $24.26 Billion was lost due to payment card fraud across the globe and United States being the most fraud prone country. </a:t>
            </a:r>
          </a:p>
          <a:p>
            <a:pPr>
              <a:spcAft>
                <a:spcPts val="600"/>
              </a:spcAft>
            </a:pPr>
            <a:r>
              <a:rPr lang="en-US" sz="1700" dirty="0">
                <a:latin typeface="Bookman Old Style" panose="02050604050505020204" pitchFamily="18" charset="0"/>
              </a:rPr>
              <a:t>Credit card fraud increased by 18.4 percent in 2018 and is still climbing.</a:t>
            </a:r>
          </a:p>
          <a:p>
            <a:pPr>
              <a:spcAft>
                <a:spcPts val="600"/>
              </a:spcAft>
            </a:pPr>
            <a:r>
              <a:rPr lang="en-US" sz="1700" dirty="0">
                <a:latin typeface="Bookman Old Style" panose="02050604050505020204" pitchFamily="18" charset="0"/>
              </a:rPr>
              <a:t>Credit card companies have developed extremely sophisticated tools for detecting fraud.</a:t>
            </a:r>
          </a:p>
        </p:txBody>
      </p:sp>
      <p:pic>
        <p:nvPicPr>
          <p:cNvPr id="9" name="Picture 2" descr="bar graph showing credit card fraud reports in the US">
            <a:extLst>
              <a:ext uri="{FF2B5EF4-FFF2-40B4-BE49-F238E27FC236}">
                <a16:creationId xmlns:a16="http://schemas.microsoft.com/office/drawing/2014/main" id="{849AE74F-7AD3-7641-A7F9-928BD091494D}"/>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l="1871" r="-2" b="-2"/>
          <a:stretch>
            <a:fillRect/>
          </a:stretch>
        </p:blipFill>
        <p:spPr bwMode="auto">
          <a:xfrm>
            <a:off x="5124450" y="634382"/>
            <a:ext cx="6657213" cy="5495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558BDA-20F1-FB40-A4BB-587E017F098B}"/>
              </a:ext>
            </a:extLst>
          </p:cNvPr>
          <p:cNvSpPr txBox="1"/>
          <p:nvPr/>
        </p:nvSpPr>
        <p:spPr>
          <a:xfrm>
            <a:off x="483849" y="1596067"/>
            <a:ext cx="4269117" cy="446276"/>
          </a:xfrm>
          <a:prstGeom prst="rect">
            <a:avLst/>
          </a:prstGeom>
          <a:noFill/>
        </p:spPr>
        <p:txBody>
          <a:bodyPr wrap="none" rtlCol="0">
            <a:spAutoFit/>
          </a:bodyPr>
          <a:lstStyle/>
          <a:p>
            <a:r>
              <a:rPr lang="en-US" sz="2300" dirty="0">
                <a:latin typeface="Bookman Old Style" panose="02050604050505020204" pitchFamily="18" charset="0"/>
              </a:rPr>
              <a:t>Credit Card Fraud Statistics</a:t>
            </a:r>
          </a:p>
        </p:txBody>
      </p:sp>
    </p:spTree>
    <p:extLst>
      <p:ext uri="{BB962C8B-B14F-4D97-AF65-F5344CB8AC3E}">
        <p14:creationId xmlns:p14="http://schemas.microsoft.com/office/powerpoint/2010/main" val="281021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B9AC80-4877-D144-82E3-FD8C62A5180C}"/>
              </a:ext>
            </a:extLst>
          </p:cNvPr>
          <p:cNvSpPr>
            <a:spLocks noGrp="1"/>
          </p:cNvSpPr>
          <p:nvPr>
            <p:ph type="title"/>
          </p:nvPr>
        </p:nvSpPr>
        <p:spPr>
          <a:xfrm>
            <a:off x="1115568" y="548640"/>
            <a:ext cx="10168128" cy="1179576"/>
          </a:xfrm>
        </p:spPr>
        <p:txBody>
          <a:bodyPr>
            <a:normAutofit/>
          </a:bodyPr>
          <a:lstStyle/>
          <a:p>
            <a:r>
              <a:rPr lang="en-US" sz="3200" dirty="0">
                <a:latin typeface="Bookman Old Style" panose="02050604050505020204" pitchFamily="18" charset="0"/>
              </a:rPr>
              <a:t>Proposal</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993A150-862F-D44E-85B8-3B1876F65076}"/>
              </a:ext>
            </a:extLst>
          </p:cNvPr>
          <p:cNvSpPr>
            <a:spLocks noGrp="1"/>
          </p:cNvSpPr>
          <p:nvPr>
            <p:ph idx="1"/>
          </p:nvPr>
        </p:nvSpPr>
        <p:spPr>
          <a:xfrm>
            <a:off x="1115568" y="2481943"/>
            <a:ext cx="10168128" cy="3695020"/>
          </a:xfrm>
        </p:spPr>
        <p:txBody>
          <a:bodyPr>
            <a:normAutofit/>
          </a:bodyPr>
          <a:lstStyle/>
          <a:p>
            <a:pPr marL="342900" indent="-342900">
              <a:buFont typeface="Wingdings" panose="05000000000000000000" pitchFamily="2" charset="2"/>
              <a:buChar char="Ø"/>
            </a:pPr>
            <a:r>
              <a:rPr lang="en-US" sz="2200" dirty="0">
                <a:latin typeface="Bookman Old Style" panose="02050604050505020204" pitchFamily="18" charset="0"/>
                <a:cs typeface="Arial" panose="020B0604020202020204" pitchFamily="34" charset="0"/>
              </a:rPr>
              <a:t>Machine learning algorithms to predict if credit card transaction is fraudulent or non-fraudulent.</a:t>
            </a:r>
          </a:p>
          <a:p>
            <a:pPr marL="342900" indent="-342900">
              <a:buFont typeface="Wingdings" panose="05000000000000000000" pitchFamily="2" charset="2"/>
              <a:buChar char="Ø"/>
            </a:pPr>
            <a:r>
              <a:rPr lang="en-US" sz="2200" dirty="0">
                <a:latin typeface="Bookman Old Style" panose="02050604050505020204" pitchFamily="18" charset="0"/>
                <a:cs typeface="Arial" panose="020B0604020202020204" pitchFamily="34" charset="0"/>
              </a:rPr>
              <a:t>Train and test models.</a:t>
            </a:r>
          </a:p>
          <a:p>
            <a:pPr marL="342900" indent="-342900">
              <a:buFont typeface="Wingdings" panose="05000000000000000000" pitchFamily="2" charset="2"/>
              <a:buChar char="Ø"/>
            </a:pPr>
            <a:r>
              <a:rPr lang="en-US" sz="2200" dirty="0">
                <a:latin typeface="Bookman Old Style" panose="02050604050505020204" pitchFamily="18" charset="0"/>
                <a:cs typeface="Arial" panose="020B0604020202020204" pitchFamily="34" charset="0"/>
              </a:rPr>
              <a:t>Compare model performance and select the best model. </a:t>
            </a:r>
          </a:p>
        </p:txBody>
      </p:sp>
    </p:spTree>
    <p:extLst>
      <p:ext uri="{BB962C8B-B14F-4D97-AF65-F5344CB8AC3E}">
        <p14:creationId xmlns:p14="http://schemas.microsoft.com/office/powerpoint/2010/main" val="86545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B9AC80-4877-D144-82E3-FD8C62A5180C}"/>
              </a:ext>
            </a:extLst>
          </p:cNvPr>
          <p:cNvSpPr>
            <a:spLocks noGrp="1"/>
          </p:cNvSpPr>
          <p:nvPr>
            <p:ph type="title"/>
          </p:nvPr>
        </p:nvSpPr>
        <p:spPr>
          <a:xfrm>
            <a:off x="1115568" y="548640"/>
            <a:ext cx="10168128" cy="1179576"/>
          </a:xfrm>
        </p:spPr>
        <p:txBody>
          <a:bodyPr>
            <a:normAutofit/>
          </a:bodyPr>
          <a:lstStyle/>
          <a:p>
            <a:r>
              <a:rPr lang="en-US" sz="3200" dirty="0">
                <a:latin typeface="Bookman Old Style" panose="02050604050505020204" pitchFamily="18" charset="0"/>
              </a:rPr>
              <a:t>Process Overview</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993A150-862F-D44E-85B8-3B1876F65076}"/>
              </a:ext>
            </a:extLst>
          </p:cNvPr>
          <p:cNvSpPr>
            <a:spLocks noGrp="1"/>
          </p:cNvSpPr>
          <p:nvPr>
            <p:ph idx="1"/>
          </p:nvPr>
        </p:nvSpPr>
        <p:spPr>
          <a:xfrm>
            <a:off x="1115568" y="2481943"/>
            <a:ext cx="10168128" cy="3695020"/>
          </a:xfrm>
        </p:spPr>
        <p:txBody>
          <a:bodyPr>
            <a:normAutofit/>
          </a:bodyPr>
          <a:lstStyle/>
          <a:p>
            <a:pPr marL="342900" indent="-342900">
              <a:buFont typeface="Wingdings" panose="05000000000000000000" pitchFamily="2" charset="2"/>
              <a:buChar char="Ø"/>
            </a:pPr>
            <a:r>
              <a:rPr lang="en-US" sz="2200" dirty="0">
                <a:latin typeface="Bookman Old Style" panose="02050604050505020204" pitchFamily="18" charset="0"/>
                <a:cs typeface="Arial" panose="020B0604020202020204" pitchFamily="34" charset="0"/>
              </a:rPr>
              <a:t>Preliminary analysis on data</a:t>
            </a:r>
          </a:p>
          <a:p>
            <a:pPr marL="342900" indent="-342900">
              <a:buFont typeface="Wingdings" panose="05000000000000000000" pitchFamily="2" charset="2"/>
              <a:buChar char="Ø"/>
            </a:pPr>
            <a:r>
              <a:rPr lang="en-US" sz="2200" dirty="0">
                <a:latin typeface="Bookman Old Style" panose="02050604050505020204" pitchFamily="18" charset="0"/>
                <a:cs typeface="Arial" panose="020B0604020202020204" pitchFamily="34" charset="0"/>
              </a:rPr>
              <a:t>Data preparation and cleaning for any missing values.</a:t>
            </a:r>
          </a:p>
          <a:p>
            <a:pPr marL="342900" indent="-342900">
              <a:buFont typeface="Wingdings" panose="05000000000000000000" pitchFamily="2" charset="2"/>
              <a:buChar char="Ø"/>
            </a:pPr>
            <a:r>
              <a:rPr lang="en-US" sz="2200" dirty="0">
                <a:latin typeface="Bookman Old Style" panose="02050604050505020204" pitchFamily="18" charset="0"/>
                <a:cs typeface="Arial" panose="020B0604020202020204" pitchFamily="34" charset="0"/>
              </a:rPr>
              <a:t>Perform Exploratory Data Analysis</a:t>
            </a:r>
          </a:p>
          <a:p>
            <a:pPr marL="342900" indent="-342900">
              <a:buFont typeface="Wingdings" panose="05000000000000000000" pitchFamily="2" charset="2"/>
              <a:buChar char="Ø"/>
            </a:pPr>
            <a:r>
              <a:rPr lang="en-US" sz="2200" dirty="0">
                <a:latin typeface="Bookman Old Style" panose="02050604050505020204" pitchFamily="18" charset="0"/>
                <a:cs typeface="Arial" panose="020B0604020202020204" pitchFamily="34" charset="0"/>
              </a:rPr>
              <a:t>Train and test models</a:t>
            </a:r>
          </a:p>
          <a:p>
            <a:pPr marL="342900" indent="-342900">
              <a:buFont typeface="Wingdings" panose="05000000000000000000" pitchFamily="2" charset="2"/>
              <a:buChar char="Ø"/>
            </a:pPr>
            <a:r>
              <a:rPr lang="en-US" sz="2200" dirty="0">
                <a:latin typeface="Bookman Old Style" panose="02050604050505020204" pitchFamily="18" charset="0"/>
                <a:cs typeface="Arial" panose="020B0604020202020204" pitchFamily="34" charset="0"/>
              </a:rPr>
              <a:t>Model evaluation and tuning</a:t>
            </a:r>
          </a:p>
        </p:txBody>
      </p:sp>
    </p:spTree>
    <p:extLst>
      <p:ext uri="{BB962C8B-B14F-4D97-AF65-F5344CB8AC3E}">
        <p14:creationId xmlns:p14="http://schemas.microsoft.com/office/powerpoint/2010/main" val="53283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Rectangle 140">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5" name="Rectangle 144">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FEE97D-6E50-C14A-B3E9-5D52D91DE497}"/>
              </a:ext>
            </a:extLst>
          </p:cNvPr>
          <p:cNvSpPr>
            <a:spLocks noGrp="1"/>
          </p:cNvSpPr>
          <p:nvPr>
            <p:ph idx="1"/>
          </p:nvPr>
        </p:nvSpPr>
        <p:spPr>
          <a:xfrm>
            <a:off x="841246" y="2368296"/>
            <a:ext cx="4607052" cy="3502152"/>
          </a:xfrm>
        </p:spPr>
        <p:txBody>
          <a:bodyPr vert="horz" lIns="91440" tIns="45720" rIns="91440" bIns="45720" rtlCol="0">
            <a:normAutofit/>
          </a:bodyPr>
          <a:lstStyle/>
          <a:p>
            <a:pPr>
              <a:spcAft>
                <a:spcPts val="600"/>
              </a:spcAft>
            </a:pPr>
            <a:r>
              <a:rPr lang="en-US" sz="1800" dirty="0">
                <a:latin typeface="Bookman Old Style" panose="02050604050505020204" pitchFamily="18" charset="0"/>
              </a:rPr>
              <a:t>The datasets we have chosen for our work contains transactions made by credit cards in September 2013 by European cardholders. This dataset presents transactions that occurred in two days, where we have 492 frauds out of 284,807 transactions. </a:t>
            </a:r>
          </a:p>
          <a:p>
            <a:pPr>
              <a:spcAft>
                <a:spcPts val="600"/>
              </a:spcAft>
            </a:pPr>
            <a:r>
              <a:rPr lang="en-US" sz="1800" dirty="0">
                <a:latin typeface="Bookman Old Style" panose="02050604050505020204" pitchFamily="18" charset="0"/>
              </a:rPr>
              <a:t>Most of the fraudulent transactions are of small amounts. Fraudsters know that small credit transactions often go unnoticed.</a:t>
            </a:r>
          </a:p>
          <a:p>
            <a:pPr>
              <a:spcAft>
                <a:spcPts val="600"/>
              </a:spcAft>
            </a:pPr>
            <a:endParaRPr lang="en-US" sz="1800" dirty="0">
              <a:latin typeface="Bookman Old Style" panose="02050604050505020204" pitchFamily="18" charset="0"/>
            </a:endParaRPr>
          </a:p>
        </p:txBody>
      </p:sp>
      <p:pic>
        <p:nvPicPr>
          <p:cNvPr id="2052" name="Picture 4">
            <a:extLst>
              <a:ext uri="{FF2B5EF4-FFF2-40B4-BE49-F238E27FC236}">
                <a16:creationId xmlns:a16="http://schemas.microsoft.com/office/drawing/2014/main" id="{1E742FB3-7CD4-AD47-BD94-50B37D90D6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9" b="9924"/>
          <a:stretch/>
        </p:blipFill>
        <p:spPr bwMode="auto">
          <a:xfrm>
            <a:off x="6443663" y="0"/>
            <a:ext cx="5349427" cy="32712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2625518-08D2-A24F-AE41-2DF129488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964" y="3381581"/>
            <a:ext cx="5224463" cy="343922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FD5F07A8-B770-7A47-B5DB-04EC1BBB51E6}"/>
              </a:ext>
            </a:extLst>
          </p:cNvPr>
          <p:cNvSpPr txBox="1"/>
          <p:nvPr/>
        </p:nvSpPr>
        <p:spPr>
          <a:xfrm>
            <a:off x="909075" y="1591393"/>
            <a:ext cx="2795958" cy="461665"/>
          </a:xfrm>
          <a:prstGeom prst="rect">
            <a:avLst/>
          </a:prstGeom>
          <a:noFill/>
        </p:spPr>
        <p:txBody>
          <a:bodyPr wrap="none" rtlCol="0">
            <a:spAutoFit/>
          </a:bodyPr>
          <a:lstStyle/>
          <a:p>
            <a:r>
              <a:rPr lang="en-US" sz="2400" dirty="0">
                <a:latin typeface="Bookman Old Style" panose="02050604050505020204" pitchFamily="18" charset="0"/>
              </a:rPr>
              <a:t>Dataset Overview</a:t>
            </a:r>
          </a:p>
        </p:txBody>
      </p:sp>
    </p:spTree>
    <p:extLst>
      <p:ext uri="{BB962C8B-B14F-4D97-AF65-F5344CB8AC3E}">
        <p14:creationId xmlns:p14="http://schemas.microsoft.com/office/powerpoint/2010/main" val="359354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95B14A-3A12-D141-9BA5-D93C9CF91F37}"/>
              </a:ext>
            </a:extLst>
          </p:cNvPr>
          <p:cNvSpPr>
            <a:spLocks noGrp="1"/>
          </p:cNvSpPr>
          <p:nvPr>
            <p:ph type="title"/>
          </p:nvPr>
        </p:nvSpPr>
        <p:spPr>
          <a:xfrm>
            <a:off x="841247" y="978619"/>
            <a:ext cx="3410712" cy="1106424"/>
          </a:xfrm>
        </p:spPr>
        <p:txBody>
          <a:bodyPr vert="horz" lIns="91440" tIns="45720" rIns="91440" bIns="45720" rtlCol="0">
            <a:normAutofit/>
          </a:bodyPr>
          <a:lstStyle/>
          <a:p>
            <a:r>
              <a:rPr lang="en-US" sz="2400" kern="1200" dirty="0">
                <a:latin typeface="Bookman Old Style" panose="02050604050505020204" pitchFamily="18" charset="0"/>
              </a:rPr>
              <a:t>Transaction times </a:t>
            </a:r>
          </a:p>
        </p:txBody>
      </p:sp>
      <p:sp>
        <p:nvSpPr>
          <p:cNvPr id="75" name="Rectangle 7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8CF7F7B-F3B1-C949-A880-B3C17B472B44}"/>
              </a:ext>
            </a:extLst>
          </p:cNvPr>
          <p:cNvSpPr>
            <a:spLocks noGrp="1"/>
          </p:cNvSpPr>
          <p:nvPr>
            <p:ph idx="1"/>
          </p:nvPr>
        </p:nvSpPr>
        <p:spPr>
          <a:xfrm>
            <a:off x="841248" y="2252870"/>
            <a:ext cx="3412219" cy="3560251"/>
          </a:xfrm>
        </p:spPr>
        <p:txBody>
          <a:bodyPr vert="horz" lIns="91440" tIns="45720" rIns="91440" bIns="45720" rtlCol="0">
            <a:normAutofit/>
          </a:bodyPr>
          <a:lstStyle/>
          <a:p>
            <a:pPr marL="0" indent="0">
              <a:buNone/>
            </a:pPr>
            <a:br>
              <a:rPr lang="en-US" sz="1700" kern="1200" dirty="0">
                <a:latin typeface="+mn-lt"/>
                <a:ea typeface="+mn-ea"/>
                <a:cs typeface="+mn-cs"/>
              </a:rPr>
            </a:br>
            <a:endParaRPr lang="en-US" sz="1700" kern="1200" dirty="0">
              <a:latin typeface="+mn-lt"/>
              <a:ea typeface="+mn-ea"/>
              <a:cs typeface="+mn-cs"/>
            </a:endParaRPr>
          </a:p>
        </p:txBody>
      </p:sp>
      <p:pic>
        <p:nvPicPr>
          <p:cNvPr id="3074" name="Picture 2" descr="Chart, histogram&#10;&#10;Description automatically generated">
            <a:extLst>
              <a:ext uri="{FF2B5EF4-FFF2-40B4-BE49-F238E27FC236}">
                <a16:creationId xmlns:a16="http://schemas.microsoft.com/office/drawing/2014/main" id="{EBB6893F-F836-EF46-B57F-A76BA3B7E2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2079130"/>
            <a:ext cx="6656832" cy="25991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D9C74B-D41C-CC49-B2FA-49BD279AECE4}"/>
              </a:ext>
            </a:extLst>
          </p:cNvPr>
          <p:cNvSpPr txBox="1"/>
          <p:nvPr/>
        </p:nvSpPr>
        <p:spPr>
          <a:xfrm>
            <a:off x="877459" y="2270947"/>
            <a:ext cx="3410712"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man Old Style" panose="02050604050505020204" pitchFamily="18" charset="0"/>
              </a:rPr>
              <a:t>There is no set time frame in a day when Fraudulent transactions occur. They are spread throughout the day. </a:t>
            </a:r>
          </a:p>
          <a:p>
            <a:endParaRPr lang="en-US"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rPr>
              <a:t>This makes Transaction time not one of the important features we can use for our model to determine if a particular transaction is fraudulent or not.</a:t>
            </a:r>
          </a:p>
        </p:txBody>
      </p:sp>
    </p:spTree>
    <p:extLst>
      <p:ext uri="{BB962C8B-B14F-4D97-AF65-F5344CB8AC3E}">
        <p14:creationId xmlns:p14="http://schemas.microsoft.com/office/powerpoint/2010/main" val="15821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13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D97C15D0-559B-3A40-A66C-F054D55E887C}"/>
              </a:ext>
            </a:extLst>
          </p:cNvPr>
          <p:cNvSpPr txBox="1"/>
          <p:nvPr/>
        </p:nvSpPr>
        <p:spPr>
          <a:xfrm>
            <a:off x="854234" y="2177995"/>
            <a:ext cx="3471108" cy="387667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latin typeface="Bookman Old Style" panose="02050604050505020204" pitchFamily="18" charset="0"/>
              </a:rPr>
              <a:t>Our dataset is highly imbalanced as most of the transactions are non-fraudulent. To address this challenge, we are implementing oversampling. </a:t>
            </a:r>
          </a:p>
          <a:p>
            <a:pPr indent="-228600">
              <a:lnSpc>
                <a:spcPct val="90000"/>
              </a:lnSpc>
              <a:spcAft>
                <a:spcPts val="600"/>
              </a:spcAft>
              <a:buFont typeface="Arial" panose="020B0604020202020204" pitchFamily="34" charset="0"/>
              <a:buChar char="•"/>
            </a:pPr>
            <a:r>
              <a:rPr lang="en-US" sz="1700" dirty="0">
                <a:latin typeface="Bookman Old Style" panose="02050604050505020204" pitchFamily="18" charset="0"/>
              </a:rPr>
              <a:t>Oversampling increases the number of minority class members in the training set. </a:t>
            </a:r>
          </a:p>
          <a:p>
            <a:pPr indent="-228600">
              <a:lnSpc>
                <a:spcPct val="90000"/>
              </a:lnSpc>
              <a:spcAft>
                <a:spcPts val="600"/>
              </a:spcAft>
              <a:buFont typeface="Arial" panose="020B0604020202020204" pitchFamily="34" charset="0"/>
              <a:buChar char="•"/>
            </a:pPr>
            <a:r>
              <a:rPr lang="en-US" sz="1700" dirty="0">
                <a:latin typeface="Bookman Old Style" panose="02050604050505020204" pitchFamily="18" charset="0"/>
              </a:rPr>
              <a:t>We are using oversampling technique called SMOTE (Synthetic Minority Oversampling Technique), to make our dataset balanced. It creates synthetic points from the minority class.</a:t>
            </a:r>
          </a:p>
        </p:txBody>
      </p:sp>
      <p:sp>
        <p:nvSpPr>
          <p:cNvPr id="4" name="TextBox 3">
            <a:extLst>
              <a:ext uri="{FF2B5EF4-FFF2-40B4-BE49-F238E27FC236}">
                <a16:creationId xmlns:a16="http://schemas.microsoft.com/office/drawing/2014/main" id="{80C8DFA8-E3AC-204F-B213-47785DBCF84B}"/>
              </a:ext>
            </a:extLst>
          </p:cNvPr>
          <p:cNvSpPr txBox="1"/>
          <p:nvPr/>
        </p:nvSpPr>
        <p:spPr>
          <a:xfrm>
            <a:off x="819150" y="1474395"/>
            <a:ext cx="3756156" cy="461665"/>
          </a:xfrm>
          <a:prstGeom prst="rect">
            <a:avLst/>
          </a:prstGeom>
          <a:noFill/>
        </p:spPr>
        <p:txBody>
          <a:bodyPr wrap="none" rtlCol="0">
            <a:spAutoFit/>
          </a:bodyPr>
          <a:lstStyle/>
          <a:p>
            <a:r>
              <a:rPr lang="en-US" sz="2400" dirty="0">
                <a:latin typeface="Bookman Old Style" panose="02050604050505020204" pitchFamily="18" charset="0"/>
              </a:rPr>
              <a:t>SMOTE – Oversampling</a:t>
            </a:r>
          </a:p>
        </p:txBody>
      </p:sp>
      <p:pic>
        <p:nvPicPr>
          <p:cNvPr id="2" name="Picture 1">
            <a:extLst>
              <a:ext uri="{FF2B5EF4-FFF2-40B4-BE49-F238E27FC236}">
                <a16:creationId xmlns:a16="http://schemas.microsoft.com/office/drawing/2014/main" id="{D026A61B-6AEF-A445-ADBC-35FE69EC7141}"/>
              </a:ext>
            </a:extLst>
          </p:cNvPr>
          <p:cNvPicPr>
            <a:picLocks noChangeAspect="1"/>
          </p:cNvPicPr>
          <p:nvPr/>
        </p:nvPicPr>
        <p:blipFill>
          <a:blip r:embed="rId2"/>
          <a:stretch>
            <a:fillRect/>
          </a:stretch>
        </p:blipFill>
        <p:spPr>
          <a:xfrm>
            <a:off x="5309929" y="1290844"/>
            <a:ext cx="6261100" cy="4838700"/>
          </a:xfrm>
          <a:prstGeom prst="rect">
            <a:avLst/>
          </a:prstGeom>
        </p:spPr>
      </p:pic>
    </p:spTree>
    <p:extLst>
      <p:ext uri="{BB962C8B-B14F-4D97-AF65-F5344CB8AC3E}">
        <p14:creationId xmlns:p14="http://schemas.microsoft.com/office/powerpoint/2010/main" val="321215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0C8DFA8-E3AC-204F-B213-47785DBCF84B}"/>
              </a:ext>
            </a:extLst>
          </p:cNvPr>
          <p:cNvSpPr txBox="1"/>
          <p:nvPr/>
        </p:nvSpPr>
        <p:spPr>
          <a:xfrm>
            <a:off x="841247" y="978619"/>
            <a:ext cx="3410712" cy="11064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kern="1200">
                <a:solidFill>
                  <a:schemeClr val="tx1"/>
                </a:solidFill>
                <a:latin typeface="+mj-lt"/>
                <a:ea typeface="+mj-ea"/>
                <a:cs typeface="+mj-cs"/>
              </a:rPr>
              <a:t>Feature Importance</a:t>
            </a:r>
          </a:p>
        </p:txBody>
      </p:sp>
      <p:sp>
        <p:nvSpPr>
          <p:cNvPr id="4101" name="Rectangle 7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02" name="Rectangle 7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D97C15D0-559B-3A40-A66C-F054D55E887C}"/>
              </a:ext>
            </a:extLst>
          </p:cNvPr>
          <p:cNvSpPr txBox="1"/>
          <p:nvPr/>
        </p:nvSpPr>
        <p:spPr>
          <a:xfrm>
            <a:off x="841248" y="2252870"/>
            <a:ext cx="3412219" cy="35602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Feature importance is a technique that assign a score to input features based on how useful they area predicting a target variable.</a:t>
            </a:r>
          </a:p>
          <a:p>
            <a:pPr indent="-228600">
              <a:lnSpc>
                <a:spcPct val="90000"/>
              </a:lnSpc>
              <a:spcAft>
                <a:spcPts val="600"/>
              </a:spcAft>
              <a:buFont typeface="Arial" panose="020B0604020202020204" pitchFamily="34" charset="0"/>
              <a:buChar char="•"/>
            </a:pPr>
            <a:r>
              <a:rPr lang="en-US" sz="1700" dirty="0"/>
              <a:t>In this dataset our predicting target variable is “Class” which determines if a transaction is fraudulent or not.</a:t>
            </a:r>
          </a:p>
          <a:p>
            <a:pPr indent="-228600">
              <a:lnSpc>
                <a:spcPct val="90000"/>
              </a:lnSpc>
              <a:spcAft>
                <a:spcPts val="600"/>
              </a:spcAft>
              <a:buFont typeface="Arial" panose="020B0604020202020204" pitchFamily="34" charset="0"/>
              <a:buChar char="•"/>
            </a:pPr>
            <a:r>
              <a:rPr lang="en-US" sz="1700" dirty="0"/>
              <a:t>We have used the </a:t>
            </a:r>
            <a:r>
              <a:rPr lang="en-US" sz="1700" dirty="0" err="1"/>
              <a:t>SelectKBest</a:t>
            </a:r>
            <a:r>
              <a:rPr lang="en-US" sz="1700" dirty="0"/>
              <a:t> technique to identify most relevant features for selection in order of importance in our work.</a:t>
            </a:r>
          </a:p>
          <a:p>
            <a:pPr indent="-228600">
              <a:lnSpc>
                <a:spcPct val="90000"/>
              </a:lnSpc>
              <a:spcAft>
                <a:spcPts val="600"/>
              </a:spcAft>
              <a:buFont typeface="Arial" panose="020B0604020202020204" pitchFamily="34" charset="0"/>
              <a:buChar char="•"/>
            </a:pPr>
            <a:endParaRPr lang="en-US" sz="1700" dirty="0"/>
          </a:p>
        </p:txBody>
      </p:sp>
      <p:pic>
        <p:nvPicPr>
          <p:cNvPr id="4098" name="Picture 2" descr="Chart, histogram&#10;&#10;Description automatically generated">
            <a:extLst>
              <a:ext uri="{FF2B5EF4-FFF2-40B4-BE49-F238E27FC236}">
                <a16:creationId xmlns:a16="http://schemas.microsoft.com/office/drawing/2014/main" id="{092063ED-89B6-F54D-B049-0C0936214C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869977"/>
            <a:ext cx="6656832" cy="501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158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18913</TotalTime>
  <Words>1007</Words>
  <Application>Microsoft Macintosh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Calibri Light</vt:lpstr>
      <vt:lpstr>Wingdings</vt:lpstr>
      <vt:lpstr>Office Theme</vt:lpstr>
      <vt:lpstr>    Credit Card - Fraud Prediction       </vt:lpstr>
      <vt:lpstr>Problem Statement</vt:lpstr>
      <vt:lpstr>PowerPoint Presentation</vt:lpstr>
      <vt:lpstr>Proposal</vt:lpstr>
      <vt:lpstr>Process Overview</vt:lpstr>
      <vt:lpstr>PowerPoint Presentation</vt:lpstr>
      <vt:lpstr>Transaction times </vt:lpstr>
      <vt:lpstr>PowerPoint Presentation</vt:lpstr>
      <vt:lpstr>PowerPoint Presentation</vt:lpstr>
      <vt:lpstr>Classification Models - Comparison</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travel safety concerns – Facts vs hoax!   Executive Summary Vikas Ranjan    </dc:title>
  <dc:creator>Vikas Ranjan</dc:creator>
  <cp:lastModifiedBy>Vikas Ranjan</cp:lastModifiedBy>
  <cp:revision>78</cp:revision>
  <dcterms:created xsi:type="dcterms:W3CDTF">2021-01-25T02:37:49Z</dcterms:created>
  <dcterms:modified xsi:type="dcterms:W3CDTF">2021-05-16T23:05:22Z</dcterms:modified>
</cp:coreProperties>
</file>