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79" r:id="rId2"/>
    <p:sldId id="299" r:id="rId3"/>
    <p:sldId id="300" r:id="rId4"/>
    <p:sldId id="301" r:id="rId5"/>
    <p:sldId id="302" r:id="rId6"/>
    <p:sldId id="292" r:id="rId7"/>
    <p:sldId id="303" r:id="rId8"/>
    <p:sldId id="281" r:id="rId9"/>
    <p:sldId id="307" r:id="rId10"/>
    <p:sldId id="308" r:id="rId11"/>
    <p:sldId id="283" r:id="rId12"/>
    <p:sldId id="296" r:id="rId13"/>
    <p:sldId id="310" r:id="rId14"/>
    <p:sldId id="298" r:id="rId15"/>
    <p:sldId id="305" r:id="rId16"/>
    <p:sldId id="284" r:id="rId17"/>
    <p:sldId id="29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40B0B3C9-ED3E-4C29-918B-DCD7205FA4DD}" type="datetimeFigureOut">
              <a:rPr lang="en-IN" smtClean="0"/>
              <a:t>13-09-2023</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EE24AD05-F520-4946-8B93-CF93D4234D1B}"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194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B0B3C9-ED3E-4C29-918B-DCD7205FA4DD}"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24AD05-F520-4946-8B93-CF93D4234D1B}" type="slidenum">
              <a:rPr lang="en-IN" smtClean="0"/>
              <a:t>‹#›</a:t>
            </a:fld>
            <a:endParaRPr lang="en-IN"/>
          </a:p>
        </p:txBody>
      </p:sp>
    </p:spTree>
    <p:extLst>
      <p:ext uri="{BB962C8B-B14F-4D97-AF65-F5344CB8AC3E}">
        <p14:creationId xmlns:p14="http://schemas.microsoft.com/office/powerpoint/2010/main" val="1564504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B0B3C9-ED3E-4C29-918B-DCD7205FA4DD}"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24AD05-F520-4946-8B93-CF93D4234D1B}" type="slidenum">
              <a:rPr lang="en-IN" smtClean="0"/>
              <a:t>‹#›</a:t>
            </a:fld>
            <a:endParaRPr lang="en-IN"/>
          </a:p>
        </p:txBody>
      </p:sp>
    </p:spTree>
    <p:extLst>
      <p:ext uri="{BB962C8B-B14F-4D97-AF65-F5344CB8AC3E}">
        <p14:creationId xmlns:p14="http://schemas.microsoft.com/office/powerpoint/2010/main" val="2247535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B0B3C9-ED3E-4C29-918B-DCD7205FA4DD}"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24AD05-F520-4946-8B93-CF93D4234D1B}" type="slidenum">
              <a:rPr lang="en-IN" smtClean="0"/>
              <a:t>‹#›</a:t>
            </a:fld>
            <a:endParaRPr lang="en-IN"/>
          </a:p>
        </p:txBody>
      </p:sp>
    </p:spTree>
    <p:extLst>
      <p:ext uri="{BB962C8B-B14F-4D97-AF65-F5344CB8AC3E}">
        <p14:creationId xmlns:p14="http://schemas.microsoft.com/office/powerpoint/2010/main" val="3454660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B0B3C9-ED3E-4C29-918B-DCD7205FA4DD}"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24AD05-F520-4946-8B93-CF93D4234D1B}" type="slidenum">
              <a:rPr lang="en-IN" smtClean="0"/>
              <a:t>‹#›</a:t>
            </a:fld>
            <a:endParaRPr lang="en-IN"/>
          </a:p>
        </p:txBody>
      </p:sp>
    </p:spTree>
    <p:extLst>
      <p:ext uri="{BB962C8B-B14F-4D97-AF65-F5344CB8AC3E}">
        <p14:creationId xmlns:p14="http://schemas.microsoft.com/office/powerpoint/2010/main" val="2958940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0B3C9-ED3E-4C29-918B-DCD7205FA4DD}"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24AD05-F520-4946-8B93-CF93D4234D1B}"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19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B0B3C9-ED3E-4C29-918B-DCD7205FA4DD}"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24AD05-F520-4946-8B93-CF93D4234D1B}" type="slidenum">
              <a:rPr lang="en-IN" smtClean="0"/>
              <a:t>‹#›</a:t>
            </a:fld>
            <a:endParaRPr lang="en-IN"/>
          </a:p>
        </p:txBody>
      </p:sp>
    </p:spTree>
    <p:extLst>
      <p:ext uri="{BB962C8B-B14F-4D97-AF65-F5344CB8AC3E}">
        <p14:creationId xmlns:p14="http://schemas.microsoft.com/office/powerpoint/2010/main" val="3273519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B0B3C9-ED3E-4C29-918B-DCD7205FA4DD}" type="datetimeFigureOut">
              <a:rPr lang="en-IN" smtClean="0"/>
              <a:t>13-09-2023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24AD05-F520-4946-8B93-CF93D4234D1B}" type="slidenum">
              <a:rPr lang="en-IN" smtClean="0"/>
              <a:t>‹#›</a:t>
            </a:fld>
            <a:endParaRPr lang="en-IN"/>
          </a:p>
        </p:txBody>
      </p:sp>
    </p:spTree>
    <p:extLst>
      <p:ext uri="{BB962C8B-B14F-4D97-AF65-F5344CB8AC3E}">
        <p14:creationId xmlns:p14="http://schemas.microsoft.com/office/powerpoint/2010/main" val="2374840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B0B3C9-ED3E-4C29-918B-DCD7205FA4DD}" type="datetimeFigureOut">
              <a:rPr lang="en-IN" smtClean="0"/>
              <a:t>13-09-2023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24AD05-F520-4946-8B93-CF93D4234D1B}" type="slidenum">
              <a:rPr lang="en-IN" smtClean="0"/>
              <a:t>‹#›</a:t>
            </a:fld>
            <a:endParaRPr lang="en-IN"/>
          </a:p>
        </p:txBody>
      </p:sp>
    </p:spTree>
    <p:extLst>
      <p:ext uri="{BB962C8B-B14F-4D97-AF65-F5344CB8AC3E}">
        <p14:creationId xmlns:p14="http://schemas.microsoft.com/office/powerpoint/2010/main" val="409624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B0B3C9-ED3E-4C29-918B-DCD7205FA4DD}" type="datetimeFigureOut">
              <a:rPr lang="en-IN" smtClean="0"/>
              <a:t>13-09-2023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24AD05-F520-4946-8B93-CF93D4234D1B}" type="slidenum">
              <a:rPr lang="en-IN" smtClean="0"/>
              <a:t>‹#›</a:t>
            </a:fld>
            <a:endParaRPr lang="en-IN"/>
          </a:p>
        </p:txBody>
      </p:sp>
    </p:spTree>
    <p:extLst>
      <p:ext uri="{BB962C8B-B14F-4D97-AF65-F5344CB8AC3E}">
        <p14:creationId xmlns:p14="http://schemas.microsoft.com/office/powerpoint/2010/main" val="428142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B0B3C9-ED3E-4C29-918B-DCD7205FA4DD}"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24AD05-F520-4946-8B93-CF93D4234D1B}" type="slidenum">
              <a:rPr lang="en-IN" smtClean="0"/>
              <a:t>‹#›</a:t>
            </a:fld>
            <a:endParaRPr lang="en-IN"/>
          </a:p>
        </p:txBody>
      </p:sp>
    </p:spTree>
    <p:extLst>
      <p:ext uri="{BB962C8B-B14F-4D97-AF65-F5344CB8AC3E}">
        <p14:creationId xmlns:p14="http://schemas.microsoft.com/office/powerpoint/2010/main" val="316885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B0B3C9-ED3E-4C29-918B-DCD7205FA4DD}"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24AD05-F520-4946-8B93-CF93D4234D1B}" type="slidenum">
              <a:rPr lang="en-IN" smtClean="0"/>
              <a:t>‹#›</a:t>
            </a:fld>
            <a:endParaRPr lang="en-IN"/>
          </a:p>
        </p:txBody>
      </p:sp>
    </p:spTree>
    <p:extLst>
      <p:ext uri="{BB962C8B-B14F-4D97-AF65-F5344CB8AC3E}">
        <p14:creationId xmlns:p14="http://schemas.microsoft.com/office/powerpoint/2010/main" val="424071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40B0B3C9-ED3E-4C29-918B-DCD7205FA4DD}" type="datetimeFigureOut">
              <a:rPr lang="en-IN" smtClean="0"/>
              <a:t>13-09-2023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EE24AD05-F520-4946-8B93-CF93D4234D1B}" type="slidenum">
              <a:rPr lang="en-IN" smtClean="0"/>
              <a:t>‹#›</a:t>
            </a:fld>
            <a:endParaRPr lang="en-IN"/>
          </a:p>
        </p:txBody>
      </p:sp>
    </p:spTree>
    <p:extLst>
      <p:ext uri="{BB962C8B-B14F-4D97-AF65-F5344CB8AC3E}">
        <p14:creationId xmlns:p14="http://schemas.microsoft.com/office/powerpoint/2010/main" val="1993970544"/>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DEE0CA-2C81-710D-4455-F39775EFD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702" y="364681"/>
            <a:ext cx="1475646" cy="1288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3">
            <a:extLst>
              <a:ext uri="{FF2B5EF4-FFF2-40B4-BE49-F238E27FC236}">
                <a16:creationId xmlns:a16="http://schemas.microsoft.com/office/drawing/2014/main" id="{8F5B3EAB-9236-9712-8505-E056D7C9061E}"/>
              </a:ext>
            </a:extLst>
          </p:cNvPr>
          <p:cNvSpPr txBox="1">
            <a:spLocks noChangeArrowheads="1"/>
          </p:cNvSpPr>
          <p:nvPr/>
        </p:nvSpPr>
        <p:spPr bwMode="auto">
          <a:xfrm>
            <a:off x="1149148" y="232988"/>
            <a:ext cx="936645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3600" b="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CMR College of Engineering &amp; Technology</a:t>
            </a:r>
            <a:endParaRPr lang="en-US" altLang="en-US" sz="3600" b="1" dirty="0">
              <a:latin typeface="Times New Roman" panose="02020603050405020304" pitchFamily="18" charset="0"/>
              <a:cs typeface="Times New Roman" panose="02020603050405020304" pitchFamily="18" charset="0"/>
            </a:endParaRPr>
          </a:p>
          <a:p>
            <a:pPr algn="ctr"/>
            <a:r>
              <a:rPr lang="en-US" altLang="en-US"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(UGC Autonomous)</a:t>
            </a:r>
            <a:endParaRPr lang="en-US" altLang="en-US" b="1" dirty="0">
              <a:latin typeface="Times New Roman" panose="02020603050405020304" pitchFamily="18" charset="0"/>
              <a:cs typeface="Times New Roman" panose="02020603050405020304" pitchFamily="18" charset="0"/>
            </a:endParaRPr>
          </a:p>
          <a:p>
            <a:pPr algn="ctr"/>
            <a:r>
              <a:rPr lang="en-US" altLang="en-US" b="1" dirty="0">
                <a:solidFill>
                  <a:srgbClr val="17365D"/>
                </a:solidFill>
                <a:latin typeface="Times New Roman" panose="02020603050405020304" pitchFamily="18" charset="0"/>
                <a:cs typeface="Times New Roman" panose="02020603050405020304" pitchFamily="18" charset="0"/>
                <a:sym typeface="Times New Roman" panose="02020603050405020304" pitchFamily="18" charset="0"/>
              </a:rPr>
              <a:t>Accredited by NAAC with “A+” Grade</a:t>
            </a:r>
            <a:endParaRPr lang="en-US" altLang="en-US" dirty="0">
              <a:latin typeface="Times New Roman" panose="02020603050405020304" pitchFamily="18" charset="0"/>
              <a:cs typeface="Times New Roman" panose="02020603050405020304" pitchFamily="18" charset="0"/>
            </a:endParaRPr>
          </a:p>
          <a:p>
            <a:pPr algn="ctr"/>
            <a:r>
              <a:rPr lang="en-US" altLang="en-US" dirty="0">
                <a:solidFill>
                  <a:srgbClr val="17365D"/>
                </a:solidFill>
                <a:latin typeface="Times New Roman" panose="02020603050405020304" pitchFamily="18" charset="0"/>
                <a:cs typeface="Times New Roman" panose="02020603050405020304" pitchFamily="18" charset="0"/>
                <a:sym typeface="Times New Roman" panose="02020603050405020304" pitchFamily="18" charset="0"/>
              </a:rPr>
              <a:t>Kandlakoya, Medchal Road, Hyderabad-501401</a:t>
            </a:r>
            <a:endParaRPr lang="en-US" altLang="en-US" dirty="0"/>
          </a:p>
        </p:txBody>
      </p:sp>
      <p:sp>
        <p:nvSpPr>
          <p:cNvPr id="4" name="TextBox 5">
            <a:extLst>
              <a:ext uri="{FF2B5EF4-FFF2-40B4-BE49-F238E27FC236}">
                <a16:creationId xmlns:a16="http://schemas.microsoft.com/office/drawing/2014/main" id="{46446FFB-3C20-3C1F-66EA-5BA0E33ADDC7}"/>
              </a:ext>
            </a:extLst>
          </p:cNvPr>
          <p:cNvSpPr txBox="1">
            <a:spLocks noChangeArrowheads="1"/>
          </p:cNvSpPr>
          <p:nvPr/>
        </p:nvSpPr>
        <p:spPr bwMode="auto">
          <a:xfrm>
            <a:off x="1993727" y="1769727"/>
            <a:ext cx="84208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b="1" dirty="0">
                <a:solidFill>
                  <a:schemeClr val="tx1">
                    <a:lumMod val="85000"/>
                    <a:lumOff val="15000"/>
                  </a:schemeClr>
                </a:solidFill>
                <a:latin typeface="Times New Roman" panose="02020603050405020304" pitchFamily="18" charset="0"/>
                <a:ea typeface="Book Antiqua" panose="02040602050305030304" pitchFamily="18" charset="0"/>
                <a:cs typeface="Times New Roman" panose="02020603050405020304" pitchFamily="18" charset="0"/>
                <a:sym typeface="Book Antiqua" panose="02040602050305030304" pitchFamily="18" charset="0"/>
              </a:rPr>
              <a:t>Department of Computer Science and Engineering</a:t>
            </a:r>
            <a:endParaRPr lang="en-US" altLang="en-US" sz="2800" dirty="0">
              <a:solidFill>
                <a:schemeClr val="tx1">
                  <a:lumMod val="85000"/>
                  <a:lumOff val="15000"/>
                </a:schemeClr>
              </a:solidFill>
              <a:latin typeface="Times New Roman" panose="02020603050405020304" pitchFamily="18" charset="0"/>
              <a:ea typeface="Book Antiqua" panose="0204060205030503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5CB4FFC-FCE5-60E8-BAC0-C247D3771F9E}"/>
              </a:ext>
            </a:extLst>
          </p:cNvPr>
          <p:cNvSpPr txBox="1">
            <a:spLocks noChangeArrowheads="1"/>
          </p:cNvSpPr>
          <p:nvPr/>
        </p:nvSpPr>
        <p:spPr bwMode="auto">
          <a:xfrm>
            <a:off x="806465" y="4431683"/>
            <a:ext cx="3563404" cy="143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spcBef>
                <a:spcPts val="400"/>
              </a:spcBef>
              <a:buClr>
                <a:schemeClr val="accent1"/>
              </a:buClr>
              <a:buSzPct val="68000"/>
            </a:pPr>
            <a:r>
              <a:rPr lang="en-US" altLang="en-US" sz="2000" b="1" dirty="0">
                <a:solidFill>
                  <a:schemeClr val="accent1">
                    <a:lumMod val="75000"/>
                  </a:schemeClr>
                </a:solidFill>
                <a:latin typeface="Times New Roman" panose="02020603050405020304" pitchFamily="18" charset="0"/>
                <a:cs typeface="Times New Roman" panose="02020603050405020304" pitchFamily="18" charset="0"/>
              </a:rPr>
              <a:t>Under esteemed guidance of</a:t>
            </a:r>
          </a:p>
          <a:p>
            <a:pPr>
              <a:lnSpc>
                <a:spcPct val="150000"/>
              </a:lnSpc>
              <a:spcBef>
                <a:spcPts val="400"/>
              </a:spcBef>
              <a:buClr>
                <a:schemeClr val="accent1"/>
              </a:buClr>
              <a:buSzPct val="68000"/>
            </a:pPr>
            <a:r>
              <a:rPr lang="en-US" altLang="en-US" b="1" dirty="0">
                <a:latin typeface="Times New Roman" panose="02020603050405020304" pitchFamily="18" charset="0"/>
                <a:cs typeface="Times New Roman" panose="02020603050405020304" pitchFamily="18" charset="0"/>
              </a:rPr>
              <a:t>Mr. G. </a:t>
            </a:r>
            <a:r>
              <a:rPr lang="en-US" altLang="en-US" b="1" dirty="0" err="1">
                <a:latin typeface="Times New Roman" panose="02020603050405020304" pitchFamily="18" charset="0"/>
                <a:cs typeface="Times New Roman" panose="02020603050405020304" pitchFamily="18" charset="0"/>
              </a:rPr>
              <a:t>Saidulu</a:t>
            </a:r>
            <a:endParaRPr lang="en-US" altLang="en-US" b="1" dirty="0">
              <a:latin typeface="Times New Roman" panose="02020603050405020304" pitchFamily="18" charset="0"/>
              <a:cs typeface="Times New Roman" panose="02020603050405020304" pitchFamily="18" charset="0"/>
            </a:endParaRPr>
          </a:p>
          <a:p>
            <a:pPr>
              <a:lnSpc>
                <a:spcPct val="150000"/>
              </a:lnSpc>
              <a:spcBef>
                <a:spcPts val="400"/>
              </a:spcBef>
              <a:buClr>
                <a:schemeClr val="accent1"/>
              </a:buClr>
              <a:buSzPct val="68000"/>
            </a:pPr>
            <a:r>
              <a:rPr lang="en-US" altLang="en-US" b="1" dirty="0">
                <a:latin typeface="Times New Roman" panose="02020603050405020304" pitchFamily="18" charset="0"/>
                <a:cs typeface="Times New Roman" panose="02020603050405020304" pitchFamily="18" charset="0"/>
              </a:rPr>
              <a:t>Assistant Professor</a:t>
            </a:r>
          </a:p>
        </p:txBody>
      </p:sp>
      <p:sp>
        <p:nvSpPr>
          <p:cNvPr id="13" name="TextBox 12">
            <a:extLst>
              <a:ext uri="{FF2B5EF4-FFF2-40B4-BE49-F238E27FC236}">
                <a16:creationId xmlns:a16="http://schemas.microsoft.com/office/drawing/2014/main" id="{019C714C-490E-ED8C-5A58-EC6841037FD7}"/>
              </a:ext>
            </a:extLst>
          </p:cNvPr>
          <p:cNvSpPr txBox="1"/>
          <p:nvPr/>
        </p:nvSpPr>
        <p:spPr>
          <a:xfrm flipH="1">
            <a:off x="7730751" y="4431683"/>
            <a:ext cx="4012069" cy="1704569"/>
          </a:xfrm>
          <a:prstGeom prst="rect">
            <a:avLst/>
          </a:prstGeom>
          <a:noFill/>
        </p:spPr>
        <p:txBody>
          <a:bodyPr wrap="square">
            <a:spAutoFit/>
          </a:bodyPr>
          <a:lstStyle/>
          <a:p>
            <a:pPr>
              <a:lnSpc>
                <a:spcPct val="150000"/>
              </a:lnSpc>
              <a:defRPr/>
            </a:pPr>
            <a:r>
              <a:rPr lang="en-US" b="1" dirty="0">
                <a:solidFill>
                  <a:schemeClr val="accent1">
                    <a:lumMod val="75000"/>
                  </a:schemeClr>
                </a:solidFill>
                <a:latin typeface="Times New Roman" panose="02020603050405020304" pitchFamily="18" charset="0"/>
                <a:cs typeface="Times New Roman" panose="02020603050405020304" pitchFamily="18" charset="0"/>
              </a:rPr>
              <a:t>Team Members ( batch no. 59 ) :</a:t>
            </a:r>
          </a:p>
          <a:p>
            <a:pPr>
              <a:lnSpc>
                <a:spcPct val="150000"/>
              </a:lnSpc>
              <a:defRPr/>
            </a:pPr>
            <a:r>
              <a:rPr lang="en-US" b="1" dirty="0">
                <a:latin typeface="Times New Roman" panose="02020603050405020304" pitchFamily="18" charset="0"/>
                <a:cs typeface="Times New Roman" panose="02020603050405020304" pitchFamily="18" charset="0"/>
              </a:rPr>
              <a:t>N. </a:t>
            </a:r>
            <a:r>
              <a:rPr lang="en-US" b="1" dirty="0" err="1">
                <a:latin typeface="Times New Roman" panose="02020603050405020304" pitchFamily="18" charset="0"/>
                <a:cs typeface="Times New Roman" panose="02020603050405020304" pitchFamily="18" charset="0"/>
              </a:rPr>
              <a:t>Viany</a:t>
            </a:r>
            <a:r>
              <a:rPr lang="en-US" b="1" dirty="0">
                <a:latin typeface="Times New Roman" panose="02020603050405020304" pitchFamily="18" charset="0"/>
                <a:cs typeface="Times New Roman" panose="02020603050405020304" pitchFamily="18" charset="0"/>
              </a:rPr>
              <a:t> Reddy         </a:t>
            </a:r>
            <a:r>
              <a:rPr lang="en-US" sz="1800" b="1" dirty="0">
                <a:latin typeface="Times New Roman" panose="02020603050405020304" pitchFamily="18" charset="0"/>
                <a:cs typeface="Times New Roman" panose="02020603050405020304" pitchFamily="18" charset="0"/>
              </a:rPr>
              <a:t>(20H51A05F0)</a:t>
            </a:r>
          </a:p>
          <a:p>
            <a:pPr>
              <a:lnSpc>
                <a:spcPct val="150000"/>
              </a:lnSpc>
              <a:defRPr/>
            </a:pPr>
            <a:r>
              <a:rPr lang="en-US" b="1" dirty="0">
                <a:latin typeface="Times New Roman" panose="02020603050405020304" pitchFamily="18" charset="0"/>
                <a:cs typeface="Times New Roman" panose="02020603050405020304" pitchFamily="18" charset="0"/>
              </a:rPr>
              <a:t>B. Ajay Kumar         (20H51A05N1)</a:t>
            </a:r>
          </a:p>
          <a:p>
            <a:pPr>
              <a:lnSpc>
                <a:spcPct val="150000"/>
              </a:lnSpc>
              <a:defRPr/>
            </a:pPr>
            <a:r>
              <a:rPr lang="en-US" b="1" dirty="0" err="1">
                <a:latin typeface="Times New Roman" panose="02020603050405020304" pitchFamily="18" charset="0"/>
                <a:cs typeface="Times New Roman" panose="02020603050405020304" pitchFamily="18" charset="0"/>
              </a:rPr>
              <a:t>Ch.Varshini</a:t>
            </a:r>
            <a:r>
              <a:rPr lang="en-US"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  (20H51A05N5)</a:t>
            </a:r>
          </a:p>
        </p:txBody>
      </p:sp>
      <p:sp>
        <p:nvSpPr>
          <p:cNvPr id="5" name="TextBox 4">
            <a:extLst>
              <a:ext uri="{FF2B5EF4-FFF2-40B4-BE49-F238E27FC236}">
                <a16:creationId xmlns:a16="http://schemas.microsoft.com/office/drawing/2014/main" id="{9C32D7EE-41BE-FD85-F142-43699E78A3AD}"/>
              </a:ext>
            </a:extLst>
          </p:cNvPr>
          <p:cNvSpPr txBox="1"/>
          <p:nvPr/>
        </p:nvSpPr>
        <p:spPr>
          <a:xfrm>
            <a:off x="3062152" y="2345554"/>
            <a:ext cx="5360044" cy="523220"/>
          </a:xfrm>
          <a:prstGeom prst="rect">
            <a:avLst/>
          </a:prstGeom>
          <a:noFill/>
        </p:spPr>
        <p:txBody>
          <a:bodyPr wrap="square" rtlCol="0">
            <a:spAutoFit/>
          </a:bodyPr>
          <a:lstStyle/>
          <a:p>
            <a:pPr algn="ctr"/>
            <a:r>
              <a:rPr lang="en-US" sz="2800" b="1" dirty="0">
                <a:solidFill>
                  <a:srgbClr val="002060"/>
                </a:solidFill>
                <a:latin typeface="Times New Roman" panose="02020603050405020304" pitchFamily="18" charset="0"/>
                <a:cs typeface="Times New Roman" panose="02020603050405020304" pitchFamily="18" charset="0"/>
              </a:rPr>
              <a:t>Major Project</a:t>
            </a:r>
          </a:p>
        </p:txBody>
      </p:sp>
      <p:sp>
        <p:nvSpPr>
          <p:cNvPr id="7" name="TextBox 6">
            <a:extLst>
              <a:ext uri="{FF2B5EF4-FFF2-40B4-BE49-F238E27FC236}">
                <a16:creationId xmlns:a16="http://schemas.microsoft.com/office/drawing/2014/main" id="{3889C32F-6D09-4C9C-D8AB-6120DC147687}"/>
              </a:ext>
            </a:extLst>
          </p:cNvPr>
          <p:cNvSpPr txBox="1"/>
          <p:nvPr/>
        </p:nvSpPr>
        <p:spPr>
          <a:xfrm>
            <a:off x="2747365" y="3121836"/>
            <a:ext cx="6170013" cy="461665"/>
          </a:xfrm>
          <a:prstGeom prst="rect">
            <a:avLst/>
          </a:prstGeom>
          <a:noFill/>
        </p:spPr>
        <p:txBody>
          <a:bodyPr wrap="square" rtlCol="0">
            <a:spAutoFit/>
          </a:bodyPr>
          <a:lstStyle/>
          <a:p>
            <a:r>
              <a:rPr lang="en-US" sz="24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SKIN LESION DETECTION</a:t>
            </a:r>
            <a:endParaRPr lang="en-IN" sz="24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1223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198EC-089D-213C-B3E5-393F3D9CB29B}"/>
              </a:ext>
            </a:extLst>
          </p:cNvPr>
          <p:cNvSpPr txBox="1">
            <a:spLocks/>
          </p:cNvSpPr>
          <p:nvPr/>
        </p:nvSpPr>
        <p:spPr>
          <a:xfrm>
            <a:off x="518820" y="587614"/>
            <a:ext cx="9835180" cy="75029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DEFINITION</a:t>
            </a:r>
            <a:endParaRPr lang="en-IN" sz="36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AAD9956-BD94-A154-83C6-C8C1E2288BDD}"/>
              </a:ext>
            </a:extLst>
          </p:cNvPr>
          <p:cNvSpPr txBox="1"/>
          <p:nvPr/>
        </p:nvSpPr>
        <p:spPr>
          <a:xfrm>
            <a:off x="683394" y="1499209"/>
            <a:ext cx="10866922" cy="391305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0" i="0" dirty="0">
                <a:effectLst/>
                <a:latin typeface="Söhne"/>
              </a:rPr>
              <a:t>Skin lesions are areas of your skin that are different from the skin around them</a:t>
            </a:r>
            <a:r>
              <a:rPr lang="en-US" sz="2400" dirty="0">
                <a:latin typeface="Söhne"/>
              </a:rPr>
              <a:t>.</a:t>
            </a:r>
            <a:endParaRPr lang="en-US" sz="2400" b="0" i="0" dirty="0">
              <a:effectLst/>
              <a:latin typeface="Söhne"/>
            </a:endParaRPr>
          </a:p>
          <a:p>
            <a:pPr marL="342900" indent="-342900" algn="just">
              <a:lnSpc>
                <a:spcPct val="150000"/>
              </a:lnSpc>
              <a:buFont typeface="Arial" panose="020B0604020202020204" pitchFamily="34" charset="0"/>
              <a:buChar char="•"/>
            </a:pPr>
            <a:r>
              <a:rPr lang="en-US" sz="2400" dirty="0"/>
              <a:t>Skin lesions are common and may be the result of an injury or damage to your skin, like sunburn. </a:t>
            </a:r>
            <a:endParaRPr lang="en-US" sz="2400" dirty="0">
              <a:latin typeface="Söhne"/>
            </a:endParaRPr>
          </a:p>
          <a:p>
            <a:pPr marL="342900" indent="-342900" algn="just">
              <a:lnSpc>
                <a:spcPct val="150000"/>
              </a:lnSpc>
              <a:buFont typeface="Arial" panose="020B0604020202020204" pitchFamily="34" charset="0"/>
              <a:buChar char="•"/>
            </a:pPr>
            <a:r>
              <a:rPr lang="en-US" sz="2400" dirty="0"/>
              <a:t> They're sometimes a sign of underlying conditions, like infections or autoimmune diseases</a:t>
            </a:r>
            <a:r>
              <a:rPr lang="en-US" sz="2400" dirty="0">
                <a:latin typeface="Söhne"/>
              </a:rPr>
              <a:t>.</a:t>
            </a:r>
          </a:p>
          <a:p>
            <a:pPr marL="342900" indent="-342900" algn="just">
              <a:lnSpc>
                <a:spcPct val="150000"/>
              </a:lnSpc>
              <a:buFont typeface="Arial" panose="020B0604020202020204" pitchFamily="34" charset="0"/>
              <a:buChar char="•"/>
            </a:pPr>
            <a:r>
              <a:rPr lang="en-US" sz="2400" dirty="0"/>
              <a:t>skin lesion classification remains challenging due to the visual similarities between benign and melanoma lesions</a:t>
            </a:r>
            <a:r>
              <a:rPr lang="en-US" sz="2400" dirty="0">
                <a:latin typeface="Söhne"/>
              </a:rPr>
              <a:t>.</a:t>
            </a:r>
            <a:endParaRPr lang="en-IN" sz="2400" dirty="0"/>
          </a:p>
        </p:txBody>
      </p:sp>
    </p:spTree>
    <p:extLst>
      <p:ext uri="{BB962C8B-B14F-4D97-AF65-F5344CB8AC3E}">
        <p14:creationId xmlns:p14="http://schemas.microsoft.com/office/powerpoint/2010/main" val="3597171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A1ED-4C1A-1EF1-B8FE-7653B6B90558}"/>
              </a:ext>
            </a:extLst>
          </p:cNvPr>
          <p:cNvSpPr>
            <a:spLocks noGrp="1"/>
          </p:cNvSpPr>
          <p:nvPr>
            <p:ph type="title"/>
          </p:nvPr>
        </p:nvSpPr>
        <p:spPr>
          <a:xfrm>
            <a:off x="739588" y="436582"/>
            <a:ext cx="9875520" cy="1356360"/>
          </a:xfrm>
        </p:spPr>
        <p:txBody>
          <a:bodyPr>
            <a:normAutofit/>
          </a:bodyPr>
          <a:lstStyle/>
          <a:p>
            <a:r>
              <a:rPr lang="en-US" sz="36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a:t>
            </a:r>
            <a:endParaRPr lang="en-IN" sz="36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2F2616-CD8D-494C-E967-286B6A1BD557}"/>
              </a:ext>
            </a:extLst>
          </p:cNvPr>
          <p:cNvSpPr>
            <a:spLocks noGrp="1"/>
          </p:cNvSpPr>
          <p:nvPr>
            <p:ph sz="quarter" idx="13"/>
          </p:nvPr>
        </p:nvSpPr>
        <p:spPr>
          <a:xfrm>
            <a:off x="636998" y="1792943"/>
            <a:ext cx="10515096" cy="4535938"/>
          </a:xfrm>
        </p:spPr>
        <p:txBody>
          <a:bodyPr>
            <a:normAutofit fontScale="25000" lnSpcReduction="20000"/>
          </a:bodyPr>
          <a:lstStyle/>
          <a:p>
            <a:pPr marL="1143000" indent="-1143000">
              <a:lnSpc>
                <a:spcPct val="150000"/>
              </a:lnSpc>
              <a:buFont typeface="Wingdings" panose="05000000000000000000" pitchFamily="2" charset="2"/>
              <a:buChar char="Ø"/>
            </a:pPr>
            <a:r>
              <a:rPr lang="en-US" sz="8000" dirty="0">
                <a:latin typeface="Times New Roman"/>
                <a:cs typeface="Times New Roman"/>
              </a:rPr>
              <a:t>The proposed system for recognizing currency notes utilizes the YOLOv5 algorithm, which is trained using transfer learning to detect currency in multiple input images. To make the system accessible to the visually impaired, a web-based application is designed using Flask and YOLOv5. </a:t>
            </a:r>
          </a:p>
          <a:p>
            <a:pPr marL="1143000" indent="-1143000">
              <a:lnSpc>
                <a:spcPct val="150000"/>
              </a:lnSpc>
              <a:buFont typeface="Wingdings" panose="05000000000000000000" pitchFamily="2" charset="2"/>
              <a:buChar char="Ø"/>
            </a:pPr>
            <a:r>
              <a:rPr lang="en-US" sz="8000" dirty="0">
                <a:latin typeface="Times New Roman"/>
                <a:cs typeface="Times New Roman"/>
              </a:rPr>
              <a:t>The application provides labels on the screen and generates audio files of the detected currency notes when a currency note image is uploaded. </a:t>
            </a:r>
          </a:p>
          <a:p>
            <a:pPr marL="1143000" indent="-1143000">
              <a:lnSpc>
                <a:spcPct val="150000"/>
              </a:lnSpc>
              <a:buFont typeface="Wingdings" panose="05000000000000000000" pitchFamily="2" charset="2"/>
              <a:buChar char="Ø"/>
            </a:pPr>
            <a:r>
              <a:rPr lang="en-US" sz="8000" dirty="0">
                <a:latin typeface="Times New Roman"/>
                <a:cs typeface="Times New Roman"/>
              </a:rPr>
              <a:t>This system has the potential to significantly aid the visually impaired in recognizing the denomination on the currency notes, making it an important development in the field of currency recognition.</a:t>
            </a:r>
          </a:p>
          <a:p>
            <a:pPr marL="457200" indent="-457200">
              <a:lnSpc>
                <a:spcPct val="150000"/>
              </a:lnSpc>
              <a:buFont typeface="Arial" panose="020B0604020202020204" pitchFamily="34" charset="0"/>
              <a:buChar char="•"/>
            </a:pPr>
            <a:endParaRPr lang="en-US" sz="8000" dirty="0">
              <a:latin typeface="Times New Roman"/>
              <a:cs typeface="Times New Roman"/>
            </a:endParaRPr>
          </a:p>
          <a:p>
            <a:pPr marL="457200" indent="-457200">
              <a:lnSpc>
                <a:spcPct val="150000"/>
              </a:lnSpc>
              <a:buFont typeface="Arial" panose="020B0604020202020204" pitchFamily="34" charset="0"/>
              <a:buChar char="•"/>
            </a:pPr>
            <a:endParaRPr lang="en-US" sz="2800" dirty="0">
              <a:latin typeface="Times New Roman"/>
              <a:cs typeface="Times New Roman"/>
            </a:endParaRPr>
          </a:p>
          <a:p>
            <a:pPr marL="457200" indent="-457200">
              <a:lnSpc>
                <a:spcPct val="150000"/>
              </a:lnSpc>
              <a:buFont typeface="Arial" panose="020B0604020202020204" pitchFamily="34" charset="0"/>
              <a:buChar char="•"/>
            </a:pPr>
            <a:endParaRPr lang="en-US" sz="2800" dirty="0">
              <a:latin typeface="Times New Roman"/>
              <a:cs typeface="Times New Roman"/>
            </a:endParaRPr>
          </a:p>
          <a:p>
            <a:pPr marL="457200" indent="-457200">
              <a:lnSpc>
                <a:spcPct val="150000"/>
              </a:lnSpc>
              <a:buFont typeface="Arial" panose="020B0604020202020204" pitchFamily="34" charset="0"/>
              <a:buChar char="•"/>
            </a:pPr>
            <a:endParaRPr lang="en-US" sz="2800" dirty="0">
              <a:latin typeface="Times New Roman"/>
              <a:cs typeface="Times New Roman"/>
            </a:endParaRPr>
          </a:p>
        </p:txBody>
      </p:sp>
    </p:spTree>
    <p:extLst>
      <p:ext uri="{BB962C8B-B14F-4D97-AF65-F5344CB8AC3E}">
        <p14:creationId xmlns:p14="http://schemas.microsoft.com/office/powerpoint/2010/main" val="922256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79B62-80C1-8F5C-7A91-BF88B0F0DF9A}"/>
              </a:ext>
            </a:extLst>
          </p:cNvPr>
          <p:cNvSpPr>
            <a:spLocks noGrp="1"/>
          </p:cNvSpPr>
          <p:nvPr>
            <p:ph type="title"/>
          </p:nvPr>
        </p:nvSpPr>
        <p:spPr>
          <a:xfrm>
            <a:off x="760288" y="609600"/>
            <a:ext cx="10258232" cy="592476"/>
          </a:xfrm>
        </p:spPr>
        <p:txBody>
          <a:bodyPr>
            <a:normAutofit/>
          </a:bodyPr>
          <a:lstStyle/>
          <a:p>
            <a:r>
              <a:rPr lang="en-IN" sz="36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ALGORITHMS</a:t>
            </a:r>
          </a:p>
        </p:txBody>
      </p:sp>
      <p:sp>
        <p:nvSpPr>
          <p:cNvPr id="3" name="Content Placeholder 2">
            <a:extLst>
              <a:ext uri="{FF2B5EF4-FFF2-40B4-BE49-F238E27FC236}">
                <a16:creationId xmlns:a16="http://schemas.microsoft.com/office/drawing/2014/main" id="{856CBAB7-7380-DE47-4632-E377C488D280}"/>
              </a:ext>
            </a:extLst>
          </p:cNvPr>
          <p:cNvSpPr>
            <a:spLocks noGrp="1"/>
          </p:cNvSpPr>
          <p:nvPr>
            <p:ph idx="1"/>
          </p:nvPr>
        </p:nvSpPr>
        <p:spPr>
          <a:xfrm>
            <a:off x="410966" y="1202076"/>
            <a:ext cx="11363218" cy="4893924"/>
          </a:xfrm>
        </p:spPr>
        <p:txBody>
          <a:bodyPr>
            <a:normAutofit/>
          </a:bodyPr>
          <a:lstStyle/>
          <a:p>
            <a:pPr marL="0" lvl="0" indent="0" algn="just" rtl="0">
              <a:spcBef>
                <a:spcPts val="0"/>
              </a:spcBef>
              <a:spcAft>
                <a:spcPts val="0"/>
              </a:spcAft>
              <a:buSzPct val="100000"/>
              <a:buNone/>
            </a:pPr>
            <a:endParaRPr lang="en-US" sz="2000" b="1" dirty="0">
              <a:solidFill>
                <a:schemeClr val="dk1"/>
              </a:solidFill>
              <a:latin typeface="Times New Roman"/>
              <a:cs typeface="Times New Roman"/>
              <a:sym typeface="Times New Roman"/>
            </a:endParaRPr>
          </a:p>
          <a:p>
            <a:pPr marL="0" lvl="0" indent="0" algn="just" rtl="0">
              <a:spcBef>
                <a:spcPts val="0"/>
              </a:spcBef>
              <a:spcAft>
                <a:spcPts val="0"/>
              </a:spcAft>
              <a:buSzPct val="100000"/>
              <a:buNone/>
            </a:pPr>
            <a:r>
              <a:rPr lang="en-US" sz="2000" b="1" dirty="0">
                <a:solidFill>
                  <a:schemeClr val="dk1"/>
                </a:solidFill>
                <a:latin typeface="Times New Roman"/>
                <a:cs typeface="Times New Roman"/>
                <a:sym typeface="Times New Roman"/>
              </a:rPr>
              <a:t>1.CNN Algorithm:</a:t>
            </a:r>
            <a:endParaRPr lang="en-US" sz="2000" dirty="0">
              <a:solidFill>
                <a:schemeClr val="dk1"/>
              </a:solidFill>
            </a:endParaRPr>
          </a:p>
          <a:p>
            <a:pPr marL="342900" lvl="0" indent="-342900" algn="just" rtl="0">
              <a:spcBef>
                <a:spcPts val="1000"/>
              </a:spcBef>
              <a:spcAft>
                <a:spcPts val="0"/>
              </a:spcAft>
              <a:buSzPct val="100000"/>
              <a:buFont typeface="Arial"/>
              <a:buChar char="•"/>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CNN is a neural network that extracts input image features and another neural network classifies the image features.</a:t>
            </a:r>
          </a:p>
          <a:p>
            <a:pPr marL="342900" lvl="0" indent="-342900" algn="just" rtl="0">
              <a:spcBef>
                <a:spcPts val="1000"/>
              </a:spcBef>
              <a:spcAft>
                <a:spcPts val="0"/>
              </a:spcAft>
              <a:buSzPct val="100000"/>
              <a:buFont typeface="Arial"/>
              <a:buChar char="•"/>
            </a:pPr>
            <a:r>
              <a:rPr lang="en-US" sz="1800" dirty="0">
                <a:solidFill>
                  <a:schemeClr val="dk1"/>
                </a:solidFill>
                <a:highlight>
                  <a:srgbClr val="F7F7F8"/>
                </a:highlight>
                <a:latin typeface="Times New Roman" panose="02020603050405020304" pitchFamily="18" charset="0"/>
                <a:ea typeface="Times New Roman"/>
                <a:cs typeface="Times New Roman" panose="02020603050405020304" pitchFamily="18" charset="0"/>
                <a:sym typeface="Times New Roman"/>
              </a:rPr>
              <a:t>It consist of multiple layers of interconnected nodes or neurons that process input data in a hierarchical manner.</a:t>
            </a:r>
            <a:endParaRPr lang="en-US" sz="1800" dirty="0">
              <a:latin typeface="Times New Roman" panose="02020603050405020304" pitchFamily="18" charset="0"/>
              <a:cs typeface="Times New Roman" panose="02020603050405020304" pitchFamily="18" charset="0"/>
            </a:endParaRPr>
          </a:p>
          <a:p>
            <a:pPr marL="342900" lvl="0" indent="-342900" algn="just" rtl="0">
              <a:spcBef>
                <a:spcPts val="1000"/>
              </a:spcBef>
              <a:spcAft>
                <a:spcPts val="0"/>
              </a:spcAft>
              <a:buSzPct val="100000"/>
              <a:buFont typeface="Arial"/>
              <a:buChar char="•"/>
            </a:pPr>
            <a:r>
              <a:rPr lang="en-US" sz="1800" dirty="0">
                <a:solidFill>
                  <a:schemeClr val="dk1"/>
                </a:solidFill>
                <a:highlight>
                  <a:srgbClr val="F7F7F8"/>
                </a:highlight>
                <a:latin typeface="Times New Roman" panose="02020603050405020304" pitchFamily="18" charset="0"/>
                <a:ea typeface="Times New Roman"/>
                <a:cs typeface="Times New Roman" panose="02020603050405020304" pitchFamily="18" charset="0"/>
                <a:sym typeface="Times New Roman"/>
              </a:rPr>
              <a:t>The first layer typically performs a convolution operation, which applies a set of filters or kernels to the input image to extract features such as edges, corners, and shapes. The subsequent layers often perform pooling, which down-samples the feature maps to reduce the spatial dimensions of the input.</a:t>
            </a:r>
            <a:endParaRPr lang="en-US" sz="1800" dirty="0">
              <a:latin typeface="Times New Roman" panose="02020603050405020304" pitchFamily="18" charset="0"/>
              <a:cs typeface="Times New Roman" panose="02020603050405020304" pitchFamily="18" charset="0"/>
            </a:endParaRPr>
          </a:p>
          <a:p>
            <a:pPr marL="342900" lvl="0" indent="-342931" algn="just" rtl="0">
              <a:spcBef>
                <a:spcPts val="1000"/>
              </a:spcBef>
              <a:spcAft>
                <a:spcPts val="0"/>
              </a:spcAft>
              <a:buSzPct val="100000"/>
              <a:buFont typeface="Arial"/>
              <a:buChar char="•"/>
            </a:pPr>
            <a:r>
              <a:rPr lang="en-US" sz="1800" dirty="0">
                <a:solidFill>
                  <a:schemeClr val="dk1"/>
                </a:solidFill>
                <a:highlight>
                  <a:srgbClr val="F7F7F8"/>
                </a:highlight>
                <a:latin typeface="Times New Roman" panose="02020603050405020304" pitchFamily="18" charset="0"/>
                <a:ea typeface="Times New Roman"/>
                <a:cs typeface="Times New Roman" panose="02020603050405020304" pitchFamily="18" charset="0"/>
                <a:sym typeface="Times New Roman"/>
              </a:rPr>
              <a:t>Finally, the output of the convolutional layers is passed to one or more fully connected layers that perform classification or regression tasks, depending on the specific application.</a:t>
            </a:r>
          </a:p>
          <a:p>
            <a:pPr marL="0" lvl="0" indent="0" algn="just" rtl="0">
              <a:spcBef>
                <a:spcPts val="0"/>
              </a:spcBef>
              <a:spcAft>
                <a:spcPts val="0"/>
              </a:spcAft>
              <a:buSzPts val="2200"/>
              <a:buNone/>
            </a:pPr>
            <a:endParaRPr lang="en-US" sz="2400" b="1" dirty="0">
              <a:solidFill>
                <a:schemeClr val="dk1"/>
              </a:solidFill>
              <a:highlight>
                <a:srgbClr val="F7F7F8"/>
              </a:highlight>
              <a:latin typeface="Times New Roman" panose="02020603050405020304" pitchFamily="18" charset="0"/>
              <a:cs typeface="Times New Roman" panose="02020603050405020304" pitchFamily="18" charset="0"/>
              <a:sym typeface="Times New Roman"/>
            </a:endParaRPr>
          </a:p>
          <a:p>
            <a:pPr marL="45720" indent="0">
              <a:buNone/>
            </a:pPr>
            <a:endParaRPr lang="en-IN" dirty="0"/>
          </a:p>
        </p:txBody>
      </p:sp>
    </p:spTree>
    <p:extLst>
      <p:ext uri="{BB962C8B-B14F-4D97-AF65-F5344CB8AC3E}">
        <p14:creationId xmlns:p14="http://schemas.microsoft.com/office/powerpoint/2010/main" val="1008690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1ABEA1-EAAD-966A-0F14-F99509B9204B}"/>
              </a:ext>
            </a:extLst>
          </p:cNvPr>
          <p:cNvSpPr txBox="1"/>
          <p:nvPr/>
        </p:nvSpPr>
        <p:spPr>
          <a:xfrm>
            <a:off x="4578556" y="2903605"/>
            <a:ext cx="3034885" cy="830997"/>
          </a:xfrm>
          <a:prstGeom prst="rect">
            <a:avLst/>
          </a:prstGeom>
          <a:noFill/>
        </p:spPr>
        <p:txBody>
          <a:bodyPr wrap="square">
            <a:spAutoFit/>
          </a:bodyPr>
          <a:lstStyle/>
          <a:p>
            <a:r>
              <a:rPr lang="en-US" sz="48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48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8DFF8120-421A-1060-47FF-807486EAE2B2}"/>
              </a:ext>
            </a:extLst>
          </p:cNvPr>
          <p:cNvCxnSpPr>
            <a:cxnSpLocks/>
          </p:cNvCxnSpPr>
          <p:nvPr/>
        </p:nvCxnSpPr>
        <p:spPr>
          <a:xfrm>
            <a:off x="1437372" y="3734602"/>
            <a:ext cx="9317255"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61631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0FB40-4BCB-F8D7-42FD-03F52BDAA8C7}"/>
              </a:ext>
            </a:extLst>
          </p:cNvPr>
          <p:cNvSpPr>
            <a:spLocks noGrp="1"/>
          </p:cNvSpPr>
          <p:nvPr>
            <p:ph type="title"/>
          </p:nvPr>
        </p:nvSpPr>
        <p:spPr/>
        <p:txBody>
          <a:bodyPr>
            <a:normAutofit/>
          </a:bodyPr>
          <a:lstStyle/>
          <a:p>
            <a:r>
              <a:rPr lang="en-IN" sz="36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5161949-993C-A078-C54D-A68B5461BBF7}"/>
              </a:ext>
            </a:extLst>
          </p:cNvPr>
          <p:cNvSpPr>
            <a:spLocks noGrp="1"/>
          </p:cNvSpPr>
          <p:nvPr>
            <p:ph idx="1"/>
          </p:nvPr>
        </p:nvSpPr>
        <p:spPr/>
        <p:txBody>
          <a:bodyPr>
            <a:normAutofit/>
          </a:bodyPr>
          <a:lstStyle/>
          <a:p>
            <a:pPr marL="45720" indent="0" algn="just">
              <a:buNone/>
            </a:pPr>
            <a:r>
              <a:rPr lang="en-US" dirty="0">
                <a:latin typeface="Times New Roman" panose="02020603050405020304" pitchFamily="18" charset="0"/>
                <a:cs typeface="Times New Roman" panose="02020603050405020304" pitchFamily="18" charset="0"/>
              </a:rPr>
              <a:t>This project has proposed a Deep Learning solution for assisting dermatologists during the diagnosis of skin lesions. More specifically, it has investigated how a previous semantic </a:t>
            </a:r>
            <a:r>
              <a:rPr lang="en-US" dirty="0" err="1">
                <a:latin typeface="Times New Roman" panose="02020603050405020304" pitchFamily="18" charset="0"/>
                <a:cs typeface="Times New Roman" panose="02020603050405020304" pitchFamily="18" charset="0"/>
              </a:rPr>
              <a:t>segmen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tation</a:t>
            </a:r>
            <a:r>
              <a:rPr lang="en-US" dirty="0">
                <a:latin typeface="Times New Roman" panose="02020603050405020304" pitchFamily="18" charset="0"/>
                <a:cs typeface="Times New Roman" panose="02020603050405020304" pitchFamily="18" charset="0"/>
              </a:rPr>
              <a:t> of the skin lesion improves the performance of a fine-tuned convolutional neural network model approach for a 2-class classifier for early melanoma detection.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806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1ABEA1-EAAD-966A-0F14-F99509B9204B}"/>
              </a:ext>
            </a:extLst>
          </p:cNvPr>
          <p:cNvSpPr txBox="1"/>
          <p:nvPr/>
        </p:nvSpPr>
        <p:spPr>
          <a:xfrm>
            <a:off x="4641121" y="2903605"/>
            <a:ext cx="2909756" cy="830997"/>
          </a:xfrm>
          <a:prstGeom prst="rect">
            <a:avLst/>
          </a:prstGeom>
          <a:noFill/>
        </p:spPr>
        <p:txBody>
          <a:bodyPr wrap="square">
            <a:spAutoFit/>
          </a:bodyPr>
          <a:lstStyle/>
          <a:p>
            <a:r>
              <a:rPr lang="en-US" sz="48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IN" sz="48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8DFF8120-421A-1060-47FF-807486EAE2B2}"/>
              </a:ext>
            </a:extLst>
          </p:cNvPr>
          <p:cNvCxnSpPr>
            <a:cxnSpLocks/>
          </p:cNvCxnSpPr>
          <p:nvPr/>
        </p:nvCxnSpPr>
        <p:spPr>
          <a:xfrm>
            <a:off x="1437372" y="3734602"/>
            <a:ext cx="9317255"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17492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6BE6-1F99-6A11-215F-47258E2558C5}"/>
              </a:ext>
            </a:extLst>
          </p:cNvPr>
          <p:cNvSpPr>
            <a:spLocks noGrp="1"/>
          </p:cNvSpPr>
          <p:nvPr>
            <p:ph type="title"/>
          </p:nvPr>
        </p:nvSpPr>
        <p:spPr>
          <a:xfrm>
            <a:off x="533400" y="388621"/>
            <a:ext cx="9875520" cy="1356360"/>
          </a:xfrm>
        </p:spPr>
        <p:txBody>
          <a:bodyPr>
            <a:normAutofit/>
          </a:bodyPr>
          <a:lstStyle/>
          <a:p>
            <a:r>
              <a:rPr lang="en-US" sz="32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r>
              <a:rPr lang="en-US" sz="3200" dirty="0">
                <a:solidFill>
                  <a:srgbClr val="0070C0"/>
                </a:solidFill>
                <a:latin typeface="Times New Roman" panose="02020603050405020304" pitchFamily="18" charset="0"/>
                <a:cs typeface="Times New Roman" panose="02020603050405020304" pitchFamily="18" charset="0"/>
              </a:rPr>
              <a:t> </a:t>
            </a:r>
            <a:r>
              <a:rPr lang="en-US" sz="2400" dirty="0">
                <a:solidFill>
                  <a:srgbClr val="0070C0"/>
                </a:solidFill>
                <a:latin typeface="Times New Roman" panose="02020603050405020304" pitchFamily="18" charset="0"/>
                <a:cs typeface="Times New Roman" panose="02020603050405020304" pitchFamily="18" charset="0"/>
              </a:rPr>
              <a:t>(BASE PAPERS)</a:t>
            </a:r>
            <a:endParaRPr lang="en-IN" sz="32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B1A1A4-6A4B-68F4-830A-6855E28F5ED7}"/>
              </a:ext>
            </a:extLst>
          </p:cNvPr>
          <p:cNvSpPr>
            <a:spLocks noGrp="1"/>
          </p:cNvSpPr>
          <p:nvPr>
            <p:ph sz="quarter" idx="13"/>
          </p:nvPr>
        </p:nvSpPr>
        <p:spPr>
          <a:xfrm>
            <a:off x="533400" y="1861523"/>
            <a:ext cx="10569388" cy="4267199"/>
          </a:xfrm>
        </p:spPr>
        <p:txBody>
          <a:bodyPr>
            <a:normAutofit/>
          </a:bodyPr>
          <a:lstStyle/>
          <a:p>
            <a:pPr marL="342900" indent="-342900">
              <a:spcBef>
                <a:spcPts val="0"/>
              </a:spcBef>
              <a:buClr>
                <a:schemeClr val="dk1"/>
              </a:buClr>
              <a:buSzPts val="1800"/>
            </a:pPr>
            <a:r>
              <a:rPr lang="en-US" sz="2400" dirty="0">
                <a:latin typeface="Times New Roman" panose="02020603050405020304" pitchFamily="18" charset="0"/>
                <a:cs typeface="Times New Roman" panose="02020603050405020304" pitchFamily="18" charset="0"/>
              </a:rPr>
              <a:t>C. </a:t>
            </a:r>
            <a:r>
              <a:rPr lang="en-US" sz="2400" dirty="0" err="1">
                <a:latin typeface="Times New Roman" panose="02020603050405020304" pitchFamily="18" charset="0"/>
                <a:cs typeface="Times New Roman" panose="02020603050405020304" pitchFamily="18" charset="0"/>
              </a:rPr>
              <a:t>Karimkhani</a:t>
            </a:r>
            <a:r>
              <a:rPr lang="en-US" sz="2400" dirty="0">
                <a:latin typeface="Times New Roman" panose="02020603050405020304" pitchFamily="18" charset="0"/>
                <a:cs typeface="Times New Roman" panose="02020603050405020304" pitchFamily="18" charset="0"/>
              </a:rPr>
              <a:t> et al. ”The global burden of melanoma: results from the Global Burden of Disease Study 2015”. In: British Journal of Dermatology 177.1 (2017), pp. 134–140</a:t>
            </a:r>
            <a:r>
              <a:rPr lang="en-US" sz="2000" dirty="0"/>
              <a:t>.</a:t>
            </a:r>
            <a:endParaRPr lang="en-US" sz="2400" dirty="0">
              <a:solidFill>
                <a:schemeClr val="dk1"/>
              </a:solidFill>
              <a:latin typeface="Times New Roman"/>
              <a:ea typeface="Times New Roman"/>
              <a:cs typeface="Times New Roman"/>
              <a:sym typeface="Times New Roman"/>
            </a:endParaRPr>
          </a:p>
          <a:p>
            <a:pPr marL="342900" indent="-342900">
              <a:spcBef>
                <a:spcPts val="0"/>
              </a:spcBef>
              <a:buClr>
                <a:schemeClr val="dk1"/>
              </a:buClr>
              <a:buSzPts val="1800"/>
            </a:pPr>
            <a:r>
              <a:rPr lang="en-US" sz="2400" dirty="0">
                <a:latin typeface="Times New Roman" panose="02020603050405020304" pitchFamily="18" charset="0"/>
                <a:cs typeface="Times New Roman" panose="02020603050405020304" pitchFamily="18" charset="0"/>
              </a:rPr>
              <a:t>D. L. </a:t>
            </a:r>
            <a:r>
              <a:rPr lang="en-US" sz="2400" dirty="0" err="1">
                <a:latin typeface="Times New Roman" panose="02020603050405020304" pitchFamily="18" charset="0"/>
                <a:cs typeface="Times New Roman" panose="02020603050405020304" pitchFamily="18" charset="0"/>
              </a:rPr>
              <a:t>Narayanan,R</a:t>
            </a:r>
            <a:r>
              <a:rPr lang="en-US" sz="2400" dirty="0">
                <a:latin typeface="Times New Roman" panose="02020603050405020304" pitchFamily="18" charset="0"/>
                <a:cs typeface="Times New Roman" panose="02020603050405020304" pitchFamily="18" charset="0"/>
              </a:rPr>
              <a:t>. N. </a:t>
            </a:r>
            <a:r>
              <a:rPr lang="en-US" sz="2400" dirty="0" err="1">
                <a:latin typeface="Times New Roman" panose="02020603050405020304" pitchFamily="18" charset="0"/>
                <a:cs typeface="Times New Roman" panose="02020603050405020304" pitchFamily="18" charset="0"/>
              </a:rPr>
              <a:t>Saladi</a:t>
            </a:r>
            <a:r>
              <a:rPr lang="en-US" sz="2400" dirty="0">
                <a:latin typeface="Times New Roman" panose="02020603050405020304" pitchFamily="18" charset="0"/>
                <a:cs typeface="Times New Roman" panose="02020603050405020304" pitchFamily="18" charset="0"/>
              </a:rPr>
              <a:t>, and J. L. Fox. ”Ultraviolet radiation and skin cancer”. In: International journal of dermatology 49.9 (2010), pp. 978–986.</a:t>
            </a:r>
          </a:p>
          <a:p>
            <a:pPr marL="0" indent="0">
              <a:spcBef>
                <a:spcPts val="0"/>
              </a:spcBef>
              <a:buClr>
                <a:schemeClr val="dk1"/>
              </a:buClr>
              <a:buSzPts val="1800"/>
              <a:buNone/>
            </a:pPr>
            <a:endPar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342900" indent="-342900">
              <a:spcBef>
                <a:spcPts val="0"/>
              </a:spcBef>
              <a:buClr>
                <a:schemeClr val="dk1"/>
              </a:buClr>
              <a:buSzPts val="1800"/>
            </a:pPr>
            <a:r>
              <a:rPr lang="en-US" sz="2400" dirty="0">
                <a:solidFill>
                  <a:schemeClr val="dk1"/>
                </a:solidFill>
                <a:latin typeface="Times New Roman"/>
                <a:ea typeface="Times New Roman"/>
                <a:cs typeface="Times New Roman"/>
                <a:sym typeface="Times New Roman"/>
              </a:rPr>
              <a:t>Pratiksha </a:t>
            </a:r>
            <a:r>
              <a:rPr lang="en-US" sz="2400" dirty="0" err="1">
                <a:solidFill>
                  <a:schemeClr val="dk1"/>
                </a:solidFill>
                <a:latin typeface="Times New Roman"/>
                <a:ea typeface="Times New Roman"/>
                <a:cs typeface="Times New Roman"/>
                <a:sym typeface="Times New Roman"/>
              </a:rPr>
              <a:t>Ganjave</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Rushikesh</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Markad</a:t>
            </a:r>
            <a:r>
              <a:rPr lang="en-US" sz="2400" dirty="0">
                <a:solidFill>
                  <a:schemeClr val="dk1"/>
                </a:solidFill>
                <a:latin typeface="Times New Roman"/>
                <a:ea typeface="Times New Roman"/>
                <a:cs typeface="Times New Roman"/>
                <a:sym typeface="Times New Roman"/>
              </a:rPr>
              <a:t> and Gaurav </a:t>
            </a:r>
            <a:r>
              <a:rPr lang="en-US" sz="2400" dirty="0" err="1">
                <a:solidFill>
                  <a:schemeClr val="dk1"/>
                </a:solidFill>
                <a:latin typeface="Times New Roman"/>
                <a:ea typeface="Times New Roman"/>
                <a:cs typeface="Times New Roman"/>
                <a:sym typeface="Times New Roman"/>
              </a:rPr>
              <a:t>Rasal</a:t>
            </a:r>
            <a:r>
              <a:rPr lang="en-US" sz="2400" dirty="0">
                <a:solidFill>
                  <a:schemeClr val="dk1"/>
                </a:solidFill>
                <a:latin typeface="Times New Roman"/>
                <a:ea typeface="Times New Roman"/>
                <a:cs typeface="Times New Roman"/>
                <a:sym typeface="Times New Roman"/>
              </a:rPr>
              <a:t> ," Currency Recognition for Visually blind ", in IJERT Research paper, in November 2021.</a:t>
            </a:r>
          </a:p>
          <a:p>
            <a:pPr marL="342900" indent="-342900">
              <a:spcBef>
                <a:spcPts val="0"/>
              </a:spcBef>
              <a:buClr>
                <a:schemeClr val="dk1"/>
              </a:buClr>
              <a:buSzPts val="1800"/>
            </a:pPr>
            <a:endParaRPr lang="en-US" sz="2400" dirty="0">
              <a:solidFill>
                <a:schemeClr val="dk1"/>
              </a:solidFill>
              <a:latin typeface="Times New Roman"/>
              <a:ea typeface="Times New Roman"/>
              <a:cs typeface="Times New Roman"/>
              <a:sym typeface="Times New Roman"/>
            </a:endParaRPr>
          </a:p>
          <a:p>
            <a:pPr marL="342900" indent="-342900">
              <a:spcBef>
                <a:spcPts val="0"/>
              </a:spcBef>
              <a:buClr>
                <a:schemeClr val="dk1"/>
              </a:buClr>
              <a:buSzPts val="1800"/>
            </a:pPr>
            <a:r>
              <a:rPr lang="en-US" sz="2400" dirty="0">
                <a:solidFill>
                  <a:schemeClr val="dk1"/>
                </a:solidFill>
                <a:latin typeface="Times New Roman"/>
                <a:ea typeface="Times New Roman"/>
                <a:cs typeface="Times New Roman"/>
                <a:sym typeface="Times New Roman"/>
              </a:rPr>
              <a:t>Shweta Yadav, Mr. Zulfikar Ali Ansari, </a:t>
            </a:r>
            <a:r>
              <a:rPr lang="en-US" sz="2400" dirty="0" err="1">
                <a:solidFill>
                  <a:schemeClr val="dk1"/>
                </a:solidFill>
                <a:latin typeface="Times New Roman"/>
                <a:ea typeface="Times New Roman"/>
                <a:cs typeface="Times New Roman"/>
                <a:sym typeface="Times New Roman"/>
              </a:rPr>
              <a:t>Kaushiki</a:t>
            </a:r>
            <a:r>
              <a:rPr lang="en-US" sz="2400" dirty="0">
                <a:solidFill>
                  <a:schemeClr val="dk1"/>
                </a:solidFill>
                <a:latin typeface="Times New Roman"/>
                <a:ea typeface="Times New Roman"/>
                <a:cs typeface="Times New Roman"/>
                <a:sym typeface="Times New Roman"/>
              </a:rPr>
              <a:t> Gautam Singh, "Currency Detection using image processing"</a:t>
            </a:r>
            <a:r>
              <a:rPr lang="en-US" sz="2400" dirty="0">
                <a:solidFill>
                  <a:schemeClr val="dk1"/>
                </a:solidFill>
                <a:latin typeface="Century Gothic"/>
                <a:ea typeface="Century Gothic"/>
                <a:cs typeface="Century Gothic"/>
                <a:sym typeface="Century Gothic"/>
              </a:rPr>
              <a:t> </a:t>
            </a:r>
            <a:r>
              <a:rPr lang="en-US" sz="2400" dirty="0">
                <a:solidFill>
                  <a:schemeClr val="dk1"/>
                </a:solidFill>
                <a:latin typeface="Times New Roman"/>
                <a:ea typeface="Times New Roman"/>
                <a:cs typeface="Times New Roman"/>
                <a:sym typeface="Times New Roman"/>
              </a:rPr>
              <a:t>in research paper (JETIR) , Volume 7, Issue 5 , May 2020.</a:t>
            </a:r>
          </a:p>
          <a:p>
            <a:endParaRPr lang="en-IN" dirty="0"/>
          </a:p>
        </p:txBody>
      </p:sp>
    </p:spTree>
    <p:extLst>
      <p:ext uri="{BB962C8B-B14F-4D97-AF65-F5344CB8AC3E}">
        <p14:creationId xmlns:p14="http://schemas.microsoft.com/office/powerpoint/2010/main" val="1637078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F5945F-FA18-0DA5-C39E-2DC479944AAB}"/>
              </a:ext>
            </a:extLst>
          </p:cNvPr>
          <p:cNvSpPr>
            <a:spLocks noGrp="1"/>
          </p:cNvSpPr>
          <p:nvPr>
            <p:ph sz="quarter" idx="13"/>
          </p:nvPr>
        </p:nvSpPr>
        <p:spPr>
          <a:xfrm>
            <a:off x="376518" y="439272"/>
            <a:ext cx="11438964" cy="6060140"/>
          </a:xfrm>
        </p:spPr>
        <p:txBody>
          <a:bodyPr/>
          <a:lstStyle/>
          <a:p>
            <a:endParaRPr lang="en-US" dirty="0"/>
          </a:p>
          <a:p>
            <a:endParaRPr lang="en-IN" dirty="0"/>
          </a:p>
          <a:p>
            <a:endParaRPr lang="en-IN" dirty="0"/>
          </a:p>
          <a:p>
            <a:pPr lvl="8"/>
            <a:endParaRPr lang="en-IN" dirty="0"/>
          </a:p>
          <a:p>
            <a:pPr lvl="8"/>
            <a:endParaRPr lang="en-IN" dirty="0"/>
          </a:p>
          <a:p>
            <a:pPr lvl="8"/>
            <a:endParaRPr lang="en-IN" dirty="0"/>
          </a:p>
          <a:p>
            <a:pPr lvl="8"/>
            <a:endParaRPr lang="en-IN" dirty="0"/>
          </a:p>
          <a:p>
            <a:pPr marL="2271400" lvl="8" indent="0">
              <a:buNone/>
            </a:pPr>
            <a:r>
              <a:rPr lang="en-IN" sz="7200" b="1" i="1" dirty="0">
                <a:solidFill>
                  <a:srgbClr val="FF0000"/>
                </a:solidFill>
                <a:effectLst>
                  <a:outerShdw blurRad="38100" dist="38100" dir="2700000" algn="tl">
                    <a:srgbClr val="000000">
                      <a:alpha val="43137"/>
                    </a:srgbClr>
                  </a:outerShdw>
                </a:effectLst>
                <a:latin typeface="Algerian" panose="04020705040A02060702" pitchFamily="82" charset="0"/>
              </a:rPr>
              <a:t>	 </a:t>
            </a:r>
            <a:r>
              <a:rPr lang="en-IN" sz="7200" b="1" i="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a:p>
            <a:pPr lvl="8"/>
            <a:endParaRPr lang="en-IN" dirty="0"/>
          </a:p>
        </p:txBody>
      </p:sp>
    </p:spTree>
    <p:extLst>
      <p:ext uri="{BB962C8B-B14F-4D97-AF65-F5344CB8AC3E}">
        <p14:creationId xmlns:p14="http://schemas.microsoft.com/office/powerpoint/2010/main" val="297561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EB07D-6994-1099-BE9F-538A49DF2C3C}"/>
              </a:ext>
            </a:extLst>
          </p:cNvPr>
          <p:cNvSpPr txBox="1"/>
          <p:nvPr/>
        </p:nvSpPr>
        <p:spPr>
          <a:xfrm>
            <a:off x="681318" y="644570"/>
            <a:ext cx="6096000" cy="646331"/>
          </a:xfrm>
          <a:prstGeom prst="rect">
            <a:avLst/>
          </a:prstGeom>
          <a:noFill/>
        </p:spPr>
        <p:txBody>
          <a:bodyPr wrap="square">
            <a:spAutoFit/>
          </a:bodyPr>
          <a:lstStyle/>
          <a:p>
            <a:r>
              <a:rPr lang="en-US" sz="36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Outline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880C2A-E8B9-D21A-D321-09E8E0C24F86}"/>
              </a:ext>
            </a:extLst>
          </p:cNvPr>
          <p:cNvSpPr txBox="1">
            <a:spLocks/>
          </p:cNvSpPr>
          <p:nvPr/>
        </p:nvSpPr>
        <p:spPr>
          <a:xfrm>
            <a:off x="681318" y="1462710"/>
            <a:ext cx="10585524" cy="4506557"/>
          </a:xfrm>
          <a:prstGeom prst="rect">
            <a:avLst/>
          </a:prstGeom>
        </p:spPr>
        <p:txBody>
          <a:bodyPr>
            <a:normAutofit lnSpcReduction="1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Abstract</a:t>
            </a:r>
          </a:p>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Introduction</a:t>
            </a:r>
          </a:p>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Research objective</a:t>
            </a:r>
          </a:p>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Problem definition</a:t>
            </a:r>
          </a:p>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Existing solutions &amp; limitations</a:t>
            </a:r>
          </a:p>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Proposed system</a:t>
            </a:r>
          </a:p>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Future scope</a:t>
            </a:r>
          </a:p>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Conclusion</a:t>
            </a:r>
          </a:p>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88696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1ABEA1-EAAD-966A-0F14-F99509B9204B}"/>
              </a:ext>
            </a:extLst>
          </p:cNvPr>
          <p:cNvSpPr txBox="1"/>
          <p:nvPr/>
        </p:nvSpPr>
        <p:spPr>
          <a:xfrm>
            <a:off x="4772055" y="2707899"/>
            <a:ext cx="2312139" cy="830997"/>
          </a:xfrm>
          <a:prstGeom prst="rect">
            <a:avLst/>
          </a:prstGeom>
          <a:noFill/>
        </p:spPr>
        <p:txBody>
          <a:bodyPr wrap="square">
            <a:spAutoFit/>
          </a:bodyPr>
          <a:lstStyle/>
          <a:p>
            <a:r>
              <a:rPr lang="en-US" sz="48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en-IN" sz="48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8DFF8120-421A-1060-47FF-807486EAE2B2}"/>
              </a:ext>
            </a:extLst>
          </p:cNvPr>
          <p:cNvCxnSpPr>
            <a:cxnSpLocks/>
          </p:cNvCxnSpPr>
          <p:nvPr/>
        </p:nvCxnSpPr>
        <p:spPr>
          <a:xfrm>
            <a:off x="1437372" y="3734602"/>
            <a:ext cx="9317255"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33071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D61B92-9B9D-09B1-919F-641DF1D811EE}"/>
              </a:ext>
            </a:extLst>
          </p:cNvPr>
          <p:cNvSpPr txBox="1"/>
          <p:nvPr/>
        </p:nvSpPr>
        <p:spPr>
          <a:xfrm>
            <a:off x="681318" y="644570"/>
            <a:ext cx="6096000" cy="646331"/>
          </a:xfrm>
          <a:prstGeom prst="rect">
            <a:avLst/>
          </a:prstGeom>
          <a:noFill/>
        </p:spPr>
        <p:txBody>
          <a:bodyPr wrap="square">
            <a:spAutoFit/>
          </a:bodyPr>
          <a:lstStyle/>
          <a:p>
            <a:r>
              <a:rPr lang="en-US" sz="36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69B7905-447E-6AD8-4246-9FF55F248A61}"/>
              </a:ext>
            </a:extLst>
          </p:cNvPr>
          <p:cNvSpPr txBox="1"/>
          <p:nvPr/>
        </p:nvSpPr>
        <p:spPr>
          <a:xfrm>
            <a:off x="681318" y="1602907"/>
            <a:ext cx="10888248" cy="4093428"/>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thesis focuses on the problem of automatic skin lesion detection, particularly on melanoma detection, by applying semantic segmentation and classification from </a:t>
            </a:r>
            <a:r>
              <a:rPr lang="en-US" sz="2000" dirty="0" err="1">
                <a:latin typeface="Times New Roman" panose="02020603050405020304" pitchFamily="18" charset="0"/>
                <a:cs typeface="Times New Roman" panose="02020603050405020304" pitchFamily="18" charset="0"/>
              </a:rPr>
              <a:t>dermoscopic</a:t>
            </a:r>
            <a:r>
              <a:rPr lang="en-US" sz="2000" dirty="0">
                <a:latin typeface="Times New Roman" panose="02020603050405020304" pitchFamily="18" charset="0"/>
                <a:cs typeface="Times New Roman" panose="02020603050405020304" pitchFamily="18" charset="0"/>
              </a:rPr>
              <a:t> images using a deep learning based approach.</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For the first problem, a U-Net convolutional neural network architecture is applied for an accurate extraction of the lesion region</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For the second problem, the current model performs a binary classification (benign versus malignant) that can be used for </a:t>
            </a:r>
            <a:r>
              <a:rPr lang="en-US" sz="2000" b="0" i="0" dirty="0" err="1">
                <a:effectLst/>
                <a:latin typeface="Times New Roman" panose="02020603050405020304" pitchFamily="18" charset="0"/>
                <a:cs typeface="Times New Roman" panose="02020603050405020304" pitchFamily="18" charset="0"/>
              </a:rPr>
              <a:t>narly</a:t>
            </a:r>
            <a:r>
              <a:rPr lang="en-US" sz="2000" b="0" i="0" dirty="0">
                <a:effectLst/>
                <a:latin typeface="Times New Roman" panose="02020603050405020304" pitchFamily="18" charset="0"/>
                <a:cs typeface="Times New Roman" panose="02020603050405020304" pitchFamily="18" charset="0"/>
              </a:rPr>
              <a:t> melanoma detection.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proposed solution is built around the VGG-Net </a:t>
            </a:r>
            <a:r>
              <a:rPr lang="en-US" sz="2000" dirty="0" err="1">
                <a:latin typeface="Times New Roman" panose="02020603050405020304" pitchFamily="18" charset="0"/>
                <a:cs typeface="Times New Roman" panose="02020603050405020304" pitchFamily="18" charset="0"/>
              </a:rPr>
              <a:t>ConvNet</a:t>
            </a:r>
            <a:r>
              <a:rPr lang="en-US" sz="2000" dirty="0">
                <a:latin typeface="Times New Roman" panose="02020603050405020304" pitchFamily="18" charset="0"/>
                <a:cs typeface="Times New Roman" panose="02020603050405020304" pitchFamily="18" charset="0"/>
              </a:rPr>
              <a:t> architecture and uses the transfer learning paradigm.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t>
            </a:r>
            <a:r>
              <a:rPr lang="en-US" sz="2000" b="0" i="0" dirty="0">
                <a:effectLst/>
                <a:latin typeface="Times New Roman" panose="02020603050405020304" pitchFamily="18" charset="0"/>
                <a:cs typeface="Times New Roman" panose="02020603050405020304" pitchFamily="18" charset="0"/>
              </a:rPr>
              <a:t>his work performs a comparative evaluation of </a:t>
            </a:r>
            <a:r>
              <a:rPr lang="en-US" sz="2000" b="0" i="0" dirty="0" err="1">
                <a:effectLst/>
                <a:latin typeface="Times New Roman" panose="02020603050405020304" pitchFamily="18" charset="0"/>
                <a:cs typeface="Times New Roman" panose="02020603050405020304" pitchFamily="18" charset="0"/>
              </a:rPr>
              <a:t>classifica</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tion</a:t>
            </a:r>
            <a:r>
              <a:rPr lang="en-US" sz="2000" b="0" i="0" dirty="0">
                <a:effectLst/>
                <a:latin typeface="Times New Roman" panose="02020603050405020304" pitchFamily="18" charset="0"/>
                <a:cs typeface="Times New Roman" panose="02020603050405020304" pitchFamily="18" charset="0"/>
              </a:rPr>
              <a:t> alone (using the entire image) against a combination of the two approaches in order to assess which of them achieves better classification results.</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model is general enough to be extended to multi-class skin lesion classification.</a:t>
            </a:r>
          </a:p>
        </p:txBody>
      </p:sp>
    </p:spTree>
    <p:extLst>
      <p:ext uri="{BB962C8B-B14F-4D97-AF65-F5344CB8AC3E}">
        <p14:creationId xmlns:p14="http://schemas.microsoft.com/office/powerpoint/2010/main" val="60034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1ABEA1-EAAD-966A-0F14-F99509B9204B}"/>
              </a:ext>
            </a:extLst>
          </p:cNvPr>
          <p:cNvSpPr txBox="1"/>
          <p:nvPr/>
        </p:nvSpPr>
        <p:spPr>
          <a:xfrm>
            <a:off x="4444228" y="2707899"/>
            <a:ext cx="3303541" cy="830997"/>
          </a:xfrm>
          <a:prstGeom prst="rect">
            <a:avLst/>
          </a:prstGeom>
          <a:noFill/>
        </p:spPr>
        <p:txBody>
          <a:bodyPr wrap="square">
            <a:spAutoFit/>
          </a:bodyPr>
          <a:lstStyle/>
          <a:p>
            <a:r>
              <a:rPr lang="en-US" sz="48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8DFF8120-421A-1060-47FF-807486EAE2B2}"/>
              </a:ext>
            </a:extLst>
          </p:cNvPr>
          <p:cNvCxnSpPr>
            <a:cxnSpLocks/>
          </p:cNvCxnSpPr>
          <p:nvPr/>
        </p:nvCxnSpPr>
        <p:spPr>
          <a:xfrm>
            <a:off x="1437372" y="3734602"/>
            <a:ext cx="9317255"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71340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A3C333-5AA6-6E5A-46CD-532E11333994}"/>
              </a:ext>
            </a:extLst>
          </p:cNvPr>
          <p:cNvSpPr txBox="1"/>
          <p:nvPr/>
        </p:nvSpPr>
        <p:spPr>
          <a:xfrm>
            <a:off x="681318" y="644570"/>
            <a:ext cx="6096000" cy="646331"/>
          </a:xfrm>
          <a:prstGeom prst="rect">
            <a:avLst/>
          </a:prstGeom>
          <a:noFill/>
        </p:spPr>
        <p:txBody>
          <a:bodyPr wrap="square">
            <a:spAutoFit/>
          </a:bodyPr>
          <a:lstStyle/>
          <a:p>
            <a:r>
              <a:rPr lang="en-US" sz="36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0593C3B-DC9B-0293-FAB1-8FEE4CD249F1}"/>
              </a:ext>
            </a:extLst>
          </p:cNvPr>
          <p:cNvSpPr txBox="1"/>
          <p:nvPr/>
        </p:nvSpPr>
        <p:spPr>
          <a:xfrm>
            <a:off x="681317" y="1774121"/>
            <a:ext cx="10309412" cy="3737946"/>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a:cs typeface="Arial"/>
              </a:rPr>
              <a:t>This project is focused on melanoma detection, which is a fatal form of skin cancer often undiagnosed or misdiagnosed as a benign skin lesion.</a:t>
            </a:r>
            <a:endParaRPr lang="en-IN" sz="2000" dirty="0">
              <a:latin typeface="Times New Roman"/>
              <a:cs typeface="Arial"/>
            </a:endParaRPr>
          </a:p>
          <a:p>
            <a:pPr marL="342900" indent="-342900" algn="just">
              <a:lnSpc>
                <a:spcPct val="150000"/>
              </a:lnSpc>
              <a:buFont typeface="Wingdings" panose="05000000000000000000" pitchFamily="2" charset="2"/>
              <a:buChar char="Ø"/>
            </a:pPr>
            <a:r>
              <a:rPr lang="en-US" sz="2000" dirty="0">
                <a:latin typeface="Times New Roman"/>
                <a:cs typeface="Times New Roman"/>
              </a:rPr>
              <a:t>Melanoma can be detected by simple visual examination since it occurs on the skin surface, but an early detection is imperative: the lives of melanoma patients depend on accurate and early diagnosis.</a:t>
            </a:r>
            <a:r>
              <a:rPr lang="en-IN" sz="2000" dirty="0">
                <a:latin typeface="Times New Roman"/>
                <a:cs typeface="Times New Roman"/>
              </a:rPr>
              <a:t>.</a:t>
            </a:r>
            <a:endParaRPr lang="en-IN" sz="2000" dirty="0">
              <a:latin typeface="Times New Roman"/>
              <a:cs typeface="Arial"/>
            </a:endParaRPr>
          </a:p>
          <a:p>
            <a:pPr marL="342900" indent="-342900">
              <a:lnSpc>
                <a:spcPct val="150000"/>
              </a:lnSpc>
              <a:buFont typeface="Wingdings" panose="05000000000000000000" pitchFamily="2" charset="2"/>
              <a:buChar char="Ø"/>
            </a:pPr>
            <a:r>
              <a:rPr lang="en-US" sz="2000" dirty="0"/>
              <a:t>This poses additional challenges to the task of distinguishing among skin lesions, especially between benign or malignant tumors, due to the large imbalance in the number of samples of each class of tumors.</a:t>
            </a:r>
            <a:endParaRPr lang="en-IN" sz="2000" dirty="0"/>
          </a:p>
        </p:txBody>
      </p:sp>
    </p:spTree>
    <p:extLst>
      <p:ext uri="{BB962C8B-B14F-4D97-AF65-F5344CB8AC3E}">
        <p14:creationId xmlns:p14="http://schemas.microsoft.com/office/powerpoint/2010/main" val="364586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1ABEA1-EAAD-966A-0F14-F99509B9204B}"/>
              </a:ext>
            </a:extLst>
          </p:cNvPr>
          <p:cNvSpPr txBox="1"/>
          <p:nvPr/>
        </p:nvSpPr>
        <p:spPr>
          <a:xfrm>
            <a:off x="3558704" y="2804151"/>
            <a:ext cx="5113658" cy="830997"/>
          </a:xfrm>
          <a:prstGeom prst="rect">
            <a:avLst/>
          </a:prstGeom>
          <a:noFill/>
        </p:spPr>
        <p:txBody>
          <a:bodyPr wrap="square">
            <a:spAutoFit/>
          </a:bodyPr>
          <a:lstStyle/>
          <a:p>
            <a:r>
              <a:rPr lang="en-US" sz="48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Research Objective</a:t>
            </a:r>
            <a:endParaRPr lang="en-IN" sz="48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8DFF8120-421A-1060-47FF-807486EAE2B2}"/>
              </a:ext>
            </a:extLst>
          </p:cNvPr>
          <p:cNvCxnSpPr>
            <a:cxnSpLocks/>
          </p:cNvCxnSpPr>
          <p:nvPr/>
        </p:nvCxnSpPr>
        <p:spPr>
          <a:xfrm>
            <a:off x="1437372" y="3734602"/>
            <a:ext cx="9317255"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40627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493D-9B76-066E-5050-0A0D19744E80}"/>
              </a:ext>
            </a:extLst>
          </p:cNvPr>
          <p:cNvSpPr>
            <a:spLocks noGrp="1"/>
          </p:cNvSpPr>
          <p:nvPr>
            <p:ph type="title"/>
          </p:nvPr>
        </p:nvSpPr>
        <p:spPr>
          <a:xfrm>
            <a:off x="1057835" y="385483"/>
            <a:ext cx="9835180" cy="1356360"/>
          </a:xfrm>
        </p:spPr>
        <p:txBody>
          <a:bodyPr>
            <a:normAutofit/>
          </a:bodyPr>
          <a:lstStyle/>
          <a:p>
            <a:r>
              <a:rPr lang="en-US" sz="36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2451CF-5375-A5B4-E35C-E8D51A9D8F1B}"/>
              </a:ext>
            </a:extLst>
          </p:cNvPr>
          <p:cNvSpPr>
            <a:spLocks noGrp="1"/>
          </p:cNvSpPr>
          <p:nvPr>
            <p:ph sz="quarter" idx="13"/>
          </p:nvPr>
        </p:nvSpPr>
        <p:spPr>
          <a:xfrm>
            <a:off x="803238" y="1741843"/>
            <a:ext cx="10585524" cy="4506557"/>
          </a:xfrm>
        </p:spPr>
        <p:txBody>
          <a:bodyPr>
            <a:normAutofit/>
          </a:bodyPr>
          <a:lstStyle/>
          <a:p>
            <a:pPr>
              <a:lnSpc>
                <a:spcPct val="150000"/>
              </a:lnSpc>
              <a:buClr>
                <a:srgbClr val="92D050"/>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Skin lesion segmentation: </a:t>
            </a:r>
            <a:r>
              <a:rPr lang="en-US" dirty="0">
                <a:latin typeface="Times New Roman" panose="02020603050405020304" pitchFamily="18" charset="0"/>
                <a:cs typeface="Times New Roman" panose="02020603050405020304" pitchFamily="18" charset="0"/>
              </a:rPr>
              <a:t>The first task will perform an automatic prediction of lesion.</a:t>
            </a:r>
          </a:p>
          <a:p>
            <a:pPr>
              <a:lnSpc>
                <a:spcPct val="150000"/>
              </a:lnSpc>
              <a:buClr>
                <a:srgbClr val="92D050"/>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Skin lesion classification:</a:t>
            </a:r>
            <a:r>
              <a:rPr lang="en-US" dirty="0">
                <a:latin typeface="Times New Roman" panose="02020603050405020304" pitchFamily="18" charset="0"/>
                <a:cs typeface="Times New Roman" panose="02020603050405020304" pitchFamily="18" charset="0"/>
              </a:rPr>
              <a:t> The second task will perform the automatic classification as either melanoma or non-melanoma. In order to find the best classification model, this task. will be divided into three subtasks according to different type of input skin images.</a:t>
            </a:r>
          </a:p>
          <a:p>
            <a:pPr>
              <a:lnSpc>
                <a:spcPct val="150000"/>
              </a:lnSpc>
              <a:buClr>
                <a:srgbClr val="92D05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Unaltered lesion classification:</a:t>
            </a:r>
            <a:r>
              <a:rPr lang="en-US" dirty="0">
                <a:latin typeface="Times New Roman" panose="02020603050405020304" pitchFamily="18" charset="0"/>
                <a:cs typeface="Times New Roman" panose="02020603050405020304" pitchFamily="18" charset="0"/>
              </a:rPr>
              <a:t> The basic model will perform the classification over the original skin RGB images contained in the ISIC dataset.</a:t>
            </a:r>
          </a:p>
        </p:txBody>
      </p:sp>
    </p:spTree>
    <p:extLst>
      <p:ext uri="{BB962C8B-B14F-4D97-AF65-F5344CB8AC3E}">
        <p14:creationId xmlns:p14="http://schemas.microsoft.com/office/powerpoint/2010/main" val="1876932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1ABEA1-EAAD-966A-0F14-F99509B9204B}"/>
              </a:ext>
            </a:extLst>
          </p:cNvPr>
          <p:cNvSpPr txBox="1"/>
          <p:nvPr/>
        </p:nvSpPr>
        <p:spPr>
          <a:xfrm>
            <a:off x="3539170" y="2813776"/>
            <a:ext cx="5113658" cy="830997"/>
          </a:xfrm>
          <a:prstGeom prst="rect">
            <a:avLst/>
          </a:prstGeom>
          <a:noFill/>
        </p:spPr>
        <p:txBody>
          <a:bodyPr wrap="square">
            <a:spAutoFit/>
          </a:bodyPr>
          <a:lstStyle/>
          <a:p>
            <a:r>
              <a:rPr lang="en-US" sz="48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definition</a:t>
            </a:r>
            <a:endParaRPr lang="en-IN" sz="48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8DFF8120-421A-1060-47FF-807486EAE2B2}"/>
              </a:ext>
            </a:extLst>
          </p:cNvPr>
          <p:cNvCxnSpPr>
            <a:cxnSpLocks/>
          </p:cNvCxnSpPr>
          <p:nvPr/>
        </p:nvCxnSpPr>
        <p:spPr>
          <a:xfrm>
            <a:off x="1437372" y="3734602"/>
            <a:ext cx="9317255"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9974781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Basis</Template>
  <TotalTime>566</TotalTime>
  <Words>939</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Algerian</vt:lpstr>
      <vt:lpstr>Arial</vt:lpstr>
      <vt:lpstr>Calibri</vt:lpstr>
      <vt:lpstr>Century Gothic</vt:lpstr>
      <vt:lpstr>Corbel</vt:lpstr>
      <vt:lpstr>Söhne</vt:lpstr>
      <vt:lpstr>Times New Roman</vt:lpstr>
      <vt:lpstr>Wingdings</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 OF THE PROJECT</vt:lpstr>
      <vt:lpstr>PowerPoint Presentation</vt:lpstr>
      <vt:lpstr>PowerPoint Presentation</vt:lpstr>
      <vt:lpstr>PROPOSED SYSTEM</vt:lpstr>
      <vt:lpstr>ALGORITHMS</vt:lpstr>
      <vt:lpstr>PowerPoint Presentation</vt:lpstr>
      <vt:lpstr>CONCLUSION</vt:lpstr>
      <vt:lpstr>PowerPoint Presentation</vt:lpstr>
      <vt:lpstr>REFERENCES (BASE PAPERS)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Saketh Reddy</dc:creator>
  <cp:lastModifiedBy>Rakshika Thotla</cp:lastModifiedBy>
  <cp:revision>11</cp:revision>
  <dcterms:created xsi:type="dcterms:W3CDTF">2023-02-06T14:10:14Z</dcterms:created>
  <dcterms:modified xsi:type="dcterms:W3CDTF">2023-09-13T06:59:46Z</dcterms:modified>
</cp:coreProperties>
</file>