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43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323" r:id="rId6"/>
    <p:sldId id="260" r:id="rId7"/>
    <p:sldId id="261" r:id="rId8"/>
    <p:sldId id="262" r:id="rId9"/>
    <p:sldId id="263" r:id="rId10"/>
    <p:sldId id="324" r:id="rId11"/>
    <p:sldId id="325" r:id="rId12"/>
    <p:sldId id="326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328" r:id="rId26"/>
    <p:sldId id="327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Helvetica Neue" panose="020B0604020202020204" charset="0"/>
      <p:regular r:id="rId37"/>
      <p:bold r:id="rId38"/>
      <p:italic r:id="rId39"/>
      <p:boldItalic r:id="rId40"/>
    </p:embeddedFont>
    <p:embeddedFont>
      <p:font typeface="Palatino Linotype" panose="02040502050505030304" pitchFamily="18" charset="0"/>
      <p:regular r:id="rId41"/>
      <p:bold r:id="rId42"/>
      <p:italic r:id="rId43"/>
      <p:boldItalic r:id="rId44"/>
    </p:embeddedFont>
    <p:embeddedFont>
      <p:font typeface="Trebuchet MS" panose="020B0603020202020204" pitchFamily="34" charset="0"/>
      <p:regular r:id="rId45"/>
      <p:bold r:id="rId46"/>
      <p:italic r:id="rId47"/>
      <p:boldItalic r:id="rId48"/>
    </p:embeddedFont>
    <p:embeddedFont>
      <p:font typeface="Wingdings 3" panose="05040102010807070707" pitchFamily="18" charset="2"/>
      <p:regular r:id="rId4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9" name="Google Shape;1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5551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9220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7584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03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872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20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9789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5647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3797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53433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1876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261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49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6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2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27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2993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3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59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45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349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B2FBCC-1FEC-4B03-5D4F-A41AD2259A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168" y="303213"/>
            <a:ext cx="1219200" cy="42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77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  <p:sldLayoutId id="2147484451" r:id="rId12"/>
    <p:sldLayoutId id="2147484452" r:id="rId13"/>
    <p:sldLayoutId id="2147484453" r:id="rId14"/>
    <p:sldLayoutId id="2147484454" r:id="rId15"/>
    <p:sldLayoutId id="214748445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/>
        </p:nvSpPr>
        <p:spPr>
          <a:xfrm>
            <a:off x="1137750" y="888445"/>
            <a:ext cx="10030993" cy="5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IN" sz="4800" b="1" i="0" dirty="0">
                <a:solidFill>
                  <a:srgbClr val="000000"/>
                </a:solidFill>
                <a:effectLst/>
                <a:latin typeface="Helvetica Neue"/>
              </a:rPr>
              <a:t>Book Recommendation System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20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Group 2: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Date:01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/08/2023</a:t>
            </a:r>
            <a:br>
              <a:rPr lang="en-GB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GB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dirty="0"/>
          </a:p>
        </p:txBody>
      </p:sp>
      <p:sp>
        <p:nvSpPr>
          <p:cNvPr id="192" name="Google Shape;192;p26"/>
          <p:cNvSpPr txBox="1"/>
          <p:nvPr/>
        </p:nvSpPr>
        <p:spPr>
          <a:xfrm>
            <a:off x="5640355" y="29718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4394720" y="2833981"/>
            <a:ext cx="487991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0" u="none" strike="noStrik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Ms. Anusree Raghunath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0" u="none" strike="noStrik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Ms. Vaishnavi Sanjay Nikhare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0" u="none" strike="noStrik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Mr. Pranav Ashok Dharpure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dirty="0">
                <a:effectLst/>
                <a:latin typeface="Century Gothic" panose="020B0502020202020204" pitchFamily="34" charset="0"/>
              </a:rPr>
              <a:t>Mr. Nikhit Manoharrao Chokhandre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0" u="none" strike="noStrik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Ms. Vinaya Bhat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0" u="none" strike="noStrik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Mr. Vinay N. Gangammanavar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0" u="none" strike="noStrik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Mr. Sandipan Biswas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D89ABD-E2F7-89D5-7151-F0FC042AE237}"/>
              </a:ext>
            </a:extLst>
          </p:cNvPr>
          <p:cNvSpPr txBox="1"/>
          <p:nvPr/>
        </p:nvSpPr>
        <p:spPr>
          <a:xfrm>
            <a:off x="1489587" y="514979"/>
            <a:ext cx="9212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Century Gothic" panose="020B0502020202020204" pitchFamily="34" charset="0"/>
              </a:rPr>
              <a:t>Outlier detection and treatment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D252A-1338-B111-3060-4D2C90D79825}"/>
              </a:ext>
            </a:extLst>
          </p:cNvPr>
          <p:cNvSpPr txBox="1"/>
          <p:nvPr/>
        </p:nvSpPr>
        <p:spPr>
          <a:xfrm>
            <a:off x="1450257" y="5253786"/>
            <a:ext cx="9291483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We set the age criteria as 100 and anything more than 100 is treated as outlier.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There are total 2910 rows who's values of age &gt;100. we treat the outliers by dropping them.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017108-ECA5-47A5-9A88-3A15FD2C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97" y="1168870"/>
            <a:ext cx="7008205" cy="384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7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/>
        </p:nvSpPr>
        <p:spPr>
          <a:xfrm>
            <a:off x="1987421" y="2659599"/>
            <a:ext cx="920931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pre-processing </a:t>
            </a:r>
            <a:endParaRPr sz="4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1598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D89ABD-E2F7-89D5-7151-F0FC042AE237}"/>
              </a:ext>
            </a:extLst>
          </p:cNvPr>
          <p:cNvSpPr txBox="1"/>
          <p:nvPr/>
        </p:nvSpPr>
        <p:spPr>
          <a:xfrm>
            <a:off x="1489585" y="505147"/>
            <a:ext cx="9212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Century Gothic" panose="020B0502020202020204" pitchFamily="34" charset="0"/>
              </a:rPr>
              <a:t>Creating new columns from the Location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D252A-1338-B111-3060-4D2C90D79825}"/>
              </a:ext>
            </a:extLst>
          </p:cNvPr>
          <p:cNvSpPr txBox="1"/>
          <p:nvPr/>
        </p:nvSpPr>
        <p:spPr>
          <a:xfrm>
            <a:off x="1841878" y="5338882"/>
            <a:ext cx="9291483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The location column has 3 values separated by comma.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We use .split() method to create new columns city, state, country.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B36F2-10E2-A615-4021-14FF91C3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878" y="1443405"/>
            <a:ext cx="8508237" cy="357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/>
        </p:nvSpPr>
        <p:spPr>
          <a:xfrm>
            <a:off x="3255711" y="2875002"/>
            <a:ext cx="568057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</a:pPr>
            <a:r>
              <a:rPr lang="en-GB" sz="6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Visualization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/>
        </p:nvSpPr>
        <p:spPr>
          <a:xfrm>
            <a:off x="3255711" y="645762"/>
            <a:ext cx="56805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GB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 distribution of users</a:t>
            </a:r>
            <a:endParaRPr sz="2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2787160" y="5573684"/>
            <a:ext cx="87807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majority of readers are between the ages of 25 and 40.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Readers who are 80 to 100 years old make up a tiny minority.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1D1944-41BF-A825-F867-F1F7AAFD1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78" y="1489758"/>
            <a:ext cx="5286583" cy="3763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678627-E2FE-E642-1198-C0CA6826B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828" y="1838110"/>
            <a:ext cx="4485487" cy="34147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/>
        </p:nvSpPr>
        <p:spPr>
          <a:xfrm>
            <a:off x="2546113" y="575583"/>
            <a:ext cx="6698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GB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Rating Distribution</a:t>
            </a:r>
            <a:endParaRPr sz="2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3414470" y="5792242"/>
            <a:ext cx="625064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 There are nearly 480000 books that have zero ratings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A4AF9-ACA5-4CF7-7E63-2FDDA8808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480" y="1230439"/>
            <a:ext cx="6073666" cy="43971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/>
        </p:nvSpPr>
        <p:spPr>
          <a:xfrm>
            <a:off x="2904390" y="822055"/>
            <a:ext cx="6698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GB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 Zero/Most Popular Rating</a:t>
            </a:r>
          </a:p>
        </p:txBody>
      </p:sp>
      <p:sp>
        <p:nvSpPr>
          <p:cNvPr id="268" name="Google Shape;268;p37"/>
          <p:cNvSpPr txBox="1"/>
          <p:nvPr/>
        </p:nvSpPr>
        <p:spPr>
          <a:xfrm>
            <a:off x="3272567" y="5435673"/>
            <a:ext cx="5962046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Most of users have given above 4 ratings to books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8 is the most common rating given by users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entury Gothic" panose="020B0502020202020204" pitchFamily="34" charset="0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49EA7-7D2D-85E3-990C-E4EB83A12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590" y="1422327"/>
            <a:ext cx="6250819" cy="40133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/>
        </p:nvSpPr>
        <p:spPr>
          <a:xfrm>
            <a:off x="2334750" y="492775"/>
            <a:ext cx="7175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IN" sz="280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Publisher with most books</a:t>
            </a:r>
          </a:p>
        </p:txBody>
      </p:sp>
      <p:sp>
        <p:nvSpPr>
          <p:cNvPr id="275" name="Google Shape;275;p38"/>
          <p:cNvSpPr txBox="1"/>
          <p:nvPr/>
        </p:nvSpPr>
        <p:spPr>
          <a:xfrm>
            <a:off x="928350" y="5626616"/>
            <a:ext cx="10335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Ballantine Books is most popular publisher based on the number of users who have rated their books</a:t>
            </a:r>
            <a:endParaRPr sz="1600" dirty="0">
              <a:latin typeface="Century Gothic" panose="020B0502020202020204" pitchFamily="34" charset="0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D6A25C-1267-BC67-CE61-699CAD76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27" y="1340939"/>
            <a:ext cx="8344623" cy="41761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/>
        </p:nvSpPr>
        <p:spPr>
          <a:xfrm>
            <a:off x="2601288" y="537708"/>
            <a:ext cx="6698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IN" sz="280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Top Selling Books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A4734C-7F31-3FD0-B47F-C7328370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0" y="1553679"/>
            <a:ext cx="9388654" cy="4320914"/>
          </a:xfrm>
          <a:prstGeom prst="rect">
            <a:avLst/>
          </a:prstGeom>
        </p:spPr>
      </p:pic>
      <p:sp>
        <p:nvSpPr>
          <p:cNvPr id="4" name="Google Shape;275;p38">
            <a:extLst>
              <a:ext uri="{FF2B5EF4-FFF2-40B4-BE49-F238E27FC236}">
                <a16:creationId xmlns:a16="http://schemas.microsoft.com/office/drawing/2014/main" id="{647461D1-01AF-406E-6BA5-4867E2226BEA}"/>
              </a:ext>
            </a:extLst>
          </p:cNvPr>
          <p:cNvSpPr txBox="1"/>
          <p:nvPr/>
        </p:nvSpPr>
        <p:spPr>
          <a:xfrm>
            <a:off x="1856700" y="5889435"/>
            <a:ext cx="10335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Wild Animus is the highest selling book followed by The lovely Bones: A Novel.</a:t>
            </a:r>
            <a:endParaRPr sz="1600" dirty="0">
              <a:latin typeface="Century Gothic" panose="020B0502020202020204" pitchFamily="34" charset="0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/>
        </p:nvSpPr>
        <p:spPr>
          <a:xfrm>
            <a:off x="737118" y="477259"/>
            <a:ext cx="1044095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Popular Author</a:t>
            </a:r>
          </a:p>
        </p:txBody>
      </p:sp>
      <p:sp>
        <p:nvSpPr>
          <p:cNvPr id="289" name="Google Shape;289;p40"/>
          <p:cNvSpPr txBox="1"/>
          <p:nvPr/>
        </p:nvSpPr>
        <p:spPr>
          <a:xfrm>
            <a:off x="1773969" y="6012114"/>
            <a:ext cx="8367252" cy="5231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Most popular book author with respect to the number of ratings is Stephen King.</a:t>
            </a:r>
            <a:endParaRPr sz="1600"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B8460-B95B-3585-EC0D-9003207F1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93" y="1121010"/>
            <a:ext cx="8397968" cy="47705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/>
        </p:nvSpPr>
        <p:spPr>
          <a:xfrm>
            <a:off x="2001651" y="1101697"/>
            <a:ext cx="818869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GB" sz="6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STATEMENT</a:t>
            </a:r>
            <a:endParaRPr sz="60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2001651" y="3014388"/>
            <a:ext cx="818869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US" sz="3200" dirty="0">
                <a:latin typeface="Century Gothic" panose="020B0502020202020204" pitchFamily="34" charset="0"/>
                <a:cs typeface="Arial" panose="020B0604020202020204" pitchFamily="34" charset="0"/>
              </a:rPr>
              <a:t>The main objective of our project is to create book recommendation systems for users </a:t>
            </a:r>
            <a:r>
              <a:rPr lang="en-IN" sz="3200" dirty="0">
                <a:latin typeface="Century Gothic" panose="020B0502020202020204" pitchFamily="34" charset="0"/>
              </a:rPr>
              <a:t>according to the features</a:t>
            </a:r>
            <a:r>
              <a:rPr lang="en-US" sz="3200" dirty="0"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/>
        </p:nvSpPr>
        <p:spPr>
          <a:xfrm>
            <a:off x="2327875" y="405331"/>
            <a:ext cx="7231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2800" dirty="0">
                <a:solidFill>
                  <a:schemeClr val="dk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Top Rated Book</a:t>
            </a:r>
            <a:endParaRPr sz="2800" dirty="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1"/>
          <p:cNvSpPr txBox="1"/>
          <p:nvPr/>
        </p:nvSpPr>
        <p:spPr>
          <a:xfrm>
            <a:off x="1782800" y="6256375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 panose="020B0502020202020204" pitchFamily="34" charset="0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00EB1-5495-0F0C-3888-C79AA6389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3" y="1645364"/>
            <a:ext cx="9617273" cy="38941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/>
        </p:nvSpPr>
        <p:spPr>
          <a:xfrm>
            <a:off x="840375" y="885708"/>
            <a:ext cx="1051124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GB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Year wise count of book published</a:t>
            </a:r>
            <a:endParaRPr sz="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8195746" y="3410338"/>
            <a:ext cx="2529885" cy="10220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Palatino Linotype"/>
                <a:ea typeface="Palatino Linotype"/>
                <a:cs typeface="Palatino Linotype"/>
                <a:sym typeface="Palatino Linotype"/>
              </a:rPr>
              <a:t>In 2002 more than 60000 books were published .</a:t>
            </a:r>
            <a:endParaRPr sz="1800"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D88DE7-6571-F955-0124-64F799A7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380" y="1523182"/>
            <a:ext cx="6068366" cy="48307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/>
        </p:nvSpPr>
        <p:spPr>
          <a:xfrm>
            <a:off x="2479563" y="611048"/>
            <a:ext cx="7231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GB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Countries with most readers</a:t>
            </a:r>
            <a:endParaRPr sz="2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43"/>
          <p:cNvSpPr txBox="1"/>
          <p:nvPr/>
        </p:nvSpPr>
        <p:spPr>
          <a:xfrm>
            <a:off x="3310658" y="5931224"/>
            <a:ext cx="504023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Most of the readers are from the United States.</a:t>
            </a:r>
            <a:endParaRPr sz="1600" dirty="0">
              <a:latin typeface="Century Gothic" panose="020B0502020202020204" pitchFamily="34" charset="0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D38E67-85BE-9CF7-4EDD-C40128CB5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909" y="1236884"/>
            <a:ext cx="7231200" cy="457921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/>
        </p:nvSpPr>
        <p:spPr>
          <a:xfrm>
            <a:off x="2549402" y="446242"/>
            <a:ext cx="7231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GB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 and City wise most readers</a:t>
            </a:r>
            <a:endParaRPr sz="2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5E044-E75F-B13C-C032-B14B43B22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23" y="1664839"/>
            <a:ext cx="5352877" cy="3528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A4B36-6CAD-3A74-6074-316928EE1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06436"/>
            <a:ext cx="5500008" cy="3445127"/>
          </a:xfrm>
          <a:prstGeom prst="rect">
            <a:avLst/>
          </a:prstGeom>
        </p:spPr>
      </p:pic>
      <p:sp>
        <p:nvSpPr>
          <p:cNvPr id="6" name="Google Shape;311;p43">
            <a:extLst>
              <a:ext uri="{FF2B5EF4-FFF2-40B4-BE49-F238E27FC236}">
                <a16:creationId xmlns:a16="http://schemas.microsoft.com/office/drawing/2014/main" id="{0604359C-2B69-C3F9-0FDB-D8903B022FA3}"/>
              </a:ext>
            </a:extLst>
          </p:cNvPr>
          <p:cNvSpPr txBox="1"/>
          <p:nvPr/>
        </p:nvSpPr>
        <p:spPr>
          <a:xfrm>
            <a:off x="2549402" y="5361456"/>
            <a:ext cx="7231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In state California has most readers and in city London has the most readers.</a:t>
            </a:r>
            <a:endParaRPr sz="1600" dirty="0">
              <a:latin typeface="Century Gothic" panose="020B0502020202020204" pitchFamily="34" charset="0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/>
        </p:nvSpPr>
        <p:spPr>
          <a:xfrm>
            <a:off x="2279772" y="743345"/>
            <a:ext cx="723119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GB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new column Age_group </a:t>
            </a:r>
            <a:endParaRPr sz="2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p45"/>
          <p:cNvSpPr txBox="1"/>
          <p:nvPr/>
        </p:nvSpPr>
        <p:spPr>
          <a:xfrm>
            <a:off x="1784700" y="5685447"/>
            <a:ext cx="8622600" cy="60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Palatino Linotype"/>
                <a:ea typeface="Palatino Linotype"/>
                <a:cs typeface="Palatino Linotype"/>
                <a:sym typeface="Palatino Linotype"/>
              </a:rPr>
              <a:t>Age_group has been created based on age categories of various readers namely children, Teens, Youth, Middle aged adults and Elderly.</a:t>
            </a:r>
            <a:endParaRPr sz="1600"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ACB408-EBFF-D424-B427-7FAFFA160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428" y="1491392"/>
            <a:ext cx="7402976" cy="378040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/>
        </p:nvSpPr>
        <p:spPr>
          <a:xfrm>
            <a:off x="2279772" y="743345"/>
            <a:ext cx="723119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GB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 wise plotting</a:t>
            </a:r>
            <a:endParaRPr sz="2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82527-13F1-5651-500A-67FE1029B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49" y="1714850"/>
            <a:ext cx="9457240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1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/>
        </p:nvSpPr>
        <p:spPr>
          <a:xfrm>
            <a:off x="2279772" y="743345"/>
            <a:ext cx="723119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GB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EDA conclusions</a:t>
            </a:r>
            <a:endParaRPr sz="2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p45"/>
          <p:cNvSpPr txBox="1"/>
          <p:nvPr/>
        </p:nvSpPr>
        <p:spPr>
          <a:xfrm>
            <a:off x="1584069" y="1981194"/>
            <a:ext cx="8622600" cy="31693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Wild Animus is the most read book among all age groups.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Most popular book author based on the number of ratings is Stephen King 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Ballantine Books and Pocket are the top publishers based on the number of ratings that their books have received.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The majority of readers are between the ages of 25 and 40.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The majority of readers who have given the books ratings are from the United States and Canada.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The Lovely Bones is the top rated book among Youth &amp; Middle-aged Adults.</a:t>
            </a:r>
          </a:p>
        </p:txBody>
      </p:sp>
    </p:spTree>
    <p:extLst>
      <p:ext uri="{BB962C8B-B14F-4D97-AF65-F5344CB8AC3E}">
        <p14:creationId xmlns:p14="http://schemas.microsoft.com/office/powerpoint/2010/main" val="96429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/>
        </p:nvSpPr>
        <p:spPr>
          <a:xfrm>
            <a:off x="1486065" y="1093806"/>
            <a:ext cx="401287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GB" sz="4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Flow-</a:t>
            </a:r>
            <a:endParaRPr sz="10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1486065" y="2258997"/>
            <a:ext cx="8814932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en-GB" sz="2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Defining Project objective 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en-GB" sz="2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collection 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en-GB" sz="2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EDA-Exploring and Visualize the data.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en-IN" sz="2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Recommendation system</a:t>
            </a:r>
            <a:endParaRPr lang="en-IN" dirty="0">
              <a:sym typeface="Century Gothic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en-IN" sz="2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Deployment</a:t>
            </a:r>
            <a:br>
              <a:rPr lang="en-GB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i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/>
        </p:nvSpPr>
        <p:spPr>
          <a:xfrm>
            <a:off x="1894115" y="1364034"/>
            <a:ext cx="804421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DESCRIPTION</a:t>
            </a:r>
            <a:endParaRPr sz="66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3506304" y="2619098"/>
            <a:ext cx="5273802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GB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are three datasets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Books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Ratings</a:t>
            </a: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br>
              <a:rPr lang="en-GB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894735" y="4488410"/>
            <a:ext cx="963019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GB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Based on this data we have to build a book recommendation system for users.</a:t>
            </a: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BA94323-A167-717D-0FCA-54E560E20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34212"/>
              </p:ext>
            </p:extLst>
          </p:nvPr>
        </p:nvGraphicFramePr>
        <p:xfrm>
          <a:off x="1147097" y="778660"/>
          <a:ext cx="8128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56008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Books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5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 of books : 271360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6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Columns : ISBN, Book-Title, Author name ,Year of publication, Image 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34051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205FF3-F044-0221-46F5-46E74F73F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23435"/>
              </p:ext>
            </p:extLst>
          </p:nvPr>
        </p:nvGraphicFramePr>
        <p:xfrm>
          <a:off x="1147097" y="2700866"/>
          <a:ext cx="8128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56008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Users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5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 of Users/Readers : 278858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6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Columns : User-ID, Location,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3405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195A2BC-2A62-326D-BF90-9529D2B8B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41871"/>
              </p:ext>
            </p:extLst>
          </p:nvPr>
        </p:nvGraphicFramePr>
        <p:xfrm>
          <a:off x="1147097" y="4623072"/>
          <a:ext cx="8128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56008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Ratings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5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 of Ratings : 1149780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6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Columns : User-ID, ISBN, Book_Ratings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34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8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/>
        </p:nvSpPr>
        <p:spPr>
          <a:xfrm>
            <a:off x="1987421" y="2659599"/>
            <a:ext cx="920931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EDA(Exploratory Data Analysis)</a:t>
            </a:r>
            <a:endParaRPr sz="4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BEAB46-C123-6A0F-D964-26AE15E08D5A}"/>
              </a:ext>
            </a:extLst>
          </p:cNvPr>
          <p:cNvSpPr txBox="1"/>
          <p:nvPr/>
        </p:nvSpPr>
        <p:spPr>
          <a:xfrm>
            <a:off x="2192593" y="550607"/>
            <a:ext cx="7806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Century Gothic" panose="020B0502020202020204" pitchFamily="34" charset="0"/>
              </a:rPr>
              <a:t>Merging all three datasets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2D4C0-3572-088D-47A1-F17E462E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1842972"/>
            <a:ext cx="6115665" cy="2702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CCEBF9-B176-42AD-9F40-719D7257BBBF}"/>
              </a:ext>
            </a:extLst>
          </p:cNvPr>
          <p:cNvSpPr txBox="1"/>
          <p:nvPr/>
        </p:nvSpPr>
        <p:spPr>
          <a:xfrm>
            <a:off x="1474839" y="5427407"/>
            <a:ext cx="884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There are 1031136 rows and 12 columns after merging the three datasets. We call this data as books_users_ratings.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402F5-4B59-1F04-D5C5-037A3970B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354" y="1734877"/>
            <a:ext cx="3801859" cy="2810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320234-03A8-5F11-CF6E-93BA83B21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020" y="1540742"/>
            <a:ext cx="4701947" cy="3444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08369C-491C-3A58-3555-8B6076BCBF3B}"/>
              </a:ext>
            </a:extLst>
          </p:cNvPr>
          <p:cNvSpPr txBox="1"/>
          <p:nvPr/>
        </p:nvSpPr>
        <p:spPr>
          <a:xfrm>
            <a:off x="1489582" y="550607"/>
            <a:ext cx="9212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Century Gothic" panose="020B0502020202020204" pitchFamily="34" charset="0"/>
              </a:rPr>
              <a:t>Checking for null values and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D964D-7AC7-5E2B-4BBD-5D99D01CB950}"/>
              </a:ext>
            </a:extLst>
          </p:cNvPr>
          <p:cNvSpPr txBox="1"/>
          <p:nvPr/>
        </p:nvSpPr>
        <p:spPr>
          <a:xfrm>
            <a:off x="1318098" y="5329085"/>
            <a:ext cx="9555795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Age column has 277835 null values , we just drop them instead of replacing them as the age plays an important role in recommendation of books.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After dropping we have 753296 rows and 12 columns.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D89ABD-E2F7-89D5-7151-F0FC042AE237}"/>
              </a:ext>
            </a:extLst>
          </p:cNvPr>
          <p:cNvSpPr txBox="1"/>
          <p:nvPr/>
        </p:nvSpPr>
        <p:spPr>
          <a:xfrm>
            <a:off x="1489587" y="511278"/>
            <a:ext cx="9212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Century Gothic" panose="020B0502020202020204" pitchFamily="34" charset="0"/>
              </a:rPr>
              <a:t>Checking for Duplicate values and Description of Age and Rating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93463-0507-2D69-91DE-41F43A2DF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42" y="1804808"/>
            <a:ext cx="5829805" cy="4541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4D252A-1338-B111-3060-4D2C90D79825}"/>
              </a:ext>
            </a:extLst>
          </p:cNvPr>
          <p:cNvSpPr txBox="1"/>
          <p:nvPr/>
        </p:nvSpPr>
        <p:spPr>
          <a:xfrm>
            <a:off x="7089057" y="3047999"/>
            <a:ext cx="430652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There are no Duplicate values.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The age column has max value as 244 which is definitely a outlier.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470</TotalTime>
  <Words>658</Words>
  <Application>Microsoft Office PowerPoint</Application>
  <PresentationFormat>Widescreen</PresentationFormat>
  <Paragraphs>94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Palatino Linotype</vt:lpstr>
      <vt:lpstr>Wingdings 3</vt:lpstr>
      <vt:lpstr>Helvetica Neue</vt:lpstr>
      <vt:lpstr>Trebuchet MS</vt:lpstr>
      <vt:lpstr>Century Gothic</vt:lpstr>
      <vt:lpstr>Calibri</vt:lpstr>
      <vt:lpstr>Arial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N G</dc:creator>
  <cp:lastModifiedBy>Vinay N G</cp:lastModifiedBy>
  <cp:revision>19</cp:revision>
  <dcterms:modified xsi:type="dcterms:W3CDTF">2023-08-07T11:34:01Z</dcterms:modified>
</cp:coreProperties>
</file>