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84" r:id="rId2"/>
  </p:sldMasterIdLst>
  <p:notesMasterIdLst>
    <p:notesMasterId r:id="rId54"/>
  </p:notesMasterIdLst>
  <p:sldIdLst>
    <p:sldId id="256" r:id="rId3"/>
    <p:sldId id="257" r:id="rId4"/>
    <p:sldId id="261" r:id="rId5"/>
    <p:sldId id="262" r:id="rId6"/>
    <p:sldId id="260" r:id="rId7"/>
    <p:sldId id="263" r:id="rId8"/>
    <p:sldId id="265" r:id="rId9"/>
    <p:sldId id="267" r:id="rId10"/>
    <p:sldId id="264" r:id="rId11"/>
    <p:sldId id="269" r:id="rId12"/>
    <p:sldId id="270" r:id="rId13"/>
    <p:sldId id="271" r:id="rId14"/>
    <p:sldId id="272" r:id="rId15"/>
    <p:sldId id="273" r:id="rId16"/>
    <p:sldId id="318" r:id="rId17"/>
    <p:sldId id="274" r:id="rId18"/>
    <p:sldId id="275" r:id="rId19"/>
    <p:sldId id="276" r:id="rId20"/>
    <p:sldId id="277" r:id="rId21"/>
    <p:sldId id="284" r:id="rId22"/>
    <p:sldId id="278" r:id="rId23"/>
    <p:sldId id="280" r:id="rId24"/>
    <p:sldId id="283" r:id="rId25"/>
    <p:sldId id="282" r:id="rId26"/>
    <p:sldId id="319" r:id="rId27"/>
    <p:sldId id="285" r:id="rId28"/>
    <p:sldId id="286" r:id="rId29"/>
    <p:sldId id="309" r:id="rId30"/>
    <p:sldId id="310" r:id="rId31"/>
    <p:sldId id="311" r:id="rId32"/>
    <p:sldId id="312" r:id="rId33"/>
    <p:sldId id="313" r:id="rId34"/>
    <p:sldId id="315" r:id="rId35"/>
    <p:sldId id="287" r:id="rId36"/>
    <p:sldId id="288" r:id="rId37"/>
    <p:sldId id="289" r:id="rId38"/>
    <p:sldId id="290" r:id="rId39"/>
    <p:sldId id="291" r:id="rId40"/>
    <p:sldId id="320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7" r:id="rId50"/>
    <p:sldId id="306" r:id="rId51"/>
    <p:sldId id="308" r:id="rId52"/>
    <p:sldId id="31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0B60C-3C83-4D52-8DA8-2CDF61E15100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FF1BE-A33D-4CDE-8B4A-D20D398083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58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ChangeArrowheads="1"/>
          </p:cNvSpPr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DFDFD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tIns="0" rIns="0" bIns="0" anchor="ctr">
            <a:noAutofit/>
          </a:bodyPr>
          <a:lstStyle/>
          <a:p>
            <a:pPr>
              <a:defRPr/>
            </a:pPr>
            <a:endParaRPr lang="en-US" sz="1800" dirty="0">
              <a:latin typeface="Arial" pitchFamily="34" charset="0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532888"/>
            <a:ext cx="9753600" cy="877824"/>
          </a:xfrm>
        </p:spPr>
        <p:txBody>
          <a:bodyPr>
            <a:noAutofit/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defRPr lang="en-US" sz="3200" b="1" cap="all" baseline="0" dirty="0" smtClean="0">
                <a:solidFill>
                  <a:srgbClr val="29292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611880"/>
            <a:ext cx="7924800" cy="1051560"/>
          </a:xfrm>
        </p:spPr>
        <p:txBody>
          <a:bodyPr>
            <a:noAutofit/>
          </a:bodyPr>
          <a:lstStyle>
            <a:lvl1pPr marL="0" indent="0" algn="l" defTabSz="457200" rtl="0" eaLnBrk="1" fontAlgn="base" hangingPunct="1">
              <a:lnSpc>
                <a:spcPts val="2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None/>
              <a:defRPr lang="en-US" sz="2000" dirty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7" descr="blue-window"/>
          <p:cNvPicPr>
            <a:picLocks noChangeAspect="1" noChangeArrowheads="1"/>
          </p:cNvPicPr>
          <p:nvPr/>
        </p:nvPicPr>
        <p:blipFill>
          <a:blip r:embed="rId2" cstate="print"/>
          <a:srcRect b="37572"/>
          <a:stretch>
            <a:fillRect/>
          </a:stretch>
        </p:blipFill>
        <p:spPr bwMode="auto">
          <a:xfrm>
            <a:off x="601134" y="5468938"/>
            <a:ext cx="10989733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juniper_bl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61198" y="917674"/>
            <a:ext cx="2290725" cy="46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2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1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758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92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63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62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5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29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1124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20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7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526"/>
              </a:spcAft>
              <a:defRPr lang="en-US" sz="2400" b="1" cap="all" baseline="0" dirty="0" smtClean="0">
                <a:solidFill>
                  <a:srgbClr val="292929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488821" y="1134374"/>
            <a:ext cx="10972800" cy="4852358"/>
          </a:xfrm>
        </p:spPr>
        <p:txBody>
          <a:bodyPr/>
          <a:lstStyle>
            <a:lvl1pPr marL="112713" indent="-112713"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 marL="569913" indent="-225425"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 marL="854075" indent="-223838"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 marL="1147763" indent="-233363"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 marL="1431925" indent="-173038"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10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313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y_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 rot="10800000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0"/>
                  <a:alpha val="10000"/>
                </a:schemeClr>
              </a:gs>
              <a:gs pos="0">
                <a:schemeClr val="accent1">
                  <a:alpha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00" tIns="60951" rIns="121900" bIns="60951" rtlCol="0" anchor="ctr"/>
          <a:lstStyle/>
          <a:p>
            <a:pPr algn="ctr"/>
            <a:endParaRPr lang="en-US" sz="1867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1004714"/>
            <a:ext cx="12191999" cy="1930397"/>
          </a:xfrm>
          <a:prstGeom prst="rect">
            <a:avLst/>
          </a:prstGeom>
          <a:solidFill>
            <a:srgbClr val="0A658D">
              <a:alpha val="32000"/>
            </a:srgbClr>
          </a:solidFill>
          <a:ln>
            <a:noFill/>
          </a:ln>
        </p:spPr>
        <p:txBody>
          <a:bodyPr wrap="square" lIns="60857" tIns="30428" rIns="60857" bIns="30428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1733" b="1" spc="-400" dirty="0">
                <a:solidFill>
                  <a:schemeClr val="bg1"/>
                </a:solidFill>
                <a:effectLst>
                  <a:outerShdw blurRad="24765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Thank you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1004711"/>
            <a:ext cx="12192000" cy="0"/>
          </a:xfrm>
          <a:prstGeom prst="line">
            <a:avLst/>
          </a:prstGeom>
          <a:ln w="19050">
            <a:solidFill>
              <a:schemeClr val="bg1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0" y="2935111"/>
            <a:ext cx="12192000" cy="0"/>
          </a:xfrm>
          <a:prstGeom prst="line">
            <a:avLst/>
          </a:prstGeom>
          <a:ln w="19050">
            <a:solidFill>
              <a:schemeClr val="bg1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defRPr lang="en-US" sz="2400" b="1" cap="all" baseline="0" dirty="0" smtClean="0">
                <a:solidFill>
                  <a:srgbClr val="29292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4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rg-ven-gradient-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038726"/>
            <a:ext cx="12192000" cy="1819275"/>
          </a:xfrm>
          <a:prstGeom prst="rect">
            <a:avLst/>
          </a:prstGeom>
        </p:spPr>
      </p:pic>
      <p:sp>
        <p:nvSpPr>
          <p:cNvPr id="4" name="Rectangle 44"/>
          <p:cNvSpPr>
            <a:spLocks noChangeArrowheads="1"/>
          </p:cNvSpPr>
          <p:nvPr/>
        </p:nvSpPr>
        <p:spPr bwMode="invGray">
          <a:xfrm>
            <a:off x="0" y="3290501"/>
            <a:ext cx="92398" cy="276999"/>
          </a:xfrm>
          <a:prstGeom prst="rect">
            <a:avLst/>
          </a:prstGeom>
          <a:gradFill rotWithShape="1">
            <a:gsLst>
              <a:gs pos="0">
                <a:srgbClr val="BABCBE">
                  <a:alpha val="14999"/>
                </a:srgbClr>
              </a:gs>
              <a:gs pos="100000">
                <a:srgbClr val="565758">
                  <a:alpha val="14999"/>
                </a:srgbClr>
              </a:gs>
            </a:gsLst>
            <a:lin ang="5400000" scaled="1"/>
          </a:gradFill>
          <a:ln w="28575" algn="ctr">
            <a:noFill/>
            <a:miter lim="800000"/>
            <a:headEnd/>
            <a:tailEnd/>
          </a:ln>
          <a:effectLst/>
        </p:spPr>
        <p:txBody>
          <a:bodyPr wrap="none" tIns="0" rIns="0" bIns="0" anchor="ctr">
            <a:spAutoFit/>
          </a:bodyPr>
          <a:lstStyle/>
          <a:p>
            <a:pPr>
              <a:defRPr/>
            </a:pPr>
            <a:endParaRPr lang="en-US" sz="1800" dirty="0">
              <a:latin typeface="Arial" pitchFamily="34" charset="0"/>
              <a:ea typeface="+mn-ea"/>
            </a:endParaRPr>
          </a:p>
        </p:txBody>
      </p:sp>
      <p:pic>
        <p:nvPicPr>
          <p:cNvPr id="6" name="Picture 43" descr="junos_brand_transpare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2267" y="2211388"/>
            <a:ext cx="5977467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953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7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2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00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57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984" y="256032"/>
            <a:ext cx="10960608" cy="740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733" y="1134036"/>
            <a:ext cx="10960608" cy="477316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black">
          <a:xfrm>
            <a:off x="628651" y="6229350"/>
            <a:ext cx="706967" cy="198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l" eaLnBrk="0" hangingPunct="0">
              <a:spcBef>
                <a:spcPct val="0"/>
              </a:spcBef>
              <a:tabLst>
                <a:tab pos="461963" algn="l"/>
                <a:tab pos="4572000" algn="ctr"/>
                <a:tab pos="8461375" algn="r"/>
                <a:tab pos="8855075" algn="r"/>
              </a:tabLst>
              <a:defRPr/>
            </a:pPr>
            <a:fld id="{E46DE64C-7D15-458B-8CF1-EEE6A14FF4AB}" type="slidenum">
              <a:rPr lang="en-US" sz="1000">
                <a:solidFill>
                  <a:srgbClr val="807F83"/>
                </a:solidFill>
                <a:latin typeface="Arial" pitchFamily="34" charset="0"/>
              </a:rPr>
              <a:pPr algn="l" eaLnBrk="0" hangingPunct="0">
                <a:spcBef>
                  <a:spcPct val="0"/>
                </a:spcBef>
                <a:tabLst>
                  <a:tab pos="461963" algn="l"/>
                  <a:tab pos="4572000" algn="ctr"/>
                  <a:tab pos="8461375" algn="r"/>
                  <a:tab pos="8855075" algn="r"/>
                </a:tabLst>
                <a:defRPr/>
              </a:pPr>
              <a:t>‹#›</a:t>
            </a:fld>
            <a:endParaRPr lang="en-US" sz="1000" dirty="0">
              <a:solidFill>
                <a:srgbClr val="807F83"/>
              </a:solidFill>
              <a:latin typeface="Arial" pitchFamily="34" charset="0"/>
            </a:endParaRPr>
          </a:p>
        </p:txBody>
      </p:sp>
      <p:grpSp>
        <p:nvGrpSpPr>
          <p:cNvPr id="18" name="Group 6"/>
          <p:cNvGrpSpPr>
            <a:grpSpLocks/>
          </p:cNvGrpSpPr>
          <p:nvPr/>
        </p:nvGrpSpPr>
        <p:grpSpPr bwMode="auto">
          <a:xfrm>
            <a:off x="601134" y="238125"/>
            <a:ext cx="10987617" cy="5994400"/>
            <a:chOff x="284" y="150"/>
            <a:chExt cx="5182" cy="3776"/>
          </a:xfrm>
        </p:grpSpPr>
        <p:sp>
          <p:nvSpPr>
            <p:cNvPr id="19" name="Line 7"/>
            <p:cNvSpPr>
              <a:spLocks noChangeShapeType="1"/>
            </p:cNvSpPr>
            <p:nvPr userDrawn="1"/>
          </p:nvSpPr>
          <p:spPr bwMode="auto">
            <a:xfrm>
              <a:off x="284" y="3926"/>
              <a:ext cx="5182" cy="0"/>
            </a:xfrm>
            <a:prstGeom prst="line">
              <a:avLst/>
            </a:prstGeom>
            <a:noFill/>
            <a:ln w="12700">
              <a:solidFill>
                <a:srgbClr val="BABCBE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 dirty="0">
                <a:latin typeface="Arial" pitchFamily="34" charset="0"/>
                <a:ea typeface="+mn-ea"/>
              </a:endParaRPr>
            </a:p>
          </p:txBody>
        </p:sp>
        <p:sp>
          <p:nvSpPr>
            <p:cNvPr id="20" name="Line 8"/>
            <p:cNvSpPr>
              <a:spLocks noChangeShapeType="1"/>
            </p:cNvSpPr>
            <p:nvPr userDrawn="1"/>
          </p:nvSpPr>
          <p:spPr bwMode="auto">
            <a:xfrm>
              <a:off x="284" y="602"/>
              <a:ext cx="5182" cy="0"/>
            </a:xfrm>
            <a:prstGeom prst="line">
              <a:avLst/>
            </a:prstGeom>
            <a:noFill/>
            <a:ln w="12700">
              <a:solidFill>
                <a:srgbClr val="BABCBE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 dirty="0">
                <a:latin typeface="Arial" pitchFamily="34" charset="0"/>
                <a:ea typeface="+mn-ea"/>
              </a:endParaRPr>
            </a:p>
          </p:txBody>
        </p:sp>
        <p:sp>
          <p:nvSpPr>
            <p:cNvPr id="21" name="Line 9"/>
            <p:cNvSpPr>
              <a:spLocks noChangeShapeType="1"/>
            </p:cNvSpPr>
            <p:nvPr userDrawn="1"/>
          </p:nvSpPr>
          <p:spPr bwMode="auto">
            <a:xfrm>
              <a:off x="284" y="150"/>
              <a:ext cx="5182" cy="0"/>
            </a:xfrm>
            <a:prstGeom prst="line">
              <a:avLst/>
            </a:prstGeom>
            <a:noFill/>
            <a:ln w="12700">
              <a:solidFill>
                <a:srgbClr val="BABCBE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 dirty="0">
                <a:latin typeface="Arial" pitchFamily="34" charset="0"/>
                <a:ea typeface="+mn-ea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860801" y="6241145"/>
            <a:ext cx="29722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accent6"/>
                </a:solidFill>
              </a:rPr>
              <a:t>Copyright </a:t>
            </a:r>
            <a:r>
              <a:rPr lang="en-US" sz="800" kern="1200" dirty="0">
                <a:solidFill>
                  <a:schemeClr val="accent6"/>
                </a:solidFill>
                <a:latin typeface="Arial" charset="0"/>
                <a:ea typeface="ＭＳ Ｐゴシック" charset="-128"/>
                <a:cs typeface="+mn-cs"/>
              </a:rPr>
              <a:t>©</a:t>
            </a:r>
            <a:r>
              <a:rPr lang="en-US" sz="800" kern="1200" baseline="0" dirty="0">
                <a:solidFill>
                  <a:schemeClr val="accent6"/>
                </a:solidFill>
                <a:latin typeface="Arial" charset="0"/>
                <a:ea typeface="ＭＳ Ｐゴシック" charset="-128"/>
                <a:cs typeface="+mn-cs"/>
              </a:rPr>
              <a:t> 2009 Juniper Networks, Inc.     www.juniper.net </a:t>
            </a:r>
            <a:r>
              <a:rPr lang="en-US" sz="800" baseline="0" dirty="0">
                <a:solidFill>
                  <a:schemeClr val="accent6"/>
                </a:solidFill>
              </a:rPr>
              <a:t> </a:t>
            </a:r>
            <a:endParaRPr lang="en-US" sz="800" dirty="0">
              <a:solidFill>
                <a:schemeClr val="accent6"/>
              </a:solidFill>
            </a:endParaRPr>
          </a:p>
        </p:txBody>
      </p:sp>
      <p:pic>
        <p:nvPicPr>
          <p:cNvPr id="11" name="Picture 10" descr="juniper_black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85227" y="6316676"/>
            <a:ext cx="1481936" cy="303123"/>
          </a:xfrm>
          <a:prstGeom prst="rect">
            <a:avLst/>
          </a:prstGeom>
        </p:spPr>
      </p:pic>
      <p:sp>
        <p:nvSpPr>
          <p:cNvPr id="4" name="MSIPCMContentMarking" descr="{&quot;HashCode&quot;:-1161732630,&quot;Placement&quot;:&quot;Footer&quot;}">
            <a:extLst>
              <a:ext uri="{FF2B5EF4-FFF2-40B4-BE49-F238E27FC236}">
                <a16:creationId xmlns:a16="http://schemas.microsoft.com/office/drawing/2014/main" id="{8E4E2436-E710-4BF0-BFB8-2E75EAF32186}"/>
              </a:ext>
            </a:extLst>
          </p:cNvPr>
          <p:cNvSpPr txBox="1"/>
          <p:nvPr userDrawn="1"/>
        </p:nvSpPr>
        <p:spPr>
          <a:xfrm>
            <a:off x="5698529" y="6646927"/>
            <a:ext cx="794942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</a:rPr>
              <a:t>Juniper Internal</a:t>
            </a:r>
          </a:p>
        </p:txBody>
      </p:sp>
    </p:spTree>
    <p:extLst>
      <p:ext uri="{BB962C8B-B14F-4D97-AF65-F5344CB8AC3E}">
        <p14:creationId xmlns:p14="http://schemas.microsoft.com/office/powerpoint/2010/main" val="117731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txStyles>
    <p:titleStyle>
      <a:lvl1pPr algn="l" defTabSz="457200" rtl="0" eaLnBrk="1" fontAlgn="base" latinLnBrk="0" hangingPunct="1">
        <a:lnSpc>
          <a:spcPct val="90000"/>
        </a:lnSpc>
        <a:spcBef>
          <a:spcPct val="0"/>
        </a:spcBef>
        <a:spcAft>
          <a:spcPct val="20000"/>
        </a:spcAft>
        <a:buNone/>
        <a:defRPr lang="en-US" sz="2400" b="1" kern="1200" cap="all" baseline="0" dirty="0" smtClean="0">
          <a:solidFill>
            <a:srgbClr val="292929"/>
          </a:solidFill>
          <a:latin typeface="Arial" pitchFamily="34" charset="0"/>
          <a:ea typeface="+mj-ea"/>
          <a:cs typeface="+mj-cs"/>
        </a:defRPr>
      </a:lvl1pPr>
    </p:titleStyle>
    <p:bodyStyle>
      <a:lvl1pPr marL="112713" indent="-112713" algn="l" defTabSz="914400" rtl="0" eaLnBrk="1" latinLnBrk="0" hangingPunct="1">
        <a:spcBef>
          <a:spcPts val="800"/>
        </a:spcBef>
        <a:spcAft>
          <a:spcPts val="400"/>
        </a:spcAft>
        <a:buClr>
          <a:schemeClr val="tx1"/>
        </a:buClr>
        <a:buSzPct val="25000"/>
        <a:buFont typeface="Arial" pitchFamily="34" charset="0"/>
        <a:buChar char=" "/>
        <a:defRPr lang="en-US" sz="2200" kern="1200" baseline="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569913" indent="-225425" algn="l" defTabSz="914400" rtl="0" eaLnBrk="1" latinLnBrk="0" hangingPunct="1">
        <a:spcBef>
          <a:spcPts val="0"/>
        </a:spcBef>
        <a:spcAft>
          <a:spcPts val="500"/>
        </a:spcAft>
        <a:buClr>
          <a:schemeClr val="tx1"/>
        </a:buClr>
        <a:buSzPct val="90000"/>
        <a:buFont typeface="Wingdings" pitchFamily="2" charset="2"/>
        <a:buChar char="§"/>
        <a:defRPr lang="en-US" sz="2000" kern="1200" baseline="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854075" indent="-223838" algn="l" defTabSz="914400" rtl="0" eaLnBrk="1" latinLnBrk="0" hangingPunct="1">
        <a:spcBef>
          <a:spcPts val="0"/>
        </a:spcBef>
        <a:spcAft>
          <a:spcPts val="500"/>
        </a:spcAft>
        <a:buClr>
          <a:schemeClr val="tx1"/>
        </a:buClr>
        <a:buSzPct val="96000"/>
        <a:buFont typeface="Wingdings" pitchFamily="2" charset="2"/>
        <a:buChar char="§"/>
        <a:defRPr lang="en-US" sz="1800" kern="1200" baseline="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147763" indent="-233363" algn="l" defTabSz="914400" rtl="0" eaLnBrk="1" latinLnBrk="0" hangingPunct="1">
        <a:spcBef>
          <a:spcPts val="0"/>
        </a:spcBef>
        <a:spcAft>
          <a:spcPts val="500"/>
        </a:spcAft>
        <a:buClr>
          <a:schemeClr val="tx1"/>
        </a:buClr>
        <a:buFont typeface="Arial" pitchFamily="34" charset="0"/>
        <a:buChar char="–"/>
        <a:defRPr lang="en-US" sz="1600" kern="1200" baseline="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431925" indent="-173038" algn="l" defTabSz="914400" rtl="0" eaLnBrk="1" latinLnBrk="0" hangingPunct="1">
        <a:spcBef>
          <a:spcPts val="0"/>
        </a:spcBef>
        <a:spcAft>
          <a:spcPts val="500"/>
        </a:spcAft>
        <a:buClr>
          <a:schemeClr val="tx1"/>
        </a:buClr>
        <a:buFont typeface="Arial" pitchFamily="34" charset="0"/>
        <a:buChar char="-"/>
        <a:defRPr lang="en-US" sz="1600" kern="1200" baseline="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MSIPCMContentMarking" descr="{&quot;HashCode&quot;:-1161732630,&quot;Placement&quot;:&quot;Footer&quot;}">
            <a:extLst>
              <a:ext uri="{FF2B5EF4-FFF2-40B4-BE49-F238E27FC236}">
                <a16:creationId xmlns:a16="http://schemas.microsoft.com/office/drawing/2014/main" id="{A9B644D5-D735-4139-9BBC-1F61D0147B79}"/>
              </a:ext>
            </a:extLst>
          </p:cNvPr>
          <p:cNvSpPr txBox="1"/>
          <p:nvPr userDrawn="1"/>
        </p:nvSpPr>
        <p:spPr>
          <a:xfrm>
            <a:off x="5698529" y="6646927"/>
            <a:ext cx="794942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</a:rPr>
              <a:t>Juniper Internal</a:t>
            </a:r>
          </a:p>
        </p:txBody>
      </p:sp>
    </p:spTree>
    <p:extLst>
      <p:ext uri="{BB962C8B-B14F-4D97-AF65-F5344CB8AC3E}">
        <p14:creationId xmlns:p14="http://schemas.microsoft.com/office/powerpoint/2010/main" val="201926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5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85808" y="5525025"/>
            <a:ext cx="4576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Cambria" panose="02040503050406030204" pitchFamily="18" charset="0"/>
              </a:rPr>
              <a:t>Vinay </a:t>
            </a:r>
            <a:r>
              <a:rPr lang="en-US" sz="3200">
                <a:solidFill>
                  <a:schemeClr val="accent2"/>
                </a:solidFill>
                <a:latin typeface="Cambria" panose="02040503050406030204" pitchFamily="18" charset="0"/>
              </a:rPr>
              <a:t>Kumar Pallerla</a:t>
            </a:r>
            <a:endParaRPr lang="en-US" sz="3200" dirty="0">
              <a:solidFill>
                <a:schemeClr val="accent2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375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4205" y="208473"/>
            <a:ext cx="3795998" cy="824680"/>
          </a:xfrm>
        </p:spPr>
        <p:txBody>
          <a:bodyPr/>
          <a:lstStyle/>
          <a:p>
            <a:r>
              <a:rPr lang="en-US" dirty="0"/>
              <a:t>Machine Details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535" y="1468582"/>
            <a:ext cx="8075221" cy="4516582"/>
          </a:xfrm>
        </p:spPr>
      </p:pic>
    </p:spTree>
    <p:extLst>
      <p:ext uri="{BB962C8B-B14F-4D97-AF65-F5344CB8AC3E}">
        <p14:creationId xmlns:p14="http://schemas.microsoft.com/office/powerpoint/2010/main" val="4010100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957206"/>
              </p:ext>
            </p:extLst>
          </p:nvPr>
        </p:nvGraphicFramePr>
        <p:xfrm>
          <a:off x="2671948" y="1417742"/>
          <a:ext cx="3621975" cy="2167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541">
                  <a:extLst>
                    <a:ext uri="{9D8B030D-6E8A-4147-A177-3AD203B41FA5}">
                      <a16:colId xmlns:a16="http://schemas.microsoft.com/office/drawing/2014/main" val="3485733537"/>
                    </a:ext>
                  </a:extLst>
                </a:gridCol>
                <a:gridCol w="2149434">
                  <a:extLst>
                    <a:ext uri="{9D8B030D-6E8A-4147-A177-3AD203B41FA5}">
                      <a16:colId xmlns:a16="http://schemas.microsoft.com/office/drawing/2014/main" val="3332688868"/>
                    </a:ext>
                  </a:extLst>
                </a:gridCol>
              </a:tblGrid>
              <a:tr h="2451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of Component  Replace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23668"/>
                  </a:ext>
                </a:extLst>
              </a:tr>
              <a:tr h="3819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2394255"/>
                  </a:ext>
                </a:extLst>
              </a:tr>
              <a:tr h="3819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3578591"/>
                  </a:ext>
                </a:extLst>
              </a:tr>
              <a:tr h="3819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0611888"/>
                  </a:ext>
                </a:extLst>
              </a:tr>
              <a:tr h="3819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4341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26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99" y="261259"/>
            <a:ext cx="1786474" cy="87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84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4205" y="208473"/>
            <a:ext cx="3795998" cy="824680"/>
          </a:xfrm>
        </p:spPr>
        <p:txBody>
          <a:bodyPr/>
          <a:lstStyle/>
          <a:p>
            <a:r>
              <a:rPr lang="en-US" dirty="0"/>
              <a:t>ComplaintsLog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601" y="1543792"/>
            <a:ext cx="7505205" cy="479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66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2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14" y="588484"/>
            <a:ext cx="8514608" cy="789053"/>
          </a:xfrm>
        </p:spPr>
        <p:txBody>
          <a:bodyPr>
            <a:normAutofit/>
          </a:bodyPr>
          <a:lstStyle/>
          <a:p>
            <a:r>
              <a:rPr lang="en-US" dirty="0"/>
              <a:t>Data Insights &amp;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769" y="1840219"/>
            <a:ext cx="8915400" cy="34468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Every time error1 happens, next day part is replaced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Every time error5 happens, next day part is replaced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Every time error 2 &amp; error 3 happens at the same time the very next day part is replaced.  Same is the not the case when the errors happen individually.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b="1" dirty="0"/>
              <a:t>Feature Engineering: </a:t>
            </a:r>
            <a:r>
              <a:rPr lang="en-US" dirty="0"/>
              <a:t>Error wise recency, Error wise frequency, Error wise average time gap, Average time gap between any two errors.</a:t>
            </a:r>
          </a:p>
        </p:txBody>
      </p:sp>
    </p:spTree>
    <p:extLst>
      <p:ext uri="{BB962C8B-B14F-4D97-AF65-F5344CB8AC3E}">
        <p14:creationId xmlns:p14="http://schemas.microsoft.com/office/powerpoint/2010/main" val="2052658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89" y="1163782"/>
            <a:ext cx="4904509" cy="42751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926" y="1163781"/>
            <a:ext cx="5106391" cy="42751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15" y="5438898"/>
            <a:ext cx="2299176" cy="128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04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4" y="1258784"/>
            <a:ext cx="4805346" cy="40494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042" y="1258783"/>
            <a:ext cx="5058887" cy="39663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886" y="5438898"/>
            <a:ext cx="2429805" cy="128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58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04" y="926274"/>
            <a:ext cx="6163293" cy="39544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354" y="2470067"/>
            <a:ext cx="2429805" cy="128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35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8852" y="362852"/>
            <a:ext cx="7045953" cy="824680"/>
          </a:xfrm>
        </p:spPr>
        <p:txBody>
          <a:bodyPr>
            <a:normAutofit/>
          </a:bodyPr>
          <a:lstStyle/>
          <a:p>
            <a:r>
              <a:rPr lang="en-US" dirty="0"/>
              <a:t>Component Replacement Log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511" y="1500699"/>
            <a:ext cx="8882634" cy="469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6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25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74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45724" y="475013"/>
            <a:ext cx="307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1 Machine ID’s</a:t>
            </a:r>
          </a:p>
        </p:txBody>
      </p:sp>
    </p:spTree>
    <p:extLst>
      <p:ext uri="{BB962C8B-B14F-4D97-AF65-F5344CB8AC3E}">
        <p14:creationId xmlns:p14="http://schemas.microsoft.com/office/powerpoint/2010/main" val="1172226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69475" y="237507"/>
            <a:ext cx="307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2 Machine ID’s</a:t>
            </a:r>
          </a:p>
        </p:txBody>
      </p:sp>
    </p:spTree>
    <p:extLst>
      <p:ext uri="{BB962C8B-B14F-4D97-AF65-F5344CB8AC3E}">
        <p14:creationId xmlns:p14="http://schemas.microsoft.com/office/powerpoint/2010/main" val="1767563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73136" y="415636"/>
            <a:ext cx="307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3 Machine ID’s</a:t>
            </a:r>
          </a:p>
        </p:txBody>
      </p:sp>
    </p:spTree>
    <p:extLst>
      <p:ext uri="{BB962C8B-B14F-4D97-AF65-F5344CB8AC3E}">
        <p14:creationId xmlns:p14="http://schemas.microsoft.com/office/powerpoint/2010/main" val="418230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625"/>
            <a:ext cx="1219199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90109" y="237507"/>
            <a:ext cx="307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4 Machine ID’s</a:t>
            </a:r>
          </a:p>
        </p:txBody>
      </p:sp>
    </p:spTree>
    <p:extLst>
      <p:ext uri="{BB962C8B-B14F-4D97-AF65-F5344CB8AC3E}">
        <p14:creationId xmlns:p14="http://schemas.microsoft.com/office/powerpoint/2010/main" val="1461944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 &amp;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2303" y="1682337"/>
            <a:ext cx="8915400" cy="42078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Component 3 is never replaced for Model 3 and Model 4 which might indicate that it is not present in those models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the service period is less than 13-14 , replacement of component 4 is a rarity for all the models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Feature Engineering: </a:t>
            </a:r>
            <a:r>
              <a:rPr lang="en-US" dirty="0"/>
              <a:t>Component wise frequency of replacement, recency of replacement, average time gap between two consecutive replacements of same components and all the components.</a:t>
            </a:r>
          </a:p>
        </p:txBody>
      </p:sp>
    </p:spTree>
    <p:extLst>
      <p:ext uri="{BB962C8B-B14F-4D97-AF65-F5344CB8AC3E}">
        <p14:creationId xmlns:p14="http://schemas.microsoft.com/office/powerpoint/2010/main" val="3490116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1" y="878225"/>
            <a:ext cx="5906945" cy="46913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916" y="878225"/>
            <a:ext cx="4999513" cy="469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33153"/>
            <a:ext cx="6602681" cy="4583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926" y="1116281"/>
            <a:ext cx="5153892" cy="438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01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507" y="991566"/>
            <a:ext cx="8497486" cy="565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59481" y="308758"/>
            <a:ext cx="421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Sensors data</a:t>
            </a:r>
          </a:p>
        </p:txBody>
      </p:sp>
    </p:spTree>
    <p:extLst>
      <p:ext uri="{BB962C8B-B14F-4D97-AF65-F5344CB8AC3E}">
        <p14:creationId xmlns:p14="http://schemas.microsoft.com/office/powerpoint/2010/main" val="3105898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5" y="1048593"/>
            <a:ext cx="8858992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9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81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39" y="556811"/>
            <a:ext cx="10295906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64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2" y="504416"/>
            <a:ext cx="9069515" cy="600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50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03" y="558140"/>
            <a:ext cx="9345879" cy="59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017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 &amp; Feature Engineering.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2303" y="1682338"/>
            <a:ext cx="8915400" cy="383968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Every time the reading of the sensor1, sensor 2, sensor 4 is below the lower whisker, component 1, component 2, component 4  is replaced with in a span of three –four days.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Sensor 1, Sensor 2, Sensor 3 &amp; Sensor 4 looks like are tracking the components 1, 2,3, 4 respectively of Machine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does not apply to Sensor 3, although the reading falls below the lower whisker.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Feature Engineering</a:t>
            </a:r>
            <a:r>
              <a:rPr lang="en-US" dirty="0"/>
              <a:t>: Weighted average of components sensor reading with highest weightage to the recent rating.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Minimum sensor reading in the last week of the given data along with the recency.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07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170" y="267850"/>
            <a:ext cx="8911687" cy="694051"/>
          </a:xfrm>
        </p:spPr>
        <p:txBody>
          <a:bodyPr/>
          <a:lstStyle/>
          <a:p>
            <a:pPr algn="ctr"/>
            <a:r>
              <a:rPr lang="en-US" dirty="0"/>
              <a:t>Services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29" y="1258785"/>
            <a:ext cx="7457704" cy="464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68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05" y="1128156"/>
            <a:ext cx="11471563" cy="499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17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4" y="537759"/>
            <a:ext cx="10664040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66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" y="724395"/>
            <a:ext cx="9856520" cy="50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87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8" y="724396"/>
            <a:ext cx="8977745" cy="507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766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 &amp; Feature Engineering.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2303" y="1682338"/>
            <a:ext cx="8915400" cy="38396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Unscheduled servicing is the major way of maintenance for the manufacturing unit.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months 6 and 7, many machines have the scheduled service due date.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Feature Engineering</a:t>
            </a:r>
            <a:r>
              <a:rPr lang="en-US" dirty="0"/>
              <a:t>: Component wise receny of service, frequency, time gap between two consecutive component services and two consecutive services of same component,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Service type wise recency of service, frequency, time gap between two consecutive services of same type.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9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523" y="1371600"/>
            <a:ext cx="3587260" cy="548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05" y="1371600"/>
            <a:ext cx="8403010" cy="54864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26504" y="304800"/>
            <a:ext cx="8915399" cy="668216"/>
          </a:xfrm>
        </p:spPr>
        <p:txBody>
          <a:bodyPr>
            <a:normAutofit fontScale="90000"/>
          </a:bodyPr>
          <a:lstStyle/>
          <a:p>
            <a:r>
              <a:rPr lang="en-US" dirty="0"/>
              <a:t>Growing Buzz &amp; Current Maturity State</a:t>
            </a:r>
          </a:p>
        </p:txBody>
      </p:sp>
    </p:spTree>
    <p:extLst>
      <p:ext uri="{BB962C8B-B14F-4D97-AF65-F5344CB8AC3E}">
        <p14:creationId xmlns:p14="http://schemas.microsoft.com/office/powerpoint/2010/main" val="15333766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36322" y="273132"/>
            <a:ext cx="559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Correlation Plot between the features created</a:t>
            </a:r>
          </a:p>
        </p:txBody>
      </p:sp>
    </p:spTree>
    <p:extLst>
      <p:ext uri="{BB962C8B-B14F-4D97-AF65-F5344CB8AC3E}">
        <p14:creationId xmlns:p14="http://schemas.microsoft.com/office/powerpoint/2010/main" val="39447499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67" y="688769"/>
            <a:ext cx="10675918" cy="61692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3808" y="237506"/>
            <a:ext cx="521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81807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13808" y="237506"/>
            <a:ext cx="521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Decision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" y="699171"/>
            <a:ext cx="10580914" cy="601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736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36322" y="391885"/>
            <a:ext cx="521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Random Forest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01" y="853550"/>
            <a:ext cx="9725890" cy="543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509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13808" y="237506"/>
            <a:ext cx="521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Naive Bayes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22" y="902524"/>
            <a:ext cx="9797143" cy="551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296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21" y="178129"/>
            <a:ext cx="10925298" cy="667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316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30681" y="213755"/>
            <a:ext cx="521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Support Vector Classifier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8" y="831273"/>
            <a:ext cx="9571512" cy="590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80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36322" y="391885"/>
            <a:ext cx="521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XG Boost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80" y="1270659"/>
            <a:ext cx="9797142" cy="537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922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218" y="318070"/>
            <a:ext cx="6103526" cy="844472"/>
          </a:xfrm>
        </p:spPr>
        <p:txBody>
          <a:bodyPr/>
          <a:lstStyle/>
          <a:p>
            <a:pPr algn="ctr"/>
            <a:r>
              <a:rPr lang="en-US" b="1" dirty="0"/>
              <a:t>Stacking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414" y="1264555"/>
            <a:ext cx="8915400" cy="1868384"/>
          </a:xfrm>
        </p:spPr>
        <p:txBody>
          <a:bodyPr/>
          <a:lstStyle/>
          <a:p>
            <a:r>
              <a:rPr lang="en-US" b="1" dirty="0"/>
              <a:t>Stacking</a:t>
            </a:r>
            <a:r>
              <a:rPr lang="en-US" dirty="0"/>
              <a:t> is a way of combining multiple models.</a:t>
            </a:r>
          </a:p>
          <a:p>
            <a:endParaRPr lang="en-US" dirty="0"/>
          </a:p>
          <a:p>
            <a:r>
              <a:rPr lang="en-US" dirty="0"/>
              <a:t>Stacking Model is created by combining the outputs of ADA Boost, Naive Bayes, Logistic Regression, Random forest, Support Vector Classifier, XG Boost as input features to </a:t>
            </a:r>
            <a:r>
              <a:rPr lang="en-US" b="1" dirty="0"/>
              <a:t>Decision Tree</a:t>
            </a:r>
            <a:r>
              <a:rPr lang="en-US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694" y="3336966"/>
            <a:ext cx="7920841" cy="314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009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13808" y="237506"/>
            <a:ext cx="521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Stacking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8" y="984713"/>
            <a:ext cx="11685320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9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128" y="6581001"/>
            <a:ext cx="1142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Note: Survey performed by PWC &amp; Mainnovation in 280 companies across Belgium, Netherlands and Germany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9877"/>
            <a:ext cx="12192000" cy="5052646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030218" y="208838"/>
            <a:ext cx="8911687" cy="1066800"/>
          </a:xfrm>
        </p:spPr>
        <p:txBody>
          <a:bodyPr>
            <a:normAutofit/>
          </a:bodyPr>
          <a:lstStyle/>
          <a:p>
            <a:r>
              <a:rPr lang="en-US" dirty="0"/>
              <a:t>Types of Assets for maintenance</a:t>
            </a:r>
          </a:p>
        </p:txBody>
      </p:sp>
    </p:spTree>
    <p:extLst>
      <p:ext uri="{BB962C8B-B14F-4D97-AF65-F5344CB8AC3E}">
        <p14:creationId xmlns:p14="http://schemas.microsoft.com/office/powerpoint/2010/main" val="8208626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630411"/>
              </p:ext>
            </p:extLst>
          </p:nvPr>
        </p:nvGraphicFramePr>
        <p:xfrm>
          <a:off x="1900052" y="1163785"/>
          <a:ext cx="8249218" cy="5189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065">
                  <a:extLst>
                    <a:ext uri="{9D8B030D-6E8A-4147-A177-3AD203B41FA5}">
                      <a16:colId xmlns:a16="http://schemas.microsoft.com/office/drawing/2014/main" val="1458635742"/>
                    </a:ext>
                  </a:extLst>
                </a:gridCol>
                <a:gridCol w="2133426">
                  <a:extLst>
                    <a:ext uri="{9D8B030D-6E8A-4147-A177-3AD203B41FA5}">
                      <a16:colId xmlns:a16="http://schemas.microsoft.com/office/drawing/2014/main" val="1278555465"/>
                    </a:ext>
                  </a:extLst>
                </a:gridCol>
                <a:gridCol w="1805049">
                  <a:extLst>
                    <a:ext uri="{9D8B030D-6E8A-4147-A177-3AD203B41FA5}">
                      <a16:colId xmlns:a16="http://schemas.microsoft.com/office/drawing/2014/main" val="4191240119"/>
                    </a:ext>
                  </a:extLst>
                </a:gridCol>
                <a:gridCol w="1935678">
                  <a:extLst>
                    <a:ext uri="{9D8B030D-6E8A-4147-A177-3AD203B41FA5}">
                      <a16:colId xmlns:a16="http://schemas.microsoft.com/office/drawing/2014/main" val="4267765034"/>
                    </a:ext>
                  </a:extLst>
                </a:gridCol>
              </a:tblGrid>
              <a:tr h="518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Algorithm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Grader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6350613"/>
                  </a:ext>
                </a:extLst>
              </a:tr>
              <a:tr h="518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Logistic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7633195"/>
                  </a:ext>
                </a:extLst>
              </a:tr>
              <a:tr h="518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6689714"/>
                  </a:ext>
                </a:extLst>
              </a:tr>
              <a:tr h="518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5066585"/>
                  </a:ext>
                </a:extLst>
              </a:tr>
              <a:tr h="518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Naive Bayes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966647"/>
                  </a:ext>
                </a:extLst>
              </a:tr>
              <a:tr h="518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SVC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38*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3593504"/>
                  </a:ext>
                </a:extLst>
              </a:tr>
              <a:tr h="518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Ada Boost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2063700"/>
                  </a:ext>
                </a:extLst>
              </a:tr>
              <a:tr h="518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Gradient Boost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5591862"/>
                  </a:ext>
                </a:extLst>
              </a:tr>
              <a:tr h="518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XG Boost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2472739"/>
                  </a:ext>
                </a:extLst>
              </a:tr>
              <a:tr h="518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Stacking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63573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434442" y="320633"/>
            <a:ext cx="5533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Summary of  Results</a:t>
            </a:r>
          </a:p>
        </p:txBody>
      </p:sp>
    </p:spTree>
    <p:extLst>
      <p:ext uri="{BB962C8B-B14F-4D97-AF65-F5344CB8AC3E}">
        <p14:creationId xmlns:p14="http://schemas.microsoft.com/office/powerpoint/2010/main" val="27409186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05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520" y="255975"/>
            <a:ext cx="8911687" cy="812804"/>
          </a:xfrm>
        </p:spPr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5012" y="1282534"/>
            <a:ext cx="11716987" cy="5575466"/>
          </a:xfrm>
        </p:spPr>
        <p:txBody>
          <a:bodyPr>
            <a:noAutofit/>
          </a:bodyPr>
          <a:lstStyle/>
          <a:p>
            <a:r>
              <a:rPr lang="en-US" dirty="0"/>
              <a:t>Build analytical model to predict future action point for all the machines of a locomotive automobile manufacturing unit. </a:t>
            </a:r>
          </a:p>
          <a:p>
            <a:r>
              <a:rPr lang="en-US" dirty="0"/>
              <a:t>Target classes – Component Repair, Component Replacement and No issue</a:t>
            </a:r>
          </a:p>
          <a:p>
            <a:r>
              <a:rPr lang="en-US" dirty="0"/>
              <a:t>Type of problem: Multi-class classification.</a:t>
            </a:r>
          </a:p>
          <a:p>
            <a:r>
              <a:rPr lang="en-US" dirty="0"/>
              <a:t>Train data has 674 machines ID’s and Test data has 324 machine ID’s.</a:t>
            </a:r>
          </a:p>
          <a:p>
            <a:r>
              <a:rPr lang="en-US" dirty="0"/>
              <a:t>Evaluation Metric- F1 score of Component replacement class.</a:t>
            </a:r>
          </a:p>
          <a:p>
            <a:r>
              <a:rPr lang="en-US" dirty="0"/>
              <a:t>Data Sources :</a:t>
            </a:r>
          </a:p>
          <a:p>
            <a:pPr marL="855663">
              <a:buFont typeface="Wingdings" panose="05000000000000000000" pitchFamily="2" charset="2"/>
              <a:buChar char="Ø"/>
              <a:tabLst>
                <a:tab pos="1200150" algn="l"/>
              </a:tabLst>
            </a:pPr>
            <a:r>
              <a:rPr lang="en-US" dirty="0"/>
              <a:t>  Complaints log which has errors data with time stamp.</a:t>
            </a:r>
          </a:p>
          <a:p>
            <a:pPr marL="855663">
              <a:buFont typeface="Wingdings" panose="05000000000000000000" pitchFamily="2" charset="2"/>
              <a:buChar char="Ø"/>
              <a:tabLst>
                <a:tab pos="1200150" algn="l"/>
              </a:tabLst>
            </a:pPr>
            <a:r>
              <a:rPr lang="en-US" dirty="0"/>
              <a:t>  Machine Details with Machine ID model and service period</a:t>
            </a:r>
          </a:p>
          <a:p>
            <a:pPr marL="855663">
              <a:buFont typeface="Wingdings" panose="05000000000000000000" pitchFamily="2" charset="2"/>
              <a:buChar char="Ø"/>
              <a:tabLst>
                <a:tab pos="1200150" algn="l"/>
              </a:tabLst>
            </a:pPr>
            <a:r>
              <a:rPr lang="en-US" dirty="0"/>
              <a:t>  Components service log- both scheduled and unscheduled services</a:t>
            </a:r>
          </a:p>
          <a:p>
            <a:pPr marL="855663">
              <a:buFont typeface="Wingdings" panose="05000000000000000000" pitchFamily="2" charset="2"/>
              <a:buChar char="Ø"/>
              <a:tabLst>
                <a:tab pos="1200150" algn="l"/>
              </a:tabLst>
            </a:pPr>
            <a:r>
              <a:rPr lang="en-US" dirty="0"/>
              <a:t>  Hour wise sensors data for the machine ID’s</a:t>
            </a:r>
          </a:p>
          <a:p>
            <a:pPr marL="855663">
              <a:buFont typeface="Wingdings" panose="05000000000000000000" pitchFamily="2" charset="2"/>
              <a:buChar char="Ø"/>
              <a:tabLst>
                <a:tab pos="1200150" algn="l"/>
              </a:tabLst>
            </a:pPr>
            <a:r>
              <a:rPr lang="en-US" dirty="0"/>
              <a:t>  Component replacement data with time stamp.</a:t>
            </a:r>
          </a:p>
          <a:p>
            <a:pPr marL="512763" indent="0">
              <a:buNone/>
              <a:tabLst>
                <a:tab pos="1200150" algn="l"/>
              </a:tabLst>
            </a:pPr>
            <a:endParaRPr lang="en-US" sz="1600" dirty="0"/>
          </a:p>
          <a:p>
            <a:pPr marL="855663">
              <a:buFont typeface="Wingdings" panose="05000000000000000000" pitchFamily="2" charset="2"/>
              <a:buChar char="Ø"/>
              <a:tabLst>
                <a:tab pos="1200150" algn="l"/>
              </a:tabLst>
            </a:pPr>
            <a:endParaRPr lang="en-US" sz="1600" dirty="0"/>
          </a:p>
          <a:p>
            <a:pPr marL="855663">
              <a:buFont typeface="Wingdings" panose="05000000000000000000" pitchFamily="2" charset="2"/>
              <a:buChar char="Ø"/>
              <a:tabLst>
                <a:tab pos="1200150" algn="l"/>
              </a:tabLst>
            </a:pPr>
            <a:endParaRPr lang="en-US" sz="1600" dirty="0"/>
          </a:p>
          <a:p>
            <a:pPr marL="855663">
              <a:buFont typeface="Wingdings" panose="05000000000000000000" pitchFamily="2" charset="2"/>
              <a:buChar char="Ø"/>
              <a:tabLst>
                <a:tab pos="1200150" algn="l"/>
              </a:tabLst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08079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351" y="277690"/>
            <a:ext cx="8596668" cy="867508"/>
          </a:xfrm>
        </p:spPr>
        <p:txBody>
          <a:bodyPr anchor="ctr"/>
          <a:lstStyle/>
          <a:p>
            <a:pPr algn="ct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8350" y="3657601"/>
            <a:ext cx="7681220" cy="30168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Model Building Steps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Read in the data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Understand the data and the fields.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 pre-processing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Build the model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Test the accuracy in local test.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Predict for the given test data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Upload the predicted output into grader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88350" y="1241180"/>
            <a:ext cx="1761065" cy="1773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Understand the problem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223328" y="1248508"/>
            <a:ext cx="1761065" cy="1773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pre-processing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79632" y="1248508"/>
            <a:ext cx="1761065" cy="1773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Explore the  models available to solve the problem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69282" y="1248508"/>
            <a:ext cx="1761065" cy="1773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Implement all the possible models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0035750" y="1248508"/>
            <a:ext cx="1761065" cy="1773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Evaluate the performance of models and pick the best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2754923" y="1969477"/>
            <a:ext cx="399895" cy="257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5048738" y="1912328"/>
            <a:ext cx="399895" cy="257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7336041" y="1969477"/>
            <a:ext cx="399895" cy="248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635855" y="1957022"/>
            <a:ext cx="399895" cy="248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85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72848"/>
            <a:ext cx="8911687" cy="741552"/>
          </a:xfrm>
        </p:spPr>
        <p:txBody>
          <a:bodyPr/>
          <a:lstStyle/>
          <a:p>
            <a:r>
              <a:rPr lang="en-US" dirty="0"/>
              <a:t>Field Layout of Data Sources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156590"/>
              </p:ext>
            </p:extLst>
          </p:nvPr>
        </p:nvGraphicFramePr>
        <p:xfrm>
          <a:off x="506681" y="1260217"/>
          <a:ext cx="1710046" cy="1545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046">
                  <a:extLst>
                    <a:ext uri="{9D8B030D-6E8A-4147-A177-3AD203B41FA5}">
                      <a16:colId xmlns:a16="http://schemas.microsoft.com/office/drawing/2014/main" val="3485733537"/>
                    </a:ext>
                  </a:extLst>
                </a:gridCol>
              </a:tblGrid>
              <a:tr h="325643">
                <a:tc>
                  <a:txBody>
                    <a:bodyPr/>
                    <a:lstStyle/>
                    <a:p>
                      <a:r>
                        <a:rPr lang="en-US" dirty="0"/>
                        <a:t>Train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23668"/>
                  </a:ext>
                </a:extLst>
              </a:tr>
              <a:tr h="56987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MachineID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394255"/>
                  </a:ext>
                </a:extLst>
              </a:tr>
              <a:tr h="5698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ActionPoint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214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202202"/>
              </p:ext>
            </p:extLst>
          </p:nvPr>
        </p:nvGraphicFramePr>
        <p:xfrm>
          <a:off x="348600" y="4793380"/>
          <a:ext cx="2026207" cy="1807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207">
                  <a:extLst>
                    <a:ext uri="{9D8B030D-6E8A-4147-A177-3AD203B41FA5}">
                      <a16:colId xmlns:a16="http://schemas.microsoft.com/office/drawing/2014/main" val="3485733537"/>
                    </a:ext>
                  </a:extLst>
                </a:gridCol>
              </a:tblGrid>
              <a:tr h="353835">
                <a:tc>
                  <a:txBody>
                    <a:bodyPr/>
                    <a:lstStyle/>
                    <a:p>
                      <a:r>
                        <a:rPr lang="en-US" dirty="0"/>
                        <a:t>Machine</a:t>
                      </a:r>
                      <a:r>
                        <a:rPr lang="en-US" baseline="0" dirty="0"/>
                        <a:t> Details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23668"/>
                  </a:ext>
                </a:extLst>
              </a:tr>
              <a:tr h="48057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MachineID</a:t>
                      </a: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02394255"/>
                  </a:ext>
                </a:extLst>
              </a:tr>
              <a:tr h="480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MachineModel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656978542"/>
                  </a:ext>
                </a:extLst>
              </a:tr>
              <a:tr h="48057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ServicePeriod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780214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521452"/>
              </p:ext>
            </p:extLst>
          </p:nvPr>
        </p:nvGraphicFramePr>
        <p:xfrm>
          <a:off x="5274661" y="1040914"/>
          <a:ext cx="2066306" cy="3785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306">
                  <a:extLst>
                    <a:ext uri="{9D8B030D-6E8A-4147-A177-3AD203B41FA5}">
                      <a16:colId xmlns:a16="http://schemas.microsoft.com/office/drawing/2014/main" val="3485733537"/>
                    </a:ext>
                  </a:extLst>
                </a:gridCol>
              </a:tblGrid>
              <a:tr h="325643">
                <a:tc>
                  <a:txBody>
                    <a:bodyPr/>
                    <a:lstStyle/>
                    <a:p>
                      <a:r>
                        <a:rPr lang="en-US" dirty="0"/>
                        <a:t>ComplaintsLog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23668"/>
                  </a:ext>
                </a:extLst>
              </a:tr>
              <a:tr h="569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2394255"/>
                  </a:ext>
                </a:extLst>
              </a:tr>
              <a:tr h="569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Month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3578591"/>
                  </a:ext>
                </a:extLst>
              </a:tr>
              <a:tr h="569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0611888"/>
                  </a:ext>
                </a:extLst>
              </a:tr>
              <a:tr h="569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4341499"/>
                  </a:ext>
                </a:extLst>
              </a:tr>
              <a:tr h="569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MachineID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6978542"/>
                  </a:ext>
                </a:extLst>
              </a:tr>
              <a:tr h="569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ErrorID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214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641002"/>
              </p:ext>
            </p:extLst>
          </p:nvPr>
        </p:nvGraphicFramePr>
        <p:xfrm>
          <a:off x="506681" y="3046250"/>
          <a:ext cx="1710046" cy="1309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046">
                  <a:extLst>
                    <a:ext uri="{9D8B030D-6E8A-4147-A177-3AD203B41FA5}">
                      <a16:colId xmlns:a16="http://schemas.microsoft.com/office/drawing/2014/main" val="3485733537"/>
                    </a:ext>
                  </a:extLst>
                </a:gridCol>
              </a:tblGrid>
              <a:tr h="307944">
                <a:tc>
                  <a:txBody>
                    <a:bodyPr/>
                    <a:lstStyle/>
                    <a:p>
                      <a:r>
                        <a:rPr lang="en-US" dirty="0"/>
                        <a:t>Test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23668"/>
                  </a:ext>
                </a:extLst>
              </a:tr>
              <a:tr h="43092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MachineID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394255"/>
                  </a:ext>
                </a:extLst>
              </a:tr>
              <a:tr h="5132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ActionPoint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214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796695" y="6416208"/>
            <a:ext cx="542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Target class to be predicted in test data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991999"/>
              </p:ext>
            </p:extLst>
          </p:nvPr>
        </p:nvGraphicFramePr>
        <p:xfrm>
          <a:off x="7594308" y="1016585"/>
          <a:ext cx="2172175" cy="4059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175">
                  <a:extLst>
                    <a:ext uri="{9D8B030D-6E8A-4147-A177-3AD203B41FA5}">
                      <a16:colId xmlns:a16="http://schemas.microsoft.com/office/drawing/2014/main" val="3485733537"/>
                    </a:ext>
                  </a:extLst>
                </a:gridCol>
              </a:tblGrid>
              <a:tr h="3256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Component</a:t>
                      </a:r>
                    </a:p>
                    <a:p>
                      <a:pPr algn="ctr"/>
                      <a:r>
                        <a:rPr lang="en-US" dirty="0"/>
                        <a:t>ReplacementLog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23668"/>
                  </a:ext>
                </a:extLst>
              </a:tr>
              <a:tr h="569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2394255"/>
                  </a:ext>
                </a:extLst>
              </a:tr>
              <a:tr h="569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Month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3578591"/>
                  </a:ext>
                </a:extLst>
              </a:tr>
              <a:tr h="569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0611888"/>
                  </a:ext>
                </a:extLst>
              </a:tr>
              <a:tr h="569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4341499"/>
                  </a:ext>
                </a:extLst>
              </a:tr>
              <a:tr h="569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MachineID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6978542"/>
                  </a:ext>
                </a:extLst>
              </a:tr>
              <a:tr h="569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ErrorID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214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807196"/>
              </p:ext>
            </p:extLst>
          </p:nvPr>
        </p:nvGraphicFramePr>
        <p:xfrm>
          <a:off x="2794678" y="1016585"/>
          <a:ext cx="2226623" cy="4439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6623">
                  <a:extLst>
                    <a:ext uri="{9D8B030D-6E8A-4147-A177-3AD203B41FA5}">
                      <a16:colId xmlns:a16="http://schemas.microsoft.com/office/drawing/2014/main" val="3485733537"/>
                    </a:ext>
                  </a:extLst>
                </a:gridCol>
              </a:tblGrid>
              <a:tr h="7124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Component</a:t>
                      </a:r>
                    </a:p>
                    <a:p>
                      <a:pPr algn="ctr"/>
                      <a:r>
                        <a:rPr lang="en-US" dirty="0"/>
                        <a:t>ServiceLog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23668"/>
                  </a:ext>
                </a:extLst>
              </a:tr>
              <a:tr h="5984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2394255"/>
                  </a:ext>
                </a:extLst>
              </a:tr>
              <a:tr h="296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Month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3578591"/>
                  </a:ext>
                </a:extLst>
              </a:tr>
              <a:tr h="6178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0611888"/>
                  </a:ext>
                </a:extLst>
              </a:tr>
              <a:tr h="55345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  <a:p>
                      <a:pPr algn="ctr" fontAlgn="b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0559598"/>
                  </a:ext>
                </a:extLst>
              </a:tr>
              <a:tr h="55345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MachineID</a:t>
                      </a:r>
                    </a:p>
                    <a:p>
                      <a:pPr algn="ctr" fontAlgn="b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4341499"/>
                  </a:ext>
                </a:extLst>
              </a:tr>
              <a:tr h="55345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ComponentAttended</a:t>
                      </a:r>
                    </a:p>
                    <a:p>
                      <a:pPr algn="ctr" fontAlgn="b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6978542"/>
                  </a:ext>
                </a:extLst>
              </a:tr>
              <a:tr h="5534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ServiceType</a:t>
                      </a:r>
                    </a:p>
                    <a:p>
                      <a:pPr algn="ctr" fontAlgn="b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214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075105"/>
              </p:ext>
            </p:extLst>
          </p:nvPr>
        </p:nvGraphicFramePr>
        <p:xfrm>
          <a:off x="10019825" y="1016585"/>
          <a:ext cx="2172175" cy="5768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175">
                  <a:extLst>
                    <a:ext uri="{9D8B030D-6E8A-4147-A177-3AD203B41FA5}">
                      <a16:colId xmlns:a16="http://schemas.microsoft.com/office/drawing/2014/main" val="3485733537"/>
                    </a:ext>
                  </a:extLst>
                </a:gridCol>
              </a:tblGrid>
              <a:tr h="3256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Operating conditions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23668"/>
                  </a:ext>
                </a:extLst>
              </a:tr>
              <a:tr h="569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2394255"/>
                  </a:ext>
                </a:extLst>
              </a:tr>
              <a:tr h="569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Month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3282800"/>
                  </a:ext>
                </a:extLst>
              </a:tr>
              <a:tr h="569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6038678"/>
                  </a:ext>
                </a:extLst>
              </a:tr>
              <a:tr h="569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808628"/>
                  </a:ext>
                </a:extLst>
              </a:tr>
              <a:tr h="569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MachineID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3578591"/>
                  </a:ext>
                </a:extLst>
              </a:tr>
              <a:tr h="569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Sensor1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0611888"/>
                  </a:ext>
                </a:extLst>
              </a:tr>
              <a:tr h="569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Sensor2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4341499"/>
                  </a:ext>
                </a:extLst>
              </a:tr>
              <a:tr h="569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Sensor3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6978542"/>
                  </a:ext>
                </a:extLst>
              </a:tr>
              <a:tr h="569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Sensor4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2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074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9792" y="267851"/>
            <a:ext cx="8911687" cy="634675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Analytics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172" y="1169120"/>
            <a:ext cx="6935191" cy="5356968"/>
          </a:xfrm>
        </p:spPr>
      </p:pic>
      <p:sp>
        <p:nvSpPr>
          <p:cNvPr id="5" name="TextBox 4"/>
          <p:cNvSpPr txBox="1"/>
          <p:nvPr/>
        </p:nvSpPr>
        <p:spPr>
          <a:xfrm>
            <a:off x="3788228" y="5913911"/>
            <a:ext cx="441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Source: Train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58993" y="2826328"/>
            <a:ext cx="31707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Observations:</a:t>
            </a:r>
          </a:p>
          <a:p>
            <a:pPr marL="342900" indent="-342900">
              <a:buAutoNum type="arabicParenR"/>
            </a:pPr>
            <a:r>
              <a:rPr lang="en-US" dirty="0"/>
              <a:t>Class Imbalance Problem.</a:t>
            </a:r>
          </a:p>
          <a:p>
            <a:pPr marL="342900" indent="-342900">
              <a:buAutoNum type="arabicParenR"/>
            </a:pPr>
            <a:r>
              <a:rPr lang="en-US" dirty="0"/>
              <a:t>Data Sources needs to be aggregated at a Machine ID level.</a:t>
            </a:r>
          </a:p>
        </p:txBody>
      </p:sp>
    </p:spTree>
    <p:extLst>
      <p:ext uri="{BB962C8B-B14F-4D97-AF65-F5344CB8AC3E}">
        <p14:creationId xmlns:p14="http://schemas.microsoft.com/office/powerpoint/2010/main" val="2773757817"/>
      </p:ext>
    </p:extLst>
  </p:cSld>
  <p:clrMapOvr>
    <a:masterClrMapping/>
  </p:clrMapOvr>
</p:sld>
</file>

<file path=ppt/theme/theme1.xml><?xml version="1.0" encoding="utf-8"?>
<a:theme xmlns:a="http://schemas.openxmlformats.org/drawingml/2006/main" name="Juniper">
  <a:themeElements>
    <a:clrScheme name="Juniper themes">
      <a:dk1>
        <a:srgbClr val="333333"/>
      </a:dk1>
      <a:lt1>
        <a:srgbClr val="FFFFFF"/>
      </a:lt1>
      <a:dk2>
        <a:srgbClr val="93220B"/>
      </a:dk2>
      <a:lt2>
        <a:srgbClr val="5C852D"/>
      </a:lt2>
      <a:accent1>
        <a:srgbClr val="0067AC"/>
      </a:accent1>
      <a:accent2>
        <a:srgbClr val="BFC16B"/>
      </a:accent2>
      <a:accent3>
        <a:srgbClr val="F26649"/>
      </a:accent3>
      <a:accent4>
        <a:srgbClr val="2F8D7D"/>
      </a:accent4>
      <a:accent5>
        <a:srgbClr val="7EB0CC"/>
      </a:accent5>
      <a:accent6>
        <a:srgbClr val="807F83"/>
      </a:accent6>
      <a:hlink>
        <a:srgbClr val="5D87A1"/>
      </a:hlink>
      <a:folHlink>
        <a:srgbClr val="F79646"/>
      </a:folHlink>
    </a:clrScheme>
    <a:fontScheme name="JuniperTemplat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presenter title">
      <a:srgbClr val="4D4D4D"/>
    </a:custClr>
    <a:custClr name="text title">
      <a:srgbClr val="292929"/>
    </a:custClr>
    <a:custClr name="subtitle blue">
      <a:srgbClr val="5D87A1"/>
    </a:custClr>
    <a:custClr name="axis">
      <a:srgbClr val="807F83"/>
    </a:custClr>
  </a:custClr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Juniper</Template>
  <TotalTime>550</TotalTime>
  <Words>772</Words>
  <Application>Microsoft Office PowerPoint</Application>
  <PresentationFormat>Widescreen</PresentationFormat>
  <Paragraphs>183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Cambria</vt:lpstr>
      <vt:lpstr>Century Gothic</vt:lpstr>
      <vt:lpstr>Wingdings</vt:lpstr>
      <vt:lpstr>Wingdings 3</vt:lpstr>
      <vt:lpstr>Juniper</vt:lpstr>
      <vt:lpstr>Wisp</vt:lpstr>
      <vt:lpstr>PowerPoint Presentation</vt:lpstr>
      <vt:lpstr>PowerPoint Presentation</vt:lpstr>
      <vt:lpstr>PowerPoint Presentation</vt:lpstr>
      <vt:lpstr>Growing Buzz &amp; Current Maturity State</vt:lpstr>
      <vt:lpstr>Types of Assets for maintenance</vt:lpstr>
      <vt:lpstr>Problem Statement</vt:lpstr>
      <vt:lpstr>Approach</vt:lpstr>
      <vt:lpstr>Field Layout of Data Sources</vt:lpstr>
      <vt:lpstr>Exploratory Data Analytics</vt:lpstr>
      <vt:lpstr>Machine Details </vt:lpstr>
      <vt:lpstr>PowerPoint Presentation</vt:lpstr>
      <vt:lpstr>PowerPoint Presentation</vt:lpstr>
      <vt:lpstr>ComplaintsLog</vt:lpstr>
      <vt:lpstr>PowerPoint Presentation</vt:lpstr>
      <vt:lpstr>Data Insights &amp; Feature engineering</vt:lpstr>
      <vt:lpstr>PowerPoint Presentation</vt:lpstr>
      <vt:lpstr>PowerPoint Presentation</vt:lpstr>
      <vt:lpstr>PowerPoint Presentation</vt:lpstr>
      <vt:lpstr>Component Replacement Log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Insights &amp; Feature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Insights &amp; Feature Engineering.</vt:lpstr>
      <vt:lpstr>Services Data</vt:lpstr>
      <vt:lpstr>PowerPoint Presentation</vt:lpstr>
      <vt:lpstr>PowerPoint Presentation</vt:lpstr>
      <vt:lpstr>PowerPoint Presentation</vt:lpstr>
      <vt:lpstr>PowerPoint Presentation</vt:lpstr>
      <vt:lpstr>Data Insights &amp; Feature Engineering.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Stacking</vt:lpstr>
      <vt:lpstr>PowerPoint Presentation</vt:lpstr>
      <vt:lpstr>PowerPoint Presentation</vt:lpstr>
      <vt:lpstr>PowerPoint Presentation</vt:lpstr>
    </vt:vector>
  </TitlesOfParts>
  <Company>Juniper Networks,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Pallerla</dc:creator>
  <cp:lastModifiedBy>Vinay Pallerla</cp:lastModifiedBy>
  <cp:revision>177</cp:revision>
  <dcterms:created xsi:type="dcterms:W3CDTF">2018-09-21T04:56:28Z</dcterms:created>
  <dcterms:modified xsi:type="dcterms:W3CDTF">2019-06-12T06:46:16Z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33b888-ae0d-4341-a75f-06e04137d755_Enabled">
    <vt:lpwstr>True</vt:lpwstr>
  </property>
  <property fmtid="{D5CDD505-2E9C-101B-9397-08002B2CF9AE}" pid="3" name="MSIP_Label_0633b888-ae0d-4341-a75f-06e04137d755_SiteId">
    <vt:lpwstr>bea78b3c-4cdb-4130-854a-1d193232e5f4</vt:lpwstr>
  </property>
  <property fmtid="{D5CDD505-2E9C-101B-9397-08002B2CF9AE}" pid="4" name="MSIP_Label_0633b888-ae0d-4341-a75f-06e04137d755_Owner">
    <vt:lpwstr>pvinay@juniper.net</vt:lpwstr>
  </property>
  <property fmtid="{D5CDD505-2E9C-101B-9397-08002B2CF9AE}" pid="5" name="MSIP_Label_0633b888-ae0d-4341-a75f-06e04137d755_SetDate">
    <vt:lpwstr>2019-06-12T06:46:15.7154111Z</vt:lpwstr>
  </property>
  <property fmtid="{D5CDD505-2E9C-101B-9397-08002B2CF9AE}" pid="6" name="MSIP_Label_0633b888-ae0d-4341-a75f-06e04137d755_Name">
    <vt:lpwstr>Juniper Internal</vt:lpwstr>
  </property>
  <property fmtid="{D5CDD505-2E9C-101B-9397-08002B2CF9AE}" pid="7" name="MSIP_Label_0633b888-ae0d-4341-a75f-06e04137d755_Application">
    <vt:lpwstr>Microsoft Azure Information Protection</vt:lpwstr>
  </property>
  <property fmtid="{D5CDD505-2E9C-101B-9397-08002B2CF9AE}" pid="8" name="MSIP_Label_0633b888-ae0d-4341-a75f-06e04137d755_ActionId">
    <vt:lpwstr>b63f7524-5384-4b91-9d22-a0b68e063df7</vt:lpwstr>
  </property>
  <property fmtid="{D5CDD505-2E9C-101B-9397-08002B2CF9AE}" pid="9" name="MSIP_Label_0633b888-ae0d-4341-a75f-06e04137d755_Extended_MSFT_Method">
    <vt:lpwstr>Automatic</vt:lpwstr>
  </property>
  <property fmtid="{D5CDD505-2E9C-101B-9397-08002B2CF9AE}" pid="10" name="Sensitivity">
    <vt:lpwstr>Juniper Internal</vt:lpwstr>
  </property>
</Properties>
</file>