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Averag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Thin-bold.fntdata"/><Relationship Id="rId21" Type="http://schemas.openxmlformats.org/officeDocument/2006/relationships/font" Target="fonts/RobotoThin-regular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016100" y="770900"/>
            <a:ext cx="37872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Average"/>
                <a:ea typeface="Average"/>
                <a:cs typeface="Average"/>
                <a:sym typeface="Average"/>
              </a:rPr>
              <a:t>Justicia</a:t>
            </a:r>
            <a:endParaRPr sz="4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Legal Platform for lawyers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4016100" y="2825875"/>
            <a:ext cx="4974000" cy="17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Justicia offers the most comprehensive tools to manage and grow your law practice which is easy-to-use and can be accessed from anywhere on any device. Justicia has been designed to handle all of the unique and legal specific research challenges for the legal </a:t>
            </a: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practitioners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&amp; Revenue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254525" y="187647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Market Adoption Strategy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Shape 187"/>
          <p:cNvSpPr txBox="1"/>
          <p:nvPr>
            <p:ph idx="2" type="body"/>
          </p:nvPr>
        </p:nvSpPr>
        <p:spPr>
          <a:xfrm>
            <a:off x="4939500" y="494575"/>
            <a:ext cx="3837000" cy="3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Have strategic partnership with existing legal data providers such as Manupatra, India kanoon etc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Tie up with Law colleges across targeted geo locations 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r>
              <a:rPr lang="en">
                <a:latin typeface="Average"/>
                <a:ea typeface="Average"/>
                <a:cs typeface="Average"/>
                <a:sym typeface="Average"/>
              </a:rPr>
              <a:t>Ex: Nalsar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Early bird offers during A/B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Incentivise recommendations from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existing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clients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93" name="Shape 19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Monthly and yearly subscription based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204" name="Shape 20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31</a:t>
            </a:r>
            <a:r>
              <a:rPr lang="en" sz="1600">
                <a:solidFill>
                  <a:schemeClr val="lt1"/>
                </a:solidFill>
              </a:rPr>
              <a:t>.07.18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6" name="Shape 20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07" name="Shape 20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Shape 20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Complete Beta Version of the platform</a:t>
            </a:r>
            <a:endParaRPr sz="1600"/>
          </a:p>
        </p:txBody>
      </p:sp>
      <p:sp>
        <p:nvSpPr>
          <p:cNvPr descr="Background pointer shape in timeline graphic" id="210" name="Shape 21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.09.18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2" name="Shape 21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13" name="Shape 21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Shape 2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Shape 215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A/B Testing of the platform with Hyderabad Bar</a:t>
            </a:r>
            <a:endParaRPr sz="1600"/>
          </a:p>
        </p:txBody>
      </p:sp>
      <p:sp>
        <p:nvSpPr>
          <p:cNvPr descr="Background pointer shape in timeline graphic" id="216" name="Shape 2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29</a:t>
            </a:r>
            <a:r>
              <a:rPr lang="en" sz="1600">
                <a:solidFill>
                  <a:schemeClr val="lt1"/>
                </a:solidFill>
              </a:rPr>
              <a:t>.10.18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8" name="Shape 2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19" name="Shape 2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Shape 2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Enhancements and Optimisation of the search engine V2</a:t>
            </a:r>
            <a:endParaRPr sz="1600"/>
          </a:p>
        </p:txBody>
      </p:sp>
      <p:sp>
        <p:nvSpPr>
          <p:cNvPr descr="Background pointer shape in timeline graphic" id="222" name="Shape 2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.12.18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4" name="Shape 22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5" name="Shape 22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Shape 22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Shape 22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Launch commercially across hyderabad, Bangalore and Madras</a:t>
            </a:r>
            <a:endParaRPr sz="1600"/>
          </a:p>
        </p:txBody>
      </p:sp>
      <p:sp>
        <p:nvSpPr>
          <p:cNvPr descr="Background pointer shape in timeline graphic" id="228" name="Shape 22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15</a:t>
            </a:r>
            <a:r>
              <a:rPr lang="en" sz="1600">
                <a:solidFill>
                  <a:schemeClr val="lt1"/>
                </a:solidFill>
              </a:rPr>
              <a:t>.01.19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30" name="Shape 230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31" name="Shape 23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Shape 23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Shape 233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Launch Legal support services (Consulting, Para legal contractors)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301" y="1244513"/>
            <a:ext cx="2442299" cy="3247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Shape 240"/>
          <p:cNvGrpSpPr/>
          <p:nvPr/>
        </p:nvGrpSpPr>
        <p:grpSpPr>
          <a:xfrm>
            <a:off x="5853969" y="2047291"/>
            <a:ext cx="2440200" cy="2574409"/>
            <a:chOff x="4447194" y="1815766"/>
            <a:chExt cx="2440200" cy="2574409"/>
          </a:xfrm>
        </p:grpSpPr>
        <p:sp>
          <p:nvSpPr>
            <p:cNvPr id="241" name="Shape 241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0944A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834875" y="2043275"/>
              <a:ext cx="1862700" cy="23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Tech</a:t>
              </a:r>
              <a:r>
                <a:rPr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 </a:t>
              </a:r>
              <a:endParaRPr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Adithya Kumar - Data Scientist -DBS</a:t>
              </a:r>
              <a:endParaRPr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Vinay - SDE Amazon, India</a:t>
              </a:r>
              <a:endParaRPr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Bharath Varma - Data scientist </a:t>
              </a:r>
              <a:endParaRPr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Prashanth Y - Junior data scientist</a:t>
              </a:r>
              <a:endParaRPr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Shape 243"/>
          <p:cNvGrpSpPr/>
          <p:nvPr/>
        </p:nvGrpSpPr>
        <p:grpSpPr>
          <a:xfrm>
            <a:off x="4110255" y="890170"/>
            <a:ext cx="2494925" cy="2725612"/>
            <a:chOff x="3490737" y="1374053"/>
            <a:chExt cx="1423800" cy="1617190"/>
          </a:xfrm>
        </p:grpSpPr>
        <p:sp>
          <p:nvSpPr>
            <p:cNvPr id="244" name="Shape 24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3718746" y="1567443"/>
              <a:ext cx="967800" cy="14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Business</a:t>
              </a:r>
              <a:endParaRPr b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Ramakrishna Mamidi - Business Analyst Deloitte</a:t>
              </a:r>
              <a:endParaRPr b="1"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Sindhu Raju - Entreprenuer</a:t>
              </a:r>
              <a:endParaRPr b="1"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Average"/>
                  <a:ea typeface="Average"/>
                  <a:cs typeface="Average"/>
                  <a:sym typeface="Average"/>
                </a:rPr>
                <a:t>Karan Patel - Student</a:t>
              </a:r>
              <a:endParaRPr b="1" sz="1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45750" y="508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2700000">
            <a:off x="2319886" y="683110"/>
            <a:ext cx="3141757" cy="2920322"/>
            <a:chOff x="1293736" y="1258050"/>
            <a:chExt cx="3141787" cy="2920350"/>
          </a:xfrm>
        </p:grpSpPr>
        <p:sp>
          <p:nvSpPr>
            <p:cNvPr id="93" name="Shape 93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2344562">
              <a:off x="1510775" y="3205410"/>
              <a:ext cx="374077" cy="3740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consumed in Legal Research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Shape 96"/>
            <p:cNvSpPr txBox="1"/>
            <p:nvPr/>
          </p:nvSpPr>
          <p:spPr>
            <a:xfrm rot="-2700000">
              <a:off x="2167459" y="2464637"/>
              <a:ext cx="2203628" cy="109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Shape 97"/>
          <p:cNvGrpSpPr/>
          <p:nvPr/>
        </p:nvGrpSpPr>
        <p:grpSpPr>
          <a:xfrm rot="2700000">
            <a:off x="2617268" y="2788239"/>
            <a:ext cx="2546976" cy="2546976"/>
            <a:chOff x="5123977" y="1258050"/>
            <a:chExt cx="2547000" cy="2547000"/>
          </a:xfrm>
        </p:grpSpPr>
        <p:sp>
          <p:nvSpPr>
            <p:cNvPr id="98" name="Shape 9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-2700000">
              <a:off x="5340984" y="3205441"/>
              <a:ext cx="374201" cy="37420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Repetitive Legal tasks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Shape 101"/>
          <p:cNvGrpSpPr/>
          <p:nvPr/>
        </p:nvGrpSpPr>
        <p:grpSpPr>
          <a:xfrm rot="2700000">
            <a:off x="2319886" y="1799810"/>
            <a:ext cx="3141757" cy="2920322"/>
            <a:chOff x="1293736" y="1258050"/>
            <a:chExt cx="3141787" cy="2920350"/>
          </a:xfrm>
        </p:grpSpPr>
        <p:sp>
          <p:nvSpPr>
            <p:cNvPr id="102" name="Shape 10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-2344562">
              <a:off x="1510775" y="3205410"/>
              <a:ext cx="374077" cy="37407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Human Resources Required and Cost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Shape 105"/>
            <p:cNvSpPr txBox="1"/>
            <p:nvPr/>
          </p:nvSpPr>
          <p:spPr>
            <a:xfrm rot="-2700000">
              <a:off x="2167459" y="2464637"/>
              <a:ext cx="2203628" cy="10950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Knowledge Management System with </a:t>
            </a:r>
            <a:r>
              <a:rPr lang="en"/>
              <a:t>advanced</a:t>
            </a:r>
            <a:r>
              <a:rPr lang="en"/>
              <a:t> analytics </a:t>
            </a:r>
            <a:r>
              <a:rPr lang="en"/>
              <a:t>delivered</a:t>
            </a:r>
            <a:r>
              <a:rPr lang="en"/>
              <a:t> as a virtual agent</a:t>
            </a:r>
            <a:endParaRPr/>
          </a:p>
        </p:txBody>
      </p:sp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the core of our platform lies a legal cognitive search engine which use advanced nlp </a:t>
            </a:r>
            <a:r>
              <a:rPr lang="en"/>
              <a:t>techniques to mine judgments for case related argument building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2825" y="300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Size	</a:t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262813" y="1188750"/>
            <a:ext cx="2486829" cy="3711155"/>
            <a:chOff x="1118224" y="283725"/>
            <a:chExt cx="2090826" cy="4076400"/>
          </a:xfrm>
        </p:grpSpPr>
        <p:sp>
          <p:nvSpPr>
            <p:cNvPr id="119" name="Shape 1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25925" y="2224265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Billion</a:t>
              </a:r>
              <a:endParaRPr sz="12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1225925" y="3198860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TAM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Total Available Market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16</a:t>
              </a:r>
              <a:endParaRPr sz="9600">
                <a:solidFill>
                  <a:srgbClr val="0D5D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3279719" y="1188750"/>
            <a:ext cx="2486829" cy="3711155"/>
            <a:chOff x="1118224" y="283725"/>
            <a:chExt cx="2090826" cy="4076400"/>
          </a:xfrm>
        </p:grpSpPr>
        <p:sp>
          <p:nvSpPr>
            <p:cNvPr id="126" name="Shape 126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25920" y="2276603"/>
              <a:ext cx="18150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Billion</a:t>
              </a:r>
              <a:endParaRPr sz="12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9600">
                <a:solidFill>
                  <a:srgbClr val="0D5D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Market Penetration so far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&gt;20% of the legal tech market has been captured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296625" y="1188750"/>
            <a:ext cx="2486829" cy="3711155"/>
            <a:chOff x="1118224" y="283725"/>
            <a:chExt cx="2090826" cy="4076400"/>
          </a:xfrm>
        </p:grpSpPr>
        <p:sp>
          <p:nvSpPr>
            <p:cNvPr id="133" name="Shape 133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6355" y="2287332"/>
              <a:ext cx="18150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D5DD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Billion</a:t>
              </a:r>
              <a:endParaRPr sz="1200">
                <a:solidFill>
                  <a:srgbClr val="0D5DD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6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13</a:t>
              </a:r>
              <a:endParaRPr sz="9600">
                <a:solidFill>
                  <a:srgbClr val="0D5DD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Target Market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Share of Market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80% of available market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" name="Shape 139"/>
          <p:cNvSpPr txBox="1"/>
          <p:nvPr/>
        </p:nvSpPr>
        <p:spPr>
          <a:xfrm>
            <a:off x="219800" y="4824775"/>
            <a:ext cx="51216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: Boston consulting group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Validation</a:t>
            </a:r>
            <a:endParaRPr/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64% of the respondents have used legal software in their practice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92% of the respondents feel there is need for a cognitive based solution with a virtual agent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74% respondents are willing to pay for a monthly subscription model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our customers think about our product 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25" y="1260100"/>
            <a:ext cx="6482149" cy="36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they think are requisites of the platform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Features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50418" l="0" r="0" t="0"/>
          <a:stretch/>
        </p:blipFill>
        <p:spPr>
          <a:xfrm>
            <a:off x="304800" y="1170200"/>
            <a:ext cx="3473350" cy="9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47385" l="0" r="0" t="0"/>
          <a:stretch/>
        </p:blipFill>
        <p:spPr>
          <a:xfrm>
            <a:off x="4844025" y="1170200"/>
            <a:ext cx="3473351" cy="9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387550" y="2103300"/>
            <a:ext cx="3314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cutting edge NLP technology, pose your research questions like you’re talking to another lawyer.</a:t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923500" y="2117350"/>
            <a:ext cx="3314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pinpoint answers from published &amp; unpublished case law to substantive legal issues in seconds.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5">
            <a:alphaModFix/>
          </a:blip>
          <a:srcRect b="55430" l="0" r="0" t="0"/>
          <a:stretch/>
        </p:blipFill>
        <p:spPr>
          <a:xfrm>
            <a:off x="388525" y="3099000"/>
            <a:ext cx="3312451" cy="8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87550" y="3932100"/>
            <a:ext cx="3473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Justicia </a:t>
            </a:r>
            <a:r>
              <a:rPr lang="en"/>
              <a:t>is trained to track developments in the law with respect to your legal issues and send notifications with any relevant legal updates.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6">
            <a:alphaModFix/>
          </a:blip>
          <a:srcRect b="55096" l="0" r="0" t="0"/>
          <a:stretch/>
        </p:blipFill>
        <p:spPr>
          <a:xfrm>
            <a:off x="4844025" y="3099000"/>
            <a:ext cx="3065275" cy="8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4883350" y="3932100"/>
            <a:ext cx="34734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quotes and key points of law, from multiple parts of a case, providing a quick overview of what key legal analyses are discussed as they relate to your query.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5" y="645650"/>
            <a:ext cx="8771800" cy="3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