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Averag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016100" y="770900"/>
            <a:ext cx="37872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verage"/>
                <a:ea typeface="Average"/>
                <a:cs typeface="Average"/>
                <a:sym typeface="Average"/>
              </a:rPr>
              <a:t>Justicia</a:t>
            </a:r>
            <a:endParaRPr sz="4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Legal Platform for lawyers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016100" y="2825875"/>
            <a:ext cx="49740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Justicia offers the most comprehensive tools to manage and grow your law practice which is easy-to-use and can be accessed from anywhere on any device. Justicia has been designed to handle all of the unique and legal specific research challenges for the legal 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practitioners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Strategy</a:t>
            </a:r>
            <a:endParaRPr/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strategic partnership with existing legal data providers such as Manupatra, India kanoon etc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Tie up with Law colleges across targeted geo locations </a:t>
            </a:r>
            <a:br>
              <a:rPr lang="en"/>
            </a:br>
            <a:r>
              <a:rPr lang="en"/>
              <a:t>Ex: Nalsar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bird offers during A/B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93" name="Shape 193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31</a:t>
            </a:r>
            <a:r>
              <a:rPr lang="en" sz="1600">
                <a:solidFill>
                  <a:schemeClr val="lt1"/>
                </a:solidFill>
              </a:rPr>
              <a:t>.07.18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96" name="Shape 19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Shape 19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Complete Beta Version of the platform</a:t>
            </a:r>
            <a:endParaRPr sz="1600"/>
          </a:p>
        </p:txBody>
      </p:sp>
      <p:sp>
        <p:nvSpPr>
          <p:cNvPr descr="Background pointer shape in timeline graphic" id="199" name="Shape 19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15</a:t>
            </a:r>
            <a:r>
              <a:rPr lang="en" sz="1600">
                <a:solidFill>
                  <a:schemeClr val="lt1"/>
                </a:solidFill>
              </a:rPr>
              <a:t>.09.18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1" name="Shape 20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02" name="Shape 20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Shape 20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Shape 204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A/B Testing of the platform with Hyderabad Bar</a:t>
            </a:r>
            <a:endParaRPr sz="1600"/>
          </a:p>
        </p:txBody>
      </p:sp>
      <p:sp>
        <p:nvSpPr>
          <p:cNvPr descr="Background pointer shape in timeline graphic" id="205" name="Shape 20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29</a:t>
            </a:r>
            <a:r>
              <a:rPr lang="en" sz="1600">
                <a:solidFill>
                  <a:schemeClr val="lt1"/>
                </a:solidFill>
              </a:rPr>
              <a:t>.10.18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08" name="Shape 20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Shape 20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Shape 21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Enhancements and Optimisation of the search engine V2</a:t>
            </a:r>
            <a:endParaRPr sz="1600"/>
          </a:p>
        </p:txBody>
      </p:sp>
      <p:sp>
        <p:nvSpPr>
          <p:cNvPr descr="Background pointer shape in timeline graphic" id="211" name="Shape 21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15</a:t>
            </a:r>
            <a:r>
              <a:rPr lang="en" sz="1600">
                <a:solidFill>
                  <a:schemeClr val="lt1"/>
                </a:solidFill>
              </a:rPr>
              <a:t>.12.18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3" name="Shape 21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14" name="Shape 2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Shape 21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Launch commercially across hyderabad, Bangalore and Madras</a:t>
            </a:r>
            <a:endParaRPr sz="1600"/>
          </a:p>
        </p:txBody>
      </p:sp>
      <p:sp>
        <p:nvSpPr>
          <p:cNvPr descr="Background pointer shape in timeline graphic" id="217" name="Shape 2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15</a:t>
            </a:r>
            <a:r>
              <a:rPr lang="en" sz="1600">
                <a:solidFill>
                  <a:schemeClr val="lt1"/>
                </a:solidFill>
              </a:rPr>
              <a:t>.01.19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9" name="Shape 2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20" name="Shape 2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Shape 2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Launch Legal support services (Consulting, Para legal contractors)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33" name="Shape 233"/>
            <p:cNvCxnSpPr>
              <a:stCxn id="228" idx="2"/>
              <a:endCxn id="234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Shape 235"/>
            <p:cNvCxnSpPr>
              <a:stCxn id="228" idx="2"/>
              <a:endCxn id="236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7" name="Shape 237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40" name="Shape 240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41" name="Shape 241"/>
            <p:cNvCxnSpPr>
              <a:stCxn id="237" idx="2"/>
              <a:endCxn id="242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Shape 243"/>
            <p:cNvCxnSpPr>
              <a:stCxn id="237" idx="2"/>
              <a:endCxn id="244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Shape 245"/>
            <p:cNvCxnSpPr>
              <a:stCxn id="237" idx="2"/>
              <a:endCxn id="246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7" name="Shape 247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2" name="Shape 252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5" name="Shape 255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60" name="Shape 260"/>
            <p:cNvCxnSpPr>
              <a:stCxn id="256" idx="2"/>
              <a:endCxn id="261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Shape 262"/>
            <p:cNvCxnSpPr>
              <a:stCxn id="256" idx="2"/>
              <a:endCxn id="263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4" name="Shape 264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6" name="Shape 266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9" name="Shape 26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Shape 27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75" name="Shape 27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7" name="Shape 27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8" name="Shape 27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9" name="Shape 27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0" name="Shape 28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1" name="Shape 28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2" name="Shape 28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3" name="Shape 28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85" name="Shape 285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89" name="Shape 289"/>
            <p:cNvSpPr/>
            <p:nvPr/>
          </p:nvSpPr>
          <p:spPr>
            <a:xfrm>
              <a:off x="1000000" y="2440003"/>
              <a:ext cx="4144235" cy="1631269"/>
            </a:xfrm>
            <a:custGeom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90" name="Shape 29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Shape 29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Shape 29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00" name="Shape 300"/>
            <p:cNvSpPr/>
            <p:nvPr/>
          </p:nvSpPr>
          <p:spPr>
            <a:xfrm>
              <a:off x="1000025" y="2083952"/>
              <a:ext cx="4156550" cy="1576975"/>
            </a:xfrm>
            <a:custGeom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01" name="Shape 30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Shape 30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5750" y="508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 rot="2700000">
            <a:off x="572386" y="683110"/>
            <a:ext cx="3141757" cy="2920322"/>
            <a:chOff x="1293736" y="1258050"/>
            <a:chExt cx="3141787" cy="2920350"/>
          </a:xfrm>
        </p:grpSpPr>
        <p:sp>
          <p:nvSpPr>
            <p:cNvPr id="93" name="Shape 93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2344562">
              <a:off x="1510775" y="3205410"/>
              <a:ext cx="374077" cy="3740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wasted in Legal Research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Shape 96"/>
            <p:cNvSpPr txBox="1"/>
            <p:nvPr/>
          </p:nvSpPr>
          <p:spPr>
            <a:xfrm rot="-2700000">
              <a:off x="2167459" y="2464637"/>
              <a:ext cx="2203628" cy="109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Shape 97"/>
          <p:cNvGrpSpPr/>
          <p:nvPr/>
        </p:nvGrpSpPr>
        <p:grpSpPr>
          <a:xfrm rot="2700000">
            <a:off x="4227018" y="2766239"/>
            <a:ext cx="2546976" cy="2546976"/>
            <a:chOff x="5123977" y="1258050"/>
            <a:chExt cx="2547000" cy="2547000"/>
          </a:xfrm>
        </p:grpSpPr>
        <p:sp>
          <p:nvSpPr>
            <p:cNvPr id="98" name="Shape 9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-2700000">
              <a:off x="5340984" y="3205441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Repetitive Legal documents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Shape 101"/>
          <p:cNvGrpSpPr/>
          <p:nvPr/>
        </p:nvGrpSpPr>
        <p:grpSpPr>
          <a:xfrm rot="2700000">
            <a:off x="2319886" y="1799810"/>
            <a:ext cx="3141757" cy="2920322"/>
            <a:chOff x="1293736" y="1258050"/>
            <a:chExt cx="3141787" cy="2920350"/>
          </a:xfrm>
        </p:grpSpPr>
        <p:sp>
          <p:nvSpPr>
            <p:cNvPr id="102" name="Shape 102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-2344562">
              <a:off x="1510775" y="3205410"/>
              <a:ext cx="374077" cy="3740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Human Resources Required and Cost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Shape 105"/>
            <p:cNvSpPr txBox="1"/>
            <p:nvPr/>
          </p:nvSpPr>
          <p:spPr>
            <a:xfrm rot="-2700000">
              <a:off x="2167459" y="2464637"/>
              <a:ext cx="2203628" cy="109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14" name="Shape 1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17" name="Shape 1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62825" y="300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	</a:t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262813" y="1188750"/>
            <a:ext cx="2486829" cy="3711155"/>
            <a:chOff x="1118224" y="283725"/>
            <a:chExt cx="2090826" cy="4076400"/>
          </a:xfrm>
        </p:grpSpPr>
        <p:sp>
          <p:nvSpPr>
            <p:cNvPr id="126" name="Shape 12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25925" y="2224265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Billion</a:t>
              </a:r>
              <a:endParaRPr sz="12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25925" y="3198860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TAM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Total Available Market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6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9600">
                <a:solidFill>
                  <a:srgbClr val="0D5D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3279719" y="1188750"/>
            <a:ext cx="2486829" cy="3711155"/>
            <a:chOff x="1118224" y="283725"/>
            <a:chExt cx="2090826" cy="4076400"/>
          </a:xfrm>
        </p:grpSpPr>
        <p:sp>
          <p:nvSpPr>
            <p:cNvPr id="133" name="Shape 133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25920" y="2276603"/>
              <a:ext cx="18150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Billion</a:t>
              </a:r>
              <a:endParaRPr sz="12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6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600">
                <a:solidFill>
                  <a:srgbClr val="0D5D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Market Penetration so far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&gt;20% of the legal tech market has been captured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6296625" y="1188750"/>
            <a:ext cx="2486829" cy="3711155"/>
            <a:chOff x="1118224" y="283725"/>
            <a:chExt cx="2090826" cy="4076400"/>
          </a:xfrm>
        </p:grpSpPr>
        <p:sp>
          <p:nvSpPr>
            <p:cNvPr id="140" name="Shape 14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286355" y="2287332"/>
              <a:ext cx="18150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Biilion</a:t>
              </a:r>
              <a:endParaRPr sz="12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6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9600">
                <a:solidFill>
                  <a:srgbClr val="0D5D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Target Market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Knowledge Management System with </a:t>
            </a:r>
            <a:r>
              <a:rPr lang="en"/>
              <a:t>advanced</a:t>
            </a:r>
            <a:r>
              <a:rPr lang="en"/>
              <a:t> analytics </a:t>
            </a:r>
            <a:r>
              <a:rPr lang="en"/>
              <a:t>delivered</a:t>
            </a:r>
            <a:r>
              <a:rPr lang="en"/>
              <a:t> as a virtual agent</a:t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the core of our platform lies a legal cognitive search engine which use advanced nlp </a:t>
            </a:r>
            <a:r>
              <a:rPr lang="en"/>
              <a:t>techniques to mine judgments for case related argument building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Stuff</a:t>
            </a:r>
            <a:endParaRPr/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Marketing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KPIs</a:t>
            </a:r>
            <a:endParaRPr/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