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8"/>
  </p:notesMasterIdLst>
  <p:sldIdLst>
    <p:sldId id="296" r:id="rId3"/>
    <p:sldId id="256" r:id="rId4"/>
    <p:sldId id="299" r:id="rId5"/>
    <p:sldId id="301" r:id="rId6"/>
    <p:sldId id="258" r:id="rId7"/>
    <p:sldId id="302" r:id="rId8"/>
    <p:sldId id="303" r:id="rId9"/>
    <p:sldId id="300" r:id="rId10"/>
    <p:sldId id="307" r:id="rId11"/>
    <p:sldId id="310" r:id="rId12"/>
    <p:sldId id="311" r:id="rId13"/>
    <p:sldId id="312" r:id="rId14"/>
    <p:sldId id="262" r:id="rId15"/>
    <p:sldId id="315" r:id="rId16"/>
    <p:sldId id="316" r:id="rId17"/>
    <p:sldId id="317" r:id="rId18"/>
    <p:sldId id="320" r:id="rId19"/>
    <p:sldId id="318" r:id="rId20"/>
    <p:sldId id="319" r:id="rId21"/>
    <p:sldId id="321" r:id="rId22"/>
    <p:sldId id="322" r:id="rId23"/>
    <p:sldId id="313" r:id="rId24"/>
    <p:sldId id="309" r:id="rId25"/>
    <p:sldId id="314" r:id="rId26"/>
    <p:sldId id="278" r:id="rId27"/>
  </p:sldIdLst>
  <p:sldSz cx="9144000" cy="5143500" type="screen16x9"/>
  <p:notesSz cx="6858000" cy="9144000"/>
  <p:embeddedFontLst>
    <p:embeddedFont>
      <p:font typeface="Archivo" panose="020B0604020202020204" charset="0"/>
      <p:regular r:id="rId29"/>
      <p:bold r:id="rId30"/>
      <p:italic r:id="rId31"/>
      <p:boldItalic r:id="rId32"/>
    </p:embeddedFont>
    <p:embeddedFont>
      <p:font typeface="Hind" panose="02000000000000000000" pitchFamily="2" charset="0"/>
      <p:regular r:id="rId33"/>
      <p:bold r:id="rId34"/>
    </p:embeddedFont>
    <p:embeddedFont>
      <p:font typeface="Inter" panose="020B0604020202020204" charset="0"/>
      <p:regular r:id="rId35"/>
      <p:bold r:id="rId36"/>
    </p:embeddedFont>
    <p:embeddedFont>
      <p:font typeface="Unbounded"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5F0"/>
    <a:srgbClr val="625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344C3B-0144-B586-0A85-FBCCCABA882B}" v="957" dt="2024-09-22T14:20:36.691"/>
  </p1510:revLst>
</p1510:revInfo>
</file>

<file path=ppt/tableStyles.xml><?xml version="1.0" encoding="utf-8"?>
<a:tblStyleLst xmlns:a="http://schemas.openxmlformats.org/drawingml/2006/main" def="{A2BBC822-51F3-461B-BCA9-166D9102B568}">
  <a:tblStyle styleId="{A2BBC822-51F3-461B-BCA9-166D9102B5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07" d="100"/>
          <a:sy n="107" d="100"/>
        </p:scale>
        <p:origin x="893" y="77"/>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d29c8167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d29c8167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d294afe249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d294afe249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d9fe3b41d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d9fe3b41d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2cffb473ab8_0_6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2cffb473ab8_0_6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302875"/>
            <a:ext cx="4578900" cy="21282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431125"/>
            <a:ext cx="45789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176475"/>
            <a:ext cx="9405000" cy="5320025"/>
            <a:chOff x="0" y="-176475"/>
            <a:chExt cx="9405000" cy="5320025"/>
          </a:xfrm>
        </p:grpSpPr>
        <p:grpSp>
          <p:nvGrpSpPr>
            <p:cNvPr id="12" name="Google Shape;12;p2"/>
            <p:cNvGrpSpPr/>
            <p:nvPr/>
          </p:nvGrpSpPr>
          <p:grpSpPr>
            <a:xfrm>
              <a:off x="0" y="-176475"/>
              <a:ext cx="2226100" cy="874800"/>
              <a:chOff x="0" y="-176475"/>
              <a:chExt cx="2226100" cy="874800"/>
            </a:xfrm>
          </p:grpSpPr>
          <p:sp>
            <p:nvSpPr>
              <p:cNvPr id="13" name="Google Shape;13;p2"/>
              <p:cNvSpPr/>
              <p:nvPr/>
            </p:nvSpPr>
            <p:spPr>
              <a:xfrm>
                <a:off x="1351300" y="-176475"/>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4" name="Google Shape;14;p2"/>
              <p:cNvSpPr/>
              <p:nvPr/>
            </p:nvSpPr>
            <p:spPr>
              <a:xfrm>
                <a:off x="261000" y="130475"/>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5" name="Google Shape;15;p2"/>
              <p:cNvCxnSpPr/>
              <p:nvPr/>
            </p:nvCxnSpPr>
            <p:spPr>
              <a:xfrm>
                <a:off x="0" y="2609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6" name="Google Shape;16;p2"/>
            <p:cNvGrpSpPr/>
            <p:nvPr/>
          </p:nvGrpSpPr>
          <p:grpSpPr>
            <a:xfrm>
              <a:off x="7354500" y="4621550"/>
              <a:ext cx="2050500" cy="522000"/>
              <a:chOff x="7354500" y="4621550"/>
              <a:chExt cx="2050500" cy="522000"/>
            </a:xfrm>
          </p:grpSpPr>
          <p:sp>
            <p:nvSpPr>
              <p:cNvPr id="17" name="Google Shape;17;p2"/>
              <p:cNvSpPr/>
              <p:nvPr/>
            </p:nvSpPr>
            <p:spPr>
              <a:xfrm>
                <a:off x="8883000" y="462155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8" name="Google Shape;18;p2"/>
              <p:cNvSpPr/>
              <p:nvPr/>
            </p:nvSpPr>
            <p:spPr>
              <a:xfrm>
                <a:off x="7354500" y="475202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9" name="Google Shape;19;p2"/>
              <p:cNvCxnSpPr>
                <a:endCxn id="17" idx="6"/>
              </p:cNvCxnSpPr>
              <p:nvPr/>
            </p:nvCxnSpPr>
            <p:spPr>
              <a:xfrm>
                <a:off x="7354500" y="488255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22"/>
        <p:cNvGrpSpPr/>
        <p:nvPr/>
      </p:nvGrpSpPr>
      <p:grpSpPr>
        <a:xfrm>
          <a:off x="0" y="0"/>
          <a:ext cx="0" cy="0"/>
          <a:chOff x="0" y="0"/>
          <a:chExt cx="0" cy="0"/>
        </a:xfrm>
      </p:grpSpPr>
      <p:sp>
        <p:nvSpPr>
          <p:cNvPr id="123" name="Google Shape;12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4" name="Google Shape;124;p13"/>
          <p:cNvGrpSpPr/>
          <p:nvPr/>
        </p:nvGrpSpPr>
        <p:grpSpPr>
          <a:xfrm>
            <a:off x="0" y="-451278"/>
            <a:ext cx="9586025" cy="6040428"/>
            <a:chOff x="0" y="-451278"/>
            <a:chExt cx="9586025" cy="6040428"/>
          </a:xfrm>
        </p:grpSpPr>
        <p:grpSp>
          <p:nvGrpSpPr>
            <p:cNvPr id="125" name="Google Shape;125;p13"/>
            <p:cNvGrpSpPr/>
            <p:nvPr/>
          </p:nvGrpSpPr>
          <p:grpSpPr>
            <a:xfrm>
              <a:off x="0" y="4351950"/>
              <a:ext cx="1789500" cy="1237200"/>
              <a:chOff x="0" y="4351950"/>
              <a:chExt cx="1789500" cy="1237200"/>
            </a:xfrm>
          </p:grpSpPr>
          <p:sp>
            <p:nvSpPr>
              <p:cNvPr id="126" name="Google Shape;126;p13"/>
              <p:cNvSpPr/>
              <p:nvPr/>
            </p:nvSpPr>
            <p:spPr>
              <a:xfrm>
                <a:off x="1528500" y="4776525"/>
                <a:ext cx="261000" cy="2610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27" name="Google Shape;127;p13"/>
              <p:cNvSpPr/>
              <p:nvPr/>
            </p:nvSpPr>
            <p:spPr>
              <a:xfrm rot="5400000">
                <a:off x="-261000" y="48400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28" name="Google Shape;128;p13"/>
              <p:cNvCxnSpPr/>
              <p:nvPr/>
            </p:nvCxnSpPr>
            <p:spPr>
              <a:xfrm>
                <a:off x="0" y="4907025"/>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29" name="Google Shape;129;p13"/>
            <p:cNvGrpSpPr/>
            <p:nvPr/>
          </p:nvGrpSpPr>
          <p:grpSpPr>
            <a:xfrm>
              <a:off x="8711225" y="0"/>
              <a:ext cx="874800" cy="874800"/>
              <a:chOff x="8711225" y="0"/>
              <a:chExt cx="874800" cy="874800"/>
            </a:xfrm>
          </p:grpSpPr>
          <p:sp>
            <p:nvSpPr>
              <p:cNvPr id="130" name="Google Shape;130;p13"/>
              <p:cNvSpPr/>
              <p:nvPr/>
            </p:nvSpPr>
            <p:spPr>
              <a:xfrm>
                <a:off x="8711225" y="0"/>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31" name="Google Shape;131;p13"/>
              <p:cNvSpPr/>
              <p:nvPr/>
            </p:nvSpPr>
            <p:spPr>
              <a:xfrm>
                <a:off x="8887625" y="176400"/>
                <a:ext cx="522000" cy="522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32" name="Google Shape;132;p13"/>
              <p:cNvCxnSpPr>
                <a:stCxn id="130" idx="2"/>
                <a:endCxn id="130" idx="6"/>
              </p:cNvCxnSpPr>
              <p:nvPr/>
            </p:nvCxnSpPr>
            <p:spPr>
              <a:xfrm>
                <a:off x="8711225" y="437400"/>
                <a:ext cx="874800" cy="0"/>
              </a:xfrm>
              <a:prstGeom prst="straightConnector1">
                <a:avLst/>
              </a:prstGeom>
              <a:noFill/>
              <a:ln w="19050" cap="flat" cmpd="sng">
                <a:solidFill>
                  <a:schemeClr val="dk1"/>
                </a:solidFill>
                <a:prstDash val="solid"/>
                <a:round/>
                <a:headEnd type="none" w="med" len="med"/>
                <a:tailEnd type="none" w="med" len="med"/>
              </a:ln>
            </p:spPr>
          </p:cxnSp>
        </p:grpSp>
        <p:grpSp>
          <p:nvGrpSpPr>
            <p:cNvPr id="133" name="Google Shape;133;p13"/>
            <p:cNvGrpSpPr/>
            <p:nvPr/>
          </p:nvGrpSpPr>
          <p:grpSpPr>
            <a:xfrm>
              <a:off x="0" y="-451278"/>
              <a:ext cx="874800" cy="1023176"/>
              <a:chOff x="0" y="-451278"/>
              <a:chExt cx="874800" cy="1023176"/>
            </a:xfrm>
          </p:grpSpPr>
          <p:sp>
            <p:nvSpPr>
              <p:cNvPr id="134" name="Google Shape;134;p13"/>
              <p:cNvSpPr/>
              <p:nvPr/>
            </p:nvSpPr>
            <p:spPr>
              <a:xfrm>
                <a:off x="266050" y="229298"/>
                <a:ext cx="342600" cy="34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35" name="Google Shape;135;p13"/>
              <p:cNvSpPr/>
              <p:nvPr/>
            </p:nvSpPr>
            <p:spPr>
              <a:xfrm>
                <a:off x="0" y="-451278"/>
                <a:ext cx="874800" cy="87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8"/>
        <p:cNvGrpSpPr/>
        <p:nvPr/>
      </p:nvGrpSpPr>
      <p:grpSpPr>
        <a:xfrm>
          <a:off x="0" y="0"/>
          <a:ext cx="0" cy="0"/>
          <a:chOff x="0" y="0"/>
          <a:chExt cx="0" cy="0"/>
        </a:xfrm>
      </p:grpSpPr>
      <p:grpSp>
        <p:nvGrpSpPr>
          <p:cNvPr id="209" name="Google Shape;209;p20"/>
          <p:cNvGrpSpPr/>
          <p:nvPr/>
        </p:nvGrpSpPr>
        <p:grpSpPr>
          <a:xfrm rot="10800000" flipH="1">
            <a:off x="0" y="-24075"/>
            <a:ext cx="9405000" cy="5320025"/>
            <a:chOff x="0" y="-176475"/>
            <a:chExt cx="9405000" cy="5320025"/>
          </a:xfrm>
        </p:grpSpPr>
        <p:grpSp>
          <p:nvGrpSpPr>
            <p:cNvPr id="210" name="Google Shape;210;p20"/>
            <p:cNvGrpSpPr/>
            <p:nvPr/>
          </p:nvGrpSpPr>
          <p:grpSpPr>
            <a:xfrm>
              <a:off x="0" y="-176475"/>
              <a:ext cx="2226100" cy="874800"/>
              <a:chOff x="0" y="-176475"/>
              <a:chExt cx="2226100" cy="874800"/>
            </a:xfrm>
          </p:grpSpPr>
          <p:sp>
            <p:nvSpPr>
              <p:cNvPr id="211" name="Google Shape;211;p20"/>
              <p:cNvSpPr/>
              <p:nvPr/>
            </p:nvSpPr>
            <p:spPr>
              <a:xfrm>
                <a:off x="1351300" y="-176475"/>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12" name="Google Shape;212;p20"/>
              <p:cNvSpPr/>
              <p:nvPr/>
            </p:nvSpPr>
            <p:spPr>
              <a:xfrm>
                <a:off x="261000" y="130475"/>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13" name="Google Shape;213;p20"/>
              <p:cNvCxnSpPr/>
              <p:nvPr/>
            </p:nvCxnSpPr>
            <p:spPr>
              <a:xfrm>
                <a:off x="0" y="2609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214" name="Google Shape;214;p20"/>
            <p:cNvGrpSpPr/>
            <p:nvPr/>
          </p:nvGrpSpPr>
          <p:grpSpPr>
            <a:xfrm>
              <a:off x="7354500" y="4621550"/>
              <a:ext cx="2050500" cy="522000"/>
              <a:chOff x="7354500" y="4621550"/>
              <a:chExt cx="2050500" cy="522000"/>
            </a:xfrm>
          </p:grpSpPr>
          <p:sp>
            <p:nvSpPr>
              <p:cNvPr id="215" name="Google Shape;215;p20"/>
              <p:cNvSpPr/>
              <p:nvPr/>
            </p:nvSpPr>
            <p:spPr>
              <a:xfrm>
                <a:off x="8883000" y="462155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16" name="Google Shape;216;p20"/>
              <p:cNvSpPr/>
              <p:nvPr/>
            </p:nvSpPr>
            <p:spPr>
              <a:xfrm>
                <a:off x="7354500" y="475202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17" name="Google Shape;217;p20"/>
              <p:cNvCxnSpPr>
                <a:endCxn id="215" idx="6"/>
              </p:cNvCxnSpPr>
              <p:nvPr/>
            </p:nvCxnSpPr>
            <p:spPr>
              <a:xfrm>
                <a:off x="7354500" y="488255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8"/>
        <p:cNvGrpSpPr/>
        <p:nvPr/>
      </p:nvGrpSpPr>
      <p:grpSpPr>
        <a:xfrm>
          <a:off x="0" y="0"/>
          <a:ext cx="0" cy="0"/>
          <a:chOff x="0" y="0"/>
          <a:chExt cx="0" cy="0"/>
        </a:xfrm>
      </p:grpSpPr>
      <p:grpSp>
        <p:nvGrpSpPr>
          <p:cNvPr id="219" name="Google Shape;219;p21"/>
          <p:cNvGrpSpPr/>
          <p:nvPr/>
        </p:nvGrpSpPr>
        <p:grpSpPr>
          <a:xfrm rot="10800000" flipH="1">
            <a:off x="227100" y="-187650"/>
            <a:ext cx="8916900" cy="5507599"/>
            <a:chOff x="227100" y="-187650"/>
            <a:chExt cx="8916900" cy="5507599"/>
          </a:xfrm>
        </p:grpSpPr>
        <p:grpSp>
          <p:nvGrpSpPr>
            <p:cNvPr id="220" name="Google Shape;220;p21"/>
            <p:cNvGrpSpPr/>
            <p:nvPr/>
          </p:nvGrpSpPr>
          <p:grpSpPr>
            <a:xfrm>
              <a:off x="7354490" y="4445149"/>
              <a:ext cx="1789510" cy="874800"/>
              <a:chOff x="7354490" y="4445149"/>
              <a:chExt cx="1789510" cy="874800"/>
            </a:xfrm>
          </p:grpSpPr>
          <p:sp>
            <p:nvSpPr>
              <p:cNvPr id="221" name="Google Shape;221;p21"/>
              <p:cNvSpPr/>
              <p:nvPr/>
            </p:nvSpPr>
            <p:spPr>
              <a:xfrm>
                <a:off x="7354490" y="4445149"/>
                <a:ext cx="874800" cy="87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22" name="Google Shape;222;p21"/>
              <p:cNvSpPr/>
              <p:nvPr/>
            </p:nvSpPr>
            <p:spPr>
              <a:xfrm>
                <a:off x="7661375" y="4752049"/>
                <a:ext cx="261000" cy="261000"/>
              </a:xfrm>
              <a:prstGeom prst="diamond">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23" name="Google Shape;223;p21"/>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24" name="Google Shape;224;p21"/>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225" name="Google Shape;225;p21"/>
            <p:cNvGrpSpPr/>
            <p:nvPr/>
          </p:nvGrpSpPr>
          <p:grpSpPr>
            <a:xfrm>
              <a:off x="227100" y="-187650"/>
              <a:ext cx="261000" cy="1977150"/>
              <a:chOff x="227100" y="-187650"/>
              <a:chExt cx="261000" cy="1977150"/>
            </a:xfrm>
          </p:grpSpPr>
          <p:sp>
            <p:nvSpPr>
              <p:cNvPr id="226" name="Google Shape;226;p21"/>
              <p:cNvSpPr/>
              <p:nvPr/>
            </p:nvSpPr>
            <p:spPr>
              <a:xfrm rot="5400000">
                <a:off x="-261000" y="300450"/>
                <a:ext cx="1237200" cy="261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27" name="Google Shape;227;p21"/>
              <p:cNvSpPr/>
              <p:nvPr/>
            </p:nvSpPr>
            <p:spPr>
              <a:xfrm>
                <a:off x="227100" y="1528500"/>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28" name="Google Shape;228;p21"/>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extLst>
      <p:ext uri="{BB962C8B-B14F-4D97-AF65-F5344CB8AC3E}">
        <p14:creationId xmlns:p14="http://schemas.microsoft.com/office/powerpoint/2010/main" val="3189639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3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 name="Google Shape;24;p3"/>
          <p:cNvGrpSpPr/>
          <p:nvPr/>
        </p:nvGrpSpPr>
        <p:grpSpPr>
          <a:xfrm>
            <a:off x="0" y="-176475"/>
            <a:ext cx="9405000" cy="5320025"/>
            <a:chOff x="0" y="-176475"/>
            <a:chExt cx="9405000" cy="5320025"/>
          </a:xfrm>
        </p:grpSpPr>
        <p:grpSp>
          <p:nvGrpSpPr>
            <p:cNvPr id="25" name="Google Shape;25;p3"/>
            <p:cNvGrpSpPr/>
            <p:nvPr/>
          </p:nvGrpSpPr>
          <p:grpSpPr>
            <a:xfrm>
              <a:off x="0" y="-176475"/>
              <a:ext cx="2226100" cy="874800"/>
              <a:chOff x="0" y="-176475"/>
              <a:chExt cx="2226100" cy="874800"/>
            </a:xfrm>
          </p:grpSpPr>
          <p:sp>
            <p:nvSpPr>
              <p:cNvPr id="26" name="Google Shape;26;p3"/>
              <p:cNvSpPr/>
              <p:nvPr/>
            </p:nvSpPr>
            <p:spPr>
              <a:xfrm>
                <a:off x="1351300" y="-176475"/>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7" name="Google Shape;27;p3"/>
              <p:cNvSpPr/>
              <p:nvPr/>
            </p:nvSpPr>
            <p:spPr>
              <a:xfrm>
                <a:off x="261000" y="130475"/>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8" name="Google Shape;28;p3"/>
              <p:cNvCxnSpPr/>
              <p:nvPr/>
            </p:nvCxnSpPr>
            <p:spPr>
              <a:xfrm>
                <a:off x="0" y="2609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29" name="Google Shape;29;p3"/>
            <p:cNvGrpSpPr/>
            <p:nvPr/>
          </p:nvGrpSpPr>
          <p:grpSpPr>
            <a:xfrm>
              <a:off x="7354500" y="4621550"/>
              <a:ext cx="2050500" cy="522000"/>
              <a:chOff x="7354500" y="4621550"/>
              <a:chExt cx="2050500" cy="522000"/>
            </a:xfrm>
          </p:grpSpPr>
          <p:sp>
            <p:nvSpPr>
              <p:cNvPr id="30" name="Google Shape;30;p3"/>
              <p:cNvSpPr/>
              <p:nvPr/>
            </p:nvSpPr>
            <p:spPr>
              <a:xfrm>
                <a:off x="8883000" y="462155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31" name="Google Shape;31;p3"/>
              <p:cNvSpPr/>
              <p:nvPr/>
            </p:nvSpPr>
            <p:spPr>
              <a:xfrm>
                <a:off x="7354500" y="475202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32" name="Google Shape;32;p3"/>
              <p:cNvCxnSpPr>
                <a:endCxn id="30" idx="6"/>
              </p:cNvCxnSpPr>
              <p:nvPr/>
            </p:nvCxnSpPr>
            <p:spPr>
              <a:xfrm>
                <a:off x="7354500" y="488255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sp>
        <p:nvSpPr>
          <p:cNvPr id="44" name="Google Shape;44;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1pPr>
            <a:lvl2pPr lvl="1"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2pPr>
            <a:lvl3pPr lvl="2"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3pPr>
            <a:lvl4pPr lvl="3"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4pPr>
            <a:lvl5pPr lvl="4"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5pPr>
            <a:lvl6pPr lvl="5"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6pPr>
            <a:lvl7pPr lvl="6"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7pPr>
            <a:lvl8pPr lvl="7"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8pPr>
            <a:lvl9pPr lvl="8"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9pPr>
          </a:lstStyle>
          <a:p>
            <a:endParaRPr/>
          </a:p>
        </p:txBody>
      </p:sp>
      <p:sp>
        <p:nvSpPr>
          <p:cNvPr id="45" name="Google Shape;45;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2pPr>
            <a:lvl3pPr lvl="2"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3pPr>
            <a:lvl4pPr lvl="3"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4pPr>
            <a:lvl5pPr lvl="4"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5pPr>
            <a:lvl6pPr lvl="5"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6pPr>
            <a:lvl7pPr lvl="6"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7pPr>
            <a:lvl8pPr lvl="7"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8pPr>
            <a:lvl9pPr lvl="8"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9pPr>
          </a:lstStyle>
          <a:p>
            <a:endParaRPr/>
          </a:p>
        </p:txBody>
      </p:sp>
      <p:sp>
        <p:nvSpPr>
          <p:cNvPr id="46" name="Google Shape;46;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9" name="Google Shape;49;p5"/>
          <p:cNvGrpSpPr/>
          <p:nvPr/>
        </p:nvGrpSpPr>
        <p:grpSpPr>
          <a:xfrm>
            <a:off x="227100" y="-187650"/>
            <a:ext cx="8916900" cy="5331250"/>
            <a:chOff x="227100" y="-187650"/>
            <a:chExt cx="8916900" cy="5331250"/>
          </a:xfrm>
        </p:grpSpPr>
        <p:grpSp>
          <p:nvGrpSpPr>
            <p:cNvPr id="50" name="Google Shape;50;p5"/>
            <p:cNvGrpSpPr/>
            <p:nvPr/>
          </p:nvGrpSpPr>
          <p:grpSpPr>
            <a:xfrm>
              <a:off x="7354489" y="4621600"/>
              <a:ext cx="1789511" cy="522000"/>
              <a:chOff x="7354489" y="4621600"/>
              <a:chExt cx="1789511" cy="522000"/>
            </a:xfrm>
          </p:grpSpPr>
          <p:sp>
            <p:nvSpPr>
              <p:cNvPr id="51" name="Google Shape;51;p5"/>
              <p:cNvSpPr/>
              <p:nvPr/>
            </p:nvSpPr>
            <p:spPr>
              <a:xfrm>
                <a:off x="7354489" y="4621600"/>
                <a:ext cx="522000" cy="522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52" name="Google Shape;52;p5"/>
              <p:cNvSpPr/>
              <p:nvPr/>
            </p:nvSpPr>
            <p:spPr>
              <a:xfrm>
                <a:off x="7484925" y="4752049"/>
                <a:ext cx="261000" cy="261000"/>
              </a:xfrm>
              <a:prstGeom prst="diamond">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53" name="Google Shape;53;p5"/>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54" name="Google Shape;54;p5"/>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55" name="Google Shape;55;p5"/>
            <p:cNvGrpSpPr/>
            <p:nvPr/>
          </p:nvGrpSpPr>
          <p:grpSpPr>
            <a:xfrm>
              <a:off x="227100" y="-187650"/>
              <a:ext cx="261000" cy="1977150"/>
              <a:chOff x="227100" y="-187650"/>
              <a:chExt cx="261000" cy="1977150"/>
            </a:xfrm>
          </p:grpSpPr>
          <p:sp>
            <p:nvSpPr>
              <p:cNvPr id="56" name="Google Shape;56;p5"/>
              <p:cNvSpPr/>
              <p:nvPr/>
            </p:nvSpPr>
            <p:spPr>
              <a:xfrm rot="5400000">
                <a:off x="-261000" y="300450"/>
                <a:ext cx="1237200" cy="261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57" name="Google Shape;57;p5"/>
              <p:cNvSpPr/>
              <p:nvPr/>
            </p:nvSpPr>
            <p:spPr>
              <a:xfrm>
                <a:off x="227100" y="1528500"/>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58" name="Google Shape;58;p5"/>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grpSp>
        <p:nvGrpSpPr>
          <p:cNvPr id="61" name="Google Shape;61;p6"/>
          <p:cNvGrpSpPr/>
          <p:nvPr/>
        </p:nvGrpSpPr>
        <p:grpSpPr>
          <a:xfrm>
            <a:off x="-630975" y="136950"/>
            <a:ext cx="9778750" cy="5006554"/>
            <a:chOff x="-630975" y="136950"/>
            <a:chExt cx="9778750" cy="5006554"/>
          </a:xfrm>
        </p:grpSpPr>
        <p:grpSp>
          <p:nvGrpSpPr>
            <p:cNvPr id="62" name="Google Shape;62;p6"/>
            <p:cNvGrpSpPr/>
            <p:nvPr/>
          </p:nvGrpSpPr>
          <p:grpSpPr>
            <a:xfrm rot="5400000">
              <a:off x="7966673" y="3962402"/>
              <a:ext cx="1789504" cy="572700"/>
              <a:chOff x="7354496" y="4596170"/>
              <a:chExt cx="1789504" cy="572700"/>
            </a:xfrm>
          </p:grpSpPr>
          <p:sp>
            <p:nvSpPr>
              <p:cNvPr id="63" name="Google Shape;63;p6"/>
              <p:cNvSpPr/>
              <p:nvPr/>
            </p:nvSpPr>
            <p:spPr>
              <a:xfrm rot="-5400000">
                <a:off x="7354496" y="4596170"/>
                <a:ext cx="572700" cy="57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64" name="Google Shape;64;p6"/>
              <p:cNvSpPr/>
              <p:nvPr/>
            </p:nvSpPr>
            <p:spPr>
              <a:xfrm>
                <a:off x="7510350" y="4752049"/>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65" name="Google Shape;65;p6"/>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66" name="Google Shape;66;p6"/>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67" name="Google Shape;67;p6"/>
            <p:cNvGrpSpPr/>
            <p:nvPr/>
          </p:nvGrpSpPr>
          <p:grpSpPr>
            <a:xfrm rot="-5400000">
              <a:off x="227100" y="-721125"/>
              <a:ext cx="261000" cy="1977150"/>
              <a:chOff x="227100" y="-187650"/>
              <a:chExt cx="261000" cy="1977150"/>
            </a:xfrm>
          </p:grpSpPr>
          <p:sp>
            <p:nvSpPr>
              <p:cNvPr id="68" name="Google Shape;68;p6"/>
              <p:cNvSpPr/>
              <p:nvPr/>
            </p:nvSpPr>
            <p:spPr>
              <a:xfrm rot="5400000">
                <a:off x="-261000" y="300450"/>
                <a:ext cx="1237200" cy="2610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69" name="Google Shape;69;p6"/>
              <p:cNvSpPr/>
              <p:nvPr/>
            </p:nvSpPr>
            <p:spPr>
              <a:xfrm>
                <a:off x="227100" y="1528500"/>
                <a:ext cx="261000" cy="2610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70" name="Google Shape;70;p6"/>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74" name="Google Shape;74;p7"/>
          <p:cNvGrpSpPr/>
          <p:nvPr/>
        </p:nvGrpSpPr>
        <p:grpSpPr>
          <a:xfrm>
            <a:off x="-630975" y="136950"/>
            <a:ext cx="9929770" cy="5006554"/>
            <a:chOff x="-630975" y="136950"/>
            <a:chExt cx="9929770" cy="5006554"/>
          </a:xfrm>
        </p:grpSpPr>
        <p:grpSp>
          <p:nvGrpSpPr>
            <p:cNvPr id="75" name="Google Shape;75;p7"/>
            <p:cNvGrpSpPr/>
            <p:nvPr/>
          </p:nvGrpSpPr>
          <p:grpSpPr>
            <a:xfrm rot="5400000">
              <a:off x="7966640" y="3811349"/>
              <a:ext cx="1789510" cy="874800"/>
              <a:chOff x="7354490" y="4445149"/>
              <a:chExt cx="1789510" cy="874800"/>
            </a:xfrm>
          </p:grpSpPr>
          <p:sp>
            <p:nvSpPr>
              <p:cNvPr id="76" name="Google Shape;76;p7"/>
              <p:cNvSpPr/>
              <p:nvPr/>
            </p:nvSpPr>
            <p:spPr>
              <a:xfrm>
                <a:off x="7354490" y="4445149"/>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77" name="Google Shape;77;p7"/>
              <p:cNvSpPr/>
              <p:nvPr/>
            </p:nvSpPr>
            <p:spPr>
              <a:xfrm>
                <a:off x="7661375" y="4752049"/>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78" name="Google Shape;78;p7"/>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79" name="Google Shape;79;p7"/>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80" name="Google Shape;80;p7"/>
            <p:cNvGrpSpPr/>
            <p:nvPr/>
          </p:nvGrpSpPr>
          <p:grpSpPr>
            <a:xfrm rot="-5400000">
              <a:off x="227100" y="-721125"/>
              <a:ext cx="261000" cy="1977150"/>
              <a:chOff x="227100" y="-187650"/>
              <a:chExt cx="261000" cy="1977150"/>
            </a:xfrm>
          </p:grpSpPr>
          <p:sp>
            <p:nvSpPr>
              <p:cNvPr id="81" name="Google Shape;81;p7"/>
              <p:cNvSpPr/>
              <p:nvPr/>
            </p:nvSpPr>
            <p:spPr>
              <a:xfrm rot="5400000">
                <a:off x="-261000" y="300450"/>
                <a:ext cx="1237200" cy="2610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82" name="Google Shape;82;p7"/>
              <p:cNvSpPr/>
              <p:nvPr/>
            </p:nvSpPr>
            <p:spPr>
              <a:xfrm>
                <a:off x="227100" y="1528500"/>
                <a:ext cx="261000" cy="2610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83" name="Google Shape;83;p7"/>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86" name="Google Shape;86;p8"/>
          <p:cNvGrpSpPr/>
          <p:nvPr/>
        </p:nvGrpSpPr>
        <p:grpSpPr>
          <a:xfrm>
            <a:off x="-261000" y="0"/>
            <a:ext cx="5260250" cy="5319900"/>
            <a:chOff x="-261000" y="0"/>
            <a:chExt cx="5260250" cy="5319900"/>
          </a:xfrm>
        </p:grpSpPr>
        <p:grpSp>
          <p:nvGrpSpPr>
            <p:cNvPr id="87" name="Google Shape;87;p8"/>
            <p:cNvGrpSpPr/>
            <p:nvPr/>
          </p:nvGrpSpPr>
          <p:grpSpPr>
            <a:xfrm>
              <a:off x="2773150" y="4445100"/>
              <a:ext cx="2226100" cy="874800"/>
              <a:chOff x="2773150" y="4445100"/>
              <a:chExt cx="2226100" cy="874800"/>
            </a:xfrm>
          </p:grpSpPr>
          <p:sp>
            <p:nvSpPr>
              <p:cNvPr id="88" name="Google Shape;88;p8"/>
              <p:cNvSpPr/>
              <p:nvPr/>
            </p:nvSpPr>
            <p:spPr>
              <a:xfrm>
                <a:off x="4124450" y="4445100"/>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89" name="Google Shape;89;p8"/>
              <p:cNvSpPr/>
              <p:nvPr/>
            </p:nvSpPr>
            <p:spPr>
              <a:xfrm>
                <a:off x="3034150" y="47520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90" name="Google Shape;90;p8"/>
              <p:cNvCxnSpPr/>
              <p:nvPr/>
            </p:nvCxnSpPr>
            <p:spPr>
              <a:xfrm>
                <a:off x="2773150" y="4882525"/>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91" name="Google Shape;91;p8"/>
            <p:cNvGrpSpPr/>
            <p:nvPr/>
          </p:nvGrpSpPr>
          <p:grpSpPr>
            <a:xfrm>
              <a:off x="-261000" y="0"/>
              <a:ext cx="2050500" cy="522000"/>
              <a:chOff x="-261000" y="0"/>
              <a:chExt cx="2050500" cy="522000"/>
            </a:xfrm>
          </p:grpSpPr>
          <p:sp>
            <p:nvSpPr>
              <p:cNvPr id="92" name="Google Shape;92;p8"/>
              <p:cNvSpPr/>
              <p:nvPr/>
            </p:nvSpPr>
            <p:spPr>
              <a:xfrm flipH="1">
                <a:off x="-261000" y="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93" name="Google Shape;93;p8"/>
              <p:cNvSpPr/>
              <p:nvPr/>
            </p:nvSpPr>
            <p:spPr>
              <a:xfrm flipH="1">
                <a:off x="1528500" y="13047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94" name="Google Shape;94;p8"/>
              <p:cNvCxnSpPr>
                <a:endCxn id="92" idx="6"/>
              </p:cNvCxnSpPr>
              <p:nvPr/>
            </p:nvCxnSpPr>
            <p:spPr>
              <a:xfrm rot="10800000">
                <a:off x="-261000" y="26100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 name="Google Shape;97;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98" name="Google Shape;98;p9"/>
          <p:cNvGrpSpPr/>
          <p:nvPr/>
        </p:nvGrpSpPr>
        <p:grpSpPr>
          <a:xfrm>
            <a:off x="-261000" y="0"/>
            <a:ext cx="5260250" cy="5319900"/>
            <a:chOff x="-261000" y="0"/>
            <a:chExt cx="5260250" cy="5319900"/>
          </a:xfrm>
        </p:grpSpPr>
        <p:grpSp>
          <p:nvGrpSpPr>
            <p:cNvPr id="99" name="Google Shape;99;p9"/>
            <p:cNvGrpSpPr/>
            <p:nvPr/>
          </p:nvGrpSpPr>
          <p:grpSpPr>
            <a:xfrm>
              <a:off x="2773150" y="4445100"/>
              <a:ext cx="2226100" cy="874800"/>
              <a:chOff x="2773150" y="4445100"/>
              <a:chExt cx="2226100" cy="874800"/>
            </a:xfrm>
          </p:grpSpPr>
          <p:sp>
            <p:nvSpPr>
              <p:cNvPr id="100" name="Google Shape;100;p9"/>
              <p:cNvSpPr/>
              <p:nvPr/>
            </p:nvSpPr>
            <p:spPr>
              <a:xfrm>
                <a:off x="4124450" y="4445100"/>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01" name="Google Shape;101;p9"/>
              <p:cNvSpPr/>
              <p:nvPr/>
            </p:nvSpPr>
            <p:spPr>
              <a:xfrm>
                <a:off x="3034150" y="47520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02" name="Google Shape;102;p9"/>
              <p:cNvCxnSpPr/>
              <p:nvPr/>
            </p:nvCxnSpPr>
            <p:spPr>
              <a:xfrm>
                <a:off x="2773150" y="4882525"/>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03" name="Google Shape;103;p9"/>
            <p:cNvGrpSpPr/>
            <p:nvPr/>
          </p:nvGrpSpPr>
          <p:grpSpPr>
            <a:xfrm>
              <a:off x="-261000" y="0"/>
              <a:ext cx="2050500" cy="522000"/>
              <a:chOff x="-261000" y="0"/>
              <a:chExt cx="2050500" cy="522000"/>
            </a:xfrm>
          </p:grpSpPr>
          <p:sp>
            <p:nvSpPr>
              <p:cNvPr id="104" name="Google Shape;104;p9"/>
              <p:cNvSpPr/>
              <p:nvPr/>
            </p:nvSpPr>
            <p:spPr>
              <a:xfrm flipH="1">
                <a:off x="-261000" y="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05" name="Google Shape;105;p9"/>
              <p:cNvSpPr/>
              <p:nvPr/>
            </p:nvSpPr>
            <p:spPr>
              <a:xfrm flipH="1">
                <a:off x="1528500" y="13047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06" name="Google Shape;106;p9"/>
              <p:cNvCxnSpPr>
                <a:endCxn id="104" idx="6"/>
              </p:cNvCxnSpPr>
              <p:nvPr/>
            </p:nvCxnSpPr>
            <p:spPr>
              <a:xfrm rot="10800000">
                <a:off x="-261000" y="26100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10"/>
          <p:cNvSpPr txBox="1">
            <a:spLocks noGrp="1"/>
          </p:cNvSpPr>
          <p:nvPr>
            <p:ph type="title"/>
          </p:nvPr>
        </p:nvSpPr>
        <p:spPr>
          <a:xfrm>
            <a:off x="720000" y="403580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2" name="Google Shape;112;p11"/>
          <p:cNvGrpSpPr/>
          <p:nvPr/>
        </p:nvGrpSpPr>
        <p:grpSpPr>
          <a:xfrm>
            <a:off x="-261000" y="0"/>
            <a:ext cx="5260250" cy="5319900"/>
            <a:chOff x="-261000" y="0"/>
            <a:chExt cx="5260250" cy="5319900"/>
          </a:xfrm>
        </p:grpSpPr>
        <p:grpSp>
          <p:nvGrpSpPr>
            <p:cNvPr id="113" name="Google Shape;113;p11"/>
            <p:cNvGrpSpPr/>
            <p:nvPr/>
          </p:nvGrpSpPr>
          <p:grpSpPr>
            <a:xfrm>
              <a:off x="2773150" y="4445100"/>
              <a:ext cx="2226100" cy="874800"/>
              <a:chOff x="2773150" y="4445100"/>
              <a:chExt cx="2226100" cy="874800"/>
            </a:xfrm>
          </p:grpSpPr>
          <p:sp>
            <p:nvSpPr>
              <p:cNvPr id="114" name="Google Shape;114;p11"/>
              <p:cNvSpPr/>
              <p:nvPr/>
            </p:nvSpPr>
            <p:spPr>
              <a:xfrm>
                <a:off x="4124450" y="4445100"/>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15" name="Google Shape;115;p11"/>
              <p:cNvSpPr/>
              <p:nvPr/>
            </p:nvSpPr>
            <p:spPr>
              <a:xfrm>
                <a:off x="3034150" y="47520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16" name="Google Shape;116;p11"/>
              <p:cNvCxnSpPr/>
              <p:nvPr/>
            </p:nvCxnSpPr>
            <p:spPr>
              <a:xfrm>
                <a:off x="2773150" y="4882525"/>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17" name="Google Shape;117;p11"/>
            <p:cNvGrpSpPr/>
            <p:nvPr/>
          </p:nvGrpSpPr>
          <p:grpSpPr>
            <a:xfrm>
              <a:off x="-261000" y="0"/>
              <a:ext cx="2050500" cy="522000"/>
              <a:chOff x="-261000" y="0"/>
              <a:chExt cx="2050500" cy="522000"/>
            </a:xfrm>
          </p:grpSpPr>
          <p:sp>
            <p:nvSpPr>
              <p:cNvPr id="118" name="Google Shape;118;p11"/>
              <p:cNvSpPr/>
              <p:nvPr/>
            </p:nvSpPr>
            <p:spPr>
              <a:xfrm flipH="1">
                <a:off x="-261000" y="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19" name="Google Shape;119;p11"/>
              <p:cNvSpPr/>
              <p:nvPr/>
            </p:nvSpPr>
            <p:spPr>
              <a:xfrm flipH="1">
                <a:off x="1528500" y="13047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20" name="Google Shape;120;p11"/>
              <p:cNvCxnSpPr>
                <a:endCxn id="118" idx="6"/>
              </p:cNvCxnSpPr>
              <p:nvPr/>
            </p:nvCxnSpPr>
            <p:spPr>
              <a:xfrm rot="10800000">
                <a:off x="-261000" y="26100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marL="914400" lvl="1"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00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6" r:id="rId11"/>
    <p:sldLayoutId id="2147483667"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229"/>
        <p:cNvGrpSpPr/>
        <p:nvPr/>
      </p:nvGrpSpPr>
      <p:grpSpPr>
        <a:xfrm>
          <a:off x="0" y="0"/>
          <a:ext cx="0" cy="0"/>
          <a:chOff x="0" y="0"/>
          <a:chExt cx="0" cy="0"/>
        </a:xfrm>
      </p:grpSpPr>
      <p:sp>
        <p:nvSpPr>
          <p:cNvPr id="230" name="Google Shape;230;p22"/>
          <p:cNvSpPr txBox="1">
            <a:spLocks noGrp="1"/>
          </p:cNvSpPr>
          <p:nvPr>
            <p:ph type="title"/>
          </p:nvPr>
        </p:nvSpPr>
        <p:spPr>
          <a:xfrm>
            <a:off x="713225" y="539500"/>
            <a:ext cx="77175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1pPr>
            <a:lvl2pPr lvl="1"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2pPr>
            <a:lvl3pPr lvl="2"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3pPr>
            <a:lvl4pPr lvl="3"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4pPr>
            <a:lvl5pPr lvl="4"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5pPr>
            <a:lvl6pPr lvl="5"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6pPr>
            <a:lvl7pPr lvl="6"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7pPr>
            <a:lvl8pPr lvl="7"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8pPr>
            <a:lvl9pPr lvl="8"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9pPr>
          </a:lstStyle>
          <a:p>
            <a:endParaRPr/>
          </a:p>
        </p:txBody>
      </p:sp>
      <p:sp>
        <p:nvSpPr>
          <p:cNvPr id="231" name="Google Shape;231;p2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1pPr>
            <a:lvl2pPr marL="914400" lvl="1"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2pPr>
            <a:lvl3pPr marL="1371600" lvl="2"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3pPr>
            <a:lvl4pPr marL="1828800" lvl="3"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4pPr>
            <a:lvl5pPr marL="2286000" lvl="4"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5pPr>
            <a:lvl6pPr marL="2743200" lvl="5"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6pPr>
            <a:lvl7pPr marL="3200400" lvl="6"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7pPr>
            <a:lvl8pPr marL="3657600" lvl="7"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8pPr>
            <a:lvl9pPr marL="4114800" lvl="8"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ieeexplore.ieee.org/author/37089475490" TargetMode="External"/><Relationship Id="rId3" Type="http://schemas.openxmlformats.org/officeDocument/2006/relationships/hyperlink" Target="https://ieeexplore.ieee.org/author/37089725381" TargetMode="External"/><Relationship Id="rId7" Type="http://schemas.openxmlformats.org/officeDocument/2006/relationships/hyperlink" Target="https://ieeexplore.ieee.org/author/37089474109" TargetMode="External"/><Relationship Id="rId2" Type="http://schemas.openxmlformats.org/officeDocument/2006/relationships/hyperlink" Target="https://ieeexplore.ieee.org/author/37088690107" TargetMode="External"/><Relationship Id="rId1" Type="http://schemas.openxmlformats.org/officeDocument/2006/relationships/slideLayout" Target="../slideLayouts/slideLayout2.xml"/><Relationship Id="rId6" Type="http://schemas.openxmlformats.org/officeDocument/2006/relationships/hyperlink" Target="https://ieeexplore.ieee.org/author/37089725831" TargetMode="External"/><Relationship Id="rId5" Type="http://schemas.openxmlformats.org/officeDocument/2006/relationships/hyperlink" Target="https://ieeexplore.ieee.org/author/37089725483" TargetMode="External"/><Relationship Id="rId10" Type="http://schemas.openxmlformats.org/officeDocument/2006/relationships/hyperlink" Target="https://ieeexplore.ieee.org/author/37860399900" TargetMode="External"/><Relationship Id="rId4" Type="http://schemas.openxmlformats.org/officeDocument/2006/relationships/hyperlink" Target="https://ieeexplore.ieee.org/author/37089724450" TargetMode="External"/><Relationship Id="rId9" Type="http://schemas.openxmlformats.org/officeDocument/2006/relationships/hyperlink" Target="https://ieeexplore.ieee.org/author/37089472260"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089725381" TargetMode="External"/><Relationship Id="rId2" Type="http://schemas.openxmlformats.org/officeDocument/2006/relationships/hyperlink" Target="https://ieeexplore.ieee.org/author/37088690107" TargetMode="External"/><Relationship Id="rId1" Type="http://schemas.openxmlformats.org/officeDocument/2006/relationships/slideLayout" Target="../slideLayouts/slideLayout2.xml"/><Relationship Id="rId6" Type="http://schemas.openxmlformats.org/officeDocument/2006/relationships/hyperlink" Target="https://ieeexplore.ieee.org/author/37089725831" TargetMode="External"/><Relationship Id="rId5" Type="http://schemas.openxmlformats.org/officeDocument/2006/relationships/hyperlink" Target="https://ieeexplore.ieee.org/author/37089725483" TargetMode="External"/><Relationship Id="rId4" Type="http://schemas.openxmlformats.org/officeDocument/2006/relationships/hyperlink" Target="https://ieeexplore.ieee.org/author/3708972445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uthor/37089475490" TargetMode="External"/><Relationship Id="rId2" Type="http://schemas.openxmlformats.org/officeDocument/2006/relationships/hyperlink" Target="https://ieeexplore.ieee.org/author/37089474109" TargetMode="External"/><Relationship Id="rId1" Type="http://schemas.openxmlformats.org/officeDocument/2006/relationships/slideLayout" Target="../slideLayouts/slideLayout2.xml"/><Relationship Id="rId5" Type="http://schemas.openxmlformats.org/officeDocument/2006/relationships/hyperlink" Target="https://ieeexplore.ieee.org/author/37860399900" TargetMode="External"/><Relationship Id="rId4" Type="http://schemas.openxmlformats.org/officeDocument/2006/relationships/hyperlink" Target="https://ieeexplore.ieee.org/author/3708947226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99D42043-B9A1-33C9-0C30-5BA4250C0BA0}"/>
              </a:ext>
            </a:extLst>
          </p:cNvPr>
          <p:cNvSpPr txBox="1">
            <a:spLocks noChangeArrowheads="1"/>
          </p:cNvSpPr>
          <p:nvPr/>
        </p:nvSpPr>
        <p:spPr bwMode="auto">
          <a:xfrm>
            <a:off x="706437" y="1675606"/>
            <a:ext cx="7731125"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lnSpc>
                <a:spcPct val="150000"/>
              </a:lnSpc>
            </a:pPr>
            <a:r>
              <a:rPr lang="en-US" altLang="en-US" sz="2400" b="1" dirty="0">
                <a:solidFill>
                  <a:srgbClr val="C00000"/>
                </a:solidFill>
                <a:latin typeface="Times New Roman"/>
                <a:cs typeface="Times New Roman"/>
              </a:rPr>
              <a:t>“Animal Detection and Community Alert System”</a:t>
            </a:r>
          </a:p>
        </p:txBody>
      </p:sp>
      <p:sp>
        <p:nvSpPr>
          <p:cNvPr id="4099" name="TextBox 3">
            <a:extLst>
              <a:ext uri="{FF2B5EF4-FFF2-40B4-BE49-F238E27FC236}">
                <a16:creationId xmlns:a16="http://schemas.microsoft.com/office/drawing/2014/main" id="{FA525214-5CED-87E6-C371-0A4337BD7C85}"/>
              </a:ext>
            </a:extLst>
          </p:cNvPr>
          <p:cNvSpPr txBox="1">
            <a:spLocks noChangeArrowheads="1"/>
          </p:cNvSpPr>
          <p:nvPr/>
        </p:nvSpPr>
        <p:spPr bwMode="auto">
          <a:xfrm>
            <a:off x="1889124" y="1928812"/>
            <a:ext cx="5365750" cy="110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lnSpc>
                <a:spcPct val="150000"/>
              </a:lnSpc>
            </a:pPr>
            <a:endParaRPr lang="en-US" altLang="en-US" sz="1600" b="1" dirty="0">
              <a:solidFill>
                <a:srgbClr val="6A4CBC"/>
              </a:solidFill>
              <a:latin typeface="Times New Roman"/>
              <a:cs typeface="Times New Roman"/>
            </a:endParaRPr>
          </a:p>
          <a:p>
            <a:pPr algn="ctr" eaLnBrk="1" hangingPunct="1">
              <a:lnSpc>
                <a:spcPct val="150000"/>
              </a:lnSpc>
            </a:pPr>
            <a:r>
              <a:rPr lang="en-US" altLang="en-US" sz="1200" i="1" dirty="0">
                <a:solidFill>
                  <a:srgbClr val="6A4CBC"/>
                </a:solidFill>
                <a:latin typeface="Times New Roman" panose="02020603050405020304" pitchFamily="18" charset="0"/>
                <a:cs typeface="Times New Roman" panose="02020603050405020304" pitchFamily="18" charset="0"/>
              </a:rPr>
              <a:t>By,</a:t>
            </a:r>
          </a:p>
          <a:p>
            <a:pPr algn="ctr" eaLnBrk="1" hangingPunct="1">
              <a:lnSpc>
                <a:spcPct val="150000"/>
              </a:lnSpc>
            </a:pPr>
            <a:r>
              <a:rPr lang="en-US" altLang="en-US" sz="1800" b="1" u="sng" dirty="0">
                <a:solidFill>
                  <a:srgbClr val="6A4CBC"/>
                </a:solidFill>
                <a:latin typeface="Times New Roman" panose="02020603050405020304" pitchFamily="18" charset="0"/>
                <a:cs typeface="Times New Roman" panose="02020603050405020304" pitchFamily="18" charset="0"/>
              </a:rPr>
              <a:t>Vinay Kumar Pandey</a:t>
            </a:r>
          </a:p>
        </p:txBody>
      </p:sp>
      <p:sp>
        <p:nvSpPr>
          <p:cNvPr id="5" name="Rectangle 4">
            <a:extLst>
              <a:ext uri="{FF2B5EF4-FFF2-40B4-BE49-F238E27FC236}">
                <a16:creationId xmlns:a16="http://schemas.microsoft.com/office/drawing/2014/main" id="{7EFB093E-A368-D864-3535-66CFE189FC0C}"/>
              </a:ext>
            </a:extLst>
          </p:cNvPr>
          <p:cNvSpPr/>
          <p:nvPr/>
        </p:nvSpPr>
        <p:spPr>
          <a:xfrm>
            <a:off x="74613" y="77788"/>
            <a:ext cx="8978900" cy="4987925"/>
          </a:xfrm>
          <a:prstGeom prst="rect">
            <a:avLst/>
          </a:prstGeom>
          <a:noFill/>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buClr>
                <a:srgbClr val="000000"/>
              </a:buClr>
              <a:buFont typeface="Arial"/>
              <a:buNone/>
              <a:defRPr/>
            </a:pPr>
            <a:endParaRPr lang="en-IN" kern="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F7A3B-07BA-463B-E51D-9E75518D05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5675B4-BFC0-B081-0462-A35B4EC2A34A}"/>
              </a:ext>
            </a:extLst>
          </p:cNvPr>
          <p:cNvSpPr>
            <a:spLocks noGrp="1"/>
          </p:cNvSpPr>
          <p:nvPr>
            <p:ph type="title"/>
          </p:nvPr>
        </p:nvSpPr>
        <p:spPr>
          <a:xfrm>
            <a:off x="813594" y="335544"/>
            <a:ext cx="7395300" cy="841800"/>
          </a:xfrm>
        </p:spPr>
        <p:txBody>
          <a:bodyPr/>
          <a:lstStyle/>
          <a:p>
            <a:r>
              <a:rPr lang="en-IN" dirty="0">
                <a:latin typeface="Times New Roman" panose="02020603050405020304" pitchFamily="18" charset="0"/>
                <a:cs typeface="Times New Roman" panose="02020603050405020304" pitchFamily="18" charset="0"/>
              </a:rPr>
              <a:t>Motivation:</a:t>
            </a:r>
          </a:p>
        </p:txBody>
      </p:sp>
      <p:sp>
        <p:nvSpPr>
          <p:cNvPr id="4" name="Subtitle 3">
            <a:extLst>
              <a:ext uri="{FF2B5EF4-FFF2-40B4-BE49-F238E27FC236}">
                <a16:creationId xmlns:a16="http://schemas.microsoft.com/office/drawing/2014/main" id="{1720002B-9BB6-60FD-3EE5-6E2CD27195D2}"/>
              </a:ext>
            </a:extLst>
          </p:cNvPr>
          <p:cNvSpPr>
            <a:spLocks noGrp="1"/>
          </p:cNvSpPr>
          <p:nvPr>
            <p:ph type="subTitle" idx="1"/>
          </p:nvPr>
        </p:nvSpPr>
        <p:spPr>
          <a:xfrm>
            <a:off x="988359" y="1289506"/>
            <a:ext cx="7166908" cy="3232908"/>
          </a:xfrm>
        </p:spPr>
        <p:txBody>
          <a:bodyPr/>
          <a:lstStyle/>
          <a:p>
            <a:pPr algn="l"/>
            <a:endParaRPr lang="en-US" sz="1800" b="1" u="sng" dirty="0">
              <a:latin typeface="Times New Roman"/>
              <a:cs typeface="Times New Roman"/>
            </a:endParaRPr>
          </a:p>
          <a:p>
            <a:pPr marL="0" indent="0" algn="just"/>
            <a:r>
              <a:rPr lang="en-US" sz="1800" dirty="0">
                <a:latin typeface="Times New Roman"/>
              </a:rPr>
              <a:t>Frequent incidents of human-animal conflict, such as:</a:t>
            </a:r>
          </a:p>
          <a:p>
            <a:pPr marL="0" indent="0" algn="just"/>
            <a:endParaRPr lang="en-US" sz="1800" dirty="0">
              <a:latin typeface="Times New Roman"/>
            </a:endParaRPr>
          </a:p>
          <a:p>
            <a:pPr marL="342900" indent="-342900" algn="just">
              <a:buFont typeface="+mj-lt"/>
              <a:buAutoNum type="arabicPeriod"/>
            </a:pPr>
            <a:r>
              <a:rPr lang="en-US" sz="1800" b="1" dirty="0">
                <a:latin typeface="Times New Roman"/>
              </a:rPr>
              <a:t>Wild elephants destroying crops </a:t>
            </a:r>
            <a:r>
              <a:rPr lang="en-US" sz="1800" dirty="0">
                <a:latin typeface="Times New Roman"/>
              </a:rPr>
              <a:t>in rural India.</a:t>
            </a:r>
          </a:p>
          <a:p>
            <a:pPr marL="342900" indent="-342900" algn="just">
              <a:buFont typeface="+mj-lt"/>
              <a:buAutoNum type="arabicPeriod"/>
            </a:pPr>
            <a:r>
              <a:rPr lang="en-US" sz="1800" b="1" dirty="0">
                <a:latin typeface="Times New Roman"/>
              </a:rPr>
              <a:t>Leopards entering villages </a:t>
            </a:r>
            <a:r>
              <a:rPr lang="en-US" sz="1800" dirty="0">
                <a:latin typeface="Times New Roman"/>
              </a:rPr>
              <a:t>and attacking livestock.</a:t>
            </a:r>
          </a:p>
          <a:p>
            <a:pPr marL="139700" indent="0" algn="just"/>
            <a:endParaRPr lang="en-US" sz="1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AFEECED-C8D8-9A4A-8B9C-43E16A2D1644}"/>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3486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ED87B-4B42-9045-2D1C-74FA26B003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C342D6-9C9A-23CE-7DBA-0343CE708C8C}"/>
              </a:ext>
            </a:extLst>
          </p:cNvPr>
          <p:cNvSpPr>
            <a:spLocks noGrp="1"/>
          </p:cNvSpPr>
          <p:nvPr>
            <p:ph type="title"/>
          </p:nvPr>
        </p:nvSpPr>
        <p:spPr>
          <a:xfrm>
            <a:off x="813594" y="335544"/>
            <a:ext cx="7395300" cy="841800"/>
          </a:xfrm>
        </p:spPr>
        <p:txBody>
          <a:bodyPr/>
          <a:lstStyle/>
          <a:p>
            <a:r>
              <a:rPr lang="en-IN" dirty="0">
                <a:latin typeface="Times New Roman" panose="02020603050405020304" pitchFamily="18" charset="0"/>
                <a:cs typeface="Times New Roman" panose="02020603050405020304" pitchFamily="18" charset="0"/>
              </a:rPr>
              <a:t>Objectives:</a:t>
            </a:r>
          </a:p>
        </p:txBody>
      </p:sp>
      <p:sp>
        <p:nvSpPr>
          <p:cNvPr id="4" name="Subtitle 3">
            <a:extLst>
              <a:ext uri="{FF2B5EF4-FFF2-40B4-BE49-F238E27FC236}">
                <a16:creationId xmlns:a16="http://schemas.microsoft.com/office/drawing/2014/main" id="{409B2D41-81EA-3FE3-A560-FCBB711E7651}"/>
              </a:ext>
            </a:extLst>
          </p:cNvPr>
          <p:cNvSpPr>
            <a:spLocks noGrp="1"/>
          </p:cNvSpPr>
          <p:nvPr>
            <p:ph type="subTitle" idx="1"/>
          </p:nvPr>
        </p:nvSpPr>
        <p:spPr>
          <a:xfrm>
            <a:off x="988359" y="1289506"/>
            <a:ext cx="7166908" cy="3232908"/>
          </a:xfrm>
        </p:spPr>
        <p:txBody>
          <a:bodyPr/>
          <a:lstStyle/>
          <a:p>
            <a:pPr algn="l"/>
            <a:endParaRPr lang="en-US" sz="1800" b="1" u="sng" dirty="0">
              <a:latin typeface="Times New Roman"/>
              <a:cs typeface="Times New Roman"/>
            </a:endParaRPr>
          </a:p>
          <a:p>
            <a:pPr algn="l"/>
            <a:r>
              <a:rPr lang="en-US" sz="1800" b="1" u="sng" dirty="0">
                <a:latin typeface="Times New Roman"/>
                <a:cs typeface="Times New Roman"/>
              </a:rPr>
              <a:t>Following are the objectives behind the idea of the project:</a:t>
            </a:r>
          </a:p>
          <a:p>
            <a:pPr algn="l"/>
            <a:endParaRPr lang="en-US" sz="1800" b="1" u="sng" dirty="0">
              <a:latin typeface="Times New Roman"/>
              <a:cs typeface="Times New Roman"/>
            </a:endParaRPr>
          </a:p>
          <a:p>
            <a:pPr marL="0" indent="0" algn="just"/>
            <a:r>
              <a:rPr lang="en-US" sz="1800" dirty="0">
                <a:latin typeface="Times New Roman"/>
              </a:rPr>
              <a:t>1. Develop a </a:t>
            </a:r>
            <a:r>
              <a:rPr lang="en-US" sz="1800" b="1" dirty="0">
                <a:latin typeface="Times New Roman"/>
              </a:rPr>
              <a:t>reliable animal detection </a:t>
            </a:r>
            <a:r>
              <a:rPr lang="en-US" sz="1800" dirty="0">
                <a:latin typeface="Times New Roman"/>
              </a:rPr>
              <a:t>system using AI.</a:t>
            </a:r>
          </a:p>
          <a:p>
            <a:pPr marL="0" indent="0" algn="just"/>
            <a:r>
              <a:rPr lang="en-US" sz="1800" dirty="0">
                <a:latin typeface="Times New Roman"/>
              </a:rPr>
              <a:t>2. Send real-time </a:t>
            </a:r>
            <a:r>
              <a:rPr lang="en-US" sz="1800" b="1" dirty="0">
                <a:latin typeface="Times New Roman"/>
              </a:rPr>
              <a:t>alerts</a:t>
            </a:r>
            <a:r>
              <a:rPr lang="en-US" sz="1800" dirty="0">
                <a:latin typeface="Times New Roman"/>
              </a:rPr>
              <a:t> to nearby </a:t>
            </a:r>
            <a:r>
              <a:rPr lang="en-US" sz="1800" b="1" dirty="0">
                <a:latin typeface="Times New Roman"/>
              </a:rPr>
              <a:t>communities</a:t>
            </a:r>
            <a:r>
              <a:rPr lang="en-US" sz="1800" dirty="0">
                <a:latin typeface="Times New Roman"/>
              </a:rPr>
              <a:t>.</a:t>
            </a:r>
          </a:p>
          <a:p>
            <a:pPr marL="0" indent="0" algn="just"/>
            <a:r>
              <a:rPr lang="en-US" sz="1800" dirty="0">
                <a:latin typeface="Times New Roman"/>
              </a:rPr>
              <a:t>3. Reduce </a:t>
            </a:r>
            <a:r>
              <a:rPr lang="en-US" sz="1800" b="1" dirty="0">
                <a:latin typeface="Times New Roman"/>
              </a:rPr>
              <a:t>crop and livestock damage </a:t>
            </a:r>
            <a:r>
              <a:rPr lang="en-US" sz="1800" dirty="0">
                <a:latin typeface="Times New Roman"/>
              </a:rPr>
              <a:t>in rural areas.</a:t>
            </a:r>
          </a:p>
          <a:p>
            <a:pPr marL="0" indent="0" algn="just"/>
            <a:r>
              <a:rPr lang="en-US" sz="1800" dirty="0">
                <a:latin typeface="Times New Roman"/>
              </a:rPr>
              <a:t>4. </a:t>
            </a:r>
            <a:r>
              <a:rPr lang="en-US" sz="1800" b="1" dirty="0">
                <a:latin typeface="Times New Roman"/>
              </a:rPr>
              <a:t>Increase </a:t>
            </a:r>
            <a:r>
              <a:rPr lang="en-US" sz="1800" dirty="0">
                <a:latin typeface="Times New Roman"/>
              </a:rPr>
              <a:t>community </a:t>
            </a:r>
            <a:r>
              <a:rPr lang="en-US" sz="1800" b="1" dirty="0">
                <a:latin typeface="Times New Roman"/>
              </a:rPr>
              <a:t>safety</a:t>
            </a:r>
            <a:r>
              <a:rPr lang="en-US" sz="1800" dirty="0">
                <a:latin typeface="Times New Roman"/>
              </a:rPr>
              <a:t>.</a:t>
            </a:r>
          </a:p>
          <a:p>
            <a:pPr marL="139700" indent="0" algn="just"/>
            <a:endParaRPr lang="en-US" sz="1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DCBC11E-7458-42D6-0563-54515DBB66AF}"/>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9515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841D6-C4CE-DE7A-3072-876ECFEE0A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AA20A8-8F51-F18F-85C8-E0C26F7DAFDC}"/>
              </a:ext>
            </a:extLst>
          </p:cNvPr>
          <p:cNvSpPr>
            <a:spLocks noGrp="1"/>
          </p:cNvSpPr>
          <p:nvPr>
            <p:ph type="title"/>
          </p:nvPr>
        </p:nvSpPr>
        <p:spPr>
          <a:xfrm>
            <a:off x="813594" y="335544"/>
            <a:ext cx="7395300" cy="841800"/>
          </a:xfrm>
        </p:spPr>
        <p:txBody>
          <a:bodyPr/>
          <a:lstStyle/>
          <a:p>
            <a:r>
              <a:rPr lang="en-IN" dirty="0">
                <a:latin typeface="Times New Roman" panose="02020603050405020304" pitchFamily="18" charset="0"/>
                <a:cs typeface="Times New Roman" panose="02020603050405020304" pitchFamily="18" charset="0"/>
              </a:rPr>
              <a:t>Scope:</a:t>
            </a:r>
          </a:p>
        </p:txBody>
      </p:sp>
      <p:sp>
        <p:nvSpPr>
          <p:cNvPr id="5" name="Rectangle 4">
            <a:extLst>
              <a:ext uri="{FF2B5EF4-FFF2-40B4-BE49-F238E27FC236}">
                <a16:creationId xmlns:a16="http://schemas.microsoft.com/office/drawing/2014/main" id="{4F763D85-3388-DA7B-2127-BC133357F47E}"/>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123E1ED-2F42-BE94-C428-D83E77F59095}"/>
              </a:ext>
            </a:extLst>
          </p:cNvPr>
          <p:cNvSpPr txBox="1"/>
          <p:nvPr/>
        </p:nvSpPr>
        <p:spPr>
          <a:xfrm>
            <a:off x="1378744" y="1543633"/>
            <a:ext cx="2478881" cy="1138773"/>
          </a:xfrm>
          <a:prstGeom prst="rect">
            <a:avLst/>
          </a:prstGeom>
          <a:noFill/>
          <a:ln>
            <a:solidFill>
              <a:schemeClr val="tx1"/>
            </a:solidFill>
          </a:ln>
        </p:spPr>
        <p:txBody>
          <a:bodyPr wrap="square" rtlCol="0" anchor="ctr">
            <a:spAutoFit/>
          </a:bodyPr>
          <a:lstStyle/>
          <a:p>
            <a:pPr marL="457200" marR="0" lvl="0" indent="-317500" algn="ctr" defTabSz="914400" rtl="0" eaLnBrk="1" fontAlgn="auto" latinLnBrk="0" hangingPunct="1">
              <a:lnSpc>
                <a:spcPct val="100000"/>
              </a:lnSpc>
              <a:spcBef>
                <a:spcPts val="0"/>
              </a:spcBef>
              <a:spcAft>
                <a:spcPts val="0"/>
              </a:spcAft>
              <a:buClr>
                <a:srgbClr val="201F4B"/>
              </a:buClr>
              <a:buSzPts val="1400"/>
              <a:buFont typeface="Hind"/>
              <a:buNone/>
              <a:tabLst/>
              <a:defRPr/>
            </a:pPr>
            <a:r>
              <a:rPr kumimoji="0" lang="en-US" sz="1800" b="1" i="0" u="sng" strike="noStrike" kern="0" cap="none" spc="0" normalizeH="0" baseline="0" noProof="0" dirty="0">
                <a:ln>
                  <a:noFill/>
                </a:ln>
                <a:solidFill>
                  <a:srgbClr val="201F4B"/>
                </a:solidFill>
                <a:effectLst/>
                <a:uLnTx/>
                <a:uFillTx/>
                <a:latin typeface="Times New Roman"/>
                <a:cs typeface="Times New Roman"/>
                <a:sym typeface="Hind"/>
              </a:rPr>
              <a:t>1.</a:t>
            </a:r>
          </a:p>
          <a:p>
            <a:pPr marL="139700" marR="0" lvl="0" algn="ctr" defTabSz="914400" rtl="0" eaLnBrk="1" fontAlgn="auto" latinLnBrk="0" hangingPunct="1">
              <a:lnSpc>
                <a:spcPct val="100000"/>
              </a:lnSpc>
              <a:spcBef>
                <a:spcPts val="0"/>
              </a:spcBef>
              <a:spcAft>
                <a:spcPts val="0"/>
              </a:spcAft>
              <a:buClr>
                <a:srgbClr val="201F4B"/>
              </a:buClr>
              <a:buSzPts val="1400"/>
              <a:tabLst/>
              <a:defRPr/>
            </a:pPr>
            <a:r>
              <a:rPr kumimoji="0" lang="en-US" sz="1800" i="1" u="none" strike="noStrike" kern="0" cap="none" spc="0" normalizeH="0" baseline="0" noProof="0" dirty="0">
                <a:ln>
                  <a:noFill/>
                </a:ln>
                <a:solidFill>
                  <a:srgbClr val="201F4B"/>
                </a:solidFill>
                <a:effectLst/>
                <a:uLnTx/>
                <a:uFillTx/>
                <a:latin typeface="Times New Roman"/>
                <a:cs typeface="Times New Roman"/>
                <a:sym typeface="Hind"/>
              </a:rPr>
              <a:t>Wildlife conservation parks</a:t>
            </a:r>
          </a:p>
          <a:p>
            <a:endParaRPr lang="en-IN" dirty="0"/>
          </a:p>
        </p:txBody>
      </p:sp>
      <p:sp>
        <p:nvSpPr>
          <p:cNvPr id="9" name="TextBox 8">
            <a:extLst>
              <a:ext uri="{FF2B5EF4-FFF2-40B4-BE49-F238E27FC236}">
                <a16:creationId xmlns:a16="http://schemas.microsoft.com/office/drawing/2014/main" id="{4B05248B-BF83-58CE-ED1F-9749D298CB8E}"/>
              </a:ext>
            </a:extLst>
          </p:cNvPr>
          <p:cNvSpPr txBox="1"/>
          <p:nvPr/>
        </p:nvSpPr>
        <p:spPr>
          <a:xfrm>
            <a:off x="5357019" y="1543633"/>
            <a:ext cx="2478881" cy="1138773"/>
          </a:xfrm>
          <a:prstGeom prst="rect">
            <a:avLst/>
          </a:prstGeom>
          <a:noFill/>
          <a:ln>
            <a:solidFill>
              <a:schemeClr val="tx1"/>
            </a:solidFill>
          </a:ln>
        </p:spPr>
        <p:txBody>
          <a:bodyPr wrap="square" rtlCol="0" anchor="ctr">
            <a:spAutoFit/>
          </a:bodyPr>
          <a:lstStyle/>
          <a:p>
            <a:pPr marL="457200" marR="0" lvl="0" indent="-317500" algn="ctr" defTabSz="914400" rtl="0" eaLnBrk="1" fontAlgn="auto" latinLnBrk="0" hangingPunct="1">
              <a:lnSpc>
                <a:spcPct val="100000"/>
              </a:lnSpc>
              <a:spcBef>
                <a:spcPts val="0"/>
              </a:spcBef>
              <a:spcAft>
                <a:spcPts val="0"/>
              </a:spcAft>
              <a:buClr>
                <a:srgbClr val="201F4B"/>
              </a:buClr>
              <a:buSzPts val="1400"/>
              <a:buFont typeface="Hind"/>
              <a:buNone/>
              <a:tabLst/>
              <a:defRPr/>
            </a:pPr>
            <a:r>
              <a:rPr kumimoji="0" lang="en-US" sz="1800" b="1" i="0" u="sng" strike="noStrike" kern="0" cap="none" spc="0" normalizeH="0" baseline="0" noProof="0" dirty="0">
                <a:ln>
                  <a:noFill/>
                </a:ln>
                <a:solidFill>
                  <a:srgbClr val="201F4B"/>
                </a:solidFill>
                <a:effectLst/>
                <a:uLnTx/>
                <a:uFillTx/>
                <a:latin typeface="Times New Roman"/>
                <a:cs typeface="Times New Roman"/>
                <a:sym typeface="Hind"/>
              </a:rPr>
              <a:t>2.</a:t>
            </a:r>
          </a:p>
          <a:p>
            <a:pPr marL="139700" algn="ctr"/>
            <a:r>
              <a:rPr lang="en-US" sz="1800" i="1" dirty="0">
                <a:latin typeface="Times New Roman"/>
                <a:cs typeface="Times New Roman"/>
              </a:rPr>
              <a:t>Agricultural </a:t>
            </a:r>
          </a:p>
          <a:p>
            <a:pPr marL="139700" algn="ctr"/>
            <a:r>
              <a:rPr lang="en-US" sz="1800" i="1" dirty="0">
                <a:latin typeface="Times New Roman"/>
                <a:cs typeface="Times New Roman"/>
              </a:rPr>
              <a:t>farmlands</a:t>
            </a:r>
          </a:p>
          <a:p>
            <a:endParaRPr lang="en-IN" dirty="0"/>
          </a:p>
        </p:txBody>
      </p:sp>
      <p:sp>
        <p:nvSpPr>
          <p:cNvPr id="10" name="TextBox 9">
            <a:extLst>
              <a:ext uri="{FF2B5EF4-FFF2-40B4-BE49-F238E27FC236}">
                <a16:creationId xmlns:a16="http://schemas.microsoft.com/office/drawing/2014/main" id="{B6F9EACC-356A-6D58-08A0-0F1D91F9D6C6}"/>
              </a:ext>
            </a:extLst>
          </p:cNvPr>
          <p:cNvSpPr txBox="1"/>
          <p:nvPr/>
        </p:nvSpPr>
        <p:spPr>
          <a:xfrm>
            <a:off x="1378743" y="3048695"/>
            <a:ext cx="2478881" cy="1138773"/>
          </a:xfrm>
          <a:prstGeom prst="rect">
            <a:avLst/>
          </a:prstGeom>
          <a:noFill/>
          <a:ln>
            <a:solidFill>
              <a:schemeClr val="tx1"/>
            </a:solidFill>
          </a:ln>
        </p:spPr>
        <p:txBody>
          <a:bodyPr wrap="square" rtlCol="0" anchor="ctr">
            <a:spAutoFit/>
          </a:bodyPr>
          <a:lstStyle/>
          <a:p>
            <a:pPr marL="457200" marR="0" lvl="0" indent="-317500" algn="ctr" defTabSz="914400" rtl="0" eaLnBrk="1" fontAlgn="auto" latinLnBrk="0" hangingPunct="1">
              <a:lnSpc>
                <a:spcPct val="100000"/>
              </a:lnSpc>
              <a:spcBef>
                <a:spcPts val="0"/>
              </a:spcBef>
              <a:spcAft>
                <a:spcPts val="0"/>
              </a:spcAft>
              <a:buClr>
                <a:srgbClr val="201F4B"/>
              </a:buClr>
              <a:buSzPts val="1400"/>
              <a:buFont typeface="Hind"/>
              <a:buNone/>
              <a:tabLst/>
              <a:defRPr/>
            </a:pPr>
            <a:r>
              <a:rPr kumimoji="0" lang="en-US" sz="1800" b="1" i="0" u="sng" strike="noStrike" kern="0" cap="none" spc="0" normalizeH="0" baseline="0" noProof="0" dirty="0">
                <a:ln>
                  <a:noFill/>
                </a:ln>
                <a:solidFill>
                  <a:srgbClr val="201F4B"/>
                </a:solidFill>
                <a:effectLst/>
                <a:uLnTx/>
                <a:uFillTx/>
                <a:latin typeface="Times New Roman"/>
                <a:cs typeface="Times New Roman"/>
                <a:sym typeface="Hind"/>
              </a:rPr>
              <a:t>3.</a:t>
            </a:r>
          </a:p>
          <a:p>
            <a:pPr marL="139700" algn="ctr"/>
            <a:r>
              <a:rPr lang="en-US" sz="1800" i="1" dirty="0">
                <a:latin typeface="Times New Roman"/>
                <a:cs typeface="Times New Roman"/>
              </a:rPr>
              <a:t>Rural villages near forest areas</a:t>
            </a:r>
          </a:p>
          <a:p>
            <a:endParaRPr lang="en-IN" dirty="0"/>
          </a:p>
        </p:txBody>
      </p:sp>
      <p:sp>
        <p:nvSpPr>
          <p:cNvPr id="13" name="TextBox 12">
            <a:extLst>
              <a:ext uri="{FF2B5EF4-FFF2-40B4-BE49-F238E27FC236}">
                <a16:creationId xmlns:a16="http://schemas.microsoft.com/office/drawing/2014/main" id="{0CF93E1B-BE94-969A-2953-C867AC9E4CE4}"/>
              </a:ext>
            </a:extLst>
          </p:cNvPr>
          <p:cNvSpPr txBox="1"/>
          <p:nvPr/>
        </p:nvSpPr>
        <p:spPr>
          <a:xfrm>
            <a:off x="5357018" y="3048694"/>
            <a:ext cx="2478881" cy="1138773"/>
          </a:xfrm>
          <a:prstGeom prst="rect">
            <a:avLst/>
          </a:prstGeom>
          <a:noFill/>
          <a:ln>
            <a:solidFill>
              <a:schemeClr val="tx1"/>
            </a:solidFill>
          </a:ln>
        </p:spPr>
        <p:txBody>
          <a:bodyPr wrap="square" rtlCol="0" anchor="ctr">
            <a:spAutoFit/>
          </a:bodyPr>
          <a:lstStyle/>
          <a:p>
            <a:pPr marL="457200" marR="0" lvl="0" indent="-317500" algn="ctr" defTabSz="914400" rtl="0" eaLnBrk="1" fontAlgn="auto" latinLnBrk="0" hangingPunct="1">
              <a:lnSpc>
                <a:spcPct val="100000"/>
              </a:lnSpc>
              <a:spcBef>
                <a:spcPts val="0"/>
              </a:spcBef>
              <a:spcAft>
                <a:spcPts val="0"/>
              </a:spcAft>
              <a:buClr>
                <a:srgbClr val="201F4B"/>
              </a:buClr>
              <a:buSzPts val="1400"/>
              <a:buFont typeface="Hind"/>
              <a:buNone/>
              <a:tabLst/>
              <a:defRPr/>
            </a:pPr>
            <a:r>
              <a:rPr kumimoji="0" lang="en-US" sz="1800" b="1" i="0" u="sng" strike="noStrike" kern="0" cap="none" spc="0" normalizeH="0" baseline="0" noProof="0" dirty="0">
                <a:ln>
                  <a:noFill/>
                </a:ln>
                <a:solidFill>
                  <a:srgbClr val="201F4B"/>
                </a:solidFill>
                <a:effectLst/>
                <a:uLnTx/>
                <a:uFillTx/>
                <a:latin typeface="Times New Roman"/>
                <a:cs typeface="Times New Roman"/>
                <a:sym typeface="Hind"/>
              </a:rPr>
              <a:t>4.</a:t>
            </a:r>
          </a:p>
          <a:p>
            <a:pPr marL="139700" algn="ctr"/>
            <a:r>
              <a:rPr lang="en-US" sz="1800" i="1" dirty="0">
                <a:latin typeface="Times New Roman"/>
                <a:cs typeface="Times New Roman"/>
              </a:rPr>
              <a:t>Urban wildlife management systems</a:t>
            </a:r>
          </a:p>
          <a:p>
            <a:endParaRPr lang="en-IN" dirty="0"/>
          </a:p>
        </p:txBody>
      </p:sp>
    </p:spTree>
    <p:extLst>
      <p:ext uri="{BB962C8B-B14F-4D97-AF65-F5344CB8AC3E}">
        <p14:creationId xmlns:p14="http://schemas.microsoft.com/office/powerpoint/2010/main" val="2355238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2"/>
          <p:cNvSpPr txBox="1">
            <a:spLocks noGrp="1"/>
          </p:cNvSpPr>
          <p:nvPr>
            <p:ph type="title"/>
          </p:nvPr>
        </p:nvSpPr>
        <p:spPr>
          <a:xfrm>
            <a:off x="719938" y="2168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dirty="0">
                <a:latin typeface="Times New Roman" panose="02020603050405020304" pitchFamily="18" charset="0"/>
                <a:cs typeface="Times New Roman" panose="02020603050405020304" pitchFamily="18" charset="0"/>
              </a:rPr>
              <a:t>Hardware &amp; </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Software Essentials:</a:t>
            </a:r>
            <a:endParaRPr sz="3600" dirty="0">
              <a:latin typeface="Times New Roman" panose="02020603050405020304" pitchFamily="18" charset="0"/>
              <a:cs typeface="Times New Roman" panose="02020603050405020304" pitchFamily="18" charset="0"/>
            </a:endParaRPr>
          </a:p>
        </p:txBody>
      </p:sp>
      <p:cxnSp>
        <p:nvCxnSpPr>
          <p:cNvPr id="438" name="Google Shape;438;p32"/>
          <p:cNvCxnSpPr>
            <a:stCxn id="439" idx="6"/>
            <a:endCxn id="440" idx="6"/>
          </p:cNvCxnSpPr>
          <p:nvPr/>
        </p:nvCxnSpPr>
        <p:spPr>
          <a:xfrm>
            <a:off x="5739538" y="2747614"/>
            <a:ext cx="12700" cy="1071102"/>
          </a:xfrm>
          <a:prstGeom prst="curvedConnector3">
            <a:avLst>
              <a:gd name="adj1" fmla="val 1800000"/>
            </a:avLst>
          </a:prstGeom>
          <a:noFill/>
          <a:ln w="19050" cap="flat" cmpd="sng">
            <a:solidFill>
              <a:schemeClr val="dk1"/>
            </a:solidFill>
            <a:prstDash val="dot"/>
            <a:round/>
            <a:headEnd type="none" w="med" len="med"/>
            <a:tailEnd type="none" w="med" len="med"/>
          </a:ln>
        </p:spPr>
      </p:cxnSp>
      <p:sp>
        <p:nvSpPr>
          <p:cNvPr id="443" name="Google Shape;443;p32"/>
          <p:cNvSpPr txBox="1"/>
          <p:nvPr/>
        </p:nvSpPr>
        <p:spPr>
          <a:xfrm>
            <a:off x="719992" y="2115364"/>
            <a:ext cx="1971000" cy="646500"/>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Font typeface="Wingdings" panose="05000000000000000000" pitchFamily="2" charset="2"/>
              <a:buChar char="ü"/>
            </a:pPr>
            <a:r>
              <a:rPr lang="en-IN" sz="1600" dirty="0">
                <a:solidFill>
                  <a:schemeClr val="dk1"/>
                </a:solidFill>
                <a:latin typeface="Times New Roman" panose="02020603050405020304" pitchFamily="18" charset="0"/>
                <a:ea typeface="Hind"/>
                <a:cs typeface="Times New Roman" panose="02020603050405020304" pitchFamily="18" charset="0"/>
                <a:sym typeface="Hind"/>
              </a:rPr>
              <a:t>Arduino Kit</a:t>
            </a:r>
          </a:p>
          <a:p>
            <a:pPr marL="285750" lvl="0" indent="-285750" rtl="0">
              <a:spcBef>
                <a:spcPts val="0"/>
              </a:spcBef>
              <a:spcAft>
                <a:spcPts val="0"/>
              </a:spcAft>
              <a:buFont typeface="Wingdings" panose="05000000000000000000" pitchFamily="2" charset="2"/>
              <a:buChar char="ü"/>
            </a:pPr>
            <a:r>
              <a:rPr lang="en-IN" sz="1600" dirty="0">
                <a:solidFill>
                  <a:schemeClr val="dk1"/>
                </a:solidFill>
                <a:latin typeface="Times New Roman" panose="02020603050405020304" pitchFamily="18" charset="0"/>
                <a:ea typeface="Hind"/>
                <a:cs typeface="Times New Roman" panose="02020603050405020304" pitchFamily="18" charset="0"/>
                <a:sym typeface="Hind"/>
              </a:rPr>
              <a:t>Camera</a:t>
            </a:r>
          </a:p>
          <a:p>
            <a:pPr marL="285750" lvl="0" indent="-285750" rtl="0">
              <a:spcBef>
                <a:spcPts val="0"/>
              </a:spcBef>
              <a:spcAft>
                <a:spcPts val="0"/>
              </a:spcAft>
              <a:buFont typeface="Wingdings" panose="05000000000000000000" pitchFamily="2" charset="2"/>
              <a:buChar char="ü"/>
            </a:pPr>
            <a:r>
              <a:rPr lang="en-IN" sz="1600" dirty="0">
                <a:solidFill>
                  <a:schemeClr val="dk1"/>
                </a:solidFill>
                <a:latin typeface="Times New Roman" panose="02020603050405020304" pitchFamily="18" charset="0"/>
                <a:ea typeface="Hind"/>
                <a:cs typeface="Times New Roman" panose="02020603050405020304" pitchFamily="18" charset="0"/>
                <a:sym typeface="Hind"/>
              </a:rPr>
              <a:t>Siren / Speakers</a:t>
            </a:r>
            <a:endParaRPr sz="1600" dirty="0">
              <a:solidFill>
                <a:schemeClr val="dk1"/>
              </a:solidFill>
              <a:latin typeface="Times New Roman" panose="02020603050405020304" pitchFamily="18" charset="0"/>
              <a:ea typeface="Hind"/>
              <a:cs typeface="Times New Roman" panose="02020603050405020304" pitchFamily="18" charset="0"/>
              <a:sym typeface="Hind"/>
            </a:endParaRPr>
          </a:p>
        </p:txBody>
      </p:sp>
      <p:sp>
        <p:nvSpPr>
          <p:cNvPr id="444" name="Google Shape;444;p32"/>
          <p:cNvSpPr txBox="1"/>
          <p:nvPr/>
        </p:nvSpPr>
        <p:spPr>
          <a:xfrm>
            <a:off x="719992" y="1637465"/>
            <a:ext cx="19710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Archivo"/>
                <a:ea typeface="Archivo"/>
                <a:cs typeface="Archivo"/>
                <a:sym typeface="Archivo"/>
              </a:rPr>
              <a:t>Hardware:</a:t>
            </a:r>
            <a:endParaRPr sz="2000" b="1" dirty="0">
              <a:solidFill>
                <a:schemeClr val="dk1"/>
              </a:solidFill>
              <a:latin typeface="Archivo"/>
              <a:ea typeface="Archivo"/>
              <a:cs typeface="Archivo"/>
              <a:sym typeface="Archivo"/>
            </a:endParaRPr>
          </a:p>
        </p:txBody>
      </p:sp>
      <p:sp>
        <p:nvSpPr>
          <p:cNvPr id="445" name="Google Shape;445;p32"/>
          <p:cNvSpPr txBox="1"/>
          <p:nvPr/>
        </p:nvSpPr>
        <p:spPr>
          <a:xfrm>
            <a:off x="6457900" y="2115464"/>
            <a:ext cx="1971000" cy="646500"/>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Font typeface="Wingdings" panose="05000000000000000000" pitchFamily="2" charset="2"/>
              <a:buChar char="ü"/>
            </a:pPr>
            <a:r>
              <a:rPr lang="en-IN" sz="1600" dirty="0">
                <a:solidFill>
                  <a:schemeClr val="dk1"/>
                </a:solidFill>
                <a:latin typeface="Times New Roman" panose="02020603050405020304" pitchFamily="18" charset="0"/>
                <a:ea typeface="Hind"/>
                <a:cs typeface="Times New Roman" panose="02020603050405020304" pitchFamily="18" charset="0"/>
                <a:sym typeface="Hind"/>
              </a:rPr>
              <a:t>Python 3.11</a:t>
            </a:r>
          </a:p>
          <a:p>
            <a:pPr marL="285750" lvl="0" indent="-285750" rtl="0">
              <a:spcBef>
                <a:spcPts val="0"/>
              </a:spcBef>
              <a:spcAft>
                <a:spcPts val="0"/>
              </a:spcAft>
              <a:buFont typeface="Wingdings" panose="05000000000000000000" pitchFamily="2" charset="2"/>
              <a:buChar char="ü"/>
            </a:pPr>
            <a:r>
              <a:rPr lang="en-IN" sz="1600" dirty="0">
                <a:solidFill>
                  <a:schemeClr val="dk1"/>
                </a:solidFill>
                <a:latin typeface="Times New Roman" panose="02020603050405020304" pitchFamily="18" charset="0"/>
                <a:ea typeface="Hind"/>
                <a:cs typeface="Times New Roman" panose="02020603050405020304" pitchFamily="18" charset="0"/>
                <a:sym typeface="Hind"/>
              </a:rPr>
              <a:t>Python libraries</a:t>
            </a:r>
            <a:endParaRPr sz="1600" dirty="0">
              <a:solidFill>
                <a:schemeClr val="dk1"/>
              </a:solidFill>
              <a:latin typeface="Times New Roman" panose="02020603050405020304" pitchFamily="18" charset="0"/>
              <a:ea typeface="Hind"/>
              <a:cs typeface="Times New Roman" panose="02020603050405020304" pitchFamily="18" charset="0"/>
              <a:sym typeface="Hind"/>
            </a:endParaRPr>
          </a:p>
        </p:txBody>
      </p:sp>
      <p:sp>
        <p:nvSpPr>
          <p:cNvPr id="446" name="Google Shape;446;p32"/>
          <p:cNvSpPr txBox="1"/>
          <p:nvPr/>
        </p:nvSpPr>
        <p:spPr>
          <a:xfrm>
            <a:off x="6457900" y="1637565"/>
            <a:ext cx="19710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Archivo"/>
                <a:ea typeface="Archivo"/>
                <a:cs typeface="Archivo"/>
                <a:sym typeface="Archivo"/>
              </a:rPr>
              <a:t>Software:</a:t>
            </a:r>
            <a:endParaRPr sz="2000" b="1" dirty="0">
              <a:solidFill>
                <a:schemeClr val="dk1"/>
              </a:solidFill>
              <a:latin typeface="Archivo"/>
              <a:ea typeface="Archivo"/>
              <a:cs typeface="Archivo"/>
              <a:sym typeface="Archivo"/>
            </a:endParaRPr>
          </a:p>
        </p:txBody>
      </p:sp>
      <p:sp>
        <p:nvSpPr>
          <p:cNvPr id="449" name="Google Shape;449;p32"/>
          <p:cNvSpPr/>
          <p:nvPr/>
        </p:nvSpPr>
        <p:spPr>
          <a:xfrm>
            <a:off x="3404214" y="2115364"/>
            <a:ext cx="1264500" cy="1264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chemeClr val="lt1"/>
              </a:solidFill>
              <a:latin typeface="Unbounded"/>
              <a:ea typeface="Unbounded"/>
              <a:cs typeface="Unbounded"/>
              <a:sym typeface="Unbounded"/>
            </a:endParaRPr>
          </a:p>
        </p:txBody>
      </p:sp>
      <p:sp>
        <p:nvSpPr>
          <p:cNvPr id="439" name="Google Shape;439;p32"/>
          <p:cNvSpPr/>
          <p:nvPr/>
        </p:nvSpPr>
        <p:spPr>
          <a:xfrm>
            <a:off x="4475038" y="2115364"/>
            <a:ext cx="1264500" cy="1264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chemeClr val="lt1"/>
              </a:solidFill>
              <a:latin typeface="Unbounded"/>
              <a:ea typeface="Unbounded"/>
              <a:cs typeface="Unbounded"/>
              <a:sym typeface="Unbounded"/>
            </a:endParaRPr>
          </a:p>
        </p:txBody>
      </p:sp>
      <p:sp>
        <p:nvSpPr>
          <p:cNvPr id="450" name="Google Shape;450;p32"/>
          <p:cNvSpPr/>
          <p:nvPr/>
        </p:nvSpPr>
        <p:spPr>
          <a:xfrm>
            <a:off x="3404214" y="3186466"/>
            <a:ext cx="1264500" cy="1264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chemeClr val="lt1"/>
              </a:solidFill>
              <a:latin typeface="Unbounded"/>
              <a:ea typeface="Unbounded"/>
              <a:cs typeface="Unbounded"/>
              <a:sym typeface="Unbounded"/>
            </a:endParaRPr>
          </a:p>
        </p:txBody>
      </p:sp>
      <p:sp>
        <p:nvSpPr>
          <p:cNvPr id="440" name="Google Shape;440;p32"/>
          <p:cNvSpPr/>
          <p:nvPr/>
        </p:nvSpPr>
        <p:spPr>
          <a:xfrm>
            <a:off x="4475038" y="3186466"/>
            <a:ext cx="1264500" cy="1264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chemeClr val="lt1"/>
              </a:solidFill>
              <a:latin typeface="Unbounded"/>
              <a:ea typeface="Unbounded"/>
              <a:cs typeface="Unbounded"/>
              <a:sym typeface="Unbounded"/>
            </a:endParaRPr>
          </a:p>
        </p:txBody>
      </p:sp>
      <p:cxnSp>
        <p:nvCxnSpPr>
          <p:cNvPr id="451" name="Google Shape;451;p32"/>
          <p:cNvCxnSpPr>
            <a:stCxn id="449" idx="0"/>
            <a:endCxn id="439" idx="0"/>
          </p:cNvCxnSpPr>
          <p:nvPr/>
        </p:nvCxnSpPr>
        <p:spPr>
          <a:xfrm rot="5400000" flipH="1" flipV="1">
            <a:off x="4571876" y="1579952"/>
            <a:ext cx="12700" cy="1070824"/>
          </a:xfrm>
          <a:prstGeom prst="curvedConnector3">
            <a:avLst>
              <a:gd name="adj1" fmla="val 1800000"/>
            </a:avLst>
          </a:prstGeom>
          <a:noFill/>
          <a:ln w="19050" cap="flat" cmpd="sng">
            <a:solidFill>
              <a:schemeClr val="dk1"/>
            </a:solidFill>
            <a:prstDash val="dot"/>
            <a:round/>
            <a:headEnd type="none" w="med" len="med"/>
            <a:tailEnd type="none" w="med" len="med"/>
          </a:ln>
        </p:spPr>
      </p:cxnSp>
      <p:cxnSp>
        <p:nvCxnSpPr>
          <p:cNvPr id="452" name="Google Shape;452;p32"/>
          <p:cNvCxnSpPr>
            <a:stCxn id="440" idx="4"/>
            <a:endCxn id="450" idx="4"/>
          </p:cNvCxnSpPr>
          <p:nvPr/>
        </p:nvCxnSpPr>
        <p:spPr>
          <a:xfrm rot="5400000">
            <a:off x="4571638" y="3915916"/>
            <a:ext cx="600" cy="1070700"/>
          </a:xfrm>
          <a:prstGeom prst="curvedConnector3">
            <a:avLst>
              <a:gd name="adj1" fmla="val 39687500"/>
            </a:avLst>
          </a:prstGeom>
          <a:noFill/>
          <a:ln w="19050" cap="flat" cmpd="sng">
            <a:solidFill>
              <a:schemeClr val="dk1"/>
            </a:solidFill>
            <a:prstDash val="dot"/>
            <a:round/>
            <a:headEnd type="none" w="med" len="med"/>
            <a:tailEnd type="none" w="med" len="med"/>
          </a:ln>
        </p:spPr>
      </p:cxnSp>
      <p:cxnSp>
        <p:nvCxnSpPr>
          <p:cNvPr id="453" name="Google Shape;453;p32"/>
          <p:cNvCxnSpPr>
            <a:stCxn id="450" idx="2"/>
            <a:endCxn id="449" idx="2"/>
          </p:cNvCxnSpPr>
          <p:nvPr/>
        </p:nvCxnSpPr>
        <p:spPr>
          <a:xfrm rot="10800000">
            <a:off x="3404214" y="2747614"/>
            <a:ext cx="12700" cy="1071102"/>
          </a:xfrm>
          <a:prstGeom prst="curvedConnector3">
            <a:avLst>
              <a:gd name="adj1" fmla="val 1800000"/>
            </a:avLst>
          </a:prstGeom>
          <a:noFill/>
          <a:ln w="19050" cap="flat" cmpd="sng">
            <a:solidFill>
              <a:schemeClr val="dk1"/>
            </a:solidFill>
            <a:prstDash val="dot"/>
            <a:round/>
            <a:headEnd type="none" w="med" len="med"/>
            <a:tailEnd type="none" w="med" len="med"/>
          </a:ln>
        </p:spPr>
      </p:cxnSp>
      <p:sp>
        <p:nvSpPr>
          <p:cNvPr id="454" name="Google Shape;454;p32"/>
          <p:cNvSpPr/>
          <p:nvPr/>
        </p:nvSpPr>
        <p:spPr>
          <a:xfrm>
            <a:off x="4128245" y="2839468"/>
            <a:ext cx="887262" cy="887394"/>
          </a:xfrm>
          <a:custGeom>
            <a:avLst/>
            <a:gdLst/>
            <a:ahLst/>
            <a:cxnLst/>
            <a:rect l="l" t="t" r="r" b="b"/>
            <a:pathLst>
              <a:path w="6032" h="6033" extrusionOk="0">
                <a:moveTo>
                  <a:pt x="6032" y="3018"/>
                </a:moveTo>
                <a:lnTo>
                  <a:pt x="6032" y="3018"/>
                </a:lnTo>
                <a:cubicBezTo>
                  <a:pt x="6032" y="4683"/>
                  <a:pt x="4683" y="6033"/>
                  <a:pt x="3018" y="6033"/>
                </a:cubicBezTo>
                <a:cubicBezTo>
                  <a:pt x="1352" y="6033"/>
                  <a:pt x="0" y="4683"/>
                  <a:pt x="0" y="3018"/>
                </a:cubicBezTo>
                <a:cubicBezTo>
                  <a:pt x="0" y="1352"/>
                  <a:pt x="1352" y="0"/>
                  <a:pt x="3018" y="0"/>
                </a:cubicBezTo>
                <a:cubicBezTo>
                  <a:pt x="4683" y="0"/>
                  <a:pt x="6032" y="1352"/>
                  <a:pt x="6032" y="301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55" name="Google Shape;455;p32"/>
          <p:cNvGrpSpPr/>
          <p:nvPr/>
        </p:nvGrpSpPr>
        <p:grpSpPr>
          <a:xfrm>
            <a:off x="4294828" y="3006117"/>
            <a:ext cx="554096" cy="554096"/>
            <a:chOff x="6452075" y="582789"/>
            <a:chExt cx="234687" cy="234687"/>
          </a:xfrm>
        </p:grpSpPr>
        <p:sp>
          <p:nvSpPr>
            <p:cNvPr id="456" name="Google Shape;456;p32"/>
            <p:cNvSpPr/>
            <p:nvPr/>
          </p:nvSpPr>
          <p:spPr>
            <a:xfrm>
              <a:off x="6452075" y="582789"/>
              <a:ext cx="234687" cy="234687"/>
            </a:xfrm>
            <a:custGeom>
              <a:avLst/>
              <a:gdLst/>
              <a:ahLst/>
              <a:cxnLst/>
              <a:rect l="l" t="t" r="r" b="b"/>
              <a:pathLst>
                <a:path w="234687" h="234687" extrusionOk="0">
                  <a:moveTo>
                    <a:pt x="210132" y="89845"/>
                  </a:moveTo>
                  <a:cubicBezTo>
                    <a:pt x="208202" y="83348"/>
                    <a:pt x="205629" y="77109"/>
                    <a:pt x="202413" y="71191"/>
                  </a:cubicBezTo>
                  <a:cubicBezTo>
                    <a:pt x="211161" y="60320"/>
                    <a:pt x="210518" y="44368"/>
                    <a:pt x="200419" y="34269"/>
                  </a:cubicBezTo>
                  <a:cubicBezTo>
                    <a:pt x="190255" y="24106"/>
                    <a:pt x="174239" y="23591"/>
                    <a:pt x="163497" y="32275"/>
                  </a:cubicBezTo>
                  <a:cubicBezTo>
                    <a:pt x="157579" y="29059"/>
                    <a:pt x="151275" y="26421"/>
                    <a:pt x="144842" y="24556"/>
                  </a:cubicBezTo>
                  <a:cubicBezTo>
                    <a:pt x="140468" y="-8185"/>
                    <a:pt x="94219" y="-8185"/>
                    <a:pt x="89845" y="24556"/>
                  </a:cubicBezTo>
                  <a:cubicBezTo>
                    <a:pt x="83348" y="26486"/>
                    <a:pt x="77109" y="29059"/>
                    <a:pt x="71191" y="32275"/>
                  </a:cubicBezTo>
                  <a:cubicBezTo>
                    <a:pt x="60320" y="23527"/>
                    <a:pt x="44368" y="24170"/>
                    <a:pt x="34269" y="34269"/>
                  </a:cubicBezTo>
                  <a:cubicBezTo>
                    <a:pt x="24041" y="44496"/>
                    <a:pt x="23591" y="60449"/>
                    <a:pt x="32275" y="71191"/>
                  </a:cubicBezTo>
                  <a:cubicBezTo>
                    <a:pt x="29058" y="77109"/>
                    <a:pt x="26421" y="83413"/>
                    <a:pt x="24556" y="89845"/>
                  </a:cubicBezTo>
                  <a:cubicBezTo>
                    <a:pt x="-8185" y="94219"/>
                    <a:pt x="-8185" y="140468"/>
                    <a:pt x="24556" y="144842"/>
                  </a:cubicBezTo>
                  <a:cubicBezTo>
                    <a:pt x="26486" y="151339"/>
                    <a:pt x="29058" y="157579"/>
                    <a:pt x="32275" y="163497"/>
                  </a:cubicBezTo>
                  <a:cubicBezTo>
                    <a:pt x="23591" y="174239"/>
                    <a:pt x="24041" y="190191"/>
                    <a:pt x="34269" y="200419"/>
                  </a:cubicBezTo>
                  <a:cubicBezTo>
                    <a:pt x="44368" y="210518"/>
                    <a:pt x="60320" y="211161"/>
                    <a:pt x="71191" y="202413"/>
                  </a:cubicBezTo>
                  <a:cubicBezTo>
                    <a:pt x="77109" y="205629"/>
                    <a:pt x="83413" y="208266"/>
                    <a:pt x="89845" y="210132"/>
                  </a:cubicBezTo>
                  <a:cubicBezTo>
                    <a:pt x="94219" y="242873"/>
                    <a:pt x="140468" y="242873"/>
                    <a:pt x="144842" y="210132"/>
                  </a:cubicBezTo>
                  <a:cubicBezTo>
                    <a:pt x="151339" y="208202"/>
                    <a:pt x="157579" y="205629"/>
                    <a:pt x="163497" y="202413"/>
                  </a:cubicBezTo>
                  <a:cubicBezTo>
                    <a:pt x="174367" y="211161"/>
                    <a:pt x="190320" y="210518"/>
                    <a:pt x="200419" y="200419"/>
                  </a:cubicBezTo>
                  <a:cubicBezTo>
                    <a:pt x="210518" y="190320"/>
                    <a:pt x="211161" y="174367"/>
                    <a:pt x="202413" y="163497"/>
                  </a:cubicBezTo>
                  <a:cubicBezTo>
                    <a:pt x="205629" y="157514"/>
                    <a:pt x="208266" y="151275"/>
                    <a:pt x="210132" y="144842"/>
                  </a:cubicBezTo>
                  <a:cubicBezTo>
                    <a:pt x="242873" y="140468"/>
                    <a:pt x="242873" y="94219"/>
                    <a:pt x="210132" y="89845"/>
                  </a:cubicBezTo>
                  <a:lnTo>
                    <a:pt x="210132" y="89845"/>
                  </a:lnTo>
                  <a:close/>
                  <a:moveTo>
                    <a:pt x="84892" y="156035"/>
                  </a:moveTo>
                  <a:lnTo>
                    <a:pt x="65338" y="146258"/>
                  </a:lnTo>
                  <a:lnTo>
                    <a:pt x="71513" y="133907"/>
                  </a:lnTo>
                  <a:lnTo>
                    <a:pt x="91067" y="143685"/>
                  </a:lnTo>
                  <a:lnTo>
                    <a:pt x="84892" y="156035"/>
                  </a:lnTo>
                  <a:close/>
                  <a:moveTo>
                    <a:pt x="97178" y="93190"/>
                  </a:moveTo>
                  <a:cubicBezTo>
                    <a:pt x="95441" y="93769"/>
                    <a:pt x="94026" y="95120"/>
                    <a:pt x="93447" y="96856"/>
                  </a:cubicBezTo>
                  <a:lnTo>
                    <a:pt x="92547" y="99494"/>
                  </a:lnTo>
                  <a:cubicBezTo>
                    <a:pt x="90553" y="105283"/>
                    <a:pt x="85857" y="109914"/>
                    <a:pt x="79939" y="111844"/>
                  </a:cubicBezTo>
                  <a:cubicBezTo>
                    <a:pt x="77559" y="112616"/>
                    <a:pt x="75951" y="114803"/>
                    <a:pt x="75951" y="117312"/>
                  </a:cubicBezTo>
                  <a:lnTo>
                    <a:pt x="75951" y="117955"/>
                  </a:lnTo>
                  <a:lnTo>
                    <a:pt x="61864" y="117955"/>
                  </a:lnTo>
                  <a:lnTo>
                    <a:pt x="61864" y="117312"/>
                  </a:lnTo>
                  <a:cubicBezTo>
                    <a:pt x="61864" y="108885"/>
                    <a:pt x="67332" y="101424"/>
                    <a:pt x="75501" y="98722"/>
                  </a:cubicBezTo>
                  <a:cubicBezTo>
                    <a:pt x="77237" y="98143"/>
                    <a:pt x="78588" y="96792"/>
                    <a:pt x="79167" y="95055"/>
                  </a:cubicBezTo>
                  <a:lnTo>
                    <a:pt x="80068" y="92418"/>
                  </a:lnTo>
                  <a:cubicBezTo>
                    <a:pt x="82062" y="86629"/>
                    <a:pt x="86758" y="81998"/>
                    <a:pt x="92675" y="80003"/>
                  </a:cubicBezTo>
                  <a:lnTo>
                    <a:pt x="101488" y="77109"/>
                  </a:lnTo>
                  <a:lnTo>
                    <a:pt x="105926" y="90231"/>
                  </a:lnTo>
                  <a:lnTo>
                    <a:pt x="97114" y="93126"/>
                  </a:lnTo>
                  <a:close/>
                  <a:moveTo>
                    <a:pt x="112551" y="68940"/>
                  </a:moveTo>
                  <a:lnTo>
                    <a:pt x="108177" y="55818"/>
                  </a:lnTo>
                  <a:lnTo>
                    <a:pt x="128890" y="48935"/>
                  </a:lnTo>
                  <a:lnTo>
                    <a:pt x="133264" y="62057"/>
                  </a:lnTo>
                  <a:lnTo>
                    <a:pt x="112551" y="68940"/>
                  </a:lnTo>
                  <a:close/>
                  <a:moveTo>
                    <a:pt x="165233" y="132042"/>
                  </a:moveTo>
                  <a:cubicBezTo>
                    <a:pt x="165233" y="140468"/>
                    <a:pt x="159766" y="147930"/>
                    <a:pt x="151596" y="150632"/>
                  </a:cubicBezTo>
                  <a:cubicBezTo>
                    <a:pt x="149860" y="151211"/>
                    <a:pt x="148509" y="152561"/>
                    <a:pt x="147866" y="154298"/>
                  </a:cubicBezTo>
                  <a:lnTo>
                    <a:pt x="146965" y="156935"/>
                  </a:lnTo>
                  <a:cubicBezTo>
                    <a:pt x="144971" y="162725"/>
                    <a:pt x="140275" y="167356"/>
                    <a:pt x="134357" y="169286"/>
                  </a:cubicBezTo>
                  <a:lnTo>
                    <a:pt x="125545" y="172180"/>
                  </a:lnTo>
                  <a:lnTo>
                    <a:pt x="121107" y="159058"/>
                  </a:lnTo>
                  <a:lnTo>
                    <a:pt x="129919" y="156164"/>
                  </a:lnTo>
                  <a:cubicBezTo>
                    <a:pt x="131656" y="155585"/>
                    <a:pt x="133007" y="154234"/>
                    <a:pt x="133650" y="152497"/>
                  </a:cubicBezTo>
                  <a:lnTo>
                    <a:pt x="134551" y="149860"/>
                  </a:lnTo>
                  <a:cubicBezTo>
                    <a:pt x="136545" y="144071"/>
                    <a:pt x="141240" y="139439"/>
                    <a:pt x="147158" y="137445"/>
                  </a:cubicBezTo>
                  <a:cubicBezTo>
                    <a:pt x="149538" y="136673"/>
                    <a:pt x="151146" y="134486"/>
                    <a:pt x="151146" y="131978"/>
                  </a:cubicBezTo>
                  <a:lnTo>
                    <a:pt x="151146" y="131334"/>
                  </a:lnTo>
                  <a:lnTo>
                    <a:pt x="165233" y="131334"/>
                  </a:lnTo>
                  <a:lnTo>
                    <a:pt x="165233" y="131978"/>
                  </a:lnTo>
                  <a:close/>
                  <a:moveTo>
                    <a:pt x="151854" y="117698"/>
                  </a:moveTo>
                  <a:cubicBezTo>
                    <a:pt x="140404" y="117698"/>
                    <a:pt x="131141" y="108371"/>
                    <a:pt x="131141" y="96985"/>
                  </a:cubicBezTo>
                  <a:cubicBezTo>
                    <a:pt x="132299" y="69454"/>
                    <a:pt x="171473" y="69454"/>
                    <a:pt x="172631" y="96985"/>
                  </a:cubicBezTo>
                  <a:cubicBezTo>
                    <a:pt x="172631" y="108435"/>
                    <a:pt x="163303" y="117698"/>
                    <a:pt x="151918" y="117698"/>
                  </a:cubicBezTo>
                  <a:lnTo>
                    <a:pt x="151918" y="1176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7" name="Google Shape;457;p32"/>
            <p:cNvSpPr/>
            <p:nvPr/>
          </p:nvSpPr>
          <p:spPr>
            <a:xfrm>
              <a:off x="6597046" y="672827"/>
              <a:ext cx="13829" cy="13781"/>
            </a:xfrm>
            <a:custGeom>
              <a:avLst/>
              <a:gdLst/>
              <a:ahLst/>
              <a:cxnLst/>
              <a:rect l="l" t="t" r="r" b="b"/>
              <a:pathLst>
                <a:path w="13829" h="13781" extrusionOk="0">
                  <a:moveTo>
                    <a:pt x="6883" y="0"/>
                  </a:moveTo>
                  <a:cubicBezTo>
                    <a:pt x="3087" y="0"/>
                    <a:pt x="0" y="3088"/>
                    <a:pt x="0" y="6883"/>
                  </a:cubicBezTo>
                  <a:cubicBezTo>
                    <a:pt x="386" y="16081"/>
                    <a:pt x="13444" y="16081"/>
                    <a:pt x="13830" y="6883"/>
                  </a:cubicBezTo>
                  <a:cubicBezTo>
                    <a:pt x="13830" y="3088"/>
                    <a:pt x="10742" y="0"/>
                    <a:pt x="6947" y="0"/>
                  </a:cubicBezTo>
                  <a:lnTo>
                    <a:pt x="6947"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 name="Rectangle 1">
            <a:extLst>
              <a:ext uri="{FF2B5EF4-FFF2-40B4-BE49-F238E27FC236}">
                <a16:creationId xmlns:a16="http://schemas.microsoft.com/office/drawing/2014/main" id="{0C33038E-9E0B-1ED9-7516-DF639DB0B001}"/>
              </a:ext>
            </a:extLst>
          </p:cNvPr>
          <p:cNvSpPr/>
          <p:nvPr/>
        </p:nvSpPr>
        <p:spPr>
          <a:xfrm>
            <a:off x="-1" y="-1"/>
            <a:ext cx="2141221" cy="700089"/>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E85EEBB3-CAF3-CE93-5938-C55088E766F9}"/>
              </a:ext>
            </a:extLst>
          </p:cNvPr>
          <p:cNvSpPr/>
          <p:nvPr/>
        </p:nvSpPr>
        <p:spPr>
          <a:xfrm>
            <a:off x="8580120" y="-2"/>
            <a:ext cx="563880" cy="868682"/>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4C456-9294-65B3-21EE-5061EFC197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0BBD39-5A10-A37C-73F5-8C752057EAE9}"/>
              </a:ext>
            </a:extLst>
          </p:cNvPr>
          <p:cNvSpPr>
            <a:spLocks noGrp="1"/>
          </p:cNvSpPr>
          <p:nvPr>
            <p:ph type="title"/>
          </p:nvPr>
        </p:nvSpPr>
        <p:spPr>
          <a:xfrm>
            <a:off x="813594" y="317288"/>
            <a:ext cx="7395300" cy="841800"/>
          </a:xfrm>
        </p:spPr>
        <p:txBody>
          <a:bodyPr/>
          <a:lstStyle/>
          <a:p>
            <a:r>
              <a:rPr lang="en-IN" dirty="0">
                <a:latin typeface="Times New Roman"/>
                <a:cs typeface="Times New Roman"/>
              </a:rPr>
              <a:t>UML Diagrams:</a:t>
            </a:r>
          </a:p>
        </p:txBody>
      </p:sp>
      <p:sp>
        <p:nvSpPr>
          <p:cNvPr id="4" name="Subtitle 3">
            <a:extLst>
              <a:ext uri="{FF2B5EF4-FFF2-40B4-BE49-F238E27FC236}">
                <a16:creationId xmlns:a16="http://schemas.microsoft.com/office/drawing/2014/main" id="{057D5959-6694-91FE-81D7-E97B1D43EB20}"/>
              </a:ext>
            </a:extLst>
          </p:cNvPr>
          <p:cNvSpPr>
            <a:spLocks noGrp="1"/>
          </p:cNvSpPr>
          <p:nvPr>
            <p:ph type="subTitle" idx="1"/>
          </p:nvPr>
        </p:nvSpPr>
        <p:spPr>
          <a:xfrm>
            <a:off x="3582591" y="3779043"/>
            <a:ext cx="1607344" cy="428625"/>
          </a:xfrm>
        </p:spPr>
        <p:txBody>
          <a:bodyPr/>
          <a:lstStyle/>
          <a:p>
            <a:pPr marL="139700" indent="0" algn="just"/>
            <a:r>
              <a:rPr lang="en-US" dirty="0">
                <a:latin typeface="Times New Roman"/>
                <a:cs typeface="Times New Roman"/>
              </a:rPr>
              <a:t>DFD Level 0</a:t>
            </a:r>
          </a:p>
        </p:txBody>
      </p:sp>
      <p:sp>
        <p:nvSpPr>
          <p:cNvPr id="5" name="Rectangle 4">
            <a:extLst>
              <a:ext uri="{FF2B5EF4-FFF2-40B4-BE49-F238E27FC236}">
                <a16:creationId xmlns:a16="http://schemas.microsoft.com/office/drawing/2014/main" id="{5D0EF013-5703-D371-27CB-96941F2EDE3F}"/>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5197C4D-8501-8B51-0BF0-82220E209358}"/>
              </a:ext>
            </a:extLst>
          </p:cNvPr>
          <p:cNvSpPr/>
          <p:nvPr/>
        </p:nvSpPr>
        <p:spPr>
          <a:xfrm>
            <a:off x="1271987" y="2221706"/>
            <a:ext cx="1664494" cy="35004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Animal’s Photo</a:t>
            </a:r>
          </a:p>
        </p:txBody>
      </p:sp>
      <p:sp>
        <p:nvSpPr>
          <p:cNvPr id="8" name="Rectangle 7">
            <a:extLst>
              <a:ext uri="{FF2B5EF4-FFF2-40B4-BE49-F238E27FC236}">
                <a16:creationId xmlns:a16="http://schemas.microsoft.com/office/drawing/2014/main" id="{FF892FFA-B8CB-98BD-0B2B-BE68E55030EC}"/>
              </a:ext>
            </a:extLst>
          </p:cNvPr>
          <p:cNvSpPr/>
          <p:nvPr/>
        </p:nvSpPr>
        <p:spPr>
          <a:xfrm>
            <a:off x="5851124" y="2221706"/>
            <a:ext cx="1664494" cy="35004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Alert</a:t>
            </a:r>
          </a:p>
        </p:txBody>
      </p:sp>
      <p:sp>
        <p:nvSpPr>
          <p:cNvPr id="9" name="Oval 8">
            <a:extLst>
              <a:ext uri="{FF2B5EF4-FFF2-40B4-BE49-F238E27FC236}">
                <a16:creationId xmlns:a16="http://schemas.microsoft.com/office/drawing/2014/main" id="{5121C679-4E3E-AB3E-2E5B-F33460B57D41}"/>
              </a:ext>
            </a:extLst>
          </p:cNvPr>
          <p:cNvSpPr/>
          <p:nvPr/>
        </p:nvSpPr>
        <p:spPr>
          <a:xfrm>
            <a:off x="3684189" y="2007394"/>
            <a:ext cx="1440658" cy="77866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System</a:t>
            </a:r>
          </a:p>
        </p:txBody>
      </p:sp>
      <p:cxnSp>
        <p:nvCxnSpPr>
          <p:cNvPr id="12" name="Straight Arrow Connector 11">
            <a:extLst>
              <a:ext uri="{FF2B5EF4-FFF2-40B4-BE49-F238E27FC236}">
                <a16:creationId xmlns:a16="http://schemas.microsoft.com/office/drawing/2014/main" id="{0BB1CF44-F2C7-CF65-AC4B-AF6BCB5E8106}"/>
              </a:ext>
            </a:extLst>
          </p:cNvPr>
          <p:cNvCxnSpPr>
            <a:cxnSpLocks/>
            <a:stCxn id="3" idx="3"/>
            <a:endCxn id="9" idx="2"/>
          </p:cNvCxnSpPr>
          <p:nvPr/>
        </p:nvCxnSpPr>
        <p:spPr>
          <a:xfrm>
            <a:off x="2936481" y="2396728"/>
            <a:ext cx="7477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39A106-0131-9E3C-49B1-35B3EBBF1943}"/>
              </a:ext>
            </a:extLst>
          </p:cNvPr>
          <p:cNvCxnSpPr>
            <a:cxnSpLocks/>
            <a:stCxn id="9" idx="6"/>
            <a:endCxn id="8" idx="1"/>
          </p:cNvCxnSpPr>
          <p:nvPr/>
        </p:nvCxnSpPr>
        <p:spPr>
          <a:xfrm>
            <a:off x="5124847" y="2396728"/>
            <a:ext cx="7262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30E31F5-3E98-44C1-D0B6-2A28FA15854C}"/>
              </a:ext>
            </a:extLst>
          </p:cNvPr>
          <p:cNvSpPr txBox="1"/>
          <p:nvPr/>
        </p:nvSpPr>
        <p:spPr>
          <a:xfrm>
            <a:off x="3561555" y="2771927"/>
            <a:ext cx="1685925" cy="430887"/>
          </a:xfrm>
          <a:prstGeom prst="rect">
            <a:avLst/>
          </a:prstGeom>
          <a:noFill/>
        </p:spPr>
        <p:txBody>
          <a:bodyPr wrap="square" rtlCol="0">
            <a:spAutoFit/>
          </a:bodyPr>
          <a:lstStyle/>
          <a:p>
            <a:r>
              <a:rPr lang="en-IN" sz="1100" i="1" dirty="0">
                <a:latin typeface="Times New Roman" panose="02020603050405020304" pitchFamily="18" charset="0"/>
                <a:cs typeface="Times New Roman" panose="02020603050405020304" pitchFamily="18" charset="0"/>
              </a:rPr>
              <a:t>The system will recognize the wild animals.</a:t>
            </a:r>
          </a:p>
        </p:txBody>
      </p:sp>
      <p:sp>
        <p:nvSpPr>
          <p:cNvPr id="30" name="TextBox 29">
            <a:extLst>
              <a:ext uri="{FF2B5EF4-FFF2-40B4-BE49-F238E27FC236}">
                <a16:creationId xmlns:a16="http://schemas.microsoft.com/office/drawing/2014/main" id="{8FAA169A-4F2A-34B8-F41B-60ADBB7C5DA2}"/>
              </a:ext>
            </a:extLst>
          </p:cNvPr>
          <p:cNvSpPr txBox="1"/>
          <p:nvPr/>
        </p:nvSpPr>
        <p:spPr>
          <a:xfrm>
            <a:off x="5747540" y="2771927"/>
            <a:ext cx="1685925" cy="600164"/>
          </a:xfrm>
          <a:prstGeom prst="rect">
            <a:avLst/>
          </a:prstGeom>
          <a:noFill/>
        </p:spPr>
        <p:txBody>
          <a:bodyPr wrap="square" rtlCol="0">
            <a:spAutoFit/>
          </a:bodyPr>
          <a:lstStyle/>
          <a:p>
            <a:r>
              <a:rPr lang="en-IN" sz="1100" i="1" dirty="0">
                <a:latin typeface="Times New Roman" panose="02020603050405020304" pitchFamily="18" charset="0"/>
                <a:cs typeface="Times New Roman" panose="02020603050405020304" pitchFamily="18" charset="0"/>
              </a:rPr>
              <a:t>Local community will be alerted using a siren sound in the area.</a:t>
            </a:r>
          </a:p>
        </p:txBody>
      </p:sp>
    </p:spTree>
    <p:extLst>
      <p:ext uri="{BB962C8B-B14F-4D97-AF65-F5344CB8AC3E}">
        <p14:creationId xmlns:p14="http://schemas.microsoft.com/office/powerpoint/2010/main" val="367188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922B5-952D-198B-3CEC-F25B4D72B2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3135F4-ED6E-B6E4-46AB-CD24C0D363C9}"/>
              </a:ext>
            </a:extLst>
          </p:cNvPr>
          <p:cNvSpPr>
            <a:spLocks noGrp="1"/>
          </p:cNvSpPr>
          <p:nvPr>
            <p:ph type="title"/>
          </p:nvPr>
        </p:nvSpPr>
        <p:spPr>
          <a:xfrm>
            <a:off x="813594" y="317288"/>
            <a:ext cx="7395300" cy="841800"/>
          </a:xfrm>
        </p:spPr>
        <p:txBody>
          <a:bodyPr/>
          <a:lstStyle/>
          <a:p>
            <a:r>
              <a:rPr lang="en-IN" dirty="0">
                <a:latin typeface="Times New Roman"/>
                <a:cs typeface="Times New Roman"/>
              </a:rPr>
              <a:t>Design:</a:t>
            </a:r>
          </a:p>
        </p:txBody>
      </p:sp>
      <p:sp>
        <p:nvSpPr>
          <p:cNvPr id="4" name="Subtitle 3">
            <a:extLst>
              <a:ext uri="{FF2B5EF4-FFF2-40B4-BE49-F238E27FC236}">
                <a16:creationId xmlns:a16="http://schemas.microsoft.com/office/drawing/2014/main" id="{17447D57-0FF1-8FCB-3AB3-F5C088B7B74C}"/>
              </a:ext>
            </a:extLst>
          </p:cNvPr>
          <p:cNvSpPr>
            <a:spLocks noGrp="1"/>
          </p:cNvSpPr>
          <p:nvPr>
            <p:ph type="subTitle" idx="1"/>
          </p:nvPr>
        </p:nvSpPr>
        <p:spPr>
          <a:xfrm>
            <a:off x="3745309" y="4359646"/>
            <a:ext cx="1296590" cy="428625"/>
          </a:xfrm>
        </p:spPr>
        <p:txBody>
          <a:bodyPr/>
          <a:lstStyle/>
          <a:p>
            <a:pPr marL="139700" indent="0" algn="just"/>
            <a:r>
              <a:rPr lang="en-US" dirty="0">
                <a:latin typeface="Times New Roman"/>
                <a:cs typeface="Times New Roman"/>
              </a:rPr>
              <a:t>DFD Level 1</a:t>
            </a:r>
          </a:p>
        </p:txBody>
      </p:sp>
      <p:sp>
        <p:nvSpPr>
          <p:cNvPr id="5" name="Rectangle 4">
            <a:extLst>
              <a:ext uri="{FF2B5EF4-FFF2-40B4-BE49-F238E27FC236}">
                <a16:creationId xmlns:a16="http://schemas.microsoft.com/office/drawing/2014/main" id="{94397ADE-CEEE-33B9-8ADC-220DD8434B6D}"/>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E38A0C02-07FE-0AA1-AAE6-BFEC461AE9A3}"/>
              </a:ext>
            </a:extLst>
          </p:cNvPr>
          <p:cNvSpPr/>
          <p:nvPr/>
        </p:nvSpPr>
        <p:spPr>
          <a:xfrm>
            <a:off x="956469" y="1601361"/>
            <a:ext cx="1664494" cy="35004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Animal’s Photo</a:t>
            </a:r>
          </a:p>
        </p:txBody>
      </p:sp>
      <p:sp>
        <p:nvSpPr>
          <p:cNvPr id="8" name="Rectangle 7">
            <a:extLst>
              <a:ext uri="{FF2B5EF4-FFF2-40B4-BE49-F238E27FC236}">
                <a16:creationId xmlns:a16="http://schemas.microsoft.com/office/drawing/2014/main" id="{655136B2-2766-D2EA-1C51-19674E5E1AF8}"/>
              </a:ext>
            </a:extLst>
          </p:cNvPr>
          <p:cNvSpPr/>
          <p:nvPr/>
        </p:nvSpPr>
        <p:spPr>
          <a:xfrm>
            <a:off x="6799858" y="3306948"/>
            <a:ext cx="1664494" cy="35004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Alert</a:t>
            </a:r>
          </a:p>
        </p:txBody>
      </p:sp>
      <p:sp>
        <p:nvSpPr>
          <p:cNvPr id="9" name="Oval 8">
            <a:extLst>
              <a:ext uri="{FF2B5EF4-FFF2-40B4-BE49-F238E27FC236}">
                <a16:creationId xmlns:a16="http://schemas.microsoft.com/office/drawing/2014/main" id="{0B6971C7-2995-915B-92A3-91516835A66D}"/>
              </a:ext>
            </a:extLst>
          </p:cNvPr>
          <p:cNvSpPr/>
          <p:nvPr/>
        </p:nvSpPr>
        <p:spPr>
          <a:xfrm>
            <a:off x="3673275" y="1397001"/>
            <a:ext cx="1440658" cy="77866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System</a:t>
            </a:r>
          </a:p>
        </p:txBody>
      </p:sp>
      <p:sp>
        <p:nvSpPr>
          <p:cNvPr id="10" name="Rectangle 9">
            <a:extLst>
              <a:ext uri="{FF2B5EF4-FFF2-40B4-BE49-F238E27FC236}">
                <a16:creationId xmlns:a16="http://schemas.microsoft.com/office/drawing/2014/main" id="{72F82F07-0EA4-96AE-26AE-A533A3C76B58}"/>
              </a:ext>
            </a:extLst>
          </p:cNvPr>
          <p:cNvSpPr/>
          <p:nvPr/>
        </p:nvSpPr>
        <p:spPr>
          <a:xfrm>
            <a:off x="3561357" y="3306948"/>
            <a:ext cx="1664494" cy="35004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Forest Department</a:t>
            </a:r>
          </a:p>
        </p:txBody>
      </p:sp>
      <p:cxnSp>
        <p:nvCxnSpPr>
          <p:cNvPr id="12" name="Straight Arrow Connector 11">
            <a:extLst>
              <a:ext uri="{FF2B5EF4-FFF2-40B4-BE49-F238E27FC236}">
                <a16:creationId xmlns:a16="http://schemas.microsoft.com/office/drawing/2014/main" id="{7281A693-22E3-1890-58F9-51458EBEC63D}"/>
              </a:ext>
            </a:extLst>
          </p:cNvPr>
          <p:cNvCxnSpPr>
            <a:cxnSpLocks/>
            <a:stCxn id="3" idx="3"/>
            <a:endCxn id="9" idx="2"/>
          </p:cNvCxnSpPr>
          <p:nvPr/>
        </p:nvCxnSpPr>
        <p:spPr>
          <a:xfrm>
            <a:off x="2620963" y="1776383"/>
            <a:ext cx="1052312" cy="9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E77301C-8C98-4E6C-C9DA-9FC3D9F02E28}"/>
              </a:ext>
            </a:extLst>
          </p:cNvPr>
          <p:cNvCxnSpPr>
            <a:cxnSpLocks/>
          </p:cNvCxnSpPr>
          <p:nvPr/>
        </p:nvCxnSpPr>
        <p:spPr>
          <a:xfrm>
            <a:off x="4186237" y="2175669"/>
            <a:ext cx="0" cy="1145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9A29F4-1276-6648-7E6A-1B7A4252A72E}"/>
              </a:ext>
            </a:extLst>
          </p:cNvPr>
          <p:cNvCxnSpPr>
            <a:stCxn id="10" idx="3"/>
            <a:endCxn id="8" idx="1"/>
          </p:cNvCxnSpPr>
          <p:nvPr/>
        </p:nvCxnSpPr>
        <p:spPr>
          <a:xfrm>
            <a:off x="5225851" y="3481970"/>
            <a:ext cx="15740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C6A4AD2-82F5-A139-57A5-C09BB58B0A84}"/>
              </a:ext>
            </a:extLst>
          </p:cNvPr>
          <p:cNvSpPr txBox="1"/>
          <p:nvPr/>
        </p:nvSpPr>
        <p:spPr>
          <a:xfrm>
            <a:off x="5113933" y="1533803"/>
            <a:ext cx="1685925" cy="769441"/>
          </a:xfrm>
          <a:prstGeom prst="rect">
            <a:avLst/>
          </a:prstGeom>
          <a:noFill/>
        </p:spPr>
        <p:txBody>
          <a:bodyPr wrap="square" rtlCol="0">
            <a:spAutoFit/>
          </a:bodyPr>
          <a:lstStyle/>
          <a:p>
            <a:r>
              <a:rPr lang="en-IN" sz="1100" i="1" dirty="0">
                <a:latin typeface="Times New Roman" panose="02020603050405020304" pitchFamily="18" charset="0"/>
                <a:cs typeface="Times New Roman" panose="02020603050405020304" pitchFamily="18" charset="0"/>
              </a:rPr>
              <a:t>The system will recognize the wild animal and send an update to the forest dept.</a:t>
            </a:r>
          </a:p>
        </p:txBody>
      </p:sp>
      <p:sp>
        <p:nvSpPr>
          <p:cNvPr id="29" name="TextBox 28">
            <a:extLst>
              <a:ext uri="{FF2B5EF4-FFF2-40B4-BE49-F238E27FC236}">
                <a16:creationId xmlns:a16="http://schemas.microsoft.com/office/drawing/2014/main" id="{2D391D06-69BE-B5BD-1510-00684CC9A9D4}"/>
              </a:ext>
            </a:extLst>
          </p:cNvPr>
          <p:cNvSpPr txBox="1"/>
          <p:nvPr/>
        </p:nvSpPr>
        <p:spPr>
          <a:xfrm>
            <a:off x="2347514" y="2489957"/>
            <a:ext cx="1685925" cy="600164"/>
          </a:xfrm>
          <a:prstGeom prst="rect">
            <a:avLst/>
          </a:prstGeom>
          <a:noFill/>
        </p:spPr>
        <p:txBody>
          <a:bodyPr wrap="square" rtlCol="0">
            <a:spAutoFit/>
          </a:bodyPr>
          <a:lstStyle/>
          <a:p>
            <a:r>
              <a:rPr lang="en-IN" sz="1100" i="1" dirty="0">
                <a:latin typeface="Times New Roman" panose="02020603050405020304" pitchFamily="18" charset="0"/>
                <a:cs typeface="Times New Roman" panose="02020603050405020304" pitchFamily="18" charset="0"/>
              </a:rPr>
              <a:t>Forest Dept. will verify it manually and trigger an alert if detection was true.</a:t>
            </a:r>
          </a:p>
        </p:txBody>
      </p:sp>
      <p:sp>
        <p:nvSpPr>
          <p:cNvPr id="30" name="TextBox 29">
            <a:extLst>
              <a:ext uri="{FF2B5EF4-FFF2-40B4-BE49-F238E27FC236}">
                <a16:creationId xmlns:a16="http://schemas.microsoft.com/office/drawing/2014/main" id="{F97135A2-0AC5-4700-B041-360F64BCF646}"/>
              </a:ext>
            </a:extLst>
          </p:cNvPr>
          <p:cNvSpPr txBox="1"/>
          <p:nvPr/>
        </p:nvSpPr>
        <p:spPr>
          <a:xfrm>
            <a:off x="5225851" y="3624466"/>
            <a:ext cx="1510705" cy="600164"/>
          </a:xfrm>
          <a:prstGeom prst="rect">
            <a:avLst/>
          </a:prstGeom>
          <a:noFill/>
        </p:spPr>
        <p:txBody>
          <a:bodyPr wrap="square" rtlCol="0">
            <a:spAutoFit/>
          </a:bodyPr>
          <a:lstStyle/>
          <a:p>
            <a:r>
              <a:rPr lang="en-IN" sz="1100" i="1" dirty="0">
                <a:latin typeface="Times New Roman" panose="02020603050405020304" pitchFamily="18" charset="0"/>
                <a:cs typeface="Times New Roman" panose="02020603050405020304" pitchFamily="18" charset="0"/>
              </a:rPr>
              <a:t>Local community will be alerted using a siren sound in the area.</a:t>
            </a:r>
          </a:p>
        </p:txBody>
      </p:sp>
      <p:cxnSp>
        <p:nvCxnSpPr>
          <p:cNvPr id="34" name="Straight Arrow Connector 33">
            <a:extLst>
              <a:ext uri="{FF2B5EF4-FFF2-40B4-BE49-F238E27FC236}">
                <a16:creationId xmlns:a16="http://schemas.microsoft.com/office/drawing/2014/main" id="{8E3815F8-DDDA-415F-0C41-10DB958C3733}"/>
              </a:ext>
            </a:extLst>
          </p:cNvPr>
          <p:cNvCxnSpPr/>
          <p:nvPr/>
        </p:nvCxnSpPr>
        <p:spPr>
          <a:xfrm flipV="1">
            <a:off x="4614862" y="2175669"/>
            <a:ext cx="0" cy="1145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CD35059-4DFE-0D8A-8C58-EDCEA47DBFF5}"/>
              </a:ext>
            </a:extLst>
          </p:cNvPr>
          <p:cNvSpPr txBox="1"/>
          <p:nvPr/>
        </p:nvSpPr>
        <p:spPr>
          <a:xfrm>
            <a:off x="4614862" y="2489957"/>
            <a:ext cx="1685925" cy="430887"/>
          </a:xfrm>
          <a:prstGeom prst="rect">
            <a:avLst/>
          </a:prstGeom>
          <a:noFill/>
        </p:spPr>
        <p:txBody>
          <a:bodyPr wrap="square" rtlCol="0">
            <a:spAutoFit/>
          </a:bodyPr>
          <a:lstStyle/>
          <a:p>
            <a:r>
              <a:rPr lang="en-IN" sz="1100" i="1" dirty="0">
                <a:latin typeface="Times New Roman" panose="02020603050405020304" pitchFamily="18" charset="0"/>
                <a:cs typeface="Times New Roman" panose="02020603050405020304" pitchFamily="18" charset="0"/>
              </a:rPr>
              <a:t>If it was a false detection then declare it false alert.</a:t>
            </a:r>
          </a:p>
        </p:txBody>
      </p:sp>
    </p:spTree>
    <p:extLst>
      <p:ext uri="{BB962C8B-B14F-4D97-AF65-F5344CB8AC3E}">
        <p14:creationId xmlns:p14="http://schemas.microsoft.com/office/powerpoint/2010/main" val="3546461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31985-5F2F-8682-FF1B-4FF174DD26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12E44-BCFE-7300-39B4-65101AC63317}"/>
              </a:ext>
            </a:extLst>
          </p:cNvPr>
          <p:cNvSpPr>
            <a:spLocks noGrp="1"/>
          </p:cNvSpPr>
          <p:nvPr>
            <p:ph type="title"/>
          </p:nvPr>
        </p:nvSpPr>
        <p:spPr>
          <a:xfrm>
            <a:off x="813594" y="317288"/>
            <a:ext cx="7395300" cy="841800"/>
          </a:xfrm>
        </p:spPr>
        <p:txBody>
          <a:bodyPr/>
          <a:lstStyle/>
          <a:p>
            <a:r>
              <a:rPr lang="en-IN" dirty="0">
                <a:latin typeface="Times New Roman"/>
                <a:cs typeface="Times New Roman"/>
              </a:rPr>
              <a:t>Design:</a:t>
            </a:r>
          </a:p>
        </p:txBody>
      </p:sp>
      <p:sp>
        <p:nvSpPr>
          <p:cNvPr id="4" name="Subtitle 3">
            <a:extLst>
              <a:ext uri="{FF2B5EF4-FFF2-40B4-BE49-F238E27FC236}">
                <a16:creationId xmlns:a16="http://schemas.microsoft.com/office/drawing/2014/main" id="{55453901-F3B2-9B07-EF6D-AE8B468F1812}"/>
              </a:ext>
            </a:extLst>
          </p:cNvPr>
          <p:cNvSpPr>
            <a:spLocks noGrp="1"/>
          </p:cNvSpPr>
          <p:nvPr>
            <p:ph type="subTitle" idx="1"/>
          </p:nvPr>
        </p:nvSpPr>
        <p:spPr>
          <a:xfrm>
            <a:off x="3745309" y="4359646"/>
            <a:ext cx="1296590" cy="428625"/>
          </a:xfrm>
        </p:spPr>
        <p:txBody>
          <a:bodyPr/>
          <a:lstStyle/>
          <a:p>
            <a:pPr marL="139700" indent="0" algn="just"/>
            <a:r>
              <a:rPr lang="en-US" dirty="0">
                <a:latin typeface="Times New Roman"/>
                <a:cs typeface="Times New Roman"/>
              </a:rPr>
              <a:t>DFD Level 2</a:t>
            </a:r>
          </a:p>
        </p:txBody>
      </p:sp>
      <p:sp>
        <p:nvSpPr>
          <p:cNvPr id="5" name="Rectangle 4">
            <a:extLst>
              <a:ext uri="{FF2B5EF4-FFF2-40B4-BE49-F238E27FC236}">
                <a16:creationId xmlns:a16="http://schemas.microsoft.com/office/drawing/2014/main" id="{0CE0E652-DBCE-64E5-EBBA-375EA552798A}"/>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067E4CCA-4DBB-DD56-5131-1A5FC8D0E1EA}"/>
              </a:ext>
            </a:extLst>
          </p:cNvPr>
          <p:cNvSpPr/>
          <p:nvPr/>
        </p:nvSpPr>
        <p:spPr>
          <a:xfrm>
            <a:off x="303305" y="1599599"/>
            <a:ext cx="1304736" cy="35004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Animal’s Photo</a:t>
            </a:r>
          </a:p>
        </p:txBody>
      </p:sp>
      <p:sp>
        <p:nvSpPr>
          <p:cNvPr id="8" name="Rectangle 7">
            <a:extLst>
              <a:ext uri="{FF2B5EF4-FFF2-40B4-BE49-F238E27FC236}">
                <a16:creationId xmlns:a16="http://schemas.microsoft.com/office/drawing/2014/main" id="{64157069-2F2D-6027-C4DA-309B2F13EC1E}"/>
              </a:ext>
            </a:extLst>
          </p:cNvPr>
          <p:cNvSpPr/>
          <p:nvPr/>
        </p:nvSpPr>
        <p:spPr>
          <a:xfrm>
            <a:off x="7195344" y="3452476"/>
            <a:ext cx="1664494" cy="35004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Alert</a:t>
            </a:r>
          </a:p>
        </p:txBody>
      </p:sp>
      <p:sp>
        <p:nvSpPr>
          <p:cNvPr id="9" name="Oval 8">
            <a:extLst>
              <a:ext uri="{FF2B5EF4-FFF2-40B4-BE49-F238E27FC236}">
                <a16:creationId xmlns:a16="http://schemas.microsoft.com/office/drawing/2014/main" id="{3A837F74-99F3-866F-EAAA-BB3CA9A80F57}"/>
              </a:ext>
            </a:extLst>
          </p:cNvPr>
          <p:cNvSpPr/>
          <p:nvPr/>
        </p:nvSpPr>
        <p:spPr>
          <a:xfrm>
            <a:off x="2623548" y="1453688"/>
            <a:ext cx="1090811" cy="641866"/>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Camera</a:t>
            </a:r>
          </a:p>
        </p:txBody>
      </p:sp>
      <p:sp>
        <p:nvSpPr>
          <p:cNvPr id="10" name="Rectangle 9">
            <a:extLst>
              <a:ext uri="{FF2B5EF4-FFF2-40B4-BE49-F238E27FC236}">
                <a16:creationId xmlns:a16="http://schemas.microsoft.com/office/drawing/2014/main" id="{C611D006-86FD-943A-FC6C-FAB4B1954685}"/>
              </a:ext>
            </a:extLst>
          </p:cNvPr>
          <p:cNvSpPr/>
          <p:nvPr/>
        </p:nvSpPr>
        <p:spPr>
          <a:xfrm>
            <a:off x="5116708" y="3452476"/>
            <a:ext cx="1664494" cy="35004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Forest Department</a:t>
            </a:r>
          </a:p>
        </p:txBody>
      </p:sp>
      <p:cxnSp>
        <p:nvCxnSpPr>
          <p:cNvPr id="12" name="Straight Arrow Connector 11">
            <a:extLst>
              <a:ext uri="{FF2B5EF4-FFF2-40B4-BE49-F238E27FC236}">
                <a16:creationId xmlns:a16="http://schemas.microsoft.com/office/drawing/2014/main" id="{ACB9EC40-8515-53D3-0D0E-3013358C1E72}"/>
              </a:ext>
            </a:extLst>
          </p:cNvPr>
          <p:cNvCxnSpPr>
            <a:cxnSpLocks/>
            <a:stCxn id="3" idx="3"/>
            <a:endCxn id="9" idx="2"/>
          </p:cNvCxnSpPr>
          <p:nvPr/>
        </p:nvCxnSpPr>
        <p:spPr>
          <a:xfrm>
            <a:off x="1608041" y="1774621"/>
            <a:ext cx="10155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2B8AB18-66A0-454C-9A79-AA9909796B75}"/>
              </a:ext>
            </a:extLst>
          </p:cNvPr>
          <p:cNvCxnSpPr>
            <a:cxnSpLocks/>
            <a:stCxn id="9" idx="4"/>
            <a:endCxn id="15" idx="0"/>
          </p:cNvCxnSpPr>
          <p:nvPr/>
        </p:nvCxnSpPr>
        <p:spPr>
          <a:xfrm>
            <a:off x="3168954" y="2095554"/>
            <a:ext cx="10415" cy="1175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D211044-C490-5081-0113-5057D1F03FB5}"/>
              </a:ext>
            </a:extLst>
          </p:cNvPr>
          <p:cNvCxnSpPr>
            <a:stCxn id="10" idx="3"/>
            <a:endCxn id="8" idx="1"/>
          </p:cNvCxnSpPr>
          <p:nvPr/>
        </p:nvCxnSpPr>
        <p:spPr>
          <a:xfrm>
            <a:off x="6781202" y="3627498"/>
            <a:ext cx="4141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2B78582-CF78-A552-B3A2-40FE966B4ABF}"/>
              </a:ext>
            </a:extLst>
          </p:cNvPr>
          <p:cNvSpPr txBox="1"/>
          <p:nvPr/>
        </p:nvSpPr>
        <p:spPr>
          <a:xfrm>
            <a:off x="6468268" y="1453688"/>
            <a:ext cx="1685925" cy="769441"/>
          </a:xfrm>
          <a:prstGeom prst="rect">
            <a:avLst/>
          </a:prstGeom>
          <a:noFill/>
        </p:spPr>
        <p:txBody>
          <a:bodyPr wrap="square" rtlCol="0">
            <a:spAutoFit/>
          </a:bodyPr>
          <a:lstStyle/>
          <a:p>
            <a:r>
              <a:rPr lang="en-IN" sz="1100" i="1" dirty="0">
                <a:latin typeface="Times New Roman" panose="02020603050405020304" pitchFamily="18" charset="0"/>
                <a:cs typeface="Times New Roman" panose="02020603050405020304" pitchFamily="18" charset="0"/>
              </a:rPr>
              <a:t>The system will recognize the wild animal and send an update to the forest dept.</a:t>
            </a:r>
          </a:p>
        </p:txBody>
      </p:sp>
      <p:sp>
        <p:nvSpPr>
          <p:cNvPr id="29" name="TextBox 28">
            <a:extLst>
              <a:ext uri="{FF2B5EF4-FFF2-40B4-BE49-F238E27FC236}">
                <a16:creationId xmlns:a16="http://schemas.microsoft.com/office/drawing/2014/main" id="{E7CFD73C-000D-73DC-B88A-4C931DB914AE}"/>
              </a:ext>
            </a:extLst>
          </p:cNvPr>
          <p:cNvSpPr txBox="1"/>
          <p:nvPr/>
        </p:nvSpPr>
        <p:spPr>
          <a:xfrm>
            <a:off x="4508987" y="2413181"/>
            <a:ext cx="1178528" cy="938719"/>
          </a:xfrm>
          <a:prstGeom prst="rect">
            <a:avLst/>
          </a:prstGeom>
          <a:noFill/>
        </p:spPr>
        <p:txBody>
          <a:bodyPr wrap="square" rtlCol="0">
            <a:spAutoFit/>
          </a:bodyPr>
          <a:lstStyle/>
          <a:p>
            <a:pPr algn="r"/>
            <a:r>
              <a:rPr lang="en-IN" sz="1100" i="1" dirty="0">
                <a:latin typeface="Times New Roman" panose="02020603050405020304" pitchFamily="18" charset="0"/>
                <a:cs typeface="Times New Roman" panose="02020603050405020304" pitchFamily="18" charset="0"/>
              </a:rPr>
              <a:t>Forest Dept. will verify it manually &amp; trigger an alert if detection was true.</a:t>
            </a:r>
          </a:p>
        </p:txBody>
      </p:sp>
      <p:sp>
        <p:nvSpPr>
          <p:cNvPr id="30" name="TextBox 29">
            <a:extLst>
              <a:ext uri="{FF2B5EF4-FFF2-40B4-BE49-F238E27FC236}">
                <a16:creationId xmlns:a16="http://schemas.microsoft.com/office/drawing/2014/main" id="{6D89E875-2059-0CE4-5604-6A240C7B112F}"/>
              </a:ext>
            </a:extLst>
          </p:cNvPr>
          <p:cNvSpPr txBox="1"/>
          <p:nvPr/>
        </p:nvSpPr>
        <p:spPr>
          <a:xfrm>
            <a:off x="7108126" y="3851344"/>
            <a:ext cx="1510705" cy="600164"/>
          </a:xfrm>
          <a:prstGeom prst="rect">
            <a:avLst/>
          </a:prstGeom>
          <a:noFill/>
        </p:spPr>
        <p:txBody>
          <a:bodyPr wrap="square" rtlCol="0">
            <a:spAutoFit/>
          </a:bodyPr>
          <a:lstStyle/>
          <a:p>
            <a:r>
              <a:rPr lang="en-IN" sz="1100" i="1" dirty="0">
                <a:latin typeface="Times New Roman" panose="02020603050405020304" pitchFamily="18" charset="0"/>
                <a:cs typeface="Times New Roman" panose="02020603050405020304" pitchFamily="18" charset="0"/>
              </a:rPr>
              <a:t>Local community will be alerted using a siren sound in the area.</a:t>
            </a:r>
          </a:p>
        </p:txBody>
      </p:sp>
      <p:cxnSp>
        <p:nvCxnSpPr>
          <p:cNvPr id="34" name="Straight Arrow Connector 33">
            <a:extLst>
              <a:ext uri="{FF2B5EF4-FFF2-40B4-BE49-F238E27FC236}">
                <a16:creationId xmlns:a16="http://schemas.microsoft.com/office/drawing/2014/main" id="{C0A6B9E0-2295-0ABC-2655-3568CC435D81}"/>
              </a:ext>
            </a:extLst>
          </p:cNvPr>
          <p:cNvCxnSpPr>
            <a:cxnSpLocks/>
            <a:endCxn id="21" idx="2"/>
          </p:cNvCxnSpPr>
          <p:nvPr/>
        </p:nvCxnSpPr>
        <p:spPr>
          <a:xfrm flipV="1">
            <a:off x="3185318" y="1798543"/>
            <a:ext cx="2166941" cy="1509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E5051D1-DE57-34E5-79D6-49AA43248ED5}"/>
              </a:ext>
            </a:extLst>
          </p:cNvPr>
          <p:cNvSpPr txBox="1"/>
          <p:nvPr/>
        </p:nvSpPr>
        <p:spPr>
          <a:xfrm>
            <a:off x="6098588" y="2547623"/>
            <a:ext cx="1685925" cy="430887"/>
          </a:xfrm>
          <a:prstGeom prst="rect">
            <a:avLst/>
          </a:prstGeom>
          <a:noFill/>
        </p:spPr>
        <p:txBody>
          <a:bodyPr wrap="square" rtlCol="0">
            <a:spAutoFit/>
          </a:bodyPr>
          <a:lstStyle/>
          <a:p>
            <a:r>
              <a:rPr lang="en-IN" sz="1100" i="1" dirty="0">
                <a:latin typeface="Times New Roman" panose="02020603050405020304" pitchFamily="18" charset="0"/>
                <a:cs typeface="Times New Roman" panose="02020603050405020304" pitchFamily="18" charset="0"/>
              </a:rPr>
              <a:t>If it was a false detection then declare it false alert.</a:t>
            </a:r>
          </a:p>
        </p:txBody>
      </p:sp>
      <p:sp>
        <p:nvSpPr>
          <p:cNvPr id="15" name="Oval 14">
            <a:extLst>
              <a:ext uri="{FF2B5EF4-FFF2-40B4-BE49-F238E27FC236}">
                <a16:creationId xmlns:a16="http://schemas.microsoft.com/office/drawing/2014/main" id="{31B2D065-B30F-B7C4-2D90-57CC4D80B49E}"/>
              </a:ext>
            </a:extLst>
          </p:cNvPr>
          <p:cNvSpPr/>
          <p:nvPr/>
        </p:nvSpPr>
        <p:spPr>
          <a:xfrm>
            <a:off x="2459040" y="3271501"/>
            <a:ext cx="1440658" cy="77866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YOLO Algorithm</a:t>
            </a:r>
          </a:p>
        </p:txBody>
      </p:sp>
      <p:sp>
        <p:nvSpPr>
          <p:cNvPr id="21" name="Oval 20">
            <a:extLst>
              <a:ext uri="{FF2B5EF4-FFF2-40B4-BE49-F238E27FC236}">
                <a16:creationId xmlns:a16="http://schemas.microsoft.com/office/drawing/2014/main" id="{A929A3EB-374B-A4D6-3BD3-D6F46090F9DC}"/>
              </a:ext>
            </a:extLst>
          </p:cNvPr>
          <p:cNvSpPr/>
          <p:nvPr/>
        </p:nvSpPr>
        <p:spPr>
          <a:xfrm>
            <a:off x="5352259" y="1477610"/>
            <a:ext cx="1090811" cy="641866"/>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System</a:t>
            </a:r>
          </a:p>
        </p:txBody>
      </p:sp>
      <p:cxnSp>
        <p:nvCxnSpPr>
          <p:cNvPr id="27" name="Straight Arrow Connector 26">
            <a:extLst>
              <a:ext uri="{FF2B5EF4-FFF2-40B4-BE49-F238E27FC236}">
                <a16:creationId xmlns:a16="http://schemas.microsoft.com/office/drawing/2014/main" id="{A97CBB7B-AAEC-AF0D-E91E-921753652C72}"/>
              </a:ext>
            </a:extLst>
          </p:cNvPr>
          <p:cNvCxnSpPr>
            <a:cxnSpLocks/>
          </p:cNvCxnSpPr>
          <p:nvPr/>
        </p:nvCxnSpPr>
        <p:spPr>
          <a:xfrm>
            <a:off x="5703291" y="2119476"/>
            <a:ext cx="0" cy="1333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979148C-BBE6-8DF3-78A0-CC3E69920A88}"/>
              </a:ext>
            </a:extLst>
          </p:cNvPr>
          <p:cNvCxnSpPr>
            <a:cxnSpLocks/>
          </p:cNvCxnSpPr>
          <p:nvPr/>
        </p:nvCxnSpPr>
        <p:spPr>
          <a:xfrm flipV="1">
            <a:off x="6110486" y="2119476"/>
            <a:ext cx="0" cy="1333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9ABE86B-31AC-1B7C-3EE4-0D2C7DF13249}"/>
              </a:ext>
            </a:extLst>
          </p:cNvPr>
          <p:cNvSpPr txBox="1"/>
          <p:nvPr/>
        </p:nvSpPr>
        <p:spPr>
          <a:xfrm>
            <a:off x="1289019" y="2051752"/>
            <a:ext cx="1685925" cy="430887"/>
          </a:xfrm>
          <a:prstGeom prst="rect">
            <a:avLst/>
          </a:prstGeom>
          <a:noFill/>
        </p:spPr>
        <p:txBody>
          <a:bodyPr wrap="square" rtlCol="0">
            <a:spAutoFit/>
          </a:bodyPr>
          <a:lstStyle/>
          <a:p>
            <a:r>
              <a:rPr lang="en-IN" sz="1100" i="1" dirty="0">
                <a:latin typeface="Times New Roman" panose="02020603050405020304" pitchFamily="18" charset="0"/>
                <a:cs typeface="Times New Roman" panose="02020603050405020304" pitchFamily="18" charset="0"/>
              </a:rPr>
              <a:t>Photo of the animal will be captured using camera.</a:t>
            </a:r>
          </a:p>
        </p:txBody>
      </p:sp>
    </p:spTree>
    <p:extLst>
      <p:ext uri="{BB962C8B-B14F-4D97-AF65-F5344CB8AC3E}">
        <p14:creationId xmlns:p14="http://schemas.microsoft.com/office/powerpoint/2010/main" val="3622011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78D1C-2E2E-09D0-CD66-0862AFC98B35}"/>
            </a:ext>
          </a:extLst>
        </p:cNvPr>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6630951D-7D11-D50F-7ABF-6E8B18657E6C}"/>
              </a:ext>
            </a:extLst>
          </p:cNvPr>
          <p:cNvCxnSpPr>
            <a:cxnSpLocks/>
          </p:cNvCxnSpPr>
          <p:nvPr/>
        </p:nvCxnSpPr>
        <p:spPr>
          <a:xfrm flipH="1" flipV="1">
            <a:off x="4560037" y="2022863"/>
            <a:ext cx="670" cy="1954603"/>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0598394E-6AEA-E6D7-3494-5D72943575ED}"/>
              </a:ext>
            </a:extLst>
          </p:cNvPr>
          <p:cNvSpPr/>
          <p:nvPr/>
        </p:nvSpPr>
        <p:spPr>
          <a:xfrm>
            <a:off x="1064441" y="2022863"/>
            <a:ext cx="124183" cy="1954604"/>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8703AF5-35B6-EDDE-B93C-EC151CC68994}"/>
              </a:ext>
            </a:extLst>
          </p:cNvPr>
          <p:cNvSpPr>
            <a:spLocks noGrp="1"/>
          </p:cNvSpPr>
          <p:nvPr>
            <p:ph type="title"/>
          </p:nvPr>
        </p:nvSpPr>
        <p:spPr>
          <a:xfrm>
            <a:off x="813594" y="317288"/>
            <a:ext cx="7395300" cy="841800"/>
          </a:xfrm>
        </p:spPr>
        <p:txBody>
          <a:bodyPr/>
          <a:lstStyle/>
          <a:p>
            <a:r>
              <a:rPr lang="en-IN" dirty="0">
                <a:latin typeface="Times New Roman"/>
                <a:cs typeface="Times New Roman"/>
              </a:rPr>
              <a:t>UML Diagrams:</a:t>
            </a:r>
          </a:p>
        </p:txBody>
      </p:sp>
      <p:sp>
        <p:nvSpPr>
          <p:cNvPr id="4" name="Subtitle 3">
            <a:extLst>
              <a:ext uri="{FF2B5EF4-FFF2-40B4-BE49-F238E27FC236}">
                <a16:creationId xmlns:a16="http://schemas.microsoft.com/office/drawing/2014/main" id="{22FCD814-CE3D-CD8E-D57D-E2D1E80B9190}"/>
              </a:ext>
            </a:extLst>
          </p:cNvPr>
          <p:cNvSpPr>
            <a:spLocks noGrp="1"/>
          </p:cNvSpPr>
          <p:nvPr>
            <p:ph type="subTitle" idx="1"/>
          </p:nvPr>
        </p:nvSpPr>
        <p:spPr>
          <a:xfrm>
            <a:off x="3633167" y="4536122"/>
            <a:ext cx="1787077" cy="428625"/>
          </a:xfrm>
        </p:spPr>
        <p:txBody>
          <a:bodyPr/>
          <a:lstStyle/>
          <a:p>
            <a:pPr marL="139700" indent="0" algn="just"/>
            <a:r>
              <a:rPr lang="en-US" dirty="0">
                <a:latin typeface="Times New Roman"/>
                <a:cs typeface="Times New Roman"/>
              </a:rPr>
              <a:t>Sequence Diagram</a:t>
            </a:r>
          </a:p>
        </p:txBody>
      </p:sp>
      <p:sp>
        <p:nvSpPr>
          <p:cNvPr id="5" name="Rectangle 4">
            <a:extLst>
              <a:ext uri="{FF2B5EF4-FFF2-40B4-BE49-F238E27FC236}">
                <a16:creationId xmlns:a16="http://schemas.microsoft.com/office/drawing/2014/main" id="{9AF67EDD-BAEC-EF62-EF42-FD519BBF7D30}"/>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EBDB9389-B381-2418-3A9F-905F057E36F4}"/>
              </a:ext>
            </a:extLst>
          </p:cNvPr>
          <p:cNvSpPr/>
          <p:nvPr/>
        </p:nvSpPr>
        <p:spPr>
          <a:xfrm>
            <a:off x="523698" y="1525377"/>
            <a:ext cx="1383664" cy="35004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Animal’s Photo</a:t>
            </a:r>
          </a:p>
        </p:txBody>
      </p:sp>
      <p:sp>
        <p:nvSpPr>
          <p:cNvPr id="8" name="Rectangle 7">
            <a:extLst>
              <a:ext uri="{FF2B5EF4-FFF2-40B4-BE49-F238E27FC236}">
                <a16:creationId xmlns:a16="http://schemas.microsoft.com/office/drawing/2014/main" id="{DF635D48-D2CC-DC5C-A625-084D3A01A6BD}"/>
              </a:ext>
            </a:extLst>
          </p:cNvPr>
          <p:cNvSpPr/>
          <p:nvPr/>
        </p:nvSpPr>
        <p:spPr>
          <a:xfrm>
            <a:off x="5490462" y="1525377"/>
            <a:ext cx="1664494" cy="35004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Public Alert</a:t>
            </a:r>
          </a:p>
        </p:txBody>
      </p:sp>
      <p:sp>
        <p:nvSpPr>
          <p:cNvPr id="13" name="Rectangle 12">
            <a:extLst>
              <a:ext uri="{FF2B5EF4-FFF2-40B4-BE49-F238E27FC236}">
                <a16:creationId xmlns:a16="http://schemas.microsoft.com/office/drawing/2014/main" id="{38BB3440-CF32-D8F8-39BC-17B0D3B6C516}"/>
              </a:ext>
            </a:extLst>
          </p:cNvPr>
          <p:cNvSpPr/>
          <p:nvPr/>
        </p:nvSpPr>
        <p:spPr>
          <a:xfrm>
            <a:off x="2179286" y="1527441"/>
            <a:ext cx="1383664" cy="495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Image Classification</a:t>
            </a:r>
          </a:p>
        </p:txBody>
      </p:sp>
      <p:sp>
        <p:nvSpPr>
          <p:cNvPr id="15" name="Rectangle 14">
            <a:extLst>
              <a:ext uri="{FF2B5EF4-FFF2-40B4-BE49-F238E27FC236}">
                <a16:creationId xmlns:a16="http://schemas.microsoft.com/office/drawing/2014/main" id="{80F1E805-C667-3094-6952-BDA9862DC549}"/>
              </a:ext>
            </a:extLst>
          </p:cNvPr>
          <p:cNvSpPr/>
          <p:nvPr/>
        </p:nvSpPr>
        <p:spPr>
          <a:xfrm>
            <a:off x="3834874" y="1525377"/>
            <a:ext cx="1383664" cy="7470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Forest Department’s verification</a:t>
            </a:r>
          </a:p>
        </p:txBody>
      </p:sp>
      <p:cxnSp>
        <p:nvCxnSpPr>
          <p:cNvPr id="17" name="Straight Arrow Connector 16">
            <a:extLst>
              <a:ext uri="{FF2B5EF4-FFF2-40B4-BE49-F238E27FC236}">
                <a16:creationId xmlns:a16="http://schemas.microsoft.com/office/drawing/2014/main" id="{8A1B3CFA-D6D3-C8DA-7F86-7CD4EC15A626}"/>
              </a:ext>
            </a:extLst>
          </p:cNvPr>
          <p:cNvCxnSpPr>
            <a:cxnSpLocks/>
            <a:endCxn id="18" idx="2"/>
          </p:cNvCxnSpPr>
          <p:nvPr/>
        </p:nvCxnSpPr>
        <p:spPr>
          <a:xfrm flipH="1">
            <a:off x="1126533" y="3977466"/>
            <a:ext cx="708236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Rounded Corners 18">
            <a:extLst>
              <a:ext uri="{FF2B5EF4-FFF2-40B4-BE49-F238E27FC236}">
                <a16:creationId xmlns:a16="http://schemas.microsoft.com/office/drawing/2014/main" id="{7D6388E3-F432-B497-C5B6-A3F95C652995}"/>
              </a:ext>
            </a:extLst>
          </p:cNvPr>
          <p:cNvSpPr/>
          <p:nvPr/>
        </p:nvSpPr>
        <p:spPr>
          <a:xfrm>
            <a:off x="2809026" y="2337520"/>
            <a:ext cx="124183" cy="62705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FA18DA36-A574-946B-81A6-E69400506BDC}"/>
              </a:ext>
            </a:extLst>
          </p:cNvPr>
          <p:cNvSpPr/>
          <p:nvPr/>
        </p:nvSpPr>
        <p:spPr>
          <a:xfrm>
            <a:off x="4491519" y="2964577"/>
            <a:ext cx="124183" cy="57149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3E80A452-B409-AA9D-8AED-1D05FCB3DDFD}"/>
              </a:ext>
            </a:extLst>
          </p:cNvPr>
          <p:cNvSpPr/>
          <p:nvPr/>
        </p:nvSpPr>
        <p:spPr>
          <a:xfrm>
            <a:off x="6322709" y="3536074"/>
            <a:ext cx="124183" cy="44139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CA33BB37-86D0-5646-7A4F-A86A081653EE}"/>
              </a:ext>
            </a:extLst>
          </p:cNvPr>
          <p:cNvSpPr/>
          <p:nvPr/>
        </p:nvSpPr>
        <p:spPr>
          <a:xfrm>
            <a:off x="7376647" y="1525377"/>
            <a:ext cx="1243655" cy="35004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Siren</a:t>
            </a:r>
          </a:p>
        </p:txBody>
      </p:sp>
      <p:cxnSp>
        <p:nvCxnSpPr>
          <p:cNvPr id="34" name="Straight Connector 33">
            <a:extLst>
              <a:ext uri="{FF2B5EF4-FFF2-40B4-BE49-F238E27FC236}">
                <a16:creationId xmlns:a16="http://schemas.microsoft.com/office/drawing/2014/main" id="{886E02AA-77B9-5068-4B52-6E5C6E29EE5F}"/>
              </a:ext>
            </a:extLst>
          </p:cNvPr>
          <p:cNvCxnSpPr>
            <a:cxnSpLocks/>
            <a:endCxn id="13" idx="2"/>
          </p:cNvCxnSpPr>
          <p:nvPr/>
        </p:nvCxnSpPr>
        <p:spPr>
          <a:xfrm flipH="1" flipV="1">
            <a:off x="2871118" y="2022863"/>
            <a:ext cx="670" cy="1954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38BA2F0-B7E4-53A3-5416-98DD855911CC}"/>
              </a:ext>
            </a:extLst>
          </p:cNvPr>
          <p:cNvCxnSpPr>
            <a:cxnSpLocks/>
          </p:cNvCxnSpPr>
          <p:nvPr/>
        </p:nvCxnSpPr>
        <p:spPr>
          <a:xfrm flipH="1" flipV="1">
            <a:off x="6384130" y="1673746"/>
            <a:ext cx="670" cy="1954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6339497-8664-332D-F446-7EA3D4817C86}"/>
              </a:ext>
            </a:extLst>
          </p:cNvPr>
          <p:cNvCxnSpPr>
            <a:cxnSpLocks/>
          </p:cNvCxnSpPr>
          <p:nvPr/>
        </p:nvCxnSpPr>
        <p:spPr>
          <a:xfrm flipV="1">
            <a:off x="8002807" y="1815274"/>
            <a:ext cx="0" cy="2162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024878D-4913-8333-ED09-87D2AF0CFAF9}"/>
              </a:ext>
            </a:extLst>
          </p:cNvPr>
          <p:cNvCxnSpPr>
            <a:endCxn id="19" idx="0"/>
          </p:cNvCxnSpPr>
          <p:nvPr/>
        </p:nvCxnSpPr>
        <p:spPr>
          <a:xfrm>
            <a:off x="1188624" y="2337520"/>
            <a:ext cx="16824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AFBF7346-2E18-6E38-A8BD-13C862B8DAB6}"/>
              </a:ext>
            </a:extLst>
          </p:cNvPr>
          <p:cNvCxnSpPr/>
          <p:nvPr/>
        </p:nvCxnSpPr>
        <p:spPr>
          <a:xfrm>
            <a:off x="2871116" y="2964577"/>
            <a:ext cx="16824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BE4DDFF-FE57-1220-BA3F-8B2C4838E746}"/>
              </a:ext>
            </a:extLst>
          </p:cNvPr>
          <p:cNvCxnSpPr>
            <a:cxnSpLocks/>
            <a:endCxn id="21" idx="0"/>
          </p:cNvCxnSpPr>
          <p:nvPr/>
        </p:nvCxnSpPr>
        <p:spPr>
          <a:xfrm>
            <a:off x="4553610" y="3525681"/>
            <a:ext cx="1831191" cy="10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AE2D7EDB-A4CB-DC25-930C-CBFD39444F7F}"/>
              </a:ext>
            </a:extLst>
          </p:cNvPr>
          <p:cNvSpPr txBox="1"/>
          <p:nvPr/>
        </p:nvSpPr>
        <p:spPr>
          <a:xfrm>
            <a:off x="1346142" y="2331795"/>
            <a:ext cx="1407889" cy="600164"/>
          </a:xfrm>
          <a:prstGeom prst="rect">
            <a:avLst/>
          </a:prstGeom>
          <a:noFill/>
        </p:spPr>
        <p:txBody>
          <a:bodyPr wrap="square" rtlCol="0">
            <a:spAutoFit/>
          </a:bodyPr>
          <a:lstStyle/>
          <a:p>
            <a:r>
              <a:rPr lang="en-IN" sz="1100" i="1" dirty="0">
                <a:latin typeface="Times New Roman" panose="02020603050405020304" pitchFamily="18" charset="0"/>
                <a:cs typeface="Times New Roman" panose="02020603050405020304" pitchFamily="18" charset="0"/>
              </a:rPr>
              <a:t>Photo of the animal will be classified to find out the animal.</a:t>
            </a:r>
          </a:p>
        </p:txBody>
      </p:sp>
      <p:sp>
        <p:nvSpPr>
          <p:cNvPr id="47" name="TextBox 46">
            <a:extLst>
              <a:ext uri="{FF2B5EF4-FFF2-40B4-BE49-F238E27FC236}">
                <a16:creationId xmlns:a16="http://schemas.microsoft.com/office/drawing/2014/main" id="{98076A2E-9D32-2DC0-A0E5-2FED1FC5CAEE}"/>
              </a:ext>
            </a:extLst>
          </p:cNvPr>
          <p:cNvSpPr txBox="1"/>
          <p:nvPr/>
        </p:nvSpPr>
        <p:spPr>
          <a:xfrm>
            <a:off x="2988204" y="2950687"/>
            <a:ext cx="1407889" cy="769441"/>
          </a:xfrm>
          <a:prstGeom prst="rect">
            <a:avLst/>
          </a:prstGeom>
          <a:noFill/>
        </p:spPr>
        <p:txBody>
          <a:bodyPr wrap="square" rtlCol="0">
            <a:spAutoFit/>
          </a:bodyPr>
          <a:lstStyle/>
          <a:p>
            <a:r>
              <a:rPr lang="en-IN" sz="1100" i="1" dirty="0">
                <a:latin typeface="Times New Roman" panose="02020603050405020304" pitchFamily="18" charset="0"/>
                <a:cs typeface="Times New Roman" panose="02020603050405020304" pitchFamily="18" charset="0"/>
              </a:rPr>
              <a:t>If the animal is a threat Forest Department will be alerted.</a:t>
            </a:r>
          </a:p>
        </p:txBody>
      </p:sp>
      <p:sp>
        <p:nvSpPr>
          <p:cNvPr id="48" name="TextBox 47">
            <a:extLst>
              <a:ext uri="{FF2B5EF4-FFF2-40B4-BE49-F238E27FC236}">
                <a16:creationId xmlns:a16="http://schemas.microsoft.com/office/drawing/2014/main" id="{2255FE5C-CAEF-A33D-D96E-3DFCD8DB6328}"/>
              </a:ext>
            </a:extLst>
          </p:cNvPr>
          <p:cNvSpPr txBox="1"/>
          <p:nvPr/>
        </p:nvSpPr>
        <p:spPr>
          <a:xfrm>
            <a:off x="4610491" y="3525681"/>
            <a:ext cx="1407889" cy="430887"/>
          </a:xfrm>
          <a:prstGeom prst="rect">
            <a:avLst/>
          </a:prstGeom>
          <a:noFill/>
        </p:spPr>
        <p:txBody>
          <a:bodyPr wrap="square" rtlCol="0">
            <a:spAutoFit/>
          </a:bodyPr>
          <a:lstStyle/>
          <a:p>
            <a:r>
              <a:rPr lang="en-IN" sz="1100" i="1" dirty="0">
                <a:latin typeface="Times New Roman" panose="02020603050405020304" pitchFamily="18" charset="0"/>
                <a:cs typeface="Times New Roman" panose="02020603050405020304" pitchFamily="18" charset="0"/>
              </a:rPr>
              <a:t>They will verify the alert manually.</a:t>
            </a:r>
          </a:p>
        </p:txBody>
      </p:sp>
      <p:sp>
        <p:nvSpPr>
          <p:cNvPr id="49" name="TextBox 48">
            <a:extLst>
              <a:ext uri="{FF2B5EF4-FFF2-40B4-BE49-F238E27FC236}">
                <a16:creationId xmlns:a16="http://schemas.microsoft.com/office/drawing/2014/main" id="{D6896021-89EE-7530-3A31-4CF254355152}"/>
              </a:ext>
            </a:extLst>
          </p:cNvPr>
          <p:cNvSpPr txBox="1"/>
          <p:nvPr/>
        </p:nvSpPr>
        <p:spPr>
          <a:xfrm>
            <a:off x="6520905" y="3954570"/>
            <a:ext cx="1407889" cy="600164"/>
          </a:xfrm>
          <a:prstGeom prst="rect">
            <a:avLst/>
          </a:prstGeom>
          <a:noFill/>
        </p:spPr>
        <p:txBody>
          <a:bodyPr wrap="square" rtlCol="0">
            <a:spAutoFit/>
          </a:bodyPr>
          <a:lstStyle/>
          <a:p>
            <a:r>
              <a:rPr lang="en-IN" sz="1100" i="1" dirty="0">
                <a:latin typeface="Times New Roman" panose="02020603050405020304" pitchFamily="18" charset="0"/>
                <a:cs typeface="Times New Roman" panose="02020603050405020304" pitchFamily="18" charset="0"/>
              </a:rPr>
              <a:t>Siren will be triggered to alert the locals.</a:t>
            </a:r>
          </a:p>
        </p:txBody>
      </p:sp>
    </p:spTree>
    <p:extLst>
      <p:ext uri="{BB962C8B-B14F-4D97-AF65-F5344CB8AC3E}">
        <p14:creationId xmlns:p14="http://schemas.microsoft.com/office/powerpoint/2010/main" val="307165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2802E-A43F-F10A-3073-8DFCBAC80E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592C42-DE47-381A-1BF6-5CA4FD3B05FD}"/>
              </a:ext>
            </a:extLst>
          </p:cNvPr>
          <p:cNvSpPr>
            <a:spLocks noGrp="1"/>
          </p:cNvSpPr>
          <p:nvPr>
            <p:ph type="title"/>
          </p:nvPr>
        </p:nvSpPr>
        <p:spPr>
          <a:xfrm>
            <a:off x="813594" y="317288"/>
            <a:ext cx="7395300" cy="841800"/>
          </a:xfrm>
        </p:spPr>
        <p:txBody>
          <a:bodyPr/>
          <a:lstStyle/>
          <a:p>
            <a:r>
              <a:rPr lang="en-IN" dirty="0">
                <a:latin typeface="Times New Roman"/>
                <a:cs typeface="Times New Roman"/>
              </a:rPr>
              <a:t>Design:</a:t>
            </a:r>
          </a:p>
        </p:txBody>
      </p:sp>
      <p:sp>
        <p:nvSpPr>
          <p:cNvPr id="4" name="Subtitle 3">
            <a:extLst>
              <a:ext uri="{FF2B5EF4-FFF2-40B4-BE49-F238E27FC236}">
                <a16:creationId xmlns:a16="http://schemas.microsoft.com/office/drawing/2014/main" id="{D28B2493-F0D3-03EF-4AC8-7881CF711D57}"/>
              </a:ext>
            </a:extLst>
          </p:cNvPr>
          <p:cNvSpPr>
            <a:spLocks noGrp="1"/>
          </p:cNvSpPr>
          <p:nvPr>
            <p:ph type="subTitle" idx="1"/>
          </p:nvPr>
        </p:nvSpPr>
        <p:spPr>
          <a:xfrm>
            <a:off x="974082" y="1451710"/>
            <a:ext cx="1607344" cy="428625"/>
          </a:xfrm>
        </p:spPr>
        <p:txBody>
          <a:bodyPr/>
          <a:lstStyle/>
          <a:p>
            <a:pPr marL="139700" indent="0" algn="just"/>
            <a:r>
              <a:rPr lang="en-US" dirty="0">
                <a:latin typeface="Times New Roman"/>
                <a:cs typeface="Times New Roman"/>
              </a:rPr>
              <a:t>Activity Diagram</a:t>
            </a:r>
          </a:p>
        </p:txBody>
      </p:sp>
      <p:sp>
        <p:nvSpPr>
          <p:cNvPr id="5" name="Rectangle 4">
            <a:extLst>
              <a:ext uri="{FF2B5EF4-FFF2-40B4-BE49-F238E27FC236}">
                <a16:creationId xmlns:a16="http://schemas.microsoft.com/office/drawing/2014/main" id="{97B91258-262F-7E89-0250-8EAC0A541F09}"/>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00185CA8-C4E7-E4D9-95F2-E398D67B79A9}"/>
              </a:ext>
            </a:extLst>
          </p:cNvPr>
          <p:cNvSpPr/>
          <p:nvPr/>
        </p:nvSpPr>
        <p:spPr>
          <a:xfrm>
            <a:off x="3727898" y="1518282"/>
            <a:ext cx="1371200" cy="2813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Animal’s Image</a:t>
            </a:r>
          </a:p>
        </p:txBody>
      </p:sp>
      <p:sp>
        <p:nvSpPr>
          <p:cNvPr id="10" name="Oval 9">
            <a:extLst>
              <a:ext uri="{FF2B5EF4-FFF2-40B4-BE49-F238E27FC236}">
                <a16:creationId xmlns:a16="http://schemas.microsoft.com/office/drawing/2014/main" id="{07E52AD8-BD7B-5C95-C433-EDD3F975CCA6}"/>
              </a:ext>
            </a:extLst>
          </p:cNvPr>
          <p:cNvSpPr/>
          <p:nvPr/>
        </p:nvSpPr>
        <p:spPr>
          <a:xfrm>
            <a:off x="4349204" y="1250950"/>
            <a:ext cx="128588" cy="119064"/>
          </a:xfrm>
          <a:prstGeom prst="ellipse">
            <a:avLst/>
          </a:prstGeom>
          <a:solidFill>
            <a:schemeClr val="tx1">
              <a:lumMod val="50000"/>
            </a:schemeClr>
          </a:solidFill>
          <a:ln>
            <a:solidFill>
              <a:schemeClr val="bg1">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Flowchart: Decision 10">
            <a:extLst>
              <a:ext uri="{FF2B5EF4-FFF2-40B4-BE49-F238E27FC236}">
                <a16:creationId xmlns:a16="http://schemas.microsoft.com/office/drawing/2014/main" id="{8D2A18EF-4A83-695A-68C4-981E5AC0248B}"/>
              </a:ext>
            </a:extLst>
          </p:cNvPr>
          <p:cNvSpPr/>
          <p:nvPr/>
        </p:nvSpPr>
        <p:spPr>
          <a:xfrm>
            <a:off x="3731443" y="1947869"/>
            <a:ext cx="1371200" cy="628650"/>
          </a:xfrm>
          <a:prstGeom prst="flowChartDecisio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Check if wild</a:t>
            </a:r>
          </a:p>
        </p:txBody>
      </p:sp>
      <p:sp>
        <p:nvSpPr>
          <p:cNvPr id="13" name="Rectangle 12">
            <a:extLst>
              <a:ext uri="{FF2B5EF4-FFF2-40B4-BE49-F238E27FC236}">
                <a16:creationId xmlns:a16="http://schemas.microsoft.com/office/drawing/2014/main" id="{8AB17D86-C692-4504-F77E-725486F0E5F9}"/>
              </a:ext>
            </a:extLst>
          </p:cNvPr>
          <p:cNvSpPr/>
          <p:nvPr/>
        </p:nvSpPr>
        <p:spPr>
          <a:xfrm>
            <a:off x="3713189" y="2720779"/>
            <a:ext cx="1371200" cy="4214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Send Alert to Forest Department.</a:t>
            </a:r>
          </a:p>
        </p:txBody>
      </p:sp>
      <p:sp>
        <p:nvSpPr>
          <p:cNvPr id="15" name="Rectangle 14">
            <a:extLst>
              <a:ext uri="{FF2B5EF4-FFF2-40B4-BE49-F238E27FC236}">
                <a16:creationId xmlns:a16="http://schemas.microsoft.com/office/drawing/2014/main" id="{955DBA8E-C5DF-3288-3C62-8D3FA005B820}"/>
              </a:ext>
            </a:extLst>
          </p:cNvPr>
          <p:cNvSpPr/>
          <p:nvPr/>
        </p:nvSpPr>
        <p:spPr>
          <a:xfrm>
            <a:off x="3734696" y="4059445"/>
            <a:ext cx="1371200" cy="2857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Triger Siren</a:t>
            </a:r>
          </a:p>
        </p:txBody>
      </p:sp>
      <p:sp>
        <p:nvSpPr>
          <p:cNvPr id="16" name="Flowchart: Decision 15">
            <a:extLst>
              <a:ext uri="{FF2B5EF4-FFF2-40B4-BE49-F238E27FC236}">
                <a16:creationId xmlns:a16="http://schemas.microsoft.com/office/drawing/2014/main" id="{076BB526-092C-B685-A0D9-2BBD245074EF}"/>
              </a:ext>
            </a:extLst>
          </p:cNvPr>
          <p:cNvSpPr/>
          <p:nvPr/>
        </p:nvSpPr>
        <p:spPr>
          <a:xfrm>
            <a:off x="3731443" y="3286535"/>
            <a:ext cx="1371200" cy="628650"/>
          </a:xfrm>
          <a:prstGeom prst="flowChartDecisio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Verify the alert</a:t>
            </a:r>
          </a:p>
        </p:txBody>
      </p:sp>
      <p:sp>
        <p:nvSpPr>
          <p:cNvPr id="17" name="Oval 16">
            <a:extLst>
              <a:ext uri="{FF2B5EF4-FFF2-40B4-BE49-F238E27FC236}">
                <a16:creationId xmlns:a16="http://schemas.microsoft.com/office/drawing/2014/main" id="{8D672751-3C93-CBBD-4698-1B6A9644D379}"/>
              </a:ext>
            </a:extLst>
          </p:cNvPr>
          <p:cNvSpPr/>
          <p:nvPr/>
        </p:nvSpPr>
        <p:spPr>
          <a:xfrm>
            <a:off x="4369864" y="4547071"/>
            <a:ext cx="128588" cy="119064"/>
          </a:xfrm>
          <a:prstGeom prst="ellipse">
            <a:avLst/>
          </a:prstGeom>
          <a:solidFill>
            <a:schemeClr val="tx1">
              <a:lumMod val="50000"/>
            </a:schemeClr>
          </a:solidFill>
          <a:ln>
            <a:solidFill>
              <a:schemeClr val="bg1">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9" name="Straight Arrow Connector 18">
            <a:extLst>
              <a:ext uri="{FF2B5EF4-FFF2-40B4-BE49-F238E27FC236}">
                <a16:creationId xmlns:a16="http://schemas.microsoft.com/office/drawing/2014/main" id="{01BC1D94-EC65-80C0-4D60-524C0BEDEFC0}"/>
              </a:ext>
            </a:extLst>
          </p:cNvPr>
          <p:cNvCxnSpPr>
            <a:cxnSpLocks/>
            <a:stCxn id="10" idx="4"/>
            <a:endCxn id="3" idx="0"/>
          </p:cNvCxnSpPr>
          <p:nvPr/>
        </p:nvCxnSpPr>
        <p:spPr>
          <a:xfrm>
            <a:off x="4413498" y="1370014"/>
            <a:ext cx="0" cy="148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E90157F-0E75-E95E-8FD8-75F4AF3F8B3C}"/>
              </a:ext>
            </a:extLst>
          </p:cNvPr>
          <p:cNvCxnSpPr>
            <a:cxnSpLocks/>
            <a:stCxn id="3" idx="2"/>
            <a:endCxn id="11" idx="0"/>
          </p:cNvCxnSpPr>
          <p:nvPr/>
        </p:nvCxnSpPr>
        <p:spPr>
          <a:xfrm>
            <a:off x="4413498" y="1799601"/>
            <a:ext cx="3545" cy="148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E1FCBACD-6ECD-2AA6-7134-F76467A43676}"/>
              </a:ext>
            </a:extLst>
          </p:cNvPr>
          <p:cNvCxnSpPr>
            <a:cxnSpLocks/>
          </p:cNvCxnSpPr>
          <p:nvPr/>
        </p:nvCxnSpPr>
        <p:spPr>
          <a:xfrm>
            <a:off x="4414033" y="2583751"/>
            <a:ext cx="3545" cy="148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D81A496-51B1-0156-623C-B7AE01631B8B}"/>
              </a:ext>
            </a:extLst>
          </p:cNvPr>
          <p:cNvCxnSpPr>
            <a:cxnSpLocks/>
          </p:cNvCxnSpPr>
          <p:nvPr/>
        </p:nvCxnSpPr>
        <p:spPr>
          <a:xfrm>
            <a:off x="4420296" y="3138267"/>
            <a:ext cx="3545" cy="148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4554F92C-5822-212D-2461-C7A0E554EC2E}"/>
              </a:ext>
            </a:extLst>
          </p:cNvPr>
          <p:cNvCxnSpPr>
            <a:cxnSpLocks/>
            <a:stCxn id="16" idx="2"/>
            <a:endCxn id="15" idx="0"/>
          </p:cNvCxnSpPr>
          <p:nvPr/>
        </p:nvCxnSpPr>
        <p:spPr>
          <a:xfrm>
            <a:off x="4417043" y="3915185"/>
            <a:ext cx="3253" cy="144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F2FC5944-F69E-9281-50FA-B12D0834578E}"/>
              </a:ext>
            </a:extLst>
          </p:cNvPr>
          <p:cNvCxnSpPr>
            <a:cxnSpLocks/>
          </p:cNvCxnSpPr>
          <p:nvPr/>
        </p:nvCxnSpPr>
        <p:spPr>
          <a:xfrm>
            <a:off x="4420296" y="4330695"/>
            <a:ext cx="3545" cy="148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2C7C70E2-F822-A05E-31C7-D67A0EE461F6}"/>
              </a:ext>
            </a:extLst>
          </p:cNvPr>
          <p:cNvSpPr/>
          <p:nvPr/>
        </p:nvSpPr>
        <p:spPr>
          <a:xfrm>
            <a:off x="4291445" y="4470978"/>
            <a:ext cx="285426" cy="27125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44538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98C5A-A678-C2C7-7413-FF29E51ACC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B0AF1-BAA2-A56E-CC03-EA2E1E0CBA09}"/>
              </a:ext>
            </a:extLst>
          </p:cNvPr>
          <p:cNvSpPr>
            <a:spLocks noGrp="1"/>
          </p:cNvSpPr>
          <p:nvPr>
            <p:ph type="title"/>
          </p:nvPr>
        </p:nvSpPr>
        <p:spPr>
          <a:xfrm>
            <a:off x="813594" y="317288"/>
            <a:ext cx="7395300" cy="841800"/>
          </a:xfrm>
        </p:spPr>
        <p:txBody>
          <a:bodyPr/>
          <a:lstStyle/>
          <a:p>
            <a:r>
              <a:rPr lang="en-IN" dirty="0">
                <a:latin typeface="Times New Roman"/>
                <a:cs typeface="Times New Roman"/>
              </a:rPr>
              <a:t>UML Diagrams:</a:t>
            </a:r>
          </a:p>
        </p:txBody>
      </p:sp>
      <p:sp>
        <p:nvSpPr>
          <p:cNvPr id="4" name="Subtitle 3">
            <a:extLst>
              <a:ext uri="{FF2B5EF4-FFF2-40B4-BE49-F238E27FC236}">
                <a16:creationId xmlns:a16="http://schemas.microsoft.com/office/drawing/2014/main" id="{0CFCDE3B-9067-6828-1138-B117D03DA608}"/>
              </a:ext>
            </a:extLst>
          </p:cNvPr>
          <p:cNvSpPr>
            <a:spLocks noGrp="1"/>
          </p:cNvSpPr>
          <p:nvPr>
            <p:ph type="subTitle" idx="1"/>
          </p:nvPr>
        </p:nvSpPr>
        <p:spPr>
          <a:xfrm>
            <a:off x="3646888" y="4611899"/>
            <a:ext cx="1728711" cy="428625"/>
          </a:xfrm>
        </p:spPr>
        <p:txBody>
          <a:bodyPr/>
          <a:lstStyle/>
          <a:p>
            <a:pPr marL="139700" indent="0" algn="just"/>
            <a:r>
              <a:rPr lang="en-US" dirty="0">
                <a:latin typeface="Times New Roman"/>
                <a:cs typeface="Times New Roman"/>
              </a:rPr>
              <a:t>Use Case Diagram</a:t>
            </a:r>
          </a:p>
        </p:txBody>
      </p:sp>
      <p:sp>
        <p:nvSpPr>
          <p:cNvPr id="5" name="Rectangle 4">
            <a:extLst>
              <a:ext uri="{FF2B5EF4-FFF2-40B4-BE49-F238E27FC236}">
                <a16:creationId xmlns:a16="http://schemas.microsoft.com/office/drawing/2014/main" id="{6BC13192-6AD8-13C4-2236-288D3EBE860F}"/>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F0CE2F5-7CA3-1CEC-0A3D-20056AE2BDB4}"/>
              </a:ext>
            </a:extLst>
          </p:cNvPr>
          <p:cNvSpPr/>
          <p:nvPr/>
        </p:nvSpPr>
        <p:spPr>
          <a:xfrm>
            <a:off x="3373995" y="1583381"/>
            <a:ext cx="2396009" cy="29708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Wild Animal Detection</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Verification of the Alert generated by the detection.</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Declaring the alert.</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95A2B732-1B03-F16B-BE1A-BDC304847D8A}"/>
              </a:ext>
            </a:extLst>
          </p:cNvPr>
          <p:cNvSpPr/>
          <p:nvPr/>
        </p:nvSpPr>
        <p:spPr>
          <a:xfrm>
            <a:off x="3540817" y="1870592"/>
            <a:ext cx="2062359" cy="57393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1" name="Oval 10">
            <a:extLst>
              <a:ext uri="{FF2B5EF4-FFF2-40B4-BE49-F238E27FC236}">
                <a16:creationId xmlns:a16="http://schemas.microsoft.com/office/drawing/2014/main" id="{D11DE4DD-E593-2EF0-DCCE-ED25B00C5145}"/>
              </a:ext>
            </a:extLst>
          </p:cNvPr>
          <p:cNvSpPr/>
          <p:nvPr/>
        </p:nvSpPr>
        <p:spPr>
          <a:xfrm>
            <a:off x="3448453" y="2731734"/>
            <a:ext cx="2247089" cy="75653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3" name="Oval 12">
            <a:extLst>
              <a:ext uri="{FF2B5EF4-FFF2-40B4-BE49-F238E27FC236}">
                <a16:creationId xmlns:a16="http://schemas.microsoft.com/office/drawing/2014/main" id="{311639D3-F904-3E21-B3A9-656AB1FFD1CD}"/>
              </a:ext>
            </a:extLst>
          </p:cNvPr>
          <p:cNvSpPr/>
          <p:nvPr/>
        </p:nvSpPr>
        <p:spPr>
          <a:xfrm>
            <a:off x="3540816" y="3592876"/>
            <a:ext cx="2062359" cy="53273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pic>
        <p:nvPicPr>
          <p:cNvPr id="16" name="Graphic 15" descr="Man">
            <a:extLst>
              <a:ext uri="{FF2B5EF4-FFF2-40B4-BE49-F238E27FC236}">
                <a16:creationId xmlns:a16="http://schemas.microsoft.com/office/drawing/2014/main" id="{7417E815-5A51-9CDF-2DD1-96C50BEF56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5166" y="3031064"/>
            <a:ext cx="914400" cy="914400"/>
          </a:xfrm>
          <a:prstGeom prst="rect">
            <a:avLst/>
          </a:prstGeom>
        </p:spPr>
      </p:pic>
      <p:pic>
        <p:nvPicPr>
          <p:cNvPr id="17" name="Graphic 16" descr="Man">
            <a:extLst>
              <a:ext uri="{FF2B5EF4-FFF2-40B4-BE49-F238E27FC236}">
                <a16:creationId xmlns:a16="http://schemas.microsoft.com/office/drawing/2014/main" id="{C37AD370-6C2C-D503-6740-7CFC454584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75557" y="2623758"/>
            <a:ext cx="914400" cy="914400"/>
          </a:xfrm>
          <a:prstGeom prst="rect">
            <a:avLst/>
          </a:prstGeom>
        </p:spPr>
      </p:pic>
      <p:pic>
        <p:nvPicPr>
          <p:cNvPr id="18" name="Graphic 17" descr="Man">
            <a:extLst>
              <a:ext uri="{FF2B5EF4-FFF2-40B4-BE49-F238E27FC236}">
                <a16:creationId xmlns:a16="http://schemas.microsoft.com/office/drawing/2014/main" id="{D1EC7FF0-2DD3-FB67-9AF5-E6276FC9BC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5166" y="1709358"/>
            <a:ext cx="914400" cy="914400"/>
          </a:xfrm>
          <a:prstGeom prst="rect">
            <a:avLst/>
          </a:prstGeom>
        </p:spPr>
      </p:pic>
      <p:cxnSp>
        <p:nvCxnSpPr>
          <p:cNvPr id="20" name="Straight Connector 19">
            <a:extLst>
              <a:ext uri="{FF2B5EF4-FFF2-40B4-BE49-F238E27FC236}">
                <a16:creationId xmlns:a16="http://schemas.microsoft.com/office/drawing/2014/main" id="{D44C54A6-C4D4-51D8-ABF0-52B52E48F6F8}"/>
              </a:ext>
            </a:extLst>
          </p:cNvPr>
          <p:cNvCxnSpPr>
            <a:cxnSpLocks/>
          </p:cNvCxnSpPr>
          <p:nvPr/>
        </p:nvCxnSpPr>
        <p:spPr>
          <a:xfrm>
            <a:off x="2723745" y="2157558"/>
            <a:ext cx="817071" cy="9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7C55A1-A955-0267-B4A6-9857B826BF05}"/>
              </a:ext>
            </a:extLst>
          </p:cNvPr>
          <p:cNvCxnSpPr>
            <a:cxnSpLocks/>
            <a:endCxn id="11" idx="2"/>
          </p:cNvCxnSpPr>
          <p:nvPr/>
        </p:nvCxnSpPr>
        <p:spPr>
          <a:xfrm flipV="1">
            <a:off x="2723745" y="3109999"/>
            <a:ext cx="724708" cy="3782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AD96A5E-FBE7-3F8D-803E-C1F4652FA091}"/>
              </a:ext>
            </a:extLst>
          </p:cNvPr>
          <p:cNvCxnSpPr>
            <a:cxnSpLocks/>
            <a:endCxn id="13" idx="2"/>
          </p:cNvCxnSpPr>
          <p:nvPr/>
        </p:nvCxnSpPr>
        <p:spPr>
          <a:xfrm>
            <a:off x="2742900" y="3488264"/>
            <a:ext cx="797916" cy="3709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296743D-42F9-2247-049B-C97B72D6C126}"/>
              </a:ext>
            </a:extLst>
          </p:cNvPr>
          <p:cNvCxnSpPr>
            <a:cxnSpLocks/>
            <a:stCxn id="10" idx="6"/>
          </p:cNvCxnSpPr>
          <p:nvPr/>
        </p:nvCxnSpPr>
        <p:spPr>
          <a:xfrm>
            <a:off x="5603176" y="2157558"/>
            <a:ext cx="1050543" cy="911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83E9032-E09B-099C-570A-ECDE5B73C612}"/>
              </a:ext>
            </a:extLst>
          </p:cNvPr>
          <p:cNvCxnSpPr>
            <a:cxnSpLocks/>
            <a:stCxn id="3" idx="3"/>
          </p:cNvCxnSpPr>
          <p:nvPr/>
        </p:nvCxnSpPr>
        <p:spPr>
          <a:xfrm>
            <a:off x="5770004" y="3068808"/>
            <a:ext cx="8837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C63D593-C598-7124-3BC5-9D4A765BEDA7}"/>
              </a:ext>
            </a:extLst>
          </p:cNvPr>
          <p:cNvCxnSpPr>
            <a:stCxn id="13" idx="6"/>
          </p:cNvCxnSpPr>
          <p:nvPr/>
        </p:nvCxnSpPr>
        <p:spPr>
          <a:xfrm flipV="1">
            <a:off x="5603175" y="3068808"/>
            <a:ext cx="1050544" cy="790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6AB997A-C8FC-68AF-2CBB-E4B4D2E2D5B4}"/>
              </a:ext>
            </a:extLst>
          </p:cNvPr>
          <p:cNvSpPr txBox="1"/>
          <p:nvPr/>
        </p:nvSpPr>
        <p:spPr>
          <a:xfrm>
            <a:off x="1539676" y="1955260"/>
            <a:ext cx="969962" cy="307777"/>
          </a:xfrm>
          <a:prstGeom prst="rect">
            <a:avLst/>
          </a:prstGeom>
          <a:noFill/>
        </p:spPr>
        <p:txBody>
          <a:bodyPr wrap="square" rtlCol="0">
            <a:spAutoFit/>
          </a:bodyPr>
          <a:lstStyle/>
          <a:p>
            <a:r>
              <a:rPr lang="en-IN" i="1" dirty="0">
                <a:latin typeface="Times New Roman" panose="02020603050405020304" pitchFamily="18" charset="0"/>
                <a:cs typeface="Times New Roman" panose="02020603050405020304" pitchFamily="18" charset="0"/>
              </a:rPr>
              <a:t>Animal</a:t>
            </a:r>
          </a:p>
        </p:txBody>
      </p:sp>
      <p:sp>
        <p:nvSpPr>
          <p:cNvPr id="38" name="TextBox 37">
            <a:extLst>
              <a:ext uri="{FF2B5EF4-FFF2-40B4-BE49-F238E27FC236}">
                <a16:creationId xmlns:a16="http://schemas.microsoft.com/office/drawing/2014/main" id="{B530EBF9-758D-6851-E2B6-2984F02FF124}"/>
              </a:ext>
            </a:extLst>
          </p:cNvPr>
          <p:cNvSpPr txBox="1"/>
          <p:nvPr/>
        </p:nvSpPr>
        <p:spPr>
          <a:xfrm>
            <a:off x="952884" y="3233848"/>
            <a:ext cx="1276432" cy="523220"/>
          </a:xfrm>
          <a:prstGeom prst="rect">
            <a:avLst/>
          </a:prstGeom>
          <a:noFill/>
        </p:spPr>
        <p:txBody>
          <a:bodyPr wrap="square" rtlCol="0">
            <a:spAutoFit/>
          </a:bodyPr>
          <a:lstStyle/>
          <a:p>
            <a:pPr algn="r"/>
            <a:r>
              <a:rPr lang="en-IN" i="1" dirty="0">
                <a:latin typeface="Times New Roman" panose="02020603050405020304" pitchFamily="18" charset="0"/>
                <a:cs typeface="Times New Roman" panose="02020603050405020304" pitchFamily="18" charset="0"/>
              </a:rPr>
              <a:t>Forest Department</a:t>
            </a:r>
          </a:p>
        </p:txBody>
      </p:sp>
      <p:sp>
        <p:nvSpPr>
          <p:cNvPr id="39" name="TextBox 38">
            <a:extLst>
              <a:ext uri="{FF2B5EF4-FFF2-40B4-BE49-F238E27FC236}">
                <a16:creationId xmlns:a16="http://schemas.microsoft.com/office/drawing/2014/main" id="{511EC7B3-C572-44C1-DE08-E44507A84150}"/>
              </a:ext>
            </a:extLst>
          </p:cNvPr>
          <p:cNvSpPr txBox="1"/>
          <p:nvPr/>
        </p:nvSpPr>
        <p:spPr>
          <a:xfrm>
            <a:off x="7172991" y="2877175"/>
            <a:ext cx="969962" cy="307777"/>
          </a:xfrm>
          <a:prstGeom prst="rect">
            <a:avLst/>
          </a:prstGeom>
          <a:noFill/>
        </p:spPr>
        <p:txBody>
          <a:bodyPr wrap="square" rtlCol="0">
            <a:spAutoFit/>
          </a:bodyPr>
          <a:lstStyle/>
          <a:p>
            <a:r>
              <a:rPr lang="en-IN" i="1" dirty="0">
                <a:latin typeface="Times New Roman" panose="02020603050405020304" pitchFamily="18" charset="0"/>
                <a:cs typeface="Times New Roman" panose="02020603050405020304" pitchFamily="18" charset="0"/>
              </a:rPr>
              <a:t>System</a:t>
            </a:r>
          </a:p>
        </p:txBody>
      </p:sp>
    </p:spTree>
    <p:extLst>
      <p:ext uri="{BB962C8B-B14F-4D97-AF65-F5344CB8AC3E}">
        <p14:creationId xmlns:p14="http://schemas.microsoft.com/office/powerpoint/2010/main" val="4173426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5F0"/>
        </a:solidFill>
        <a:effectLst/>
      </p:bgPr>
    </p:bg>
    <p:spTree>
      <p:nvGrpSpPr>
        <p:cNvPr id="1" name="Shape 243"/>
        <p:cNvGrpSpPr/>
        <p:nvPr/>
      </p:nvGrpSpPr>
      <p:grpSpPr>
        <a:xfrm>
          <a:off x="0" y="0"/>
          <a:ext cx="0" cy="0"/>
          <a:chOff x="0" y="0"/>
          <a:chExt cx="0" cy="0"/>
        </a:xfrm>
      </p:grpSpPr>
      <p:sp>
        <p:nvSpPr>
          <p:cNvPr id="244" name="Google Shape;244;p26"/>
          <p:cNvSpPr txBox="1">
            <a:spLocks noGrp="1"/>
          </p:cNvSpPr>
          <p:nvPr>
            <p:ph type="ctrTitle"/>
          </p:nvPr>
        </p:nvSpPr>
        <p:spPr>
          <a:xfrm>
            <a:off x="715100" y="1215212"/>
            <a:ext cx="4578900" cy="2602400"/>
          </a:xfrm>
          <a:prstGeom prst="rect">
            <a:avLst/>
          </a:prstGeom>
        </p:spPr>
        <p:txBody>
          <a:bodyPr spcFirstLastPara="1" wrap="square" lIns="91425" tIns="91425" rIns="91425" bIns="91425" anchor="b" anchorCtr="0">
            <a:noAutofit/>
          </a:bodyPr>
          <a:lstStyle/>
          <a:p>
            <a:pPr>
              <a:lnSpc>
                <a:spcPct val="107000"/>
              </a:lnSpc>
              <a:spcAft>
                <a:spcPts val="800"/>
              </a:spcAft>
            </a:pPr>
            <a:r>
              <a:rPr lang="en-IN" u="sng" kern="100" dirty="0">
                <a:solidFill>
                  <a:srgbClr val="2F5496"/>
                </a:solidFill>
                <a:latin typeface="Times New Roman"/>
                <a:ea typeface="Calibri" panose="020F0502020204030204" pitchFamily="34" charset="0"/>
                <a:cs typeface="Times New Roman"/>
              </a:rPr>
              <a:t>Animal Detection </a:t>
            </a:r>
            <a:r>
              <a:rPr lang="en-IN" sz="4400" u="sng" kern="100" dirty="0">
                <a:solidFill>
                  <a:srgbClr val="2F5496"/>
                </a:solidFill>
                <a:effectLst/>
                <a:latin typeface="Times New Roman"/>
                <a:ea typeface="Calibri" panose="020F0502020204030204" pitchFamily="34" charset="0"/>
                <a:cs typeface="Times New Roman"/>
              </a:rPr>
              <a:t>and </a:t>
            </a:r>
            <a:r>
              <a:rPr lang="en-IN" u="sng" kern="100" dirty="0">
                <a:solidFill>
                  <a:srgbClr val="2F5496"/>
                </a:solidFill>
                <a:latin typeface="Times New Roman"/>
                <a:ea typeface="Calibri" panose="020F0502020204030204" pitchFamily="34" charset="0"/>
                <a:cs typeface="Times New Roman"/>
              </a:rPr>
              <a:t>Community Alert System</a:t>
            </a:r>
            <a:endParaRPr lang="en-US" dirty="0"/>
          </a:p>
        </p:txBody>
      </p:sp>
      <p:sp>
        <p:nvSpPr>
          <p:cNvPr id="245" name="Google Shape;245;p26"/>
          <p:cNvSpPr txBox="1">
            <a:spLocks noGrp="1"/>
          </p:cNvSpPr>
          <p:nvPr>
            <p:ph type="subTitle" idx="1"/>
          </p:nvPr>
        </p:nvSpPr>
        <p:spPr>
          <a:xfrm>
            <a:off x="715100" y="3735009"/>
            <a:ext cx="4578900" cy="409500"/>
          </a:xfrm>
          <a:prstGeom prst="rect">
            <a:avLst/>
          </a:prstGeom>
        </p:spPr>
        <p:txBody>
          <a:bodyPr spcFirstLastPara="1" wrap="square" lIns="91425" tIns="91425" rIns="91425" bIns="91425" anchor="t" anchorCtr="0">
            <a:noAutofit/>
          </a:bodyPr>
          <a:lstStyle/>
          <a:p>
            <a:pPr marL="0" indent="0"/>
            <a:r>
              <a:rPr lang="en-US" i="1" dirty="0">
                <a:latin typeface="Times New Roman"/>
                <a:cs typeface="Times New Roman"/>
              </a:rPr>
              <a:t>A step towards safety.</a:t>
            </a:r>
          </a:p>
        </p:txBody>
      </p:sp>
      <p:sp>
        <p:nvSpPr>
          <p:cNvPr id="246" name="Google Shape;246;p26"/>
          <p:cNvSpPr/>
          <p:nvPr/>
        </p:nvSpPr>
        <p:spPr>
          <a:xfrm>
            <a:off x="5692450" y="1203600"/>
            <a:ext cx="2736300" cy="2736300"/>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47" name="Google Shape;247;p26"/>
          <p:cNvSpPr/>
          <p:nvPr/>
        </p:nvSpPr>
        <p:spPr>
          <a:xfrm rot="5400000">
            <a:off x="5692575" y="1203612"/>
            <a:ext cx="1312800" cy="13128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nvGrpSpPr>
          <p:cNvPr id="248" name="Google Shape;248;p26"/>
          <p:cNvGrpSpPr/>
          <p:nvPr/>
        </p:nvGrpSpPr>
        <p:grpSpPr>
          <a:xfrm>
            <a:off x="6080428" y="1587517"/>
            <a:ext cx="536896" cy="544981"/>
            <a:chOff x="5562066" y="5629022"/>
            <a:chExt cx="231311" cy="234784"/>
          </a:xfrm>
        </p:grpSpPr>
        <p:sp>
          <p:nvSpPr>
            <p:cNvPr id="249" name="Google Shape;249;p26"/>
            <p:cNvSpPr/>
            <p:nvPr/>
          </p:nvSpPr>
          <p:spPr>
            <a:xfrm>
              <a:off x="5562066" y="5629022"/>
              <a:ext cx="27530" cy="48371"/>
            </a:xfrm>
            <a:custGeom>
              <a:avLst/>
              <a:gdLst/>
              <a:ahLst/>
              <a:cxnLst/>
              <a:rect l="l" t="t" r="r" b="b"/>
              <a:pathLst>
                <a:path w="27530" h="48371" extrusionOk="0">
                  <a:moveTo>
                    <a:pt x="13766" y="0"/>
                  </a:moveTo>
                  <a:cubicBezTo>
                    <a:pt x="6175" y="0"/>
                    <a:pt x="0" y="6175"/>
                    <a:pt x="0" y="13830"/>
                  </a:cubicBezTo>
                  <a:lnTo>
                    <a:pt x="0" y="48372"/>
                  </a:lnTo>
                  <a:lnTo>
                    <a:pt x="27531" y="48372"/>
                  </a:lnTo>
                  <a:lnTo>
                    <a:pt x="27531" y="13830"/>
                  </a:lnTo>
                  <a:cubicBezTo>
                    <a:pt x="27531" y="10035"/>
                    <a:pt x="25987" y="6561"/>
                    <a:pt x="23479" y="4052"/>
                  </a:cubicBezTo>
                  <a:cubicBezTo>
                    <a:pt x="20970" y="1544"/>
                    <a:pt x="17561" y="0"/>
                    <a:pt x="13766" y="0"/>
                  </a:cubicBezTo>
                  <a:lnTo>
                    <a:pt x="13766"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0" name="Google Shape;250;p26"/>
            <p:cNvSpPr/>
            <p:nvPr/>
          </p:nvSpPr>
          <p:spPr>
            <a:xfrm>
              <a:off x="5599953" y="5629022"/>
              <a:ext cx="142800" cy="234784"/>
            </a:xfrm>
            <a:custGeom>
              <a:avLst/>
              <a:gdLst/>
              <a:ahLst/>
              <a:cxnLst/>
              <a:rect l="l" t="t" r="r" b="b"/>
              <a:pathLst>
                <a:path w="142800" h="234784" extrusionOk="0">
                  <a:moveTo>
                    <a:pt x="113147" y="127748"/>
                  </a:moveTo>
                  <a:lnTo>
                    <a:pt x="113147" y="48308"/>
                  </a:lnTo>
                  <a:lnTo>
                    <a:pt x="142800" y="48308"/>
                  </a:lnTo>
                  <a:cubicBezTo>
                    <a:pt x="142800" y="21677"/>
                    <a:pt x="121123" y="0"/>
                    <a:pt x="94493" y="0"/>
                  </a:cubicBezTo>
                  <a:lnTo>
                    <a:pt x="0" y="0"/>
                  </a:lnTo>
                  <a:cubicBezTo>
                    <a:pt x="2380" y="4181"/>
                    <a:pt x="3667" y="8877"/>
                    <a:pt x="3667" y="13830"/>
                  </a:cubicBezTo>
                  <a:lnTo>
                    <a:pt x="3667" y="234784"/>
                  </a:lnTo>
                  <a:lnTo>
                    <a:pt x="78283" y="234784"/>
                  </a:lnTo>
                  <a:lnTo>
                    <a:pt x="71850" y="205130"/>
                  </a:lnTo>
                  <a:lnTo>
                    <a:pt x="113082" y="127748"/>
                  </a:lnTo>
                  <a:close/>
                  <a:moveTo>
                    <a:pt x="17754" y="27531"/>
                  </a:moveTo>
                  <a:lnTo>
                    <a:pt x="93592" y="27531"/>
                  </a:lnTo>
                  <a:lnTo>
                    <a:pt x="93592" y="41618"/>
                  </a:lnTo>
                  <a:lnTo>
                    <a:pt x="17754" y="41618"/>
                  </a:lnTo>
                  <a:lnTo>
                    <a:pt x="17754" y="27531"/>
                  </a:lnTo>
                  <a:close/>
                  <a:moveTo>
                    <a:pt x="17754" y="55062"/>
                  </a:moveTo>
                  <a:lnTo>
                    <a:pt x="93592" y="55062"/>
                  </a:lnTo>
                  <a:lnTo>
                    <a:pt x="93592" y="69149"/>
                  </a:lnTo>
                  <a:lnTo>
                    <a:pt x="17754" y="69149"/>
                  </a:lnTo>
                  <a:lnTo>
                    <a:pt x="17754" y="55062"/>
                  </a:lnTo>
                  <a:close/>
                  <a:moveTo>
                    <a:pt x="17754" y="83171"/>
                  </a:moveTo>
                  <a:lnTo>
                    <a:pt x="93592" y="83171"/>
                  </a:lnTo>
                  <a:lnTo>
                    <a:pt x="93592" y="97258"/>
                  </a:lnTo>
                  <a:lnTo>
                    <a:pt x="17754" y="97258"/>
                  </a:lnTo>
                  <a:lnTo>
                    <a:pt x="17754" y="83171"/>
                  </a:lnTo>
                  <a:close/>
                  <a:moveTo>
                    <a:pt x="17754" y="110702"/>
                  </a:moveTo>
                  <a:lnTo>
                    <a:pt x="93592" y="110702"/>
                  </a:lnTo>
                  <a:lnTo>
                    <a:pt x="93592" y="124789"/>
                  </a:lnTo>
                  <a:lnTo>
                    <a:pt x="17754" y="124789"/>
                  </a:lnTo>
                  <a:lnTo>
                    <a:pt x="17754" y="110702"/>
                  </a:lnTo>
                  <a:close/>
                  <a:moveTo>
                    <a:pt x="17754" y="138169"/>
                  </a:moveTo>
                  <a:lnTo>
                    <a:pt x="80084" y="138169"/>
                  </a:lnTo>
                  <a:lnTo>
                    <a:pt x="80084" y="152256"/>
                  </a:lnTo>
                  <a:lnTo>
                    <a:pt x="17754" y="152256"/>
                  </a:lnTo>
                  <a:lnTo>
                    <a:pt x="17754" y="138169"/>
                  </a:lnTo>
                  <a:close/>
                  <a:moveTo>
                    <a:pt x="51974" y="207253"/>
                  </a:moveTo>
                  <a:lnTo>
                    <a:pt x="17754" y="207253"/>
                  </a:lnTo>
                  <a:lnTo>
                    <a:pt x="17754" y="193166"/>
                  </a:lnTo>
                  <a:lnTo>
                    <a:pt x="51974" y="193166"/>
                  </a:lnTo>
                  <a:lnTo>
                    <a:pt x="51974" y="207253"/>
                  </a:lnTo>
                  <a:close/>
                  <a:moveTo>
                    <a:pt x="66061" y="179786"/>
                  </a:moveTo>
                  <a:lnTo>
                    <a:pt x="17754" y="179786"/>
                  </a:lnTo>
                  <a:lnTo>
                    <a:pt x="17754" y="165700"/>
                  </a:lnTo>
                  <a:lnTo>
                    <a:pt x="66061" y="165700"/>
                  </a:lnTo>
                  <a:lnTo>
                    <a:pt x="66061" y="1797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1" name="Google Shape;251;p26"/>
            <p:cNvSpPr/>
            <p:nvPr/>
          </p:nvSpPr>
          <p:spPr>
            <a:xfrm>
              <a:off x="5687692" y="5843029"/>
              <a:ext cx="105685" cy="20777"/>
            </a:xfrm>
            <a:custGeom>
              <a:avLst/>
              <a:gdLst/>
              <a:ahLst/>
              <a:cxnLst/>
              <a:rect l="l" t="t" r="r" b="b"/>
              <a:pathLst>
                <a:path w="105685" h="20777" extrusionOk="0">
                  <a:moveTo>
                    <a:pt x="0" y="0"/>
                  </a:moveTo>
                  <a:lnTo>
                    <a:pt x="4503" y="20777"/>
                  </a:lnTo>
                  <a:lnTo>
                    <a:pt x="101504" y="20777"/>
                  </a:lnTo>
                  <a:lnTo>
                    <a:pt x="105685" y="0"/>
                  </a:ln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2" name="Google Shape;252;p26"/>
            <p:cNvSpPr/>
            <p:nvPr/>
          </p:nvSpPr>
          <p:spPr>
            <a:xfrm>
              <a:off x="5690458" y="5691417"/>
              <a:ext cx="100474" cy="138169"/>
            </a:xfrm>
            <a:custGeom>
              <a:avLst/>
              <a:gdLst/>
              <a:ahLst/>
              <a:cxnLst/>
              <a:rect l="l" t="t" r="r" b="b"/>
              <a:pathLst>
                <a:path w="100474" h="138169" extrusionOk="0">
                  <a:moveTo>
                    <a:pt x="36665" y="0"/>
                  </a:moveTo>
                  <a:lnTo>
                    <a:pt x="36665" y="69085"/>
                  </a:lnTo>
                  <a:lnTo>
                    <a:pt x="0" y="138169"/>
                  </a:lnTo>
                  <a:lnTo>
                    <a:pt x="100475" y="138169"/>
                  </a:lnTo>
                  <a:lnTo>
                    <a:pt x="64196" y="69085"/>
                  </a:lnTo>
                  <a:lnTo>
                    <a:pt x="64196" y="0"/>
                  </a:lnTo>
                  <a:lnTo>
                    <a:pt x="366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53" name="Google Shape;253;p26"/>
          <p:cNvSpPr/>
          <p:nvPr/>
        </p:nvSpPr>
        <p:spPr>
          <a:xfrm rot="10800000">
            <a:off x="7115799" y="1203857"/>
            <a:ext cx="1312800" cy="13128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nvGrpSpPr>
          <p:cNvPr id="254" name="Google Shape;254;p26"/>
          <p:cNvGrpSpPr/>
          <p:nvPr/>
        </p:nvGrpSpPr>
        <p:grpSpPr>
          <a:xfrm>
            <a:off x="7564137" y="1587483"/>
            <a:ext cx="416169" cy="544966"/>
            <a:chOff x="3849622" y="1138471"/>
            <a:chExt cx="179786" cy="235427"/>
          </a:xfrm>
        </p:grpSpPr>
        <p:sp>
          <p:nvSpPr>
            <p:cNvPr id="255" name="Google Shape;255;p26"/>
            <p:cNvSpPr/>
            <p:nvPr/>
          </p:nvSpPr>
          <p:spPr>
            <a:xfrm>
              <a:off x="3897930" y="1359168"/>
              <a:ext cx="83171" cy="14087"/>
            </a:xfrm>
            <a:custGeom>
              <a:avLst/>
              <a:gdLst/>
              <a:ahLst/>
              <a:cxnLst/>
              <a:rect l="l" t="t" r="r" b="b"/>
              <a:pathLst>
                <a:path w="83171" h="14087" extrusionOk="0">
                  <a:moveTo>
                    <a:pt x="65547" y="0"/>
                  </a:moveTo>
                  <a:lnTo>
                    <a:pt x="0" y="0"/>
                  </a:lnTo>
                  <a:lnTo>
                    <a:pt x="0" y="14087"/>
                  </a:lnTo>
                  <a:lnTo>
                    <a:pt x="83171" y="14087"/>
                  </a:lnTo>
                  <a:lnTo>
                    <a:pt x="83171" y="0"/>
                  </a:lnTo>
                  <a:lnTo>
                    <a:pt x="65611"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6" name="Google Shape;256;p26"/>
            <p:cNvSpPr/>
            <p:nvPr/>
          </p:nvSpPr>
          <p:spPr>
            <a:xfrm>
              <a:off x="3849622" y="1276640"/>
              <a:ext cx="179786" cy="97258"/>
            </a:xfrm>
            <a:custGeom>
              <a:avLst/>
              <a:gdLst/>
              <a:ahLst/>
              <a:cxnLst/>
              <a:rect l="l" t="t" r="r" b="b"/>
              <a:pathLst>
                <a:path w="179786" h="97258" extrusionOk="0">
                  <a:moveTo>
                    <a:pt x="152063" y="0"/>
                  </a:moveTo>
                  <a:lnTo>
                    <a:pt x="0" y="0"/>
                  </a:lnTo>
                  <a:lnTo>
                    <a:pt x="0" y="14087"/>
                  </a:lnTo>
                  <a:lnTo>
                    <a:pt x="13444" y="14087"/>
                  </a:lnTo>
                  <a:lnTo>
                    <a:pt x="13444" y="97258"/>
                  </a:lnTo>
                  <a:lnTo>
                    <a:pt x="27531" y="97258"/>
                  </a:lnTo>
                  <a:lnTo>
                    <a:pt x="27531" y="14087"/>
                  </a:lnTo>
                  <a:lnTo>
                    <a:pt x="151613" y="14087"/>
                  </a:lnTo>
                  <a:lnTo>
                    <a:pt x="151613" y="97258"/>
                  </a:lnTo>
                  <a:lnTo>
                    <a:pt x="165700" y="97258"/>
                  </a:lnTo>
                  <a:lnTo>
                    <a:pt x="165700" y="14087"/>
                  </a:lnTo>
                  <a:lnTo>
                    <a:pt x="179787" y="14087"/>
                  </a:lnTo>
                  <a:lnTo>
                    <a:pt x="179787" y="0"/>
                  </a:lnTo>
                  <a:lnTo>
                    <a:pt x="152127"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7" name="Google Shape;257;p26"/>
            <p:cNvSpPr/>
            <p:nvPr/>
          </p:nvSpPr>
          <p:spPr>
            <a:xfrm>
              <a:off x="3886930" y="1138471"/>
              <a:ext cx="105299" cy="83107"/>
            </a:xfrm>
            <a:custGeom>
              <a:avLst/>
              <a:gdLst/>
              <a:ahLst/>
              <a:cxnLst/>
              <a:rect l="l" t="t" r="r" b="b"/>
              <a:pathLst>
                <a:path w="105299" h="83107" extrusionOk="0">
                  <a:moveTo>
                    <a:pt x="21613" y="83107"/>
                  </a:moveTo>
                  <a:cubicBezTo>
                    <a:pt x="26759" y="83107"/>
                    <a:pt x="29010" y="81049"/>
                    <a:pt x="32548" y="77961"/>
                  </a:cubicBezTo>
                  <a:cubicBezTo>
                    <a:pt x="44127" y="66383"/>
                    <a:pt x="61108" y="66383"/>
                    <a:pt x="72622" y="77961"/>
                  </a:cubicBezTo>
                  <a:cubicBezTo>
                    <a:pt x="76096" y="81049"/>
                    <a:pt x="78411" y="83107"/>
                    <a:pt x="83557" y="83107"/>
                  </a:cubicBezTo>
                  <a:cubicBezTo>
                    <a:pt x="88382" y="83107"/>
                    <a:pt x="90633" y="81370"/>
                    <a:pt x="94107" y="78283"/>
                  </a:cubicBezTo>
                  <a:lnTo>
                    <a:pt x="105299" y="67090"/>
                  </a:lnTo>
                  <a:cubicBezTo>
                    <a:pt x="103820" y="62202"/>
                    <a:pt x="101697" y="57570"/>
                    <a:pt x="98931" y="53261"/>
                  </a:cubicBezTo>
                  <a:cubicBezTo>
                    <a:pt x="94171" y="45863"/>
                    <a:pt x="87738" y="39688"/>
                    <a:pt x="80148" y="35314"/>
                  </a:cubicBezTo>
                  <a:lnTo>
                    <a:pt x="80148" y="14087"/>
                  </a:lnTo>
                  <a:lnTo>
                    <a:pt x="94235" y="14087"/>
                  </a:lnTo>
                  <a:lnTo>
                    <a:pt x="94235" y="0"/>
                  </a:lnTo>
                  <a:lnTo>
                    <a:pt x="11064" y="0"/>
                  </a:lnTo>
                  <a:lnTo>
                    <a:pt x="11064" y="14087"/>
                  </a:lnTo>
                  <a:lnTo>
                    <a:pt x="25151" y="14087"/>
                  </a:lnTo>
                  <a:lnTo>
                    <a:pt x="25151" y="35314"/>
                  </a:lnTo>
                  <a:cubicBezTo>
                    <a:pt x="17561" y="39688"/>
                    <a:pt x="11192" y="45863"/>
                    <a:pt x="6368" y="53261"/>
                  </a:cubicBezTo>
                  <a:cubicBezTo>
                    <a:pt x="3602" y="57570"/>
                    <a:pt x="1479" y="62266"/>
                    <a:pt x="0" y="67090"/>
                  </a:cubicBezTo>
                  <a:lnTo>
                    <a:pt x="11192" y="78283"/>
                  </a:lnTo>
                  <a:cubicBezTo>
                    <a:pt x="14666" y="81370"/>
                    <a:pt x="16917" y="83107"/>
                    <a:pt x="21742" y="83107"/>
                  </a:cubicBezTo>
                  <a:lnTo>
                    <a:pt x="21742" y="8310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8" name="Google Shape;258;p26"/>
            <p:cNvSpPr/>
            <p:nvPr/>
          </p:nvSpPr>
          <p:spPr>
            <a:xfrm>
              <a:off x="3884164" y="1221514"/>
              <a:ext cx="110445" cy="54908"/>
            </a:xfrm>
            <a:custGeom>
              <a:avLst/>
              <a:gdLst/>
              <a:ahLst/>
              <a:cxnLst/>
              <a:rect l="l" t="t" r="r" b="b"/>
              <a:pathLst>
                <a:path w="110445" h="54908" extrusionOk="0">
                  <a:moveTo>
                    <a:pt x="110381" y="1094"/>
                  </a:moveTo>
                  <a:lnTo>
                    <a:pt x="106135" y="5339"/>
                  </a:lnTo>
                  <a:cubicBezTo>
                    <a:pt x="94621" y="16789"/>
                    <a:pt x="77511" y="16596"/>
                    <a:pt x="66126" y="5146"/>
                  </a:cubicBezTo>
                  <a:cubicBezTo>
                    <a:pt x="62652" y="2058"/>
                    <a:pt x="60336" y="0"/>
                    <a:pt x="55190" y="0"/>
                  </a:cubicBezTo>
                  <a:cubicBezTo>
                    <a:pt x="50044" y="0"/>
                    <a:pt x="47729" y="2058"/>
                    <a:pt x="44255" y="5146"/>
                  </a:cubicBezTo>
                  <a:cubicBezTo>
                    <a:pt x="32805" y="16596"/>
                    <a:pt x="15695" y="16789"/>
                    <a:pt x="4245" y="5339"/>
                  </a:cubicBezTo>
                  <a:lnTo>
                    <a:pt x="0" y="1094"/>
                  </a:lnTo>
                  <a:cubicBezTo>
                    <a:pt x="4245" y="72880"/>
                    <a:pt x="106264" y="72815"/>
                    <a:pt x="110445" y="1094"/>
                  </a:cubicBezTo>
                  <a:lnTo>
                    <a:pt x="110445" y="10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9" name="Google Shape;259;p26"/>
            <p:cNvSpPr/>
            <p:nvPr/>
          </p:nvSpPr>
          <p:spPr>
            <a:xfrm>
              <a:off x="3918578" y="1311311"/>
              <a:ext cx="41424" cy="48195"/>
            </a:xfrm>
            <a:custGeom>
              <a:avLst/>
              <a:gdLst/>
              <a:ahLst/>
              <a:cxnLst/>
              <a:rect l="l" t="t" r="r" b="b"/>
              <a:pathLst>
                <a:path w="41424" h="48195" extrusionOk="0">
                  <a:moveTo>
                    <a:pt x="41425" y="27595"/>
                  </a:moveTo>
                  <a:cubicBezTo>
                    <a:pt x="41425" y="23157"/>
                    <a:pt x="38337" y="25344"/>
                    <a:pt x="34542" y="20712"/>
                  </a:cubicBezTo>
                  <a:cubicBezTo>
                    <a:pt x="28496" y="13379"/>
                    <a:pt x="20712" y="0"/>
                    <a:pt x="20712" y="0"/>
                  </a:cubicBezTo>
                  <a:cubicBezTo>
                    <a:pt x="20712" y="0"/>
                    <a:pt x="0" y="16210"/>
                    <a:pt x="0" y="27595"/>
                  </a:cubicBezTo>
                  <a:cubicBezTo>
                    <a:pt x="1094" y="55062"/>
                    <a:pt x="40331" y="55062"/>
                    <a:pt x="41425" y="27595"/>
                  </a:cubicBezTo>
                  <a:lnTo>
                    <a:pt x="41425" y="275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60" name="Google Shape;260;p26"/>
          <p:cNvSpPr/>
          <p:nvPr/>
        </p:nvSpPr>
        <p:spPr>
          <a:xfrm>
            <a:off x="5692575" y="2626959"/>
            <a:ext cx="1312800" cy="13128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nvGrpSpPr>
          <p:cNvPr id="261" name="Google Shape;261;p26"/>
          <p:cNvGrpSpPr/>
          <p:nvPr/>
        </p:nvGrpSpPr>
        <p:grpSpPr>
          <a:xfrm>
            <a:off x="6093704" y="3010835"/>
            <a:ext cx="510025" cy="544973"/>
            <a:chOff x="5128262" y="4335330"/>
            <a:chExt cx="219668" cy="234720"/>
          </a:xfrm>
        </p:grpSpPr>
        <p:sp>
          <p:nvSpPr>
            <p:cNvPr id="262" name="Google Shape;262;p26"/>
            <p:cNvSpPr/>
            <p:nvPr/>
          </p:nvSpPr>
          <p:spPr>
            <a:xfrm>
              <a:off x="5128262" y="4427314"/>
              <a:ext cx="48950" cy="69470"/>
            </a:xfrm>
            <a:custGeom>
              <a:avLst/>
              <a:gdLst/>
              <a:ahLst/>
              <a:cxnLst/>
              <a:rect l="l" t="t" r="r" b="b"/>
              <a:pathLst>
                <a:path w="48950" h="69470" extrusionOk="0">
                  <a:moveTo>
                    <a:pt x="31326" y="6883"/>
                  </a:moveTo>
                  <a:lnTo>
                    <a:pt x="18590" y="12736"/>
                  </a:lnTo>
                  <a:lnTo>
                    <a:pt x="12736" y="0"/>
                  </a:lnTo>
                  <a:lnTo>
                    <a:pt x="0" y="5853"/>
                  </a:lnTo>
                  <a:lnTo>
                    <a:pt x="5854" y="18590"/>
                  </a:lnTo>
                  <a:cubicBezTo>
                    <a:pt x="8234" y="23736"/>
                    <a:pt x="27081" y="64517"/>
                    <a:pt x="29332" y="69470"/>
                  </a:cubicBezTo>
                  <a:lnTo>
                    <a:pt x="42068" y="63617"/>
                  </a:lnTo>
                  <a:lnTo>
                    <a:pt x="36215" y="50880"/>
                  </a:lnTo>
                  <a:lnTo>
                    <a:pt x="48951" y="45027"/>
                  </a:lnTo>
                  <a:lnTo>
                    <a:pt x="31326" y="68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3" name="Google Shape;263;p26"/>
            <p:cNvSpPr/>
            <p:nvPr/>
          </p:nvSpPr>
          <p:spPr>
            <a:xfrm>
              <a:off x="5292354" y="4335330"/>
              <a:ext cx="55576" cy="95778"/>
            </a:xfrm>
            <a:custGeom>
              <a:avLst/>
              <a:gdLst/>
              <a:ahLst/>
              <a:cxnLst/>
              <a:rect l="l" t="t" r="r" b="b"/>
              <a:pathLst>
                <a:path w="55576" h="95778" extrusionOk="0">
                  <a:moveTo>
                    <a:pt x="0" y="6690"/>
                  </a:moveTo>
                  <a:lnTo>
                    <a:pt x="14473" y="0"/>
                  </a:lnTo>
                  <a:lnTo>
                    <a:pt x="55576" y="89089"/>
                  </a:lnTo>
                  <a:lnTo>
                    <a:pt x="41103" y="95779"/>
                  </a:lnTo>
                  <a:lnTo>
                    <a:pt x="0" y="66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4" name="Google Shape;264;p26"/>
            <p:cNvSpPr/>
            <p:nvPr/>
          </p:nvSpPr>
          <p:spPr>
            <a:xfrm>
              <a:off x="5268168" y="4360674"/>
              <a:ext cx="46635" cy="71592"/>
            </a:xfrm>
            <a:custGeom>
              <a:avLst/>
              <a:gdLst/>
              <a:ahLst/>
              <a:cxnLst/>
              <a:rect l="l" t="t" r="r" b="b"/>
              <a:pathLst>
                <a:path w="46635" h="71592" extrusionOk="0">
                  <a:moveTo>
                    <a:pt x="64" y="7976"/>
                  </a:moveTo>
                  <a:lnTo>
                    <a:pt x="29396" y="71593"/>
                  </a:lnTo>
                  <a:lnTo>
                    <a:pt x="46635" y="63617"/>
                  </a:lnTo>
                  <a:lnTo>
                    <a:pt x="17303" y="0"/>
                  </a:lnTo>
                  <a:lnTo>
                    <a:pt x="0" y="7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5" name="Google Shape;265;p26"/>
            <p:cNvSpPr/>
            <p:nvPr/>
          </p:nvSpPr>
          <p:spPr>
            <a:xfrm>
              <a:off x="5165892" y="4374311"/>
              <a:ext cx="122859" cy="195739"/>
            </a:xfrm>
            <a:custGeom>
              <a:avLst/>
              <a:gdLst/>
              <a:ahLst/>
              <a:cxnLst/>
              <a:rect l="l" t="t" r="r" b="b"/>
              <a:pathLst>
                <a:path w="122859" h="195739" extrusionOk="0">
                  <a:moveTo>
                    <a:pt x="94750" y="125754"/>
                  </a:moveTo>
                  <a:cubicBezTo>
                    <a:pt x="94750" y="116620"/>
                    <a:pt x="88896" y="108837"/>
                    <a:pt x="80663" y="105942"/>
                  </a:cubicBezTo>
                  <a:lnTo>
                    <a:pt x="80663" y="81435"/>
                  </a:lnTo>
                  <a:cubicBezTo>
                    <a:pt x="89926" y="77189"/>
                    <a:pt x="115462" y="65418"/>
                    <a:pt x="118807" y="63810"/>
                  </a:cubicBezTo>
                  <a:lnTo>
                    <a:pt x="89347" y="0"/>
                  </a:lnTo>
                  <a:lnTo>
                    <a:pt x="0" y="41232"/>
                  </a:lnTo>
                  <a:lnTo>
                    <a:pt x="29461" y="105041"/>
                  </a:lnTo>
                  <a:lnTo>
                    <a:pt x="66640" y="87867"/>
                  </a:lnTo>
                  <a:lnTo>
                    <a:pt x="66640" y="105878"/>
                  </a:lnTo>
                  <a:cubicBezTo>
                    <a:pt x="54354" y="110059"/>
                    <a:pt x="48758" y="125690"/>
                    <a:pt x="55962" y="136882"/>
                  </a:cubicBezTo>
                  <a:lnTo>
                    <a:pt x="25022" y="172068"/>
                  </a:lnTo>
                  <a:lnTo>
                    <a:pt x="25022" y="195739"/>
                  </a:lnTo>
                  <a:lnTo>
                    <a:pt x="39109" y="195739"/>
                  </a:lnTo>
                  <a:lnTo>
                    <a:pt x="39109" y="177406"/>
                  </a:lnTo>
                  <a:lnTo>
                    <a:pt x="67219" y="145888"/>
                  </a:lnTo>
                  <a:lnTo>
                    <a:pt x="67219" y="195739"/>
                  </a:lnTo>
                  <a:lnTo>
                    <a:pt x="80663" y="195739"/>
                  </a:lnTo>
                  <a:lnTo>
                    <a:pt x="80663" y="147817"/>
                  </a:lnTo>
                  <a:lnTo>
                    <a:pt x="108773" y="184096"/>
                  </a:lnTo>
                  <a:lnTo>
                    <a:pt x="108773" y="195739"/>
                  </a:lnTo>
                  <a:lnTo>
                    <a:pt x="122860" y="195739"/>
                  </a:lnTo>
                  <a:lnTo>
                    <a:pt x="122860" y="179336"/>
                  </a:lnTo>
                  <a:lnTo>
                    <a:pt x="90762" y="137912"/>
                  </a:lnTo>
                  <a:cubicBezTo>
                    <a:pt x="93270" y="134438"/>
                    <a:pt x="94750" y="130257"/>
                    <a:pt x="94750" y="125690"/>
                  </a:cubicBezTo>
                  <a:lnTo>
                    <a:pt x="94750" y="1256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66" name="Google Shape;266;p26"/>
          <p:cNvSpPr/>
          <p:nvPr/>
        </p:nvSpPr>
        <p:spPr>
          <a:xfrm rot="-5400000">
            <a:off x="7115799" y="2626959"/>
            <a:ext cx="1312800" cy="13128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nvGrpSpPr>
          <p:cNvPr id="267" name="Google Shape;267;p26"/>
          <p:cNvGrpSpPr/>
          <p:nvPr/>
        </p:nvGrpSpPr>
        <p:grpSpPr>
          <a:xfrm>
            <a:off x="7519957" y="3010900"/>
            <a:ext cx="504157" cy="544966"/>
            <a:chOff x="6717590" y="4953635"/>
            <a:chExt cx="217094" cy="234636"/>
          </a:xfrm>
        </p:grpSpPr>
        <p:sp>
          <p:nvSpPr>
            <p:cNvPr id="268" name="Google Shape;268;p26"/>
            <p:cNvSpPr/>
            <p:nvPr/>
          </p:nvSpPr>
          <p:spPr>
            <a:xfrm>
              <a:off x="6717590" y="5160740"/>
              <a:ext cx="217094" cy="27531"/>
            </a:xfrm>
            <a:custGeom>
              <a:avLst/>
              <a:gdLst/>
              <a:ahLst/>
              <a:cxnLst/>
              <a:rect l="l" t="t" r="r" b="b"/>
              <a:pathLst>
                <a:path w="217094" h="27531" extrusionOk="0">
                  <a:moveTo>
                    <a:pt x="0" y="0"/>
                  </a:moveTo>
                  <a:lnTo>
                    <a:pt x="6883" y="27531"/>
                  </a:lnTo>
                  <a:lnTo>
                    <a:pt x="210212" y="27531"/>
                  </a:lnTo>
                  <a:lnTo>
                    <a:pt x="217095" y="0"/>
                  </a:ln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269" name="Google Shape;269;p26"/>
            <p:cNvGrpSpPr/>
            <p:nvPr/>
          </p:nvGrpSpPr>
          <p:grpSpPr>
            <a:xfrm>
              <a:off x="6719327" y="4953635"/>
              <a:ext cx="213814" cy="193082"/>
              <a:chOff x="6719327" y="4953635"/>
              <a:chExt cx="213814" cy="193082"/>
            </a:xfrm>
          </p:grpSpPr>
          <p:sp>
            <p:nvSpPr>
              <p:cNvPr id="270" name="Google Shape;270;p26"/>
              <p:cNvSpPr/>
              <p:nvPr/>
            </p:nvSpPr>
            <p:spPr>
              <a:xfrm>
                <a:off x="6719327" y="4981018"/>
                <a:ext cx="213814" cy="165699"/>
              </a:xfrm>
              <a:custGeom>
                <a:avLst/>
                <a:gdLst/>
                <a:ahLst/>
                <a:cxnLst/>
                <a:rect l="l" t="t" r="r" b="b"/>
                <a:pathLst>
                  <a:path w="213814" h="165699" extrusionOk="0">
                    <a:moveTo>
                      <a:pt x="165121" y="89346"/>
                    </a:moveTo>
                    <a:cubicBezTo>
                      <a:pt x="151098" y="113661"/>
                      <a:pt x="114047" y="104012"/>
                      <a:pt x="113790" y="75581"/>
                    </a:cubicBezTo>
                    <a:lnTo>
                      <a:pt x="113790" y="42775"/>
                    </a:lnTo>
                    <a:cubicBezTo>
                      <a:pt x="107164" y="38916"/>
                      <a:pt x="101632" y="33256"/>
                      <a:pt x="98030" y="26502"/>
                    </a:cubicBezTo>
                    <a:cubicBezTo>
                      <a:pt x="91984" y="24894"/>
                      <a:pt x="86516" y="21677"/>
                      <a:pt x="82014" y="17046"/>
                    </a:cubicBezTo>
                    <a:cubicBezTo>
                      <a:pt x="77382" y="12221"/>
                      <a:pt x="74359" y="6368"/>
                      <a:pt x="73072" y="0"/>
                    </a:cubicBezTo>
                    <a:lnTo>
                      <a:pt x="58792" y="0"/>
                    </a:lnTo>
                    <a:lnTo>
                      <a:pt x="58792" y="41553"/>
                    </a:lnTo>
                    <a:lnTo>
                      <a:pt x="86323" y="41553"/>
                    </a:lnTo>
                    <a:lnTo>
                      <a:pt x="86323" y="54997"/>
                    </a:lnTo>
                    <a:lnTo>
                      <a:pt x="58792" y="54997"/>
                    </a:lnTo>
                    <a:lnTo>
                      <a:pt x="58792" y="69084"/>
                    </a:lnTo>
                    <a:lnTo>
                      <a:pt x="86323" y="69084"/>
                    </a:lnTo>
                    <a:lnTo>
                      <a:pt x="86323" y="82528"/>
                    </a:lnTo>
                    <a:lnTo>
                      <a:pt x="53068" y="82528"/>
                    </a:lnTo>
                    <a:lnTo>
                      <a:pt x="0" y="165699"/>
                    </a:lnTo>
                    <a:lnTo>
                      <a:pt x="213814" y="165699"/>
                    </a:lnTo>
                    <a:lnTo>
                      <a:pt x="165121" y="8941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1" name="Google Shape;271;p26"/>
              <p:cNvSpPr/>
              <p:nvPr/>
            </p:nvSpPr>
            <p:spPr>
              <a:xfrm>
                <a:off x="6805956" y="4953635"/>
                <a:ext cx="75653" cy="117377"/>
              </a:xfrm>
              <a:custGeom>
                <a:avLst/>
                <a:gdLst/>
                <a:ahLst/>
                <a:cxnLst/>
                <a:rect l="l" t="t" r="r" b="b"/>
                <a:pathLst>
                  <a:path w="75653" h="117377" extrusionOk="0">
                    <a:moveTo>
                      <a:pt x="20599" y="41406"/>
                    </a:moveTo>
                    <a:lnTo>
                      <a:pt x="20599" y="41406"/>
                    </a:lnTo>
                    <a:cubicBezTo>
                      <a:pt x="21114" y="41406"/>
                      <a:pt x="21564" y="41727"/>
                      <a:pt x="21693" y="42242"/>
                    </a:cubicBezTo>
                    <a:cubicBezTo>
                      <a:pt x="24330" y="51312"/>
                      <a:pt x="31406" y="58387"/>
                      <a:pt x="40411" y="61025"/>
                    </a:cubicBezTo>
                    <a:cubicBezTo>
                      <a:pt x="40862" y="61154"/>
                      <a:pt x="41248" y="61603"/>
                      <a:pt x="41248" y="62118"/>
                    </a:cubicBezTo>
                    <a:lnTo>
                      <a:pt x="41248" y="103286"/>
                    </a:lnTo>
                    <a:cubicBezTo>
                      <a:pt x="41248" y="110747"/>
                      <a:pt x="47037" y="117180"/>
                      <a:pt x="54563" y="117373"/>
                    </a:cubicBezTo>
                    <a:cubicBezTo>
                      <a:pt x="62089" y="117566"/>
                      <a:pt x="68778" y="111326"/>
                      <a:pt x="68778" y="103543"/>
                    </a:cubicBezTo>
                    <a:lnTo>
                      <a:pt x="68778" y="52727"/>
                    </a:lnTo>
                    <a:cubicBezTo>
                      <a:pt x="84281" y="35424"/>
                      <a:pt x="71866" y="7056"/>
                      <a:pt x="48516" y="6864"/>
                    </a:cubicBezTo>
                    <a:cubicBezTo>
                      <a:pt x="44978" y="6864"/>
                      <a:pt x="41569" y="7442"/>
                      <a:pt x="38481" y="8600"/>
                    </a:cubicBezTo>
                    <a:cubicBezTo>
                      <a:pt x="38031" y="8793"/>
                      <a:pt x="37517" y="8600"/>
                      <a:pt x="37195" y="8279"/>
                    </a:cubicBezTo>
                    <a:cubicBezTo>
                      <a:pt x="25745" y="-7159"/>
                      <a:pt x="916" y="303"/>
                      <a:pt x="16" y="19857"/>
                    </a:cubicBezTo>
                    <a:cubicBezTo>
                      <a:pt x="-435" y="31693"/>
                      <a:pt x="8957" y="41406"/>
                      <a:pt x="20664" y="41406"/>
                    </a:cubicBezTo>
                    <a:lnTo>
                      <a:pt x="20664" y="414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427D4-15A0-B0F1-6684-77632FDE6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757B33-C7D5-1A1F-6A60-57C27A13C31E}"/>
              </a:ext>
            </a:extLst>
          </p:cNvPr>
          <p:cNvSpPr>
            <a:spLocks noGrp="1"/>
          </p:cNvSpPr>
          <p:nvPr>
            <p:ph type="title"/>
          </p:nvPr>
        </p:nvSpPr>
        <p:spPr>
          <a:xfrm>
            <a:off x="813594" y="317288"/>
            <a:ext cx="7395300" cy="841800"/>
          </a:xfrm>
        </p:spPr>
        <p:txBody>
          <a:bodyPr/>
          <a:lstStyle/>
          <a:p>
            <a:r>
              <a:rPr lang="en-IN" dirty="0">
                <a:latin typeface="Times New Roman"/>
                <a:cs typeface="Times New Roman"/>
              </a:rPr>
              <a:t>Class Diagram:</a:t>
            </a:r>
          </a:p>
        </p:txBody>
      </p:sp>
      <p:sp>
        <p:nvSpPr>
          <p:cNvPr id="4" name="Subtitle 3">
            <a:extLst>
              <a:ext uri="{FF2B5EF4-FFF2-40B4-BE49-F238E27FC236}">
                <a16:creationId xmlns:a16="http://schemas.microsoft.com/office/drawing/2014/main" id="{2EFF2386-0FD3-4E62-A4FC-1176781232CA}"/>
              </a:ext>
            </a:extLst>
          </p:cNvPr>
          <p:cNvSpPr>
            <a:spLocks noGrp="1"/>
          </p:cNvSpPr>
          <p:nvPr>
            <p:ph type="subTitle" idx="1"/>
          </p:nvPr>
        </p:nvSpPr>
        <p:spPr>
          <a:xfrm>
            <a:off x="3729905" y="4724345"/>
            <a:ext cx="1389459" cy="428625"/>
          </a:xfrm>
        </p:spPr>
        <p:txBody>
          <a:bodyPr/>
          <a:lstStyle/>
          <a:p>
            <a:pPr marL="139700" indent="0"/>
            <a:r>
              <a:rPr lang="en-US" dirty="0">
                <a:latin typeface="Times New Roman"/>
                <a:cs typeface="Times New Roman"/>
              </a:rPr>
              <a:t>Class Diagram</a:t>
            </a:r>
          </a:p>
        </p:txBody>
      </p:sp>
      <p:sp>
        <p:nvSpPr>
          <p:cNvPr id="5" name="Rectangle 4">
            <a:extLst>
              <a:ext uri="{FF2B5EF4-FFF2-40B4-BE49-F238E27FC236}">
                <a16:creationId xmlns:a16="http://schemas.microsoft.com/office/drawing/2014/main" id="{8906235E-1D39-98C1-8374-18722A5165F0}"/>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0F1D5536-6F02-E12C-B2C9-FDC7B12F7C9C}"/>
              </a:ext>
            </a:extLst>
          </p:cNvPr>
          <p:cNvSpPr/>
          <p:nvPr/>
        </p:nvSpPr>
        <p:spPr>
          <a:xfrm>
            <a:off x="1657381" y="1159088"/>
            <a:ext cx="1156411" cy="1916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Camera</a:t>
            </a:r>
          </a:p>
        </p:txBody>
      </p:sp>
      <p:cxnSp>
        <p:nvCxnSpPr>
          <p:cNvPr id="12" name="Straight Arrow Connector 11">
            <a:extLst>
              <a:ext uri="{FF2B5EF4-FFF2-40B4-BE49-F238E27FC236}">
                <a16:creationId xmlns:a16="http://schemas.microsoft.com/office/drawing/2014/main" id="{F4A0CD28-6D82-B2E8-CDE3-A12713D28E40}"/>
              </a:ext>
            </a:extLst>
          </p:cNvPr>
          <p:cNvCxnSpPr>
            <a:cxnSpLocks/>
          </p:cNvCxnSpPr>
          <p:nvPr/>
        </p:nvCxnSpPr>
        <p:spPr>
          <a:xfrm>
            <a:off x="2216658" y="2301762"/>
            <a:ext cx="0" cy="804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1202B09-9AE9-1004-1A74-3C6790819CA6}"/>
              </a:ext>
            </a:extLst>
          </p:cNvPr>
          <p:cNvCxnSpPr>
            <a:cxnSpLocks/>
          </p:cNvCxnSpPr>
          <p:nvPr/>
        </p:nvCxnSpPr>
        <p:spPr>
          <a:xfrm>
            <a:off x="4424635" y="2443033"/>
            <a:ext cx="0" cy="6449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870BC8C-567D-302A-B774-7D81CEA975BC}"/>
              </a:ext>
            </a:extLst>
          </p:cNvPr>
          <p:cNvSpPr/>
          <p:nvPr/>
        </p:nvSpPr>
        <p:spPr>
          <a:xfrm>
            <a:off x="1657382" y="1368539"/>
            <a:ext cx="1156411" cy="13231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err="1">
                <a:solidFill>
                  <a:schemeClr val="tx1"/>
                </a:solidFill>
                <a:latin typeface="Times New Roman" panose="02020603050405020304" pitchFamily="18" charset="0"/>
                <a:cs typeface="Times New Roman" panose="02020603050405020304" pitchFamily="18" charset="0"/>
              </a:rPr>
              <a:t>Camera_Id</a:t>
            </a:r>
            <a:endParaRPr lang="en-IN" sz="1200" dirty="0">
              <a:solidFill>
                <a:schemeClr val="tx1"/>
              </a:solidFill>
              <a:latin typeface="Times New Roman" panose="02020603050405020304" pitchFamily="18" charset="0"/>
              <a:cs typeface="Times New Roman" panose="02020603050405020304" pitchFamily="18" charset="0"/>
            </a:endParaRPr>
          </a:p>
          <a:p>
            <a:r>
              <a:rPr lang="en-IN" sz="1200" dirty="0">
                <a:solidFill>
                  <a:schemeClr val="tx1"/>
                </a:solidFill>
                <a:latin typeface="Times New Roman" panose="02020603050405020304" pitchFamily="18" charset="0"/>
                <a:cs typeface="Times New Roman" panose="02020603050405020304" pitchFamily="18" charset="0"/>
              </a:rPr>
              <a:t>Location</a:t>
            </a:r>
          </a:p>
          <a:p>
            <a:r>
              <a:rPr lang="en-IN" sz="1200" dirty="0">
                <a:solidFill>
                  <a:schemeClr val="tx1"/>
                </a:solidFill>
                <a:latin typeface="Times New Roman" panose="02020603050405020304" pitchFamily="18" charset="0"/>
                <a:cs typeface="Times New Roman" panose="02020603050405020304" pitchFamily="18" charset="0"/>
              </a:rPr>
              <a:t>Status</a:t>
            </a:r>
          </a:p>
          <a:p>
            <a:endParaRPr lang="en-IN" sz="1200" dirty="0">
              <a:solidFill>
                <a:schemeClr val="tx1"/>
              </a:solidFill>
              <a:latin typeface="Times New Roman" panose="02020603050405020304" pitchFamily="18" charset="0"/>
              <a:cs typeface="Times New Roman" panose="02020603050405020304" pitchFamily="18" charset="0"/>
            </a:endParaRPr>
          </a:p>
          <a:p>
            <a:r>
              <a:rPr lang="en-IN" sz="1200" dirty="0" err="1">
                <a:solidFill>
                  <a:schemeClr val="tx1"/>
                </a:solidFill>
                <a:latin typeface="Times New Roman" panose="02020603050405020304" pitchFamily="18" charset="0"/>
                <a:cs typeface="Times New Roman" panose="02020603050405020304" pitchFamily="18" charset="0"/>
              </a:rPr>
              <a:t>CaptureImage</a:t>
            </a:r>
            <a:r>
              <a:rPr lang="en-IN" sz="1200" dirty="0">
                <a:solidFill>
                  <a:schemeClr val="tx1"/>
                </a:solidFill>
                <a:latin typeface="Times New Roman" panose="02020603050405020304" pitchFamily="18" charset="0"/>
                <a:cs typeface="Times New Roman" panose="02020603050405020304" pitchFamily="18" charset="0"/>
              </a:rPr>
              <a:t>()</a:t>
            </a:r>
          </a:p>
          <a:p>
            <a:r>
              <a:rPr lang="en-IN" sz="1200" dirty="0" err="1">
                <a:solidFill>
                  <a:schemeClr val="tx1"/>
                </a:solidFill>
                <a:latin typeface="Times New Roman" panose="02020603050405020304" pitchFamily="18" charset="0"/>
                <a:cs typeface="Times New Roman" panose="02020603050405020304" pitchFamily="18" charset="0"/>
              </a:rPr>
              <a:t>SendImage</a:t>
            </a:r>
            <a:r>
              <a:rPr lang="en-IN" sz="1200" dirty="0">
                <a:solidFill>
                  <a:schemeClr val="tx1"/>
                </a:solidFill>
                <a:latin typeface="Times New Roman" panose="02020603050405020304" pitchFamily="18" charset="0"/>
                <a:cs typeface="Times New Roman" panose="02020603050405020304" pitchFamily="18" charset="0"/>
              </a:rPr>
              <a:t>()</a:t>
            </a:r>
          </a:p>
        </p:txBody>
      </p:sp>
      <p:sp>
        <p:nvSpPr>
          <p:cNvPr id="11" name="Rectangle 10">
            <a:extLst>
              <a:ext uri="{FF2B5EF4-FFF2-40B4-BE49-F238E27FC236}">
                <a16:creationId xmlns:a16="http://schemas.microsoft.com/office/drawing/2014/main" id="{DAF65437-51C3-D33D-C4D8-6EFD5B642E14}"/>
              </a:ext>
            </a:extLst>
          </p:cNvPr>
          <p:cNvSpPr/>
          <p:nvPr/>
        </p:nvSpPr>
        <p:spPr>
          <a:xfrm>
            <a:off x="3639894" y="1165426"/>
            <a:ext cx="1772683" cy="1916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Animal Detection Model</a:t>
            </a:r>
          </a:p>
        </p:txBody>
      </p:sp>
      <p:sp>
        <p:nvSpPr>
          <p:cNvPr id="13" name="Rectangle 12">
            <a:extLst>
              <a:ext uri="{FF2B5EF4-FFF2-40B4-BE49-F238E27FC236}">
                <a16:creationId xmlns:a16="http://schemas.microsoft.com/office/drawing/2014/main" id="{EADE01D5-E332-8874-A3E3-E2C9078CFFDE}"/>
              </a:ext>
            </a:extLst>
          </p:cNvPr>
          <p:cNvSpPr/>
          <p:nvPr/>
        </p:nvSpPr>
        <p:spPr>
          <a:xfrm>
            <a:off x="3639894" y="1380870"/>
            <a:ext cx="1772683" cy="13231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err="1">
                <a:solidFill>
                  <a:schemeClr val="tx1"/>
                </a:solidFill>
                <a:latin typeface="Times New Roman" panose="02020603050405020304" pitchFamily="18" charset="0"/>
                <a:cs typeface="Times New Roman" panose="02020603050405020304" pitchFamily="18" charset="0"/>
              </a:rPr>
              <a:t>Model_type</a:t>
            </a:r>
            <a:endParaRPr lang="en-IN" sz="1200" dirty="0">
              <a:solidFill>
                <a:schemeClr val="tx1"/>
              </a:solidFill>
              <a:latin typeface="Times New Roman" panose="02020603050405020304" pitchFamily="18" charset="0"/>
              <a:cs typeface="Times New Roman" panose="02020603050405020304" pitchFamily="18" charset="0"/>
            </a:endParaRPr>
          </a:p>
          <a:p>
            <a:r>
              <a:rPr lang="en-IN" sz="1200" dirty="0">
                <a:solidFill>
                  <a:schemeClr val="tx1"/>
                </a:solidFill>
                <a:latin typeface="Times New Roman" panose="02020603050405020304" pitchFamily="18" charset="0"/>
                <a:cs typeface="Times New Roman" panose="02020603050405020304" pitchFamily="18" charset="0"/>
              </a:rPr>
              <a:t>Accuracy</a:t>
            </a:r>
          </a:p>
          <a:p>
            <a:r>
              <a:rPr lang="en-IN" sz="1200" dirty="0">
                <a:solidFill>
                  <a:schemeClr val="tx1"/>
                </a:solidFill>
                <a:latin typeface="Times New Roman" panose="02020603050405020304" pitchFamily="18" charset="0"/>
                <a:cs typeface="Times New Roman" panose="02020603050405020304" pitchFamily="18" charset="0"/>
              </a:rPr>
              <a:t>Result</a:t>
            </a:r>
          </a:p>
          <a:p>
            <a:endParaRPr lang="en-IN" sz="1200" dirty="0">
              <a:solidFill>
                <a:schemeClr val="tx1"/>
              </a:solidFill>
              <a:latin typeface="Times New Roman" panose="02020603050405020304" pitchFamily="18" charset="0"/>
              <a:cs typeface="Times New Roman" panose="02020603050405020304" pitchFamily="18" charset="0"/>
            </a:endParaRPr>
          </a:p>
          <a:p>
            <a:r>
              <a:rPr lang="en-IN" sz="1200" dirty="0" err="1">
                <a:solidFill>
                  <a:schemeClr val="tx1"/>
                </a:solidFill>
                <a:latin typeface="Times New Roman" panose="02020603050405020304" pitchFamily="18" charset="0"/>
                <a:cs typeface="Times New Roman" panose="02020603050405020304" pitchFamily="18" charset="0"/>
              </a:rPr>
              <a:t>detectAnimal</a:t>
            </a:r>
            <a:r>
              <a:rPr lang="en-IN" sz="1200" dirty="0">
                <a:solidFill>
                  <a:schemeClr val="tx1"/>
                </a:solidFill>
                <a:latin typeface="Times New Roman" panose="02020603050405020304" pitchFamily="18" charset="0"/>
                <a:cs typeface="Times New Roman" panose="02020603050405020304" pitchFamily="18" charset="0"/>
              </a:rPr>
              <a:t>(image)</a:t>
            </a:r>
          </a:p>
          <a:p>
            <a:r>
              <a:rPr lang="en-IN" sz="1200" dirty="0" err="1">
                <a:solidFill>
                  <a:schemeClr val="tx1"/>
                </a:solidFill>
                <a:latin typeface="Times New Roman" panose="02020603050405020304" pitchFamily="18" charset="0"/>
                <a:cs typeface="Times New Roman" panose="02020603050405020304" pitchFamily="18" charset="0"/>
              </a:rPr>
              <a:t>classifySpecies</a:t>
            </a:r>
            <a:r>
              <a:rPr lang="en-IN" sz="1200" dirty="0">
                <a:solidFill>
                  <a:schemeClr val="tx1"/>
                </a:solidFill>
                <a:latin typeface="Times New Roman" panose="02020603050405020304" pitchFamily="18" charset="0"/>
                <a:cs typeface="Times New Roman" panose="02020603050405020304" pitchFamily="18" charset="0"/>
              </a:rPr>
              <a:t>(image)</a:t>
            </a:r>
          </a:p>
        </p:txBody>
      </p:sp>
      <p:sp>
        <p:nvSpPr>
          <p:cNvPr id="15" name="Rectangle 14">
            <a:extLst>
              <a:ext uri="{FF2B5EF4-FFF2-40B4-BE49-F238E27FC236}">
                <a16:creationId xmlns:a16="http://schemas.microsoft.com/office/drawing/2014/main" id="{DEA7D363-59CE-0579-E0DB-A32597DFAF75}"/>
              </a:ext>
            </a:extLst>
          </p:cNvPr>
          <p:cNvSpPr/>
          <p:nvPr/>
        </p:nvSpPr>
        <p:spPr>
          <a:xfrm>
            <a:off x="6257605" y="1165426"/>
            <a:ext cx="1238415" cy="1916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Animal</a:t>
            </a:r>
          </a:p>
        </p:txBody>
      </p:sp>
      <p:sp>
        <p:nvSpPr>
          <p:cNvPr id="16" name="Rectangle 15">
            <a:extLst>
              <a:ext uri="{FF2B5EF4-FFF2-40B4-BE49-F238E27FC236}">
                <a16:creationId xmlns:a16="http://schemas.microsoft.com/office/drawing/2014/main" id="{8ECA60E9-3E82-DF7D-ABDE-2AF59377B269}"/>
              </a:ext>
            </a:extLst>
          </p:cNvPr>
          <p:cNvSpPr/>
          <p:nvPr/>
        </p:nvSpPr>
        <p:spPr>
          <a:xfrm>
            <a:off x="6257605" y="1368539"/>
            <a:ext cx="1238415" cy="13231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anose="02020603050405020304" pitchFamily="18" charset="0"/>
                <a:cs typeface="Times New Roman" panose="02020603050405020304" pitchFamily="18" charset="0"/>
              </a:rPr>
              <a:t>species</a:t>
            </a:r>
          </a:p>
          <a:p>
            <a:r>
              <a:rPr lang="en-IN" sz="1200" dirty="0" err="1">
                <a:solidFill>
                  <a:schemeClr val="tx1"/>
                </a:solidFill>
                <a:latin typeface="Times New Roman" panose="02020603050405020304" pitchFamily="18" charset="0"/>
                <a:cs typeface="Times New Roman" panose="02020603050405020304" pitchFamily="18" charset="0"/>
              </a:rPr>
              <a:t>Location_detail</a:t>
            </a:r>
            <a:endParaRPr lang="en-IN" sz="1200" dirty="0">
              <a:solidFill>
                <a:schemeClr val="tx1"/>
              </a:solidFill>
              <a:latin typeface="Times New Roman" panose="02020603050405020304" pitchFamily="18" charset="0"/>
              <a:cs typeface="Times New Roman" panose="02020603050405020304" pitchFamily="18" charset="0"/>
            </a:endParaRPr>
          </a:p>
          <a:p>
            <a:endParaRPr lang="en-IN" sz="1200" dirty="0">
              <a:solidFill>
                <a:schemeClr val="tx1"/>
              </a:solidFill>
              <a:latin typeface="Times New Roman" panose="02020603050405020304" pitchFamily="18" charset="0"/>
              <a:cs typeface="Times New Roman" panose="02020603050405020304" pitchFamily="18" charset="0"/>
            </a:endParaRPr>
          </a:p>
          <a:p>
            <a:r>
              <a:rPr lang="en-IN" sz="1200" dirty="0" err="1">
                <a:solidFill>
                  <a:schemeClr val="tx1"/>
                </a:solidFill>
                <a:latin typeface="Times New Roman" panose="02020603050405020304" pitchFamily="18" charset="0"/>
                <a:cs typeface="Times New Roman" panose="02020603050405020304" pitchFamily="18" charset="0"/>
              </a:rPr>
              <a:t>identifySpecies</a:t>
            </a:r>
            <a:r>
              <a:rPr lang="en-IN" sz="1200" dirty="0">
                <a:solidFill>
                  <a:schemeClr val="tx1"/>
                </a:solidFill>
                <a:latin typeface="Times New Roman" panose="02020603050405020304" pitchFamily="18" charset="0"/>
                <a:cs typeface="Times New Roman" panose="02020603050405020304" pitchFamily="18" charset="0"/>
              </a:rPr>
              <a:t>()</a:t>
            </a:r>
          </a:p>
          <a:p>
            <a:r>
              <a:rPr lang="en-IN" sz="1200" dirty="0" err="1">
                <a:solidFill>
                  <a:schemeClr val="tx1"/>
                </a:solidFill>
                <a:latin typeface="Times New Roman" panose="02020603050405020304" pitchFamily="18" charset="0"/>
                <a:cs typeface="Times New Roman" panose="02020603050405020304" pitchFamily="18" charset="0"/>
              </a:rPr>
              <a:t>getDeatails</a:t>
            </a:r>
            <a:r>
              <a:rPr lang="en-IN" sz="1200" dirty="0">
                <a:solidFill>
                  <a:schemeClr val="tx1"/>
                </a:solidFill>
                <a:latin typeface="Times New Roman" panose="02020603050405020304" pitchFamily="18" charset="0"/>
                <a:cs typeface="Times New Roman" panose="02020603050405020304" pitchFamily="18" charset="0"/>
              </a:rPr>
              <a:t>()</a:t>
            </a:r>
          </a:p>
        </p:txBody>
      </p:sp>
      <p:sp>
        <p:nvSpPr>
          <p:cNvPr id="19" name="Rectangle 18">
            <a:extLst>
              <a:ext uri="{FF2B5EF4-FFF2-40B4-BE49-F238E27FC236}">
                <a16:creationId xmlns:a16="http://schemas.microsoft.com/office/drawing/2014/main" id="{8ECF44AA-974D-C15C-2089-48CF4191716C}"/>
              </a:ext>
            </a:extLst>
          </p:cNvPr>
          <p:cNvSpPr/>
          <p:nvPr/>
        </p:nvSpPr>
        <p:spPr>
          <a:xfrm>
            <a:off x="1638454" y="3106321"/>
            <a:ext cx="1156411" cy="1916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Alert</a:t>
            </a:r>
          </a:p>
        </p:txBody>
      </p:sp>
      <p:sp>
        <p:nvSpPr>
          <p:cNvPr id="20" name="Rectangle 19">
            <a:extLst>
              <a:ext uri="{FF2B5EF4-FFF2-40B4-BE49-F238E27FC236}">
                <a16:creationId xmlns:a16="http://schemas.microsoft.com/office/drawing/2014/main" id="{A35EC9D5-F46E-21C6-8A65-63CCF764B0A4}"/>
              </a:ext>
            </a:extLst>
          </p:cNvPr>
          <p:cNvSpPr/>
          <p:nvPr/>
        </p:nvSpPr>
        <p:spPr>
          <a:xfrm>
            <a:off x="1638455" y="3316714"/>
            <a:ext cx="1156411" cy="13231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err="1">
                <a:solidFill>
                  <a:schemeClr val="tx1"/>
                </a:solidFill>
                <a:latin typeface="Times New Roman" panose="02020603050405020304" pitchFamily="18" charset="0"/>
                <a:cs typeface="Times New Roman" panose="02020603050405020304" pitchFamily="18" charset="0"/>
              </a:rPr>
              <a:t>Alert_Id</a:t>
            </a:r>
            <a:endParaRPr lang="en-IN" sz="1200" dirty="0">
              <a:solidFill>
                <a:schemeClr val="tx1"/>
              </a:solidFill>
              <a:latin typeface="Times New Roman" panose="02020603050405020304" pitchFamily="18" charset="0"/>
              <a:cs typeface="Times New Roman" panose="02020603050405020304" pitchFamily="18" charset="0"/>
            </a:endParaRPr>
          </a:p>
          <a:p>
            <a:r>
              <a:rPr lang="en-IN" sz="1200" dirty="0">
                <a:solidFill>
                  <a:schemeClr val="tx1"/>
                </a:solidFill>
                <a:latin typeface="Times New Roman" panose="02020603050405020304" pitchFamily="18" charset="0"/>
                <a:cs typeface="Times New Roman" panose="02020603050405020304" pitchFamily="18" charset="0"/>
              </a:rPr>
              <a:t>Status</a:t>
            </a:r>
          </a:p>
          <a:p>
            <a:r>
              <a:rPr lang="en-IN" sz="1200" dirty="0">
                <a:solidFill>
                  <a:schemeClr val="tx1"/>
                </a:solidFill>
                <a:latin typeface="Times New Roman" panose="02020603050405020304" pitchFamily="18" charset="0"/>
                <a:cs typeface="Times New Roman" panose="02020603050405020304" pitchFamily="18" charset="0"/>
              </a:rPr>
              <a:t>Timestamp</a:t>
            </a:r>
          </a:p>
          <a:p>
            <a:endParaRPr lang="en-IN" sz="1200" dirty="0">
              <a:solidFill>
                <a:schemeClr val="tx1"/>
              </a:solidFill>
              <a:latin typeface="Times New Roman" panose="02020603050405020304" pitchFamily="18" charset="0"/>
              <a:cs typeface="Times New Roman" panose="02020603050405020304" pitchFamily="18" charset="0"/>
            </a:endParaRPr>
          </a:p>
          <a:p>
            <a:r>
              <a:rPr lang="en-IN" sz="1200" dirty="0" err="1">
                <a:solidFill>
                  <a:schemeClr val="tx1"/>
                </a:solidFill>
                <a:latin typeface="Times New Roman" panose="02020603050405020304" pitchFamily="18" charset="0"/>
                <a:cs typeface="Times New Roman" panose="02020603050405020304" pitchFamily="18" charset="0"/>
              </a:rPr>
              <a:t>triggerAlert</a:t>
            </a:r>
            <a:r>
              <a:rPr lang="en-IN" sz="1200" dirty="0">
                <a:solidFill>
                  <a:schemeClr val="tx1"/>
                </a:solidFill>
                <a:latin typeface="Times New Roman" panose="02020603050405020304" pitchFamily="18" charset="0"/>
                <a:cs typeface="Times New Roman" panose="02020603050405020304" pitchFamily="18" charset="0"/>
              </a:rPr>
              <a:t>()</a:t>
            </a:r>
          </a:p>
          <a:p>
            <a:r>
              <a:rPr lang="en-IN" sz="1200" dirty="0" err="1">
                <a:solidFill>
                  <a:schemeClr val="tx1"/>
                </a:solidFill>
                <a:latin typeface="Times New Roman" panose="02020603050405020304" pitchFamily="18" charset="0"/>
                <a:cs typeface="Times New Roman" panose="02020603050405020304" pitchFamily="18" charset="0"/>
              </a:rPr>
              <a:t>logAlert</a:t>
            </a:r>
            <a:r>
              <a:rPr lang="en-IN" sz="1200" dirty="0">
                <a:solidFill>
                  <a:schemeClr val="tx1"/>
                </a:solidFill>
                <a:latin typeface="Times New Roman" panose="02020603050405020304" pitchFamily="18" charset="0"/>
                <a:cs typeface="Times New Roman" panose="02020603050405020304" pitchFamily="18" charset="0"/>
              </a:rPr>
              <a:t>()</a:t>
            </a:r>
          </a:p>
        </p:txBody>
      </p:sp>
      <p:sp>
        <p:nvSpPr>
          <p:cNvPr id="21" name="Rectangle 20">
            <a:extLst>
              <a:ext uri="{FF2B5EF4-FFF2-40B4-BE49-F238E27FC236}">
                <a16:creationId xmlns:a16="http://schemas.microsoft.com/office/drawing/2014/main" id="{BA784C1A-0949-F55B-64CF-9723C5F137A0}"/>
              </a:ext>
            </a:extLst>
          </p:cNvPr>
          <p:cNvSpPr/>
          <p:nvPr/>
        </p:nvSpPr>
        <p:spPr>
          <a:xfrm>
            <a:off x="3639894" y="3106320"/>
            <a:ext cx="1772683" cy="1916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IoT Siren</a:t>
            </a:r>
          </a:p>
        </p:txBody>
      </p:sp>
      <p:sp>
        <p:nvSpPr>
          <p:cNvPr id="22" name="Rectangle 21">
            <a:extLst>
              <a:ext uri="{FF2B5EF4-FFF2-40B4-BE49-F238E27FC236}">
                <a16:creationId xmlns:a16="http://schemas.microsoft.com/office/drawing/2014/main" id="{478A5870-EF96-B64C-4A1A-3DB861BA73BA}"/>
              </a:ext>
            </a:extLst>
          </p:cNvPr>
          <p:cNvSpPr/>
          <p:nvPr/>
        </p:nvSpPr>
        <p:spPr>
          <a:xfrm>
            <a:off x="3639894" y="3309434"/>
            <a:ext cx="1772683" cy="13231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err="1">
                <a:solidFill>
                  <a:schemeClr val="tx1"/>
                </a:solidFill>
                <a:latin typeface="Times New Roman" panose="02020603050405020304" pitchFamily="18" charset="0"/>
                <a:cs typeface="Times New Roman" panose="02020603050405020304" pitchFamily="18" charset="0"/>
              </a:rPr>
              <a:t>Siren_Id</a:t>
            </a:r>
            <a:endParaRPr lang="en-IN" sz="1200" dirty="0">
              <a:solidFill>
                <a:schemeClr val="tx1"/>
              </a:solidFill>
              <a:latin typeface="Times New Roman" panose="02020603050405020304" pitchFamily="18" charset="0"/>
              <a:cs typeface="Times New Roman" panose="02020603050405020304" pitchFamily="18" charset="0"/>
            </a:endParaRPr>
          </a:p>
          <a:p>
            <a:r>
              <a:rPr lang="en-IN" sz="1200" dirty="0">
                <a:solidFill>
                  <a:schemeClr val="tx1"/>
                </a:solidFill>
                <a:latin typeface="Times New Roman" panose="02020603050405020304" pitchFamily="18" charset="0"/>
                <a:cs typeface="Times New Roman" panose="02020603050405020304" pitchFamily="18" charset="0"/>
              </a:rPr>
              <a:t>Location</a:t>
            </a:r>
          </a:p>
          <a:p>
            <a:r>
              <a:rPr lang="en-IN" sz="1200" dirty="0">
                <a:solidFill>
                  <a:schemeClr val="tx1"/>
                </a:solidFill>
                <a:latin typeface="Times New Roman" panose="02020603050405020304" pitchFamily="18" charset="0"/>
                <a:cs typeface="Times New Roman" panose="02020603050405020304" pitchFamily="18" charset="0"/>
              </a:rPr>
              <a:t>Volume</a:t>
            </a:r>
          </a:p>
          <a:p>
            <a:endParaRPr lang="en-IN" sz="1200" dirty="0">
              <a:solidFill>
                <a:schemeClr val="tx1"/>
              </a:solidFill>
              <a:latin typeface="Times New Roman" panose="02020603050405020304" pitchFamily="18" charset="0"/>
              <a:cs typeface="Times New Roman" panose="02020603050405020304" pitchFamily="18" charset="0"/>
            </a:endParaRPr>
          </a:p>
          <a:p>
            <a:r>
              <a:rPr lang="en-IN" sz="1200" dirty="0" err="1">
                <a:solidFill>
                  <a:schemeClr val="tx1"/>
                </a:solidFill>
                <a:latin typeface="Times New Roman" panose="02020603050405020304" pitchFamily="18" charset="0"/>
                <a:cs typeface="Times New Roman" panose="02020603050405020304" pitchFamily="18" charset="0"/>
              </a:rPr>
              <a:t>Activatesiren</a:t>
            </a:r>
            <a:r>
              <a:rPr lang="en-IN" sz="1200" dirty="0">
                <a:solidFill>
                  <a:schemeClr val="tx1"/>
                </a:solidFill>
                <a:latin typeface="Times New Roman" panose="02020603050405020304" pitchFamily="18" charset="0"/>
                <a:cs typeface="Times New Roman" panose="02020603050405020304" pitchFamily="18" charset="0"/>
              </a:rPr>
              <a:t>()</a:t>
            </a:r>
          </a:p>
          <a:p>
            <a:r>
              <a:rPr lang="en-IN" sz="1200" dirty="0" err="1">
                <a:solidFill>
                  <a:schemeClr val="tx1"/>
                </a:solidFill>
                <a:latin typeface="Times New Roman" panose="02020603050405020304" pitchFamily="18" charset="0"/>
                <a:cs typeface="Times New Roman" panose="02020603050405020304" pitchFamily="18" charset="0"/>
              </a:rPr>
              <a:t>DeactivateSiren</a:t>
            </a:r>
            <a:r>
              <a:rPr lang="en-IN" sz="1200" dirty="0">
                <a:solidFill>
                  <a:schemeClr val="tx1"/>
                </a:solidFill>
                <a:latin typeface="Times New Roman" panose="02020603050405020304" pitchFamily="18" charset="0"/>
                <a:cs typeface="Times New Roman" panose="02020603050405020304" pitchFamily="18" charset="0"/>
              </a:rPr>
              <a:t>()</a:t>
            </a:r>
          </a:p>
        </p:txBody>
      </p:sp>
      <p:cxnSp>
        <p:nvCxnSpPr>
          <p:cNvPr id="23" name="Straight Arrow Connector 22">
            <a:extLst>
              <a:ext uri="{FF2B5EF4-FFF2-40B4-BE49-F238E27FC236}">
                <a16:creationId xmlns:a16="http://schemas.microsoft.com/office/drawing/2014/main" id="{A7EA1DDD-F036-CC28-8B73-90F5EBB7253B}"/>
              </a:ext>
            </a:extLst>
          </p:cNvPr>
          <p:cNvCxnSpPr>
            <a:cxnSpLocks/>
            <a:stCxn id="10" idx="3"/>
            <a:endCxn id="13" idx="1"/>
          </p:cNvCxnSpPr>
          <p:nvPr/>
        </p:nvCxnSpPr>
        <p:spPr>
          <a:xfrm>
            <a:off x="2813793" y="2030125"/>
            <a:ext cx="826101" cy="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DC5077-A094-5659-D83E-464C529EB2AC}"/>
              </a:ext>
            </a:extLst>
          </p:cNvPr>
          <p:cNvCxnSpPr>
            <a:cxnSpLocks/>
            <a:stCxn id="13" idx="3"/>
            <a:endCxn id="16" idx="1"/>
          </p:cNvCxnSpPr>
          <p:nvPr/>
        </p:nvCxnSpPr>
        <p:spPr>
          <a:xfrm flipV="1">
            <a:off x="5412577" y="2030125"/>
            <a:ext cx="845028" cy="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228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4F66F-B155-4894-0CFF-65AED5E8FF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8372BD-D2C1-FD48-7D6D-AA4532AE406B}"/>
              </a:ext>
            </a:extLst>
          </p:cNvPr>
          <p:cNvSpPr>
            <a:spLocks noGrp="1"/>
          </p:cNvSpPr>
          <p:nvPr>
            <p:ph type="title"/>
          </p:nvPr>
        </p:nvSpPr>
        <p:spPr>
          <a:xfrm>
            <a:off x="813594" y="317288"/>
            <a:ext cx="7395300" cy="841800"/>
          </a:xfrm>
        </p:spPr>
        <p:txBody>
          <a:bodyPr/>
          <a:lstStyle/>
          <a:p>
            <a:r>
              <a:rPr lang="en-IN" dirty="0">
                <a:latin typeface="Times New Roman"/>
                <a:cs typeface="Times New Roman"/>
              </a:rPr>
              <a:t>Object Diagram:</a:t>
            </a:r>
          </a:p>
        </p:txBody>
      </p:sp>
      <p:sp>
        <p:nvSpPr>
          <p:cNvPr id="4" name="Subtitle 3">
            <a:extLst>
              <a:ext uri="{FF2B5EF4-FFF2-40B4-BE49-F238E27FC236}">
                <a16:creationId xmlns:a16="http://schemas.microsoft.com/office/drawing/2014/main" id="{9E1FAECC-E3BE-0B73-BE6F-6323DF1E4B59}"/>
              </a:ext>
            </a:extLst>
          </p:cNvPr>
          <p:cNvSpPr>
            <a:spLocks noGrp="1"/>
          </p:cNvSpPr>
          <p:nvPr>
            <p:ph type="subTitle" idx="1"/>
          </p:nvPr>
        </p:nvSpPr>
        <p:spPr>
          <a:xfrm>
            <a:off x="3729905" y="4724345"/>
            <a:ext cx="1772683" cy="428625"/>
          </a:xfrm>
        </p:spPr>
        <p:txBody>
          <a:bodyPr/>
          <a:lstStyle/>
          <a:p>
            <a:pPr marL="139700" indent="0"/>
            <a:r>
              <a:rPr lang="en-US" dirty="0">
                <a:latin typeface="Times New Roman"/>
                <a:cs typeface="Times New Roman"/>
              </a:rPr>
              <a:t>Object Diagram</a:t>
            </a:r>
          </a:p>
        </p:txBody>
      </p:sp>
      <p:sp>
        <p:nvSpPr>
          <p:cNvPr id="5" name="Rectangle 4">
            <a:extLst>
              <a:ext uri="{FF2B5EF4-FFF2-40B4-BE49-F238E27FC236}">
                <a16:creationId xmlns:a16="http://schemas.microsoft.com/office/drawing/2014/main" id="{3AA3EAE4-943D-0BF1-C276-59057AB51F2D}"/>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6C17A121-056A-73B8-13F4-D54F1F15ADDB}"/>
              </a:ext>
            </a:extLst>
          </p:cNvPr>
          <p:cNvSpPr/>
          <p:nvPr/>
        </p:nvSpPr>
        <p:spPr>
          <a:xfrm>
            <a:off x="1657381" y="1159088"/>
            <a:ext cx="1229015" cy="1916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Camera 1</a:t>
            </a:r>
          </a:p>
        </p:txBody>
      </p:sp>
      <p:cxnSp>
        <p:nvCxnSpPr>
          <p:cNvPr id="12" name="Straight Arrow Connector 11">
            <a:extLst>
              <a:ext uri="{FF2B5EF4-FFF2-40B4-BE49-F238E27FC236}">
                <a16:creationId xmlns:a16="http://schemas.microsoft.com/office/drawing/2014/main" id="{97111B0B-FCF0-133E-370B-4969944195FE}"/>
              </a:ext>
            </a:extLst>
          </p:cNvPr>
          <p:cNvCxnSpPr>
            <a:cxnSpLocks/>
          </p:cNvCxnSpPr>
          <p:nvPr/>
        </p:nvCxnSpPr>
        <p:spPr>
          <a:xfrm>
            <a:off x="2216658" y="2301762"/>
            <a:ext cx="0" cy="804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A2AE5-4022-0E57-5E06-2DE0123BE31C}"/>
              </a:ext>
            </a:extLst>
          </p:cNvPr>
          <p:cNvCxnSpPr>
            <a:cxnSpLocks/>
          </p:cNvCxnSpPr>
          <p:nvPr/>
        </p:nvCxnSpPr>
        <p:spPr>
          <a:xfrm>
            <a:off x="4424635" y="2443033"/>
            <a:ext cx="0" cy="6449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1CF30C4-F9C2-04C2-EE32-B09CF0E92894}"/>
              </a:ext>
            </a:extLst>
          </p:cNvPr>
          <p:cNvSpPr/>
          <p:nvPr/>
        </p:nvSpPr>
        <p:spPr>
          <a:xfrm>
            <a:off x="1657382" y="1368539"/>
            <a:ext cx="1238415" cy="13231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err="1">
                <a:solidFill>
                  <a:schemeClr val="tx1"/>
                </a:solidFill>
                <a:latin typeface="Times New Roman" panose="02020603050405020304" pitchFamily="18" charset="0"/>
                <a:cs typeface="Times New Roman" panose="02020603050405020304" pitchFamily="18" charset="0"/>
              </a:rPr>
              <a:t>Camera_Id</a:t>
            </a:r>
            <a:r>
              <a:rPr lang="en-IN" sz="1200" dirty="0">
                <a:solidFill>
                  <a:schemeClr val="tx1"/>
                </a:solidFill>
                <a:latin typeface="Times New Roman" panose="02020603050405020304" pitchFamily="18" charset="0"/>
                <a:cs typeface="Times New Roman" panose="02020603050405020304" pitchFamily="18" charset="0"/>
              </a:rPr>
              <a:t>: 1</a:t>
            </a:r>
          </a:p>
          <a:p>
            <a:r>
              <a:rPr lang="en-IN" sz="1200" dirty="0">
                <a:solidFill>
                  <a:schemeClr val="tx1"/>
                </a:solidFill>
                <a:latin typeface="Times New Roman" panose="02020603050405020304" pitchFamily="18" charset="0"/>
                <a:cs typeface="Times New Roman" panose="02020603050405020304" pitchFamily="18" charset="0"/>
              </a:rPr>
              <a:t>Location: Zone 1</a:t>
            </a:r>
          </a:p>
          <a:p>
            <a:r>
              <a:rPr lang="en-IN" sz="1200" dirty="0">
                <a:solidFill>
                  <a:schemeClr val="tx1"/>
                </a:solidFill>
                <a:latin typeface="Times New Roman" panose="02020603050405020304" pitchFamily="18" charset="0"/>
                <a:cs typeface="Times New Roman" panose="02020603050405020304" pitchFamily="18" charset="0"/>
              </a:rPr>
              <a:t>Status : Active</a:t>
            </a:r>
          </a:p>
          <a:p>
            <a:endParaRPr lang="en-IN" sz="1200" dirty="0">
              <a:solidFill>
                <a:schemeClr val="tx1"/>
              </a:solidFill>
              <a:latin typeface="Times New Roman" panose="02020603050405020304" pitchFamily="18" charset="0"/>
              <a:cs typeface="Times New Roman" panose="02020603050405020304" pitchFamily="18" charset="0"/>
            </a:endParaRPr>
          </a:p>
          <a:p>
            <a:r>
              <a:rPr lang="en-IN" sz="1200" dirty="0" err="1">
                <a:solidFill>
                  <a:schemeClr val="tx1"/>
                </a:solidFill>
                <a:latin typeface="Times New Roman" panose="02020603050405020304" pitchFamily="18" charset="0"/>
                <a:cs typeface="Times New Roman" panose="02020603050405020304" pitchFamily="18" charset="0"/>
              </a:rPr>
              <a:t>CaptureImage</a:t>
            </a:r>
            <a:r>
              <a:rPr lang="en-IN" sz="1200" dirty="0">
                <a:solidFill>
                  <a:schemeClr val="tx1"/>
                </a:solidFill>
                <a:latin typeface="Times New Roman" panose="02020603050405020304" pitchFamily="18" charset="0"/>
                <a:cs typeface="Times New Roman" panose="02020603050405020304" pitchFamily="18" charset="0"/>
              </a:rPr>
              <a:t>()</a:t>
            </a:r>
          </a:p>
          <a:p>
            <a:r>
              <a:rPr lang="en-IN" sz="1200" dirty="0" err="1">
                <a:solidFill>
                  <a:schemeClr val="tx1"/>
                </a:solidFill>
                <a:latin typeface="Times New Roman" panose="02020603050405020304" pitchFamily="18" charset="0"/>
                <a:cs typeface="Times New Roman" panose="02020603050405020304" pitchFamily="18" charset="0"/>
              </a:rPr>
              <a:t>SendImage</a:t>
            </a:r>
            <a:r>
              <a:rPr lang="en-IN" sz="1200" dirty="0">
                <a:solidFill>
                  <a:schemeClr val="tx1"/>
                </a:solidFill>
                <a:latin typeface="Times New Roman" panose="02020603050405020304" pitchFamily="18" charset="0"/>
                <a:cs typeface="Times New Roman" panose="02020603050405020304" pitchFamily="18" charset="0"/>
              </a:rPr>
              <a:t>()</a:t>
            </a:r>
          </a:p>
        </p:txBody>
      </p:sp>
      <p:sp>
        <p:nvSpPr>
          <p:cNvPr id="11" name="Rectangle 10">
            <a:extLst>
              <a:ext uri="{FF2B5EF4-FFF2-40B4-BE49-F238E27FC236}">
                <a16:creationId xmlns:a16="http://schemas.microsoft.com/office/drawing/2014/main" id="{8231F307-B9B9-9A77-B2E3-8744DFFFDD2E}"/>
              </a:ext>
            </a:extLst>
          </p:cNvPr>
          <p:cNvSpPr/>
          <p:nvPr/>
        </p:nvSpPr>
        <p:spPr>
          <a:xfrm>
            <a:off x="3639894" y="1165426"/>
            <a:ext cx="1772683" cy="1916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Animal Detection Model</a:t>
            </a:r>
          </a:p>
        </p:txBody>
      </p:sp>
      <p:sp>
        <p:nvSpPr>
          <p:cNvPr id="13" name="Rectangle 12">
            <a:extLst>
              <a:ext uri="{FF2B5EF4-FFF2-40B4-BE49-F238E27FC236}">
                <a16:creationId xmlns:a16="http://schemas.microsoft.com/office/drawing/2014/main" id="{EC19D32D-9E8E-79CD-4C90-F2468108C4C4}"/>
              </a:ext>
            </a:extLst>
          </p:cNvPr>
          <p:cNvSpPr/>
          <p:nvPr/>
        </p:nvSpPr>
        <p:spPr>
          <a:xfrm>
            <a:off x="3639894" y="1380870"/>
            <a:ext cx="1772683" cy="13231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anose="02020603050405020304" pitchFamily="18" charset="0"/>
                <a:cs typeface="Times New Roman" panose="02020603050405020304" pitchFamily="18" charset="0"/>
              </a:rPr>
              <a:t>Accuracy: 95%</a:t>
            </a:r>
          </a:p>
          <a:p>
            <a:r>
              <a:rPr lang="en-IN" sz="1200" dirty="0">
                <a:solidFill>
                  <a:schemeClr val="tx1"/>
                </a:solidFill>
                <a:latin typeface="Times New Roman" panose="02020603050405020304" pitchFamily="18" charset="0"/>
                <a:cs typeface="Times New Roman" panose="02020603050405020304" pitchFamily="18" charset="0"/>
              </a:rPr>
              <a:t>Result: leopard</a:t>
            </a:r>
          </a:p>
          <a:p>
            <a:endParaRPr lang="en-IN" sz="1200" dirty="0">
              <a:solidFill>
                <a:schemeClr val="tx1"/>
              </a:solidFill>
              <a:latin typeface="Times New Roman" panose="02020603050405020304" pitchFamily="18" charset="0"/>
              <a:cs typeface="Times New Roman" panose="02020603050405020304" pitchFamily="18" charset="0"/>
            </a:endParaRPr>
          </a:p>
          <a:p>
            <a:r>
              <a:rPr lang="en-IN" sz="1200" dirty="0" err="1">
                <a:solidFill>
                  <a:schemeClr val="tx1"/>
                </a:solidFill>
                <a:latin typeface="Times New Roman" panose="02020603050405020304" pitchFamily="18" charset="0"/>
                <a:cs typeface="Times New Roman" panose="02020603050405020304" pitchFamily="18" charset="0"/>
              </a:rPr>
              <a:t>detectAnimal</a:t>
            </a:r>
            <a:r>
              <a:rPr lang="en-IN" sz="1200" dirty="0">
                <a:solidFill>
                  <a:schemeClr val="tx1"/>
                </a:solidFill>
                <a:latin typeface="Times New Roman" panose="02020603050405020304" pitchFamily="18" charset="0"/>
                <a:cs typeface="Times New Roman" panose="02020603050405020304" pitchFamily="18" charset="0"/>
              </a:rPr>
              <a:t>(image)</a:t>
            </a:r>
          </a:p>
          <a:p>
            <a:r>
              <a:rPr lang="en-IN" sz="1200" dirty="0" err="1">
                <a:solidFill>
                  <a:schemeClr val="tx1"/>
                </a:solidFill>
                <a:latin typeface="Times New Roman" panose="02020603050405020304" pitchFamily="18" charset="0"/>
                <a:cs typeface="Times New Roman" panose="02020603050405020304" pitchFamily="18" charset="0"/>
              </a:rPr>
              <a:t>classifySpecies</a:t>
            </a:r>
            <a:r>
              <a:rPr lang="en-IN" sz="1200" dirty="0">
                <a:solidFill>
                  <a:schemeClr val="tx1"/>
                </a:solidFill>
                <a:latin typeface="Times New Roman" panose="02020603050405020304" pitchFamily="18" charset="0"/>
                <a:cs typeface="Times New Roman" panose="02020603050405020304" pitchFamily="18" charset="0"/>
              </a:rPr>
              <a:t>(image)</a:t>
            </a:r>
          </a:p>
        </p:txBody>
      </p:sp>
      <p:sp>
        <p:nvSpPr>
          <p:cNvPr id="15" name="Rectangle 14">
            <a:extLst>
              <a:ext uri="{FF2B5EF4-FFF2-40B4-BE49-F238E27FC236}">
                <a16:creationId xmlns:a16="http://schemas.microsoft.com/office/drawing/2014/main" id="{C46D62BB-C87E-B9E0-2EC9-4C27B13EE6D7}"/>
              </a:ext>
            </a:extLst>
          </p:cNvPr>
          <p:cNvSpPr/>
          <p:nvPr/>
        </p:nvSpPr>
        <p:spPr>
          <a:xfrm>
            <a:off x="6257605" y="1165426"/>
            <a:ext cx="1694904" cy="1916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Animal</a:t>
            </a:r>
          </a:p>
        </p:txBody>
      </p:sp>
      <p:sp>
        <p:nvSpPr>
          <p:cNvPr id="16" name="Rectangle 15">
            <a:extLst>
              <a:ext uri="{FF2B5EF4-FFF2-40B4-BE49-F238E27FC236}">
                <a16:creationId xmlns:a16="http://schemas.microsoft.com/office/drawing/2014/main" id="{A38A0385-E108-DCA4-115E-9C6E567D5120}"/>
              </a:ext>
            </a:extLst>
          </p:cNvPr>
          <p:cNvSpPr/>
          <p:nvPr/>
        </p:nvSpPr>
        <p:spPr>
          <a:xfrm>
            <a:off x="6257605" y="1368539"/>
            <a:ext cx="1694904" cy="13231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anose="02020603050405020304" pitchFamily="18" charset="0"/>
                <a:cs typeface="Times New Roman" panose="02020603050405020304" pitchFamily="18" charset="0"/>
              </a:rPr>
              <a:t>Species: Leopard</a:t>
            </a:r>
          </a:p>
          <a:p>
            <a:r>
              <a:rPr lang="en-IN" sz="1200" dirty="0" err="1">
                <a:solidFill>
                  <a:schemeClr val="tx1"/>
                </a:solidFill>
                <a:latin typeface="Times New Roman" panose="02020603050405020304" pitchFamily="18" charset="0"/>
                <a:cs typeface="Times New Roman" panose="02020603050405020304" pitchFamily="18" charset="0"/>
              </a:rPr>
              <a:t>Location_detail</a:t>
            </a:r>
            <a:r>
              <a:rPr lang="en-IN" sz="1200" dirty="0">
                <a:solidFill>
                  <a:schemeClr val="tx1"/>
                </a:solidFill>
                <a:latin typeface="Times New Roman" panose="02020603050405020304" pitchFamily="18" charset="0"/>
                <a:cs typeface="Times New Roman" panose="02020603050405020304" pitchFamily="18" charset="0"/>
              </a:rPr>
              <a:t>: Zone 1</a:t>
            </a:r>
          </a:p>
          <a:p>
            <a:endParaRPr lang="en-IN" sz="1200" dirty="0">
              <a:solidFill>
                <a:schemeClr val="tx1"/>
              </a:solidFill>
              <a:latin typeface="Times New Roman" panose="02020603050405020304" pitchFamily="18" charset="0"/>
              <a:cs typeface="Times New Roman" panose="02020603050405020304" pitchFamily="18" charset="0"/>
            </a:endParaRPr>
          </a:p>
          <a:p>
            <a:r>
              <a:rPr lang="en-IN" sz="1200" dirty="0" err="1">
                <a:solidFill>
                  <a:schemeClr val="tx1"/>
                </a:solidFill>
                <a:latin typeface="Times New Roman" panose="02020603050405020304" pitchFamily="18" charset="0"/>
                <a:cs typeface="Times New Roman" panose="02020603050405020304" pitchFamily="18" charset="0"/>
              </a:rPr>
              <a:t>identifySpecies</a:t>
            </a:r>
            <a:r>
              <a:rPr lang="en-IN" sz="1200" dirty="0">
                <a:solidFill>
                  <a:schemeClr val="tx1"/>
                </a:solidFill>
                <a:latin typeface="Times New Roman" panose="02020603050405020304" pitchFamily="18" charset="0"/>
                <a:cs typeface="Times New Roman" panose="02020603050405020304" pitchFamily="18" charset="0"/>
              </a:rPr>
              <a:t>()</a:t>
            </a:r>
          </a:p>
          <a:p>
            <a:r>
              <a:rPr lang="en-IN" sz="1200" dirty="0" err="1">
                <a:solidFill>
                  <a:schemeClr val="tx1"/>
                </a:solidFill>
                <a:latin typeface="Times New Roman" panose="02020603050405020304" pitchFamily="18" charset="0"/>
                <a:cs typeface="Times New Roman" panose="02020603050405020304" pitchFamily="18" charset="0"/>
              </a:rPr>
              <a:t>getDeatails</a:t>
            </a:r>
            <a:r>
              <a:rPr lang="en-IN" sz="1200" dirty="0">
                <a:solidFill>
                  <a:schemeClr val="tx1"/>
                </a:solidFill>
                <a:latin typeface="Times New Roman" panose="02020603050405020304" pitchFamily="18" charset="0"/>
                <a:cs typeface="Times New Roman" panose="02020603050405020304" pitchFamily="18" charset="0"/>
              </a:rPr>
              <a:t>()</a:t>
            </a:r>
          </a:p>
        </p:txBody>
      </p:sp>
      <p:sp>
        <p:nvSpPr>
          <p:cNvPr id="19" name="Rectangle 18">
            <a:extLst>
              <a:ext uri="{FF2B5EF4-FFF2-40B4-BE49-F238E27FC236}">
                <a16:creationId xmlns:a16="http://schemas.microsoft.com/office/drawing/2014/main" id="{6299E139-1A67-F414-B104-825685017F5F}"/>
              </a:ext>
            </a:extLst>
          </p:cNvPr>
          <p:cNvSpPr/>
          <p:nvPr/>
        </p:nvSpPr>
        <p:spPr>
          <a:xfrm>
            <a:off x="1638454" y="3106321"/>
            <a:ext cx="2091447" cy="1916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Alert</a:t>
            </a:r>
          </a:p>
        </p:txBody>
      </p:sp>
      <p:sp>
        <p:nvSpPr>
          <p:cNvPr id="20" name="Rectangle 19">
            <a:extLst>
              <a:ext uri="{FF2B5EF4-FFF2-40B4-BE49-F238E27FC236}">
                <a16:creationId xmlns:a16="http://schemas.microsoft.com/office/drawing/2014/main" id="{B5ADDEDA-7556-8DD6-95A5-FDF5F8425C9D}"/>
              </a:ext>
            </a:extLst>
          </p:cNvPr>
          <p:cNvSpPr/>
          <p:nvPr/>
        </p:nvSpPr>
        <p:spPr>
          <a:xfrm>
            <a:off x="1638455" y="3316714"/>
            <a:ext cx="2091447" cy="13231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err="1">
                <a:solidFill>
                  <a:schemeClr val="tx1"/>
                </a:solidFill>
                <a:latin typeface="Times New Roman" panose="02020603050405020304" pitchFamily="18" charset="0"/>
                <a:cs typeface="Times New Roman" panose="02020603050405020304" pitchFamily="18" charset="0"/>
              </a:rPr>
              <a:t>Alert_Id</a:t>
            </a:r>
            <a:r>
              <a:rPr lang="en-IN" sz="1200" dirty="0">
                <a:solidFill>
                  <a:schemeClr val="tx1"/>
                </a:solidFill>
                <a:latin typeface="Times New Roman" panose="02020603050405020304" pitchFamily="18" charset="0"/>
                <a:cs typeface="Times New Roman" panose="02020603050405020304" pitchFamily="18" charset="0"/>
              </a:rPr>
              <a:t>: 101</a:t>
            </a:r>
          </a:p>
          <a:p>
            <a:r>
              <a:rPr lang="en-IN" sz="1200" dirty="0">
                <a:solidFill>
                  <a:schemeClr val="tx1"/>
                </a:solidFill>
                <a:latin typeface="Times New Roman" panose="02020603050405020304" pitchFamily="18" charset="0"/>
                <a:cs typeface="Times New Roman" panose="02020603050405020304" pitchFamily="18" charset="0"/>
              </a:rPr>
              <a:t>Status: Active</a:t>
            </a:r>
          </a:p>
          <a:p>
            <a:r>
              <a:rPr lang="en-IN" sz="1200" dirty="0">
                <a:solidFill>
                  <a:schemeClr val="tx1"/>
                </a:solidFill>
                <a:latin typeface="Times New Roman" panose="02020603050405020304" pitchFamily="18" charset="0"/>
                <a:cs typeface="Times New Roman" panose="02020603050405020304" pitchFamily="18" charset="0"/>
              </a:rPr>
              <a:t>Timestamp: 2024-10-27 10:15</a:t>
            </a:r>
          </a:p>
          <a:p>
            <a:endParaRPr lang="en-IN" sz="1200" dirty="0">
              <a:solidFill>
                <a:schemeClr val="tx1"/>
              </a:solidFill>
              <a:latin typeface="Times New Roman" panose="02020603050405020304" pitchFamily="18" charset="0"/>
              <a:cs typeface="Times New Roman" panose="02020603050405020304" pitchFamily="18" charset="0"/>
            </a:endParaRPr>
          </a:p>
          <a:p>
            <a:r>
              <a:rPr lang="en-IN" sz="1200" dirty="0" err="1">
                <a:solidFill>
                  <a:schemeClr val="tx1"/>
                </a:solidFill>
                <a:latin typeface="Times New Roman" panose="02020603050405020304" pitchFamily="18" charset="0"/>
                <a:cs typeface="Times New Roman" panose="02020603050405020304" pitchFamily="18" charset="0"/>
              </a:rPr>
              <a:t>triggerAlert</a:t>
            </a:r>
            <a:r>
              <a:rPr lang="en-IN" sz="1200" dirty="0">
                <a:solidFill>
                  <a:schemeClr val="tx1"/>
                </a:solidFill>
                <a:latin typeface="Times New Roman" panose="02020603050405020304" pitchFamily="18" charset="0"/>
                <a:cs typeface="Times New Roman" panose="02020603050405020304" pitchFamily="18" charset="0"/>
              </a:rPr>
              <a:t>()</a:t>
            </a:r>
          </a:p>
          <a:p>
            <a:r>
              <a:rPr lang="en-IN" sz="1200" dirty="0" err="1">
                <a:solidFill>
                  <a:schemeClr val="tx1"/>
                </a:solidFill>
                <a:latin typeface="Times New Roman" panose="02020603050405020304" pitchFamily="18" charset="0"/>
                <a:cs typeface="Times New Roman" panose="02020603050405020304" pitchFamily="18" charset="0"/>
              </a:rPr>
              <a:t>logAlert</a:t>
            </a:r>
            <a:r>
              <a:rPr lang="en-IN" sz="1200" dirty="0">
                <a:solidFill>
                  <a:schemeClr val="tx1"/>
                </a:solidFill>
                <a:latin typeface="Times New Roman" panose="02020603050405020304" pitchFamily="18" charset="0"/>
                <a:cs typeface="Times New Roman" panose="02020603050405020304" pitchFamily="18" charset="0"/>
              </a:rPr>
              <a:t>()</a:t>
            </a:r>
          </a:p>
        </p:txBody>
      </p:sp>
      <p:sp>
        <p:nvSpPr>
          <p:cNvPr id="21" name="Rectangle 20">
            <a:extLst>
              <a:ext uri="{FF2B5EF4-FFF2-40B4-BE49-F238E27FC236}">
                <a16:creationId xmlns:a16="http://schemas.microsoft.com/office/drawing/2014/main" id="{7015A6D8-E0FE-3CEB-2E1B-8C8A187BB38F}"/>
              </a:ext>
            </a:extLst>
          </p:cNvPr>
          <p:cNvSpPr/>
          <p:nvPr/>
        </p:nvSpPr>
        <p:spPr>
          <a:xfrm>
            <a:off x="4166367" y="3115597"/>
            <a:ext cx="1772683" cy="1916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IoT Siren</a:t>
            </a:r>
          </a:p>
        </p:txBody>
      </p:sp>
      <p:sp>
        <p:nvSpPr>
          <p:cNvPr id="22" name="Rectangle 21">
            <a:extLst>
              <a:ext uri="{FF2B5EF4-FFF2-40B4-BE49-F238E27FC236}">
                <a16:creationId xmlns:a16="http://schemas.microsoft.com/office/drawing/2014/main" id="{73038336-4FF1-C07D-BBD6-C45BABF4F413}"/>
              </a:ext>
            </a:extLst>
          </p:cNvPr>
          <p:cNvSpPr/>
          <p:nvPr/>
        </p:nvSpPr>
        <p:spPr>
          <a:xfrm>
            <a:off x="4166367" y="3318711"/>
            <a:ext cx="1772683" cy="13231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err="1">
                <a:solidFill>
                  <a:schemeClr val="tx1"/>
                </a:solidFill>
                <a:latin typeface="Times New Roman" panose="02020603050405020304" pitchFamily="18" charset="0"/>
                <a:cs typeface="Times New Roman" panose="02020603050405020304" pitchFamily="18" charset="0"/>
              </a:rPr>
              <a:t>Siren_Id</a:t>
            </a:r>
            <a:r>
              <a:rPr lang="en-IN" sz="1200" dirty="0">
                <a:solidFill>
                  <a:schemeClr val="tx1"/>
                </a:solidFill>
                <a:latin typeface="Times New Roman" panose="02020603050405020304" pitchFamily="18" charset="0"/>
                <a:cs typeface="Times New Roman" panose="02020603050405020304" pitchFamily="18" charset="0"/>
              </a:rPr>
              <a:t>: 01</a:t>
            </a:r>
          </a:p>
          <a:p>
            <a:r>
              <a:rPr lang="en-IN" sz="1200" dirty="0">
                <a:solidFill>
                  <a:schemeClr val="tx1"/>
                </a:solidFill>
                <a:latin typeface="Times New Roman" panose="02020603050405020304" pitchFamily="18" charset="0"/>
                <a:cs typeface="Times New Roman" panose="02020603050405020304" pitchFamily="18" charset="0"/>
              </a:rPr>
              <a:t>Location: Zone1</a:t>
            </a:r>
          </a:p>
          <a:p>
            <a:r>
              <a:rPr lang="en-IN" sz="1200" dirty="0">
                <a:solidFill>
                  <a:schemeClr val="tx1"/>
                </a:solidFill>
                <a:latin typeface="Times New Roman" panose="02020603050405020304" pitchFamily="18" charset="0"/>
                <a:cs typeface="Times New Roman" panose="02020603050405020304" pitchFamily="18" charset="0"/>
              </a:rPr>
              <a:t>Volume: High</a:t>
            </a:r>
          </a:p>
          <a:p>
            <a:endParaRPr lang="en-IN" sz="1200" dirty="0">
              <a:solidFill>
                <a:schemeClr val="tx1"/>
              </a:solidFill>
              <a:latin typeface="Times New Roman" panose="02020603050405020304" pitchFamily="18" charset="0"/>
              <a:cs typeface="Times New Roman" panose="02020603050405020304" pitchFamily="18" charset="0"/>
            </a:endParaRPr>
          </a:p>
          <a:p>
            <a:r>
              <a:rPr lang="en-IN" sz="1200" dirty="0" err="1">
                <a:solidFill>
                  <a:schemeClr val="tx1"/>
                </a:solidFill>
                <a:latin typeface="Times New Roman" panose="02020603050405020304" pitchFamily="18" charset="0"/>
                <a:cs typeface="Times New Roman" panose="02020603050405020304" pitchFamily="18" charset="0"/>
              </a:rPr>
              <a:t>Activatesiren</a:t>
            </a:r>
            <a:r>
              <a:rPr lang="en-IN" sz="1200" dirty="0">
                <a:solidFill>
                  <a:schemeClr val="tx1"/>
                </a:solidFill>
                <a:latin typeface="Times New Roman" panose="02020603050405020304" pitchFamily="18" charset="0"/>
                <a:cs typeface="Times New Roman" panose="02020603050405020304" pitchFamily="18" charset="0"/>
              </a:rPr>
              <a:t>()</a:t>
            </a:r>
          </a:p>
          <a:p>
            <a:r>
              <a:rPr lang="en-IN" sz="1200" dirty="0" err="1">
                <a:solidFill>
                  <a:schemeClr val="tx1"/>
                </a:solidFill>
                <a:latin typeface="Times New Roman" panose="02020603050405020304" pitchFamily="18" charset="0"/>
                <a:cs typeface="Times New Roman" panose="02020603050405020304" pitchFamily="18" charset="0"/>
              </a:rPr>
              <a:t>DeactivateSiren</a:t>
            </a:r>
            <a:r>
              <a:rPr lang="en-IN" sz="1200" dirty="0">
                <a:solidFill>
                  <a:schemeClr val="tx1"/>
                </a:solidFill>
                <a:latin typeface="Times New Roman" panose="02020603050405020304" pitchFamily="18" charset="0"/>
                <a:cs typeface="Times New Roman" panose="02020603050405020304" pitchFamily="18" charset="0"/>
              </a:rPr>
              <a:t>()</a:t>
            </a:r>
          </a:p>
        </p:txBody>
      </p:sp>
      <p:cxnSp>
        <p:nvCxnSpPr>
          <p:cNvPr id="23" name="Straight Arrow Connector 22">
            <a:extLst>
              <a:ext uri="{FF2B5EF4-FFF2-40B4-BE49-F238E27FC236}">
                <a16:creationId xmlns:a16="http://schemas.microsoft.com/office/drawing/2014/main" id="{8748509A-5709-3DC1-6B4B-F50D022E07D8}"/>
              </a:ext>
            </a:extLst>
          </p:cNvPr>
          <p:cNvCxnSpPr>
            <a:cxnSpLocks/>
            <a:stCxn id="10" idx="3"/>
            <a:endCxn id="13" idx="1"/>
          </p:cNvCxnSpPr>
          <p:nvPr/>
        </p:nvCxnSpPr>
        <p:spPr>
          <a:xfrm>
            <a:off x="2895797" y="2030125"/>
            <a:ext cx="744097" cy="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6CA8FE9-A1E9-F931-88E0-A867B04FA282}"/>
              </a:ext>
            </a:extLst>
          </p:cNvPr>
          <p:cNvCxnSpPr>
            <a:cxnSpLocks/>
            <a:stCxn id="13" idx="3"/>
            <a:endCxn id="16" idx="1"/>
          </p:cNvCxnSpPr>
          <p:nvPr/>
        </p:nvCxnSpPr>
        <p:spPr>
          <a:xfrm flipV="1">
            <a:off x="5412577" y="2030125"/>
            <a:ext cx="845028" cy="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367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6B403-BD0B-74BB-4EC5-3151D68B3D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E64167-B1EF-8A89-4988-653F7598BD6B}"/>
              </a:ext>
            </a:extLst>
          </p:cNvPr>
          <p:cNvSpPr>
            <a:spLocks noGrp="1"/>
          </p:cNvSpPr>
          <p:nvPr>
            <p:ph type="title"/>
          </p:nvPr>
        </p:nvSpPr>
        <p:spPr>
          <a:xfrm>
            <a:off x="874350" y="317288"/>
            <a:ext cx="7395300" cy="841800"/>
          </a:xfrm>
        </p:spPr>
        <p:txBody>
          <a:bodyPr/>
          <a:lstStyle/>
          <a:p>
            <a:r>
              <a:rPr lang="en-IN" dirty="0">
                <a:latin typeface="Times New Roman"/>
                <a:cs typeface="Times New Roman"/>
              </a:rPr>
              <a:t>Own Contribution:</a:t>
            </a:r>
          </a:p>
        </p:txBody>
      </p:sp>
      <p:sp>
        <p:nvSpPr>
          <p:cNvPr id="4" name="Subtitle 3">
            <a:extLst>
              <a:ext uri="{FF2B5EF4-FFF2-40B4-BE49-F238E27FC236}">
                <a16:creationId xmlns:a16="http://schemas.microsoft.com/office/drawing/2014/main" id="{335D3D4B-77C5-25D7-2B3B-2039835C87A8}"/>
              </a:ext>
            </a:extLst>
          </p:cNvPr>
          <p:cNvSpPr>
            <a:spLocks noGrp="1"/>
          </p:cNvSpPr>
          <p:nvPr>
            <p:ph type="subTitle" idx="1"/>
          </p:nvPr>
        </p:nvSpPr>
        <p:spPr>
          <a:xfrm>
            <a:off x="552987" y="1492633"/>
            <a:ext cx="8023447" cy="3179391"/>
          </a:xfrm>
        </p:spPr>
        <p:txBody>
          <a:bodyPr/>
          <a:lstStyle/>
          <a:p>
            <a:pPr algn="just"/>
            <a:r>
              <a:rPr lang="en-US" sz="1600" dirty="0">
                <a:latin typeface="Times New Roman"/>
              </a:rPr>
              <a:t>Our contribution involves the development of an animal detection algorithm that</a:t>
            </a:r>
          </a:p>
          <a:p>
            <a:pPr algn="just"/>
            <a:r>
              <a:rPr lang="en-US" sz="1600" dirty="0">
                <a:latin typeface="Times New Roman"/>
              </a:rPr>
              <a:t>provides </a:t>
            </a:r>
            <a:r>
              <a:rPr lang="en-US" sz="1600" b="1" dirty="0">
                <a:latin typeface="Times New Roman"/>
              </a:rPr>
              <a:t>accurate and reliable real-time alerts </a:t>
            </a:r>
            <a:r>
              <a:rPr lang="en-US" sz="1600" dirty="0">
                <a:latin typeface="Times New Roman"/>
              </a:rPr>
              <a:t>to communities, reducing human-animal</a:t>
            </a:r>
          </a:p>
          <a:p>
            <a:pPr algn="just"/>
            <a:r>
              <a:rPr lang="en-US" sz="1600" dirty="0">
                <a:latin typeface="Times New Roman"/>
              </a:rPr>
              <a:t>conflict.</a:t>
            </a:r>
          </a:p>
          <a:p>
            <a:pPr algn="just"/>
            <a:endParaRPr lang="en-US" sz="1600" dirty="0">
              <a:latin typeface="Times New Roman"/>
            </a:endParaRPr>
          </a:p>
          <a:p>
            <a:pPr algn="just"/>
            <a:r>
              <a:rPr lang="en-US" sz="1600" dirty="0">
                <a:latin typeface="Times New Roman"/>
              </a:rPr>
              <a:t>The system leverages modern AI techniques for animal classification, allows the </a:t>
            </a:r>
            <a:r>
              <a:rPr lang="en-US" sz="1600" b="1" dirty="0">
                <a:latin typeface="Times New Roman"/>
              </a:rPr>
              <a:t>Forest</a:t>
            </a:r>
          </a:p>
          <a:p>
            <a:pPr algn="just"/>
            <a:r>
              <a:rPr lang="en-US" sz="1600" b="1" dirty="0">
                <a:latin typeface="Times New Roman"/>
              </a:rPr>
              <a:t>department </a:t>
            </a:r>
            <a:r>
              <a:rPr lang="en-US" sz="1600" dirty="0">
                <a:latin typeface="Times New Roman"/>
              </a:rPr>
              <a:t>to actually </a:t>
            </a:r>
            <a:r>
              <a:rPr lang="en-US" sz="1600" b="1" dirty="0">
                <a:latin typeface="Times New Roman"/>
              </a:rPr>
              <a:t>verify the alert </a:t>
            </a:r>
            <a:r>
              <a:rPr lang="en-US" sz="1600" dirty="0">
                <a:latin typeface="Times New Roman"/>
              </a:rPr>
              <a:t>and then uses </a:t>
            </a:r>
            <a:r>
              <a:rPr lang="en-US" sz="1600" b="1" dirty="0">
                <a:latin typeface="Times New Roman"/>
              </a:rPr>
              <a:t>IoT for community alert</a:t>
            </a:r>
          </a:p>
          <a:p>
            <a:pPr algn="just"/>
            <a:r>
              <a:rPr lang="en-US" sz="1600" dirty="0">
                <a:latin typeface="Times New Roman"/>
              </a:rPr>
              <a:t>notifications.</a:t>
            </a:r>
          </a:p>
          <a:p>
            <a:pPr marL="425450" indent="-285750" algn="just">
              <a:buFont typeface="Wingdings"/>
              <a:buChar char="Ø"/>
            </a:pPr>
            <a:endParaRPr lang="en-US" sz="1600" dirty="0">
              <a:latin typeface="Times New Roman"/>
              <a:cs typeface="Times New Roman"/>
            </a:endParaRPr>
          </a:p>
          <a:p>
            <a:pPr marL="139700" indent="0" algn="just"/>
            <a:endParaRPr lang="en-US" sz="1600" dirty="0">
              <a:latin typeface="Times New Roman" panose="02020603050405020304" pitchFamily="18" charset="0"/>
              <a:cs typeface="Times New Roman"/>
            </a:endParaRPr>
          </a:p>
          <a:p>
            <a:pPr marL="139700" indent="0" algn="l"/>
            <a:endParaRPr lang="en-US" sz="1600" dirty="0">
              <a:latin typeface="Times New Roman" panose="02020603050405020304" pitchFamily="18" charset="0"/>
              <a:cs typeface="Times New Roman"/>
            </a:endParaRPr>
          </a:p>
          <a:p>
            <a:pPr algn="l"/>
            <a:endParaRPr lang="en-US" sz="1600" dirty="0">
              <a:latin typeface="Times New Roman" panose="02020603050405020304" pitchFamily="18" charset="0"/>
            </a:endParaRPr>
          </a:p>
        </p:txBody>
      </p:sp>
      <p:sp>
        <p:nvSpPr>
          <p:cNvPr id="5" name="Rectangle 4">
            <a:extLst>
              <a:ext uri="{FF2B5EF4-FFF2-40B4-BE49-F238E27FC236}">
                <a16:creationId xmlns:a16="http://schemas.microsoft.com/office/drawing/2014/main" id="{8707A3D3-61F4-5E6B-D3A4-29B76BB2549F}"/>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82348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4121-AC45-7443-F336-C60B4877A319}"/>
              </a:ext>
            </a:extLst>
          </p:cNvPr>
          <p:cNvSpPr>
            <a:spLocks noGrp="1"/>
          </p:cNvSpPr>
          <p:nvPr>
            <p:ph type="title"/>
          </p:nvPr>
        </p:nvSpPr>
        <p:spPr>
          <a:xfrm>
            <a:off x="813594" y="317288"/>
            <a:ext cx="7395300" cy="841800"/>
          </a:xfrm>
        </p:spPr>
        <p:txBody>
          <a:bodyPr/>
          <a:lstStyle/>
          <a:p>
            <a:r>
              <a:rPr lang="en-IN" dirty="0">
                <a:latin typeface="Times New Roman"/>
                <a:cs typeface="Times New Roman"/>
              </a:rPr>
              <a:t>Conclusion:</a:t>
            </a:r>
          </a:p>
        </p:txBody>
      </p:sp>
      <p:sp>
        <p:nvSpPr>
          <p:cNvPr id="4" name="Subtitle 3">
            <a:extLst>
              <a:ext uri="{FF2B5EF4-FFF2-40B4-BE49-F238E27FC236}">
                <a16:creationId xmlns:a16="http://schemas.microsoft.com/office/drawing/2014/main" id="{80C324B0-FD49-EC71-0EB8-B082E3EFD0EE}"/>
              </a:ext>
            </a:extLst>
          </p:cNvPr>
          <p:cNvSpPr>
            <a:spLocks noGrp="1"/>
          </p:cNvSpPr>
          <p:nvPr>
            <p:ph type="subTitle" idx="1"/>
          </p:nvPr>
        </p:nvSpPr>
        <p:spPr>
          <a:xfrm>
            <a:off x="971550" y="1524830"/>
            <a:ext cx="7099673" cy="3356732"/>
          </a:xfrm>
        </p:spPr>
        <p:txBody>
          <a:bodyPr/>
          <a:lstStyle/>
          <a:p>
            <a:pPr marL="139700" indent="0" algn="just"/>
            <a:endParaRPr lang="en-US" sz="1800" dirty="0">
              <a:latin typeface="Times New Roman"/>
              <a:cs typeface="Times New Roman"/>
            </a:endParaRPr>
          </a:p>
          <a:p>
            <a:pPr marL="139700" indent="0" algn="just"/>
            <a:r>
              <a:rPr lang="en-US" sz="1800" dirty="0">
                <a:latin typeface="Times New Roman"/>
                <a:cs typeface="Times New Roman"/>
              </a:rPr>
              <a:t>Our system combines real-time animal detection with IoT alerts to enhance</a:t>
            </a:r>
            <a:r>
              <a:rPr lang="en-US" sz="1800" b="1" dirty="0">
                <a:latin typeface="Times New Roman"/>
                <a:cs typeface="Times New Roman"/>
              </a:rPr>
              <a:t> public safety from wildlife threats</a:t>
            </a:r>
            <a:r>
              <a:rPr lang="en-US" sz="1800" dirty="0">
                <a:latin typeface="Times New Roman"/>
                <a:cs typeface="Times New Roman"/>
              </a:rPr>
              <a:t>. Using YOLO for accurate detection and manual verification by the forest department, it ensures reliable alerts, reducing false positives and making communities safer.</a:t>
            </a:r>
            <a:endParaRPr lang="en-US" dirty="0"/>
          </a:p>
        </p:txBody>
      </p:sp>
      <p:sp>
        <p:nvSpPr>
          <p:cNvPr id="5" name="Rectangle 4">
            <a:extLst>
              <a:ext uri="{FF2B5EF4-FFF2-40B4-BE49-F238E27FC236}">
                <a16:creationId xmlns:a16="http://schemas.microsoft.com/office/drawing/2014/main" id="{26CCAFB0-5A0D-8384-385D-AA122D4E335F}"/>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0506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B1FAC-6091-E2F6-1F43-2038CEBC6A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6DA9C7-E118-836C-EAD9-F2B091FD9347}"/>
              </a:ext>
            </a:extLst>
          </p:cNvPr>
          <p:cNvSpPr>
            <a:spLocks noGrp="1"/>
          </p:cNvSpPr>
          <p:nvPr>
            <p:ph type="title"/>
          </p:nvPr>
        </p:nvSpPr>
        <p:spPr>
          <a:xfrm>
            <a:off x="813594" y="317288"/>
            <a:ext cx="7395300" cy="841800"/>
          </a:xfrm>
        </p:spPr>
        <p:txBody>
          <a:bodyPr/>
          <a:lstStyle/>
          <a:p>
            <a:r>
              <a:rPr lang="en-IN" dirty="0">
                <a:latin typeface="Times New Roman"/>
                <a:cs typeface="Times New Roman"/>
              </a:rPr>
              <a:t>References:</a:t>
            </a:r>
          </a:p>
        </p:txBody>
      </p:sp>
      <p:sp>
        <p:nvSpPr>
          <p:cNvPr id="4" name="Subtitle 3">
            <a:extLst>
              <a:ext uri="{FF2B5EF4-FFF2-40B4-BE49-F238E27FC236}">
                <a16:creationId xmlns:a16="http://schemas.microsoft.com/office/drawing/2014/main" id="{EF174B5B-80B0-153B-F309-14E8CF50FA26}"/>
              </a:ext>
            </a:extLst>
          </p:cNvPr>
          <p:cNvSpPr>
            <a:spLocks noGrp="1"/>
          </p:cNvSpPr>
          <p:nvPr>
            <p:ph type="subTitle" idx="1"/>
          </p:nvPr>
        </p:nvSpPr>
        <p:spPr>
          <a:xfrm>
            <a:off x="961407" y="1469480"/>
            <a:ext cx="7099673" cy="3356732"/>
          </a:xfrm>
        </p:spPr>
        <p:txBody>
          <a:bodyPr/>
          <a:lstStyle/>
          <a:p>
            <a:pPr marL="139700" indent="0" algn="just"/>
            <a:endParaRPr lang="en-US" sz="1800" dirty="0">
              <a:latin typeface="Times New Roman"/>
              <a:cs typeface="Times New Roman"/>
            </a:endParaRPr>
          </a:p>
          <a:p>
            <a:pPr marL="285750" marR="0" indent="-285750" algn="just" rtl="0" eaLnBrk="1" fontAlgn="auto" latinLnBrk="0" hangingPunct="1">
              <a:spcBef>
                <a:spcPts val="0"/>
              </a:spcBef>
              <a:spcAft>
                <a:spcPts val="0"/>
              </a:spcAft>
              <a:buFont typeface="Arial" panose="020B0604020202020204" pitchFamily="34" charset="0"/>
              <a:buChar char="•"/>
            </a:pPr>
            <a:r>
              <a:rPr lang="en-IN" sz="1800" b="0" i="0" u="none" strike="noStrike" dirty="0">
                <a:solidFill>
                  <a:srgbClr val="201F4B"/>
                </a:solidFill>
                <a:effectLst/>
                <a:latin typeface="Times New Roman" panose="02020603050405020304" pitchFamily="18" charset="0"/>
                <a:cs typeface="Times New Roman" panose="02020603050405020304" pitchFamily="18" charset="0"/>
              </a:rPr>
              <a:t>“Wild Animal Detection using Deep Learning”</a:t>
            </a:r>
            <a:r>
              <a:rPr lang="en-IN" sz="1800" dirty="0">
                <a:latin typeface="Times New Roman" panose="02020603050405020304" pitchFamily="18" charset="0"/>
                <a:cs typeface="Times New Roman" panose="02020603050405020304" pitchFamily="18" charset="0"/>
              </a:rPr>
              <a:t> in </a:t>
            </a:r>
            <a:r>
              <a:rPr lang="en-IN" sz="1800" i="0" u="none" strike="noStrike" dirty="0">
                <a:solidFill>
                  <a:srgbClr val="201F4B"/>
                </a:solidFill>
                <a:effectLst/>
                <a:latin typeface="Times New Roman" panose="02020603050405020304" pitchFamily="18" charset="0"/>
                <a:cs typeface="Times New Roman" panose="02020603050405020304" pitchFamily="18" charset="0"/>
              </a:rPr>
              <a:t>2022</a:t>
            </a:r>
            <a:r>
              <a:rPr lang="en-IN" sz="1800" dirty="0">
                <a:latin typeface="Times New Roman" panose="02020603050405020304" pitchFamily="18" charset="0"/>
                <a:cs typeface="Times New Roman" panose="02020603050405020304" pitchFamily="18" charset="0"/>
              </a:rPr>
              <a:t> by </a:t>
            </a:r>
            <a:r>
              <a:rPr lang="en-IN" sz="1800" b="0" i="0" u="sng" strike="noStrike" dirty="0" err="1">
                <a:solidFill>
                  <a:srgbClr val="201F4B"/>
                </a:solidFill>
                <a:effectLst/>
                <a:latin typeface="Times New Roman" panose="02020603050405020304" pitchFamily="18" charset="0"/>
                <a:cs typeface="Times New Roman" panose="02020603050405020304" pitchFamily="18" charset="0"/>
              </a:rPr>
              <a:t>Sreedevi</a:t>
            </a:r>
            <a:r>
              <a:rPr lang="en-IN" sz="1800" b="0" i="0" u="sng" strike="noStrike" dirty="0">
                <a:solidFill>
                  <a:srgbClr val="201F4B"/>
                </a:solidFill>
                <a:effectLst/>
                <a:latin typeface="Times New Roman" panose="02020603050405020304" pitchFamily="18" charset="0"/>
                <a:cs typeface="Times New Roman" panose="02020603050405020304" pitchFamily="18" charset="0"/>
              </a:rPr>
              <a:t> K L , Dr </a:t>
            </a:r>
            <a:r>
              <a:rPr lang="en-IN" sz="1800" b="0" i="0" u="sng" strike="noStrike" dirty="0" err="1">
                <a:solidFill>
                  <a:srgbClr val="201F4B"/>
                </a:solidFill>
                <a:effectLst/>
                <a:latin typeface="Times New Roman" panose="02020603050405020304" pitchFamily="18" charset="0"/>
                <a:cs typeface="Times New Roman" panose="02020603050405020304" pitchFamily="18" charset="0"/>
              </a:rPr>
              <a:t>Anitha</a:t>
            </a:r>
            <a:r>
              <a:rPr lang="en-IN" sz="1800" b="0" i="0" u="sng" strike="noStrike" dirty="0">
                <a:solidFill>
                  <a:srgbClr val="201F4B"/>
                </a:solidFill>
                <a:effectLst/>
                <a:latin typeface="Times New Roman" panose="02020603050405020304" pitchFamily="18" charset="0"/>
                <a:cs typeface="Times New Roman" panose="02020603050405020304" pitchFamily="18" charset="0"/>
              </a:rPr>
              <a:t> Edison.</a:t>
            </a:r>
          </a:p>
          <a:p>
            <a:pPr marL="0" marR="0" indent="0" algn="just" rtl="0" eaLnBrk="1" fontAlgn="auto" latinLnBrk="0" hangingPunct="1">
              <a:spcBef>
                <a:spcPts val="0"/>
              </a:spcBef>
              <a:spcAft>
                <a:spcPts val="0"/>
              </a:spcAft>
            </a:pPr>
            <a:endParaRPr lang="en-IN" sz="1800" b="0" i="0" u="sng" strike="noStrike" dirty="0">
              <a:solidFill>
                <a:srgbClr val="201F4B"/>
              </a:solidFill>
              <a:effectLst/>
              <a:latin typeface="Times New Roman" panose="02020603050405020304" pitchFamily="18" charset="0"/>
              <a:cs typeface="Times New Roman" panose="02020603050405020304" pitchFamily="18" charset="0"/>
            </a:endParaRPr>
          </a:p>
          <a:p>
            <a:pPr marL="285750" marR="0" indent="-285750" algn="just" rtl="0" eaLnBrk="1" fontAlgn="auto" latinLnBrk="0" hangingPunct="1">
              <a:spcBef>
                <a:spcPts val="0"/>
              </a:spcBef>
              <a:spcAft>
                <a:spcPts val="0"/>
              </a:spcAft>
              <a:buFont typeface="Arial" panose="020B0604020202020204" pitchFamily="34" charset="0"/>
              <a:buChar char="•"/>
            </a:pPr>
            <a:r>
              <a:rPr lang="en-IN" sz="1800" b="0" i="0" strike="noStrike" dirty="0">
                <a:solidFill>
                  <a:srgbClr val="201F4B"/>
                </a:solidFill>
                <a:effectLst/>
                <a:latin typeface="Times New Roman" panose="02020603050405020304" pitchFamily="18" charset="0"/>
                <a:cs typeface="Times New Roman" panose="02020603050405020304" pitchFamily="18" charset="0"/>
              </a:rPr>
              <a:t>“</a:t>
            </a:r>
            <a:r>
              <a:rPr lang="en-US" sz="1800" b="0" i="0" u="none" strike="noStrike" dirty="0">
                <a:solidFill>
                  <a:srgbClr val="201F4B"/>
                </a:solidFill>
                <a:effectLst/>
                <a:latin typeface="Times New Roman" panose="02020603050405020304" pitchFamily="18" charset="0"/>
                <a:cs typeface="Times New Roman" panose="02020603050405020304" pitchFamily="18" charset="0"/>
              </a:rPr>
              <a:t>Animal Detection Alert System” in </a:t>
            </a:r>
            <a:r>
              <a:rPr lang="en-IN" sz="1800" i="0" u="none" strike="noStrike" dirty="0">
                <a:solidFill>
                  <a:srgbClr val="201F4B"/>
                </a:solidFill>
                <a:effectLst/>
                <a:latin typeface="Times New Roman" panose="02020603050405020304" pitchFamily="18" charset="0"/>
                <a:cs typeface="Times New Roman" panose="02020603050405020304" pitchFamily="18" charset="0"/>
              </a:rPr>
              <a:t>2022</a:t>
            </a:r>
            <a:r>
              <a:rPr lang="en-IN" sz="1800" dirty="0">
                <a:latin typeface="Times New Roman" panose="02020603050405020304" pitchFamily="18" charset="0"/>
                <a:cs typeface="Times New Roman" panose="02020603050405020304" pitchFamily="18" charset="0"/>
              </a:rPr>
              <a:t> </a:t>
            </a:r>
            <a:r>
              <a:rPr lang="en-IN" sz="1800" b="0" i="0" u="none" strike="noStrike" dirty="0">
                <a:solidFill>
                  <a:srgbClr val="201F4B"/>
                </a:solidFill>
                <a:effectLst/>
                <a:latin typeface="Times New Roman" panose="02020603050405020304" pitchFamily="18" charset="0"/>
                <a:cs typeface="Times New Roman" panose="02020603050405020304" pitchFamily="18" charset="0"/>
                <a:hlinkClick r:id="rId2"/>
              </a:rPr>
              <a:t>S Meera</a:t>
            </a:r>
            <a:r>
              <a:rPr lang="en-IN" sz="1800" b="0" i="0" u="none" strike="noStrike" dirty="0">
                <a:solidFill>
                  <a:srgbClr val="201F4B"/>
                </a:solidFill>
                <a:effectLst/>
                <a:latin typeface="Times New Roman" panose="02020603050405020304" pitchFamily="18" charset="0"/>
                <a:cs typeface="Times New Roman" panose="02020603050405020304" pitchFamily="18" charset="0"/>
              </a:rPr>
              <a:t>, </a:t>
            </a:r>
            <a:r>
              <a:rPr lang="en-IN" sz="1800" b="0" i="0" u="none" strike="noStrike" dirty="0">
                <a:solidFill>
                  <a:srgbClr val="201F4B"/>
                </a:solidFill>
                <a:effectLst/>
                <a:latin typeface="Times New Roman" panose="02020603050405020304" pitchFamily="18" charset="0"/>
                <a:cs typeface="Times New Roman" panose="02020603050405020304" pitchFamily="18" charset="0"/>
                <a:hlinkClick r:id="rId3"/>
              </a:rPr>
              <a:t>R </a:t>
            </a:r>
            <a:r>
              <a:rPr lang="en-IN" sz="1800" b="0" i="0" u="none" strike="noStrike" dirty="0" err="1">
                <a:solidFill>
                  <a:srgbClr val="201F4B"/>
                </a:solidFill>
                <a:effectLst/>
                <a:latin typeface="Times New Roman" panose="02020603050405020304" pitchFamily="18" charset="0"/>
                <a:cs typeface="Times New Roman" panose="02020603050405020304" pitchFamily="18" charset="0"/>
                <a:hlinkClick r:id="rId3"/>
              </a:rPr>
              <a:t>Sharmikhasree</a:t>
            </a:r>
            <a:r>
              <a:rPr lang="en-IN" sz="1800" b="0" i="0" u="none" strike="noStrike" dirty="0">
                <a:solidFill>
                  <a:srgbClr val="201F4B"/>
                </a:solidFill>
                <a:effectLst/>
                <a:latin typeface="Times New Roman" panose="02020603050405020304" pitchFamily="18" charset="0"/>
                <a:cs typeface="Times New Roman" panose="02020603050405020304" pitchFamily="18" charset="0"/>
              </a:rPr>
              <a:t>, </a:t>
            </a:r>
            <a:r>
              <a:rPr lang="en-IN" sz="1800" b="0" i="0" u="none" strike="noStrike" dirty="0">
                <a:solidFill>
                  <a:srgbClr val="201F4B"/>
                </a:solidFill>
                <a:effectLst/>
                <a:latin typeface="Times New Roman" panose="02020603050405020304" pitchFamily="18" charset="0"/>
                <a:cs typeface="Times New Roman" panose="02020603050405020304" pitchFamily="18" charset="0"/>
                <a:hlinkClick r:id="rId4"/>
              </a:rPr>
              <a:t>K </a:t>
            </a:r>
            <a:r>
              <a:rPr lang="en-IN" sz="1800" b="0" i="0" u="none" strike="noStrike" dirty="0" err="1">
                <a:solidFill>
                  <a:srgbClr val="201F4B"/>
                </a:solidFill>
                <a:effectLst/>
                <a:latin typeface="Times New Roman" panose="02020603050405020304" pitchFamily="18" charset="0"/>
                <a:cs typeface="Times New Roman" panose="02020603050405020304" pitchFamily="18" charset="0"/>
                <a:hlinkClick r:id="rId4"/>
              </a:rPr>
              <a:t>Priyadharshini</a:t>
            </a:r>
            <a:r>
              <a:rPr lang="en-IN" sz="1800" b="0" i="0" u="none" strike="noStrike" dirty="0">
                <a:solidFill>
                  <a:srgbClr val="201F4B"/>
                </a:solidFill>
                <a:effectLst/>
                <a:latin typeface="Times New Roman" panose="02020603050405020304" pitchFamily="18" charset="0"/>
                <a:cs typeface="Times New Roman" panose="02020603050405020304" pitchFamily="18" charset="0"/>
              </a:rPr>
              <a:t>, </a:t>
            </a:r>
            <a:r>
              <a:rPr lang="en-IN" sz="1800" b="0" i="0" u="none" strike="noStrike" dirty="0">
                <a:solidFill>
                  <a:srgbClr val="201F4B"/>
                </a:solidFill>
                <a:effectLst/>
                <a:latin typeface="Times New Roman" panose="02020603050405020304" pitchFamily="18" charset="0"/>
                <a:cs typeface="Times New Roman" panose="02020603050405020304" pitchFamily="18" charset="0"/>
                <a:hlinkClick r:id="rId5"/>
              </a:rPr>
              <a:t>P.V. </a:t>
            </a:r>
            <a:r>
              <a:rPr lang="en-IN" sz="1800" b="0" i="0" u="none" strike="noStrike" dirty="0" err="1">
                <a:solidFill>
                  <a:srgbClr val="201F4B"/>
                </a:solidFill>
                <a:effectLst/>
                <a:latin typeface="Times New Roman" panose="02020603050405020304" pitchFamily="18" charset="0"/>
                <a:cs typeface="Times New Roman" panose="02020603050405020304" pitchFamily="18" charset="0"/>
                <a:hlinkClick r:id="rId5"/>
              </a:rPr>
              <a:t>Varshitha</a:t>
            </a:r>
            <a:r>
              <a:rPr lang="en-IN" sz="1800" b="0" i="0" u="none" strike="noStrike" dirty="0">
                <a:solidFill>
                  <a:srgbClr val="201F4B"/>
                </a:solidFill>
                <a:effectLst/>
                <a:latin typeface="Times New Roman" panose="02020603050405020304" pitchFamily="18" charset="0"/>
                <a:cs typeface="Times New Roman" panose="02020603050405020304" pitchFamily="18" charset="0"/>
              </a:rPr>
              <a:t>, </a:t>
            </a:r>
            <a:r>
              <a:rPr lang="en-IN" sz="1800" b="0" i="0" u="none" strike="noStrike" dirty="0">
                <a:solidFill>
                  <a:srgbClr val="201F4B"/>
                </a:solidFill>
                <a:effectLst/>
                <a:latin typeface="Times New Roman" panose="02020603050405020304" pitchFamily="18" charset="0"/>
                <a:cs typeface="Times New Roman" panose="02020603050405020304" pitchFamily="18" charset="0"/>
                <a:hlinkClick r:id="rId6"/>
              </a:rPr>
              <a:t>R. </a:t>
            </a:r>
            <a:r>
              <a:rPr lang="en-IN" sz="1800" b="0" i="0" u="none" strike="noStrike" dirty="0" err="1">
                <a:solidFill>
                  <a:srgbClr val="201F4B"/>
                </a:solidFill>
                <a:effectLst/>
                <a:latin typeface="Times New Roman" panose="02020603050405020304" pitchFamily="18" charset="0"/>
                <a:cs typeface="Times New Roman" panose="02020603050405020304" pitchFamily="18" charset="0"/>
                <a:hlinkClick r:id="rId6"/>
              </a:rPr>
              <a:t>SaiCharitha</a:t>
            </a:r>
            <a:r>
              <a:rPr lang="en-IN" sz="1800" b="0" i="0" u="none" strike="noStrike" dirty="0">
                <a:solidFill>
                  <a:srgbClr val="201F4B"/>
                </a:solidFill>
                <a:effectLst/>
                <a:latin typeface="Times New Roman" panose="02020603050405020304" pitchFamily="18" charset="0"/>
                <a:cs typeface="Times New Roman" panose="02020603050405020304" pitchFamily="18" charset="0"/>
              </a:rPr>
              <a:t>.</a:t>
            </a:r>
          </a:p>
          <a:p>
            <a:pPr marL="0" marR="0" indent="0" algn="just" rtl="0" eaLnBrk="1" fontAlgn="auto" latinLnBrk="0" hangingPunct="1">
              <a:spcBef>
                <a:spcPts val="0"/>
              </a:spcBef>
              <a:spcAft>
                <a:spcPts val="0"/>
              </a:spcAft>
            </a:pPr>
            <a:endParaRPr lang="en-IN" sz="1800" b="0" i="0" u="none" strike="noStrike" dirty="0">
              <a:solidFill>
                <a:srgbClr val="201F4B"/>
              </a:solidFill>
              <a:effectLst/>
              <a:latin typeface="Times New Roman" panose="02020603050405020304" pitchFamily="18" charset="0"/>
              <a:cs typeface="Times New Roman" panose="02020603050405020304" pitchFamily="18" charset="0"/>
            </a:endParaRPr>
          </a:p>
          <a:p>
            <a:pPr marL="285750" marR="0" indent="-285750" algn="just" rtl="0" fontAlgn="t">
              <a:spcBef>
                <a:spcPts val="0"/>
              </a:spcBef>
              <a:spcAft>
                <a:spcPts val="0"/>
              </a:spcAft>
              <a:buFont typeface="Arial" panose="020B0604020202020204" pitchFamily="34" charset="0"/>
              <a:buChar char="•"/>
            </a:pPr>
            <a:r>
              <a:rPr lang="en-US" sz="1800" b="0" i="0" u="none" strike="noStrike" dirty="0">
                <a:solidFill>
                  <a:srgbClr val="201F4B"/>
                </a:solidFill>
                <a:effectLst/>
                <a:latin typeface="Times New Roman" panose="02020603050405020304" pitchFamily="18" charset="0"/>
                <a:cs typeface="Times New Roman" panose="02020603050405020304" pitchFamily="18" charset="0"/>
              </a:rPr>
              <a:t>“Animals Image Classification Method Based on Improved Convolutional Neural Network”</a:t>
            </a:r>
            <a:r>
              <a:rPr lang="en-IN" sz="1800" dirty="0">
                <a:latin typeface="Times New Roman" panose="02020603050405020304" pitchFamily="18" charset="0"/>
                <a:cs typeface="Times New Roman" panose="02020603050405020304" pitchFamily="18" charset="0"/>
              </a:rPr>
              <a:t> in </a:t>
            </a:r>
            <a:r>
              <a:rPr lang="en-IN" sz="1800" i="0" u="none" strike="noStrike" dirty="0">
                <a:solidFill>
                  <a:srgbClr val="201F4B"/>
                </a:solidFill>
                <a:effectLst/>
                <a:latin typeface="Times New Roman" panose="02020603050405020304" pitchFamily="18" charset="0"/>
                <a:cs typeface="Times New Roman" panose="02020603050405020304" pitchFamily="18" charset="0"/>
              </a:rPr>
              <a:t>2022 by</a:t>
            </a:r>
            <a:r>
              <a:rPr lang="en-IN" sz="1800" dirty="0">
                <a:latin typeface="Times New Roman" panose="02020603050405020304" pitchFamily="18" charset="0"/>
                <a:cs typeface="Times New Roman" panose="02020603050405020304" pitchFamily="18" charset="0"/>
              </a:rPr>
              <a:t> </a:t>
            </a:r>
            <a:r>
              <a:rPr lang="en-IN" sz="1800" b="0" i="0" u="none" strike="noStrike" dirty="0" err="1">
                <a:solidFill>
                  <a:srgbClr val="201F4B"/>
                </a:solidFill>
                <a:effectLst/>
                <a:latin typeface="Times New Roman" panose="02020603050405020304" pitchFamily="18" charset="0"/>
                <a:cs typeface="Times New Roman" panose="02020603050405020304" pitchFamily="18" charset="0"/>
                <a:hlinkClick r:id="rId7"/>
              </a:rPr>
              <a:t>Zihang</a:t>
            </a:r>
            <a:r>
              <a:rPr lang="en-IN" sz="1800" b="0" i="0" u="none" strike="noStrike" dirty="0">
                <a:solidFill>
                  <a:srgbClr val="006699"/>
                </a:solidFill>
                <a:effectLst/>
                <a:latin typeface="Times New Roman" panose="02020603050405020304" pitchFamily="18" charset="0"/>
                <a:cs typeface="Times New Roman" panose="02020603050405020304" pitchFamily="18" charset="0"/>
                <a:hlinkClick r:id="rId7"/>
              </a:rPr>
              <a:t> </a:t>
            </a:r>
            <a:r>
              <a:rPr lang="en-IN" sz="1800" b="0" i="0" u="none" strike="noStrike" dirty="0">
                <a:solidFill>
                  <a:srgbClr val="201F4B"/>
                </a:solidFill>
                <a:effectLst/>
                <a:latin typeface="Times New Roman" panose="02020603050405020304" pitchFamily="18" charset="0"/>
                <a:cs typeface="Times New Roman" panose="02020603050405020304" pitchFamily="18" charset="0"/>
                <a:hlinkClick r:id="rId7"/>
              </a:rPr>
              <a:t>Song</a:t>
            </a:r>
            <a:r>
              <a:rPr lang="en-IN" sz="1800" b="0" i="0" u="none" strike="noStrike" dirty="0">
                <a:solidFill>
                  <a:srgbClr val="201F4B"/>
                </a:solidFill>
                <a:effectLst/>
                <a:latin typeface="Times New Roman" panose="02020603050405020304" pitchFamily="18" charset="0"/>
                <a:cs typeface="Times New Roman" panose="02020603050405020304" pitchFamily="18" charset="0"/>
              </a:rPr>
              <a:t>, </a:t>
            </a:r>
            <a:r>
              <a:rPr lang="en-IN" sz="1800" b="0" i="0" u="none" strike="noStrike" dirty="0" err="1">
                <a:solidFill>
                  <a:srgbClr val="201F4B"/>
                </a:solidFill>
                <a:effectLst/>
                <a:latin typeface="Times New Roman" panose="02020603050405020304" pitchFamily="18" charset="0"/>
                <a:cs typeface="Times New Roman" panose="02020603050405020304" pitchFamily="18" charset="0"/>
                <a:hlinkClick r:id="rId8"/>
              </a:rPr>
              <a:t>Wenkang</a:t>
            </a:r>
            <a:r>
              <a:rPr lang="en-IN" sz="1800" b="0" i="0" u="none" strike="noStrike" dirty="0">
                <a:solidFill>
                  <a:srgbClr val="201F4B"/>
                </a:solidFill>
                <a:effectLst/>
                <a:latin typeface="Times New Roman" panose="02020603050405020304" pitchFamily="18" charset="0"/>
                <a:cs typeface="Times New Roman" panose="02020603050405020304" pitchFamily="18" charset="0"/>
                <a:hlinkClick r:id="rId8"/>
              </a:rPr>
              <a:t> Gong</a:t>
            </a:r>
            <a:r>
              <a:rPr lang="en-IN" sz="1800" b="0" i="0" u="none" strike="noStrike" dirty="0">
                <a:solidFill>
                  <a:srgbClr val="201F4B"/>
                </a:solidFill>
                <a:effectLst/>
                <a:latin typeface="Times New Roman" panose="02020603050405020304" pitchFamily="18" charset="0"/>
                <a:cs typeface="Times New Roman" panose="02020603050405020304" pitchFamily="18" charset="0"/>
              </a:rPr>
              <a:t>, </a:t>
            </a:r>
            <a:r>
              <a:rPr lang="en-IN" sz="1800" b="0" i="0" u="sng" strike="noStrike" dirty="0" err="1">
                <a:solidFill>
                  <a:srgbClr val="201F4B"/>
                </a:solidFill>
                <a:effectLst/>
                <a:latin typeface="Times New Roman" panose="02020603050405020304" pitchFamily="18" charset="0"/>
                <a:cs typeface="Times New Roman" panose="02020603050405020304" pitchFamily="18" charset="0"/>
                <a:hlinkClick r:id="rId9"/>
              </a:rPr>
              <a:t>Chenxi</a:t>
            </a:r>
            <a:r>
              <a:rPr lang="en-IN" sz="1800" b="0" i="0" u="sng" strike="noStrike" dirty="0">
                <a:solidFill>
                  <a:srgbClr val="201F4B"/>
                </a:solidFill>
                <a:effectLst/>
                <a:latin typeface="Times New Roman" panose="02020603050405020304" pitchFamily="18" charset="0"/>
                <a:cs typeface="Times New Roman" panose="02020603050405020304" pitchFamily="18" charset="0"/>
                <a:hlinkClick r:id="rId9"/>
              </a:rPr>
              <a:t> Li</a:t>
            </a:r>
            <a:r>
              <a:rPr lang="en-IN" sz="1800" b="0" i="0" u="sng" strike="noStrike" dirty="0">
                <a:solidFill>
                  <a:srgbClr val="201F4B"/>
                </a:solidFill>
                <a:effectLst/>
                <a:latin typeface="Times New Roman" panose="02020603050405020304" pitchFamily="18" charset="0"/>
                <a:cs typeface="Times New Roman" panose="02020603050405020304" pitchFamily="18" charset="0"/>
              </a:rPr>
              <a:t>, </a:t>
            </a:r>
            <a:r>
              <a:rPr lang="en-IN" sz="1800" b="0" i="0" u="none" strike="noStrike" dirty="0">
                <a:solidFill>
                  <a:srgbClr val="201F4B"/>
                </a:solidFill>
                <a:effectLst/>
                <a:latin typeface="Times New Roman" panose="02020603050405020304" pitchFamily="18" charset="0"/>
                <a:cs typeface="Times New Roman" panose="02020603050405020304" pitchFamily="18" charset="0"/>
                <a:hlinkClick r:id="rId10"/>
              </a:rPr>
              <a:t>Teoh </a:t>
            </a:r>
            <a:r>
              <a:rPr lang="en-IN" sz="1800" b="0" i="0" u="none" strike="noStrike" dirty="0" err="1">
                <a:solidFill>
                  <a:srgbClr val="201F4B"/>
                </a:solidFill>
                <a:effectLst/>
                <a:latin typeface="Times New Roman" panose="02020603050405020304" pitchFamily="18" charset="0"/>
                <a:cs typeface="Times New Roman" panose="02020603050405020304" pitchFamily="18" charset="0"/>
                <a:hlinkClick r:id="rId10"/>
              </a:rPr>
              <a:t>Teik</a:t>
            </a:r>
            <a:r>
              <a:rPr lang="en-IN" sz="1800" b="0" i="0" u="none" strike="noStrike" dirty="0">
                <a:solidFill>
                  <a:srgbClr val="201F4B"/>
                </a:solidFill>
                <a:effectLst/>
                <a:latin typeface="Times New Roman" panose="02020603050405020304" pitchFamily="18" charset="0"/>
                <a:cs typeface="Times New Roman" panose="02020603050405020304" pitchFamily="18" charset="0"/>
                <a:hlinkClick r:id="rId10"/>
              </a:rPr>
              <a:t> Toe</a:t>
            </a:r>
            <a:r>
              <a:rPr lang="en-IN" sz="1800" b="0" i="0" u="none" strike="noStrike" dirty="0">
                <a:solidFill>
                  <a:srgbClr val="201F4B"/>
                </a:solidFill>
                <a:effectLst/>
                <a:latin typeface="Times New Roman" panose="02020603050405020304" pitchFamily="18" charset="0"/>
                <a:cs typeface="Times New Roman" panose="02020603050405020304" pitchFamily="18" charset="0"/>
              </a:rPr>
              <a:t>.</a:t>
            </a:r>
            <a:endParaRPr lang="en-IN" sz="1800" b="0" i="0" u="none" strike="noStrike" dirty="0">
              <a:effectLst/>
              <a:latin typeface="Times New Roman" panose="02020603050405020304" pitchFamily="18" charset="0"/>
              <a:cs typeface="Times New Roman" panose="02020603050405020304" pitchFamily="18" charset="0"/>
            </a:endParaRPr>
          </a:p>
          <a:p>
            <a:pPr marL="0" marR="0" indent="0" algn="l" rtl="0" eaLnBrk="1" fontAlgn="auto" latinLnBrk="0" hangingPunct="1">
              <a:spcBef>
                <a:spcPts val="0"/>
              </a:spcBef>
              <a:spcAft>
                <a:spcPts val="0"/>
              </a:spcAft>
            </a:pPr>
            <a:endParaRPr lang="en-IN" sz="1800" b="0" i="0" u="none" strike="noStrike" dirty="0">
              <a:solidFill>
                <a:srgbClr val="201F4B"/>
              </a:solidFill>
              <a:effectLst/>
              <a:latin typeface="Times New Roman" panose="02020603050405020304" pitchFamily="18" charset="0"/>
              <a:cs typeface="Times New Roman" panose="02020603050405020304" pitchFamily="18" charset="0"/>
            </a:endParaRPr>
          </a:p>
          <a:p>
            <a:pPr marL="0" marR="0" indent="0" algn="l" rtl="0" eaLnBrk="1" fontAlgn="auto" latinLnBrk="0" hangingPunct="1">
              <a:spcBef>
                <a:spcPts val="0"/>
              </a:spcBef>
              <a:spcAft>
                <a:spcPts val="0"/>
              </a:spcAft>
            </a:pPr>
            <a:endParaRPr lang="en-IN" sz="1800" b="0" i="0" u="none" strike="noStrike" dirty="0">
              <a:effectLst/>
              <a:latin typeface="Times New Roman" panose="02020603050405020304" pitchFamily="18" charset="0"/>
              <a:cs typeface="Times New Roman" panose="02020603050405020304" pitchFamily="18" charset="0"/>
            </a:endParaRPr>
          </a:p>
          <a:p>
            <a:pPr marL="0" marR="0" indent="0" algn="l" rtl="0" eaLnBrk="1" fontAlgn="auto" latinLnBrk="0" hangingPunct="1">
              <a:spcBef>
                <a:spcPts val="0"/>
              </a:spcBef>
              <a:spcAft>
                <a:spcPts val="0"/>
              </a:spcAft>
            </a:pPr>
            <a:endParaRPr lang="en-IN" sz="1800" b="0" i="0" u="sng" strike="noStrike" dirty="0">
              <a:solidFill>
                <a:srgbClr val="201F4B"/>
              </a:solidFill>
              <a:effectLst/>
              <a:latin typeface="Times New Roman" panose="02020603050405020304" pitchFamily="18" charset="0"/>
              <a:cs typeface="Times New Roman" panose="02020603050405020304" pitchFamily="18" charset="0"/>
            </a:endParaRPr>
          </a:p>
          <a:p>
            <a:pPr marL="0" marR="0" indent="0" algn="l" rtl="0" eaLnBrk="1" fontAlgn="auto" latinLnBrk="0" hangingPunct="1">
              <a:spcBef>
                <a:spcPts val="0"/>
              </a:spcBef>
              <a:spcAft>
                <a:spcPts val="0"/>
              </a:spcAft>
            </a:pPr>
            <a:endParaRPr lang="en-IN" sz="1800" b="0" i="0" u="none" strike="noStrike" dirty="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312D12F-BA47-F6CD-206F-E18F87ED04A0}"/>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9209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EF5F0"/>
        </a:solidFill>
        <a:effectLst/>
      </p:bgPr>
    </p:bg>
    <p:spTree>
      <p:nvGrpSpPr>
        <p:cNvPr id="1" name="Shape 1128"/>
        <p:cNvGrpSpPr/>
        <p:nvPr/>
      </p:nvGrpSpPr>
      <p:grpSpPr>
        <a:xfrm>
          <a:off x="0" y="0"/>
          <a:ext cx="0" cy="0"/>
          <a:chOff x="0" y="0"/>
          <a:chExt cx="0" cy="0"/>
        </a:xfrm>
      </p:grpSpPr>
      <p:sp>
        <p:nvSpPr>
          <p:cNvPr id="7" name="TextBox 6">
            <a:extLst>
              <a:ext uri="{FF2B5EF4-FFF2-40B4-BE49-F238E27FC236}">
                <a16:creationId xmlns:a16="http://schemas.microsoft.com/office/drawing/2014/main" id="{DC75400B-5B51-BD1D-ED7D-43D3AEF69D5D}"/>
              </a:ext>
            </a:extLst>
          </p:cNvPr>
          <p:cNvSpPr txBox="1"/>
          <p:nvPr/>
        </p:nvSpPr>
        <p:spPr>
          <a:xfrm>
            <a:off x="1409700" y="2156251"/>
            <a:ext cx="3352800" cy="830997"/>
          </a:xfrm>
          <a:prstGeom prst="rect">
            <a:avLst/>
          </a:prstGeom>
          <a:noFill/>
        </p:spPr>
        <p:txBody>
          <a:bodyPr wrap="square">
            <a:spAutoFit/>
          </a:bodyPr>
          <a:lstStyle/>
          <a:p>
            <a:r>
              <a:rPr lang="en-IN" sz="4800" b="1" dirty="0">
                <a:solidFill>
                  <a:srgbClr val="201F4B"/>
                </a:solidFill>
                <a:latin typeface="Times New Roman" panose="02020603050405020304" pitchFamily="18" charset="0"/>
                <a:cs typeface="Times New Roman" panose="02020603050405020304" pitchFamily="18" charset="0"/>
                <a:sym typeface="Archivo"/>
              </a:rPr>
              <a:t>Thank You</a:t>
            </a:r>
            <a:endParaRPr lang="en-IN"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4121-AC45-7443-F336-C60B4877A319}"/>
              </a:ext>
            </a:extLst>
          </p:cNvPr>
          <p:cNvSpPr>
            <a:spLocks noGrp="1"/>
          </p:cNvSpPr>
          <p:nvPr>
            <p:ph type="title"/>
          </p:nvPr>
        </p:nvSpPr>
        <p:spPr>
          <a:xfrm>
            <a:off x="813594" y="317288"/>
            <a:ext cx="7395300" cy="841800"/>
          </a:xfrm>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4" name="Subtitle 3">
            <a:extLst>
              <a:ext uri="{FF2B5EF4-FFF2-40B4-BE49-F238E27FC236}">
                <a16:creationId xmlns:a16="http://schemas.microsoft.com/office/drawing/2014/main" id="{80C324B0-FD49-EC71-0EB8-B082E3EFD0EE}"/>
              </a:ext>
            </a:extLst>
          </p:cNvPr>
          <p:cNvSpPr>
            <a:spLocks noGrp="1"/>
          </p:cNvSpPr>
          <p:nvPr>
            <p:ph type="subTitle" idx="1"/>
          </p:nvPr>
        </p:nvSpPr>
        <p:spPr>
          <a:xfrm>
            <a:off x="971550" y="1524831"/>
            <a:ext cx="6337122" cy="713400"/>
          </a:xfrm>
        </p:spPr>
        <p:txBody>
          <a:bodyPr/>
          <a:lstStyle/>
          <a:p>
            <a:pPr algn="just"/>
            <a:r>
              <a:rPr lang="en-US" sz="1600" dirty="0">
                <a:latin typeface="Times New Roman"/>
                <a:cs typeface="Times New Roman"/>
              </a:rPr>
              <a:t>     </a:t>
            </a:r>
            <a:r>
              <a:rPr lang="en-US" sz="1800" dirty="0">
                <a:latin typeface="Times New Roman"/>
                <a:cs typeface="Times New Roman"/>
              </a:rPr>
              <a:t>To </a:t>
            </a:r>
            <a:r>
              <a:rPr lang="en-US" sz="1800" dirty="0">
                <a:latin typeface="Times New Roman"/>
              </a:rPr>
              <a:t>develop an automated system that detects wild animals like lions, tigers, and leopards entering residential areas, confirms their presence through human validation, and triggers an alarm to warn the local population.</a:t>
            </a:r>
            <a:endParaRPr lang="en-IN" sz="1800" dirty="0">
              <a:latin typeface="Times New Roman"/>
              <a:cs typeface="Times New Roman"/>
            </a:endParaRPr>
          </a:p>
        </p:txBody>
      </p:sp>
      <p:sp>
        <p:nvSpPr>
          <p:cNvPr id="5" name="Rectangle 4">
            <a:extLst>
              <a:ext uri="{FF2B5EF4-FFF2-40B4-BE49-F238E27FC236}">
                <a16:creationId xmlns:a16="http://schemas.microsoft.com/office/drawing/2014/main" id="{26CCAFB0-5A0D-8384-385D-AA122D4E335F}"/>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4372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4121-AC45-7443-F336-C60B4877A319}"/>
              </a:ext>
            </a:extLst>
          </p:cNvPr>
          <p:cNvSpPr>
            <a:spLocks noGrp="1"/>
          </p:cNvSpPr>
          <p:nvPr>
            <p:ph type="title"/>
          </p:nvPr>
        </p:nvSpPr>
        <p:spPr>
          <a:xfrm>
            <a:off x="813594" y="317288"/>
            <a:ext cx="7395300" cy="841800"/>
          </a:xfrm>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4" name="Subtitle 3">
            <a:extLst>
              <a:ext uri="{FF2B5EF4-FFF2-40B4-BE49-F238E27FC236}">
                <a16:creationId xmlns:a16="http://schemas.microsoft.com/office/drawing/2014/main" id="{80C324B0-FD49-EC71-0EB8-B082E3EFD0EE}"/>
              </a:ext>
            </a:extLst>
          </p:cNvPr>
          <p:cNvSpPr>
            <a:spLocks noGrp="1"/>
          </p:cNvSpPr>
          <p:nvPr>
            <p:ph type="subTitle" idx="1"/>
          </p:nvPr>
        </p:nvSpPr>
        <p:spPr>
          <a:xfrm>
            <a:off x="971550" y="1524830"/>
            <a:ext cx="7099673" cy="3356732"/>
          </a:xfrm>
        </p:spPr>
        <p:txBody>
          <a:bodyPr/>
          <a:lstStyle/>
          <a:p>
            <a:pPr marL="139700" indent="0" algn="just"/>
            <a:endParaRPr lang="en-US" sz="1800" dirty="0">
              <a:latin typeface="Times New Roman"/>
              <a:cs typeface="Times New Roman"/>
            </a:endParaRPr>
          </a:p>
          <a:p>
            <a:pPr marL="139700" indent="0" algn="just"/>
            <a:r>
              <a:rPr lang="en-US" sz="1800" b="1" u="sng" dirty="0">
                <a:latin typeface="Times New Roman"/>
              </a:rPr>
              <a:t>Overview:</a:t>
            </a:r>
            <a:r>
              <a:rPr lang="en-US" sz="1800" dirty="0">
                <a:latin typeface="Times New Roman"/>
              </a:rPr>
              <a:t> Previous systems primarily focused on </a:t>
            </a:r>
            <a:r>
              <a:rPr lang="en-US" sz="1800" b="1" dirty="0">
                <a:latin typeface="Times New Roman"/>
              </a:rPr>
              <a:t>theoretical studies</a:t>
            </a:r>
            <a:r>
              <a:rPr lang="en-US" sz="1800" dirty="0">
                <a:latin typeface="Times New Roman"/>
              </a:rPr>
              <a:t> and simulations, employing machine learning techniques such as Support Vector Machines (SVM) and Convolutional Neural Networks (CNN) for animal detection.</a:t>
            </a:r>
            <a:endParaRPr lang="en-US" sz="1800" dirty="0">
              <a:latin typeface="Times New Roman"/>
              <a:cs typeface="Times New Roman"/>
            </a:endParaRPr>
          </a:p>
          <a:p>
            <a:pPr marL="139700" indent="0" algn="just"/>
            <a:endParaRPr lang="en-US" sz="1800" dirty="0">
              <a:latin typeface="Times New Roman"/>
            </a:endParaRPr>
          </a:p>
          <a:p>
            <a:pPr marL="139700" indent="0" algn="just"/>
            <a:r>
              <a:rPr lang="en-US" sz="1800" b="1" u="sng" dirty="0">
                <a:latin typeface="Times New Roman"/>
              </a:rPr>
              <a:t>Approach:</a:t>
            </a:r>
            <a:r>
              <a:rPr lang="en-US" sz="1800" dirty="0">
                <a:latin typeface="Times New Roman"/>
              </a:rPr>
              <a:t> Utilized camera traps, video surveillance, and basic detection algorithms like SVM, which provided only limited success in monitoring wildlife </a:t>
            </a:r>
            <a:r>
              <a:rPr lang="en-US" sz="1800" b="1" dirty="0">
                <a:latin typeface="Times New Roman"/>
              </a:rPr>
              <a:t>without practical real-world application in stopping them from attacking humans</a:t>
            </a:r>
            <a:r>
              <a:rPr lang="en-US" sz="1800" dirty="0">
                <a:latin typeface="Times New Roman"/>
              </a:rPr>
              <a:t>.</a:t>
            </a:r>
            <a:endParaRPr lang="en-US" dirty="0">
              <a:latin typeface="Times New Roman"/>
            </a:endParaRPr>
          </a:p>
          <a:p>
            <a:pPr marL="139700" indent="0" algn="just"/>
            <a:endParaRPr lang="en-US" dirty="0"/>
          </a:p>
        </p:txBody>
      </p:sp>
      <p:sp>
        <p:nvSpPr>
          <p:cNvPr id="5" name="Rectangle 4">
            <a:extLst>
              <a:ext uri="{FF2B5EF4-FFF2-40B4-BE49-F238E27FC236}">
                <a16:creationId xmlns:a16="http://schemas.microsoft.com/office/drawing/2014/main" id="{26CCAFB0-5A0D-8384-385D-AA122D4E335F}"/>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6884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5F0"/>
        </a:solidFill>
        <a:effectLst/>
      </p:bgPr>
    </p:bg>
    <p:spTree>
      <p:nvGrpSpPr>
        <p:cNvPr id="1" name="Shape 284"/>
        <p:cNvGrpSpPr/>
        <p:nvPr/>
      </p:nvGrpSpPr>
      <p:grpSpPr>
        <a:xfrm>
          <a:off x="0" y="0"/>
          <a:ext cx="0" cy="0"/>
          <a:chOff x="0" y="0"/>
          <a:chExt cx="0" cy="0"/>
        </a:xfrm>
      </p:grpSpPr>
      <p:sp>
        <p:nvSpPr>
          <p:cNvPr id="291" name="Google Shape;291;p28"/>
          <p:cNvSpPr txBox="1">
            <a:spLocks noGrp="1"/>
          </p:cNvSpPr>
          <p:nvPr>
            <p:ph type="title"/>
          </p:nvPr>
        </p:nvSpPr>
        <p:spPr>
          <a:xfrm>
            <a:off x="719645" y="327258"/>
            <a:ext cx="7704000" cy="572700"/>
          </a:xfrm>
          <a:prstGeom prst="rect">
            <a:avLst/>
          </a:prstGeom>
        </p:spPr>
        <p:txBody>
          <a:bodyPr spcFirstLastPara="1" wrap="square" lIns="91425" tIns="91425" rIns="91425" bIns="91425" anchor="t" anchorCtr="0">
            <a:noAutofit/>
          </a:bodyPr>
          <a:lstStyle/>
          <a:p>
            <a:r>
              <a:rPr lang="en-IN" sz="3600" dirty="0">
                <a:latin typeface="Times New Roman"/>
                <a:cs typeface="Times New Roman"/>
              </a:rPr>
              <a:t>System Architecture: </a:t>
            </a:r>
            <a:endParaRPr sz="3600" dirty="0">
              <a:latin typeface="Times New Roman"/>
              <a:cs typeface="Times New Roman"/>
            </a:endParaRPr>
          </a:p>
        </p:txBody>
      </p:sp>
      <p:sp>
        <p:nvSpPr>
          <p:cNvPr id="2" name="Rectangle 1">
            <a:extLst>
              <a:ext uri="{FF2B5EF4-FFF2-40B4-BE49-F238E27FC236}">
                <a16:creationId xmlns:a16="http://schemas.microsoft.com/office/drawing/2014/main" id="{27308F7A-D343-2136-596C-63F571FA3254}"/>
              </a:ext>
            </a:extLst>
          </p:cNvPr>
          <p:cNvSpPr/>
          <p:nvPr/>
        </p:nvSpPr>
        <p:spPr>
          <a:xfrm>
            <a:off x="-1" y="-1"/>
            <a:ext cx="2141221" cy="502921"/>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554A962-8CDD-6105-E633-6BFCC2951D1C}"/>
              </a:ext>
            </a:extLst>
          </p:cNvPr>
          <p:cNvSpPr/>
          <p:nvPr/>
        </p:nvSpPr>
        <p:spPr>
          <a:xfrm>
            <a:off x="921139" y="2000711"/>
            <a:ext cx="2446772" cy="433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Arial"/>
              </a:rPr>
              <a:t>Input Data</a:t>
            </a:r>
          </a:p>
        </p:txBody>
      </p:sp>
      <p:sp>
        <p:nvSpPr>
          <p:cNvPr id="6" name="Rectangle 5">
            <a:extLst>
              <a:ext uri="{FF2B5EF4-FFF2-40B4-BE49-F238E27FC236}">
                <a16:creationId xmlns:a16="http://schemas.microsoft.com/office/drawing/2014/main" id="{A709453D-AEB7-9557-C4AC-953DD8176E60}"/>
              </a:ext>
            </a:extLst>
          </p:cNvPr>
          <p:cNvSpPr/>
          <p:nvPr/>
        </p:nvSpPr>
        <p:spPr>
          <a:xfrm>
            <a:off x="5301785" y="2000710"/>
            <a:ext cx="2446772" cy="433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Arial"/>
              </a:rPr>
              <a:t>Preprocessing Unit</a:t>
            </a:r>
          </a:p>
        </p:txBody>
      </p:sp>
      <p:sp>
        <p:nvSpPr>
          <p:cNvPr id="7" name="Rectangle 6">
            <a:extLst>
              <a:ext uri="{FF2B5EF4-FFF2-40B4-BE49-F238E27FC236}">
                <a16:creationId xmlns:a16="http://schemas.microsoft.com/office/drawing/2014/main" id="{1CB1E5D4-B9CC-E882-1CA0-344B58074CAC}"/>
              </a:ext>
            </a:extLst>
          </p:cNvPr>
          <p:cNvSpPr/>
          <p:nvPr/>
        </p:nvSpPr>
        <p:spPr>
          <a:xfrm>
            <a:off x="5301785" y="2841253"/>
            <a:ext cx="2446772" cy="433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mn-lt"/>
                <a:cs typeface="+mn-lt"/>
              </a:rPr>
              <a:t>Animal Detection Model</a:t>
            </a:r>
            <a:endParaRPr lang="en-US" dirty="0">
              <a:solidFill>
                <a:schemeClr val="tx1"/>
              </a:solidFill>
            </a:endParaRPr>
          </a:p>
        </p:txBody>
      </p:sp>
      <p:sp>
        <p:nvSpPr>
          <p:cNvPr id="8" name="Rectangle 7">
            <a:extLst>
              <a:ext uri="{FF2B5EF4-FFF2-40B4-BE49-F238E27FC236}">
                <a16:creationId xmlns:a16="http://schemas.microsoft.com/office/drawing/2014/main" id="{D79F1097-8A87-E9F4-F500-65700A6420AB}"/>
              </a:ext>
            </a:extLst>
          </p:cNvPr>
          <p:cNvSpPr/>
          <p:nvPr/>
        </p:nvSpPr>
        <p:spPr>
          <a:xfrm>
            <a:off x="921138" y="2841252"/>
            <a:ext cx="2446772" cy="433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Arial"/>
              </a:rPr>
              <a:t>Output Display</a:t>
            </a:r>
          </a:p>
        </p:txBody>
      </p:sp>
      <p:cxnSp>
        <p:nvCxnSpPr>
          <p:cNvPr id="9" name="Straight Arrow Connector 8">
            <a:extLst>
              <a:ext uri="{FF2B5EF4-FFF2-40B4-BE49-F238E27FC236}">
                <a16:creationId xmlns:a16="http://schemas.microsoft.com/office/drawing/2014/main" id="{E821E5B2-304A-B39B-5BDB-1676EED237E3}"/>
              </a:ext>
            </a:extLst>
          </p:cNvPr>
          <p:cNvCxnSpPr/>
          <p:nvPr/>
        </p:nvCxnSpPr>
        <p:spPr>
          <a:xfrm flipH="1">
            <a:off x="6521734" y="2434936"/>
            <a:ext cx="3464" cy="40351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85D96FA-4744-63BC-C0AE-3D50664DC030}"/>
              </a:ext>
            </a:extLst>
          </p:cNvPr>
          <p:cNvCxnSpPr/>
          <p:nvPr/>
        </p:nvCxnSpPr>
        <p:spPr>
          <a:xfrm flipV="1">
            <a:off x="3364718" y="2243750"/>
            <a:ext cx="1934630" cy="10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620D788-0F68-91FA-E4A3-DCDE1214257B}"/>
              </a:ext>
            </a:extLst>
          </p:cNvPr>
          <p:cNvCxnSpPr/>
          <p:nvPr/>
        </p:nvCxnSpPr>
        <p:spPr>
          <a:xfrm flipH="1">
            <a:off x="3375347" y="3093638"/>
            <a:ext cx="1927956" cy="1590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BEA2863-E58B-DF26-8A8B-253CF216B95D}"/>
              </a:ext>
            </a:extLst>
          </p:cNvPr>
          <p:cNvSpPr txBox="1"/>
          <p:nvPr/>
        </p:nvSpPr>
        <p:spPr>
          <a:xfrm>
            <a:off x="4617076" y="3389559"/>
            <a:ext cx="382985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000" b="1" dirty="0"/>
              <a:t>Convolutional Neural Networks (CNN):</a:t>
            </a:r>
            <a:r>
              <a:rPr lang="en-US" sz="1000" dirty="0"/>
              <a:t> Used for feature extraction from images.</a:t>
            </a:r>
          </a:p>
          <a:p>
            <a:pPr algn="just"/>
            <a:r>
              <a:rPr lang="en-US" sz="1000" b="1" dirty="0"/>
              <a:t>Depth-wise Separable Convolution Layer:</a:t>
            </a:r>
            <a:r>
              <a:rPr lang="en-US" sz="1000" dirty="0"/>
              <a:t> Enhances efficiency by breaking down convolution into point-wise and depth-wise operations.</a:t>
            </a:r>
          </a:p>
          <a:p>
            <a:pPr algn="just"/>
            <a:r>
              <a:rPr lang="en-US" sz="1000" b="1" dirty="0"/>
              <a:t>Classification Layer:</a:t>
            </a:r>
            <a:r>
              <a:rPr lang="en-US" sz="1000" dirty="0"/>
              <a:t> Identifies the animal species based on the extracted features.</a:t>
            </a:r>
          </a:p>
        </p:txBody>
      </p:sp>
      <p:sp>
        <p:nvSpPr>
          <p:cNvPr id="13" name="TextBox 12">
            <a:extLst>
              <a:ext uri="{FF2B5EF4-FFF2-40B4-BE49-F238E27FC236}">
                <a16:creationId xmlns:a16="http://schemas.microsoft.com/office/drawing/2014/main" id="{FF6F9415-9035-D28A-FF29-C63C7CAC2E18}"/>
              </a:ext>
            </a:extLst>
          </p:cNvPr>
          <p:cNvSpPr txBox="1"/>
          <p:nvPr/>
        </p:nvSpPr>
        <p:spPr>
          <a:xfrm>
            <a:off x="3737613" y="1282137"/>
            <a:ext cx="16727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u="sng" dirty="0">
                <a:latin typeface="Times New Roman"/>
              </a:rPr>
              <a:t>Existing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4121-AC45-7443-F336-C60B4877A319}"/>
              </a:ext>
            </a:extLst>
          </p:cNvPr>
          <p:cNvSpPr>
            <a:spLocks noGrp="1"/>
          </p:cNvSpPr>
          <p:nvPr>
            <p:ph type="title"/>
          </p:nvPr>
        </p:nvSpPr>
        <p:spPr>
          <a:xfrm>
            <a:off x="813594" y="335544"/>
            <a:ext cx="7395300" cy="841800"/>
          </a:xfrm>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4" name="Subtitle 3">
            <a:extLst>
              <a:ext uri="{FF2B5EF4-FFF2-40B4-BE49-F238E27FC236}">
                <a16:creationId xmlns:a16="http://schemas.microsoft.com/office/drawing/2014/main" id="{80C324B0-FD49-EC71-0EB8-B082E3EFD0EE}"/>
              </a:ext>
            </a:extLst>
          </p:cNvPr>
          <p:cNvSpPr>
            <a:spLocks noGrp="1"/>
          </p:cNvSpPr>
          <p:nvPr>
            <p:ph type="subTitle" idx="1"/>
          </p:nvPr>
        </p:nvSpPr>
        <p:spPr>
          <a:xfrm>
            <a:off x="988359" y="1289506"/>
            <a:ext cx="7166908" cy="3232908"/>
          </a:xfrm>
        </p:spPr>
        <p:txBody>
          <a:bodyPr/>
          <a:lstStyle/>
          <a:p>
            <a:pPr algn="l"/>
            <a:endParaRPr lang="en-US" sz="1800" b="1" u="sng" dirty="0">
              <a:latin typeface="Times New Roman"/>
              <a:cs typeface="Times New Roman"/>
            </a:endParaRPr>
          </a:p>
          <a:p>
            <a:pPr marL="0" indent="0" algn="l"/>
            <a:r>
              <a:rPr lang="en-US" sz="1800" b="1" u="sng" dirty="0">
                <a:latin typeface="Times New Roman"/>
                <a:cs typeface="Times New Roman"/>
              </a:rPr>
              <a:t>Our Unique Contribution:</a:t>
            </a:r>
            <a:endParaRPr lang="en-US" dirty="0">
              <a:latin typeface="Times New Roman"/>
            </a:endParaRPr>
          </a:p>
          <a:p>
            <a:pPr marL="0" indent="0" algn="just"/>
            <a:r>
              <a:rPr lang="en-US" sz="1800" dirty="0">
                <a:latin typeface="Times New Roman"/>
              </a:rPr>
              <a:t>Unlike previous systems, our project not only builds on the theoretical models but also </a:t>
            </a:r>
            <a:r>
              <a:rPr lang="en-US" sz="1800" b="1" dirty="0">
                <a:latin typeface="Times New Roman"/>
              </a:rPr>
              <a:t>implements the detection system using IoT</a:t>
            </a:r>
            <a:r>
              <a:rPr lang="en-US" sz="1800" dirty="0">
                <a:latin typeface="Times New Roman"/>
              </a:rPr>
              <a:t> to create a practical, real-life solution.</a:t>
            </a:r>
            <a:endParaRPr lang="en-US">
              <a:latin typeface="Times New Roman"/>
            </a:endParaRPr>
          </a:p>
          <a:p>
            <a:pPr marL="0" indent="0" algn="just"/>
            <a:r>
              <a:rPr lang="en-US" sz="1800" dirty="0">
                <a:latin typeface="Times New Roman"/>
              </a:rPr>
              <a:t>We introduce two</a:t>
            </a:r>
            <a:r>
              <a:rPr lang="en-US" sz="1800" b="1" dirty="0">
                <a:latin typeface="Times New Roman"/>
              </a:rPr>
              <a:t> additional layers</a:t>
            </a:r>
            <a:r>
              <a:rPr lang="en-US" sz="1800" dirty="0">
                <a:latin typeface="Times New Roman"/>
              </a:rPr>
              <a:t> of confirmation and security:</a:t>
            </a:r>
            <a:endParaRPr lang="en-US" dirty="0">
              <a:latin typeface="Times New Roman"/>
            </a:endParaRPr>
          </a:p>
          <a:p>
            <a:pPr marL="342900" indent="-342900" algn="just">
              <a:buAutoNum type="romanLcPeriod"/>
            </a:pPr>
            <a:r>
              <a:rPr lang="en-US" sz="1800" b="1" dirty="0">
                <a:latin typeface="Times New Roman"/>
              </a:rPr>
              <a:t>Manual Verification by the Forest Department:</a:t>
            </a:r>
            <a:r>
              <a:rPr lang="en-US" sz="1800" dirty="0">
                <a:latin typeface="Times New Roman"/>
              </a:rPr>
              <a:t> Adds a critical layer of human validation to confirm the presence of wild animals and reduce false positives.</a:t>
            </a:r>
            <a:endParaRPr lang="en-US" dirty="0">
              <a:latin typeface="Times New Roman"/>
            </a:endParaRPr>
          </a:p>
          <a:p>
            <a:pPr marL="342900" indent="-342900" algn="just">
              <a:buAutoNum type="romanLcPeriod"/>
            </a:pPr>
            <a:r>
              <a:rPr lang="en-US" sz="1800" b="1" dirty="0">
                <a:latin typeface="Times New Roman"/>
              </a:rPr>
              <a:t>IoT Integration:</a:t>
            </a:r>
            <a:r>
              <a:rPr lang="en-US" sz="1800" dirty="0">
                <a:latin typeface="Times New Roman"/>
              </a:rPr>
              <a:t> An Arduino-based siren system provides an immediate alert, ensuring the public is warned in real time about potential wildlife threats.</a:t>
            </a:r>
            <a:endParaRPr lang="en-US">
              <a:latin typeface="Times New Roman"/>
            </a:endParaRPr>
          </a:p>
          <a:p>
            <a:pPr marL="139700" indent="0" algn="just"/>
            <a:endParaRPr lang="en-US" sz="1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6CCAFB0-5A0D-8384-385D-AA122D4E335F}"/>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2210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4121-AC45-7443-F336-C60B4877A319}"/>
              </a:ext>
            </a:extLst>
          </p:cNvPr>
          <p:cNvSpPr>
            <a:spLocks noGrp="1"/>
          </p:cNvSpPr>
          <p:nvPr>
            <p:ph type="title"/>
          </p:nvPr>
        </p:nvSpPr>
        <p:spPr>
          <a:xfrm>
            <a:off x="846543" y="339549"/>
            <a:ext cx="7395300" cy="841800"/>
          </a:xfrm>
        </p:spPr>
        <p:txBody>
          <a:bodyPr/>
          <a:lstStyle/>
          <a:p>
            <a:r>
              <a:rPr lang="en-IN" dirty="0">
                <a:latin typeface="Times New Roman" panose="02020603050405020304" pitchFamily="18" charset="0"/>
                <a:cs typeface="Times New Roman" panose="02020603050405020304" pitchFamily="18" charset="0"/>
              </a:rPr>
              <a:t>System Architecture:</a:t>
            </a:r>
          </a:p>
        </p:txBody>
      </p:sp>
      <p:sp>
        <p:nvSpPr>
          <p:cNvPr id="5" name="Rectangle 4">
            <a:extLst>
              <a:ext uri="{FF2B5EF4-FFF2-40B4-BE49-F238E27FC236}">
                <a16:creationId xmlns:a16="http://schemas.microsoft.com/office/drawing/2014/main" id="{26CCAFB0-5A0D-8384-385D-AA122D4E335F}"/>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Rectangle 189">
            <a:extLst>
              <a:ext uri="{FF2B5EF4-FFF2-40B4-BE49-F238E27FC236}">
                <a16:creationId xmlns:a16="http://schemas.microsoft.com/office/drawing/2014/main" id="{20D3862B-7997-529E-0547-535ADE9CBF81}"/>
              </a:ext>
            </a:extLst>
          </p:cNvPr>
          <p:cNvSpPr/>
          <p:nvPr/>
        </p:nvSpPr>
        <p:spPr>
          <a:xfrm>
            <a:off x="7328528" y="4430079"/>
            <a:ext cx="2278381" cy="713421"/>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A screenshot of a computer&#10;&#10;Description automatically generated">
            <a:extLst>
              <a:ext uri="{FF2B5EF4-FFF2-40B4-BE49-F238E27FC236}">
                <a16:creationId xmlns:a16="http://schemas.microsoft.com/office/drawing/2014/main" id="{A6E9EE9C-2439-8CA6-C897-C72E2C9E3A40}"/>
              </a:ext>
            </a:extLst>
          </p:cNvPr>
          <p:cNvPicPr>
            <a:picLocks noChangeAspect="1"/>
          </p:cNvPicPr>
          <p:nvPr/>
        </p:nvPicPr>
        <p:blipFill>
          <a:blip r:embed="rId2"/>
          <a:stretch>
            <a:fillRect/>
          </a:stretch>
        </p:blipFill>
        <p:spPr>
          <a:xfrm>
            <a:off x="974912" y="1283233"/>
            <a:ext cx="7194176" cy="3627585"/>
          </a:xfrm>
          <a:prstGeom prst="rect">
            <a:avLst/>
          </a:prstGeom>
        </p:spPr>
      </p:pic>
    </p:spTree>
    <p:extLst>
      <p:ext uri="{BB962C8B-B14F-4D97-AF65-F5344CB8AC3E}">
        <p14:creationId xmlns:p14="http://schemas.microsoft.com/office/powerpoint/2010/main" val="94428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4121-AC45-7443-F336-C60B4877A319}"/>
              </a:ext>
            </a:extLst>
          </p:cNvPr>
          <p:cNvSpPr>
            <a:spLocks noGrp="1"/>
          </p:cNvSpPr>
          <p:nvPr>
            <p:ph type="title"/>
          </p:nvPr>
        </p:nvSpPr>
        <p:spPr>
          <a:xfrm>
            <a:off x="869588" y="286912"/>
            <a:ext cx="7395300" cy="841800"/>
          </a:xfrm>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4" name="Subtitle 3">
            <a:extLst>
              <a:ext uri="{FF2B5EF4-FFF2-40B4-BE49-F238E27FC236}">
                <a16:creationId xmlns:a16="http://schemas.microsoft.com/office/drawing/2014/main" id="{80C324B0-FD49-EC71-0EB8-B082E3EFD0EE}"/>
              </a:ext>
            </a:extLst>
          </p:cNvPr>
          <p:cNvSpPr>
            <a:spLocks noGrp="1"/>
          </p:cNvSpPr>
          <p:nvPr>
            <p:ph type="subTitle" idx="1"/>
          </p:nvPr>
        </p:nvSpPr>
        <p:spPr>
          <a:xfrm>
            <a:off x="971550" y="1524831"/>
            <a:ext cx="6337122" cy="713400"/>
          </a:xfrm>
        </p:spPr>
        <p:txBody>
          <a:bodyPr/>
          <a:lstStyle/>
          <a:p>
            <a:pPr algn="just"/>
            <a:r>
              <a:rPr lang="en-US" sz="16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6CCAFB0-5A0D-8384-385D-AA122D4E335F}"/>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5">
            <a:extLst>
              <a:ext uri="{FF2B5EF4-FFF2-40B4-BE49-F238E27FC236}">
                <a16:creationId xmlns:a16="http://schemas.microsoft.com/office/drawing/2014/main" id="{20452607-A081-26CB-DA82-FBDB981CE006}"/>
              </a:ext>
            </a:extLst>
          </p:cNvPr>
          <p:cNvGraphicFramePr>
            <a:graphicFrameLocks noGrp="1"/>
          </p:cNvGraphicFramePr>
          <p:nvPr>
            <p:extLst>
              <p:ext uri="{D42A27DB-BD31-4B8C-83A1-F6EECF244321}">
                <p14:modId xmlns:p14="http://schemas.microsoft.com/office/powerpoint/2010/main" val="936317133"/>
              </p:ext>
            </p:extLst>
          </p:nvPr>
        </p:nvGraphicFramePr>
        <p:xfrm>
          <a:off x="484188" y="1258888"/>
          <a:ext cx="8112671" cy="3369026"/>
        </p:xfrm>
        <a:graphic>
          <a:graphicData uri="http://schemas.openxmlformats.org/drawingml/2006/table">
            <a:tbl>
              <a:tblPr firstRow="1" bandRow="1">
                <a:tableStyleId>{616DA210-FB5B-4158-B5E0-FEB733F419BA}</a:tableStyleId>
              </a:tblPr>
              <a:tblGrid>
                <a:gridCol w="742561">
                  <a:extLst>
                    <a:ext uri="{9D8B030D-6E8A-4147-A177-3AD203B41FA5}">
                      <a16:colId xmlns:a16="http://schemas.microsoft.com/office/drawing/2014/main" val="20000"/>
                    </a:ext>
                  </a:extLst>
                </a:gridCol>
                <a:gridCol w="1551235">
                  <a:extLst>
                    <a:ext uri="{9D8B030D-6E8A-4147-A177-3AD203B41FA5}">
                      <a16:colId xmlns:a16="http://schemas.microsoft.com/office/drawing/2014/main" val="20001"/>
                    </a:ext>
                  </a:extLst>
                </a:gridCol>
                <a:gridCol w="1372535">
                  <a:extLst>
                    <a:ext uri="{9D8B030D-6E8A-4147-A177-3AD203B41FA5}">
                      <a16:colId xmlns:a16="http://schemas.microsoft.com/office/drawing/2014/main" val="20002"/>
                    </a:ext>
                  </a:extLst>
                </a:gridCol>
                <a:gridCol w="2175543">
                  <a:extLst>
                    <a:ext uri="{9D8B030D-6E8A-4147-A177-3AD203B41FA5}">
                      <a16:colId xmlns:a16="http://schemas.microsoft.com/office/drawing/2014/main" val="20003"/>
                    </a:ext>
                  </a:extLst>
                </a:gridCol>
                <a:gridCol w="2270797">
                  <a:extLst>
                    <a:ext uri="{9D8B030D-6E8A-4147-A177-3AD203B41FA5}">
                      <a16:colId xmlns:a16="http://schemas.microsoft.com/office/drawing/2014/main" val="20004"/>
                    </a:ext>
                  </a:extLst>
                </a:gridCol>
              </a:tblGrid>
              <a:tr h="423818">
                <a:tc>
                  <a:txBody>
                    <a:bodyPr/>
                    <a:lstStyle/>
                    <a:p>
                      <a:r>
                        <a:rPr lang="en-US" sz="1400" dirty="0"/>
                        <a:t>Sr. No.</a:t>
                      </a:r>
                      <a:endParaRPr lang="en-IN" sz="1400" dirty="0"/>
                    </a:p>
                  </a:txBody>
                  <a:tcPr marL="91449" marR="91449" marT="45724" marB="45724"/>
                </a:tc>
                <a:tc>
                  <a:txBody>
                    <a:bodyPr/>
                    <a:lstStyle/>
                    <a:p>
                      <a:r>
                        <a:rPr lang="en-US" sz="1400" dirty="0"/>
                        <a:t>Paper Name</a:t>
                      </a:r>
                      <a:endParaRPr lang="en-IN" sz="1400" dirty="0"/>
                    </a:p>
                  </a:txBody>
                  <a:tcPr marL="91449" marR="91449" marT="45724" marB="45724"/>
                </a:tc>
                <a:tc>
                  <a:txBody>
                    <a:bodyPr/>
                    <a:lstStyle/>
                    <a:p>
                      <a:r>
                        <a:rPr lang="en-IN" sz="1400" dirty="0"/>
                        <a:t>Year</a:t>
                      </a:r>
                    </a:p>
                  </a:txBody>
                  <a:tcPr marL="91449" marR="91449" marT="45724" marB="45724"/>
                </a:tc>
                <a:tc>
                  <a:txBody>
                    <a:bodyPr/>
                    <a:lstStyle/>
                    <a:p>
                      <a:r>
                        <a:rPr lang="en-US" sz="1400" dirty="0"/>
                        <a:t>Authors</a:t>
                      </a:r>
                      <a:endParaRPr lang="en-IN" sz="1400" dirty="0"/>
                    </a:p>
                  </a:txBody>
                  <a:tcPr marL="91449" marR="91449" marT="45724" marB="45724"/>
                </a:tc>
                <a:tc>
                  <a:txBody>
                    <a:bodyPr/>
                    <a:lstStyle/>
                    <a:p>
                      <a:r>
                        <a:rPr lang="en-US" sz="1400" dirty="0"/>
                        <a:t>Description</a:t>
                      </a:r>
                      <a:endParaRPr lang="en-IN" sz="1400" dirty="0"/>
                    </a:p>
                  </a:txBody>
                  <a:tcPr marL="91449" marR="91449" marT="45724" marB="45724"/>
                </a:tc>
                <a:extLst>
                  <a:ext uri="{0D108BD9-81ED-4DB2-BD59-A6C34878D82A}">
                    <a16:rowId xmlns:a16="http://schemas.microsoft.com/office/drawing/2014/main" val="10000"/>
                  </a:ext>
                </a:extLst>
              </a:tr>
              <a:tr h="1334365">
                <a:tc>
                  <a:txBody>
                    <a:bodyPr/>
                    <a:lstStyle/>
                    <a:p>
                      <a:r>
                        <a:rPr lang="en-US" sz="1400" dirty="0"/>
                        <a:t>1.</a:t>
                      </a:r>
                      <a:endParaRPr lang="en-IN" sz="1400" dirty="0"/>
                    </a:p>
                  </a:txBody>
                  <a:tcPr marL="91449" marR="91449" marT="45724" marB="45724"/>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IN" sz="1400" b="0" i="0" u="none" strike="noStrike" cap="none" dirty="0">
                          <a:solidFill>
                            <a:schemeClr val="tx1"/>
                          </a:solidFill>
                          <a:effectLst/>
                          <a:latin typeface="+mn-lt"/>
                          <a:ea typeface="+mn-ea"/>
                          <a:cs typeface="+mn-cs"/>
                          <a:sym typeface="Arial"/>
                        </a:rPr>
                        <a:t>Wild Animal Detection </a:t>
                      </a:r>
                      <a:r>
                        <a:rPr lang="en-IN" sz="1400" b="0" i="0" u="none" strike="noStrike" cap="none" dirty="0">
                          <a:solidFill>
                            <a:schemeClr val="tx1"/>
                          </a:solidFill>
                          <a:effectLst/>
                          <a:latin typeface="+mn-lt"/>
                          <a:ea typeface="+mn-ea"/>
                          <a:cs typeface="+mn-cs"/>
                        </a:rPr>
                        <a:t>using Deep Learning</a:t>
                      </a:r>
                    </a:p>
                  </a:txBody>
                  <a:tcPr marL="91449" marR="91449" marT="45724" marB="45724"/>
                </a:tc>
                <a:tc>
                  <a:txBody>
                    <a:bodyPr/>
                    <a:lstStyle/>
                    <a:p>
                      <a:r>
                        <a:rPr lang="en-IN" sz="1400" dirty="0"/>
                        <a:t>2022</a:t>
                      </a:r>
                    </a:p>
                  </a:txBody>
                  <a:tcPr marL="91449" marR="91449" marT="45724" marB="45724"/>
                </a:tc>
                <a:tc>
                  <a:txBody>
                    <a:bodyPr/>
                    <a:lstStyle/>
                    <a:p>
                      <a:pPr lvl="0">
                        <a:buNone/>
                      </a:pPr>
                      <a:r>
                        <a:rPr lang="en-IN" sz="1400" b="0" i="0" u="sng" strike="noStrike" cap="none" noProof="0" dirty="0">
                          <a:solidFill>
                            <a:schemeClr val="tx1"/>
                          </a:solidFill>
                          <a:effectLst/>
                        </a:rPr>
                        <a:t>Sreedevi K L , </a:t>
                      </a:r>
                      <a:r>
                        <a:rPr lang="en-IN" sz="1400" b="0" i="0" u="sng" strike="noStrike" cap="none" noProof="0" dirty="0">
                          <a:solidFill>
                            <a:schemeClr val="tx1"/>
                          </a:solidFill>
                          <a:effectLst/>
                          <a:latin typeface="Arial"/>
                        </a:rPr>
                        <a:t>Dr Anitha Edison</a:t>
                      </a:r>
                      <a:endParaRPr lang="en-US" u="sng" dirty="0"/>
                    </a:p>
                  </a:txBody>
                  <a:tcPr marL="91449" marR="91449" marT="45724" marB="45724"/>
                </a:tc>
                <a:tc>
                  <a:txBody>
                    <a:bodyPr/>
                    <a:lstStyle/>
                    <a:p>
                      <a:pPr lvl="0">
                        <a:buNone/>
                      </a:pPr>
                      <a:r>
                        <a:rPr lang="en-US" sz="1200" b="0" i="0" u="none" strike="noStrike" noProof="0" dirty="0">
                          <a:latin typeface="Arial"/>
                        </a:rPr>
                        <a:t>Efficient observation of wild animals is crucial. Cost-effective techniques for observing the </a:t>
                      </a:r>
                      <a:r>
                        <a:rPr lang="en-US" sz="1200" b="0" i="0" u="none" strike="noStrike" noProof="0" dirty="0" err="1">
                          <a:latin typeface="Arial"/>
                        </a:rPr>
                        <a:t>behaviour</a:t>
                      </a:r>
                      <a:r>
                        <a:rPr lang="en-US" sz="1200" b="0" i="0" u="none" strike="noStrike" noProof="0" dirty="0">
                          <a:latin typeface="Arial"/>
                        </a:rPr>
                        <a:t> of wild animals are needed for both wildlife conservation and for reducing human-wildlife conflicts.</a:t>
                      </a:r>
                      <a:endParaRPr lang="en-US" dirty="0"/>
                    </a:p>
                  </a:txBody>
                  <a:tcPr marL="91449" marR="91449" marT="45724" marB="45724"/>
                </a:tc>
                <a:extLst>
                  <a:ext uri="{0D108BD9-81ED-4DB2-BD59-A6C34878D82A}">
                    <a16:rowId xmlns:a16="http://schemas.microsoft.com/office/drawing/2014/main" val="10001"/>
                  </a:ext>
                </a:extLst>
              </a:tr>
              <a:tr h="1296370">
                <a:tc>
                  <a:txBody>
                    <a:bodyPr/>
                    <a:lstStyle/>
                    <a:p>
                      <a:r>
                        <a:rPr lang="en-US" sz="1400" dirty="0"/>
                        <a:t>2.</a:t>
                      </a:r>
                      <a:endParaRPr lang="en-IN" sz="1400" dirty="0"/>
                    </a:p>
                  </a:txBody>
                  <a:tcPr marL="91449" marR="91449" marT="45724" marB="45724"/>
                </a:tc>
                <a:tc>
                  <a:txBody>
                    <a:bodyPr/>
                    <a:lstStyle/>
                    <a:p>
                      <a:r>
                        <a:rPr lang="en-US" sz="1400" b="0" i="0" u="none" strike="noStrike" cap="none" dirty="0">
                          <a:solidFill>
                            <a:schemeClr val="tx1"/>
                          </a:solidFill>
                          <a:effectLst/>
                          <a:latin typeface="+mn-lt"/>
                          <a:ea typeface="+mn-ea"/>
                          <a:cs typeface="+mn-cs"/>
                          <a:sym typeface="Arial"/>
                        </a:rPr>
                        <a:t>Animal Detection Alert System</a:t>
                      </a:r>
                      <a:r>
                        <a:rPr lang="en-US" sz="1400" b="0" dirty="0"/>
                        <a:t>.</a:t>
                      </a:r>
                      <a:endParaRPr lang="en-IN" sz="1400" b="0" dirty="0"/>
                    </a:p>
                  </a:txBody>
                  <a:tcPr marL="91449" marR="91449" marT="45724" marB="45724"/>
                </a:tc>
                <a:tc>
                  <a:txBody>
                    <a:bodyPr/>
                    <a:lstStyle/>
                    <a:p>
                      <a:r>
                        <a:rPr lang="en-IN" sz="1400" dirty="0"/>
                        <a:t>2022</a:t>
                      </a:r>
                    </a:p>
                  </a:txBody>
                  <a:tcPr marL="91449" marR="91449" marT="45724" marB="45724"/>
                </a:tc>
                <a:tc>
                  <a:txBody>
                    <a:bodyPr/>
                    <a:lstStyle/>
                    <a:p>
                      <a:r>
                        <a:rPr lang="en-IN" sz="1400" b="0" i="0" u="none" strike="noStrike" cap="none" dirty="0">
                          <a:solidFill>
                            <a:schemeClr val="tx1"/>
                          </a:solidFill>
                          <a:effectLst/>
                          <a:latin typeface="+mn-lt"/>
                          <a:ea typeface="+mn-ea"/>
                          <a:cs typeface="+mn-cs"/>
                          <a:sym typeface="Arial"/>
                          <a:hlinkClick r:id="rId2"/>
                        </a:rPr>
                        <a:t>S Meera</a:t>
                      </a:r>
                      <a:r>
                        <a:rPr lang="en-IN" sz="1400" b="0" i="0" u="none" strike="noStrike" cap="none" dirty="0">
                          <a:solidFill>
                            <a:schemeClr val="tx1"/>
                          </a:solidFill>
                          <a:effectLst/>
                          <a:latin typeface="+mn-lt"/>
                          <a:ea typeface="+mn-ea"/>
                          <a:cs typeface="+mn-cs"/>
                          <a:sym typeface="Arial"/>
                        </a:rPr>
                        <a:t>, </a:t>
                      </a:r>
                      <a:r>
                        <a:rPr lang="en-IN" sz="1400" b="0" i="0" u="none" strike="noStrike" cap="none" dirty="0">
                          <a:solidFill>
                            <a:schemeClr val="tx1"/>
                          </a:solidFill>
                          <a:effectLst/>
                          <a:latin typeface="+mn-lt"/>
                          <a:ea typeface="+mn-ea"/>
                          <a:cs typeface="+mn-cs"/>
                          <a:sym typeface="Arial"/>
                          <a:hlinkClick r:id="rId3"/>
                        </a:rPr>
                        <a:t>R Sharmikha sree</a:t>
                      </a:r>
                      <a:r>
                        <a:rPr lang="en-IN" sz="1400" b="0" i="0" u="none" strike="noStrike" cap="none" dirty="0">
                          <a:solidFill>
                            <a:schemeClr val="tx1"/>
                          </a:solidFill>
                          <a:effectLst/>
                          <a:latin typeface="+mn-lt"/>
                          <a:ea typeface="+mn-ea"/>
                          <a:cs typeface="+mn-cs"/>
                          <a:sym typeface="Arial"/>
                        </a:rPr>
                        <a:t>, </a:t>
                      </a:r>
                    </a:p>
                    <a:p>
                      <a:r>
                        <a:rPr lang="en-IN" sz="1400" b="0" i="0" u="none" strike="noStrike" cap="none" dirty="0">
                          <a:solidFill>
                            <a:schemeClr val="tx1"/>
                          </a:solidFill>
                          <a:effectLst/>
                          <a:latin typeface="+mn-lt"/>
                          <a:ea typeface="+mn-ea"/>
                          <a:cs typeface="+mn-cs"/>
                          <a:sym typeface="Arial"/>
                          <a:hlinkClick r:id="rId4"/>
                        </a:rPr>
                        <a:t>K Priyadharshini</a:t>
                      </a:r>
                      <a:r>
                        <a:rPr lang="en-IN" sz="1400" b="0" i="0" u="none" strike="noStrike" cap="none" dirty="0">
                          <a:solidFill>
                            <a:schemeClr val="tx1"/>
                          </a:solidFill>
                          <a:effectLst/>
                          <a:latin typeface="+mn-lt"/>
                          <a:ea typeface="+mn-ea"/>
                          <a:cs typeface="+mn-cs"/>
                          <a:sym typeface="Arial"/>
                        </a:rPr>
                        <a:t>, </a:t>
                      </a:r>
                      <a:r>
                        <a:rPr lang="en-IN" sz="1400" b="0" i="0" u="none" strike="noStrike" cap="none" dirty="0">
                          <a:solidFill>
                            <a:schemeClr val="tx1"/>
                          </a:solidFill>
                          <a:effectLst/>
                          <a:latin typeface="+mn-lt"/>
                          <a:ea typeface="+mn-ea"/>
                          <a:cs typeface="+mn-cs"/>
                          <a:sym typeface="Arial"/>
                          <a:hlinkClick r:id="rId5"/>
                        </a:rPr>
                        <a:t>P.V. Varshitha</a:t>
                      </a:r>
                      <a:r>
                        <a:rPr lang="en-IN" sz="1400" b="0" i="0" u="none" strike="noStrike" cap="none" dirty="0">
                          <a:solidFill>
                            <a:schemeClr val="tx1"/>
                          </a:solidFill>
                          <a:effectLst/>
                          <a:latin typeface="+mn-lt"/>
                          <a:ea typeface="+mn-ea"/>
                          <a:cs typeface="+mn-cs"/>
                          <a:sym typeface="Arial"/>
                        </a:rPr>
                        <a:t>, </a:t>
                      </a:r>
                    </a:p>
                    <a:p>
                      <a:r>
                        <a:rPr lang="en-IN" sz="1400" b="0" i="0" u="none" strike="noStrike" cap="none" dirty="0">
                          <a:solidFill>
                            <a:schemeClr val="tx1"/>
                          </a:solidFill>
                          <a:effectLst/>
                          <a:latin typeface="+mn-lt"/>
                          <a:ea typeface="+mn-ea"/>
                          <a:cs typeface="+mn-cs"/>
                          <a:sym typeface="Arial"/>
                          <a:hlinkClick r:id="rId6"/>
                        </a:rPr>
                        <a:t>R. SaiCharitha</a:t>
                      </a:r>
                      <a:endParaRPr lang="en-IN" sz="1400" dirty="0"/>
                    </a:p>
                  </a:txBody>
                  <a:tcPr marL="91449" marR="91449" marT="45724" marB="45724"/>
                </a:tc>
                <a:tc>
                  <a:txBody>
                    <a:bodyPr/>
                    <a:lstStyle/>
                    <a:p>
                      <a:pPr algn="just"/>
                      <a:r>
                        <a:rPr lang="en-US" sz="1200" dirty="0"/>
                        <a:t> This paper proposes an Animal detection system using a deep neural networks algorithm. The proposed system is used for detecting the creatures veritably directly.</a:t>
                      </a:r>
                    </a:p>
                  </a:txBody>
                  <a:tcPr marL="91449" marR="91449" marT="45724" marB="45724"/>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8315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4121-AC45-7443-F336-C60B4877A319}"/>
              </a:ext>
            </a:extLst>
          </p:cNvPr>
          <p:cNvSpPr>
            <a:spLocks noGrp="1"/>
          </p:cNvSpPr>
          <p:nvPr>
            <p:ph type="title"/>
          </p:nvPr>
        </p:nvSpPr>
        <p:spPr>
          <a:xfrm>
            <a:off x="869588" y="286912"/>
            <a:ext cx="7395300" cy="841800"/>
          </a:xfrm>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4" name="Subtitle 3">
            <a:extLst>
              <a:ext uri="{FF2B5EF4-FFF2-40B4-BE49-F238E27FC236}">
                <a16:creationId xmlns:a16="http://schemas.microsoft.com/office/drawing/2014/main" id="{80C324B0-FD49-EC71-0EB8-B082E3EFD0EE}"/>
              </a:ext>
            </a:extLst>
          </p:cNvPr>
          <p:cNvSpPr>
            <a:spLocks noGrp="1"/>
          </p:cNvSpPr>
          <p:nvPr>
            <p:ph type="subTitle" idx="1"/>
          </p:nvPr>
        </p:nvSpPr>
        <p:spPr>
          <a:xfrm>
            <a:off x="971550" y="1524831"/>
            <a:ext cx="6337122" cy="713400"/>
          </a:xfrm>
        </p:spPr>
        <p:txBody>
          <a:bodyPr/>
          <a:lstStyle/>
          <a:p>
            <a:pPr algn="just"/>
            <a:r>
              <a:rPr lang="en-US" sz="16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6CCAFB0-5A0D-8384-385D-AA122D4E335F}"/>
              </a:ext>
            </a:extLst>
          </p:cNvPr>
          <p:cNvSpPr/>
          <p:nvPr/>
        </p:nvSpPr>
        <p:spPr>
          <a:xfrm>
            <a:off x="-1" y="-1"/>
            <a:ext cx="2278381" cy="1128713"/>
          </a:xfrm>
          <a:prstGeom prst="rect">
            <a:avLst/>
          </a:prstGeom>
          <a:solidFill>
            <a:srgbClr val="FEF5F0"/>
          </a:solidFill>
          <a:ln>
            <a:solidFill>
              <a:srgbClr val="FEF5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5">
            <a:extLst>
              <a:ext uri="{FF2B5EF4-FFF2-40B4-BE49-F238E27FC236}">
                <a16:creationId xmlns:a16="http://schemas.microsoft.com/office/drawing/2014/main" id="{20452607-A081-26CB-DA82-FBDB981CE006}"/>
              </a:ext>
            </a:extLst>
          </p:cNvPr>
          <p:cNvGraphicFramePr>
            <a:graphicFrameLocks noGrp="1"/>
          </p:cNvGraphicFramePr>
          <p:nvPr>
            <p:extLst>
              <p:ext uri="{D42A27DB-BD31-4B8C-83A1-F6EECF244321}">
                <p14:modId xmlns:p14="http://schemas.microsoft.com/office/powerpoint/2010/main" val="3183397120"/>
              </p:ext>
            </p:extLst>
          </p:nvPr>
        </p:nvGraphicFramePr>
        <p:xfrm>
          <a:off x="484188" y="1258888"/>
          <a:ext cx="8112669" cy="2103136"/>
        </p:xfrm>
        <a:graphic>
          <a:graphicData uri="http://schemas.openxmlformats.org/drawingml/2006/table">
            <a:tbl>
              <a:tblPr firstRow="1" bandRow="1">
                <a:tableStyleId>{616DA210-FB5B-4158-B5E0-FEB733F419BA}</a:tableStyleId>
              </a:tblPr>
              <a:tblGrid>
                <a:gridCol w="742561">
                  <a:extLst>
                    <a:ext uri="{9D8B030D-6E8A-4147-A177-3AD203B41FA5}">
                      <a16:colId xmlns:a16="http://schemas.microsoft.com/office/drawing/2014/main" val="20000"/>
                    </a:ext>
                  </a:extLst>
                </a:gridCol>
                <a:gridCol w="1551233">
                  <a:extLst>
                    <a:ext uri="{9D8B030D-6E8A-4147-A177-3AD203B41FA5}">
                      <a16:colId xmlns:a16="http://schemas.microsoft.com/office/drawing/2014/main" val="20001"/>
                    </a:ext>
                  </a:extLst>
                </a:gridCol>
                <a:gridCol w="1372535">
                  <a:extLst>
                    <a:ext uri="{9D8B030D-6E8A-4147-A177-3AD203B41FA5}">
                      <a16:colId xmlns:a16="http://schemas.microsoft.com/office/drawing/2014/main" val="20002"/>
                    </a:ext>
                  </a:extLst>
                </a:gridCol>
                <a:gridCol w="2175543">
                  <a:extLst>
                    <a:ext uri="{9D8B030D-6E8A-4147-A177-3AD203B41FA5}">
                      <a16:colId xmlns:a16="http://schemas.microsoft.com/office/drawing/2014/main" val="20003"/>
                    </a:ext>
                  </a:extLst>
                </a:gridCol>
                <a:gridCol w="2270797">
                  <a:extLst>
                    <a:ext uri="{9D8B030D-6E8A-4147-A177-3AD203B41FA5}">
                      <a16:colId xmlns:a16="http://schemas.microsoft.com/office/drawing/2014/main" val="20004"/>
                    </a:ext>
                  </a:extLst>
                </a:gridCol>
              </a:tblGrid>
              <a:tr h="222728">
                <a:tc>
                  <a:txBody>
                    <a:bodyPr/>
                    <a:lstStyle/>
                    <a:p>
                      <a:r>
                        <a:rPr lang="en-US" sz="1400" dirty="0"/>
                        <a:t>Sr. No.</a:t>
                      </a:r>
                      <a:endParaRPr lang="en-IN" sz="1400" dirty="0"/>
                    </a:p>
                  </a:txBody>
                  <a:tcPr marL="91449" marR="91449" marT="45724" marB="45724"/>
                </a:tc>
                <a:tc>
                  <a:txBody>
                    <a:bodyPr/>
                    <a:lstStyle/>
                    <a:p>
                      <a:r>
                        <a:rPr lang="en-US" sz="1400" dirty="0"/>
                        <a:t>Paper Name</a:t>
                      </a:r>
                      <a:endParaRPr lang="en-IN" sz="1400" dirty="0"/>
                    </a:p>
                  </a:txBody>
                  <a:tcPr marL="91449" marR="91449" marT="45724" marB="45724"/>
                </a:tc>
                <a:tc>
                  <a:txBody>
                    <a:bodyPr/>
                    <a:lstStyle/>
                    <a:p>
                      <a:r>
                        <a:rPr lang="en-IN" sz="1400" dirty="0"/>
                        <a:t>Year</a:t>
                      </a:r>
                    </a:p>
                  </a:txBody>
                  <a:tcPr marL="91449" marR="91449" marT="45724" marB="45724"/>
                </a:tc>
                <a:tc>
                  <a:txBody>
                    <a:bodyPr/>
                    <a:lstStyle/>
                    <a:p>
                      <a:r>
                        <a:rPr lang="en-US" sz="1400" dirty="0"/>
                        <a:t>Authors</a:t>
                      </a:r>
                      <a:endParaRPr lang="en-IN" sz="1400" dirty="0"/>
                    </a:p>
                  </a:txBody>
                  <a:tcPr marL="91449" marR="91449" marT="45724" marB="45724"/>
                </a:tc>
                <a:tc>
                  <a:txBody>
                    <a:bodyPr/>
                    <a:lstStyle/>
                    <a:p>
                      <a:r>
                        <a:rPr lang="en-US" sz="1400" dirty="0"/>
                        <a:t>Description</a:t>
                      </a:r>
                      <a:endParaRPr lang="en-IN" sz="1400" dirty="0"/>
                    </a:p>
                  </a:txBody>
                  <a:tcPr marL="91449" marR="91449" marT="45724" marB="45724"/>
                </a:tc>
                <a:extLst>
                  <a:ext uri="{0D108BD9-81ED-4DB2-BD59-A6C34878D82A}">
                    <a16:rowId xmlns:a16="http://schemas.microsoft.com/office/drawing/2014/main" val="10000"/>
                  </a:ext>
                </a:extLst>
              </a:tr>
              <a:tr h="581819">
                <a:tc>
                  <a:txBody>
                    <a:bodyPr/>
                    <a:lstStyle/>
                    <a:p>
                      <a:r>
                        <a:rPr lang="en-US" sz="1400" dirty="0"/>
                        <a:t>3.</a:t>
                      </a:r>
                      <a:endParaRPr lang="en-IN" sz="1400" dirty="0"/>
                    </a:p>
                  </a:txBody>
                  <a:tcPr marL="91449" marR="91449" marT="45724" marB="45724"/>
                </a:tc>
                <a:tc>
                  <a:txBody>
                    <a:bodyPr/>
                    <a:lstStyle/>
                    <a:p>
                      <a:pPr lvl="0" algn="l">
                        <a:lnSpc>
                          <a:spcPct val="100000"/>
                        </a:lnSpc>
                        <a:spcBef>
                          <a:spcPts val="0"/>
                        </a:spcBef>
                        <a:spcAft>
                          <a:spcPts val="0"/>
                        </a:spcAft>
                        <a:buNone/>
                      </a:pPr>
                      <a:r>
                        <a:rPr lang="en-US" b="0" i="0" dirty="0"/>
                        <a:t>Animals Image Classification Method Based on Improved Convolutional Neural Network</a:t>
                      </a:r>
                      <a:endParaRPr lang="en-US" b="0" dirty="0"/>
                    </a:p>
                    <a:p>
                      <a:pPr marL="0" marR="0" lvl="0" indent="0" algn="l">
                        <a:lnSpc>
                          <a:spcPct val="100000"/>
                        </a:lnSpc>
                        <a:spcBef>
                          <a:spcPts val="0"/>
                        </a:spcBef>
                        <a:spcAft>
                          <a:spcPts val="0"/>
                        </a:spcAft>
                        <a:buNone/>
                      </a:pPr>
                      <a:endParaRPr lang="en-US" sz="1400" b="0" i="0" u="none" strike="noStrike" cap="none" noProof="0" dirty="0">
                        <a:solidFill>
                          <a:srgbClr val="201F4B"/>
                        </a:solidFill>
                        <a:effectLst/>
                        <a:latin typeface="Arial"/>
                      </a:endParaRPr>
                    </a:p>
                  </a:txBody>
                  <a:tcPr marL="91449" marR="91449" marT="45724" marB="45724"/>
                </a:tc>
                <a:tc>
                  <a:txBody>
                    <a:bodyPr/>
                    <a:lstStyle/>
                    <a:p>
                      <a:r>
                        <a:rPr lang="en-IN" sz="1400" dirty="0"/>
                        <a:t>2022</a:t>
                      </a:r>
                    </a:p>
                  </a:txBody>
                  <a:tcPr marL="91449" marR="91449" marT="45724" marB="45724"/>
                </a:tc>
                <a:tc>
                  <a:txBody>
                    <a:bodyPr/>
                    <a:lstStyle/>
                    <a:p>
                      <a:pPr lvl="0" algn="l">
                        <a:lnSpc>
                          <a:spcPct val="100000"/>
                        </a:lnSpc>
                        <a:spcBef>
                          <a:spcPts val="0"/>
                        </a:spcBef>
                        <a:spcAft>
                          <a:spcPts val="0"/>
                        </a:spcAft>
                        <a:buNone/>
                      </a:pPr>
                      <a:r>
                        <a:rPr lang="en-IN" sz="1400" b="0" i="0" u="none" strike="noStrike" cap="none" noProof="0" dirty="0">
                          <a:solidFill>
                            <a:srgbClr val="201F4B"/>
                          </a:solidFill>
                          <a:effectLst/>
                          <a:hlinkClick r:id="rId2">
                            <a:extLst>
                              <a:ext uri="{A12FA001-AC4F-418D-AE19-62706E023703}">
                                <ahyp:hlinkClr xmlns:ahyp="http://schemas.microsoft.com/office/drawing/2018/hyperlinkcolor" val="tx"/>
                              </a:ext>
                            </a:extLst>
                          </a:hlinkClick>
                        </a:rPr>
                        <a:t>Zihang</a:t>
                      </a:r>
                      <a:r>
                        <a:rPr lang="en-IN" sz="1400" b="0" i="0" u="none" strike="noStrike" cap="none" noProof="0" dirty="0">
                          <a:solidFill>
                            <a:srgbClr val="006699"/>
                          </a:solidFill>
                          <a:effectLst/>
                          <a:hlinkClick r:id="rId2">
                            <a:extLst>
                              <a:ext uri="{A12FA001-AC4F-418D-AE19-62706E023703}">
                                <ahyp:hlinkClr xmlns:ahyp="http://schemas.microsoft.com/office/drawing/2018/hyperlinkcolor" val="tx"/>
                              </a:ext>
                            </a:extLst>
                          </a:hlinkClick>
                        </a:rPr>
                        <a:t> </a:t>
                      </a:r>
                      <a:r>
                        <a:rPr lang="en-IN" sz="1400" b="0" i="0" u="none" strike="noStrike" cap="none" noProof="0" dirty="0">
                          <a:solidFill>
                            <a:schemeClr val="tx1"/>
                          </a:solidFill>
                          <a:effectLst/>
                          <a:hlinkClick r:id="rId2">
                            <a:extLst>
                              <a:ext uri="{A12FA001-AC4F-418D-AE19-62706E023703}">
                                <ahyp:hlinkClr xmlns:ahyp="http://schemas.microsoft.com/office/drawing/2018/hyperlinkcolor" val="tx"/>
                              </a:ext>
                            </a:extLst>
                          </a:hlinkClick>
                        </a:rPr>
                        <a:t>Song</a:t>
                      </a:r>
                      <a:r>
                        <a:rPr lang="en-IN" sz="1400" b="0" i="0" u="none" strike="noStrike" cap="none" noProof="0" dirty="0">
                          <a:solidFill>
                            <a:schemeClr val="tx1"/>
                          </a:solidFill>
                          <a:effectLst/>
                        </a:rPr>
                        <a:t>, </a:t>
                      </a:r>
                      <a:r>
                        <a:rPr lang="en-IN" sz="1400" b="0" i="0" u="none" strike="noStrike" cap="none" noProof="0" dirty="0">
                          <a:solidFill>
                            <a:schemeClr val="tx1"/>
                          </a:solidFill>
                          <a:effectLst/>
                          <a:hlinkClick r:id="rId3">
                            <a:extLst>
                              <a:ext uri="{A12FA001-AC4F-418D-AE19-62706E023703}">
                                <ahyp:hlinkClr xmlns:ahyp="http://schemas.microsoft.com/office/drawing/2018/hyperlinkcolor" val="tx"/>
                              </a:ext>
                            </a:extLst>
                          </a:hlinkClick>
                        </a:rPr>
                        <a:t>Wenkang Gong</a:t>
                      </a:r>
                      <a:r>
                        <a:rPr lang="en-IN" sz="1400" b="0" i="0" u="none" strike="noStrike" cap="none" noProof="0" dirty="0">
                          <a:solidFill>
                            <a:schemeClr val="tx1"/>
                          </a:solidFill>
                          <a:effectLst/>
                        </a:rPr>
                        <a:t>, </a:t>
                      </a:r>
                      <a:r>
                        <a:rPr lang="en-IN" sz="1400" b="0" i="0" u="sng" strike="noStrike" cap="none" noProof="0" dirty="0">
                          <a:solidFill>
                            <a:schemeClr val="tx1"/>
                          </a:solidFill>
                          <a:effectLst/>
                          <a:hlinkClick r:id="rId4">
                            <a:extLst>
                              <a:ext uri="{A12FA001-AC4F-418D-AE19-62706E023703}">
                                <ahyp:hlinkClr xmlns:ahyp="http://schemas.microsoft.com/office/drawing/2018/hyperlinkcolor" val="tx"/>
                              </a:ext>
                            </a:extLst>
                          </a:hlinkClick>
                        </a:rPr>
                        <a:t>Chenxi Li</a:t>
                      </a:r>
                      <a:r>
                        <a:rPr lang="en-IN" sz="1400" b="0" i="0" u="sng" strike="noStrike" cap="none" noProof="0" dirty="0">
                          <a:solidFill>
                            <a:schemeClr val="tx1"/>
                          </a:solidFill>
                          <a:effectLst/>
                        </a:rPr>
                        <a:t>, </a:t>
                      </a:r>
                      <a:r>
                        <a:rPr lang="en-IN" sz="1400" b="0" i="0" u="none" strike="noStrike" cap="none" noProof="0" dirty="0">
                          <a:solidFill>
                            <a:schemeClr val="tx1"/>
                          </a:solidFill>
                          <a:effectLst/>
                          <a:hlinkClick r:id="rId5">
                            <a:extLst>
                              <a:ext uri="{A12FA001-AC4F-418D-AE19-62706E023703}">
                                <ahyp:hlinkClr xmlns:ahyp="http://schemas.microsoft.com/office/drawing/2018/hyperlinkcolor" val="tx"/>
                              </a:ext>
                            </a:extLst>
                          </a:hlinkClick>
                        </a:rPr>
                        <a:t>Teoh Teik Toe</a:t>
                      </a:r>
                      <a:endParaRPr lang="en-IN" dirty="0">
                        <a:solidFill>
                          <a:schemeClr val="tx1"/>
                        </a:solidFill>
                      </a:endParaRPr>
                    </a:p>
                  </a:txBody>
                  <a:tcPr marL="91449" marR="91449" marT="45724" marB="45724"/>
                </a:tc>
                <a:tc>
                  <a:txBody>
                    <a:bodyPr/>
                    <a:lstStyle/>
                    <a:p>
                      <a:pPr lvl="0" algn="just">
                        <a:lnSpc>
                          <a:spcPct val="100000"/>
                        </a:lnSpc>
                        <a:spcBef>
                          <a:spcPts val="0"/>
                        </a:spcBef>
                        <a:spcAft>
                          <a:spcPts val="0"/>
                        </a:spcAft>
                        <a:buNone/>
                      </a:pPr>
                      <a:r>
                        <a:rPr lang="en-US" sz="1400" b="0" i="0" u="none" strike="noStrike" noProof="0" dirty="0">
                          <a:solidFill>
                            <a:srgbClr val="333333"/>
                          </a:solidFill>
                        </a:rPr>
                        <a:t>This paper attempts to apply neural networks to classify images of 10 different animals. </a:t>
                      </a:r>
                      <a:endParaRPr lang="en-US" dirty="0"/>
                    </a:p>
                    <a:p>
                      <a:pPr lvl="0">
                        <a:buNone/>
                      </a:pPr>
                      <a:endParaRPr lang="en-US" sz="1200" dirty="0"/>
                    </a:p>
                  </a:txBody>
                  <a:tcPr marL="91449" marR="91449" marT="45724" marB="45724"/>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85773513"/>
      </p:ext>
    </p:extLst>
  </p:cSld>
  <p:clrMapOvr>
    <a:masterClrMapping/>
  </p:clrMapOvr>
</p:sld>
</file>

<file path=ppt/theme/theme1.xml><?xml version="1.0" encoding="utf-8"?>
<a:theme xmlns:a="http://schemas.openxmlformats.org/drawingml/2006/main" name="College Lessons with Cycle Diagrams by Slidesgo">
  <a:themeElements>
    <a:clrScheme name="Simple Light">
      <a:dk1>
        <a:srgbClr val="201F4B"/>
      </a:dk1>
      <a:lt1>
        <a:srgbClr val="FEF5F0"/>
      </a:lt1>
      <a:dk2>
        <a:srgbClr val="5E54B5"/>
      </a:dk2>
      <a:lt2>
        <a:srgbClr val="9156F1"/>
      </a:lt2>
      <a:accent1>
        <a:srgbClr val="D4A4E2"/>
      </a:accent1>
      <a:accent2>
        <a:srgbClr val="C6E6A3"/>
      </a:accent2>
      <a:accent3>
        <a:srgbClr val="FFFFFF"/>
      </a:accent3>
      <a:accent4>
        <a:srgbClr val="FFFFFF"/>
      </a:accent4>
      <a:accent5>
        <a:srgbClr val="FFFFFF"/>
      </a:accent5>
      <a:accent6>
        <a:srgbClr val="FFFFFF"/>
      </a:accent6>
      <a:hlink>
        <a:srgbClr val="201F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824</TotalTime>
  <Words>1190</Words>
  <Application>Microsoft Office PowerPoint</Application>
  <PresentationFormat>On-screen Show (16:9)</PresentationFormat>
  <Paragraphs>248</Paragraphs>
  <Slides>25</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Wingdings</vt:lpstr>
      <vt:lpstr>Hind</vt:lpstr>
      <vt:lpstr>Times New Roman</vt:lpstr>
      <vt:lpstr>Arial</vt:lpstr>
      <vt:lpstr>Inter</vt:lpstr>
      <vt:lpstr>Unbounded</vt:lpstr>
      <vt:lpstr>Archivo</vt:lpstr>
      <vt:lpstr>College Lessons with Cycle Diagrams by Slidesgo</vt:lpstr>
      <vt:lpstr>Slidesgo Final Pages</vt:lpstr>
      <vt:lpstr>PowerPoint Presentation</vt:lpstr>
      <vt:lpstr>Animal Detection and Community Alert System</vt:lpstr>
      <vt:lpstr>Problem Statement:</vt:lpstr>
      <vt:lpstr>Existing System:</vt:lpstr>
      <vt:lpstr>System Architecture: </vt:lpstr>
      <vt:lpstr>Proposed System:</vt:lpstr>
      <vt:lpstr>System Architecture:</vt:lpstr>
      <vt:lpstr>Literature Survey:</vt:lpstr>
      <vt:lpstr>Literature Survey:</vt:lpstr>
      <vt:lpstr>Motivation:</vt:lpstr>
      <vt:lpstr>Objectives:</vt:lpstr>
      <vt:lpstr>Scope:</vt:lpstr>
      <vt:lpstr>Hardware &amp;  Software Essentials:</vt:lpstr>
      <vt:lpstr>UML Diagrams:</vt:lpstr>
      <vt:lpstr>Design:</vt:lpstr>
      <vt:lpstr>Design:</vt:lpstr>
      <vt:lpstr>UML Diagrams:</vt:lpstr>
      <vt:lpstr>Design:</vt:lpstr>
      <vt:lpstr>UML Diagrams:</vt:lpstr>
      <vt:lpstr>Class Diagram:</vt:lpstr>
      <vt:lpstr>Object Diagram:</vt:lpstr>
      <vt:lpstr>Own Contribution: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vinay pandey</cp:lastModifiedBy>
  <cp:revision>362</cp:revision>
  <dcterms:modified xsi:type="dcterms:W3CDTF">2025-01-23T14:12:44Z</dcterms:modified>
</cp:coreProperties>
</file>