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mo Bold" charset="1" panose="020B0704020202020204"/>
      <p:regular r:id="rId21"/>
    </p:embeddedFont>
    <p:embeddedFont>
      <p:font typeface="Arimo" charset="1"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5.jpeg" Type="http://schemas.openxmlformats.org/officeDocument/2006/relationships/image"/><Relationship Id="rId6" Target="../media/image6.png" Type="http://schemas.openxmlformats.org/officeDocument/2006/relationships/image"/><Relationship Id="rId7" Target="https://docs.aws.amazon.com/sagemaker/latest/dg/jumpstart-foundation-models-customize-rag.html"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4054481" y="2613870"/>
            <a:ext cx="10179037" cy="2266278"/>
          </a:xfrm>
          <a:prstGeom prst="rect">
            <a:avLst/>
          </a:prstGeom>
        </p:spPr>
        <p:txBody>
          <a:bodyPr anchor="t" rtlCol="false" tIns="0" lIns="0" bIns="0" rIns="0">
            <a:spAutoFit/>
          </a:bodyPr>
          <a:lstStyle/>
          <a:p>
            <a:pPr algn="ctr">
              <a:lnSpc>
                <a:spcPts val="6480"/>
              </a:lnSpc>
            </a:pPr>
            <a:r>
              <a:rPr lang="en-US" sz="6000">
                <a:solidFill>
                  <a:srgbClr val="000000"/>
                </a:solidFill>
                <a:latin typeface="Arimo Bold"/>
              </a:rPr>
              <a:t>FinBuddy</a:t>
            </a:r>
          </a:p>
          <a:p>
            <a:pPr algn="ctr">
              <a:lnSpc>
                <a:spcPts val="5574"/>
              </a:lnSpc>
            </a:pPr>
          </a:p>
          <a:p>
            <a:pPr algn="ctr">
              <a:lnSpc>
                <a:spcPts val="5574"/>
              </a:lnSpc>
            </a:pPr>
            <a:r>
              <a:rPr lang="en-US" sz="5161">
                <a:solidFill>
                  <a:srgbClr val="000000"/>
                </a:solidFill>
                <a:latin typeface="Arimo Bold"/>
              </a:rPr>
              <a:t>Bank of Baroda Hackathon 2024</a:t>
            </a:r>
          </a:p>
        </p:txBody>
      </p:sp>
      <p:sp>
        <p:nvSpPr>
          <p:cNvPr name="TextBox 6" id="6"/>
          <p:cNvSpPr txBox="true"/>
          <p:nvPr/>
        </p:nvSpPr>
        <p:spPr>
          <a:xfrm rot="0">
            <a:off x="487354" y="6683829"/>
            <a:ext cx="7134255" cy="2247900"/>
          </a:xfrm>
          <a:prstGeom prst="rect">
            <a:avLst/>
          </a:prstGeom>
        </p:spPr>
        <p:txBody>
          <a:bodyPr anchor="t" rtlCol="false" tIns="0" lIns="0" bIns="0" rIns="0">
            <a:spAutoFit/>
          </a:bodyPr>
          <a:lstStyle/>
          <a:p>
            <a:pPr algn="l">
              <a:lnSpc>
                <a:spcPts val="3599"/>
              </a:lnSpc>
            </a:pPr>
            <a:r>
              <a:rPr lang="en-US" sz="2999">
                <a:solidFill>
                  <a:srgbClr val="000000"/>
                </a:solidFill>
                <a:latin typeface="Arimo Bold"/>
              </a:rPr>
              <a:t>Your Team Name : Hackers</a:t>
            </a:r>
          </a:p>
          <a:p>
            <a:pPr algn="l">
              <a:lnSpc>
                <a:spcPts val="3599"/>
              </a:lnSpc>
            </a:pPr>
          </a:p>
          <a:p>
            <a:pPr algn="l">
              <a:lnSpc>
                <a:spcPts val="3599"/>
              </a:lnSpc>
            </a:pPr>
            <a:r>
              <a:rPr lang="en-US" sz="2999">
                <a:solidFill>
                  <a:srgbClr val="000000"/>
                </a:solidFill>
                <a:latin typeface="Arimo Bold"/>
              </a:rPr>
              <a:t>Your team bio : Your Financial Buddy</a:t>
            </a:r>
          </a:p>
          <a:p>
            <a:pPr algn="l">
              <a:lnSpc>
                <a:spcPts val="3599"/>
              </a:lnSpc>
            </a:pPr>
          </a:p>
          <a:p>
            <a:pPr algn="l">
              <a:lnSpc>
                <a:spcPts val="3599"/>
              </a:lnSpc>
            </a:pPr>
            <a:r>
              <a:rPr lang="en-US" sz="2999">
                <a:solidFill>
                  <a:srgbClr val="000000"/>
                </a:solidFill>
                <a:latin typeface="Arimo Bold"/>
              </a:rPr>
              <a:t>Date : 30th June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Business Potential and Relevance</a:t>
            </a:r>
          </a:p>
          <a:p>
            <a:pPr algn="l">
              <a:lnSpc>
                <a:spcPts val="5040"/>
              </a:lnSpc>
            </a:pPr>
          </a:p>
        </p:txBody>
      </p:sp>
      <p:sp>
        <p:nvSpPr>
          <p:cNvPr name="TextBox 6" id="6"/>
          <p:cNvSpPr txBox="true"/>
          <p:nvPr/>
        </p:nvSpPr>
        <p:spPr>
          <a:xfrm rot="0">
            <a:off x="91425" y="1799325"/>
            <a:ext cx="17167875" cy="5753100"/>
          </a:xfrm>
          <a:prstGeom prst="rect">
            <a:avLst/>
          </a:prstGeom>
        </p:spPr>
        <p:txBody>
          <a:bodyPr anchor="t" rtlCol="false" tIns="0" lIns="0" bIns="0" rIns="0">
            <a:spAutoFit/>
          </a:bodyPr>
          <a:lstStyle/>
          <a:p>
            <a:pPr algn="l">
              <a:lnSpc>
                <a:spcPts val="3288"/>
              </a:lnSpc>
            </a:pPr>
          </a:p>
          <a:p>
            <a:pPr algn="just">
              <a:lnSpc>
                <a:spcPts val="3288"/>
              </a:lnSpc>
            </a:pPr>
            <a:r>
              <a:rPr lang="en-US" sz="2740">
                <a:solidFill>
                  <a:srgbClr val="000000"/>
                </a:solidFill>
                <a:latin typeface="Arimo"/>
              </a:rPr>
              <a:t>1.</a:t>
            </a:r>
            <a:r>
              <a:rPr lang="en-US" sz="2740">
                <a:solidFill>
                  <a:srgbClr val="000000"/>
                </a:solidFill>
                <a:latin typeface="Arimo Bold"/>
              </a:rPr>
              <a:t>Personal Financial Advisory Services:</a:t>
            </a:r>
            <a:r>
              <a:rPr lang="en-US" sz="2740">
                <a:solidFill>
                  <a:srgbClr val="000000"/>
                </a:solidFill>
                <a:latin typeface="Arimo"/>
              </a:rPr>
              <a:t> Integrates into financial institutions to provide real-time, personalized investment advice.</a:t>
            </a:r>
          </a:p>
          <a:p>
            <a:pPr algn="just">
              <a:lnSpc>
                <a:spcPts val="3288"/>
              </a:lnSpc>
            </a:pPr>
          </a:p>
          <a:p>
            <a:pPr algn="just">
              <a:lnSpc>
                <a:spcPts val="3288"/>
              </a:lnSpc>
            </a:pPr>
            <a:r>
              <a:rPr lang="en-US" sz="2740">
                <a:solidFill>
                  <a:srgbClr val="000000"/>
                </a:solidFill>
                <a:latin typeface="Arimo"/>
              </a:rPr>
              <a:t>2.</a:t>
            </a:r>
            <a:r>
              <a:rPr lang="en-US" sz="2740">
                <a:solidFill>
                  <a:srgbClr val="000000"/>
                </a:solidFill>
                <a:latin typeface="Arimo Bold"/>
              </a:rPr>
              <a:t>Customer Support in Financial Institutions</a:t>
            </a:r>
            <a:r>
              <a:rPr lang="en-US" sz="2740">
                <a:solidFill>
                  <a:srgbClr val="000000"/>
                </a:solidFill>
                <a:latin typeface="Arimo"/>
              </a:rPr>
              <a:t>: Handles customer inquiries, enhancing experience and satisfaction.</a:t>
            </a:r>
          </a:p>
          <a:p>
            <a:pPr algn="just">
              <a:lnSpc>
                <a:spcPts val="3288"/>
              </a:lnSpc>
            </a:pPr>
          </a:p>
          <a:p>
            <a:pPr algn="just">
              <a:lnSpc>
                <a:spcPts val="3288"/>
              </a:lnSpc>
            </a:pPr>
            <a:r>
              <a:rPr lang="en-US" sz="2740">
                <a:solidFill>
                  <a:srgbClr val="000000"/>
                </a:solidFill>
                <a:latin typeface="Arimo"/>
              </a:rPr>
              <a:t>3. </a:t>
            </a:r>
            <a:r>
              <a:rPr lang="en-US" sz="2740">
                <a:solidFill>
                  <a:srgbClr val="000000"/>
                </a:solidFill>
                <a:latin typeface="Arimo Bold"/>
              </a:rPr>
              <a:t>Robo-Advisory Platforms</a:t>
            </a:r>
            <a:r>
              <a:rPr lang="en-US" sz="2740">
                <a:solidFill>
                  <a:srgbClr val="000000"/>
                </a:solidFill>
                <a:latin typeface="Arimo"/>
              </a:rPr>
              <a:t>: Forms the core of automated financial planning services.</a:t>
            </a:r>
          </a:p>
          <a:p>
            <a:pPr algn="just">
              <a:lnSpc>
                <a:spcPts val="3288"/>
              </a:lnSpc>
            </a:pPr>
          </a:p>
          <a:p>
            <a:pPr algn="just">
              <a:lnSpc>
                <a:spcPts val="3288"/>
              </a:lnSpc>
            </a:pPr>
            <a:r>
              <a:rPr lang="en-US" sz="2740">
                <a:solidFill>
                  <a:srgbClr val="000000"/>
                </a:solidFill>
                <a:latin typeface="Arimo"/>
              </a:rPr>
              <a:t>4. </a:t>
            </a:r>
            <a:r>
              <a:rPr lang="en-US" sz="2740">
                <a:solidFill>
                  <a:srgbClr val="000000"/>
                </a:solidFill>
                <a:latin typeface="Arimo Bold"/>
              </a:rPr>
              <a:t>Wealth Management:</a:t>
            </a:r>
            <a:r>
              <a:rPr lang="en-US" sz="2740">
                <a:solidFill>
                  <a:srgbClr val="000000"/>
                </a:solidFill>
                <a:latin typeface="Arimo"/>
              </a:rPr>
              <a:t> Offers tailored investment strategies in compliance with regulatory standards.</a:t>
            </a:r>
          </a:p>
          <a:p>
            <a:pPr algn="just">
              <a:lnSpc>
                <a:spcPts val="3288"/>
              </a:lnSpc>
            </a:pPr>
          </a:p>
          <a:p>
            <a:pPr algn="just">
              <a:lnSpc>
                <a:spcPts val="3288"/>
              </a:lnSpc>
            </a:pPr>
            <a:r>
              <a:rPr lang="en-US" sz="2740">
                <a:solidFill>
                  <a:srgbClr val="000000"/>
                </a:solidFill>
                <a:latin typeface="Arimo"/>
              </a:rPr>
              <a:t>5. </a:t>
            </a:r>
            <a:r>
              <a:rPr lang="en-US" sz="2740">
                <a:solidFill>
                  <a:srgbClr val="000000"/>
                </a:solidFill>
                <a:latin typeface="Arimo Bold"/>
              </a:rPr>
              <a:t>Retail Banking:</a:t>
            </a:r>
            <a:r>
              <a:rPr lang="en-US" sz="2740">
                <a:solidFill>
                  <a:srgbClr val="000000"/>
                </a:solidFill>
                <a:latin typeface="Arimo"/>
              </a:rPr>
              <a:t> Assists with investment queries, account management, and financial planning.</a:t>
            </a:r>
          </a:p>
          <a:p>
            <a:pPr algn="just">
              <a:lnSpc>
                <a:spcPts val="3288"/>
              </a:lnSpc>
            </a:pPr>
          </a:p>
          <a:p>
            <a:pPr algn="just">
              <a:lnSpc>
                <a:spcPts val="3288"/>
              </a:lnSpc>
            </a:pPr>
            <a:r>
              <a:rPr lang="en-US" sz="2740">
                <a:solidFill>
                  <a:srgbClr val="000000"/>
                </a:solidFill>
                <a:latin typeface="Arimo"/>
              </a:rPr>
              <a:t>6. </a:t>
            </a:r>
            <a:r>
              <a:rPr lang="en-US" sz="2740">
                <a:solidFill>
                  <a:srgbClr val="000000"/>
                </a:solidFill>
                <a:latin typeface="Arimo Bold"/>
              </a:rPr>
              <a:t>Financial Education:</a:t>
            </a:r>
            <a:r>
              <a:rPr lang="en-US" sz="2740">
                <a:solidFill>
                  <a:srgbClr val="000000"/>
                </a:solidFill>
                <a:latin typeface="Arimo"/>
              </a:rPr>
              <a:t> Provides insights and explanations about financial concepts and market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Uniqueness of Approach and Solution</a:t>
            </a:r>
          </a:p>
          <a:p>
            <a:pPr algn="l">
              <a:lnSpc>
                <a:spcPts val="5040"/>
              </a:lnSpc>
            </a:pPr>
          </a:p>
        </p:txBody>
      </p:sp>
      <p:sp>
        <p:nvSpPr>
          <p:cNvPr name="TextBox 6" id="6"/>
          <p:cNvSpPr txBox="true"/>
          <p:nvPr/>
        </p:nvSpPr>
        <p:spPr>
          <a:xfrm rot="0">
            <a:off x="91425" y="1097850"/>
            <a:ext cx="17738782" cy="8162925"/>
          </a:xfrm>
          <a:prstGeom prst="rect">
            <a:avLst/>
          </a:prstGeom>
        </p:spPr>
        <p:txBody>
          <a:bodyPr anchor="t" rtlCol="false" tIns="0" lIns="0" bIns="0" rIns="0">
            <a:spAutoFit/>
          </a:bodyPr>
          <a:lstStyle/>
          <a:p>
            <a:pPr algn="just">
              <a:lnSpc>
                <a:spcPts val="3425"/>
              </a:lnSpc>
            </a:pPr>
            <a:r>
              <a:rPr lang="en-US" sz="2854">
                <a:solidFill>
                  <a:srgbClr val="222222"/>
                </a:solidFill>
                <a:latin typeface="Arimo"/>
              </a:rPr>
              <a:t>Unique Aspects:</a:t>
            </a:r>
          </a:p>
          <a:p>
            <a:pPr algn="just">
              <a:lnSpc>
                <a:spcPts val="3425"/>
              </a:lnSpc>
            </a:pPr>
          </a:p>
          <a:p>
            <a:pPr algn="just">
              <a:lnSpc>
                <a:spcPts val="3425"/>
              </a:lnSpc>
            </a:pPr>
            <a:r>
              <a:rPr lang="en-US" sz="2854">
                <a:solidFill>
                  <a:srgbClr val="222222"/>
                </a:solidFill>
                <a:latin typeface="Arimo"/>
              </a:rPr>
              <a:t>1. </a:t>
            </a:r>
            <a:r>
              <a:rPr lang="en-US" sz="2854">
                <a:solidFill>
                  <a:srgbClr val="222222"/>
                </a:solidFill>
                <a:latin typeface="Arimo Bold"/>
              </a:rPr>
              <a:t>Dynamic Personalization:</a:t>
            </a:r>
          </a:p>
          <a:p>
            <a:pPr algn="just">
              <a:lnSpc>
                <a:spcPts val="3425"/>
              </a:lnSpc>
            </a:pPr>
            <a:r>
              <a:rPr lang="en-US" sz="2854">
                <a:solidFill>
                  <a:srgbClr val="222222"/>
                </a:solidFill>
                <a:latin typeface="Arimo"/>
              </a:rPr>
              <a:t> Our RAG-based chatbot offers personalized recommendations that adapt to changing market dynamics and individual customer goals. This ensures that users receive timely and relevant advice tailored specifically to their financial needs and circumstances.</a:t>
            </a:r>
          </a:p>
          <a:p>
            <a:pPr algn="just">
              <a:lnSpc>
                <a:spcPts val="3425"/>
              </a:lnSpc>
            </a:pPr>
          </a:p>
          <a:p>
            <a:pPr algn="just">
              <a:lnSpc>
                <a:spcPts val="3425"/>
              </a:lnSpc>
            </a:pPr>
            <a:r>
              <a:rPr lang="en-US" sz="2854">
                <a:solidFill>
                  <a:srgbClr val="222222"/>
                </a:solidFill>
                <a:latin typeface="Arimo"/>
              </a:rPr>
              <a:t>2. </a:t>
            </a:r>
            <a:r>
              <a:rPr lang="en-US" sz="2854">
                <a:solidFill>
                  <a:srgbClr val="222222"/>
                </a:solidFill>
                <a:latin typeface="Arimo Bold"/>
              </a:rPr>
              <a:t>Regulatory Compliance:</a:t>
            </a:r>
          </a:p>
          <a:p>
            <a:pPr algn="just">
              <a:lnSpc>
                <a:spcPts val="3425"/>
              </a:lnSpc>
            </a:pPr>
            <a:r>
              <a:rPr lang="en-US" sz="2854">
                <a:solidFill>
                  <a:srgbClr val="222222"/>
                </a:solidFill>
                <a:latin typeface="Arimo"/>
              </a:rPr>
              <a:t>The output suggestions provided by our chatbot adhere strictly to bank and SEBI (Securities and Exchange Board of India) guidelines. This compliance with regulatory standards ensures that the advice is not only accurate but also trustworthy and reliable.</a:t>
            </a:r>
          </a:p>
          <a:p>
            <a:pPr algn="just">
              <a:lnSpc>
                <a:spcPts val="3425"/>
              </a:lnSpc>
            </a:pPr>
          </a:p>
          <a:p>
            <a:pPr algn="just">
              <a:lnSpc>
                <a:spcPts val="3425"/>
              </a:lnSpc>
            </a:pPr>
            <a:r>
              <a:rPr lang="en-US" sz="2854">
                <a:solidFill>
                  <a:srgbClr val="222222"/>
                </a:solidFill>
                <a:latin typeface="Arimo"/>
              </a:rPr>
              <a:t>3. </a:t>
            </a:r>
            <a:r>
              <a:rPr lang="en-US" sz="2854">
                <a:solidFill>
                  <a:srgbClr val="222222"/>
                </a:solidFill>
                <a:latin typeface="Arimo Bold"/>
              </a:rPr>
              <a:t>Privacy Protection:</a:t>
            </a:r>
          </a:p>
          <a:p>
            <a:pPr algn="just">
              <a:lnSpc>
                <a:spcPts val="3425"/>
              </a:lnSpc>
            </a:pPr>
            <a:r>
              <a:rPr lang="en-US" sz="2854">
                <a:solidFill>
                  <a:srgbClr val="222222"/>
                </a:solidFill>
                <a:latin typeface="Arimo"/>
              </a:rPr>
              <a:t>To maintain user privacy, our solution delivers generalized financial recommendations without accessing the customer's transaction history. This approach safeguards sensitive financial data, addressing privacy concerns while still offering valuable and actionable advice.</a:t>
            </a:r>
          </a:p>
          <a:p>
            <a:pPr algn="just">
              <a:lnSpc>
                <a:spcPts val="3425"/>
              </a:lnSpc>
            </a:pPr>
          </a:p>
          <a:p>
            <a:pPr algn="just">
              <a:lnSpc>
                <a:spcPts val="3425"/>
              </a:lnSpc>
            </a:pPr>
            <a:r>
              <a:rPr lang="en-US" sz="2854">
                <a:solidFill>
                  <a:srgbClr val="222222"/>
                </a:solidFill>
                <a:latin typeface="Arimo"/>
              </a:rPr>
              <a:t>4.</a:t>
            </a:r>
            <a:r>
              <a:rPr lang="en-US" sz="2854">
                <a:solidFill>
                  <a:srgbClr val="222222"/>
                </a:solidFill>
                <a:latin typeface="Arimo Bold"/>
              </a:rPr>
              <a:t>Deployment on Whatsapp(Ease of Access):</a:t>
            </a:r>
          </a:p>
          <a:p>
            <a:pPr algn="just">
              <a:lnSpc>
                <a:spcPts val="3425"/>
              </a:lnSpc>
            </a:pPr>
            <a:r>
              <a:rPr lang="en-US" sz="2854">
                <a:solidFill>
                  <a:srgbClr val="222222"/>
                </a:solidFill>
                <a:latin typeface="Arimo"/>
              </a:rPr>
              <a:t>We are focusing on ease of access by providing our bot on WhatsApp.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User Experience</a:t>
            </a:r>
          </a:p>
        </p:txBody>
      </p:sp>
      <p:sp>
        <p:nvSpPr>
          <p:cNvPr name="TextBox 6" id="6"/>
          <p:cNvSpPr txBox="true"/>
          <p:nvPr/>
        </p:nvSpPr>
        <p:spPr>
          <a:xfrm rot="0">
            <a:off x="91425" y="1808850"/>
            <a:ext cx="17167875" cy="5743575"/>
          </a:xfrm>
          <a:prstGeom prst="rect">
            <a:avLst/>
          </a:prstGeom>
        </p:spPr>
        <p:txBody>
          <a:bodyPr anchor="t" rtlCol="false" tIns="0" lIns="0" bIns="0" rIns="0">
            <a:spAutoFit/>
          </a:bodyPr>
          <a:lstStyle/>
          <a:p>
            <a:pPr algn="l">
              <a:lnSpc>
                <a:spcPts val="2879"/>
              </a:lnSpc>
            </a:pPr>
          </a:p>
          <a:p>
            <a:pPr algn="just">
              <a:lnSpc>
                <a:spcPts val="3599"/>
              </a:lnSpc>
            </a:pPr>
            <a:r>
              <a:rPr lang="en-US" sz="2999">
                <a:solidFill>
                  <a:srgbClr val="222222"/>
                </a:solidFill>
                <a:latin typeface="Arimo"/>
              </a:rPr>
              <a:t>Our RAG-based chatbot will enhance the user experience in the following ways:</a:t>
            </a:r>
          </a:p>
          <a:p>
            <a:pPr algn="just">
              <a:lnSpc>
                <a:spcPts val="3599"/>
              </a:lnSpc>
            </a:pPr>
          </a:p>
          <a:p>
            <a:pPr algn="just">
              <a:lnSpc>
                <a:spcPts val="3599"/>
              </a:lnSpc>
            </a:pPr>
            <a:r>
              <a:rPr lang="en-US" sz="2999">
                <a:solidFill>
                  <a:srgbClr val="222222"/>
                </a:solidFill>
                <a:latin typeface="Arimo"/>
              </a:rPr>
              <a:t>1.</a:t>
            </a:r>
            <a:r>
              <a:rPr lang="en-US" sz="2999">
                <a:solidFill>
                  <a:srgbClr val="222222"/>
                </a:solidFill>
                <a:latin typeface="Arimo Bold"/>
              </a:rPr>
              <a:t> Real-Time Market Analysis:</a:t>
            </a:r>
          </a:p>
          <a:p>
            <a:pPr algn="just">
              <a:lnSpc>
                <a:spcPts val="3599"/>
              </a:lnSpc>
            </a:pPr>
            <a:r>
              <a:rPr lang="en-US" sz="2999">
                <a:solidFill>
                  <a:srgbClr val="222222"/>
                </a:solidFill>
                <a:latin typeface="Arimo"/>
              </a:rPr>
              <a:t>Our chatbot provides investment suggestions based on real-time market conditions and individual customer goals. This ensures that users receive timely and relevant advice, helping them make informed financial decisions that reflect the current market environment.</a:t>
            </a:r>
          </a:p>
          <a:p>
            <a:pPr algn="just">
              <a:lnSpc>
                <a:spcPts val="3599"/>
              </a:lnSpc>
            </a:pPr>
          </a:p>
          <a:p>
            <a:pPr algn="just">
              <a:lnSpc>
                <a:spcPts val="3599"/>
              </a:lnSpc>
            </a:pPr>
            <a:r>
              <a:rPr lang="en-US" sz="2999">
                <a:solidFill>
                  <a:srgbClr val="222222"/>
                </a:solidFill>
                <a:latin typeface="Arimo"/>
              </a:rPr>
              <a:t>2. </a:t>
            </a:r>
            <a:r>
              <a:rPr lang="en-US" sz="2999">
                <a:solidFill>
                  <a:srgbClr val="222222"/>
                </a:solidFill>
                <a:latin typeface="Arimo Bold"/>
              </a:rPr>
              <a:t>Transparency and Explainability:</a:t>
            </a:r>
          </a:p>
          <a:p>
            <a:pPr algn="just">
              <a:lnSpc>
                <a:spcPts val="3599"/>
              </a:lnSpc>
            </a:pPr>
            <a:r>
              <a:rPr lang="en-US" sz="2999">
                <a:solidFill>
                  <a:srgbClr val="222222"/>
                </a:solidFill>
                <a:latin typeface="Arimo"/>
              </a:rPr>
              <a:t>We ensure transparency and explainability in the AI-driven advisory process. By clearly communicating how recommendations are generated, we build customer trust and confidence in the advice provided, making the financial advisory process more accessible and understandable for users.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45854"/>
            <a:ext cx="1099108" cy="641146"/>
          </a:xfrm>
          <a:custGeom>
            <a:avLst/>
            <a:gdLst/>
            <a:ahLst/>
            <a:cxnLst/>
            <a:rect r="r" b="b" t="t" l="l"/>
            <a:pathLst>
              <a:path h="641146" w="1099108">
                <a:moveTo>
                  <a:pt x="0" y="0"/>
                </a:moveTo>
                <a:lnTo>
                  <a:pt x="1099108" y="0"/>
                </a:lnTo>
                <a:lnTo>
                  <a:pt x="1099108" y="641146"/>
                </a:lnTo>
                <a:lnTo>
                  <a:pt x="0" y="641146"/>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1028700" y="802467"/>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Scalability</a:t>
            </a:r>
          </a:p>
        </p:txBody>
      </p:sp>
      <p:sp>
        <p:nvSpPr>
          <p:cNvPr name="TextBox 6" id="6"/>
          <p:cNvSpPr txBox="true"/>
          <p:nvPr/>
        </p:nvSpPr>
        <p:spPr>
          <a:xfrm rot="0">
            <a:off x="599081" y="2381250"/>
            <a:ext cx="17089837" cy="5505450"/>
          </a:xfrm>
          <a:prstGeom prst="rect">
            <a:avLst/>
          </a:prstGeom>
        </p:spPr>
        <p:txBody>
          <a:bodyPr anchor="t" rtlCol="false" tIns="0" lIns="0" bIns="0" rIns="0">
            <a:spAutoFit/>
          </a:bodyPr>
          <a:lstStyle/>
          <a:p>
            <a:pPr algn="just" marL="647700" indent="-323850" lvl="1">
              <a:lnSpc>
                <a:spcPts val="3600"/>
              </a:lnSpc>
              <a:buFont typeface="Arial"/>
              <a:buChar char="•"/>
            </a:pPr>
            <a:r>
              <a:rPr lang="en-US" sz="3000">
                <a:solidFill>
                  <a:srgbClr val="222222"/>
                </a:solidFill>
                <a:latin typeface="Arimo Bold"/>
              </a:rPr>
              <a:t>Model Optimization</a:t>
            </a:r>
          </a:p>
          <a:p>
            <a:pPr algn="just" marL="1295400" indent="-431800" lvl="2">
              <a:lnSpc>
                <a:spcPts val="3600"/>
              </a:lnSpc>
              <a:buFont typeface="Arial"/>
              <a:buChar char="⚬"/>
            </a:pPr>
            <a:r>
              <a:rPr lang="en-US" sz="3000">
                <a:solidFill>
                  <a:srgbClr val="222222"/>
                </a:solidFill>
                <a:latin typeface="Arimo"/>
              </a:rPr>
              <a:t>Fine-tuning machine learning models to enhance performance by adjusting hyperparameters, selecting effective algorithms, and preventing overfitting, resulting in more accurate predictions.</a:t>
            </a:r>
          </a:p>
          <a:p>
            <a:pPr algn="just">
              <a:lnSpc>
                <a:spcPts val="3600"/>
              </a:lnSpc>
            </a:pPr>
          </a:p>
          <a:p>
            <a:pPr algn="just" marL="647700" indent="-323850" lvl="1">
              <a:lnSpc>
                <a:spcPts val="3600"/>
              </a:lnSpc>
              <a:buFont typeface="Arial"/>
              <a:buChar char="•"/>
            </a:pPr>
            <a:r>
              <a:rPr lang="en-US" sz="3000">
                <a:solidFill>
                  <a:srgbClr val="222222"/>
                </a:solidFill>
                <a:latin typeface="Arimo Bold"/>
              </a:rPr>
              <a:t>Customer Real-Data-Based Investment Suggestions Without Hindering Their Security</a:t>
            </a:r>
          </a:p>
          <a:p>
            <a:pPr algn="just" marL="1295400" indent="-431800" lvl="2">
              <a:lnSpc>
                <a:spcPts val="3600"/>
              </a:lnSpc>
              <a:buFont typeface="Arial"/>
              <a:buChar char="⚬"/>
            </a:pPr>
            <a:r>
              <a:rPr lang="en-US" sz="3000">
                <a:solidFill>
                  <a:srgbClr val="222222"/>
                </a:solidFill>
                <a:latin typeface="Arimo"/>
              </a:rPr>
              <a:t>Using real customer data for personalized investment advice while ensuring data privacy and security through anonymization, encryption, and compliance with regulations.</a:t>
            </a:r>
          </a:p>
          <a:p>
            <a:pPr algn="just">
              <a:lnSpc>
                <a:spcPts val="3600"/>
              </a:lnSpc>
            </a:pPr>
          </a:p>
          <a:p>
            <a:pPr algn="just" marL="647700" indent="-323850" lvl="1">
              <a:lnSpc>
                <a:spcPts val="3600"/>
              </a:lnSpc>
              <a:buFont typeface="Arial"/>
              <a:buChar char="•"/>
            </a:pPr>
            <a:r>
              <a:rPr lang="en-US" sz="3000">
                <a:solidFill>
                  <a:srgbClr val="222222"/>
                </a:solidFill>
                <a:latin typeface="Arimo Bold"/>
              </a:rPr>
              <a:t>I</a:t>
            </a:r>
            <a:r>
              <a:rPr lang="en-US" sz="3000">
                <a:solidFill>
                  <a:srgbClr val="222222"/>
                </a:solidFill>
                <a:latin typeface="Arimo Bold"/>
              </a:rPr>
              <a:t>n</a:t>
            </a:r>
            <a:r>
              <a:rPr lang="en-US" sz="3000">
                <a:solidFill>
                  <a:srgbClr val="222222"/>
                </a:solidFill>
                <a:latin typeface="Arimo Bold"/>
              </a:rPr>
              <a:t>frastructure Scaling</a:t>
            </a:r>
          </a:p>
          <a:p>
            <a:pPr algn="just" marL="1295400" indent="-431800" lvl="2">
              <a:lnSpc>
                <a:spcPts val="3600"/>
              </a:lnSpc>
              <a:buFont typeface="Arial"/>
              <a:buChar char="⚬"/>
            </a:pPr>
            <a:r>
              <a:rPr lang="en-US" sz="3000">
                <a:solidFill>
                  <a:srgbClr val="222222"/>
                </a:solidFill>
                <a:latin typeface="Arimo"/>
              </a:rPr>
              <a:t>Expanding IT infrastructure in response to demand using vertical and horizontal   scaling, cloud services, and automation tools to maintain performance and reliability.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316456" y="545289"/>
            <a:ext cx="12979093" cy="657225"/>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Ease of Deployment and Maintenance</a:t>
            </a:r>
          </a:p>
        </p:txBody>
      </p:sp>
      <p:sp>
        <p:nvSpPr>
          <p:cNvPr name="TextBox 6" id="6"/>
          <p:cNvSpPr txBox="true"/>
          <p:nvPr/>
        </p:nvSpPr>
        <p:spPr>
          <a:xfrm rot="0">
            <a:off x="477192" y="1744190"/>
            <a:ext cx="15203134" cy="6789096"/>
          </a:xfrm>
          <a:prstGeom prst="rect">
            <a:avLst/>
          </a:prstGeom>
        </p:spPr>
        <p:txBody>
          <a:bodyPr anchor="t" rtlCol="false" tIns="0" lIns="0" bIns="0" rIns="0">
            <a:spAutoFit/>
          </a:bodyPr>
          <a:lstStyle/>
          <a:p>
            <a:pPr algn="l">
              <a:lnSpc>
                <a:spcPts val="3596"/>
              </a:lnSpc>
            </a:pPr>
            <a:r>
              <a:rPr lang="en-US" sz="2996">
                <a:solidFill>
                  <a:srgbClr val="000000"/>
                </a:solidFill>
                <a:latin typeface="Arimo Bold"/>
              </a:rPr>
              <a:t>1. Scalable Infrastructure and Efficient Deployment</a:t>
            </a:r>
          </a:p>
          <a:p>
            <a:pPr algn="l">
              <a:lnSpc>
                <a:spcPts val="3596"/>
              </a:lnSpc>
            </a:pPr>
            <a:r>
              <a:rPr lang="en-US" sz="2996">
                <a:solidFill>
                  <a:srgbClr val="000000"/>
                </a:solidFill>
                <a:latin typeface="Arimo"/>
              </a:rPr>
              <a:t>   - Use Azure Resource Manager (ARM) Templates and Azure Kubernetes Service (AKS) for consistent and scalable deployment.</a:t>
            </a:r>
          </a:p>
          <a:p>
            <a:pPr algn="l">
              <a:lnSpc>
                <a:spcPts val="3596"/>
              </a:lnSpc>
            </a:pPr>
            <a:r>
              <a:rPr lang="en-US" sz="2996">
                <a:solidFill>
                  <a:srgbClr val="000000"/>
                </a:solidFill>
                <a:latin typeface="Arimo"/>
              </a:rPr>
              <a:t>   - Utilize Azure Machine Learning and Azure Functions for seamless model training, deployment, and serverless processing.</a:t>
            </a:r>
          </a:p>
          <a:p>
            <a:pPr algn="l">
              <a:lnSpc>
                <a:spcPts val="3596"/>
              </a:lnSpc>
            </a:pPr>
          </a:p>
          <a:p>
            <a:pPr algn="l">
              <a:lnSpc>
                <a:spcPts val="3596"/>
              </a:lnSpc>
            </a:pPr>
            <a:r>
              <a:rPr lang="en-US" sz="2996">
                <a:solidFill>
                  <a:srgbClr val="000000"/>
                </a:solidFill>
                <a:latin typeface="Arimo Bold"/>
              </a:rPr>
              <a:t>2. Comprehensive Monitoring and Security</a:t>
            </a:r>
          </a:p>
          <a:p>
            <a:pPr algn="l">
              <a:lnSpc>
                <a:spcPts val="3596"/>
              </a:lnSpc>
            </a:pPr>
            <a:r>
              <a:rPr lang="en-US" sz="2996">
                <a:solidFill>
                  <a:srgbClr val="000000"/>
                </a:solidFill>
                <a:latin typeface="Arimo"/>
              </a:rPr>
              <a:t>   - Leverage Azure Monitor and Azure Log Analytics for real-time monitoring and deep log analysis.</a:t>
            </a:r>
          </a:p>
          <a:p>
            <a:pPr algn="l">
              <a:lnSpc>
                <a:spcPts val="3596"/>
              </a:lnSpc>
            </a:pPr>
            <a:r>
              <a:rPr lang="en-US" sz="2996">
                <a:solidFill>
                  <a:srgbClr val="000000"/>
                </a:solidFill>
                <a:latin typeface="Arimo"/>
              </a:rPr>
              <a:t>   - Ensure robust security management with Azure Security Center and secure sensitive data using Azure Key Vault.</a:t>
            </a:r>
          </a:p>
          <a:p>
            <a:pPr algn="l">
              <a:lnSpc>
                <a:spcPts val="3596"/>
              </a:lnSpc>
            </a:pPr>
          </a:p>
          <a:p>
            <a:pPr algn="l">
              <a:lnSpc>
                <a:spcPts val="3596"/>
              </a:lnSpc>
            </a:pPr>
            <a:r>
              <a:rPr lang="en-US" sz="2996">
                <a:solidFill>
                  <a:srgbClr val="000000"/>
                </a:solidFill>
                <a:latin typeface="Arimo Bold"/>
              </a:rPr>
              <a:t>3. Cost Management and User Experience Optimization</a:t>
            </a:r>
          </a:p>
          <a:p>
            <a:pPr algn="l">
              <a:lnSpc>
                <a:spcPts val="3596"/>
              </a:lnSpc>
            </a:pPr>
            <a:r>
              <a:rPr lang="en-US" sz="2996">
                <a:solidFill>
                  <a:srgbClr val="000000"/>
                </a:solidFill>
                <a:latin typeface="Arimo"/>
              </a:rPr>
              <a:t>   - Monitor and control spending with Azure Cost Management and Billing, and optimize costs with Azure Reserved Instances.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6B11"/>
        </a:solidFill>
      </p:bgPr>
    </p:bg>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704346" y="4485684"/>
            <a:ext cx="12791100" cy="1086825"/>
          </a:xfrm>
          <a:prstGeom prst="rect">
            <a:avLst/>
          </a:prstGeom>
        </p:spPr>
        <p:txBody>
          <a:bodyPr anchor="t" rtlCol="false" tIns="0" lIns="0" bIns="0" rIns="0">
            <a:spAutoFit/>
          </a:bodyPr>
          <a:lstStyle/>
          <a:p>
            <a:pPr algn="l">
              <a:lnSpc>
                <a:spcPts val="6480"/>
              </a:lnSpc>
            </a:pPr>
            <a:r>
              <a:rPr lang="en-US" sz="5400">
                <a:solidFill>
                  <a:srgbClr val="FFFFFF"/>
                </a:solidFill>
                <a:latin typeface="Arimo Bold"/>
              </a:rPr>
              <a:t>Thank You</a:t>
            </a:r>
          </a:p>
        </p:txBody>
      </p:sp>
      <p:sp>
        <p:nvSpPr>
          <p:cNvPr name="TextBox 6" id="6"/>
          <p:cNvSpPr txBox="true"/>
          <p:nvPr/>
        </p:nvSpPr>
        <p:spPr>
          <a:xfrm rot="0">
            <a:off x="706502" y="5621934"/>
            <a:ext cx="6655800" cy="3571875"/>
          </a:xfrm>
          <a:prstGeom prst="rect">
            <a:avLst/>
          </a:prstGeom>
        </p:spPr>
        <p:txBody>
          <a:bodyPr anchor="t" rtlCol="false" tIns="0" lIns="0" bIns="0" rIns="0">
            <a:spAutoFit/>
          </a:bodyPr>
          <a:lstStyle/>
          <a:p>
            <a:pPr algn="l">
              <a:lnSpc>
                <a:spcPts val="4050"/>
              </a:lnSpc>
            </a:pPr>
            <a:r>
              <a:rPr lang="en-US" sz="2250">
                <a:solidFill>
                  <a:srgbClr val="FFFFFF"/>
                </a:solidFill>
                <a:latin typeface="Arimo Bold"/>
              </a:rPr>
              <a:t>Team member names : </a:t>
            </a:r>
          </a:p>
          <a:p>
            <a:pPr algn="l">
              <a:lnSpc>
                <a:spcPts val="4050"/>
              </a:lnSpc>
            </a:pPr>
          </a:p>
          <a:p>
            <a:pPr algn="l">
              <a:lnSpc>
                <a:spcPts val="4050"/>
              </a:lnSpc>
            </a:pPr>
            <a:r>
              <a:rPr lang="en-US" sz="2250">
                <a:solidFill>
                  <a:srgbClr val="FFFFFF"/>
                </a:solidFill>
                <a:latin typeface="Arimo Bold"/>
              </a:rPr>
              <a:t>Vinay Kumar</a:t>
            </a:r>
          </a:p>
          <a:p>
            <a:pPr algn="l">
              <a:lnSpc>
                <a:spcPts val="4050"/>
              </a:lnSpc>
            </a:pPr>
            <a:r>
              <a:rPr lang="en-US" sz="2250">
                <a:solidFill>
                  <a:srgbClr val="FFFFFF"/>
                </a:solidFill>
                <a:latin typeface="Arimo Bold"/>
              </a:rPr>
              <a:t>Manav Malhotra</a:t>
            </a:r>
          </a:p>
          <a:p>
            <a:pPr algn="l">
              <a:lnSpc>
                <a:spcPts val="4050"/>
              </a:lnSpc>
            </a:pPr>
            <a:r>
              <a:rPr lang="en-US" sz="2250">
                <a:solidFill>
                  <a:srgbClr val="FFFFFF"/>
                </a:solidFill>
                <a:latin typeface="Arimo Bold"/>
              </a:rPr>
              <a:t>Akshay Pratap Singh</a:t>
            </a:r>
          </a:p>
          <a:p>
            <a:pPr algn="l">
              <a:lnSpc>
                <a:spcPts val="4050"/>
              </a:lnSpc>
            </a:pPr>
            <a:r>
              <a:rPr lang="en-US" sz="2250">
                <a:solidFill>
                  <a:srgbClr val="FFFFFF"/>
                </a:solidFill>
                <a:latin typeface="Arimo Bold"/>
              </a:rPr>
              <a:t>Harshit Dubey</a:t>
            </a:r>
          </a:p>
          <a:p>
            <a:pPr algn="l">
              <a:lnSpc>
                <a:spcPts val="405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Problem Statement?</a:t>
            </a:r>
          </a:p>
        </p:txBody>
      </p:sp>
      <p:sp>
        <p:nvSpPr>
          <p:cNvPr name="TextBox 6" id="6"/>
          <p:cNvSpPr txBox="true"/>
          <p:nvPr/>
        </p:nvSpPr>
        <p:spPr>
          <a:xfrm rot="0">
            <a:off x="417304" y="1656468"/>
            <a:ext cx="16109150" cy="5772150"/>
          </a:xfrm>
          <a:prstGeom prst="rect">
            <a:avLst/>
          </a:prstGeom>
        </p:spPr>
        <p:txBody>
          <a:bodyPr anchor="t" rtlCol="false" tIns="0" lIns="0" bIns="0" rIns="0">
            <a:spAutoFit/>
          </a:bodyPr>
          <a:lstStyle/>
          <a:p>
            <a:pPr algn="l">
              <a:lnSpc>
                <a:spcPts val="2907"/>
              </a:lnSpc>
            </a:pPr>
          </a:p>
          <a:p>
            <a:pPr algn="l">
              <a:lnSpc>
                <a:spcPts val="2907"/>
              </a:lnSpc>
            </a:pPr>
          </a:p>
          <a:p>
            <a:pPr algn="l">
              <a:lnSpc>
                <a:spcPts val="3600"/>
              </a:lnSpc>
            </a:pPr>
            <a:r>
              <a:rPr lang="en-US" sz="3000">
                <a:solidFill>
                  <a:srgbClr val="000000"/>
                </a:solidFill>
                <a:latin typeface="Arimo"/>
              </a:rPr>
              <a:t>Our aim is to revolutionize financial advisory services by leveraging generative AI to provide personalized, data-driven financial advice to customers.</a:t>
            </a:r>
          </a:p>
          <a:p>
            <a:pPr algn="l">
              <a:lnSpc>
                <a:spcPts val="3600"/>
              </a:lnSpc>
            </a:pPr>
          </a:p>
          <a:p>
            <a:pPr algn="l" marL="647700" indent="-323850" lvl="1">
              <a:lnSpc>
                <a:spcPts val="3600"/>
              </a:lnSpc>
              <a:buFont typeface="Arial"/>
              <a:buChar char="•"/>
            </a:pPr>
            <a:r>
              <a:rPr lang="en-US" sz="3000">
                <a:solidFill>
                  <a:srgbClr val="000000"/>
                </a:solidFill>
                <a:latin typeface="Arimo"/>
              </a:rPr>
              <a:t>Analyze customer financial data and market trends to generate tailored investment strategies.</a:t>
            </a:r>
          </a:p>
          <a:p>
            <a:pPr algn="l" marL="647700" indent="-323850" lvl="1">
              <a:lnSpc>
                <a:spcPts val="3600"/>
              </a:lnSpc>
              <a:buFont typeface="Arial"/>
              <a:buChar char="•"/>
            </a:pPr>
            <a:r>
              <a:rPr lang="en-US" sz="3000">
                <a:solidFill>
                  <a:srgbClr val="000000"/>
                </a:solidFill>
                <a:latin typeface="Arimo"/>
              </a:rPr>
              <a:t>Offer real-time advisory services that adapt to changing financial conditions and customer goals.</a:t>
            </a:r>
          </a:p>
          <a:p>
            <a:pPr algn="l" marL="647700" indent="-323850" lvl="1">
              <a:lnSpc>
                <a:spcPts val="3600"/>
              </a:lnSpc>
              <a:buFont typeface="Arial"/>
              <a:buChar char="•"/>
            </a:pPr>
            <a:r>
              <a:rPr lang="en-US" sz="3000">
                <a:solidFill>
                  <a:srgbClr val="000000"/>
                </a:solidFill>
                <a:latin typeface="Arimo"/>
              </a:rPr>
              <a:t>Ensure transparency and explainability in the AI-driven advisory process to build customer trust and confidence.</a:t>
            </a:r>
          </a:p>
          <a:p>
            <a:pPr algn="l">
              <a:lnSpc>
                <a:spcPts val="3600"/>
              </a:lnSpc>
            </a:pPr>
          </a:p>
          <a:p>
            <a:pPr algn="l">
              <a:lnSpc>
                <a:spcPts val="36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Pre-Requisite</a:t>
            </a:r>
          </a:p>
        </p:txBody>
      </p:sp>
      <p:sp>
        <p:nvSpPr>
          <p:cNvPr name="TextBox 6" id="6"/>
          <p:cNvSpPr txBox="true"/>
          <p:nvPr/>
        </p:nvSpPr>
        <p:spPr>
          <a:xfrm rot="0">
            <a:off x="91425" y="1799325"/>
            <a:ext cx="17271460" cy="4133850"/>
          </a:xfrm>
          <a:prstGeom prst="rect">
            <a:avLst/>
          </a:prstGeom>
        </p:spPr>
        <p:txBody>
          <a:bodyPr anchor="t" rtlCol="false" tIns="0" lIns="0" bIns="0" rIns="0">
            <a:spAutoFit/>
          </a:bodyPr>
          <a:lstStyle/>
          <a:p>
            <a:pPr algn="just" marL="648118" indent="-324059" lvl="1">
              <a:lnSpc>
                <a:spcPts val="3602"/>
              </a:lnSpc>
              <a:buFont typeface="Arial"/>
              <a:buChar char="•"/>
            </a:pPr>
            <a:r>
              <a:rPr lang="en-US" sz="3001">
                <a:solidFill>
                  <a:srgbClr val="000000"/>
                </a:solidFill>
                <a:latin typeface="Arimo"/>
              </a:rPr>
              <a:t>Currently, most existing chatbots in the financial advisory sector are not truly conversational; they rely on keyword-based or QnA interactions. </a:t>
            </a:r>
          </a:p>
          <a:p>
            <a:pPr algn="just">
              <a:lnSpc>
                <a:spcPts val="3602"/>
              </a:lnSpc>
            </a:pPr>
          </a:p>
          <a:p>
            <a:pPr algn="just" marL="648118" indent="-324059" lvl="1">
              <a:lnSpc>
                <a:spcPts val="3602"/>
              </a:lnSpc>
              <a:buFont typeface="Arial"/>
              <a:buChar char="•"/>
            </a:pPr>
            <a:r>
              <a:rPr lang="en-US" sz="3001">
                <a:solidFill>
                  <a:srgbClr val="000000"/>
                </a:solidFill>
                <a:latin typeface="Arimo"/>
              </a:rPr>
              <a:t>While there are a few conversational chatbots like BloomingPT, they are not available for public use. Additionally, there are intermediaries such as stock market brokers and financial consultants (CAs). </a:t>
            </a:r>
          </a:p>
          <a:p>
            <a:pPr algn="just">
              <a:lnSpc>
                <a:spcPts val="3602"/>
              </a:lnSpc>
            </a:pPr>
          </a:p>
          <a:p>
            <a:pPr algn="just" marL="648118" indent="-324059" lvl="1">
              <a:lnSpc>
                <a:spcPts val="3602"/>
              </a:lnSpc>
              <a:buFont typeface="Arial"/>
              <a:buChar char="•"/>
            </a:pPr>
            <a:r>
              <a:rPr lang="en-US" sz="3001">
                <a:solidFill>
                  <a:srgbClr val="000000"/>
                </a:solidFill>
                <a:latin typeface="Arimo"/>
              </a:rPr>
              <a:t>However, this approach is often chaotic and burdensome, as hiring a CA can be financially taxing and the manual process takes a significant amount of time to resolve queries.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7575467" y="0"/>
            <a:ext cx="9683833" cy="3506813"/>
          </a:xfrm>
          <a:custGeom>
            <a:avLst/>
            <a:gdLst/>
            <a:ahLst/>
            <a:cxnLst/>
            <a:rect r="r" b="b" t="t" l="l"/>
            <a:pathLst>
              <a:path h="3506813" w="9683833">
                <a:moveTo>
                  <a:pt x="0" y="0"/>
                </a:moveTo>
                <a:lnTo>
                  <a:pt x="9683833" y="0"/>
                </a:lnTo>
                <a:lnTo>
                  <a:pt x="9683833" y="3506813"/>
                </a:lnTo>
                <a:lnTo>
                  <a:pt x="0" y="3506813"/>
                </a:lnTo>
                <a:lnTo>
                  <a:pt x="0" y="0"/>
                </a:lnTo>
                <a:close/>
              </a:path>
            </a:pathLst>
          </a:custGeom>
          <a:blipFill>
            <a:blip r:embed="rId5"/>
            <a:stretch>
              <a:fillRect l="0" t="-335" r="-222" b="-335"/>
            </a:stretch>
          </a:blipFill>
        </p:spPr>
      </p:sp>
      <p:sp>
        <p:nvSpPr>
          <p:cNvPr name="TextBox 6" id="6"/>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Tools or resources</a:t>
            </a:r>
          </a:p>
        </p:txBody>
      </p:sp>
      <p:sp>
        <p:nvSpPr>
          <p:cNvPr name="TextBox 7" id="7"/>
          <p:cNvSpPr txBox="true"/>
          <p:nvPr/>
        </p:nvSpPr>
        <p:spPr>
          <a:xfrm rot="0">
            <a:off x="469898" y="3709917"/>
            <a:ext cx="14804698" cy="6924675"/>
          </a:xfrm>
          <a:prstGeom prst="rect">
            <a:avLst/>
          </a:prstGeom>
        </p:spPr>
        <p:txBody>
          <a:bodyPr anchor="t" rtlCol="false" tIns="0" lIns="0" bIns="0" rIns="0">
            <a:spAutoFit/>
          </a:bodyPr>
          <a:lstStyle/>
          <a:p>
            <a:pPr algn="l" marL="539749" indent="-269875" lvl="1">
              <a:lnSpc>
                <a:spcPts val="2999"/>
              </a:lnSpc>
              <a:buAutoNum type="arabicPeriod" startAt="1"/>
            </a:pPr>
            <a:r>
              <a:rPr lang="en-US" sz="2499">
                <a:solidFill>
                  <a:srgbClr val="000000"/>
                </a:solidFill>
                <a:latin typeface="Arimo Bold"/>
              </a:rPr>
              <a:t>Natural Language Processing (NLP) Libraries:</a:t>
            </a:r>
          </a:p>
          <a:p>
            <a:pPr algn="l" marL="539749" indent="-269875" lvl="1">
              <a:lnSpc>
                <a:spcPts val="2999"/>
              </a:lnSpc>
              <a:buFont typeface="Arial"/>
              <a:buChar char="•"/>
            </a:pPr>
            <a:r>
              <a:rPr lang="en-US" sz="2499">
                <a:solidFill>
                  <a:srgbClr val="000000"/>
                </a:solidFill>
                <a:latin typeface="Arimo Bold"/>
              </a:rPr>
              <a:t>SpaCy</a:t>
            </a:r>
            <a:r>
              <a:rPr lang="en-US" sz="2499">
                <a:solidFill>
                  <a:srgbClr val="000000"/>
                </a:solidFill>
                <a:latin typeface="Arimo"/>
              </a:rPr>
              <a:t>: For text processing and entity recognition.</a:t>
            </a:r>
          </a:p>
          <a:p>
            <a:pPr algn="l" marL="539749" indent="-269875" lvl="1">
              <a:lnSpc>
                <a:spcPts val="2999"/>
              </a:lnSpc>
              <a:buFont typeface="Arial"/>
              <a:buChar char="•"/>
            </a:pPr>
            <a:r>
              <a:rPr lang="en-US" sz="2499">
                <a:solidFill>
                  <a:srgbClr val="000000"/>
                </a:solidFill>
                <a:latin typeface="Arimo Bold"/>
              </a:rPr>
              <a:t>NLTK (Natural Language Toolkit)</a:t>
            </a:r>
            <a:r>
              <a:rPr lang="en-US" sz="2499">
                <a:solidFill>
                  <a:srgbClr val="000000"/>
                </a:solidFill>
                <a:latin typeface="Arimo"/>
              </a:rPr>
              <a:t>: For text analysis and preprocessing.</a:t>
            </a:r>
          </a:p>
          <a:p>
            <a:pPr algn="l" marL="539749" indent="-269875" lvl="1">
              <a:lnSpc>
                <a:spcPts val="2999"/>
              </a:lnSpc>
              <a:buFont typeface="Arial"/>
              <a:buChar char="•"/>
            </a:pPr>
            <a:r>
              <a:rPr lang="en-US" sz="2499">
                <a:solidFill>
                  <a:srgbClr val="000000"/>
                </a:solidFill>
                <a:latin typeface="Arimo Bold"/>
              </a:rPr>
              <a:t>Hugging Face Transformers:</a:t>
            </a:r>
            <a:r>
              <a:rPr lang="en-US" sz="2499">
                <a:solidFill>
                  <a:srgbClr val="000000"/>
                </a:solidFill>
                <a:latin typeface="Arimo"/>
              </a:rPr>
              <a:t> For implementing the Retrieval-Augmented Generation (RAG) model.</a:t>
            </a:r>
          </a:p>
          <a:p>
            <a:pPr algn="l">
              <a:lnSpc>
                <a:spcPts val="2999"/>
              </a:lnSpc>
            </a:pPr>
          </a:p>
          <a:p>
            <a:pPr algn="l">
              <a:lnSpc>
                <a:spcPts val="2999"/>
              </a:lnSpc>
            </a:pPr>
            <a:r>
              <a:rPr lang="en-US" sz="2499">
                <a:solidFill>
                  <a:srgbClr val="000000"/>
                </a:solidFill>
                <a:latin typeface="Arimo"/>
              </a:rPr>
              <a:t>2. </a:t>
            </a:r>
            <a:r>
              <a:rPr lang="en-US" sz="2499">
                <a:solidFill>
                  <a:srgbClr val="000000"/>
                </a:solidFill>
                <a:latin typeface="Arimo Bold"/>
              </a:rPr>
              <a:t>Machine Learning Frameworks:</a:t>
            </a:r>
          </a:p>
          <a:p>
            <a:pPr algn="l" marL="539749" indent="-269875" lvl="1">
              <a:lnSpc>
                <a:spcPts val="2999"/>
              </a:lnSpc>
              <a:buFont typeface="Arial"/>
              <a:buChar char="•"/>
            </a:pPr>
            <a:r>
              <a:rPr lang="en-US" sz="2499">
                <a:solidFill>
                  <a:srgbClr val="000000"/>
                </a:solidFill>
                <a:latin typeface="Arimo Bold"/>
              </a:rPr>
              <a:t>TensorFlow: </a:t>
            </a:r>
            <a:r>
              <a:rPr lang="en-US" sz="2499">
                <a:solidFill>
                  <a:srgbClr val="000000"/>
                </a:solidFill>
                <a:latin typeface="Arimo"/>
              </a:rPr>
              <a:t>For training and deploying AI models.</a:t>
            </a:r>
          </a:p>
          <a:p>
            <a:pPr algn="l" marL="539749" indent="-269875" lvl="1">
              <a:lnSpc>
                <a:spcPts val="2999"/>
              </a:lnSpc>
              <a:buFont typeface="Arial"/>
              <a:buChar char="•"/>
            </a:pPr>
            <a:r>
              <a:rPr lang="en-US" sz="2499">
                <a:solidFill>
                  <a:srgbClr val="000000"/>
                </a:solidFill>
                <a:latin typeface="Arimo Bold"/>
              </a:rPr>
              <a:t>PyTorch: </a:t>
            </a:r>
            <a:r>
              <a:rPr lang="en-US" sz="2499">
                <a:solidFill>
                  <a:srgbClr val="000000"/>
                </a:solidFill>
                <a:latin typeface="Arimo"/>
              </a:rPr>
              <a:t>For developing and fine-tuning the chatbot's underlying model</a:t>
            </a:r>
          </a:p>
          <a:p>
            <a:pPr algn="l">
              <a:lnSpc>
                <a:spcPts val="2999"/>
              </a:lnSpc>
            </a:pPr>
          </a:p>
          <a:p>
            <a:pPr algn="l">
              <a:lnSpc>
                <a:spcPts val="2999"/>
              </a:lnSpc>
            </a:pPr>
            <a:r>
              <a:rPr lang="en-US" sz="2499">
                <a:solidFill>
                  <a:srgbClr val="000000"/>
                </a:solidFill>
                <a:latin typeface="Arimo"/>
              </a:rPr>
              <a:t>3. </a:t>
            </a:r>
            <a:r>
              <a:rPr lang="en-US" sz="2499">
                <a:solidFill>
                  <a:srgbClr val="000000"/>
                </a:solidFill>
                <a:latin typeface="Arimo Bold"/>
              </a:rPr>
              <a:t>APIs and Data Sources:</a:t>
            </a:r>
          </a:p>
          <a:p>
            <a:pPr algn="l" marL="539749" indent="-269875" lvl="1">
              <a:lnSpc>
                <a:spcPts val="2999"/>
              </a:lnSpc>
              <a:buFont typeface="Arial"/>
              <a:buChar char="•"/>
            </a:pPr>
            <a:r>
              <a:rPr lang="en-US" sz="2499">
                <a:solidFill>
                  <a:srgbClr val="000000"/>
                </a:solidFill>
                <a:latin typeface="Arimo Bold"/>
              </a:rPr>
              <a:t>Financial Market APIs</a:t>
            </a:r>
            <a:r>
              <a:rPr lang="en-US" sz="2499">
                <a:solidFill>
                  <a:srgbClr val="000000"/>
                </a:solidFill>
                <a:latin typeface="Arimo"/>
              </a:rPr>
              <a:t> (e.g., Alpha Vantage, IEX Cloud): For retrieving real-time market data and financial information.</a:t>
            </a:r>
          </a:p>
          <a:p>
            <a:pPr algn="l" marL="539749" indent="-269875" lvl="1">
              <a:lnSpc>
                <a:spcPts val="2999"/>
              </a:lnSpc>
              <a:buFont typeface="Arial"/>
              <a:buChar char="•"/>
            </a:pPr>
            <a:r>
              <a:rPr lang="en-US" sz="2499">
                <a:solidFill>
                  <a:srgbClr val="000000"/>
                </a:solidFill>
                <a:latin typeface="Arimo Bold"/>
              </a:rPr>
              <a:t>Bank and SEBI Guidelines Databases</a:t>
            </a:r>
            <a:r>
              <a:rPr lang="en-US" sz="2499">
                <a:solidFill>
                  <a:srgbClr val="000000"/>
                </a:solidFill>
                <a:latin typeface="Arimo"/>
              </a:rPr>
              <a:t>: For ensuring compliance with regulatory standards.</a:t>
            </a:r>
          </a:p>
          <a:p>
            <a:pPr algn="l">
              <a:lnSpc>
                <a:spcPts val="2999"/>
              </a:lnSpc>
            </a:pPr>
          </a:p>
          <a:p>
            <a:pPr algn="l">
              <a:lnSpc>
                <a:spcPts val="2999"/>
              </a:lnSpc>
            </a:pPr>
            <a:r>
              <a:rPr lang="en-US" sz="2499">
                <a:solidFill>
                  <a:srgbClr val="000000"/>
                </a:solidFill>
                <a:latin typeface="Arimo"/>
              </a:rPr>
              <a:t>4. </a:t>
            </a:r>
            <a:r>
              <a:rPr lang="en-US" sz="2499">
                <a:solidFill>
                  <a:srgbClr val="000000"/>
                </a:solidFill>
                <a:latin typeface="Arimo Bold"/>
              </a:rPr>
              <a:t>Cloud Computing Platforms:</a:t>
            </a:r>
          </a:p>
          <a:p>
            <a:pPr algn="l" marL="539749" indent="-269875" lvl="1">
              <a:lnSpc>
                <a:spcPts val="2999"/>
              </a:lnSpc>
              <a:buFont typeface="Arial"/>
              <a:buChar char="•"/>
            </a:pPr>
            <a:r>
              <a:rPr lang="en-US" sz="2499">
                <a:solidFill>
                  <a:srgbClr val="000000"/>
                </a:solidFill>
                <a:latin typeface="Arimo Bold"/>
              </a:rPr>
              <a:t>Microsoft Azure:</a:t>
            </a:r>
            <a:r>
              <a:rPr lang="en-US" sz="2499">
                <a:solidFill>
                  <a:srgbClr val="000000"/>
                </a:solidFill>
                <a:latin typeface="Arimo"/>
              </a:rPr>
              <a:t> For integrating AI services and deploying the chatbot.</a:t>
            </a:r>
          </a:p>
          <a:p>
            <a:pPr algn="l">
              <a:lnSpc>
                <a:spcPts val="2575"/>
              </a:lnSpc>
            </a:pPr>
          </a:p>
          <a:p>
            <a:pPr algn="l">
              <a:lnSpc>
                <a:spcPts val="2575"/>
              </a:lnSpc>
            </a:pPr>
          </a:p>
          <a:p>
            <a:pPr algn="l">
              <a:lnSpc>
                <a:spcPts val="257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26225"/>
            <a:ext cx="17167875" cy="6219825"/>
          </a:xfrm>
          <a:prstGeom prst="rect">
            <a:avLst/>
          </a:prstGeom>
        </p:spPr>
        <p:txBody>
          <a:bodyPr anchor="t" rtlCol="false" tIns="0" lIns="0" bIns="0" rIns="0">
            <a:spAutoFit/>
          </a:bodyPr>
          <a:lstStyle/>
          <a:p>
            <a:pPr algn="l">
              <a:lnSpc>
                <a:spcPts val="2999"/>
              </a:lnSpc>
            </a:pPr>
          </a:p>
          <a:p>
            <a:pPr algn="l">
              <a:lnSpc>
                <a:spcPts val="2999"/>
              </a:lnSpc>
            </a:pPr>
          </a:p>
          <a:p>
            <a:pPr algn="l">
              <a:lnSpc>
                <a:spcPts val="2999"/>
              </a:lnSpc>
            </a:pPr>
          </a:p>
          <a:p>
            <a:pPr algn="l">
              <a:lnSpc>
                <a:spcPts val="2999"/>
              </a:lnSpc>
            </a:pPr>
            <a:r>
              <a:rPr lang="en-US" sz="2499">
                <a:solidFill>
                  <a:srgbClr val="000000"/>
                </a:solidFill>
                <a:latin typeface="Arimo"/>
              </a:rPr>
              <a:t>5. </a:t>
            </a:r>
            <a:r>
              <a:rPr lang="en-US" sz="2499">
                <a:solidFill>
                  <a:srgbClr val="000000"/>
                </a:solidFill>
                <a:latin typeface="Arimo Bold"/>
              </a:rPr>
              <a:t>Security and Privacy Tools:</a:t>
            </a:r>
          </a:p>
          <a:p>
            <a:pPr algn="l" marL="539749" indent="-269875" lvl="1">
              <a:lnSpc>
                <a:spcPts val="2999"/>
              </a:lnSpc>
              <a:buFont typeface="Arial"/>
              <a:buChar char="•"/>
            </a:pPr>
            <a:r>
              <a:rPr lang="en-US" sz="2499">
                <a:solidFill>
                  <a:srgbClr val="000000"/>
                </a:solidFill>
                <a:latin typeface="Arimo Bold"/>
              </a:rPr>
              <a:t>Encryption Libraries (e.g., PyCryptodome):</a:t>
            </a:r>
            <a:r>
              <a:rPr lang="en-US" sz="2499">
                <a:solidFill>
                  <a:srgbClr val="000000"/>
                </a:solidFill>
                <a:latin typeface="Arimo"/>
              </a:rPr>
              <a:t> For ensuring data security and privacy.</a:t>
            </a:r>
          </a:p>
          <a:p>
            <a:pPr algn="l" marL="539749" indent="-269875" lvl="1">
              <a:lnSpc>
                <a:spcPts val="2999"/>
              </a:lnSpc>
              <a:buFont typeface="Arial"/>
              <a:buChar char="•"/>
            </a:pPr>
            <a:r>
              <a:rPr lang="en-US" sz="2499">
                <a:solidFill>
                  <a:srgbClr val="000000"/>
                </a:solidFill>
                <a:latin typeface="Arimo Bold"/>
              </a:rPr>
              <a:t>GDPR Compliance Tools:</a:t>
            </a:r>
            <a:r>
              <a:rPr lang="en-US" sz="2499">
                <a:solidFill>
                  <a:srgbClr val="000000"/>
                </a:solidFill>
                <a:latin typeface="Arimo"/>
              </a:rPr>
              <a:t> To ensure the chatbot adheres to privacy regulations and standards.</a:t>
            </a:r>
          </a:p>
          <a:p>
            <a:pPr algn="l">
              <a:lnSpc>
                <a:spcPts val="2999"/>
              </a:lnSpc>
            </a:pPr>
          </a:p>
          <a:p>
            <a:pPr algn="l">
              <a:lnSpc>
                <a:spcPts val="2999"/>
              </a:lnSpc>
            </a:pPr>
            <a:r>
              <a:rPr lang="en-US" sz="2499">
                <a:solidFill>
                  <a:srgbClr val="000000"/>
                </a:solidFill>
                <a:latin typeface="Arimo"/>
              </a:rPr>
              <a:t>6. </a:t>
            </a:r>
            <a:r>
              <a:rPr lang="en-US" sz="2499">
                <a:solidFill>
                  <a:srgbClr val="000000"/>
                </a:solidFill>
                <a:latin typeface="Arimo Bold"/>
              </a:rPr>
              <a:t>Development and Collaboration </a:t>
            </a:r>
            <a:r>
              <a:rPr lang="en-US" sz="2499">
                <a:solidFill>
                  <a:srgbClr val="000000"/>
                </a:solidFill>
                <a:latin typeface="Arimo Bold"/>
              </a:rPr>
              <a:t>Tools:</a:t>
            </a:r>
          </a:p>
          <a:p>
            <a:pPr algn="l" marL="539749" indent="-269875" lvl="1">
              <a:lnSpc>
                <a:spcPts val="2999"/>
              </a:lnSpc>
              <a:buFont typeface="Arial"/>
              <a:buChar char="•"/>
            </a:pPr>
            <a:r>
              <a:rPr lang="en-US" sz="2499">
                <a:solidFill>
                  <a:srgbClr val="000000"/>
                </a:solidFill>
                <a:latin typeface="Arimo Bold"/>
              </a:rPr>
              <a:t>GitHub:</a:t>
            </a:r>
            <a:r>
              <a:rPr lang="en-US" sz="2499">
                <a:solidFill>
                  <a:srgbClr val="000000"/>
                </a:solidFill>
                <a:latin typeface="Arimo"/>
              </a:rPr>
              <a:t> For version control and collaborative development.</a:t>
            </a:r>
          </a:p>
          <a:p>
            <a:pPr algn="l" marL="539749" indent="-269875" lvl="1">
              <a:lnSpc>
                <a:spcPts val="2999"/>
              </a:lnSpc>
              <a:buFont typeface="Arial"/>
              <a:buChar char="•"/>
            </a:pPr>
            <a:r>
              <a:rPr lang="en-US" sz="2499">
                <a:solidFill>
                  <a:srgbClr val="000000"/>
                </a:solidFill>
                <a:latin typeface="Arimo Bold"/>
              </a:rPr>
              <a:t>Jupyter Notebooks:</a:t>
            </a:r>
            <a:r>
              <a:rPr lang="en-US" sz="2499">
                <a:solidFill>
                  <a:srgbClr val="000000"/>
                </a:solidFill>
                <a:latin typeface="Arimo"/>
              </a:rPr>
              <a:t> For experimentation and prototyping.</a:t>
            </a:r>
          </a:p>
          <a:p>
            <a:pPr algn="l" marL="539749" indent="-269875" lvl="1">
              <a:lnSpc>
                <a:spcPts val="2999"/>
              </a:lnSpc>
              <a:buFont typeface="Arial"/>
              <a:buChar char="•"/>
            </a:pPr>
            <a:r>
              <a:rPr lang="en-US" sz="2499">
                <a:solidFill>
                  <a:srgbClr val="000000"/>
                </a:solidFill>
                <a:latin typeface="Arimo Bold"/>
              </a:rPr>
              <a:t>Microsoft Teams:</a:t>
            </a:r>
            <a:r>
              <a:rPr lang="en-US" sz="2499">
                <a:solidFill>
                  <a:srgbClr val="000000"/>
                </a:solidFill>
                <a:latin typeface="Arimo"/>
              </a:rPr>
              <a:t> For team communication and project management.</a:t>
            </a:r>
          </a:p>
          <a:p>
            <a:pPr algn="l">
              <a:lnSpc>
                <a:spcPts val="2999"/>
              </a:lnSpc>
            </a:pPr>
          </a:p>
          <a:p>
            <a:pPr algn="l">
              <a:lnSpc>
                <a:spcPts val="2999"/>
              </a:lnSpc>
            </a:pPr>
            <a:r>
              <a:rPr lang="en-US" sz="2499">
                <a:solidFill>
                  <a:srgbClr val="000000"/>
                </a:solidFill>
                <a:latin typeface="Arimo"/>
              </a:rPr>
              <a:t>7</a:t>
            </a:r>
            <a:r>
              <a:rPr lang="en-US" sz="2499">
                <a:solidFill>
                  <a:srgbClr val="000000"/>
                </a:solidFill>
                <a:latin typeface="Arimo"/>
              </a:rPr>
              <a:t>. </a:t>
            </a:r>
            <a:r>
              <a:rPr lang="en-US" sz="2499">
                <a:solidFill>
                  <a:srgbClr val="000000"/>
                </a:solidFill>
                <a:latin typeface="Arimo Bold"/>
              </a:rPr>
              <a:t>Customer Feedback and Testing Tools:</a:t>
            </a:r>
          </a:p>
          <a:p>
            <a:pPr algn="l" marL="539749" indent="-269875" lvl="1">
              <a:lnSpc>
                <a:spcPts val="2999"/>
              </a:lnSpc>
              <a:buFont typeface="Arial"/>
              <a:buChar char="•"/>
            </a:pPr>
            <a:r>
              <a:rPr lang="en-US" sz="2499">
                <a:solidFill>
                  <a:srgbClr val="000000"/>
                </a:solidFill>
                <a:latin typeface="Arimo Bold"/>
              </a:rPr>
              <a:t>SurveyMonkey:</a:t>
            </a:r>
            <a:r>
              <a:rPr lang="en-US" sz="2499">
                <a:solidFill>
                  <a:srgbClr val="000000"/>
                </a:solidFill>
                <a:latin typeface="Arimo"/>
              </a:rPr>
              <a:t> For gathering user feedback and improving the chatbot.</a:t>
            </a:r>
          </a:p>
          <a:p>
            <a:pPr algn="l" marL="539749" indent="-269875" lvl="1">
              <a:lnSpc>
                <a:spcPts val="2999"/>
              </a:lnSpc>
              <a:buFont typeface="Arial"/>
              <a:buChar char="•"/>
            </a:pPr>
            <a:r>
              <a:rPr lang="en-US" sz="2499">
                <a:solidFill>
                  <a:srgbClr val="000000"/>
                </a:solidFill>
                <a:latin typeface="Arimo Bold"/>
              </a:rPr>
              <a:t>UserTesting: </a:t>
            </a:r>
            <a:r>
              <a:rPr lang="en-US" sz="2499">
                <a:solidFill>
                  <a:srgbClr val="000000"/>
                </a:solidFill>
                <a:latin typeface="Arimo"/>
              </a:rPr>
              <a:t>For conducting usability tests and ensuring a seamless user experience.</a:t>
            </a:r>
          </a:p>
          <a:p>
            <a:pPr algn="l">
              <a:lnSpc>
                <a:spcPts val="50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707746" y="2385892"/>
            <a:ext cx="3440456" cy="7139519"/>
          </a:xfrm>
          <a:custGeom>
            <a:avLst/>
            <a:gdLst/>
            <a:ahLst/>
            <a:cxnLst/>
            <a:rect r="r" b="b" t="t" l="l"/>
            <a:pathLst>
              <a:path h="7139519" w="3440456">
                <a:moveTo>
                  <a:pt x="0" y="0"/>
                </a:moveTo>
                <a:lnTo>
                  <a:pt x="3440456" y="0"/>
                </a:lnTo>
                <a:lnTo>
                  <a:pt x="3440456" y="7139519"/>
                </a:lnTo>
                <a:lnTo>
                  <a:pt x="0" y="7139519"/>
                </a:lnTo>
                <a:lnTo>
                  <a:pt x="0" y="0"/>
                </a:lnTo>
                <a:close/>
              </a:path>
            </a:pathLst>
          </a:custGeom>
          <a:blipFill>
            <a:blip r:embed="rId5"/>
            <a:stretch>
              <a:fillRect l="0" t="0" r="-678" b="0"/>
            </a:stretch>
          </a:blipFill>
        </p:spPr>
      </p:sp>
      <p:sp>
        <p:nvSpPr>
          <p:cNvPr name="Freeform 6" id="6"/>
          <p:cNvSpPr/>
          <p:nvPr/>
        </p:nvSpPr>
        <p:spPr>
          <a:xfrm flipH="false" flipV="false" rot="0">
            <a:off x="5064124" y="2426588"/>
            <a:ext cx="11171684" cy="6618414"/>
          </a:xfrm>
          <a:custGeom>
            <a:avLst/>
            <a:gdLst/>
            <a:ahLst/>
            <a:cxnLst/>
            <a:rect r="r" b="b" t="t" l="l"/>
            <a:pathLst>
              <a:path h="6618414" w="11171684">
                <a:moveTo>
                  <a:pt x="0" y="0"/>
                </a:moveTo>
                <a:lnTo>
                  <a:pt x="11171684" y="0"/>
                </a:lnTo>
                <a:lnTo>
                  <a:pt x="11171684" y="6618414"/>
                </a:lnTo>
                <a:lnTo>
                  <a:pt x="0" y="6618414"/>
                </a:lnTo>
                <a:lnTo>
                  <a:pt x="0" y="0"/>
                </a:lnTo>
                <a:close/>
              </a:path>
            </a:pathLst>
          </a:custGeom>
          <a:blipFill>
            <a:blip r:embed="rId6"/>
            <a:stretch>
              <a:fillRect l="0" t="0" r="0" b="0"/>
            </a:stretch>
          </a:blipFill>
        </p:spPr>
      </p:sp>
      <p:sp>
        <p:nvSpPr>
          <p:cNvPr name="TextBox 7" id="7"/>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Any Supporting Functional Documents</a:t>
            </a:r>
          </a:p>
        </p:txBody>
      </p:sp>
      <p:sp>
        <p:nvSpPr>
          <p:cNvPr name="TextBox 8" id="8"/>
          <p:cNvSpPr txBox="true"/>
          <p:nvPr/>
        </p:nvSpPr>
        <p:spPr>
          <a:xfrm rot="0">
            <a:off x="1257300" y="1107375"/>
            <a:ext cx="12175050" cy="733425"/>
          </a:xfrm>
          <a:prstGeom prst="rect">
            <a:avLst/>
          </a:prstGeom>
        </p:spPr>
        <p:txBody>
          <a:bodyPr anchor="t" rtlCol="false" tIns="0" lIns="0" bIns="0" rIns="0">
            <a:spAutoFit/>
          </a:bodyPr>
          <a:lstStyle/>
          <a:p>
            <a:pPr algn="l">
              <a:lnSpc>
                <a:spcPts val="2879"/>
              </a:lnSpc>
            </a:pPr>
            <a:r>
              <a:rPr lang="en-US" sz="2400">
                <a:solidFill>
                  <a:srgbClr val="000000"/>
                </a:solidFill>
                <a:latin typeface="Arimo"/>
              </a:rPr>
              <a:t>Present your solution, talk about methodology, architecture &amp; scalability</a:t>
            </a:r>
          </a:p>
          <a:p>
            <a:pPr algn="l">
              <a:lnSpc>
                <a:spcPts val="2879"/>
              </a:lnSpc>
            </a:pPr>
          </a:p>
        </p:txBody>
      </p:sp>
      <p:sp>
        <p:nvSpPr>
          <p:cNvPr name="TextBox 9" id="9"/>
          <p:cNvSpPr txBox="true"/>
          <p:nvPr/>
        </p:nvSpPr>
        <p:spPr>
          <a:xfrm rot="0">
            <a:off x="1257300" y="1821750"/>
            <a:ext cx="2401234" cy="1190625"/>
          </a:xfrm>
          <a:prstGeom prst="rect">
            <a:avLst/>
          </a:prstGeom>
        </p:spPr>
        <p:txBody>
          <a:bodyPr anchor="t" rtlCol="false" tIns="0" lIns="0" bIns="0" rIns="0">
            <a:spAutoFit/>
          </a:bodyPr>
          <a:lstStyle/>
          <a:p>
            <a:pPr algn="l">
              <a:lnSpc>
                <a:spcPts val="3119"/>
              </a:lnSpc>
            </a:pPr>
            <a:r>
              <a:rPr lang="en-US" sz="2599">
                <a:solidFill>
                  <a:srgbClr val="000000"/>
                </a:solidFill>
                <a:latin typeface="Arimo Bold"/>
              </a:rPr>
              <a:t>Our Solution</a:t>
            </a:r>
            <a:r>
              <a:rPr lang="en-US" sz="2599">
                <a:solidFill>
                  <a:srgbClr val="000000"/>
                </a:solidFill>
                <a:latin typeface="Arimo"/>
              </a:rPr>
              <a:t> :</a:t>
            </a:r>
          </a:p>
          <a:p>
            <a:pPr algn="l">
              <a:lnSpc>
                <a:spcPts val="3119"/>
              </a:lnSpc>
            </a:pPr>
          </a:p>
          <a:p>
            <a:pPr algn="l">
              <a:lnSpc>
                <a:spcPts val="3119"/>
              </a:lnSpc>
            </a:pPr>
          </a:p>
        </p:txBody>
      </p:sp>
      <p:sp>
        <p:nvSpPr>
          <p:cNvPr name="TextBox 10" id="10"/>
          <p:cNvSpPr txBox="true"/>
          <p:nvPr/>
        </p:nvSpPr>
        <p:spPr>
          <a:xfrm rot="0">
            <a:off x="8024645" y="1107375"/>
            <a:ext cx="5045873" cy="2032632"/>
          </a:xfrm>
          <a:prstGeom prst="rect">
            <a:avLst/>
          </a:prstGeom>
        </p:spPr>
        <p:txBody>
          <a:bodyPr anchor="t" rtlCol="false" tIns="0" lIns="0" bIns="0" rIns="0">
            <a:spAutoFit/>
          </a:bodyPr>
          <a:lstStyle/>
          <a:p>
            <a:pPr algn="l">
              <a:lnSpc>
                <a:spcPts val="2693"/>
              </a:lnSpc>
            </a:pPr>
          </a:p>
          <a:p>
            <a:pPr algn="l">
              <a:lnSpc>
                <a:spcPts val="2693"/>
              </a:lnSpc>
            </a:pPr>
          </a:p>
          <a:p>
            <a:pPr algn="l">
              <a:lnSpc>
                <a:spcPts val="2693"/>
              </a:lnSpc>
            </a:pPr>
            <a:r>
              <a:rPr lang="en-US" sz="2244">
                <a:solidFill>
                  <a:srgbClr val="000000"/>
                </a:solidFill>
                <a:latin typeface="Arimo"/>
              </a:rPr>
              <a:t>(</a:t>
            </a:r>
            <a:r>
              <a:rPr lang="en-US" sz="2244" u="sng">
                <a:solidFill>
                  <a:srgbClr val="000000"/>
                </a:solidFill>
                <a:latin typeface="Arimo Bold"/>
                <a:hlinkClick r:id="rId7" tooltip="https://docs.aws.amazon.com/sagemaker/latest/dg/jumpstart-foundation-models-customize-rag.html"/>
              </a:rPr>
              <a:t>Retrieval Augmented Generation</a:t>
            </a:r>
            <a:r>
              <a:rPr lang="en-US" sz="2244">
                <a:solidFill>
                  <a:srgbClr val="000000"/>
                </a:solidFill>
                <a:latin typeface="Arimo"/>
              </a:rPr>
              <a:t>)</a:t>
            </a:r>
          </a:p>
          <a:p>
            <a:pPr algn="l">
              <a:lnSpc>
                <a:spcPts val="2693"/>
              </a:lnSpc>
            </a:pPr>
          </a:p>
          <a:p>
            <a:pPr algn="l">
              <a:lnSpc>
                <a:spcPts val="2693"/>
              </a:lnSpc>
            </a:pPr>
          </a:p>
          <a:p>
            <a:pPr algn="l">
              <a:lnSpc>
                <a:spcPts val="269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1257300" y="2550510"/>
            <a:ext cx="9814603" cy="7071461"/>
          </a:xfrm>
          <a:custGeom>
            <a:avLst/>
            <a:gdLst/>
            <a:ahLst/>
            <a:cxnLst/>
            <a:rect r="r" b="b" t="t" l="l"/>
            <a:pathLst>
              <a:path h="7071461" w="9814603">
                <a:moveTo>
                  <a:pt x="0" y="0"/>
                </a:moveTo>
                <a:lnTo>
                  <a:pt x="9814603" y="0"/>
                </a:lnTo>
                <a:lnTo>
                  <a:pt x="9814603" y="7071461"/>
                </a:lnTo>
                <a:lnTo>
                  <a:pt x="0" y="7071461"/>
                </a:lnTo>
                <a:lnTo>
                  <a:pt x="0" y="0"/>
                </a:lnTo>
                <a:close/>
              </a:path>
            </a:pathLst>
          </a:custGeom>
          <a:blipFill>
            <a:blip r:embed="rId5"/>
            <a:stretch>
              <a:fillRect l="0" t="0" r="0" b="0"/>
            </a:stretch>
          </a:blipFill>
        </p:spPr>
      </p:sp>
      <p:sp>
        <p:nvSpPr>
          <p:cNvPr name="TextBox 6" id="6"/>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Any Supporting Functional Documents</a:t>
            </a:r>
          </a:p>
        </p:txBody>
      </p:sp>
      <p:sp>
        <p:nvSpPr>
          <p:cNvPr name="TextBox 7" id="7"/>
          <p:cNvSpPr txBox="true"/>
          <p:nvPr/>
        </p:nvSpPr>
        <p:spPr>
          <a:xfrm rot="0">
            <a:off x="300912" y="1598010"/>
            <a:ext cx="6530030" cy="457200"/>
          </a:xfrm>
          <a:prstGeom prst="rect">
            <a:avLst/>
          </a:prstGeom>
        </p:spPr>
        <p:txBody>
          <a:bodyPr anchor="t" rtlCol="false" tIns="0" lIns="0" bIns="0" rIns="0">
            <a:spAutoFit/>
          </a:bodyPr>
          <a:lstStyle/>
          <a:p>
            <a:pPr algn="l">
              <a:lnSpc>
                <a:spcPts val="3599"/>
              </a:lnSpc>
            </a:pPr>
            <a:r>
              <a:rPr lang="en-US" sz="2999">
                <a:solidFill>
                  <a:srgbClr val="000000"/>
                </a:solidFill>
                <a:latin typeface="Arimo Bold"/>
              </a:rPr>
              <a:t>Methodology (Data 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TextBox 5" id="5"/>
          <p:cNvSpPr txBox="true"/>
          <p:nvPr/>
        </p:nvSpPr>
        <p:spPr>
          <a:xfrm rot="0">
            <a:off x="91425" y="416700"/>
            <a:ext cx="12979093"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Key Differentiators &amp; Adoption Plan</a:t>
            </a:r>
          </a:p>
        </p:txBody>
      </p:sp>
      <p:sp>
        <p:nvSpPr>
          <p:cNvPr name="TextBox 6" id="6"/>
          <p:cNvSpPr txBox="true"/>
          <p:nvPr/>
        </p:nvSpPr>
        <p:spPr>
          <a:xfrm rot="0">
            <a:off x="91425" y="1808850"/>
            <a:ext cx="17167875" cy="5743575"/>
          </a:xfrm>
          <a:prstGeom prst="rect">
            <a:avLst/>
          </a:prstGeom>
        </p:spPr>
        <p:txBody>
          <a:bodyPr anchor="t" rtlCol="false" tIns="0" lIns="0" bIns="0" rIns="0">
            <a:spAutoFit/>
          </a:bodyPr>
          <a:lstStyle/>
          <a:p>
            <a:pPr algn="just" marL="647697" indent="-323848" lvl="1">
              <a:lnSpc>
                <a:spcPts val="3599"/>
              </a:lnSpc>
              <a:buFont typeface="Arial"/>
              <a:buChar char="•"/>
            </a:pPr>
            <a:r>
              <a:rPr lang="en-US" sz="2999">
                <a:solidFill>
                  <a:srgbClr val="000000"/>
                </a:solidFill>
                <a:latin typeface="Arimo"/>
              </a:rPr>
              <a:t>Unlike traditional keyword-based chatbots, our RAG-based chatbot provides personalized recommendations that adapt to changing market dynamics and individual customer goals. This ensures that the advice is always relevant and tailored to the specific needs of each user.</a:t>
            </a:r>
          </a:p>
          <a:p>
            <a:pPr algn="just">
              <a:lnSpc>
                <a:spcPts val="3599"/>
              </a:lnSpc>
            </a:pPr>
          </a:p>
          <a:p>
            <a:pPr algn="just" marL="647697" indent="-323848" lvl="1">
              <a:lnSpc>
                <a:spcPts val="3599"/>
              </a:lnSpc>
              <a:buFont typeface="Arial"/>
              <a:buChar char="•"/>
            </a:pPr>
            <a:r>
              <a:rPr lang="en-US" sz="2999">
                <a:solidFill>
                  <a:srgbClr val="000000"/>
                </a:solidFill>
                <a:latin typeface="Arimo"/>
              </a:rPr>
              <a:t>Our chatbot's output suggestions adhere strictly to bank and SEBI (Securities and Exchange Board of India) guidelines. This ensures that the financial advice provided is not only accurate but also compliant with regulatory standards, which enhances trust and reliability for the users.</a:t>
            </a:r>
          </a:p>
          <a:p>
            <a:pPr algn="just">
              <a:lnSpc>
                <a:spcPts val="3599"/>
              </a:lnSpc>
            </a:pPr>
          </a:p>
          <a:p>
            <a:pPr algn="just" marL="647697" indent="-323848" lvl="1">
              <a:lnSpc>
                <a:spcPts val="3599"/>
              </a:lnSpc>
              <a:buFont typeface="Arial"/>
              <a:buChar char="•"/>
            </a:pPr>
            <a:r>
              <a:rPr lang="en-US" sz="2999">
                <a:solidFill>
                  <a:srgbClr val="000000"/>
                </a:solidFill>
                <a:latin typeface="Arimo"/>
              </a:rPr>
              <a:t>To maintain user privacy, our solution offers generalized financial recommendations without requiring access to the customer's transaction history. This approach ensures that sensitive financial data remains secure, addressing privacy concerns while still delivering valuable and actionable advice.</a:t>
            </a:r>
          </a:p>
          <a:p>
            <a:pPr algn="l">
              <a:lnSpc>
                <a:spcPts val="28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red and blue rectangle with black background  Description automatically generated"/>
          <p:cNvSpPr/>
          <p:nvPr/>
        </p:nvSpPr>
        <p:spPr>
          <a:xfrm flipH="false" flipV="false" rot="0">
            <a:off x="158192" y="9621970"/>
            <a:ext cx="1099108" cy="641146"/>
          </a:xfrm>
          <a:custGeom>
            <a:avLst/>
            <a:gdLst/>
            <a:ahLst/>
            <a:cxnLst/>
            <a:rect r="r" b="b" t="t" l="l"/>
            <a:pathLst>
              <a:path h="641146" w="1099108">
                <a:moveTo>
                  <a:pt x="0" y="0"/>
                </a:moveTo>
                <a:lnTo>
                  <a:pt x="1099108" y="0"/>
                </a:lnTo>
                <a:lnTo>
                  <a:pt x="1099108" y="641147"/>
                </a:lnTo>
                <a:lnTo>
                  <a:pt x="0" y="641147"/>
                </a:lnTo>
                <a:lnTo>
                  <a:pt x="0" y="0"/>
                </a:lnTo>
                <a:close/>
              </a:path>
            </a:pathLst>
          </a:custGeom>
          <a:blipFill>
            <a:blip r:embed="rId2"/>
            <a:stretch>
              <a:fillRect l="0" t="0" r="0" b="0"/>
            </a:stretch>
          </a:blipFill>
        </p:spPr>
      </p:sp>
      <p:sp>
        <p:nvSpPr>
          <p:cNvPr name="Freeform 3" id="3" descr="A black and orange logo  Description automatically generated"/>
          <p:cNvSpPr/>
          <p:nvPr/>
        </p:nvSpPr>
        <p:spPr>
          <a:xfrm flipH="false" flipV="false" rot="0">
            <a:off x="14893458" y="9525411"/>
            <a:ext cx="1342350" cy="755073"/>
          </a:xfrm>
          <a:custGeom>
            <a:avLst/>
            <a:gdLst/>
            <a:ahLst/>
            <a:cxnLst/>
            <a:rect r="r" b="b" t="t" l="l"/>
            <a:pathLst>
              <a:path h="755073" w="1342350">
                <a:moveTo>
                  <a:pt x="0" y="0"/>
                </a:moveTo>
                <a:lnTo>
                  <a:pt x="1342350" y="0"/>
                </a:lnTo>
                <a:lnTo>
                  <a:pt x="1342350" y="755073"/>
                </a:lnTo>
                <a:lnTo>
                  <a:pt x="0" y="755073"/>
                </a:lnTo>
                <a:lnTo>
                  <a:pt x="0" y="0"/>
                </a:lnTo>
                <a:close/>
              </a:path>
            </a:pathLst>
          </a:custGeom>
          <a:blipFill>
            <a:blip r:embed="rId3"/>
            <a:stretch>
              <a:fillRect l="0" t="0" r="0" b="0"/>
            </a:stretch>
          </a:blipFill>
        </p:spPr>
      </p:sp>
      <p:sp>
        <p:nvSpPr>
          <p:cNvPr name="Freeform 4" id="4" descr="A close-up of a logo  Description automatically generated"/>
          <p:cNvSpPr/>
          <p:nvPr/>
        </p:nvSpPr>
        <p:spPr>
          <a:xfrm flipH="false" flipV="false" rot="0">
            <a:off x="16516929" y="9674775"/>
            <a:ext cx="1691912" cy="397428"/>
          </a:xfrm>
          <a:custGeom>
            <a:avLst/>
            <a:gdLst/>
            <a:ahLst/>
            <a:cxnLst/>
            <a:rect r="r" b="b" t="t" l="l"/>
            <a:pathLst>
              <a:path h="397428" w="1691912">
                <a:moveTo>
                  <a:pt x="0" y="0"/>
                </a:moveTo>
                <a:lnTo>
                  <a:pt x="1691911" y="0"/>
                </a:lnTo>
                <a:lnTo>
                  <a:pt x="1691911" y="397428"/>
                </a:lnTo>
                <a:lnTo>
                  <a:pt x="0" y="397428"/>
                </a:lnTo>
                <a:lnTo>
                  <a:pt x="0" y="0"/>
                </a:lnTo>
                <a:close/>
              </a:path>
            </a:pathLst>
          </a:custGeom>
          <a:blipFill>
            <a:blip r:embed="rId4"/>
            <a:stretch>
              <a:fillRect l="0" t="-238" r="0" b="-238"/>
            </a:stretch>
          </a:blipFill>
        </p:spPr>
      </p:sp>
      <p:sp>
        <p:nvSpPr>
          <p:cNvPr name="Freeform 5" id="5"/>
          <p:cNvSpPr/>
          <p:nvPr/>
        </p:nvSpPr>
        <p:spPr>
          <a:xfrm flipH="false" flipV="false" rot="0">
            <a:off x="1257300" y="5564137"/>
            <a:ext cx="5981024" cy="4309352"/>
          </a:xfrm>
          <a:custGeom>
            <a:avLst/>
            <a:gdLst/>
            <a:ahLst/>
            <a:cxnLst/>
            <a:rect r="r" b="b" t="t" l="l"/>
            <a:pathLst>
              <a:path h="4309352" w="5981024">
                <a:moveTo>
                  <a:pt x="0" y="0"/>
                </a:moveTo>
                <a:lnTo>
                  <a:pt x="5981024" y="0"/>
                </a:lnTo>
                <a:lnTo>
                  <a:pt x="5981024" y="4309352"/>
                </a:lnTo>
                <a:lnTo>
                  <a:pt x="0" y="4309352"/>
                </a:lnTo>
                <a:lnTo>
                  <a:pt x="0" y="0"/>
                </a:lnTo>
                <a:close/>
              </a:path>
            </a:pathLst>
          </a:custGeom>
          <a:blipFill>
            <a:blip r:embed="rId5"/>
            <a:stretch>
              <a:fillRect l="0" t="0" r="0" b="0"/>
            </a:stretch>
          </a:blipFill>
        </p:spPr>
      </p:sp>
      <p:sp>
        <p:nvSpPr>
          <p:cNvPr name="Freeform 6" id="6"/>
          <p:cNvSpPr/>
          <p:nvPr/>
        </p:nvSpPr>
        <p:spPr>
          <a:xfrm flipH="false" flipV="false" rot="0">
            <a:off x="9241304" y="4850935"/>
            <a:ext cx="2451015" cy="5052012"/>
          </a:xfrm>
          <a:custGeom>
            <a:avLst/>
            <a:gdLst/>
            <a:ahLst/>
            <a:cxnLst/>
            <a:rect r="r" b="b" t="t" l="l"/>
            <a:pathLst>
              <a:path h="5052012" w="2451015">
                <a:moveTo>
                  <a:pt x="0" y="0"/>
                </a:moveTo>
                <a:lnTo>
                  <a:pt x="2451016" y="0"/>
                </a:lnTo>
                <a:lnTo>
                  <a:pt x="2451016" y="5052013"/>
                </a:lnTo>
                <a:lnTo>
                  <a:pt x="0" y="5052013"/>
                </a:lnTo>
                <a:lnTo>
                  <a:pt x="0" y="0"/>
                </a:lnTo>
                <a:close/>
              </a:path>
            </a:pathLst>
          </a:custGeom>
          <a:blipFill>
            <a:blip r:embed="rId6"/>
            <a:stretch>
              <a:fillRect l="0" t="0" r="0" b="0"/>
            </a:stretch>
          </a:blipFill>
        </p:spPr>
      </p:sp>
      <p:sp>
        <p:nvSpPr>
          <p:cNvPr name="TextBox 7" id="7"/>
          <p:cNvSpPr txBox="true"/>
          <p:nvPr/>
        </p:nvSpPr>
        <p:spPr>
          <a:xfrm rot="0">
            <a:off x="91425" y="416700"/>
            <a:ext cx="17033095" cy="700200"/>
          </a:xfrm>
          <a:prstGeom prst="rect">
            <a:avLst/>
          </a:prstGeom>
        </p:spPr>
        <p:txBody>
          <a:bodyPr anchor="t" rtlCol="false" tIns="0" lIns="0" bIns="0" rIns="0">
            <a:spAutoFit/>
          </a:bodyPr>
          <a:lstStyle/>
          <a:p>
            <a:pPr algn="l">
              <a:lnSpc>
                <a:spcPts val="5040"/>
              </a:lnSpc>
            </a:pPr>
            <a:r>
              <a:rPr lang="en-US" sz="4200">
                <a:solidFill>
                  <a:srgbClr val="000000"/>
                </a:solidFill>
                <a:latin typeface="Arimo Bold"/>
              </a:rPr>
              <a:t>GitHub Repository Link &amp; supporting diagrams, screenshots, if any</a:t>
            </a:r>
          </a:p>
          <a:p>
            <a:pPr algn="l">
              <a:lnSpc>
                <a:spcPts val="5040"/>
              </a:lnSpc>
            </a:pPr>
          </a:p>
        </p:txBody>
      </p:sp>
      <p:sp>
        <p:nvSpPr>
          <p:cNvPr name="TextBox 8" id="8"/>
          <p:cNvSpPr txBox="true"/>
          <p:nvPr/>
        </p:nvSpPr>
        <p:spPr>
          <a:xfrm rot="0">
            <a:off x="91425" y="1995462"/>
            <a:ext cx="17033095" cy="3419475"/>
          </a:xfrm>
          <a:prstGeom prst="rect">
            <a:avLst/>
          </a:prstGeom>
        </p:spPr>
        <p:txBody>
          <a:bodyPr anchor="t" rtlCol="false" tIns="0" lIns="0" bIns="0" rIns="0">
            <a:spAutoFit/>
          </a:bodyPr>
          <a:lstStyle/>
          <a:p>
            <a:pPr algn="just" marL="647697" indent="-323848" lvl="1">
              <a:lnSpc>
                <a:spcPts val="3599"/>
              </a:lnSpc>
              <a:buFont typeface="Arial"/>
              <a:buChar char="•"/>
            </a:pPr>
            <a:r>
              <a:rPr lang="en-US" sz="2999">
                <a:solidFill>
                  <a:srgbClr val="222222"/>
                </a:solidFill>
                <a:latin typeface="Arimo"/>
              </a:rPr>
              <a:t>Github Repo Link : https://github.com/vinayparjapati5/FinBuddy </a:t>
            </a:r>
          </a:p>
          <a:p>
            <a:pPr algn="just">
              <a:lnSpc>
                <a:spcPts val="3599"/>
              </a:lnSpc>
            </a:pPr>
          </a:p>
          <a:p>
            <a:pPr algn="just" marL="647697" indent="-323848" lvl="1">
              <a:lnSpc>
                <a:spcPts val="3599"/>
              </a:lnSpc>
              <a:buFont typeface="Arial"/>
              <a:buChar char="•"/>
            </a:pPr>
            <a:r>
              <a:rPr lang="en-US" sz="2999">
                <a:solidFill>
                  <a:srgbClr val="222222"/>
                </a:solidFill>
                <a:latin typeface="Arimo"/>
              </a:rPr>
              <a:t>https://www.bankofbaroda.in/banking-mantra/recent-trends-in-banking/articles/new-guidelines-on-digital-lending-issued-by-rbi</a:t>
            </a:r>
          </a:p>
          <a:p>
            <a:pPr algn="just">
              <a:lnSpc>
                <a:spcPts val="3599"/>
              </a:lnSpc>
            </a:pPr>
          </a:p>
          <a:p>
            <a:pPr algn="just" marL="647697" indent="-323848" lvl="1">
              <a:lnSpc>
                <a:spcPts val="3599"/>
              </a:lnSpc>
              <a:buFont typeface="Arial"/>
              <a:buChar char="•"/>
            </a:pPr>
            <a:r>
              <a:rPr lang="en-US" sz="2999">
                <a:solidFill>
                  <a:srgbClr val="222222"/>
                </a:solidFill>
                <a:latin typeface="Arimo"/>
              </a:rPr>
              <a:t>https://investor.sebi.gov.in/Investor-charter.html</a:t>
            </a:r>
          </a:p>
          <a:p>
            <a:pPr algn="l">
              <a:lnSpc>
                <a:spcPts val="2879"/>
              </a:lnSpc>
            </a:pPr>
          </a:p>
          <a:p>
            <a:pPr algn="l">
              <a:lnSpc>
                <a:spcPts val="28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DAGJlhLffoA</dc:identifier>
  <dcterms:modified xsi:type="dcterms:W3CDTF">2011-08-01T06:04:30Z</dcterms:modified>
  <cp:revision>1</cp:revision>
  <dc:title>BOBHackathon_Sample_Presentation.pptx</dc:title>
</cp:coreProperties>
</file>