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2" r:id="rId4"/>
    <p:sldId id="264" r:id="rId5"/>
    <p:sldId id="263" r:id="rId6"/>
    <p:sldId id="266" r:id="rId7"/>
    <p:sldId id="267" r:id="rId8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824EA-4F95-445F-AFA0-51286BDA5853}">
  <a:tblStyle styleId="{910824EA-4F95-445F-AFA0-51286BDA58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ca432446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ca432446f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5ca432446f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ca432446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ca432446f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5ca432446f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ca43244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ca432446f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5ca432446f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ca432446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ca432446f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5ca432446f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Titillium Web"/>
              <a:buNone/>
              <a:defRPr sz="54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 i="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w="76200" cap="flat" cmpd="sng">
            <a:solidFill>
              <a:schemeClr val="accent1">
                <a:alpha val="9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name="adj1" fmla="val 2576641"/>
              <a:gd name="adj2" fmla="val 19130638"/>
            </a:avLst>
          </a:prstGeom>
          <a:noFill/>
          <a:ln w="254000" cap="flat" cmpd="sng">
            <a:solidFill>
              <a:schemeClr val="accent2">
                <a:alpha val="8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name="adj1" fmla="val 12746482"/>
              <a:gd name="adj2" fmla="val 19649400"/>
            </a:avLst>
          </a:prstGeom>
          <a:noFill/>
          <a:ln w="508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name="adj1" fmla="val 9718591"/>
              <a:gd name="adj2" fmla="val 1134132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w="3048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s, and Text">
  <p:cSld name="Title, Images,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None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  <a:noFill/>
          <a:ln>
            <a:noFill/>
          </a:ln>
        </p:spPr>
      </p:sp>
      <p:sp>
        <p:nvSpPr>
          <p:cNvPr id="113" name="Google Shape;113;p11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s">
  <p:cSld name="Title and Image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>
            <a:spLocks noGrp="1"/>
          </p:cNvSpPr>
          <p:nvPr>
            <p:ph type="pic" idx="2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12"/>
          <p:cNvSpPr>
            <a:spLocks noGrp="1"/>
          </p:cNvSpPr>
          <p:nvPr>
            <p:ph type="pic" idx="3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12"/>
          <p:cNvSpPr>
            <a:spLocks noGrp="1"/>
          </p:cNvSpPr>
          <p:nvPr>
            <p:ph type="pic" idx="4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12"/>
          <p:cNvSpPr>
            <a:spLocks noGrp="1"/>
          </p:cNvSpPr>
          <p:nvPr>
            <p:ph type="pic" idx="5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2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26962" y="1777999"/>
            <a:ext cx="6769705" cy="289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  <a:defRPr b="0"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01003"/>
              <a:gd name="adj2" fmla="val 11166498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698826"/>
              <a:gd name="adj2" fmla="val 12889151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200"/>
              <a:buFont typeface="Titillium Web"/>
              <a:buNone/>
              <a:defRPr sz="5200" b="0" i="0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 i="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name="adj1" fmla="val 17981568"/>
              <a:gd name="adj2" fmla="val 14115217"/>
            </a:avLst>
          </a:prstGeom>
          <a:noFill/>
          <a:ln w="101600" cap="flat" cmpd="sng">
            <a:solidFill>
              <a:srgbClr val="649818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name="adj1" fmla="val 8564242"/>
              <a:gd name="adj2" fmla="val 14997663"/>
            </a:avLst>
          </a:prstGeom>
          <a:noFill/>
          <a:ln w="76200" cap="flat" cmpd="sng">
            <a:solidFill>
              <a:schemeClr val="accent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name="adj1" fmla="val 2303716"/>
              <a:gd name="adj2" fmla="val 19273932"/>
            </a:avLst>
          </a:prstGeom>
          <a:noFill/>
          <a:ln w="1778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w="2540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16652"/>
              <a:gd name="adj2" fmla="val 11074055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56260"/>
              <a:gd name="adj2" fmla="val 13111335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07087"/>
              <a:gd name="adj2" fmla="val 11088393"/>
            </a:avLst>
          </a:prstGeom>
          <a:noFill/>
          <a:ln w="7620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92636"/>
              <a:gd name="adj2" fmla="val 12829183"/>
            </a:avLst>
          </a:prstGeom>
          <a:noFill/>
          <a:ln w="1778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87350" algn="l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500"/>
              <a:buFont typeface="Arial"/>
              <a:buChar char="•"/>
              <a:defRPr sz="20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ourier New"/>
              <a:buChar char="o"/>
              <a:defRPr sz="18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urier New"/>
              <a:buChar char="o"/>
              <a:defRPr sz="16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ourier New"/>
              <a:buChar char="o"/>
              <a:defRPr sz="1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ourier New"/>
              <a:buChar char="o"/>
              <a:defRPr sz="12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054149"/>
              <a:gd name="adj2" fmla="val 15007134"/>
            </a:avLst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6898"/>
              <a:gd name="adj2" fmla="val 18525276"/>
            </a:avLst>
          </a:prstGeom>
          <a:noFill/>
          <a:ln w="762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100022"/>
              <a:gd name="adj2" fmla="val 15123986"/>
            </a:avLst>
          </a:prstGeom>
          <a:noFill/>
          <a:ln w="177800" cap="flat" cmpd="sng">
            <a:solidFill>
              <a:schemeClr val="accent1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 b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A5A5A5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8274"/>
              <a:gd name="adj2" fmla="val 18493132"/>
            </a:avLst>
          </a:prstGeom>
          <a:noFill/>
          <a:ln w="76200" cap="flat" cmpd="sng">
            <a:solidFill>
              <a:schemeClr val="accent2">
                <a:alpha val="6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 cap="flat" cmpd="sng">
            <a:solidFill>
              <a:schemeClr val="accent2">
                <a:alpha val="49803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426962" y="599079"/>
            <a:ext cx="3038324" cy="94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Titillium Web"/>
              <a:buNone/>
              <a:defRPr sz="3000" b="0" i="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name="adj1" fmla="val 14284001"/>
              <a:gd name="adj2" fmla="val 7245957"/>
            </a:avLst>
          </a:prstGeom>
          <a:noFill/>
          <a:ln w="177800" cap="flat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Titillium Web"/>
              <a:buNone/>
              <a:defRPr sz="5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ctr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 b="0" i="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>
            <a:spLocks noGrp="1"/>
          </p:cNvSpPr>
          <p:nvPr>
            <p:ph type="pic" idx="2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  <a:noFill/>
          <a:ln>
            <a:noFill/>
          </a:ln>
        </p:spPr>
      </p:sp>
      <p:sp>
        <p:nvSpPr>
          <p:cNvPr id="95" name="Google Shape;95;p10"/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w="228600" cap="flat" cmpd="sng">
            <a:solidFill>
              <a:schemeClr val="accent2">
                <a:alpha val="64705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CECEC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  <a:defRPr sz="3600" b="0" i="0" u="none" strike="noStrike" cap="none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149222" y="301149"/>
            <a:ext cx="9061714" cy="18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Shri </a:t>
            </a:r>
            <a:r>
              <a:rPr lang="en-US" sz="1600" b="1" i="1" u="none" strike="noStrike" cap="none" dirty="0" err="1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Ramdeobaba</a:t>
            </a:r>
            <a:r>
              <a:rPr lang="en-US" sz="1600" b="1" i="1" u="none" strike="noStrike" cap="none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 College of Engineering &amp; Management, Nagpur </a:t>
            </a:r>
            <a:r>
              <a:rPr lang="en-US" sz="1600" b="0" i="0" u="none" strike="noStrike" cap="none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/>
            </a:r>
            <a:br>
              <a:rPr lang="en-US" sz="1600" b="0" i="0" u="none" strike="noStrike" cap="none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</a:br>
            <a:endParaRPr sz="1600" b="0" i="0" u="none" strike="noStrike" cap="none" dirty="0">
              <a:solidFill>
                <a:srgbClr val="002060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Department of Computer Science &amp; </a:t>
            </a:r>
            <a:r>
              <a:rPr lang="en-US" sz="1600" b="1" i="1" u="none" strike="noStrike" cap="none" dirty="0" smtClean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Engineering(AIML)</a:t>
            </a:r>
            <a:r>
              <a:rPr lang="en-US" sz="1600" b="0" i="0" u="none" strike="noStrike" cap="none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/>
            </a:r>
            <a:br>
              <a:rPr lang="en-US" sz="1600" b="0" i="0" u="none" strike="noStrike" cap="none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</a:br>
            <a:endParaRPr sz="1600" b="0" i="0" u="none" strike="noStrike" cap="none" dirty="0">
              <a:solidFill>
                <a:srgbClr val="002060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Session 2022-202</a:t>
            </a:r>
            <a:r>
              <a:rPr lang="en-US" sz="1600" b="1" i="1" dirty="0">
                <a:solidFill>
                  <a:srgbClr val="002060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3</a:t>
            </a:r>
            <a:endParaRPr dirty="0"/>
          </a:p>
        </p:txBody>
      </p:sp>
      <p:sp>
        <p:nvSpPr>
          <p:cNvPr id="135" name="Google Shape;135;p13"/>
          <p:cNvSpPr txBox="1"/>
          <p:nvPr/>
        </p:nvSpPr>
        <p:spPr>
          <a:xfrm>
            <a:off x="2684569" y="1776501"/>
            <a:ext cx="3774862" cy="73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SEMINAR 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/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</a:br>
            <a:endParaRPr sz="1600" b="0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640329" y="2631841"/>
            <a:ext cx="60795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smtClean="0">
                <a:solidFill>
                  <a:srgbClr val="C61B4A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 Pest Classification </a:t>
            </a:r>
            <a:r>
              <a:rPr lang="en-US" sz="1800" i="1" dirty="0">
                <a:solidFill>
                  <a:srgbClr val="C61B4A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using Deep Learning  </a:t>
            </a:r>
            <a:endParaRPr dirty="0"/>
          </a:p>
        </p:txBody>
      </p:sp>
      <p:sp>
        <p:nvSpPr>
          <p:cNvPr id="137" name="Google Shape;137;p13"/>
          <p:cNvSpPr txBox="1"/>
          <p:nvPr/>
        </p:nvSpPr>
        <p:spPr>
          <a:xfrm>
            <a:off x="5893743" y="3503782"/>
            <a:ext cx="2222444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Guided By: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Prof. Abhishek R. Sahu </a:t>
            </a:r>
            <a:endParaRPr b="1" dirty="0"/>
          </a:p>
        </p:txBody>
      </p:sp>
      <p:sp>
        <p:nvSpPr>
          <p:cNvPr id="138" name="Google Shape;138;p13"/>
          <p:cNvSpPr txBox="1"/>
          <p:nvPr/>
        </p:nvSpPr>
        <p:spPr>
          <a:xfrm>
            <a:off x="435976" y="3531900"/>
            <a:ext cx="2248593" cy="1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Presented By: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Group No :- 8</a:t>
            </a:r>
            <a:endParaRPr sz="1400" b="0" i="1" u="none" strike="noStrike" cap="none" dirty="0">
              <a:solidFill>
                <a:schemeClr val="dk1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Mr. Yash </a:t>
            </a:r>
            <a:r>
              <a:rPr lang="en-US" i="1" dirty="0" err="1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Lichade</a:t>
            </a:r>
            <a:r>
              <a:rPr lang="en-US" i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 </a:t>
            </a:r>
            <a:endParaRPr i="1" dirty="0">
              <a:solidFill>
                <a:schemeClr val="dk1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Mr. </a:t>
            </a:r>
            <a:r>
              <a:rPr lang="en-US" i="1" dirty="0" err="1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Vinaykumar</a:t>
            </a:r>
            <a:r>
              <a:rPr lang="en-US" i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 Pillai </a:t>
            </a:r>
            <a:endParaRPr i="1" dirty="0">
              <a:solidFill>
                <a:schemeClr val="dk1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Mr. Yash Damdu </a:t>
            </a:r>
            <a:endParaRPr i="1" dirty="0">
              <a:solidFill>
                <a:schemeClr val="dk1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Mr. Saksham </a:t>
            </a:r>
            <a:r>
              <a:rPr lang="en-US" i="1" dirty="0" err="1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Lanjewar</a:t>
            </a:r>
            <a:r>
              <a:rPr lang="en-US" i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 </a:t>
            </a:r>
            <a:endParaRPr i="1" dirty="0">
              <a:solidFill>
                <a:schemeClr val="dk1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chemeClr val="dk1"/>
              </a:solidFill>
              <a:latin typeface="Titillium Web"/>
              <a:ea typeface="Titillium Web"/>
              <a:cs typeface="Times New Roman" panose="02020603050405020304" pitchFamily="18" charset="0"/>
              <a:sym typeface="Titillium Web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9C4446-4CEE-5C4F-87D6-4B6A307E578E}"/>
              </a:ext>
            </a:extLst>
          </p:cNvPr>
          <p:cNvGrpSpPr/>
          <p:nvPr/>
        </p:nvGrpSpPr>
        <p:grpSpPr>
          <a:xfrm>
            <a:off x="249793" y="309985"/>
            <a:ext cx="1658318" cy="1241803"/>
            <a:chOff x="0" y="1"/>
            <a:chExt cx="1828800" cy="1352549"/>
          </a:xfrm>
        </p:grpSpPr>
        <p:pic>
          <p:nvPicPr>
            <p:cNvPr id="139" name="Google Shape;139;p13" descr="C:\Users\pc\Desktop\R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"/>
              <a:ext cx="1828800" cy="97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3" descr="See the source 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971551"/>
              <a:ext cx="1828800" cy="380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426950" y="163033"/>
            <a:ext cx="6769705" cy="55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tillium Web"/>
              <a:buNone/>
            </a:pPr>
            <a:r>
              <a:rPr lang="en-US" sz="3000" b="1" dirty="0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 dirty="0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426950" y="715927"/>
            <a:ext cx="8128114" cy="97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 fontScale="85000" lnSpcReduction="20000"/>
          </a:bodyPr>
          <a:lstStyle/>
          <a:p>
            <a:pPr marL="127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Aim :-</a:t>
            </a:r>
          </a:p>
          <a:p>
            <a:pPr marL="127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To Develop a precise pest classification system for agriculture using Deep Learning and CNNs to enhance crop protection and increase agricultural productivity</a:t>
            </a:r>
            <a:r>
              <a:rPr lang="en-US" sz="1500" dirty="0" smtClean="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27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dirty="0" smtClean="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500" dirty="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58522"/>
              </p:ext>
            </p:extLst>
          </p:nvPr>
        </p:nvGraphicFramePr>
        <p:xfrm>
          <a:off x="708836" y="1687033"/>
          <a:ext cx="6911164" cy="5608320"/>
        </p:xfrm>
        <a:graphic>
          <a:graphicData uri="http://schemas.openxmlformats.org/drawingml/2006/table">
            <a:tbl>
              <a:tblPr firstRow="1" bandRow="1">
                <a:tableStyleId>{910824EA-4F95-445F-AFA0-51286BDA5853}</a:tableStyleId>
              </a:tblPr>
              <a:tblGrid>
                <a:gridCol w="1727791">
                  <a:extLst>
                    <a:ext uri="{9D8B030D-6E8A-4147-A177-3AD203B41FA5}">
                      <a16:colId xmlns:a16="http://schemas.microsoft.com/office/drawing/2014/main" val="2357899377"/>
                    </a:ext>
                  </a:extLst>
                </a:gridCol>
                <a:gridCol w="1727791">
                  <a:extLst>
                    <a:ext uri="{9D8B030D-6E8A-4147-A177-3AD203B41FA5}">
                      <a16:colId xmlns:a16="http://schemas.microsoft.com/office/drawing/2014/main" val="2975045842"/>
                    </a:ext>
                  </a:extLst>
                </a:gridCol>
                <a:gridCol w="1727791">
                  <a:extLst>
                    <a:ext uri="{9D8B030D-6E8A-4147-A177-3AD203B41FA5}">
                      <a16:colId xmlns:a16="http://schemas.microsoft.com/office/drawing/2014/main" val="2455866626"/>
                    </a:ext>
                  </a:extLst>
                </a:gridCol>
                <a:gridCol w="1727791">
                  <a:extLst>
                    <a:ext uri="{9D8B030D-6E8A-4147-A177-3AD203B41FA5}">
                      <a16:colId xmlns:a16="http://schemas.microsoft.com/office/drawing/2014/main" val="3812907928"/>
                    </a:ext>
                  </a:extLst>
                </a:gridCol>
              </a:tblGrid>
              <a:tr h="443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dk2"/>
                          </a:solidFill>
                        </a:rPr>
                        <a:t>Author and Year</a:t>
                      </a:r>
                      <a:endParaRPr lang="en-US" dirty="0" smtClean="0">
                        <a:solidFill>
                          <a:schemeClr val="dk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dk2"/>
                          </a:solidFill>
                        </a:rPr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dk2"/>
                          </a:solidFill>
                        </a:rPr>
                        <a:t>Findings</a:t>
                      </a:r>
                      <a:endParaRPr lang="en-US" dirty="0" smtClean="0">
                        <a:solidFill>
                          <a:schemeClr val="dk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dk2"/>
                          </a:solidFill>
                        </a:rPr>
                        <a:t> 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97464"/>
                  </a:ext>
                </a:extLst>
              </a:tr>
              <a:tr h="2191036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u="sng" dirty="0" smtClean="0">
                          <a:solidFill>
                            <a:srgbClr val="233A44"/>
                          </a:solidFill>
                          <a:effectLst/>
                        </a:rPr>
                        <a:t>Li  Zhiyong ,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sz="1400" u="sng" dirty="0" smtClean="0">
                          <a:solidFill>
                            <a:srgbClr val="233A44"/>
                          </a:solidFill>
                          <a:effectLst/>
                        </a:rPr>
                        <a:t>2022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233A44"/>
                          </a:solidFill>
                        </a:rPr>
                        <a:t>Classification Method of Significant Rice Pests Based on Deep Learning.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233A44"/>
                          </a:solidFill>
                        </a:rPr>
                        <a:t>The paper proposes a classification method for rice pests using deep learning and data augmentation techniques.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233A44"/>
                          </a:solidFill>
                        </a:rPr>
                        <a:t>Paper introduces rice pest classification, limited by dataset issues, lacks method comparisons, generalization, and practical implementation insights.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3020"/>
                  </a:ext>
                </a:extLst>
              </a:tr>
              <a:tr h="20221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sng" dirty="0" err="1" smtClean="0">
                          <a:solidFill>
                            <a:srgbClr val="233A44"/>
                          </a:solidFill>
                        </a:rPr>
                        <a:t>Witenberg</a:t>
                      </a:r>
                      <a:r>
                        <a:rPr lang="en-US" sz="1400" u="sng" dirty="0" smtClean="0">
                          <a:solidFill>
                            <a:srgbClr val="233A44"/>
                          </a:solidFill>
                        </a:rPr>
                        <a:t> Santiago Rodrigues Souza ,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sng" dirty="0" smtClean="0">
                          <a:solidFill>
                            <a:srgbClr val="233A44"/>
                          </a:solidFill>
                        </a:rPr>
                        <a:t> 2019.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233A44"/>
                          </a:solidFill>
                          <a:latin typeface="Arial"/>
                          <a:cs typeface="Arial"/>
                          <a:sym typeface="Arial"/>
                        </a:rPr>
                        <a:t>A Deep Learning Model for Recognition of Pest Insects in Maize Plantations.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233A44"/>
                          </a:solidFill>
                          <a:latin typeface="Arial"/>
                          <a:cs typeface="Arial"/>
                          <a:sym typeface="Arial"/>
                        </a:rPr>
                        <a:t>The paper presents a deep learning model, Inception-V3*,for the recognition of pest insects in maize plantations.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233A44"/>
                          </a:solidFill>
                          <a:latin typeface="Arial"/>
                          <a:cs typeface="Arial"/>
                          <a:sym typeface="Arial"/>
                        </a:rPr>
                        <a:t>The paper does not provide details about the size of the dataset used for training and testing the deep learning model, which could affect the generalizability of the results.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761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64" y="812133"/>
            <a:ext cx="8991736" cy="43313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91278F-5B9C-16F3-732F-53068A0A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64" y="175567"/>
            <a:ext cx="8329990" cy="1100302"/>
          </a:xfrm>
        </p:spPr>
        <p:txBody>
          <a:bodyPr/>
          <a:lstStyle/>
          <a:p>
            <a:r>
              <a:rPr lang="en-US" sz="3000" b="1" dirty="0" smtClean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2. Proposed METHEDOLOGY</a:t>
            </a:r>
            <a:endParaRPr lang="en-IN" sz="3000" b="1" dirty="0">
              <a:solidFill>
                <a:srgbClr val="AF7B5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-365025" y="316240"/>
            <a:ext cx="6769800" cy="110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0" indent="0"/>
            <a:r>
              <a:rPr lang="en-US" sz="3000" b="1" dirty="0" smtClean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4. </a:t>
            </a:r>
            <a:r>
              <a:rPr lang="en-US" sz="3000" b="1" dirty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 </a:t>
            </a:r>
            <a:r>
              <a:rPr lang="en-US" sz="3000" b="1" dirty="0" smtClean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Result</a:t>
            </a:r>
            <a:endParaRPr sz="3000" b="1" dirty="0">
              <a:solidFill>
                <a:srgbClr val="AF7B51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FB28F-03B3-9728-A6AD-266E791C20DE}"/>
              </a:ext>
            </a:extLst>
          </p:cNvPr>
          <p:cNvSpPr txBox="1"/>
          <p:nvPr/>
        </p:nvSpPr>
        <p:spPr>
          <a:xfrm>
            <a:off x="308008" y="1114558"/>
            <a:ext cx="8624236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50" b="1" dirty="0">
                <a:latin typeface="+mj-lt"/>
              </a:rPr>
              <a:t>Improved Pest Detection: </a:t>
            </a:r>
            <a:r>
              <a:rPr lang="en-US" sz="1350" dirty="0">
                <a:latin typeface="+mj-lt"/>
              </a:rPr>
              <a:t>The system should be able to accurately and efficiently identify various types of pests and weeds ,including insects, and other crop threats, from images.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50" b="1" dirty="0">
                <a:latin typeface="+mj-lt"/>
              </a:rPr>
              <a:t>Reduced Pesticide Usage: </a:t>
            </a:r>
            <a:r>
              <a:rPr lang="en-US" sz="1350" dirty="0">
                <a:latin typeface="+mj-lt"/>
              </a:rPr>
              <a:t>By accurately identifying pests and weeds, farmers can target their pesticide usage, reducing the overall amount of chemicals used in agriculture.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50" b="1" dirty="0">
                <a:latin typeface="+mj-lt"/>
              </a:rPr>
              <a:t>Cost Savings:</a:t>
            </a:r>
            <a:r>
              <a:rPr lang="en-US" sz="1350" dirty="0">
                <a:latin typeface="+mj-lt"/>
              </a:rPr>
              <a:t> By optimizing pest management, the system can potentially save farmers money on pesticides and other inputs, as well as reduce labor costs.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50" b="1" dirty="0">
                <a:latin typeface="+mj-lt"/>
              </a:rPr>
              <a:t>Scalability:</a:t>
            </a:r>
            <a:r>
              <a:rPr lang="en-US" sz="1350" dirty="0">
                <a:latin typeface="+mj-lt"/>
              </a:rPr>
              <a:t> The system should be designed to be scalable and adaptable to different types of crops and agricultural settings.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350" b="1" dirty="0">
                <a:latin typeface="+mj-lt"/>
              </a:rPr>
              <a:t>User-Friendly Interface: </a:t>
            </a:r>
            <a:r>
              <a:rPr lang="en-US" sz="1350" dirty="0">
                <a:latin typeface="+mj-lt"/>
              </a:rPr>
              <a:t>An easy-to-use interface for farmers and agricultural workers to interact with the system is an expected outcome, making it accessible and practical for real-world use.</a:t>
            </a:r>
          </a:p>
          <a:p>
            <a:endParaRPr lang="en-US" sz="1350" dirty="0"/>
          </a:p>
          <a:p>
            <a:endParaRPr lang="en-IN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559990" y="417496"/>
            <a:ext cx="6769800" cy="110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3000" b="1" dirty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3</a:t>
            </a:r>
            <a:r>
              <a:rPr lang="en-US" sz="3000" b="1" dirty="0" smtClean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. </a:t>
            </a:r>
            <a:r>
              <a:rPr lang="en-US" sz="3000" b="1" dirty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Technology</a:t>
            </a:r>
            <a:endParaRPr sz="3000" b="1" dirty="0">
              <a:solidFill>
                <a:srgbClr val="AF7B51"/>
              </a:solidFill>
              <a:latin typeface="Arial"/>
              <a:cs typeface="Arial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559990" y="1202319"/>
            <a:ext cx="8024020" cy="3294515"/>
          </a:xfrm>
          <a:prstGeom prst="rect">
            <a:avLst/>
          </a:prstGeom>
        </p:spPr>
        <p:txBody>
          <a:bodyPr spcFirstLastPara="1" wrap="square" lIns="91425" tIns="936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1. Programming language: </a:t>
            </a:r>
            <a:endParaRPr sz="16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Python 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2. Library/Framework:</a:t>
            </a: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TensorFlow 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Keras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 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• Pandas , NumPy and Matplotlib (Data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Processing and Visualization) 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3. Tools/Platforms:</a:t>
            </a:r>
            <a:endParaRPr sz="1600" b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Jupyter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Notebook 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	•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Google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Colab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-400812" y="319946"/>
            <a:ext cx="6769800" cy="110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0" indent="0"/>
            <a:r>
              <a:rPr lang="en-US" sz="3000" b="1" dirty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5</a:t>
            </a:r>
            <a:r>
              <a:rPr lang="en-US" sz="3000" b="1" dirty="0" smtClean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. </a:t>
            </a:r>
            <a:r>
              <a:rPr lang="en-US" sz="3000" b="1" dirty="0">
                <a:solidFill>
                  <a:srgbClr val="AF7B51"/>
                </a:solidFill>
                <a:latin typeface="Arial"/>
                <a:cs typeface="Arial"/>
                <a:sym typeface="Lustria"/>
              </a:rPr>
              <a:t>References</a:t>
            </a:r>
            <a:endParaRPr sz="3000" b="1" dirty="0">
              <a:solidFill>
                <a:srgbClr val="AF7B51"/>
              </a:solidFill>
              <a:latin typeface="Arial"/>
              <a:cs typeface="Arial"/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319359" y="873146"/>
            <a:ext cx="8505282" cy="4555503"/>
          </a:xfrm>
          <a:prstGeom prst="rect">
            <a:avLst/>
          </a:prstGeom>
        </p:spPr>
        <p:txBody>
          <a:bodyPr spcFirstLastPara="1" wrap="square" lIns="91425" tIns="93600" rIns="91425" bIns="4570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1.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Souza,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Witenberg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SR,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Adão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Nunes Alves, and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Dıbio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Leandro Borges. "A deep learning  model for recognition of pest insects in maize plantations." In 2019 IEEE International Conference on Systems, Man and Cybernetics (SMC), pp. 2285-2290. IEEE, 2019. 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8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2.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Malek, Md Abdul,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Sanjida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Sultana Reya, Md Zahid Hasan, and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Shakhawat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Hossain. "A crop pest classification model using deep learning techniques." In 2021 2nd International Conference on Robotics, Electrical and Signal Processing Techniques (ICREST), pp. 367-371. IEEE, 2021.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8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3.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Li,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Zhiyong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Xueqin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Jiang,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Xinyu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Jia,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Xuliang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Duan,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Yuchao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Wang, and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Jiong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Mu. "Classification Method of Significant Rice Pests Based on Deep Learning." Agronomy 12, no. 9 (2022): 2096.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8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b="1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4. 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Song,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Yiyun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XinYing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Duan, Yan Ren,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Jingwen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Xu, Lijun Luo, and </a:t>
            </a:r>
            <a:r>
              <a:rPr lang="en-US" sz="1300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Dongyu</a:t>
            </a:r>
            <a:r>
              <a:rPr lang="en-US" sz="13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Li. "Identification of the agricultural pests based on deep learning models." In 2019 International Conference on Machine Learning, Big Data and Business Intelligence (MLBDBI), pp. 195-198. IEEE, 2019.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187147" y="2113212"/>
            <a:ext cx="6769705" cy="91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36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800"/>
              <a:buNone/>
            </a:pPr>
            <a:r>
              <a:rPr lang="en-US" sz="5400" b="1" dirty="0">
                <a:solidFill>
                  <a:schemeClr val="tx1"/>
                </a:solidFill>
              </a:rPr>
              <a:t>Thank You</a:t>
            </a:r>
            <a:endParaRPr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582</Words>
  <Application>Microsoft Office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Lustria</vt:lpstr>
      <vt:lpstr>Times New Roman</vt:lpstr>
      <vt:lpstr>Titillium Web</vt:lpstr>
      <vt:lpstr>Wingdings</vt:lpstr>
      <vt:lpstr>Orbit</vt:lpstr>
      <vt:lpstr>PowerPoint Presentation</vt:lpstr>
      <vt:lpstr>1. Introduction</vt:lpstr>
      <vt:lpstr>2. Proposed METHEDOLOGY</vt:lpstr>
      <vt:lpstr>4.  Result</vt:lpstr>
      <vt:lpstr>3. Technology</vt:lpstr>
      <vt:lpstr>5.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</dc:creator>
  <cp:lastModifiedBy>vinay pillai</cp:lastModifiedBy>
  <cp:revision>18</cp:revision>
  <dcterms:modified xsi:type="dcterms:W3CDTF">2023-12-01T17:28:10Z</dcterms:modified>
</cp:coreProperties>
</file>