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x="6858000" cy="9144000"/>
  <p:embeddedFontLst>
    <p:embeddedFont>
      <p:font typeface="EB Garamond"/>
      <p:regular r:id="rId36"/>
      <p:bold r:id="rId37"/>
      <p:italic r:id="rId38"/>
      <p:boldItalic r:id="rId39"/>
    </p:embeddedFont>
    <p:embeddedFont>
      <p:font typeface="Gill Sans"/>
      <p:regular r:id="rId40"/>
      <p:bold r:id="rId41"/>
    </p:embeddedFont>
    <p:embeddedFont>
      <p:font typeface="Questrial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OU+RH+QTzlMEfr8UY/M7Ja/67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57D91-C042-458B-9923-7CA0626944B5}">
  <a:tblStyle styleId="{38857D91-C042-458B-9923-7CA0626944B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3.xml"/><Relationship Id="rId42" Type="http://schemas.openxmlformats.org/officeDocument/2006/relationships/font" Target="fonts/Questrial-regular.fntdata"/><Relationship Id="rId41" Type="http://schemas.openxmlformats.org/officeDocument/2006/relationships/font" Target="fonts/GillSans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EBGaramond-bold.fntdata"/><Relationship Id="rId14" Type="http://schemas.openxmlformats.org/officeDocument/2006/relationships/slide" Target="slides/slide7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0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9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DSBDA-2015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b66885c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15b66885c3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fa6af5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15fa6af515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66885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5b66885c3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66885c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5b66885c3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66885c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5b66885c3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66885c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5b66885c3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57200" y="1371600"/>
            <a:ext cx="40386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  <a:defRPr sz="2800"/>
            </a:lvl1pPr>
            <a:lvl2pPr indent="-3048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4648200" y="1371600"/>
            <a:ext cx="40386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  <a:defRPr sz="2800"/>
            </a:lvl1pPr>
            <a:lvl2pPr indent="-3048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  <a:defRPr sz="2400"/>
            </a:lvl1pPr>
            <a:lvl2pPr indent="-2921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7" name="Google Shape;87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  <a:defRPr sz="2400"/>
            </a:lvl1pPr>
            <a:lvl2pPr indent="-2921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9" name="Google Shape;89;p46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❖"/>
              <a:defRPr sz="3200"/>
            </a:lvl1pPr>
            <a:lvl2pPr indent="-3175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?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99" name="Google Shape;99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49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 txBox="1"/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>
            <p:ph idx="1" type="body"/>
          </p:nvPr>
        </p:nvSpPr>
        <p:spPr>
          <a:xfrm rot="5400000">
            <a:off x="2058987" y="-230188"/>
            <a:ext cx="50260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2857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1"/>
          <p:cNvSpPr txBox="1"/>
          <p:nvPr>
            <p:ph type="title"/>
          </p:nvPr>
        </p:nvSpPr>
        <p:spPr>
          <a:xfrm rot="5400000">
            <a:off x="4562475" y="2273300"/>
            <a:ext cx="61912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1"/>
          <p:cNvSpPr txBox="1"/>
          <p:nvPr>
            <p:ph idx="1" type="body"/>
          </p:nvPr>
        </p:nvSpPr>
        <p:spPr>
          <a:xfrm rot="5400000">
            <a:off x="371475" y="292100"/>
            <a:ext cx="61912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2857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19" name="Google Shape;119;p51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1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2"/>
          <p:cNvSpPr txBox="1"/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2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2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3"/>
          <p:cNvSpPr txBox="1"/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" type="body"/>
          </p:nvPr>
        </p:nvSpPr>
        <p:spPr>
          <a:xfrm>
            <a:off x="3574852" y="273053"/>
            <a:ext cx="511194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9pPr>
          </a:lstStyle>
          <a:p/>
        </p:txBody>
      </p:sp>
      <p:sp>
        <p:nvSpPr>
          <p:cNvPr id="21" name="Google Shape;21;p53"/>
          <p:cNvSpPr txBox="1"/>
          <p:nvPr>
            <p:ph idx="2" type="body"/>
          </p:nvPr>
        </p:nvSpPr>
        <p:spPr>
          <a:xfrm>
            <a:off x="457200" y="1435102"/>
            <a:ext cx="300811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1792486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/>
          <p:nvPr>
            <p:ph idx="2" type="pic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4"/>
          <p:cNvSpPr txBox="1"/>
          <p:nvPr>
            <p:ph idx="1" type="body"/>
          </p:nvPr>
        </p:nvSpPr>
        <p:spPr>
          <a:xfrm>
            <a:off x="1792486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 rot="5400000">
            <a:off x="4701382" y="2902743"/>
            <a:ext cx="2508251" cy="5072063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 rot="5400000">
            <a:off x="4657130" y="2858492"/>
            <a:ext cx="6400800" cy="1268016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" type="body"/>
          </p:nvPr>
        </p:nvSpPr>
        <p:spPr>
          <a:xfrm rot="5400000">
            <a:off x="2092527" y="1619052"/>
            <a:ext cx="6400800" cy="3746897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2857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Google Shape;54;p42"/>
          <p:cNvSpPr txBox="1"/>
          <p:nvPr>
            <p:ph idx="1" type="subTitle"/>
          </p:nvPr>
        </p:nvSpPr>
        <p:spPr>
          <a:xfrm>
            <a:off x="66294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  <a:defRPr b="1" sz="1600"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?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2"/>
          <p:cNvSpPr/>
          <p:nvPr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/>
          <p:nvPr/>
        </p:nvSpPr>
        <p:spPr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3"/>
          <p:cNvSpPr/>
          <p:nvPr/>
        </p:nvSpPr>
        <p:spPr>
          <a:xfrm>
            <a:off x="304800" y="2400300"/>
            <a:ext cx="8458200" cy="11049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3"/>
          <p:cNvSpPr txBox="1"/>
          <p:nvPr>
            <p:ph type="ctrTitle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3"/>
          <p:cNvSpPr txBox="1"/>
          <p:nvPr>
            <p:ph idx="1" type="subTitle"/>
          </p:nvPr>
        </p:nvSpPr>
        <p:spPr>
          <a:xfrm>
            <a:off x="1828800" y="3733800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?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3"/>
          <p:cNvSpPr/>
          <p:nvPr/>
        </p:nvSpPr>
        <p:spPr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04800" y="304800"/>
            <a:ext cx="8534400" cy="4343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gradFill>
            <a:gsLst>
              <a:gs pos="0">
                <a:srgbClr val="21458E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3"/>
          <p:cNvSpPr/>
          <p:nvPr/>
        </p:nvSpPr>
        <p:spPr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6" y="19050"/>
            <a:ext cx="49911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/>
          <p:nvPr/>
        </p:nvSpPr>
        <p:spPr>
          <a:xfrm>
            <a:off x="285750" y="654050"/>
            <a:ext cx="2546747" cy="2204244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9200" lIns="38400" spcFirstLastPara="1" rIns="38400" wrap="square" tIns="19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37"/>
          <p:cNvSpPr/>
          <p:nvPr/>
        </p:nvSpPr>
        <p:spPr>
          <a:xfrm>
            <a:off x="-5953" y="6115844"/>
            <a:ext cx="3092053" cy="76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9200" lIns="38400" spcFirstLastPara="1" rIns="38400" wrap="square" tIns="19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ttp://www.v3.co.uk/IMG/632/223632/big-data-image-representation-540x334.jpg?1435222702" id="14" name="Google Shape;1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/>
          <p:nvPr/>
        </p:nvSpPr>
        <p:spPr>
          <a:xfrm>
            <a:off x="0" y="0"/>
            <a:ext cx="9144000" cy="76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9"/>
          <p:cNvSpPr/>
          <p:nvPr/>
        </p:nvSpPr>
        <p:spPr>
          <a:xfrm>
            <a:off x="0" y="82550"/>
            <a:ext cx="9125894" cy="603250"/>
          </a:xfrm>
          <a:prstGeom prst="rect">
            <a:avLst/>
          </a:prstGeom>
          <a:gradFill>
            <a:gsLst>
              <a:gs pos="0">
                <a:srgbClr val="224894"/>
              </a:gs>
              <a:gs pos="100000">
                <a:schemeClr val="accent1"/>
              </a:gs>
            </a:gsLst>
            <a:lin ang="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0" y="760663"/>
            <a:ext cx="228600" cy="6070178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/>
          <p:nvPr/>
        </p:nvSpPr>
        <p:spPr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🞇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🞇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</p:spPr>
        <p:txBody>
          <a:bodyPr anchorCtr="0" anchor="t" bIns="19200" lIns="38400" spcFirstLastPara="1" rIns="38400" wrap="square" tIns="19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25" lIns="21325" spcFirstLastPara="1" rIns="21325" wrap="square" tIns="21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02060"/>
                </a:solidFill>
                <a:latin typeface="EB Garamond"/>
                <a:ea typeface="EB Garamond"/>
                <a:cs typeface="EB Garamond"/>
                <a:sym typeface="EB Garamond"/>
              </a:rPr>
              <a:t>“  C Programming”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</p:spPr>
        <p:txBody>
          <a:bodyPr anchorCtr="0" anchor="t" bIns="21325" lIns="21325" spcFirstLastPara="1" rIns="21325" wrap="square" tIns="213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2060"/>
                </a:solidFill>
                <a:latin typeface="EB Garamond"/>
                <a:ea typeface="EB Garamond"/>
                <a:cs typeface="EB Garamond"/>
                <a:sym typeface="EB Garamond"/>
              </a:rPr>
              <a:t>PG</a:t>
            </a:r>
            <a:r>
              <a:rPr b="1" i="0" lang="en-US" sz="1500" u="none" cap="none" strike="noStrike">
                <a:solidFill>
                  <a:srgbClr val="002060"/>
                </a:solidFill>
                <a:latin typeface="EB Garamond"/>
                <a:ea typeface="EB Garamond"/>
                <a:cs typeface="EB Garamond"/>
                <a:sym typeface="EB Garamond"/>
              </a:rPr>
              <a:t>DESD-202</a:t>
            </a:r>
            <a:r>
              <a:rPr b="1" lang="en-US" sz="1500">
                <a:solidFill>
                  <a:srgbClr val="002060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ifferencebetween.info/sites/default/files/images/1/embedded-c.jpg" id="137" name="Google Shape;137;p1"/>
          <p:cNvPicPr preferRelativeResize="0"/>
          <p:nvPr/>
        </p:nvPicPr>
        <p:blipFill rotWithShape="1">
          <a:blip r:embed="rId4">
            <a:alphaModFix/>
          </a:blip>
          <a:srcRect b="0" l="17505" r="9962" t="18543"/>
          <a:stretch/>
        </p:blipFill>
        <p:spPr>
          <a:xfrm>
            <a:off x="4724400" y="1981201"/>
            <a:ext cx="2590800" cy="19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81000" y="838200"/>
            <a:ext cx="8610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fprintf </a:t>
            </a:r>
            <a:r>
              <a:rPr b="1" lang="en-US" sz="2000">
                <a:solidFill>
                  <a:srgbClr val="006600"/>
                </a:solidFill>
              </a:rPr>
              <a:t>- </a:t>
            </a:r>
            <a:r>
              <a:rPr lang="en-US" sz="2000">
                <a:solidFill>
                  <a:srgbClr val="006600"/>
                </a:solidFill>
              </a:rPr>
              <a:t>int fprintf(FILE *stream, const char *format, ...)</a:t>
            </a:r>
            <a:endParaRPr b="1" sz="20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File processing equivalents of printf</a:t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Sends formatted output to a stream.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Arguments: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/>
              <a:t>stream</a:t>
            </a:r>
            <a:r>
              <a:rPr lang="en-US" sz="1600"/>
              <a:t> -- This is the pointer to a FILE object that identifies the stream.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/>
              <a:t>format </a:t>
            </a:r>
            <a:r>
              <a:rPr lang="en-US" sz="1600"/>
              <a:t>– Format specifiers</a:t>
            </a:r>
            <a:endParaRPr sz="16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Return Value: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lang="en-US" sz="1600"/>
              <a:t>If successful, the total number of characters written is returned otherwise, a negative number is returned.</a:t>
            </a:r>
            <a:endParaRPr sz="1800"/>
          </a:p>
          <a:p>
            <a:pPr indent="-889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92" name="Google Shape;192;p17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Formatted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81000" y="8382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fscanf </a:t>
            </a:r>
            <a:r>
              <a:rPr b="1" lang="en-US" sz="2000">
                <a:solidFill>
                  <a:srgbClr val="006600"/>
                </a:solidFill>
              </a:rPr>
              <a:t>- </a:t>
            </a:r>
            <a:r>
              <a:rPr lang="en-US" sz="2000">
                <a:solidFill>
                  <a:srgbClr val="006600"/>
                </a:solidFill>
              </a:rPr>
              <a:t>int fscanf(FILE *stream, const char *format, ...)</a:t>
            </a:r>
            <a:endParaRPr b="1" sz="20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File processing equivalents of scanf</a:t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Reads formatted input from a stream.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Arguments: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/>
              <a:t>stream</a:t>
            </a:r>
            <a:r>
              <a:rPr lang="en-US" sz="1600"/>
              <a:t> -- This is the pointer to a FILE object that identifies the stream.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/>
              <a:t>format </a:t>
            </a:r>
            <a:r>
              <a:rPr lang="en-US" sz="1600"/>
              <a:t>– Format specifiers</a:t>
            </a:r>
            <a:endParaRPr sz="16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Return Value: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lang="en-US" sz="1600"/>
              <a:t>This function return the number of input items successfully matched and assigned, which can be fewer than provided for, or even zero in the event of an early matching failure.</a:t>
            </a:r>
            <a:endParaRPr sz="2200"/>
          </a:p>
        </p:txBody>
      </p:sp>
      <p:sp>
        <p:nvSpPr>
          <p:cNvPr id="198" name="Google Shape;198;p18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Formatted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381000" y="8382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fgetc - </a:t>
            </a:r>
            <a:r>
              <a:rPr lang="en-US" sz="2400">
                <a:solidFill>
                  <a:srgbClr val="006600"/>
                </a:solidFill>
              </a:rPr>
              <a:t>c = fgetc(fp);</a:t>
            </a:r>
            <a:endParaRPr b="1" sz="22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int fgetc(FILE *stream)</a:t>
            </a:r>
            <a:r>
              <a:rPr lang="en-US" sz="2000"/>
              <a:t> 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solidFill>
                  <a:srgbClr val="FF6600"/>
                </a:solidFill>
              </a:rPr>
              <a:t>Gets the next character </a:t>
            </a:r>
            <a:r>
              <a:rPr lang="en-US" sz="2000"/>
              <a:t>from the specified stream </a:t>
            </a:r>
            <a:r>
              <a:rPr b="1" lang="en-US" sz="2000">
                <a:solidFill>
                  <a:srgbClr val="FF6600"/>
                </a:solidFill>
              </a:rPr>
              <a:t>and advances the pointer to the next character</a:t>
            </a:r>
            <a:r>
              <a:rPr lang="en-US" sz="2000"/>
              <a:t> in the stream.</a:t>
            </a:r>
            <a:endParaRPr sz="2200"/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Reads one character from a file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Takes a FILE pointer as an argument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6600"/>
                </a:solidFill>
              </a:rPr>
              <a:t>Return Value: </a:t>
            </a:r>
            <a:r>
              <a:rPr lang="en-US" sz="2200"/>
              <a:t>character read or EOF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6600"/>
                </a:solidFill>
              </a:rPr>
              <a:t>fgetc(stdin) </a:t>
            </a:r>
            <a:r>
              <a:rPr lang="en-US" sz="2200"/>
              <a:t>equivalent to </a:t>
            </a:r>
            <a:r>
              <a:rPr lang="en-US" sz="2200">
                <a:solidFill>
                  <a:srgbClr val="006600"/>
                </a:solidFill>
              </a:rPr>
              <a:t>getchar() </a:t>
            </a:r>
            <a:r>
              <a:rPr lang="en-US" sz="2200"/>
              <a:t>&amp; </a:t>
            </a:r>
            <a:r>
              <a:rPr lang="en-US" sz="2200">
                <a:solidFill>
                  <a:srgbClr val="006600"/>
                </a:solidFill>
              </a:rPr>
              <a:t>scanf(“%c”, &amp;c)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Character</a:t>
            </a:r>
            <a:r>
              <a:rPr b="1" lang="en-US" sz="3200">
                <a:solidFill>
                  <a:schemeClr val="lt1"/>
                </a:solidFill>
              </a:rPr>
              <a:t>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381000" y="838200"/>
            <a:ext cx="8610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fputc - </a:t>
            </a:r>
            <a:r>
              <a:rPr lang="en-US" sz="2400">
                <a:solidFill>
                  <a:srgbClr val="006600"/>
                </a:solidFill>
              </a:rPr>
              <a:t>fputc(ch, fp);</a:t>
            </a:r>
            <a:endParaRPr b="1" sz="22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b="1" lang="en-US" sz="2200"/>
              <a:t>Declaration: </a:t>
            </a:r>
            <a:r>
              <a:rPr lang="en-US" sz="2000">
                <a:solidFill>
                  <a:srgbClr val="006600"/>
                </a:solidFill>
              </a:rPr>
              <a:t>int fputc(int char, FILE *stream)</a:t>
            </a:r>
            <a:endParaRPr sz="22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Parameters: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char</a:t>
            </a:r>
            <a:r>
              <a:rPr lang="en-US" sz="1800"/>
              <a:t> -- This is character to be written. This is passed as its int promotion.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stream</a:t>
            </a:r>
            <a:r>
              <a:rPr lang="en-US" sz="1800"/>
              <a:t> -- This is the pointer to a FILE object that identifies the stream where the character is to be written.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Return Value </a:t>
            </a:r>
            <a:r>
              <a:rPr lang="en-US" sz="1800"/>
              <a:t>-- If there are no errors, the same character that has been written is returned.If an error occurs, EOF is returned and the error indicator is set.</a:t>
            </a:r>
            <a:endParaRPr sz="1800"/>
          </a:p>
          <a:p>
            <a:pPr indent="-228600" lvl="2" marL="11430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6600"/>
                </a:solidFill>
              </a:rPr>
              <a:t>fputc( 'a', stdout ) </a:t>
            </a:r>
            <a:r>
              <a:rPr lang="en-US" sz="2200"/>
              <a:t>equivalent to </a:t>
            </a:r>
            <a:r>
              <a:rPr lang="en-US" sz="2200">
                <a:solidFill>
                  <a:srgbClr val="006600"/>
                </a:solidFill>
              </a:rPr>
              <a:t>putchar( 'a' )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Character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381000" y="838200"/>
            <a:ext cx="8610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fgets</a:t>
            </a:r>
            <a:endParaRPr b="1" sz="2200">
              <a:solidFill>
                <a:srgbClr val="7028C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Declaration: </a:t>
            </a:r>
            <a:r>
              <a:rPr lang="en-US" sz="2000">
                <a:solidFill>
                  <a:srgbClr val="006600"/>
                </a:solidFill>
              </a:rPr>
              <a:t>char *fgets(char *str, int n, FILE *stream)</a:t>
            </a:r>
            <a:endParaRPr sz="22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FF6600"/>
                </a:solidFill>
              </a:rPr>
              <a:t>Reads a line </a:t>
            </a:r>
            <a:r>
              <a:rPr lang="en-US" sz="2200"/>
              <a:t>from a file till the EOF or </a:t>
            </a:r>
            <a:r>
              <a:rPr lang="en-US" sz="2200">
                <a:solidFill>
                  <a:srgbClr val="FF6600"/>
                </a:solidFill>
              </a:rPr>
              <a:t>n characters </a:t>
            </a:r>
            <a:r>
              <a:rPr lang="en-US" sz="2200"/>
              <a:t>are read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Arguments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</a:t>
            </a:r>
            <a:r>
              <a:rPr lang="en-US" sz="1800"/>
              <a:t> - array of chars where the string read is stored.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n</a:t>
            </a:r>
            <a:r>
              <a:rPr lang="en-US" sz="1800"/>
              <a:t> -- This is the maximum number of characters to be read (including the final null-character)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stream</a:t>
            </a:r>
            <a:r>
              <a:rPr lang="en-US" sz="1800"/>
              <a:t> -- This is the pointer to a FILE object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Return Value - </a:t>
            </a:r>
            <a:r>
              <a:rPr lang="en-US" sz="2000"/>
              <a:t>On success, the function returns the same str parameter. If Error, NULL pointer is returned</a:t>
            </a:r>
            <a:endParaRPr sz="2200"/>
          </a:p>
          <a:p>
            <a:pPr indent="-889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16" name="Google Shape;216;p15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String</a:t>
            </a:r>
            <a:r>
              <a:rPr b="1" lang="en-US" sz="3200">
                <a:solidFill>
                  <a:schemeClr val="lt1"/>
                </a:solidFill>
              </a:rPr>
              <a:t>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381000" y="83820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fputs - </a:t>
            </a:r>
            <a:r>
              <a:rPr lang="en-US" sz="2000">
                <a:solidFill>
                  <a:srgbClr val="006600"/>
                </a:solidFill>
              </a:rPr>
              <a:t>int fputs(const char *str, FILE *stream)</a:t>
            </a:r>
            <a:endParaRPr b="1" sz="2000">
              <a:solidFill>
                <a:srgbClr val="0066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Writes a string to the specified stream</a:t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Arguments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</a:t>
            </a:r>
            <a:r>
              <a:rPr lang="en-US" sz="1800"/>
              <a:t> -- This is an array containing the null-terminated sequence of characters to be written.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stream</a:t>
            </a:r>
            <a:r>
              <a:rPr lang="en-US" sz="1800"/>
              <a:t> -- This is the pointer to a FILE object that identifies the stream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FF6600"/>
                </a:solidFill>
              </a:rPr>
              <a:t>Return Value </a:t>
            </a:r>
            <a:r>
              <a:rPr lang="en-US" sz="2200"/>
              <a:t>- </a:t>
            </a:r>
            <a:r>
              <a:rPr lang="en-US" sz="2000"/>
              <a:t>This function returns a non-negative value else, on error it returns EOF.</a:t>
            </a:r>
            <a:endParaRPr sz="2200"/>
          </a:p>
        </p:txBody>
      </p:sp>
      <p:sp>
        <p:nvSpPr>
          <p:cNvPr id="222" name="Google Shape;222;p16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String</a:t>
            </a:r>
            <a:r>
              <a:rPr b="1" lang="en-US" sz="3200">
                <a:solidFill>
                  <a:schemeClr val="lt1"/>
                </a:solidFill>
              </a:rPr>
              <a:t> I/O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Creating a Sequential Access File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304800" y="668547"/>
            <a:ext cx="8686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Char char="❖"/>
            </a:pPr>
            <a:r>
              <a:rPr b="1" lang="en-US" sz="2100">
                <a:solidFill>
                  <a:srgbClr val="C00000"/>
                </a:solidFill>
              </a:rPr>
              <a:t>Creating a File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FILE *myPtr;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Creates a FILE pointer called myPtr</a:t>
            </a:r>
            <a:endParaRPr sz="2100"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myPtr = fopen("myFile.dat", openmode);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Function fopen returns a FILE pointer to file specified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Takes two arguments – file to open and file open mode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If open fails, NULL returned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fprintf</a:t>
            </a:r>
            <a:endParaRPr sz="2100">
              <a:solidFill>
                <a:srgbClr val="006600"/>
              </a:solidFill>
            </a:endParaRPr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Used to print to a file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Like printf, except first argument is a FILE pointer (pointer to the file you want to print in)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304800" y="838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feof( FILE pointer )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Returns true if end-of-file indicator (no more data to process) is set for the specified file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fclose( FILE pointer )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Closes specified file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Performed automatically when program ends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Good practice to close files explicitly</a:t>
            </a:r>
            <a:endParaRPr/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Creating a Sequential Access File…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76200" y="838200"/>
            <a:ext cx="44196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#include &lt;stdio.h&gt;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int main ()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//Declare a file pointer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FILE *fp;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char c;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//Open the file and check whether the file is opened or not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fp = fopen ("file1.txt", "r");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if (fp == NULL)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perror ("Error in opening file");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return (-1);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}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File reading - fgetc</a:t>
            </a:r>
            <a:endParaRPr b="1" sz="3200"/>
          </a:p>
        </p:txBody>
      </p:sp>
      <p:sp>
        <p:nvSpPr>
          <p:cNvPr id="241" name="Google Shape;241;p22"/>
          <p:cNvSpPr txBox="1"/>
          <p:nvPr/>
        </p:nvSpPr>
        <p:spPr>
          <a:xfrm>
            <a:off x="4648200" y="838200"/>
            <a:ext cx="44196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//Read characters from files and print to stdout</a:t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c = fgetc (fp);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if (c == EOF)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fputc (c, 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while 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//Close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fclose (fp);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return 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76200" y="838200"/>
            <a:ext cx="44196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#include &lt;stdio.h&gt;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int main()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FILE *fp;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char str[60];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/* opening file for reading */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fp = fopen("file2.txt" , "r");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if(fp == NULL)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        perror("Error opening file");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        return(-1);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}</a:t>
            </a:r>
            <a:endParaRPr/>
          </a:p>
        </p:txBody>
      </p:sp>
      <p:sp>
        <p:nvSpPr>
          <p:cNvPr id="247" name="Google Shape;247;p23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File reading - fgets</a:t>
            </a:r>
            <a:endParaRPr b="1" sz="3200"/>
          </a:p>
        </p:txBody>
      </p:sp>
      <p:sp>
        <p:nvSpPr>
          <p:cNvPr id="248" name="Google Shape;248;p23"/>
          <p:cNvSpPr txBox="1"/>
          <p:nvPr/>
        </p:nvSpPr>
        <p:spPr>
          <a:xfrm>
            <a:off x="4648200" y="838200"/>
            <a:ext cx="44196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while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if (fgets (str, 60, fp) != 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/* writing content to stdout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      //    puts(str);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fputs (str, 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fclose (fp);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return 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/>
          <p:nvPr/>
        </p:nvSpPr>
        <p:spPr>
          <a:xfrm>
            <a:off x="1981200" y="2819400"/>
            <a:ext cx="5410200" cy="533400"/>
          </a:xfrm>
          <a:prstGeom prst="roundRect">
            <a:avLst>
              <a:gd fmla="val 19046" name="adj"/>
            </a:avLst>
          </a:prstGeom>
          <a:solidFill>
            <a:srgbClr val="B6C7F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41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File I/O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76200" y="838200"/>
            <a:ext cx="4419600" cy="59436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#include &lt;stdio.h&gt;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int main ()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FILE *fp;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char str[60];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fp = fopen("file3.txt", "w+");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fputs("This is c programming.\n", fp);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fputs("This is a system programming language.", fp); 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//after this fp points to the end of th file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rewind(fp); //fp points to the beginning of the file</a:t>
            </a:r>
            <a:endParaRPr/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File writing and reading – fputs and fgets</a:t>
            </a:r>
            <a:endParaRPr b="1" sz="3200"/>
          </a:p>
        </p:txBody>
      </p:sp>
      <p:sp>
        <p:nvSpPr>
          <p:cNvPr id="255" name="Google Shape;255;p24"/>
          <p:cNvSpPr txBox="1"/>
          <p:nvPr/>
        </p:nvSpPr>
        <p:spPr>
          <a:xfrm>
            <a:off x="4648200" y="838200"/>
            <a:ext cx="44196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while(1)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if( (fgets(str, 60, fp)) == 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//      printf("Error in reading\n");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      printf("%s\n", str);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//      fputs(str, 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fclose(fp);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return(0);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76200" y="762000"/>
            <a:ext cx="4114800" cy="5946913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#include &lt;stdio.h&gt;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#include &lt;stdlib.h&gt;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int main()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char str1[40], str2[40], str3[40];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int year;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FILE * fp;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fp = fopen ("file4.txt", "w+");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fputs("We are in 2020\n", fp);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fputs("We are in 2021", fp);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>
              <a:solidFill>
                <a:srgbClr val="006600"/>
              </a:solidFill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>
                <a:solidFill>
                  <a:srgbClr val="006600"/>
                </a:solidFill>
              </a:rPr>
              <a:t>        rewind(fp);</a:t>
            </a:r>
            <a:endParaRPr/>
          </a:p>
        </p:txBody>
      </p:sp>
      <p:sp>
        <p:nvSpPr>
          <p:cNvPr id="261" name="Google Shape;261;p25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File reading - fscanf</a:t>
            </a:r>
            <a:endParaRPr b="1" sz="3200"/>
          </a:p>
        </p:txBody>
      </p:sp>
      <p:sp>
        <p:nvSpPr>
          <p:cNvPr id="262" name="Google Shape;262;p25"/>
          <p:cNvSpPr txBox="1"/>
          <p:nvPr/>
        </p:nvSpPr>
        <p:spPr>
          <a:xfrm>
            <a:off x="4343400" y="838200"/>
            <a:ext cx="4724400" cy="5715000"/>
          </a:xfrm>
          <a:prstGeom prst="rect">
            <a:avLst/>
          </a:prstGeom>
          <a:solidFill>
            <a:srgbClr val="E3E8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fscanf(fp, "%[^\n]s", str1);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printf("Read String1:   %s\n", str1 );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fscanf(fp, "%s %s %s %d", str1, str2, str3, &amp;year);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printf("Read String1:   %s\n", str1 );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printf("Read String2:   %s\n", str2 );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printf("Read String3:   %s\n", str3 );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printf("Read Integer:   %d\n", year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fclose(fp);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return(0);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1. Initialize variables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/>
              <a:t> pointer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1.1 Link the pointer to a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2. Input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2.1 Write to file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3. Close file</a:t>
            </a: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0" y="0"/>
            <a:ext cx="6781800" cy="6858000"/>
            <a:chOff x="0" y="0"/>
            <a:chExt cx="3072" cy="11623"/>
          </a:xfrm>
        </p:grpSpPr>
        <p:grpSp>
          <p:nvGrpSpPr>
            <p:cNvPr id="269" name="Google Shape;269;p26"/>
            <p:cNvGrpSpPr/>
            <p:nvPr/>
          </p:nvGrpSpPr>
          <p:grpSpPr>
            <a:xfrm>
              <a:off x="0" y="0"/>
              <a:ext cx="3072" cy="403"/>
              <a:chOff x="0" y="0"/>
              <a:chExt cx="3072" cy="403"/>
            </a:xfrm>
          </p:grpSpPr>
          <p:sp>
            <p:nvSpPr>
              <p:cNvPr id="270" name="Google Shape;270;p26"/>
              <p:cNvSpPr/>
              <p:nvPr/>
            </p:nvSpPr>
            <p:spPr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72" name="Google Shape;272;p26"/>
            <p:cNvGrpSpPr/>
            <p:nvPr/>
          </p:nvGrpSpPr>
          <p:grpSpPr>
            <a:xfrm>
              <a:off x="0" y="403"/>
              <a:ext cx="3072" cy="374"/>
              <a:chOff x="0" y="403"/>
              <a:chExt cx="3072" cy="374"/>
            </a:xfrm>
          </p:grpSpPr>
          <p:sp>
            <p:nvSpPr>
              <p:cNvPr id="273" name="Google Shape;273;p26"/>
              <p:cNvSpPr/>
              <p:nvPr/>
            </p:nvSpPr>
            <p:spPr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/*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a sequential file */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75" name="Google Shape;275;p26"/>
            <p:cNvGrpSpPr/>
            <p:nvPr/>
          </p:nvGrpSpPr>
          <p:grpSpPr>
            <a:xfrm>
              <a:off x="0" y="777"/>
              <a:ext cx="3072" cy="374"/>
              <a:chOff x="0" y="777"/>
              <a:chExt cx="3072" cy="374"/>
            </a:xfrm>
          </p:grpSpPr>
          <p:sp>
            <p:nvSpPr>
              <p:cNvPr id="276" name="Google Shape;276;p26"/>
              <p:cNvSpPr/>
              <p:nvPr/>
            </p:nvSpPr>
            <p:spPr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&lt;stdio.h&gt;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78" name="Google Shape;278;p26"/>
            <p:cNvGrpSpPr/>
            <p:nvPr/>
          </p:nvGrpSpPr>
          <p:grpSpPr>
            <a:xfrm>
              <a:off x="0" y="1151"/>
              <a:ext cx="3072" cy="374"/>
              <a:chOff x="0" y="1151"/>
              <a:chExt cx="3072" cy="374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1" name="Google Shape;281;p26"/>
            <p:cNvGrpSpPr/>
            <p:nvPr/>
          </p:nvGrpSpPr>
          <p:grpSpPr>
            <a:xfrm>
              <a:off x="0" y="1525"/>
              <a:ext cx="3072" cy="374"/>
              <a:chOff x="0" y="1525"/>
              <a:chExt cx="3072" cy="374"/>
            </a:xfrm>
          </p:grpSpPr>
          <p:sp>
            <p:nvSpPr>
              <p:cNvPr id="282" name="Google Shape;282;p26"/>
              <p:cNvSpPr/>
              <p:nvPr/>
            </p:nvSpPr>
            <p:spPr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4" name="Google Shape;284;p26"/>
            <p:cNvGrpSpPr/>
            <p:nvPr/>
          </p:nvGrpSpPr>
          <p:grpSpPr>
            <a:xfrm>
              <a:off x="0" y="1899"/>
              <a:ext cx="3072" cy="374"/>
              <a:chOff x="0" y="1899"/>
              <a:chExt cx="3072" cy="374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7" name="Google Shape;287;p26"/>
            <p:cNvGrpSpPr/>
            <p:nvPr/>
          </p:nvGrpSpPr>
          <p:grpSpPr>
            <a:xfrm>
              <a:off x="0" y="2273"/>
              <a:ext cx="3072" cy="374"/>
              <a:chOff x="0" y="2273"/>
              <a:chExt cx="3072" cy="374"/>
            </a:xfrm>
          </p:grpSpPr>
          <p:sp>
            <p:nvSpPr>
              <p:cNvPr id="288" name="Google Shape;288;p26"/>
              <p:cNvSpPr/>
              <p:nvPr/>
            </p:nvSpPr>
            <p:spPr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account;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0" name="Google Shape;290;p26"/>
            <p:cNvGrpSpPr/>
            <p:nvPr/>
          </p:nvGrpSpPr>
          <p:grpSpPr>
            <a:xfrm>
              <a:off x="0" y="2647"/>
              <a:ext cx="3072" cy="374"/>
              <a:chOff x="0" y="2647"/>
              <a:chExt cx="3072" cy="374"/>
            </a:xfrm>
          </p:grpSpPr>
          <p:sp>
            <p:nvSpPr>
              <p:cNvPr id="291" name="Google Shape;291;p26"/>
              <p:cNvSpPr/>
              <p:nvPr/>
            </p:nvSpPr>
            <p:spPr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char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name[ 30 ];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3" name="Google Shape;293;p26"/>
            <p:cNvGrpSpPr/>
            <p:nvPr/>
          </p:nvGrpSpPr>
          <p:grpSpPr>
            <a:xfrm>
              <a:off x="0" y="3021"/>
              <a:ext cx="3072" cy="374"/>
              <a:chOff x="0" y="3021"/>
              <a:chExt cx="3072" cy="374"/>
            </a:xfrm>
          </p:grpSpPr>
          <p:sp>
            <p:nvSpPr>
              <p:cNvPr id="294" name="Google Shape;294;p26"/>
              <p:cNvSpPr/>
              <p:nvPr/>
            </p:nvSpPr>
            <p:spPr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double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balance;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6" name="Google Shape;296;p26"/>
            <p:cNvGrpSpPr/>
            <p:nvPr/>
          </p:nvGrpSpPr>
          <p:grpSpPr>
            <a:xfrm>
              <a:off x="0" y="3395"/>
              <a:ext cx="3072" cy="374"/>
              <a:chOff x="0" y="3395"/>
              <a:chExt cx="3072" cy="374"/>
            </a:xfrm>
          </p:grpSpPr>
          <p:sp>
            <p:nvSpPr>
              <p:cNvPr id="297" name="Google Shape;297;p26"/>
              <p:cNvSpPr/>
              <p:nvPr/>
            </p:nvSpPr>
            <p:spPr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7028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FILE *cfPtr;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/* cfPtr = clients.dat file pointer */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9" name="Google Shape;299;p26"/>
            <p:cNvGrpSpPr/>
            <p:nvPr/>
          </p:nvGrpSpPr>
          <p:grpSpPr>
            <a:xfrm>
              <a:off x="0" y="3769"/>
              <a:ext cx="3072" cy="374"/>
              <a:chOff x="0" y="3769"/>
              <a:chExt cx="3072" cy="374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2" name="Google Shape;302;p26"/>
            <p:cNvGrpSpPr/>
            <p:nvPr/>
          </p:nvGrpSpPr>
          <p:grpSpPr>
            <a:xfrm>
              <a:off x="0" y="4143"/>
              <a:ext cx="3072" cy="374"/>
              <a:chOff x="0" y="4143"/>
              <a:chExt cx="3072" cy="374"/>
            </a:xfrm>
          </p:grpSpPr>
          <p:sp>
            <p:nvSpPr>
              <p:cNvPr id="303" name="Google Shape;303;p26"/>
              <p:cNvSpPr/>
              <p:nvPr/>
            </p:nvSpPr>
            <p:spPr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( cfPtr = </a:t>
                </a:r>
                <a:r>
                  <a:rPr b="1" i="0" lang="en-US" sz="1200" u="none" cap="none" strike="noStrike">
                    <a:solidFill>
                      <a:srgbClr val="7028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fopen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 "clients.dat", "w" ) ) == NULL 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5" name="Google Shape;305;p26"/>
            <p:cNvGrpSpPr/>
            <p:nvPr/>
          </p:nvGrpSpPr>
          <p:grpSpPr>
            <a:xfrm>
              <a:off x="0" y="4517"/>
              <a:ext cx="3072" cy="374"/>
              <a:chOff x="0" y="4517"/>
              <a:chExt cx="3072" cy="374"/>
            </a:xfrm>
          </p:grpSpPr>
          <p:sp>
            <p:nvSpPr>
              <p:cNvPr id="306" name="Google Shape;306;p26"/>
              <p:cNvSpPr/>
              <p:nvPr/>
            </p:nvSpPr>
            <p:spPr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printf( "File could not be opened\n"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8" name="Google Shape;308;p26"/>
            <p:cNvGrpSpPr/>
            <p:nvPr/>
          </p:nvGrpSpPr>
          <p:grpSpPr>
            <a:xfrm>
              <a:off x="0" y="4891"/>
              <a:ext cx="3072" cy="374"/>
              <a:chOff x="0" y="4891"/>
              <a:chExt cx="3072" cy="374"/>
            </a:xfrm>
          </p:grpSpPr>
          <p:sp>
            <p:nvSpPr>
              <p:cNvPr id="309" name="Google Shape;309;p26"/>
              <p:cNvSpPr/>
              <p:nvPr/>
            </p:nvSpPr>
            <p:spPr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else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1" name="Google Shape;311;p26"/>
            <p:cNvGrpSpPr/>
            <p:nvPr/>
          </p:nvGrpSpPr>
          <p:grpSpPr>
            <a:xfrm>
              <a:off x="0" y="5265"/>
              <a:ext cx="3072" cy="374"/>
              <a:chOff x="0" y="5265"/>
              <a:chExt cx="3072" cy="374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printf( "Enter the account, name, and balance.\n"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4" name="Google Shape;314;p26"/>
            <p:cNvGrpSpPr/>
            <p:nvPr/>
          </p:nvGrpSpPr>
          <p:grpSpPr>
            <a:xfrm>
              <a:off x="0" y="5639"/>
              <a:ext cx="3072" cy="374"/>
              <a:chOff x="0" y="5639"/>
              <a:chExt cx="3072" cy="374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printf( "Enter EOF to end input.\n"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7" name="Google Shape;317;p26"/>
            <p:cNvGrpSpPr/>
            <p:nvPr/>
          </p:nvGrpSpPr>
          <p:grpSpPr>
            <a:xfrm>
              <a:off x="0" y="6013"/>
              <a:ext cx="3072" cy="374"/>
              <a:chOff x="0" y="6013"/>
              <a:chExt cx="3072" cy="374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printf( "? "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0" y="6387"/>
              <a:ext cx="3072" cy="374"/>
              <a:chOff x="0" y="6387"/>
              <a:chExt cx="3072" cy="374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scanf( "%d%s%lf", &amp;account, name, &amp;balance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3" name="Google Shape;323;p26"/>
            <p:cNvGrpSpPr/>
            <p:nvPr/>
          </p:nvGrpSpPr>
          <p:grpSpPr>
            <a:xfrm>
              <a:off x="0" y="6761"/>
              <a:ext cx="3072" cy="374"/>
              <a:chOff x="0" y="6761"/>
              <a:chExt cx="3072" cy="374"/>
            </a:xfrm>
          </p:grpSpPr>
          <p:sp>
            <p:nvSpPr>
              <p:cNvPr id="324" name="Google Shape;324;p26"/>
              <p:cNvSpPr/>
              <p:nvPr/>
            </p:nvSpPr>
            <p:spPr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6" name="Google Shape;326;p26"/>
            <p:cNvGrpSpPr/>
            <p:nvPr/>
          </p:nvGrpSpPr>
          <p:grpSpPr>
            <a:xfrm>
              <a:off x="0" y="7135"/>
              <a:ext cx="3072" cy="374"/>
              <a:chOff x="0" y="7135"/>
              <a:chExt cx="3072" cy="374"/>
            </a:xfrm>
          </p:grpSpPr>
          <p:sp>
            <p:nvSpPr>
              <p:cNvPr id="327" name="Google Shape;327;p26"/>
              <p:cNvSpPr/>
              <p:nvPr/>
            </p:nvSpPr>
            <p:spPr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while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</a:t>
                </a:r>
                <a:r>
                  <a:rPr b="1" i="0" lang="en-US" sz="1200" u="none" cap="none" strike="noStrike">
                    <a:solidFill>
                      <a:srgbClr val="7028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!feof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 stdin ) ) 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9" name="Google Shape;329;p26"/>
            <p:cNvGrpSpPr/>
            <p:nvPr/>
          </p:nvGrpSpPr>
          <p:grpSpPr>
            <a:xfrm>
              <a:off x="0" y="7509"/>
              <a:ext cx="3072" cy="374"/>
              <a:chOff x="0" y="7509"/>
              <a:chExt cx="3072" cy="374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7028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fprintf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 cfPtr, "%d %s %.2f\n",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2" name="Google Shape;332;p26"/>
            <p:cNvGrpSpPr/>
            <p:nvPr/>
          </p:nvGrpSpPr>
          <p:grpSpPr>
            <a:xfrm>
              <a:off x="0" y="7883"/>
              <a:ext cx="3072" cy="374"/>
              <a:chOff x="0" y="7883"/>
              <a:chExt cx="3072" cy="374"/>
            </a:xfrm>
          </p:grpSpPr>
          <p:sp>
            <p:nvSpPr>
              <p:cNvPr id="333" name="Google Shape;333;p26"/>
              <p:cNvSpPr/>
              <p:nvPr/>
            </p:nvSpPr>
            <p:spPr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account, name, balance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5" name="Google Shape;335;p26"/>
            <p:cNvGrpSpPr/>
            <p:nvPr/>
          </p:nvGrpSpPr>
          <p:grpSpPr>
            <a:xfrm>
              <a:off x="0" y="8257"/>
              <a:ext cx="3072" cy="374"/>
              <a:chOff x="0" y="8257"/>
              <a:chExt cx="3072" cy="374"/>
            </a:xfrm>
          </p:grpSpPr>
          <p:sp>
            <p:nvSpPr>
              <p:cNvPr id="336" name="Google Shape;336;p26"/>
              <p:cNvSpPr/>
              <p:nvPr/>
            </p:nvSpPr>
            <p:spPr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printf( "? "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8" name="Google Shape;338;p26"/>
            <p:cNvGrpSpPr/>
            <p:nvPr/>
          </p:nvGrpSpPr>
          <p:grpSpPr>
            <a:xfrm>
              <a:off x="0" y="8631"/>
              <a:ext cx="3072" cy="374"/>
              <a:chOff x="0" y="8631"/>
              <a:chExt cx="3072" cy="374"/>
            </a:xfrm>
          </p:grpSpPr>
          <p:sp>
            <p:nvSpPr>
              <p:cNvPr id="339" name="Google Shape;339;p26"/>
              <p:cNvSpPr/>
              <p:nvPr/>
            </p:nvSpPr>
            <p:spPr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scanf( "%d%s%lf", &amp;account, name, &amp;balance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1" name="Google Shape;341;p26"/>
            <p:cNvGrpSpPr/>
            <p:nvPr/>
          </p:nvGrpSpPr>
          <p:grpSpPr>
            <a:xfrm>
              <a:off x="0" y="9005"/>
              <a:ext cx="3072" cy="374"/>
              <a:chOff x="0" y="9005"/>
              <a:chExt cx="3072" cy="374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4" name="Google Shape;344;p26"/>
            <p:cNvGrpSpPr/>
            <p:nvPr/>
          </p:nvGrpSpPr>
          <p:grpSpPr>
            <a:xfrm>
              <a:off x="0" y="9379"/>
              <a:ext cx="3072" cy="374"/>
              <a:chOff x="0" y="9379"/>
              <a:chExt cx="3072" cy="374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0" y="9753"/>
              <a:ext cx="3072" cy="374"/>
              <a:chOff x="0" y="9753"/>
              <a:chExt cx="3072" cy="374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fclose( cfPtr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0" name="Google Shape;350;p26"/>
            <p:cNvGrpSpPr/>
            <p:nvPr/>
          </p:nvGrpSpPr>
          <p:grpSpPr>
            <a:xfrm>
              <a:off x="0" y="10127"/>
              <a:ext cx="3072" cy="374"/>
              <a:chOff x="0" y="10127"/>
              <a:chExt cx="3072" cy="374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3" name="Google Shape;353;p26"/>
            <p:cNvGrpSpPr/>
            <p:nvPr/>
          </p:nvGrpSpPr>
          <p:grpSpPr>
            <a:xfrm>
              <a:off x="0" y="10501"/>
              <a:ext cx="3072" cy="374"/>
              <a:chOff x="0" y="10501"/>
              <a:chExt cx="3072" cy="374"/>
            </a:xfrm>
          </p:grpSpPr>
          <p:sp>
            <p:nvSpPr>
              <p:cNvPr id="354" name="Google Shape;354;p26"/>
              <p:cNvSpPr/>
              <p:nvPr/>
            </p:nvSpPr>
            <p:spPr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6" name="Google Shape;356;p26"/>
            <p:cNvGrpSpPr/>
            <p:nvPr/>
          </p:nvGrpSpPr>
          <p:grpSpPr>
            <a:xfrm>
              <a:off x="0" y="10875"/>
              <a:ext cx="3072" cy="374"/>
              <a:chOff x="0" y="10875"/>
              <a:chExt cx="3072" cy="374"/>
            </a:xfrm>
          </p:grpSpPr>
          <p:sp>
            <p:nvSpPr>
              <p:cNvPr id="357" name="Google Shape;357;p26"/>
              <p:cNvSpPr/>
              <p:nvPr/>
            </p:nvSpPr>
            <p:spPr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9" name="Google Shape;359;p26"/>
            <p:cNvGrpSpPr/>
            <p:nvPr/>
          </p:nvGrpSpPr>
          <p:grpSpPr>
            <a:xfrm>
              <a:off x="0" y="11249"/>
              <a:ext cx="3072" cy="374"/>
              <a:chOff x="0" y="11249"/>
              <a:chExt cx="3072" cy="374"/>
            </a:xfrm>
          </p:grpSpPr>
          <p:sp>
            <p:nvSpPr>
              <p:cNvPr id="360" name="Google Shape;360;p26"/>
              <p:cNvSpPr/>
              <p:nvPr/>
            </p:nvSpPr>
            <p:spPr>
              <a:xfrm>
                <a:off x="0" y="1124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0" y="1124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idx="1" type="subTitle"/>
          </p:nvPr>
        </p:nvSpPr>
        <p:spPr>
          <a:xfrm>
            <a:off x="6934200" y="762000"/>
            <a:ext cx="2057400" cy="361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lang="en-US"/>
              <a:t>Program Output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0" y="0"/>
            <a:ext cx="6781800" cy="3754874"/>
          </a:xfrm>
          <a:prstGeom prst="rect">
            <a:avLst/>
          </a:prstGeom>
          <a:solidFill>
            <a:srgbClr val="E3E8F6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the account, name, and balance.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EOF to end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100 Jones 24.98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200 Doe 345.67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300 White 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400 Stone -42.16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500 Rich 224.62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0" y="76200"/>
            <a:ext cx="9372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 Reading Data from a Sequential Access File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228600" y="609600"/>
            <a:ext cx="8763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Char char="❖"/>
            </a:pPr>
            <a:r>
              <a:rPr lang="en-US" sz="2100">
                <a:solidFill>
                  <a:srgbClr val="C00000"/>
                </a:solidFill>
              </a:rPr>
              <a:t>Reading a sequential access file</a:t>
            </a:r>
            <a:endParaRPr/>
          </a:p>
          <a:p>
            <a:pPr indent="-381000" lvl="1" marL="838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/>
              <a:t>Create a FILE pointer, link it to the file to read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100">
                <a:solidFill>
                  <a:srgbClr val="006600"/>
                </a:solidFill>
              </a:rPr>
              <a:t>myPtr = fopen( "myFile.dat", "r" );</a:t>
            </a:r>
            <a:endParaRPr/>
          </a:p>
          <a:p>
            <a:pPr indent="-381000" lvl="1" marL="838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990099"/>
                </a:solidFill>
              </a:rPr>
              <a:t>Use “fscanf” to read from the file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Like scanf, except first argument is a FILE pointer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100">
                <a:solidFill>
                  <a:srgbClr val="006600"/>
                </a:solidFill>
              </a:rPr>
              <a:t>fscanf( myPtr, "%d%s%f", &amp;myInt, myString, &amp;myFloat );</a:t>
            </a:r>
            <a:endParaRPr/>
          </a:p>
          <a:p>
            <a:pPr indent="-381000" lvl="1" marL="838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/>
              <a:t>Data read from beginning to end</a:t>
            </a:r>
            <a:endParaRPr/>
          </a:p>
          <a:p>
            <a:pPr indent="-381000" lvl="1" marL="838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7028C0"/>
                </a:solidFill>
              </a:rPr>
              <a:t>File position pointer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Indicates number of next byte to be read / written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Not really a pointer, but an integer value (specifies byte location), Also called byte offset</a:t>
            </a:r>
            <a:endParaRPr/>
          </a:p>
          <a:p>
            <a:pPr indent="-381000" lvl="1" marL="838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rewind( myPtr )</a:t>
            </a:r>
            <a:endParaRPr/>
          </a:p>
          <a:p>
            <a:pPr indent="-342900" lvl="2" marL="1257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Repositions file position pointer to </a:t>
            </a:r>
            <a:r>
              <a:rPr b="1" lang="en-US" sz="2100"/>
              <a:t>beginning of file</a:t>
            </a:r>
            <a:r>
              <a:rPr lang="en-US" sz="2100"/>
              <a:t> (byte 0)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0" y="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Binary file reading and writing</a:t>
            </a:r>
            <a:endParaRPr/>
          </a:p>
        </p:txBody>
      </p:sp>
      <p:sp>
        <p:nvSpPr>
          <p:cNvPr id="379" name="Google Shape;379;p34"/>
          <p:cNvSpPr txBox="1"/>
          <p:nvPr>
            <p:ph idx="1" type="body"/>
          </p:nvPr>
        </p:nvSpPr>
        <p:spPr>
          <a:xfrm>
            <a:off x="228600" y="838200"/>
            <a:ext cx="4191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struct 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char name[50];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 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struct s a,b;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FILE *fptr;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int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fptr=fopen("file.txt","wb");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for(i=0;i&lt;5;++i)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printf("Enter name: 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scanf("%s",a.name);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printf("Enter height: 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scanf("%d",&amp;a.height);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fwrite(&amp;a,sizeof(a),1,fptr);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fclose(fptr);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4495800" y="1219200"/>
            <a:ext cx="44958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fptr=fopen("file.txt","rb");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if(fread(&amp;b,sizeof(b),1,fptr)==1)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printf("Name: %s      Height: %d\n",b.name,b.height);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fclose(fptr);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0" y="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Accessing file Randomly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228600" y="838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Char char="●"/>
            </a:pPr>
            <a:r>
              <a:rPr b="1" lang="en-US" sz="2100">
                <a:solidFill>
                  <a:srgbClr val="C00000"/>
                </a:solidFill>
              </a:rPr>
              <a:t>fseek</a:t>
            </a:r>
            <a:endParaRPr b="1" sz="2100">
              <a:solidFill>
                <a:srgbClr val="C00000"/>
              </a:solidFill>
            </a:endParaRPr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/>
              <a:t>Sets file position pointer to a specific position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2100">
                <a:solidFill>
                  <a:srgbClr val="006600"/>
                </a:solidFill>
              </a:rPr>
              <a:t>fseek( FILE *fp, offset, whence);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pointer – pointer to file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offset – Number of bytes to offset from whence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whence – Position from where offset is added</a:t>
            </a:r>
            <a:endParaRPr/>
          </a:p>
          <a:p>
            <a:pPr indent="-228600" lvl="3" marL="1600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20"/>
              <a:buChar char="?"/>
            </a:pPr>
            <a:r>
              <a:rPr lang="en-US" sz="1700"/>
              <a:t>SEEK_SET – seek starts at beginning of file</a:t>
            </a:r>
            <a:endParaRPr/>
          </a:p>
          <a:p>
            <a:pPr indent="-228600" lvl="3" marL="1600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20"/>
              <a:buChar char="?"/>
            </a:pPr>
            <a:r>
              <a:rPr lang="en-US" sz="1700"/>
              <a:t>SEEK_CUR – seek starts at current location in file</a:t>
            </a:r>
            <a:endParaRPr/>
          </a:p>
          <a:p>
            <a:pPr indent="-228600" lvl="3" marL="1600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20"/>
              <a:buChar char="?"/>
            </a:pPr>
            <a:r>
              <a:rPr lang="en-US" sz="1700"/>
              <a:t>SEEK_END – seek starts at end of file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66885c3e_0_36"/>
          <p:cNvSpPr txBox="1"/>
          <p:nvPr>
            <p:ph type="title"/>
          </p:nvPr>
        </p:nvSpPr>
        <p:spPr>
          <a:xfrm>
            <a:off x="0" y="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fseek()</a:t>
            </a:r>
            <a:endParaRPr/>
          </a:p>
        </p:txBody>
      </p:sp>
      <p:sp>
        <p:nvSpPr>
          <p:cNvPr id="392" name="Google Shape;392;g15b66885c3e_0_36"/>
          <p:cNvSpPr txBox="1"/>
          <p:nvPr>
            <p:ph idx="1" type="body"/>
          </p:nvPr>
        </p:nvSpPr>
        <p:spPr>
          <a:xfrm>
            <a:off x="228600" y="838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0808"/>
                </a:solidFill>
              </a:rPr>
              <a:t>Example: </a:t>
            </a:r>
            <a:r>
              <a:rPr lang="en-US" sz="2100">
                <a:solidFill>
                  <a:srgbClr val="080808"/>
                </a:solidFill>
              </a:rPr>
              <a:t>A file stream variable stream1 has been declared of type FILE and has been opened for reading. If we are </a:t>
            </a:r>
            <a:r>
              <a:rPr lang="en-US" sz="2100">
                <a:solidFill>
                  <a:srgbClr val="080808"/>
                </a:solidFill>
              </a:rPr>
              <a:t>interested to read the 21st byte of the file, the fseek can be used as</a:t>
            </a:r>
            <a:r>
              <a:rPr b="1" lang="en-US" sz="2100">
                <a:solidFill>
                  <a:srgbClr val="080808"/>
                </a:solidFill>
              </a:rPr>
              <a:t> </a:t>
            </a:r>
            <a:endParaRPr b="1" sz="21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00000"/>
                </a:solidFill>
              </a:rPr>
              <a:t>fseek(stream1, 20, SEEK_SET);</a:t>
            </a:r>
            <a:endParaRPr b="1" sz="2100">
              <a:solidFill>
                <a:srgbClr val="C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80808"/>
                </a:solidFill>
              </a:rPr>
              <a:t>or alternatively we can write it as</a:t>
            </a:r>
            <a:endParaRPr sz="21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00000"/>
                </a:solidFill>
              </a:rPr>
              <a:t>fseek(stream1, 20, 0);</a:t>
            </a:r>
            <a:endParaRPr b="1" sz="2100">
              <a:solidFill>
                <a:srgbClr val="C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80808"/>
                </a:solidFill>
              </a:rPr>
              <a:t>If we want to access the last character of the file, then fseek can be used as</a:t>
            </a:r>
            <a:endParaRPr sz="21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00000"/>
                </a:solidFill>
              </a:rPr>
              <a:t>fseek(stream1, 0, SEEK_END);</a:t>
            </a:r>
            <a:endParaRPr b="1" sz="21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fa6af5152_0_0"/>
          <p:cNvSpPr/>
          <p:nvPr/>
        </p:nvSpPr>
        <p:spPr>
          <a:xfrm>
            <a:off x="1981200" y="2819400"/>
            <a:ext cx="5410200" cy="533400"/>
          </a:xfrm>
          <a:prstGeom prst="roundRect">
            <a:avLst>
              <a:gd fmla="val 19046" name="adj"/>
            </a:avLst>
          </a:prstGeom>
          <a:solidFill>
            <a:srgbClr val="B6C7F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41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END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b66885c3e_0_0"/>
          <p:cNvSpPr txBox="1"/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g15b66885c3e_0_0"/>
          <p:cNvSpPr txBox="1"/>
          <p:nvPr>
            <p:ph idx="1" type="body"/>
          </p:nvPr>
        </p:nvSpPr>
        <p:spPr>
          <a:xfrm>
            <a:off x="457200" y="914400"/>
            <a:ext cx="8458200" cy="5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/>
              <a:t>File</a:t>
            </a:r>
            <a:r>
              <a:rPr lang="en-US" sz="2500"/>
              <a:t>: File is a collection of records.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/>
              <a:t>Use:</a:t>
            </a:r>
            <a:r>
              <a:rPr lang="en-US" sz="2500"/>
              <a:t> Used for permanent storage of large amount of data.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	</a:t>
            </a:r>
            <a:r>
              <a:rPr lang="en-US" sz="2400"/>
              <a:t>Storage of data in variables and arrays is only temporary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Types of files</a:t>
            </a:r>
            <a:r>
              <a:rPr lang="en-US" sz="2400" u="sng"/>
              <a:t>:</a:t>
            </a:r>
            <a:endParaRPr sz="2400" u="sng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Sequential files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Random Access files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b66885c3e_0_5"/>
          <p:cNvSpPr txBox="1"/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Classification</a:t>
            </a:r>
            <a:endParaRPr/>
          </a:p>
        </p:txBody>
      </p:sp>
      <p:sp>
        <p:nvSpPr>
          <p:cNvPr id="154" name="Google Shape;154;g15b66885c3e_0_5"/>
          <p:cNvSpPr txBox="1"/>
          <p:nvPr>
            <p:ph idx="1" type="body"/>
          </p:nvPr>
        </p:nvSpPr>
        <p:spPr>
          <a:xfrm>
            <a:off x="457200" y="914400"/>
            <a:ext cx="8458200" cy="4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</a:endParaRPr>
          </a:p>
        </p:txBody>
      </p:sp>
      <p:pic>
        <p:nvPicPr>
          <p:cNvPr id="155" name="Google Shape;155;g15b66885c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500188"/>
            <a:ext cx="68294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81000" y="838200"/>
            <a:ext cx="8422614" cy="540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b="1" lang="en-US" sz="1800">
                <a:solidFill>
                  <a:srgbClr val="C00000"/>
                </a:solidFill>
              </a:rPr>
              <a:t>Table of file open modes:</a:t>
            </a:r>
            <a:endParaRPr/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304800" y="76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 modes</a:t>
            </a:r>
            <a:endParaRPr/>
          </a:p>
        </p:txBody>
      </p:sp>
      <p:graphicFrame>
        <p:nvGraphicFramePr>
          <p:cNvPr id="162" name="Google Shape;162;p10"/>
          <p:cNvGraphicFramePr/>
          <p:nvPr/>
        </p:nvGraphicFramePr>
        <p:xfrm>
          <a:off x="515568" y="1334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{38857D91-C042-458B-9923-7CA0626944B5}</a:tableStyleId>
              </a:tblPr>
              <a:tblGrid>
                <a:gridCol w="1403225"/>
                <a:gridCol w="1891200"/>
                <a:gridCol w="5105400"/>
              </a:tblGrid>
              <a:tr h="108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E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E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E0F5"/>
                    </a:solidFill>
                  </a:tcPr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Truncate to zero length if file exists, Otherwise it creates a new file and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writes from the beginning.</a:t>
                      </a:r>
                      <a:endParaRPr sz="1800" u="none" cap="none" strike="noStrike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Append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existing file if it exists, Otherwise it creates a new file and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from the end.</a:t>
                      </a:r>
                      <a:endParaRPr sz="1800" u="none" cap="none" strike="noStrike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an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file only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and can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 or write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file if exists. Otherwise it creates a new file.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Writes from the beginning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Appending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file if exists. Otherwise it creates a new file. </a:t>
                      </a: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Writes from the end.</a:t>
                      </a:r>
                      <a:endParaRPr sz="1800" u="none" cap="none" strike="noStrike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66885c3e_0_25"/>
          <p:cNvSpPr txBox="1"/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File Operations</a:t>
            </a:r>
            <a:endParaRPr/>
          </a:p>
        </p:txBody>
      </p:sp>
      <p:sp>
        <p:nvSpPr>
          <p:cNvPr id="168" name="Google Shape;168;g15b66885c3e_0_25"/>
          <p:cNvSpPr txBox="1"/>
          <p:nvPr>
            <p:ph idx="1" type="body"/>
          </p:nvPr>
        </p:nvSpPr>
        <p:spPr>
          <a:xfrm>
            <a:off x="457200" y="914400"/>
            <a:ext cx="8458200" cy="5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80808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Char char="●"/>
            </a:pPr>
            <a:r>
              <a:rPr lang="en-US" sz="2500">
                <a:solidFill>
                  <a:srgbClr val="080808"/>
                </a:solidFill>
              </a:rPr>
              <a:t>Naming </a:t>
            </a:r>
            <a:endParaRPr sz="2500">
              <a:solidFill>
                <a:srgbClr val="080808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Char char="●"/>
            </a:pPr>
            <a:r>
              <a:rPr lang="en-US" sz="2500">
                <a:solidFill>
                  <a:srgbClr val="080808"/>
                </a:solidFill>
              </a:rPr>
              <a:t>Opening - fopen()</a:t>
            </a:r>
            <a:endParaRPr sz="2500">
              <a:solidFill>
                <a:srgbClr val="080808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Char char="●"/>
            </a:pPr>
            <a:r>
              <a:rPr lang="en-US" sz="2500">
                <a:solidFill>
                  <a:srgbClr val="080808"/>
                </a:solidFill>
              </a:rPr>
              <a:t>Reading - fgetc(), fgets()..</a:t>
            </a:r>
            <a:endParaRPr sz="2500">
              <a:solidFill>
                <a:srgbClr val="080808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Char char="●"/>
            </a:pPr>
            <a:r>
              <a:rPr lang="en-US" sz="2500">
                <a:solidFill>
                  <a:srgbClr val="080808"/>
                </a:solidFill>
              </a:rPr>
              <a:t>Writing - fputc(), fputs()..</a:t>
            </a:r>
            <a:endParaRPr sz="2500">
              <a:solidFill>
                <a:srgbClr val="080808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Char char="●"/>
            </a:pPr>
            <a:r>
              <a:rPr lang="en-US" sz="2500">
                <a:solidFill>
                  <a:srgbClr val="080808"/>
                </a:solidFill>
              </a:rPr>
              <a:t>Closing - fclose()</a:t>
            </a:r>
            <a:endParaRPr sz="2500">
              <a:solidFill>
                <a:srgbClr val="080808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80808"/>
                </a:solidFill>
              </a:rPr>
              <a:t>syntax:</a:t>
            </a:r>
            <a:endParaRPr b="1" sz="2500">
              <a:solidFill>
                <a:srgbClr val="080808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80808"/>
                </a:solidFill>
              </a:rPr>
              <a:t>	FILE  *fp</a:t>
            </a:r>
            <a:endParaRPr sz="250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81000" y="838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●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fopen - </a:t>
            </a:r>
            <a:r>
              <a:rPr lang="en-US" sz="2000">
                <a:solidFill>
                  <a:srgbClr val="006600"/>
                </a:solidFill>
              </a:rPr>
              <a:t>FILE *fopen(filename, mode)</a:t>
            </a:r>
            <a:endParaRPr b="1" sz="2000">
              <a:solidFill>
                <a:srgbClr val="006600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opens the </a:t>
            </a:r>
            <a:r>
              <a:rPr b="1" lang="en-US" sz="2000"/>
              <a:t>filename </a:t>
            </a:r>
            <a:r>
              <a:rPr lang="en-US" sz="2000"/>
              <a:t>pointed to by filename using the given </a:t>
            </a:r>
            <a:r>
              <a:rPr b="1" lang="en-US" sz="2000"/>
              <a:t>mode</a:t>
            </a:r>
            <a:r>
              <a:rPr lang="en-US" sz="2000"/>
              <a:t>.</a:t>
            </a:r>
            <a:endParaRPr b="1" sz="2000"/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Example: 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>
                <a:solidFill>
                  <a:srgbClr val="FF0000"/>
                </a:solidFill>
              </a:rPr>
              <a:t>FILE * fp;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>
                <a:solidFill>
                  <a:srgbClr val="FF0000"/>
                </a:solidFill>
              </a:rPr>
              <a:t>fp = fopen ("file.txt", "w+");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Arguments: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filename</a:t>
            </a:r>
            <a:r>
              <a:rPr lang="en-US" sz="1800"/>
              <a:t> -- This is the C string containing the name of the file to be opened.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mode</a:t>
            </a:r>
            <a:r>
              <a:rPr lang="en-US" sz="1800"/>
              <a:t> -- This is the C string containing a file access mode.</a:t>
            </a:r>
            <a:endParaRPr sz="1800"/>
          </a:p>
          <a:p>
            <a:pPr indent="-228600" lvl="2" marL="11430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6600"/>
                </a:solidFill>
              </a:rPr>
              <a:t>Return Value: </a:t>
            </a:r>
            <a:r>
              <a:rPr lang="en-US" sz="2000"/>
              <a:t>This function returns a FILE pointer. Otherwise, NULL is returned.</a:t>
            </a:r>
            <a:endParaRPr sz="2200">
              <a:solidFill>
                <a:srgbClr val="006600"/>
              </a:solidFill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Opening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81000" y="838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❖"/>
            </a:pPr>
            <a:r>
              <a:rPr lang="en-US" sz="2200">
                <a:solidFill>
                  <a:srgbClr val="C00000"/>
                </a:solidFill>
              </a:rPr>
              <a:t>Read/Write functions in standard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?"/>
            </a:pPr>
            <a:r>
              <a:rPr b="1" lang="en-US" sz="2200">
                <a:solidFill>
                  <a:srgbClr val="7028C0"/>
                </a:solidFill>
              </a:rPr>
              <a:t>fclose </a:t>
            </a:r>
            <a:r>
              <a:rPr b="1" lang="en-US" sz="2200">
                <a:solidFill>
                  <a:srgbClr val="006600"/>
                </a:solidFill>
              </a:rPr>
              <a:t>- </a:t>
            </a:r>
            <a:r>
              <a:rPr lang="en-US" sz="2000">
                <a:solidFill>
                  <a:srgbClr val="006600"/>
                </a:solidFill>
              </a:rPr>
              <a:t>int fclose(FILE *stream)</a:t>
            </a:r>
            <a:endParaRPr b="1" sz="2000">
              <a:solidFill>
                <a:srgbClr val="006600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Closes the stream. All buffers are flushed.</a:t>
            </a:r>
            <a:endParaRPr b="1" sz="2000"/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Example: 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>
                <a:solidFill>
                  <a:srgbClr val="FF0000"/>
                </a:solidFill>
              </a:rPr>
              <a:t>FILE * fp;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</a:pPr>
            <a:r>
              <a:rPr b="1" lang="en-US" sz="1600">
                <a:solidFill>
                  <a:srgbClr val="FF0000"/>
                </a:solidFill>
              </a:rPr>
              <a:t>fclose(fp);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Arguments: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pPr>
            <a:r>
              <a:rPr b="1" lang="en-US" sz="1800"/>
              <a:t>stream</a:t>
            </a:r>
            <a:r>
              <a:rPr lang="en-US" sz="1800"/>
              <a:t> -- This is the pointer to a FILE object that specifies the stream to be closed.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6600"/>
                </a:solidFill>
              </a:rPr>
              <a:t>Return Value: </a:t>
            </a:r>
            <a:r>
              <a:rPr lang="en-US" sz="2000"/>
              <a:t>This method returns zero if the stream is successfully closed. On failure, EOF is returned.</a:t>
            </a:r>
            <a:endParaRPr sz="2200">
              <a:solidFill>
                <a:srgbClr val="006600"/>
              </a:solidFill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-15240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Closing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66885c3e_0_15"/>
          <p:cNvSpPr txBox="1"/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High-level I/O functions</a:t>
            </a:r>
            <a:endParaRPr/>
          </a:p>
        </p:txBody>
      </p:sp>
      <p:sp>
        <p:nvSpPr>
          <p:cNvPr id="186" name="Google Shape;186;g15b66885c3e_0_15"/>
          <p:cNvSpPr txBox="1"/>
          <p:nvPr>
            <p:ph idx="1" type="body"/>
          </p:nvPr>
        </p:nvSpPr>
        <p:spPr>
          <a:xfrm>
            <a:off x="457200" y="914400"/>
            <a:ext cx="8458200" cy="5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</a:rPr>
              <a:t>Formatted I/O functions:</a:t>
            </a:r>
            <a:endParaRPr sz="2400">
              <a:solidFill>
                <a:srgbClr val="C00000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fprintf()</a:t>
            </a:r>
            <a:endParaRPr sz="2400">
              <a:solidFill>
                <a:srgbClr val="080808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fscanf()</a:t>
            </a:r>
            <a:endParaRPr sz="2400">
              <a:solidFill>
                <a:srgbClr val="080808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80808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Character I/O functions:</a:t>
            </a:r>
            <a:endParaRPr sz="2400">
              <a:solidFill>
                <a:srgbClr val="C00000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fgetc()</a:t>
            </a:r>
            <a:endParaRPr sz="2400">
              <a:solidFill>
                <a:srgbClr val="080808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fputc()</a:t>
            </a:r>
            <a:endParaRPr sz="24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</a:rPr>
              <a:t>String I/O functions:</a:t>
            </a:r>
            <a:endParaRPr sz="2400">
              <a:solidFill>
                <a:srgbClr val="C00000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fgets()</a:t>
            </a:r>
            <a:endParaRPr sz="2400">
              <a:solidFill>
                <a:srgbClr val="080808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AutoNum type="arabicPeriod"/>
            </a:pPr>
            <a:r>
              <a:rPr lang="en-US" sz="2400">
                <a:solidFill>
                  <a:srgbClr val="080808"/>
                </a:solidFill>
              </a:rPr>
              <a:t>fputs()</a:t>
            </a:r>
            <a:endParaRPr sz="24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8080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2012-06-25T07:19:09Z</dcterms:created>
  <dc:creator>CDAC1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