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559" r:id="rId6"/>
    <p:sldId id="419" r:id="rId7"/>
    <p:sldId id="853" r:id="rId8"/>
    <p:sldId id="855" r:id="rId9"/>
    <p:sldId id="856" r:id="rId10"/>
    <p:sldId id="862" r:id="rId11"/>
    <p:sldId id="857" r:id="rId12"/>
    <p:sldId id="858" r:id="rId13"/>
    <p:sldId id="859" r:id="rId14"/>
    <p:sldId id="854" r:id="rId15"/>
    <p:sldId id="86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699FF"/>
    <a:srgbClr val="CCCC00"/>
    <a:srgbClr val="FF6600"/>
    <a:srgbClr val="990099"/>
    <a:srgbClr val="FF9900"/>
    <a:srgbClr val="FF0000"/>
    <a:srgbClr val="7028C0"/>
    <a:srgbClr val="800000"/>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740" autoAdjust="0"/>
    <p:restoredTop sz="90681" autoAdjust="0"/>
  </p:normalViewPr>
  <p:slideViewPr>
    <p:cSldViewPr>
      <p:cViewPr varScale="1">
        <p:scale>
          <a:sx n="90" d="100"/>
          <a:sy n="90" d="100"/>
        </p:scale>
        <p:origin x="856" y="70"/>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5AEB719D-ECDF-4685-8E33-A367377E1E2F}"/>
    <pc:docChg chg="undo custSel delSld modSld sldOrd">
      <pc:chgData name="mahendra.cdac@gmail.com" userId="036982265d87b8e5" providerId="LiveId" clId="{5AEB719D-ECDF-4685-8E33-A367377E1E2F}" dt="2021-05-10T16:26:47.780" v="6"/>
      <pc:docMkLst>
        <pc:docMk/>
      </pc:docMkLst>
      <pc:sldChg chg="delSp">
        <pc:chgData name="mahendra.cdac@gmail.com" userId="036982265d87b8e5" providerId="LiveId" clId="{5AEB719D-ECDF-4685-8E33-A367377E1E2F}" dt="2021-05-10T10:21:40.425" v="0" actId="478"/>
        <pc:sldMkLst>
          <pc:docMk/>
          <pc:sldMk cId="3500813704" sldId="559"/>
        </pc:sldMkLst>
        <pc:spChg chg="del">
          <ac:chgData name="mahendra.cdac@gmail.com" userId="036982265d87b8e5" providerId="LiveId" clId="{5AEB719D-ECDF-4685-8E33-A367377E1E2F}" dt="2021-05-10T10:21:40.425" v="0" actId="478"/>
          <ac:spMkLst>
            <pc:docMk/>
            <pc:sldMk cId="3500813704" sldId="559"/>
            <ac:spMk id="4" creationId="{00000000-0000-0000-0000-000000000000}"/>
          </ac:spMkLst>
        </pc:spChg>
      </pc:sldChg>
      <pc:sldChg chg="ord">
        <pc:chgData name="mahendra.cdac@gmail.com" userId="036982265d87b8e5" providerId="LiveId" clId="{5AEB719D-ECDF-4685-8E33-A367377E1E2F}" dt="2021-05-10T10:41:16.177" v="3"/>
        <pc:sldMkLst>
          <pc:docMk/>
          <pc:sldMk cId="4247193292" sldId="853"/>
        </pc:sldMkLst>
      </pc:sldChg>
      <pc:sldChg chg="del">
        <pc:chgData name="mahendra.cdac@gmail.com" userId="036982265d87b8e5" providerId="LiveId" clId="{5AEB719D-ECDF-4685-8E33-A367377E1E2F}" dt="2021-05-10T10:22:17.259" v="1" actId="47"/>
        <pc:sldMkLst>
          <pc:docMk/>
          <pc:sldMk cId="4247193292" sldId="861"/>
        </pc:sldMkLst>
      </pc:sldChg>
      <pc:sldChg chg="modSp mod">
        <pc:chgData name="mahendra.cdac@gmail.com" userId="036982265d87b8e5" providerId="LiveId" clId="{5AEB719D-ECDF-4685-8E33-A367377E1E2F}" dt="2021-05-10T16:26:47.780" v="6"/>
        <pc:sldMkLst>
          <pc:docMk/>
          <pc:sldMk cId="4247193292" sldId="862"/>
        </pc:sldMkLst>
        <pc:spChg chg="mod">
          <ac:chgData name="mahendra.cdac@gmail.com" userId="036982265d87b8e5" providerId="LiveId" clId="{5AEB719D-ECDF-4685-8E33-A367377E1E2F}" dt="2021-05-10T16:26:47.780" v="6"/>
          <ac:spMkLst>
            <pc:docMk/>
            <pc:sldMk cId="4247193292" sldId="862"/>
            <ac:spMk id="3" creationId="{00000000-0000-0000-0000-000000000000}"/>
          </ac:spMkLst>
        </pc:spChg>
      </pc:sldChg>
      <pc:sldChg chg="del">
        <pc:chgData name="mahendra.cdac@gmail.com" userId="036982265d87b8e5" providerId="LiveId" clId="{5AEB719D-ECDF-4685-8E33-A367377E1E2F}" dt="2021-05-10T10:22:17.259" v="1" actId="47"/>
        <pc:sldMkLst>
          <pc:docMk/>
          <pc:sldMk cId="4247193292" sldId="863"/>
        </pc:sldMkLst>
      </pc:sldChg>
      <pc:sldChg chg="del">
        <pc:chgData name="mahendra.cdac@gmail.com" userId="036982265d87b8e5" providerId="LiveId" clId="{5AEB719D-ECDF-4685-8E33-A367377E1E2F}" dt="2021-05-10T10:22:17.259" v="1" actId="47"/>
        <pc:sldMkLst>
          <pc:docMk/>
          <pc:sldMk cId="4247193292" sldId="864"/>
        </pc:sldMkLst>
      </pc:sldChg>
      <pc:sldChg chg="del">
        <pc:chgData name="mahendra.cdac@gmail.com" userId="036982265d87b8e5" providerId="LiveId" clId="{5AEB719D-ECDF-4685-8E33-A367377E1E2F}" dt="2021-05-10T10:22:17.259" v="1" actId="47"/>
        <pc:sldMkLst>
          <pc:docMk/>
          <pc:sldMk cId="4247193292" sldId="865"/>
        </pc:sldMkLst>
      </pc:sldChg>
      <pc:sldChg chg="del">
        <pc:chgData name="mahendra.cdac@gmail.com" userId="036982265d87b8e5" providerId="LiveId" clId="{5AEB719D-ECDF-4685-8E33-A367377E1E2F}" dt="2021-05-10T10:22:17.259" v="1" actId="47"/>
        <pc:sldMkLst>
          <pc:docMk/>
          <pc:sldMk cId="4247193292" sldId="8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8/5/2023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6" y="19050"/>
            <a:ext cx="499110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val="238820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0BCA31-9918-44D6-B3EC-CA271DCD41B8}" type="slidenum">
              <a:rPr lang="en-US"/>
              <a:pPr/>
              <a:t>‹#›</a:t>
            </a:fld>
            <a:endParaRPr lang="en-US"/>
          </a:p>
        </p:txBody>
      </p:sp>
    </p:spTree>
    <p:extLst>
      <p:ext uri="{BB962C8B-B14F-4D97-AF65-F5344CB8AC3E}">
        <p14:creationId xmlns:p14="http://schemas.microsoft.com/office/powerpoint/2010/main"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p:txBody>
          <a:bodyPr/>
          <a:lstStyle/>
          <a:p>
            <a:r>
              <a:rPr lang="en-US" b="1" dirty="0">
                <a:effectLst>
                  <a:outerShdw blurRad="38100" dist="38100" dir="2700000" algn="tl">
                    <a:srgbClr val="000000">
                      <a:alpha val="43137"/>
                    </a:srgbClr>
                  </a:outerShdw>
                </a:effectLst>
                <a:latin typeface="Baskerville Old Face" pitchFamily="18" charset="0"/>
              </a:rPr>
              <a:t>Strings Basics</a:t>
            </a:r>
            <a:br>
              <a:rPr lang="en-US" b="1" dirty="0">
                <a:effectLst>
                  <a:outerShdw blurRad="38100" dist="38100" dir="2700000" algn="tl">
                    <a:srgbClr val="000000">
                      <a:alpha val="43137"/>
                    </a:srgbClr>
                  </a:outerShdw>
                </a:effectLst>
                <a:latin typeface="Baskerville Old Face" pitchFamily="18" charset="0"/>
              </a:rPr>
            </a:br>
            <a:endParaRPr lang="en-US" b="1" dirty="0">
              <a:effectLst>
                <a:outerShdw blurRad="38100" dist="38100" dir="2700000" algn="tl">
                  <a:srgbClr val="000000">
                    <a:alpha val="43137"/>
                  </a:srgbClr>
                </a:outerShdw>
              </a:effectLst>
              <a:latin typeface="Baskerville Old Face" pitchFamily="18" charset="0"/>
            </a:endParaRPr>
          </a:p>
        </p:txBody>
      </p:sp>
    </p:spTree>
    <p:extLst>
      <p:ext uri="{BB962C8B-B14F-4D97-AF65-F5344CB8AC3E}">
        <p14:creationId xmlns:p14="http://schemas.microsoft.com/office/powerpoint/2010/main" val="350081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Reading from standard input</a:t>
            </a:r>
          </a:p>
        </p:txBody>
      </p:sp>
      <p:sp>
        <p:nvSpPr>
          <p:cNvPr id="3" name="Rectangle 2"/>
          <p:cNvSpPr/>
          <p:nvPr/>
        </p:nvSpPr>
        <p:spPr>
          <a:xfrm>
            <a:off x="381000" y="1066800"/>
            <a:ext cx="81534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#include &lt;</a:t>
            </a:r>
            <a:r>
              <a:rPr lang="en-US" sz="2400" dirty="0" err="1"/>
              <a:t>string.h</a:t>
            </a:r>
            <a:r>
              <a:rPr lang="en-US" sz="2400" dirty="0"/>
              <a:t>&gt;</a:t>
            </a:r>
          </a:p>
          <a:p>
            <a:r>
              <a:rPr lang="en-US" sz="2400" dirty="0"/>
              <a:t>void main ()</a:t>
            </a:r>
          </a:p>
          <a:p>
            <a:r>
              <a:rPr lang="en-US" sz="2400" dirty="0"/>
              <a:t> {</a:t>
            </a:r>
          </a:p>
          <a:p>
            <a:r>
              <a:rPr lang="en-US" sz="2400" dirty="0"/>
              <a:t>char str1[12] ;</a:t>
            </a:r>
          </a:p>
          <a:p>
            <a:endParaRPr lang="en-US" sz="2400" dirty="0"/>
          </a:p>
          <a:p>
            <a:r>
              <a:rPr lang="en-US" sz="2400" dirty="0" err="1"/>
              <a:t>printf</a:t>
            </a:r>
            <a:r>
              <a:rPr lang="en-US" sz="2400" dirty="0"/>
              <a:t>("enter a string....\n" );</a:t>
            </a:r>
          </a:p>
          <a:p>
            <a:r>
              <a:rPr lang="en-US" sz="2400" dirty="0" err="1"/>
              <a:t>scanf</a:t>
            </a:r>
            <a:r>
              <a:rPr lang="en-US" sz="2400" dirty="0"/>
              <a:t>("%s",&amp;str1);</a:t>
            </a:r>
          </a:p>
          <a:p>
            <a:r>
              <a:rPr lang="en-US" sz="2400" dirty="0" err="1"/>
              <a:t>printf</a:t>
            </a:r>
            <a:r>
              <a:rPr lang="en-US" sz="2400" dirty="0"/>
              <a:t>("entered  string....is %s \n",str1);</a:t>
            </a:r>
          </a:p>
          <a:p>
            <a:r>
              <a:rPr lang="en-US" sz="2400" dirty="0"/>
              <a:t>}</a:t>
            </a:r>
          </a:p>
        </p:txBody>
      </p:sp>
    </p:spTree>
    <p:extLst>
      <p:ext uri="{BB962C8B-B14F-4D97-AF65-F5344CB8AC3E}">
        <p14:creationId xmlns:p14="http://schemas.microsoft.com/office/powerpoint/2010/main" val="424719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Reading from standard input</a:t>
            </a:r>
          </a:p>
        </p:txBody>
      </p:sp>
      <p:sp>
        <p:nvSpPr>
          <p:cNvPr id="3" name="Rectangle 2"/>
          <p:cNvSpPr/>
          <p:nvPr/>
        </p:nvSpPr>
        <p:spPr>
          <a:xfrm>
            <a:off x="381000" y="1066800"/>
            <a:ext cx="81534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#include &lt;</a:t>
            </a:r>
            <a:r>
              <a:rPr lang="en-US" sz="2400" dirty="0" err="1"/>
              <a:t>string.h</a:t>
            </a:r>
            <a:r>
              <a:rPr lang="en-US" sz="2400" dirty="0"/>
              <a:t>&gt;</a:t>
            </a:r>
          </a:p>
          <a:p>
            <a:r>
              <a:rPr lang="en-US" sz="2400" dirty="0"/>
              <a:t>void main ()</a:t>
            </a:r>
          </a:p>
          <a:p>
            <a:r>
              <a:rPr lang="en-US" sz="2400" dirty="0"/>
              <a:t> {</a:t>
            </a:r>
          </a:p>
          <a:p>
            <a:r>
              <a:rPr lang="en-US" sz="2400" dirty="0"/>
              <a:t>char str1[12] ;</a:t>
            </a:r>
          </a:p>
          <a:p>
            <a:endParaRPr lang="en-US" sz="2400" dirty="0"/>
          </a:p>
          <a:p>
            <a:r>
              <a:rPr lang="en-US" sz="2400" dirty="0" err="1"/>
              <a:t>printf</a:t>
            </a:r>
            <a:r>
              <a:rPr lang="en-US" sz="2400" dirty="0"/>
              <a:t>("enter a string....\n" );</a:t>
            </a:r>
          </a:p>
          <a:p>
            <a:r>
              <a:rPr lang="en-US" sz="2400" dirty="0" err="1"/>
              <a:t>scanf</a:t>
            </a:r>
            <a:r>
              <a:rPr lang="en-US" sz="2400" dirty="0"/>
              <a:t>("%s",str1);</a:t>
            </a:r>
          </a:p>
          <a:p>
            <a:r>
              <a:rPr lang="en-US" sz="2400" dirty="0" err="1"/>
              <a:t>printf</a:t>
            </a:r>
            <a:r>
              <a:rPr lang="en-US" sz="2400" dirty="0"/>
              <a:t>("entered  string....is %s \n",str1);</a:t>
            </a:r>
          </a:p>
          <a:p>
            <a:r>
              <a:rPr lang="en-US" sz="2400" dirty="0"/>
              <a:t>}</a:t>
            </a:r>
          </a:p>
        </p:txBody>
      </p:sp>
    </p:spTree>
    <p:extLst>
      <p:ext uri="{BB962C8B-B14F-4D97-AF65-F5344CB8AC3E}">
        <p14:creationId xmlns:p14="http://schemas.microsoft.com/office/powerpoint/2010/main" val="424719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2209800"/>
            <a:ext cx="5410200" cy="685800"/>
          </a:xfrm>
          <a:prstGeom prst="roundRect">
            <a:avLst>
              <a:gd name="adj" fmla="val 19046"/>
            </a:avLst>
          </a:prstGeom>
          <a:solidFill>
            <a:schemeClr val="accent2">
              <a:lumMod val="60000"/>
              <a:lumOff val="40000"/>
            </a:schemeClr>
          </a:soli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gn="ctr">
              <a:spcBef>
                <a:spcPts val="600"/>
              </a:spcBef>
              <a:spcAft>
                <a:spcPts val="600"/>
              </a:spcAft>
            </a:pPr>
            <a:r>
              <a:rPr lang="en-US" sz="2400" b="1" dirty="0">
                <a:solidFill>
                  <a:schemeClr val="accent1">
                    <a:lumMod val="50000"/>
                  </a:schemeClr>
                </a:solidFill>
                <a:latin typeface="Bookman Old Style" pitchFamily="18" charset="0"/>
              </a:rPr>
              <a:t>Strings</a:t>
            </a:r>
            <a:endParaRPr lang="en-US" sz="2400" dirty="0">
              <a:solidFill>
                <a:schemeClr val="accent1">
                  <a:lumMod val="50000"/>
                </a:schemeClr>
              </a:solidFill>
              <a:latin typeface="Bookman Old Style" pitchFamily="18" charset="0"/>
            </a:endParaRPr>
          </a:p>
        </p:txBody>
      </p:sp>
    </p:spTree>
    <p:extLst>
      <p:ext uri="{BB962C8B-B14F-4D97-AF65-F5344CB8AC3E}">
        <p14:creationId xmlns:p14="http://schemas.microsoft.com/office/powerpoint/2010/main" val="127062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1447800"/>
            <a:ext cx="8153400" cy="4893647"/>
          </a:xfrm>
          <a:prstGeom prst="rect">
            <a:avLst/>
          </a:prstGeom>
        </p:spPr>
        <p:txBody>
          <a:bodyPr wrap="square">
            <a:spAutoFit/>
          </a:bodyPr>
          <a:lstStyle/>
          <a:p>
            <a:r>
              <a:rPr lang="en-US" sz="2400" dirty="0"/>
              <a:t>a one-dimensional array of characters which is terminated by a </a:t>
            </a:r>
            <a:r>
              <a:rPr lang="en-US" sz="2400" b="1" dirty="0"/>
              <a:t>null</a:t>
            </a:r>
            <a:r>
              <a:rPr lang="en-US" sz="2400" dirty="0"/>
              <a:t> character '\0'. </a:t>
            </a:r>
          </a:p>
          <a:p>
            <a:endParaRPr lang="en-US" sz="2400" dirty="0"/>
          </a:p>
          <a:p>
            <a:r>
              <a:rPr lang="en-US" sz="2400" dirty="0"/>
              <a:t>Thus a null-terminated string contains the characters that comprise the string followed by a </a:t>
            </a:r>
            <a:r>
              <a:rPr lang="en-US" sz="2400" b="1" dirty="0"/>
              <a:t>null</a:t>
            </a:r>
            <a:r>
              <a:rPr lang="en-US" sz="2400" dirty="0"/>
              <a:t>.</a:t>
            </a:r>
          </a:p>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To hold the null character at the end of the array, the size of the character array containing the string is one more than the number of characters in the word "Hello.“</a:t>
            </a:r>
          </a:p>
          <a:p>
            <a:endParaRPr lang="en-US" sz="2400" b="1" dirty="0">
              <a:latin typeface="Verdana" panose="020B0604030504040204" pitchFamily="34" charset="0"/>
              <a:ea typeface="Verdana" panose="020B0604030504040204" pitchFamily="34" charset="0"/>
              <a:cs typeface="Verdana" panose="020B0604030504040204" pitchFamily="34" charset="0"/>
            </a:endParaRPr>
          </a:p>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char greeting[6] = {'H', 'e', 'l', 'l', 'o', '\0'};</a:t>
            </a:r>
          </a:p>
          <a:p>
            <a:r>
              <a:rPr lang="en-US" sz="2400" dirty="0"/>
              <a:t>char greeting[] = "Hello";</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719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1447800"/>
            <a:ext cx="8153400" cy="1200329"/>
          </a:xfrm>
          <a:prstGeom prst="rect">
            <a:avLst/>
          </a:prstGeom>
        </p:spPr>
        <p:txBody>
          <a:bodyPr wrap="square">
            <a:spAutoFit/>
          </a:bodyPr>
          <a:lstStyle/>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char greeting[6] = {'H', 'e', 'l', 'l', 'o', '\0'};</a:t>
            </a:r>
          </a:p>
          <a:p>
            <a:r>
              <a:rPr lang="en-US" sz="2400" dirty="0"/>
              <a:t>char greeting[] = "Hello";</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85800" y="3048000"/>
            <a:ext cx="8077200" cy="3114675"/>
          </a:xfrm>
          <a:prstGeom prst="rect">
            <a:avLst/>
          </a:prstGeom>
          <a:noFill/>
          <a:ln w="9525">
            <a:noFill/>
            <a:miter lim="800000"/>
            <a:headEnd/>
            <a:tailEnd/>
          </a:ln>
        </p:spPr>
      </p:pic>
    </p:spTree>
    <p:extLst>
      <p:ext uri="{BB962C8B-B14F-4D97-AF65-F5344CB8AC3E}">
        <p14:creationId xmlns:p14="http://schemas.microsoft.com/office/powerpoint/2010/main" val="424719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533400"/>
          </a:xfrm>
        </p:spPr>
        <p:txBody>
          <a:bodyPr/>
          <a:lstStyle/>
          <a:p>
            <a:pPr algn="l"/>
            <a:r>
              <a:rPr lang="en-US" sz="3200" b="1" dirty="0"/>
              <a:t>Strings: what is output of the program</a:t>
            </a:r>
          </a:p>
        </p:txBody>
      </p:sp>
      <p:sp>
        <p:nvSpPr>
          <p:cNvPr id="3" name="Rectangle 2"/>
          <p:cNvSpPr/>
          <p:nvPr/>
        </p:nvSpPr>
        <p:spPr>
          <a:xfrm>
            <a:off x="381000" y="1447800"/>
            <a:ext cx="8153400" cy="2677656"/>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err="1"/>
              <a:t>int</a:t>
            </a:r>
            <a:r>
              <a:rPr lang="en-US" sz="2400" dirty="0"/>
              <a:t> main ()</a:t>
            </a:r>
          </a:p>
          <a:p>
            <a:r>
              <a:rPr lang="en-US" sz="2400" dirty="0"/>
              <a:t>{ </a:t>
            </a:r>
          </a:p>
          <a:p>
            <a:r>
              <a:rPr lang="en-US" sz="2400" dirty="0"/>
              <a:t>char greeting[6] = {'H', 'e', 'l', 'l', 'o', '\0'}; </a:t>
            </a:r>
          </a:p>
          <a:p>
            <a:r>
              <a:rPr lang="en-US" sz="2400" dirty="0" err="1"/>
              <a:t>printf</a:t>
            </a:r>
            <a:r>
              <a:rPr lang="en-US" sz="2400" dirty="0"/>
              <a:t>("Greeting message: %s\n", greeting ); </a:t>
            </a:r>
          </a:p>
          <a:p>
            <a:r>
              <a:rPr lang="en-US" sz="2400" dirty="0"/>
              <a:t>return 0; </a:t>
            </a:r>
          </a:p>
          <a:p>
            <a:r>
              <a:rPr lang="en-US" sz="2400" dirty="0"/>
              <a:t>}</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719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533400"/>
          </a:xfrm>
        </p:spPr>
        <p:txBody>
          <a:bodyPr/>
          <a:lstStyle/>
          <a:p>
            <a:pPr algn="l"/>
            <a:r>
              <a:rPr lang="en-US" sz="3200" b="1" dirty="0"/>
              <a:t>Strings: what is output of the program</a:t>
            </a:r>
          </a:p>
        </p:txBody>
      </p:sp>
      <p:sp>
        <p:nvSpPr>
          <p:cNvPr id="3" name="Rectangle 2"/>
          <p:cNvSpPr/>
          <p:nvPr/>
        </p:nvSpPr>
        <p:spPr>
          <a:xfrm>
            <a:off x="381000" y="1447800"/>
            <a:ext cx="8153400" cy="3046988"/>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int main ()</a:t>
            </a:r>
          </a:p>
          <a:p>
            <a:r>
              <a:rPr lang="en-US" sz="2400" dirty="0"/>
              <a:t>{</a:t>
            </a:r>
          </a:p>
          <a:p>
            <a:r>
              <a:rPr lang="en-US" sz="2400" dirty="0"/>
              <a:t>char name[6] = {'A', 'C', '\0', 'T', 'S', '\0'}; </a:t>
            </a:r>
          </a:p>
          <a:p>
            <a:r>
              <a:rPr lang="en-US" sz="2400" dirty="0" err="1"/>
              <a:t>printf</a:t>
            </a:r>
            <a:r>
              <a:rPr lang="en-US" sz="2400" dirty="0"/>
              <a:t>("message: %s\n", name );  </a:t>
            </a:r>
          </a:p>
          <a:p>
            <a:r>
              <a:rPr lang="en-US" sz="2400" dirty="0"/>
              <a:t>return 0;</a:t>
            </a:r>
          </a:p>
          <a:p>
            <a:r>
              <a:rPr lang="en-US" sz="2400" dirty="0"/>
              <a:t>}</a:t>
            </a:r>
          </a:p>
          <a:p>
            <a:endParaRPr lang="en-US" sz="2400" dirty="0"/>
          </a:p>
        </p:txBody>
      </p:sp>
    </p:spTree>
    <p:extLst>
      <p:ext uri="{BB962C8B-B14F-4D97-AF65-F5344CB8AC3E}">
        <p14:creationId xmlns:p14="http://schemas.microsoft.com/office/powerpoint/2010/main" val="424719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914400"/>
            <a:ext cx="8153400" cy="4893647"/>
          </a:xfrm>
          <a:prstGeom prst="rect">
            <a:avLst/>
          </a:prstGeom>
        </p:spPr>
        <p:txBody>
          <a:bodyPr wrap="square">
            <a:spAutoFit/>
          </a:bodyPr>
          <a:lstStyle/>
          <a:p>
            <a:r>
              <a:rPr lang="en-US" sz="2400" b="1" dirty="0" err="1"/>
              <a:t>strcpy</a:t>
            </a:r>
            <a:r>
              <a:rPr lang="en-US" sz="2400" b="1" dirty="0"/>
              <a:t>(s1, s2)</a:t>
            </a:r>
            <a:br>
              <a:rPr lang="en-US" sz="2400" dirty="0"/>
            </a:br>
            <a:r>
              <a:rPr lang="en-US" sz="2400" dirty="0"/>
              <a:t>Copies string s2 into string s1. </a:t>
            </a:r>
          </a:p>
          <a:p>
            <a:endParaRPr lang="en-US" sz="2400" dirty="0"/>
          </a:p>
          <a:p>
            <a:r>
              <a:rPr lang="en-US" sz="2400" b="1" dirty="0" err="1"/>
              <a:t>strcat</a:t>
            </a:r>
            <a:r>
              <a:rPr lang="en-US" sz="2400" b="1" dirty="0"/>
              <a:t>(s1, s2);</a:t>
            </a:r>
            <a:br>
              <a:rPr lang="en-US" sz="2400" dirty="0"/>
            </a:br>
            <a:r>
              <a:rPr lang="en-US" sz="2400" dirty="0"/>
              <a:t>Concatenates string s2 onto the end of string s1. </a:t>
            </a:r>
          </a:p>
          <a:p>
            <a:endParaRPr lang="en-US" sz="2400" b="1" dirty="0"/>
          </a:p>
          <a:p>
            <a:r>
              <a:rPr lang="en-US" sz="2400" b="1" dirty="0" err="1"/>
              <a:t>strlen</a:t>
            </a:r>
            <a:r>
              <a:rPr lang="en-US" sz="2400" b="1" dirty="0"/>
              <a:t>(s1);</a:t>
            </a:r>
            <a:br>
              <a:rPr lang="en-US" sz="2400" dirty="0"/>
            </a:br>
            <a:r>
              <a:rPr lang="en-US" sz="2400" dirty="0"/>
              <a:t>Returns the length of string s1. </a:t>
            </a:r>
          </a:p>
          <a:p>
            <a:endParaRPr lang="en-US" sz="2400" dirty="0"/>
          </a:p>
          <a:p>
            <a:r>
              <a:rPr lang="en-US" sz="2400" b="1" dirty="0" err="1"/>
              <a:t>strcmp</a:t>
            </a:r>
            <a:r>
              <a:rPr lang="en-US" sz="2400" b="1" dirty="0"/>
              <a:t>(s1, s2)</a:t>
            </a:r>
            <a:br>
              <a:rPr lang="en-US" sz="2400" dirty="0"/>
            </a:br>
            <a:r>
              <a:rPr lang="en-US" sz="2400" dirty="0"/>
              <a:t>Returns 0 if s1 and s2 are the same; less than 0 if s1&lt;s2; greater than 0 if s1&gt;s2. </a:t>
            </a:r>
          </a:p>
          <a:p>
            <a:endParaRPr lang="en-US" sz="2400" dirty="0"/>
          </a:p>
        </p:txBody>
      </p:sp>
    </p:spTree>
    <p:extLst>
      <p:ext uri="{BB962C8B-B14F-4D97-AF65-F5344CB8AC3E}">
        <p14:creationId xmlns:p14="http://schemas.microsoft.com/office/powerpoint/2010/main" val="424719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914400"/>
            <a:ext cx="8153400" cy="3046988"/>
          </a:xfrm>
          <a:prstGeom prst="rect">
            <a:avLst/>
          </a:prstGeom>
        </p:spPr>
        <p:txBody>
          <a:bodyPr wrap="square">
            <a:spAutoFit/>
          </a:bodyPr>
          <a:lstStyle/>
          <a:p>
            <a:r>
              <a:rPr lang="en-US" sz="2400" b="1" dirty="0" err="1"/>
              <a:t>strchr</a:t>
            </a:r>
            <a:r>
              <a:rPr lang="en-US" sz="2400" b="1" dirty="0"/>
              <a:t>(s1, </a:t>
            </a:r>
            <a:r>
              <a:rPr lang="en-US" sz="2400" b="1" dirty="0" err="1"/>
              <a:t>ch</a:t>
            </a:r>
            <a:r>
              <a:rPr lang="en-US" sz="2400" b="1" dirty="0"/>
              <a:t>)</a:t>
            </a:r>
            <a:br>
              <a:rPr lang="en-US" sz="2400" dirty="0"/>
            </a:br>
            <a:r>
              <a:rPr lang="en-US" sz="2400" dirty="0"/>
              <a:t>Returns a pointer to the first occurrence of character </a:t>
            </a:r>
            <a:r>
              <a:rPr lang="en-US" sz="2400" dirty="0" err="1"/>
              <a:t>ch</a:t>
            </a:r>
            <a:r>
              <a:rPr lang="en-US" sz="2400" dirty="0"/>
              <a:t> in string s1. </a:t>
            </a:r>
          </a:p>
          <a:p>
            <a:endParaRPr lang="en-US" sz="2400" dirty="0"/>
          </a:p>
          <a:p>
            <a:endParaRPr lang="en-US" sz="2400" dirty="0"/>
          </a:p>
          <a:p>
            <a:r>
              <a:rPr lang="en-US" sz="2400" b="1" dirty="0" err="1"/>
              <a:t>strstr</a:t>
            </a:r>
            <a:r>
              <a:rPr lang="en-US" sz="2400" b="1" dirty="0"/>
              <a:t>(s1, s2);</a:t>
            </a:r>
            <a:br>
              <a:rPr lang="en-US" sz="2400" dirty="0"/>
            </a:br>
            <a:r>
              <a:rPr lang="en-US" sz="2400" dirty="0"/>
              <a:t>Returns a pointer to the first occurrence of string s2 in string s1.</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719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 operations</a:t>
            </a:r>
          </a:p>
        </p:txBody>
      </p:sp>
      <p:sp>
        <p:nvSpPr>
          <p:cNvPr id="3" name="Rectangle 2"/>
          <p:cNvSpPr/>
          <p:nvPr/>
        </p:nvSpPr>
        <p:spPr>
          <a:xfrm>
            <a:off x="381000" y="762000"/>
            <a:ext cx="8382000" cy="6370975"/>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a:t>#include &lt;</a:t>
            </a:r>
            <a:r>
              <a:rPr lang="en-US" sz="2400" dirty="0" err="1"/>
              <a:t>string.h</a:t>
            </a:r>
            <a:r>
              <a:rPr lang="en-US" sz="2400" dirty="0"/>
              <a:t>&gt;</a:t>
            </a:r>
          </a:p>
          <a:p>
            <a:r>
              <a:rPr lang="en-US" sz="2400" dirty="0"/>
              <a:t>void main ()</a:t>
            </a:r>
          </a:p>
          <a:p>
            <a:r>
              <a:rPr lang="en-US" sz="2400" dirty="0"/>
              <a:t> { </a:t>
            </a:r>
          </a:p>
          <a:p>
            <a:r>
              <a:rPr lang="en-US" sz="2400" dirty="0"/>
              <a:t>char str1[12] = "Hello"; </a:t>
            </a:r>
          </a:p>
          <a:p>
            <a:r>
              <a:rPr lang="en-US" sz="2400" dirty="0"/>
              <a:t>char str2[12] = "World"; </a:t>
            </a:r>
          </a:p>
          <a:p>
            <a:r>
              <a:rPr lang="en-US" sz="2400" dirty="0"/>
              <a:t>char str3[12]; </a:t>
            </a:r>
          </a:p>
          <a:p>
            <a:r>
              <a:rPr lang="en-US" sz="2400" dirty="0" err="1"/>
              <a:t>int</a:t>
            </a:r>
            <a:r>
              <a:rPr lang="en-US" sz="2400" dirty="0"/>
              <a:t> </a:t>
            </a:r>
            <a:r>
              <a:rPr lang="en-US" sz="2400" dirty="0" err="1"/>
              <a:t>len</a:t>
            </a:r>
            <a:r>
              <a:rPr lang="en-US" sz="2400" dirty="0"/>
              <a:t> ;</a:t>
            </a:r>
          </a:p>
          <a:p>
            <a:r>
              <a:rPr lang="en-US" sz="2400" dirty="0"/>
              <a:t> </a:t>
            </a:r>
            <a:r>
              <a:rPr lang="en-US" sz="2400" dirty="0" err="1"/>
              <a:t>strcpy</a:t>
            </a:r>
            <a:r>
              <a:rPr lang="en-US" sz="2400" dirty="0"/>
              <a:t>(str3, str1); </a:t>
            </a:r>
          </a:p>
          <a:p>
            <a:r>
              <a:rPr lang="en-US" sz="2400" dirty="0" err="1"/>
              <a:t>printf</a:t>
            </a:r>
            <a:r>
              <a:rPr lang="en-US" sz="2400" dirty="0"/>
              <a:t>("</a:t>
            </a:r>
            <a:r>
              <a:rPr lang="en-US" sz="2400" dirty="0" err="1"/>
              <a:t>strcpy</a:t>
            </a:r>
            <a:r>
              <a:rPr lang="en-US" sz="2400" dirty="0"/>
              <a:t>( str3, str1) : %s\n", str3 );</a:t>
            </a:r>
          </a:p>
          <a:p>
            <a:r>
              <a:rPr lang="en-US" sz="2400" dirty="0"/>
              <a:t> </a:t>
            </a:r>
          </a:p>
          <a:p>
            <a:r>
              <a:rPr lang="en-US" sz="2400" dirty="0" err="1"/>
              <a:t>strcat</a:t>
            </a:r>
            <a:r>
              <a:rPr lang="en-US" sz="2400" dirty="0"/>
              <a:t>( str1, str2); </a:t>
            </a:r>
          </a:p>
          <a:p>
            <a:r>
              <a:rPr lang="en-US" sz="2400" dirty="0" err="1"/>
              <a:t>printf</a:t>
            </a:r>
            <a:r>
              <a:rPr lang="en-US" sz="2400" dirty="0"/>
              <a:t>("</a:t>
            </a:r>
            <a:r>
              <a:rPr lang="en-US" sz="2400" dirty="0" err="1"/>
              <a:t>strcat</a:t>
            </a:r>
            <a:r>
              <a:rPr lang="en-US" sz="2400" dirty="0"/>
              <a:t>( str1, str2): %s\n", str1 );</a:t>
            </a:r>
          </a:p>
          <a:p>
            <a:r>
              <a:rPr lang="en-US" sz="2400" dirty="0"/>
              <a:t> </a:t>
            </a:r>
          </a:p>
          <a:p>
            <a:r>
              <a:rPr lang="en-US" sz="2400" dirty="0" err="1"/>
              <a:t>len</a:t>
            </a:r>
            <a:r>
              <a:rPr lang="en-US" sz="2400" dirty="0"/>
              <a:t> = </a:t>
            </a:r>
            <a:r>
              <a:rPr lang="en-US" sz="2400" dirty="0" err="1"/>
              <a:t>strlen</a:t>
            </a:r>
            <a:r>
              <a:rPr lang="en-US" sz="2400" dirty="0"/>
              <a:t>(str1);</a:t>
            </a:r>
          </a:p>
          <a:p>
            <a:r>
              <a:rPr lang="en-US" sz="2400" dirty="0"/>
              <a:t> </a:t>
            </a:r>
            <a:r>
              <a:rPr lang="en-US" sz="2400" dirty="0" err="1"/>
              <a:t>printf</a:t>
            </a:r>
            <a:r>
              <a:rPr lang="en-US" sz="2400" dirty="0"/>
              <a:t>("</a:t>
            </a:r>
            <a:r>
              <a:rPr lang="en-US" sz="2400" dirty="0" err="1"/>
              <a:t>strlen</a:t>
            </a:r>
            <a:r>
              <a:rPr lang="en-US" sz="2400" dirty="0"/>
              <a:t>(str1) : %d\n", </a:t>
            </a:r>
            <a:r>
              <a:rPr lang="en-US" sz="2400" dirty="0" err="1"/>
              <a:t>len</a:t>
            </a:r>
            <a:r>
              <a:rPr lang="en-US" sz="2400" dirty="0"/>
              <a:t> );</a:t>
            </a:r>
          </a:p>
          <a:p>
            <a:r>
              <a:rPr lang="en-US" sz="2400" dirty="0"/>
              <a:t>}</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9889CA24-5866-78CB-265F-6A475847F924}"/>
              </a:ext>
            </a:extLst>
          </p:cNvPr>
          <p:cNvSpPr txBox="1"/>
          <p:nvPr/>
        </p:nvSpPr>
        <p:spPr>
          <a:xfrm>
            <a:off x="5867400" y="762000"/>
            <a:ext cx="3276600" cy="923330"/>
          </a:xfrm>
          <a:prstGeom prst="rect">
            <a:avLst/>
          </a:prstGeom>
          <a:noFill/>
        </p:spPr>
        <p:txBody>
          <a:bodyPr wrap="square">
            <a:spAutoFit/>
          </a:bodyPr>
          <a:lstStyle/>
          <a:p>
            <a:r>
              <a:rPr lang="en-IN" dirty="0" err="1">
                <a:highlight>
                  <a:srgbClr val="FFFF00"/>
                </a:highlight>
              </a:rPr>
              <a:t>strcpy</a:t>
            </a:r>
            <a:r>
              <a:rPr lang="en-IN" dirty="0">
                <a:highlight>
                  <a:srgbClr val="FFFF00"/>
                </a:highlight>
              </a:rPr>
              <a:t>( str3, str1) : Hello</a:t>
            </a:r>
          </a:p>
          <a:p>
            <a:r>
              <a:rPr lang="en-IN" dirty="0" err="1">
                <a:highlight>
                  <a:srgbClr val="FFFF00"/>
                </a:highlight>
              </a:rPr>
              <a:t>strcat</a:t>
            </a:r>
            <a:r>
              <a:rPr lang="en-IN" dirty="0">
                <a:highlight>
                  <a:srgbClr val="FFFF00"/>
                </a:highlight>
              </a:rPr>
              <a:t>( str1, str2): HelloWorld</a:t>
            </a:r>
          </a:p>
          <a:p>
            <a:r>
              <a:rPr lang="en-IN" dirty="0" err="1">
                <a:highlight>
                  <a:srgbClr val="FFFF00"/>
                </a:highlight>
              </a:rPr>
              <a:t>strlen</a:t>
            </a:r>
            <a:r>
              <a:rPr lang="en-IN" dirty="0">
                <a:highlight>
                  <a:srgbClr val="FFFF00"/>
                </a:highlight>
              </a:rPr>
              <a:t>(str1) : 10</a:t>
            </a:r>
          </a:p>
        </p:txBody>
      </p:sp>
    </p:spTree>
    <p:extLst>
      <p:ext uri="{BB962C8B-B14F-4D97-AF65-F5344CB8AC3E}">
        <p14:creationId xmlns:p14="http://schemas.microsoft.com/office/powerpoint/2010/main" val="4247193292"/>
      </p:ext>
    </p:extLst>
  </p:cSld>
  <p:clrMapOvr>
    <a:masterClrMapping/>
  </p:clrMapOvr>
</p:sld>
</file>

<file path=ppt/theme/theme1.xml><?xml version="1.0" encoding="utf-8"?>
<a:theme xmlns:a="http://schemas.openxmlformats.org/drawingml/2006/main" name="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3.xml><?xml version="1.0" encoding="utf-8"?>
<ds:datastoreItem xmlns:ds="http://schemas.openxmlformats.org/officeDocument/2006/customXml" ds:itemID="{E7145063-8963-4F41-8ED0-702CABF182ED}">
  <ds:schemaRefs>
    <ds:schemaRef ds:uri="http://schemas.microsoft.com/office/infopath/2007/PartnerControls"/>
    <ds:schemaRef ds:uri="http://schemas.microsoft.com/office/2006/metadata/properties"/>
    <ds:schemaRef ds:uri="145c5697-5eb5-440b-b2f1-a8273fb59250"/>
    <ds:schemaRef ds:uri="http://purl.org/dc/term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A78211FA-ADA8-4F3C-AC46-3F760DFB4F3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verygood</Template>
  <TotalTime>9989</TotalTime>
  <Words>607</Words>
  <Application>Microsoft Office PowerPoint</Application>
  <PresentationFormat>On-screen Show (4:3)</PresentationFormat>
  <Paragraphs>97</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 Old Face</vt:lpstr>
      <vt:lpstr>Bookman Old Style</vt:lpstr>
      <vt:lpstr>Calibri</vt:lpstr>
      <vt:lpstr>Verdana</vt:lpstr>
      <vt:lpstr>Wingdings</vt:lpstr>
      <vt:lpstr>Wingdings 2</vt:lpstr>
      <vt:lpstr>verygood</vt:lpstr>
      <vt:lpstr>Strings Basics </vt:lpstr>
      <vt:lpstr>PowerPoint Presentation</vt:lpstr>
      <vt:lpstr>Strings</vt:lpstr>
      <vt:lpstr>Strings</vt:lpstr>
      <vt:lpstr>Strings: what is output of the program</vt:lpstr>
      <vt:lpstr>Strings: what is output of the program</vt:lpstr>
      <vt:lpstr>Strings</vt:lpstr>
      <vt:lpstr>Strings</vt:lpstr>
      <vt:lpstr>Strings operations</vt:lpstr>
      <vt:lpstr>Reading from standard input</vt:lpstr>
      <vt:lpstr>Reading from standard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mahendral</dc:creator>
  <cp:lastModifiedBy>GIRISH BELANI</cp:lastModifiedBy>
  <cp:revision>3606</cp:revision>
  <dcterms:created xsi:type="dcterms:W3CDTF">2012-06-25T07:19:09Z</dcterms:created>
  <dcterms:modified xsi:type="dcterms:W3CDTF">2023-08-05T11:35:35Z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