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3" r:id="rId6"/>
  </p:sldMasterIdLst>
  <p:notesMasterIdLst>
    <p:notesMasterId r:id="rId45"/>
  </p:notesMasterIdLst>
  <p:sldIdLst>
    <p:sldId id="1024" r:id="rId7"/>
    <p:sldId id="931" r:id="rId8"/>
    <p:sldId id="583" r:id="rId9"/>
    <p:sldId id="573" r:id="rId10"/>
    <p:sldId id="574" r:id="rId11"/>
    <p:sldId id="980" r:id="rId12"/>
    <p:sldId id="1027" r:id="rId13"/>
    <p:sldId id="1026" r:id="rId14"/>
    <p:sldId id="1033" r:id="rId15"/>
    <p:sldId id="653" r:id="rId16"/>
    <p:sldId id="580" r:id="rId17"/>
    <p:sldId id="827" r:id="rId18"/>
    <p:sldId id="1028" r:id="rId19"/>
    <p:sldId id="1029" r:id="rId20"/>
    <p:sldId id="657" r:id="rId21"/>
    <p:sldId id="829" r:id="rId22"/>
    <p:sldId id="880" r:id="rId23"/>
    <p:sldId id="652" r:id="rId24"/>
    <p:sldId id="658" r:id="rId25"/>
    <p:sldId id="660" r:id="rId26"/>
    <p:sldId id="661" r:id="rId27"/>
    <p:sldId id="830" r:id="rId28"/>
    <p:sldId id="662" r:id="rId29"/>
    <p:sldId id="663" r:id="rId30"/>
    <p:sldId id="832" r:id="rId31"/>
    <p:sldId id="664" r:id="rId32"/>
    <p:sldId id="666" r:id="rId33"/>
    <p:sldId id="665" r:id="rId34"/>
    <p:sldId id="833" r:id="rId35"/>
    <p:sldId id="673" r:id="rId36"/>
    <p:sldId id="834" r:id="rId37"/>
    <p:sldId id="670" r:id="rId38"/>
    <p:sldId id="659" r:id="rId39"/>
    <p:sldId id="676" r:id="rId40"/>
    <p:sldId id="677" r:id="rId41"/>
    <p:sldId id="679" r:id="rId42"/>
    <p:sldId id="680" r:id="rId43"/>
    <p:sldId id="1025"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CC00"/>
    <a:srgbClr val="FF6600"/>
    <a:srgbClr val="800000"/>
    <a:srgbClr val="006600"/>
    <a:srgbClr val="990099"/>
    <a:srgbClr val="7028C0"/>
    <a:srgbClr val="333300"/>
    <a:srgbClr val="FF9900"/>
    <a:srgbClr val="6699FF"/>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65" autoAdjust="0"/>
    <p:restoredTop sz="76521" autoAdjust="0"/>
  </p:normalViewPr>
  <p:slideViewPr>
    <p:cSldViewPr>
      <p:cViewPr varScale="1">
        <p:scale>
          <a:sx n="73" d="100"/>
          <a:sy n="73" d="100"/>
        </p:scale>
        <p:origin x="-1062" y="-102"/>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151B4FE7-DC49-49D8-AE45-1623BB754C50}"/>
    <pc:docChg chg="undo custSel addSld delSld modSld">
      <pc:chgData name="mahendra.cdac@gmail.com" userId="036982265d87b8e5" providerId="LiveId" clId="{151B4FE7-DC49-49D8-AE45-1623BB754C50}" dt="2021-05-17T07:14:17.807" v="385" actId="14100"/>
      <pc:docMkLst>
        <pc:docMk/>
      </pc:docMkLst>
      <pc:sldChg chg="del">
        <pc:chgData name="mahendra.cdac@gmail.com" userId="036982265d87b8e5" providerId="LiveId" clId="{151B4FE7-DC49-49D8-AE45-1623BB754C50}" dt="2021-05-15T14:15:44.503" v="110" actId="2696"/>
        <pc:sldMkLst>
          <pc:docMk/>
          <pc:sldMk cId="1141590551" sldId="575"/>
        </pc:sldMkLst>
      </pc:sldChg>
      <pc:sldChg chg="add del">
        <pc:chgData name="mahendra.cdac@gmail.com" userId="036982265d87b8e5" providerId="LiveId" clId="{151B4FE7-DC49-49D8-AE45-1623BB754C50}" dt="2021-05-15T16:19:23.965" v="288" actId="47"/>
        <pc:sldMkLst>
          <pc:docMk/>
          <pc:sldMk cId="2816823721" sldId="575"/>
        </pc:sldMkLst>
      </pc:sldChg>
      <pc:sldChg chg="add del">
        <pc:chgData name="mahendra.cdac@gmail.com" userId="036982265d87b8e5" providerId="LiveId" clId="{151B4FE7-DC49-49D8-AE45-1623BB754C50}" dt="2021-05-15T15:48:18.994" v="219" actId="47"/>
        <pc:sldMkLst>
          <pc:docMk/>
          <pc:sldMk cId="20905612" sldId="577"/>
        </pc:sldMkLst>
      </pc:sldChg>
      <pc:sldChg chg="del">
        <pc:chgData name="mahendra.cdac@gmail.com" userId="036982265d87b8e5" providerId="LiveId" clId="{151B4FE7-DC49-49D8-AE45-1623BB754C50}" dt="2021-05-15T15:48:21.143" v="221" actId="47"/>
        <pc:sldMkLst>
          <pc:docMk/>
          <pc:sldMk cId="2909033723" sldId="578"/>
        </pc:sldMkLst>
      </pc:sldChg>
      <pc:sldChg chg="del">
        <pc:chgData name="mahendra.cdac@gmail.com" userId="036982265d87b8e5" providerId="LiveId" clId="{151B4FE7-DC49-49D8-AE45-1623BB754C50}" dt="2021-05-15T12:23:19.571" v="58" actId="2696"/>
        <pc:sldMkLst>
          <pc:docMk/>
          <pc:sldMk cId="609046075" sldId="580"/>
        </pc:sldMkLst>
      </pc:sldChg>
      <pc:sldChg chg="modSp add mod">
        <pc:chgData name="mahendra.cdac@gmail.com" userId="036982265d87b8e5" providerId="LiveId" clId="{151B4FE7-DC49-49D8-AE45-1623BB754C50}" dt="2021-05-15T12:42:27.920" v="81" actId="20577"/>
        <pc:sldMkLst>
          <pc:docMk/>
          <pc:sldMk cId="1509117867" sldId="580"/>
        </pc:sldMkLst>
        <pc:spChg chg="mod">
          <ac:chgData name="mahendra.cdac@gmail.com" userId="036982265d87b8e5" providerId="LiveId" clId="{151B4FE7-DC49-49D8-AE45-1623BB754C50}" dt="2021-05-15T12:42:27.920" v="81" actId="20577"/>
          <ac:spMkLst>
            <pc:docMk/>
            <pc:sldMk cId="1509117867" sldId="580"/>
            <ac:spMk id="5" creationId="{00000000-0000-0000-0000-000000000000}"/>
          </ac:spMkLst>
        </pc:spChg>
      </pc:sldChg>
      <pc:sldChg chg="del">
        <pc:chgData name="mahendra.cdac@gmail.com" userId="036982265d87b8e5" providerId="LiveId" clId="{151B4FE7-DC49-49D8-AE45-1623BB754C50}" dt="2021-05-15T15:51:54.499" v="230" actId="47"/>
        <pc:sldMkLst>
          <pc:docMk/>
          <pc:sldMk cId="445641539" sldId="581"/>
        </pc:sldMkLst>
      </pc:sldChg>
      <pc:sldChg chg="modSp mod">
        <pc:chgData name="mahendra.cdac@gmail.com" userId="036982265d87b8e5" providerId="LiveId" clId="{151B4FE7-DC49-49D8-AE45-1623BB754C50}" dt="2021-05-16T04:11:07.705" v="329" actId="20577"/>
        <pc:sldMkLst>
          <pc:docMk/>
          <pc:sldMk cId="2878051641" sldId="652"/>
        </pc:sldMkLst>
        <pc:spChg chg="mod">
          <ac:chgData name="mahendra.cdac@gmail.com" userId="036982265d87b8e5" providerId="LiveId" clId="{151B4FE7-DC49-49D8-AE45-1623BB754C50}" dt="2021-05-16T04:11:07.705" v="329" actId="20577"/>
          <ac:spMkLst>
            <pc:docMk/>
            <pc:sldMk cId="2878051641" sldId="652"/>
            <ac:spMk id="3" creationId="{00000000-0000-0000-0000-000000000000}"/>
          </ac:spMkLst>
        </pc:spChg>
      </pc:sldChg>
      <pc:sldChg chg="add">
        <pc:chgData name="mahendra.cdac@gmail.com" userId="036982265d87b8e5" providerId="LiveId" clId="{151B4FE7-DC49-49D8-AE45-1623BB754C50}" dt="2021-05-15T12:23:26.484" v="59"/>
        <pc:sldMkLst>
          <pc:docMk/>
          <pc:sldMk cId="850215673" sldId="653"/>
        </pc:sldMkLst>
      </pc:sldChg>
      <pc:sldChg chg="del">
        <pc:chgData name="mahendra.cdac@gmail.com" userId="036982265d87b8e5" providerId="LiveId" clId="{151B4FE7-DC49-49D8-AE45-1623BB754C50}" dt="2021-05-15T12:23:19.571" v="58" actId="2696"/>
        <pc:sldMkLst>
          <pc:docMk/>
          <pc:sldMk cId="2835654246" sldId="653"/>
        </pc:sldMkLst>
      </pc:sldChg>
      <pc:sldChg chg="del">
        <pc:chgData name="mahendra.cdac@gmail.com" userId="036982265d87b8e5" providerId="LiveId" clId="{151B4FE7-DC49-49D8-AE45-1623BB754C50}" dt="2021-05-15T15:50:20.521" v="228" actId="47"/>
        <pc:sldMkLst>
          <pc:docMk/>
          <pc:sldMk cId="2181397557" sldId="655"/>
        </pc:sldMkLst>
      </pc:sldChg>
      <pc:sldChg chg="del">
        <pc:chgData name="mahendra.cdac@gmail.com" userId="036982265d87b8e5" providerId="LiveId" clId="{151B4FE7-DC49-49D8-AE45-1623BB754C50}" dt="2021-05-15T15:47:22.245" v="217" actId="2696"/>
        <pc:sldMkLst>
          <pc:docMk/>
          <pc:sldMk cId="1117366933" sldId="657"/>
        </pc:sldMkLst>
      </pc:sldChg>
      <pc:sldChg chg="modSp add mod">
        <pc:chgData name="mahendra.cdac@gmail.com" userId="036982265d87b8e5" providerId="LiveId" clId="{151B4FE7-DC49-49D8-AE45-1623BB754C50}" dt="2021-05-16T04:28:18.306" v="351"/>
        <pc:sldMkLst>
          <pc:docMk/>
          <pc:sldMk cId="3605113597" sldId="657"/>
        </pc:sldMkLst>
        <pc:spChg chg="mod">
          <ac:chgData name="mahendra.cdac@gmail.com" userId="036982265d87b8e5" providerId="LiveId" clId="{151B4FE7-DC49-49D8-AE45-1623BB754C50}" dt="2021-05-16T04:28:18.306" v="351"/>
          <ac:spMkLst>
            <pc:docMk/>
            <pc:sldMk cId="3605113597" sldId="657"/>
            <ac:spMk id="7" creationId="{00000000-0000-0000-0000-000000000000}"/>
          </ac:spMkLst>
        </pc:spChg>
      </pc:sldChg>
      <pc:sldChg chg="modSp mod">
        <pc:chgData name="mahendra.cdac@gmail.com" userId="036982265d87b8e5" providerId="LiveId" clId="{151B4FE7-DC49-49D8-AE45-1623BB754C50}" dt="2021-05-17T07:14:07.397" v="384" actId="14100"/>
        <pc:sldMkLst>
          <pc:docMk/>
          <pc:sldMk cId="1045883124" sldId="677"/>
        </pc:sldMkLst>
        <pc:spChg chg="mod">
          <ac:chgData name="mahendra.cdac@gmail.com" userId="036982265d87b8e5" providerId="LiveId" clId="{151B4FE7-DC49-49D8-AE45-1623BB754C50}" dt="2021-05-17T07:14:07.397" v="384" actId="14100"/>
          <ac:spMkLst>
            <pc:docMk/>
            <pc:sldMk cId="1045883124" sldId="677"/>
            <ac:spMk id="17" creationId="{00000000-0000-0000-0000-000000000000}"/>
          </ac:spMkLst>
        </pc:spChg>
      </pc:sldChg>
      <pc:sldChg chg="modSp mod">
        <pc:chgData name="mahendra.cdac@gmail.com" userId="036982265d87b8e5" providerId="LiveId" clId="{151B4FE7-DC49-49D8-AE45-1623BB754C50}" dt="2021-05-17T07:14:17.807" v="385" actId="14100"/>
        <pc:sldMkLst>
          <pc:docMk/>
          <pc:sldMk cId="2331627918" sldId="679"/>
        </pc:sldMkLst>
        <pc:spChg chg="mod">
          <ac:chgData name="mahendra.cdac@gmail.com" userId="036982265d87b8e5" providerId="LiveId" clId="{151B4FE7-DC49-49D8-AE45-1623BB754C50}" dt="2021-05-17T07:14:17.807" v="385" actId="14100"/>
          <ac:spMkLst>
            <pc:docMk/>
            <pc:sldMk cId="2331627918" sldId="679"/>
            <ac:spMk id="17" creationId="{00000000-0000-0000-0000-000000000000}"/>
          </ac:spMkLst>
        </pc:spChg>
      </pc:sldChg>
      <pc:sldChg chg="del">
        <pc:chgData name="mahendra.cdac@gmail.com" userId="036982265d87b8e5" providerId="LiveId" clId="{151B4FE7-DC49-49D8-AE45-1623BB754C50}" dt="2021-05-15T15:48:20.018" v="220" actId="47"/>
        <pc:sldMkLst>
          <pc:docMk/>
          <pc:sldMk cId="2644087576" sldId="826"/>
        </pc:sldMkLst>
      </pc:sldChg>
      <pc:sldChg chg="del">
        <pc:chgData name="mahendra.cdac@gmail.com" userId="036982265d87b8e5" providerId="LiveId" clId="{151B4FE7-DC49-49D8-AE45-1623BB754C50}" dt="2021-05-15T12:23:19.571" v="58" actId="2696"/>
        <pc:sldMkLst>
          <pc:docMk/>
          <pc:sldMk cId="2889587644" sldId="827"/>
        </pc:sldMkLst>
      </pc:sldChg>
      <pc:sldChg chg="modSp add mod">
        <pc:chgData name="mahendra.cdac@gmail.com" userId="036982265d87b8e5" providerId="LiveId" clId="{151B4FE7-DC49-49D8-AE45-1623BB754C50}" dt="2021-05-15T12:43:36.963" v="108" actId="1036"/>
        <pc:sldMkLst>
          <pc:docMk/>
          <pc:sldMk cId="3455984568" sldId="827"/>
        </pc:sldMkLst>
        <pc:spChg chg="mod">
          <ac:chgData name="mahendra.cdac@gmail.com" userId="036982265d87b8e5" providerId="LiveId" clId="{151B4FE7-DC49-49D8-AE45-1623BB754C50}" dt="2021-05-15T12:43:28.052" v="97" actId="1035"/>
          <ac:spMkLst>
            <pc:docMk/>
            <pc:sldMk cId="3455984568" sldId="827"/>
            <ac:spMk id="4" creationId="{00000000-0000-0000-0000-000000000000}"/>
          </ac:spMkLst>
        </pc:spChg>
        <pc:spChg chg="mod">
          <ac:chgData name="mahendra.cdac@gmail.com" userId="036982265d87b8e5" providerId="LiveId" clId="{151B4FE7-DC49-49D8-AE45-1623BB754C50}" dt="2021-05-15T12:43:36.963" v="108" actId="1036"/>
          <ac:spMkLst>
            <pc:docMk/>
            <pc:sldMk cId="3455984568" sldId="827"/>
            <ac:spMk id="5" creationId="{00000000-0000-0000-0000-000000000000}"/>
          </ac:spMkLst>
        </pc:spChg>
      </pc:sldChg>
      <pc:sldChg chg="del">
        <pc:chgData name="mahendra.cdac@gmail.com" userId="036982265d87b8e5" providerId="LiveId" clId="{151B4FE7-DC49-49D8-AE45-1623BB754C50}" dt="2021-05-15T15:50:21.690" v="229" actId="47"/>
        <pc:sldMkLst>
          <pc:docMk/>
          <pc:sldMk cId="2947203639" sldId="828"/>
        </pc:sldMkLst>
      </pc:sldChg>
      <pc:sldChg chg="modSp add mod">
        <pc:chgData name="mahendra.cdac@gmail.com" userId="036982265d87b8e5" providerId="LiveId" clId="{151B4FE7-DC49-49D8-AE45-1623BB754C50}" dt="2021-05-16T04:28:44.271" v="352"/>
        <pc:sldMkLst>
          <pc:docMk/>
          <pc:sldMk cId="495631658" sldId="829"/>
        </pc:sldMkLst>
        <pc:spChg chg="mod">
          <ac:chgData name="mahendra.cdac@gmail.com" userId="036982265d87b8e5" providerId="LiveId" clId="{151B4FE7-DC49-49D8-AE45-1623BB754C50}" dt="2021-05-16T04:28:44.271" v="352"/>
          <ac:spMkLst>
            <pc:docMk/>
            <pc:sldMk cId="495631658" sldId="829"/>
            <ac:spMk id="4" creationId="{00000000-0000-0000-0000-000000000000}"/>
          </ac:spMkLst>
        </pc:spChg>
      </pc:sldChg>
      <pc:sldChg chg="del">
        <pc:chgData name="mahendra.cdac@gmail.com" userId="036982265d87b8e5" providerId="LiveId" clId="{151B4FE7-DC49-49D8-AE45-1623BB754C50}" dt="2021-05-15T15:47:22.245" v="217" actId="2696"/>
        <pc:sldMkLst>
          <pc:docMk/>
          <pc:sldMk cId="1814072854" sldId="829"/>
        </pc:sldMkLst>
      </pc:sldChg>
      <pc:sldChg chg="del">
        <pc:chgData name="mahendra.cdac@gmail.com" userId="036982265d87b8e5" providerId="LiveId" clId="{151B4FE7-DC49-49D8-AE45-1623BB754C50}" dt="2021-05-15T15:52:17.115" v="231" actId="47"/>
        <pc:sldMkLst>
          <pc:docMk/>
          <pc:sldMk cId="3592935517" sldId="881"/>
        </pc:sldMkLst>
      </pc:sldChg>
      <pc:sldChg chg="modSp mod">
        <pc:chgData name="mahendra.cdac@gmail.com" userId="036982265d87b8e5" providerId="LiveId" clId="{151B4FE7-DC49-49D8-AE45-1623BB754C50}" dt="2021-05-15T11:48:06.370" v="13" actId="20577"/>
        <pc:sldMkLst>
          <pc:docMk/>
          <pc:sldMk cId="1620550738" sldId="931"/>
        </pc:sldMkLst>
        <pc:spChg chg="mod">
          <ac:chgData name="mahendra.cdac@gmail.com" userId="036982265d87b8e5" providerId="LiveId" clId="{151B4FE7-DC49-49D8-AE45-1623BB754C50}" dt="2021-05-15T11:48:06.370" v="13" actId="20577"/>
          <ac:spMkLst>
            <pc:docMk/>
            <pc:sldMk cId="1620550738" sldId="931"/>
            <ac:spMk id="3" creationId="{00000000-0000-0000-0000-000000000000}"/>
          </ac:spMkLst>
        </pc:spChg>
      </pc:sldChg>
      <pc:sldChg chg="del">
        <pc:chgData name="mahendra.cdac@gmail.com" userId="036982265d87b8e5" providerId="LiveId" clId="{151B4FE7-DC49-49D8-AE45-1623BB754C50}" dt="2021-05-15T14:24:22.521" v="144" actId="47"/>
        <pc:sldMkLst>
          <pc:docMk/>
          <pc:sldMk cId="2538130760" sldId="981"/>
        </pc:sldMkLst>
      </pc:sldChg>
      <pc:sldChg chg="del">
        <pc:chgData name="mahendra.cdac@gmail.com" userId="036982265d87b8e5" providerId="LiveId" clId="{151B4FE7-DC49-49D8-AE45-1623BB754C50}" dt="2021-05-15T15:50:19.714" v="227" actId="47"/>
        <pc:sldMkLst>
          <pc:docMk/>
          <pc:sldMk cId="1754666331" sldId="1012"/>
        </pc:sldMkLst>
      </pc:sldChg>
      <pc:sldChg chg="del">
        <pc:chgData name="mahendra.cdac@gmail.com" userId="036982265d87b8e5" providerId="LiveId" clId="{151B4FE7-DC49-49D8-AE45-1623BB754C50}" dt="2021-05-15T15:48:40.241" v="223" actId="47"/>
        <pc:sldMkLst>
          <pc:docMk/>
          <pc:sldMk cId="1521834286" sldId="1018"/>
        </pc:sldMkLst>
      </pc:sldChg>
      <pc:sldChg chg="del">
        <pc:chgData name="mahendra.cdac@gmail.com" userId="036982265d87b8e5" providerId="LiveId" clId="{151B4FE7-DC49-49D8-AE45-1623BB754C50}" dt="2021-05-15T15:48:37.931" v="222" actId="47"/>
        <pc:sldMkLst>
          <pc:docMk/>
          <pc:sldMk cId="4264742767" sldId="1019"/>
        </pc:sldMkLst>
      </pc:sldChg>
      <pc:sldChg chg="del">
        <pc:chgData name="mahendra.cdac@gmail.com" userId="036982265d87b8e5" providerId="LiveId" clId="{151B4FE7-DC49-49D8-AE45-1623BB754C50}" dt="2021-05-15T15:48:42.433" v="224" actId="47"/>
        <pc:sldMkLst>
          <pc:docMk/>
          <pc:sldMk cId="2705348236" sldId="1020"/>
        </pc:sldMkLst>
      </pc:sldChg>
      <pc:sldChg chg="del">
        <pc:chgData name="mahendra.cdac@gmail.com" userId="036982265d87b8e5" providerId="LiveId" clId="{151B4FE7-DC49-49D8-AE45-1623BB754C50}" dt="2021-05-15T15:48:47.071" v="225" actId="47"/>
        <pc:sldMkLst>
          <pc:docMk/>
          <pc:sldMk cId="3657019908" sldId="1021"/>
        </pc:sldMkLst>
      </pc:sldChg>
      <pc:sldChg chg="del">
        <pc:chgData name="mahendra.cdac@gmail.com" userId="036982265d87b8e5" providerId="LiveId" clId="{151B4FE7-DC49-49D8-AE45-1623BB754C50}" dt="2021-05-15T15:48:53.407" v="226" actId="47"/>
        <pc:sldMkLst>
          <pc:docMk/>
          <pc:sldMk cId="53252156" sldId="1022"/>
        </pc:sldMkLst>
      </pc:sldChg>
      <pc:sldChg chg="delSp modSp modAnim">
        <pc:chgData name="mahendra.cdac@gmail.com" userId="036982265d87b8e5" providerId="LiveId" clId="{151B4FE7-DC49-49D8-AE45-1623BB754C50}" dt="2021-05-15T07:47:23.987" v="10" actId="20577"/>
        <pc:sldMkLst>
          <pc:docMk/>
          <pc:sldMk cId="4285678271" sldId="1024"/>
        </pc:sldMkLst>
        <pc:spChg chg="del">
          <ac:chgData name="mahendra.cdac@gmail.com" userId="036982265d87b8e5" providerId="LiveId" clId="{151B4FE7-DC49-49D8-AE45-1623BB754C50}" dt="2021-05-15T07:47:12.837" v="0" actId="478"/>
          <ac:spMkLst>
            <pc:docMk/>
            <pc:sldMk cId="4285678271" sldId="1024"/>
            <ac:spMk id="3074" creationId="{00000000-0000-0000-0000-000000000000}"/>
          </ac:spMkLst>
        </pc:spChg>
        <pc:spChg chg="mod">
          <ac:chgData name="mahendra.cdac@gmail.com" userId="036982265d87b8e5" providerId="LiveId" clId="{151B4FE7-DC49-49D8-AE45-1623BB754C50}" dt="2021-05-15T07:47:23.987" v="10" actId="20577"/>
          <ac:spMkLst>
            <pc:docMk/>
            <pc:sldMk cId="4285678271" sldId="1024"/>
            <ac:spMk id="3077" creationId="{00000000-0000-0000-0000-000000000000}"/>
          </ac:spMkLst>
        </pc:spChg>
      </pc:sldChg>
      <pc:sldChg chg="addSp modSp add del mod modAnim">
        <pc:chgData name="mahendra.cdac@gmail.com" userId="036982265d87b8e5" providerId="LiveId" clId="{151B4FE7-DC49-49D8-AE45-1623BB754C50}" dt="2021-05-16T04:14:20.817" v="336" actId="2696"/>
        <pc:sldMkLst>
          <pc:docMk/>
          <pc:sldMk cId="611710285" sldId="1026"/>
        </pc:sldMkLst>
        <pc:spChg chg="add mod">
          <ac:chgData name="mahendra.cdac@gmail.com" userId="036982265d87b8e5" providerId="LiveId" clId="{151B4FE7-DC49-49D8-AE45-1623BB754C50}" dt="2021-05-16T04:14:08.178" v="335" actId="20577"/>
          <ac:spMkLst>
            <pc:docMk/>
            <pc:sldMk cId="611710285" sldId="1026"/>
            <ac:spMk id="2" creationId="{C9E163F8-5919-449D-9F3F-347FF641B5FC}"/>
          </ac:spMkLst>
        </pc:spChg>
        <pc:spChg chg="mod">
          <ac:chgData name="mahendra.cdac@gmail.com" userId="036982265d87b8e5" providerId="LiveId" clId="{151B4FE7-DC49-49D8-AE45-1623BB754C50}" dt="2021-05-16T04:14:01.243" v="333" actId="20577"/>
          <ac:spMkLst>
            <pc:docMk/>
            <pc:sldMk cId="611710285" sldId="1026"/>
            <ac:spMk id="6" creationId="{00000000-0000-0000-0000-000000000000}"/>
          </ac:spMkLst>
        </pc:spChg>
        <pc:spChg chg="mod">
          <ac:chgData name="mahendra.cdac@gmail.com" userId="036982265d87b8e5" providerId="LiveId" clId="{151B4FE7-DC49-49D8-AE45-1623BB754C50}" dt="2021-05-15T12:19:41.266" v="56" actId="20577"/>
          <ac:spMkLst>
            <pc:docMk/>
            <pc:sldMk cId="611710285" sldId="1026"/>
            <ac:spMk id="26626" creationId="{00000000-0000-0000-0000-000000000000}"/>
          </ac:spMkLst>
        </pc:spChg>
      </pc:sldChg>
      <pc:sldChg chg="add">
        <pc:chgData name="mahendra.cdac@gmail.com" userId="036982265d87b8e5" providerId="LiveId" clId="{151B4FE7-DC49-49D8-AE45-1623BB754C50}" dt="2021-05-16T04:14:23.188" v="337"/>
        <pc:sldMkLst>
          <pc:docMk/>
          <pc:sldMk cId="935580264" sldId="1026"/>
        </pc:sldMkLst>
      </pc:sldChg>
      <pc:sldChg chg="add modAnim">
        <pc:chgData name="mahendra.cdac@gmail.com" userId="036982265d87b8e5" providerId="LiveId" clId="{151B4FE7-DC49-49D8-AE45-1623BB754C50}" dt="2021-05-16T03:54:05.515" v="291"/>
        <pc:sldMkLst>
          <pc:docMk/>
          <pc:sldMk cId="1740656732" sldId="1027"/>
        </pc:sldMkLst>
      </pc:sldChg>
      <pc:sldChg chg="add del">
        <pc:chgData name="mahendra.cdac@gmail.com" userId="036982265d87b8e5" providerId="LiveId" clId="{151B4FE7-DC49-49D8-AE45-1623BB754C50}" dt="2021-05-15T12:44:00.341" v="109" actId="47"/>
        <pc:sldMkLst>
          <pc:docMk/>
          <pc:sldMk cId="514396736" sldId="1028"/>
        </pc:sldMkLst>
      </pc:sldChg>
      <pc:sldChg chg="modSp add mod modAnim">
        <pc:chgData name="mahendra.cdac@gmail.com" userId="036982265d87b8e5" providerId="LiveId" clId="{151B4FE7-DC49-49D8-AE45-1623BB754C50}" dt="2021-05-16T04:07:46.569" v="295"/>
        <pc:sldMkLst>
          <pc:docMk/>
          <pc:sldMk cId="1623077094" sldId="1028"/>
        </pc:sldMkLst>
        <pc:spChg chg="mod">
          <ac:chgData name="mahendra.cdac@gmail.com" userId="036982265d87b8e5" providerId="LiveId" clId="{151B4FE7-DC49-49D8-AE45-1623BB754C50}" dt="2021-05-15T14:23:43.585" v="143" actId="14100"/>
          <ac:spMkLst>
            <pc:docMk/>
            <pc:sldMk cId="1623077094" sldId="1028"/>
            <ac:spMk id="2" creationId="{C9E163F8-5919-449D-9F3F-347FF641B5FC}"/>
          </ac:spMkLst>
        </pc:spChg>
        <pc:spChg chg="mod">
          <ac:chgData name="mahendra.cdac@gmail.com" userId="036982265d87b8e5" providerId="LiveId" clId="{151B4FE7-DC49-49D8-AE45-1623BB754C50}" dt="2021-05-15T14:23:20.379" v="141" actId="1038"/>
          <ac:spMkLst>
            <pc:docMk/>
            <pc:sldMk cId="1623077094" sldId="1028"/>
            <ac:spMk id="6" creationId="{00000000-0000-0000-0000-000000000000}"/>
          </ac:spMkLst>
        </pc:spChg>
        <pc:spChg chg="mod">
          <ac:chgData name="mahendra.cdac@gmail.com" userId="036982265d87b8e5" providerId="LiveId" clId="{151B4FE7-DC49-49D8-AE45-1623BB754C50}" dt="2021-05-15T14:21:44.608" v="128" actId="20577"/>
          <ac:spMkLst>
            <pc:docMk/>
            <pc:sldMk cId="1623077094" sldId="1028"/>
            <ac:spMk id="26626" creationId="{00000000-0000-0000-0000-000000000000}"/>
          </ac:spMkLst>
        </pc:spChg>
      </pc:sldChg>
      <pc:sldChg chg="addSp delSp modSp add mod modAnim">
        <pc:chgData name="mahendra.cdac@gmail.com" userId="036982265d87b8e5" providerId="LiveId" clId="{151B4FE7-DC49-49D8-AE45-1623BB754C50}" dt="2021-05-16T04:15:20.975" v="350" actId="20577"/>
        <pc:sldMkLst>
          <pc:docMk/>
          <pc:sldMk cId="1766640774" sldId="1029"/>
        </pc:sldMkLst>
        <pc:spChg chg="mod">
          <ac:chgData name="mahendra.cdac@gmail.com" userId="036982265d87b8e5" providerId="LiveId" clId="{151B4FE7-DC49-49D8-AE45-1623BB754C50}" dt="2021-05-16T04:07:55.636" v="297" actId="1036"/>
          <ac:spMkLst>
            <pc:docMk/>
            <pc:sldMk cId="1766640774" sldId="1029"/>
            <ac:spMk id="2" creationId="{C9E163F8-5919-449D-9F3F-347FF641B5FC}"/>
          </ac:spMkLst>
        </pc:spChg>
        <pc:spChg chg="add del mod">
          <ac:chgData name="mahendra.cdac@gmail.com" userId="036982265d87b8e5" providerId="LiveId" clId="{151B4FE7-DC49-49D8-AE45-1623BB754C50}" dt="2021-05-15T15:31:17.054" v="163"/>
          <ac:spMkLst>
            <pc:docMk/>
            <pc:sldMk cId="1766640774" sldId="1029"/>
            <ac:spMk id="3" creationId="{B24C5F5D-A34C-4F86-AFF5-1756253865A2}"/>
          </ac:spMkLst>
        </pc:spChg>
        <pc:spChg chg="add del">
          <ac:chgData name="mahendra.cdac@gmail.com" userId="036982265d87b8e5" providerId="LiveId" clId="{151B4FE7-DC49-49D8-AE45-1623BB754C50}" dt="2021-05-15T15:32:30.638" v="193" actId="478"/>
          <ac:spMkLst>
            <pc:docMk/>
            <pc:sldMk cId="1766640774" sldId="1029"/>
            <ac:spMk id="4" creationId="{73C8CBE2-4D29-4EDF-BB78-81A8FB1F3489}"/>
          </ac:spMkLst>
        </pc:spChg>
        <pc:spChg chg="add del mod">
          <ac:chgData name="mahendra.cdac@gmail.com" userId="036982265d87b8e5" providerId="LiveId" clId="{151B4FE7-DC49-49D8-AE45-1623BB754C50}" dt="2021-05-16T04:07:55.636" v="297" actId="1036"/>
          <ac:spMkLst>
            <pc:docMk/>
            <pc:sldMk cId="1766640774" sldId="1029"/>
            <ac:spMk id="5" creationId="{45CEDBCC-5924-497E-8178-662B21620199}"/>
          </ac:spMkLst>
        </pc:spChg>
        <pc:spChg chg="mod">
          <ac:chgData name="mahendra.cdac@gmail.com" userId="036982265d87b8e5" providerId="LiveId" clId="{151B4FE7-DC49-49D8-AE45-1623BB754C50}" dt="2021-05-16T04:07:55.636" v="297" actId="1036"/>
          <ac:spMkLst>
            <pc:docMk/>
            <pc:sldMk cId="1766640774" sldId="1029"/>
            <ac:spMk id="6" creationId="{00000000-0000-0000-0000-000000000000}"/>
          </ac:spMkLst>
        </pc:spChg>
        <pc:spChg chg="add del mod">
          <ac:chgData name="mahendra.cdac@gmail.com" userId="036982265d87b8e5" providerId="LiveId" clId="{151B4FE7-DC49-49D8-AE45-1623BB754C50}" dt="2021-05-16T04:07:55.636" v="297" actId="1036"/>
          <ac:spMkLst>
            <pc:docMk/>
            <pc:sldMk cId="1766640774" sldId="1029"/>
            <ac:spMk id="7" creationId="{3AF2A4D7-F623-46AC-94EA-A2F448468D4C}"/>
          </ac:spMkLst>
        </pc:spChg>
        <pc:spChg chg="mod">
          <ac:chgData name="mahendra.cdac@gmail.com" userId="036982265d87b8e5" providerId="LiveId" clId="{151B4FE7-DC49-49D8-AE45-1623BB754C50}" dt="2021-05-16T04:15:20.975" v="350" actId="20577"/>
          <ac:spMkLst>
            <pc:docMk/>
            <pc:sldMk cId="1766640774" sldId="1029"/>
            <ac:spMk id="26626" creationId="{00000000-0000-0000-0000-000000000000}"/>
          </ac:spMkLst>
        </pc:spChg>
      </pc:sldChg>
      <pc:sldChg chg="modSp add del mod">
        <pc:chgData name="mahendra.cdac@gmail.com" userId="036982265d87b8e5" providerId="LiveId" clId="{151B4FE7-DC49-49D8-AE45-1623BB754C50}" dt="2021-05-16T04:31:25.500" v="379" actId="47"/>
        <pc:sldMkLst>
          <pc:docMk/>
          <pc:sldMk cId="4131697067" sldId="1030"/>
        </pc:sldMkLst>
        <pc:spChg chg="mod">
          <ac:chgData name="mahendra.cdac@gmail.com" userId="036982265d87b8e5" providerId="LiveId" clId="{151B4FE7-DC49-49D8-AE45-1623BB754C50}" dt="2021-05-16T04:30:36.260" v="378" actId="6549"/>
          <ac:spMkLst>
            <pc:docMk/>
            <pc:sldMk cId="4131697067" sldId="1030"/>
            <ac:spMk id="6" creationId="{00000000-0000-0000-0000-000000000000}"/>
          </ac:spMkLst>
        </pc:spChg>
      </pc:sldChg>
      <pc:sldChg chg="add del">
        <pc:chgData name="mahendra.cdac@gmail.com" userId="036982265d87b8e5" providerId="LiveId" clId="{151B4FE7-DC49-49D8-AE45-1623BB754C50}" dt="2021-05-16T04:31:26.738" v="380" actId="47"/>
        <pc:sldMkLst>
          <pc:docMk/>
          <pc:sldMk cId="674902976" sldId="1031"/>
        </pc:sldMkLst>
      </pc:sldChg>
      <pc:sldChg chg="add del">
        <pc:chgData name="mahendra.cdac@gmail.com" userId="036982265d87b8e5" providerId="LiveId" clId="{151B4FE7-DC49-49D8-AE45-1623BB754C50}" dt="2021-05-15T16:14:01.265" v="233" actId="47"/>
        <pc:sldMkLst>
          <pc:docMk/>
          <pc:sldMk cId="1752414057" sldId="1032"/>
        </pc:sldMkLst>
      </pc:sldChg>
      <pc:sldChg chg="modSp add del mod modAnim">
        <pc:chgData name="mahendra.cdac@gmail.com" userId="036982265d87b8e5" providerId="LiveId" clId="{151B4FE7-DC49-49D8-AE45-1623BB754C50}" dt="2021-05-16T04:31:58.256" v="381" actId="47"/>
        <pc:sldMkLst>
          <pc:docMk/>
          <pc:sldMk cId="2485744571" sldId="1032"/>
        </pc:sldMkLst>
        <pc:spChg chg="mod">
          <ac:chgData name="mahendra.cdac@gmail.com" userId="036982265d87b8e5" providerId="LiveId" clId="{151B4FE7-DC49-49D8-AE45-1623BB754C50}" dt="2021-05-16T04:08:14.894" v="299" actId="1036"/>
          <ac:spMkLst>
            <pc:docMk/>
            <pc:sldMk cId="2485744571" sldId="1032"/>
            <ac:spMk id="2" creationId="{C9E163F8-5919-449D-9F3F-347FF641B5FC}"/>
          </ac:spMkLst>
        </pc:spChg>
        <pc:spChg chg="mod">
          <ac:chgData name="mahendra.cdac@gmail.com" userId="036982265d87b8e5" providerId="LiveId" clId="{151B4FE7-DC49-49D8-AE45-1623BB754C50}" dt="2021-05-16T04:08:14.894" v="299" actId="1036"/>
          <ac:spMkLst>
            <pc:docMk/>
            <pc:sldMk cId="2485744571" sldId="1032"/>
            <ac:spMk id="5" creationId="{45CEDBCC-5924-497E-8178-662B21620199}"/>
          </ac:spMkLst>
        </pc:spChg>
        <pc:spChg chg="mod">
          <ac:chgData name="mahendra.cdac@gmail.com" userId="036982265d87b8e5" providerId="LiveId" clId="{151B4FE7-DC49-49D8-AE45-1623BB754C50}" dt="2021-05-16T04:08:14.894" v="299" actId="1036"/>
          <ac:spMkLst>
            <pc:docMk/>
            <pc:sldMk cId="2485744571" sldId="1032"/>
            <ac:spMk id="6" creationId="{00000000-0000-0000-0000-000000000000}"/>
          </ac:spMkLst>
        </pc:spChg>
        <pc:spChg chg="mod">
          <ac:chgData name="mahendra.cdac@gmail.com" userId="036982265d87b8e5" providerId="LiveId" clId="{151B4FE7-DC49-49D8-AE45-1623BB754C50}" dt="2021-05-16T04:08:14.894" v="299" actId="1036"/>
          <ac:spMkLst>
            <pc:docMk/>
            <pc:sldMk cId="2485744571" sldId="1032"/>
            <ac:spMk id="7" creationId="{3AF2A4D7-F623-46AC-94EA-A2F448468D4C}"/>
          </ac:spMkLst>
        </pc:spChg>
        <pc:spChg chg="mod">
          <ac:chgData name="mahendra.cdac@gmail.com" userId="036982265d87b8e5" providerId="LiveId" clId="{151B4FE7-DC49-49D8-AE45-1623BB754C50}" dt="2021-05-16T04:10:11.743" v="324" actId="20577"/>
          <ac:spMkLst>
            <pc:docMk/>
            <pc:sldMk cId="2485744571" sldId="1032"/>
            <ac:spMk id="26626" creationId="{00000000-0000-0000-0000-000000000000}"/>
          </ac:spMkLst>
        </pc:spChg>
      </pc:sldChg>
      <pc:sldChg chg="modSp add del mod">
        <pc:chgData name="mahendra.cdac@gmail.com" userId="036982265d87b8e5" providerId="LiveId" clId="{151B4FE7-DC49-49D8-AE45-1623BB754C50}" dt="2021-05-15T16:20:07.718" v="289" actId="2696"/>
        <pc:sldMkLst>
          <pc:docMk/>
          <pc:sldMk cId="514948120" sldId="1033"/>
        </pc:sldMkLst>
        <pc:spChg chg="mod">
          <ac:chgData name="mahendra.cdac@gmail.com" userId="036982265d87b8e5" providerId="LiveId" clId="{151B4FE7-DC49-49D8-AE45-1623BB754C50}" dt="2021-05-15T16:17:29.361" v="277" actId="1038"/>
          <ac:spMkLst>
            <pc:docMk/>
            <pc:sldMk cId="514948120" sldId="1033"/>
            <ac:spMk id="2" creationId="{C9E163F8-5919-449D-9F3F-347FF641B5FC}"/>
          </ac:spMkLst>
        </pc:spChg>
        <pc:spChg chg="mod">
          <ac:chgData name="mahendra.cdac@gmail.com" userId="036982265d87b8e5" providerId="LiveId" clId="{151B4FE7-DC49-49D8-AE45-1623BB754C50}" dt="2021-05-15T16:17:39.494" v="278" actId="207"/>
          <ac:spMkLst>
            <pc:docMk/>
            <pc:sldMk cId="514948120" sldId="1033"/>
            <ac:spMk id="6" creationId="{00000000-0000-0000-0000-000000000000}"/>
          </ac:spMkLst>
        </pc:spChg>
        <pc:spChg chg="mod">
          <ac:chgData name="mahendra.cdac@gmail.com" userId="036982265d87b8e5" providerId="LiveId" clId="{151B4FE7-DC49-49D8-AE45-1623BB754C50}" dt="2021-05-15T16:18:33.488" v="287" actId="1035"/>
          <ac:spMkLst>
            <pc:docMk/>
            <pc:sldMk cId="514948120" sldId="1033"/>
            <ac:spMk id="7" creationId="{3AF2A4D7-F623-46AC-94EA-A2F448468D4C}"/>
          </ac:spMkLst>
        </pc:spChg>
      </pc:sldChg>
      <pc:sldChg chg="modSp add modAnim">
        <pc:chgData name="mahendra.cdac@gmail.com" userId="036982265d87b8e5" providerId="LiveId" clId="{151B4FE7-DC49-49D8-AE45-1623BB754C50}" dt="2021-05-16T04:09:10.802" v="306" actId="20577"/>
        <pc:sldMkLst>
          <pc:docMk/>
          <pc:sldMk cId="1921787433" sldId="1033"/>
        </pc:sldMkLst>
        <pc:spChg chg="mod">
          <ac:chgData name="mahendra.cdac@gmail.com" userId="036982265d87b8e5" providerId="LiveId" clId="{151B4FE7-DC49-49D8-AE45-1623BB754C50}" dt="2021-05-16T03:55:07.072" v="294" actId="1036"/>
          <ac:spMkLst>
            <pc:docMk/>
            <pc:sldMk cId="1921787433" sldId="1033"/>
            <ac:spMk id="2" creationId="{C9E163F8-5919-449D-9F3F-347FF641B5FC}"/>
          </ac:spMkLst>
        </pc:spChg>
        <pc:spChg chg="mod">
          <ac:chgData name="mahendra.cdac@gmail.com" userId="036982265d87b8e5" providerId="LiveId" clId="{151B4FE7-DC49-49D8-AE45-1623BB754C50}" dt="2021-05-16T03:55:07.072" v="294" actId="1036"/>
          <ac:spMkLst>
            <pc:docMk/>
            <pc:sldMk cId="1921787433" sldId="1033"/>
            <ac:spMk id="5" creationId="{45CEDBCC-5924-497E-8178-662B21620199}"/>
          </ac:spMkLst>
        </pc:spChg>
        <pc:spChg chg="mod">
          <ac:chgData name="mahendra.cdac@gmail.com" userId="036982265d87b8e5" providerId="LiveId" clId="{151B4FE7-DC49-49D8-AE45-1623BB754C50}" dt="2021-05-16T03:55:07.072" v="294" actId="1036"/>
          <ac:spMkLst>
            <pc:docMk/>
            <pc:sldMk cId="1921787433" sldId="1033"/>
            <ac:spMk id="6" creationId="{00000000-0000-0000-0000-000000000000}"/>
          </ac:spMkLst>
        </pc:spChg>
        <pc:spChg chg="mod">
          <ac:chgData name="mahendra.cdac@gmail.com" userId="036982265d87b8e5" providerId="LiveId" clId="{151B4FE7-DC49-49D8-AE45-1623BB754C50}" dt="2021-05-16T03:55:07.072" v="294" actId="1036"/>
          <ac:spMkLst>
            <pc:docMk/>
            <pc:sldMk cId="1921787433" sldId="1033"/>
            <ac:spMk id="7" creationId="{3AF2A4D7-F623-46AC-94EA-A2F448468D4C}"/>
          </ac:spMkLst>
        </pc:spChg>
        <pc:spChg chg="mod">
          <ac:chgData name="mahendra.cdac@gmail.com" userId="036982265d87b8e5" providerId="LiveId" clId="{151B4FE7-DC49-49D8-AE45-1623BB754C50}" dt="2021-05-16T04:09:10.802" v="306" actId="20577"/>
          <ac:spMkLst>
            <pc:docMk/>
            <pc:sldMk cId="1921787433" sldId="1033"/>
            <ac:spMk id="26626" creationId="{00000000-0000-0000-0000-000000000000}"/>
          </ac:spMkLst>
        </pc:spChg>
      </pc:sldChg>
      <pc:sldChg chg="new del">
        <pc:chgData name="mahendra.cdac@gmail.com" userId="036982265d87b8e5" providerId="LiveId" clId="{151B4FE7-DC49-49D8-AE45-1623BB754C50}" dt="2021-05-16T04:42:47.097" v="383" actId="47"/>
        <pc:sldMkLst>
          <pc:docMk/>
          <pc:sldMk cId="1494429778" sldId="103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10/4/2021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 xmlns:p14="http://schemas.microsoft.com/office/powerpoint/2010/main"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
        <p:nvSpPr>
          <p:cNvPr id="1065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2466FB8-6C8C-4F86-98E5-42DDD0F498BF}" type="slidenum">
              <a:rPr lang="en-US" altLang="en-US">
                <a:solidFill>
                  <a:srgbClr val="000000"/>
                </a:solidFill>
                <a:latin typeface="GillSans" pitchFamily="1" charset="0"/>
                <a:ea typeface="ヒラギノ角ゴ ProN W3" charset="-128"/>
              </a:rPr>
              <a:pPr eaLnBrk="1" hangingPunct="1">
                <a:spcBef>
                  <a:spcPct val="0"/>
                </a:spcBef>
              </a:pPr>
              <a:t>1</a:t>
            </a:fld>
            <a:endParaRPr lang="en-US" altLang="en-US">
              <a:solidFill>
                <a:srgbClr val="000000"/>
              </a:solidFill>
              <a:latin typeface="GillSans" pitchFamily="1" charset="0"/>
              <a:ea typeface="ヒラギノ角ゴ ProN W3" charset="-128"/>
            </a:endParaRPr>
          </a:p>
        </p:txBody>
      </p:sp>
      <p:sp>
        <p:nvSpPr>
          <p:cNvPr id="106501" name="Footer Placeholder 1"/>
          <p:cNvSpPr>
            <a:spLocks noGrp="1"/>
          </p:cNvSpPr>
          <p:nvPr>
            <p:ph type="ftr"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r>
              <a:rPr lang="en-US" altLang="en-US">
                <a:solidFill>
                  <a:srgbClr val="000000"/>
                </a:solidFill>
                <a:latin typeface="GillSans" pitchFamily="1" charset="0"/>
                <a:ea typeface="ヒラギノ角ゴ ProN W3" charset="-128"/>
              </a:rPr>
              <a:t>DSBDA-2015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11</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206776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12</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2963092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13</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extLst>
      <p:ext uri="{BB962C8B-B14F-4D97-AF65-F5344CB8AC3E}">
        <p14:creationId xmlns="" xmlns:p14="http://schemas.microsoft.com/office/powerpoint/2010/main" val="2222862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14</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extLst>
      <p:ext uri="{BB962C8B-B14F-4D97-AF65-F5344CB8AC3E}">
        <p14:creationId xmlns="" xmlns:p14="http://schemas.microsoft.com/office/powerpoint/2010/main" val="3294974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15</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r>
              <a:rPr lang="en-US" dirty="0"/>
              <a:t>http://www.c4learn.com/c-programming/c-pointer-array-structure/</a:t>
            </a:r>
          </a:p>
        </p:txBody>
      </p:sp>
    </p:spTree>
    <p:extLst>
      <p:ext uri="{BB962C8B-B14F-4D97-AF65-F5344CB8AC3E}">
        <p14:creationId xmlns="" xmlns:p14="http://schemas.microsoft.com/office/powerpoint/2010/main" val="3342603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16</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r>
              <a:rPr lang="en-US" dirty="0"/>
              <a:t>http://www.c4learn.com/c-programming/c-pointer-array-structure/</a:t>
            </a:r>
          </a:p>
        </p:txBody>
      </p:sp>
    </p:spTree>
    <p:extLst>
      <p:ext uri="{BB962C8B-B14F-4D97-AF65-F5344CB8AC3E}">
        <p14:creationId xmlns="" xmlns:p14="http://schemas.microsoft.com/office/powerpoint/2010/main" val="745806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18</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D15DB46-74A7-45B1-AD80-92D08DD55F18}" type="slidenum">
              <a:rPr lang="en-US" altLang="en-US"/>
              <a:pPr/>
              <a:t>20</a:t>
            </a:fld>
            <a:endParaRPr lang="en-US" altLang="en-US"/>
          </a:p>
        </p:txBody>
      </p:sp>
      <p:sp>
        <p:nvSpPr>
          <p:cNvPr id="369666"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F3325EC7-0905-4FA8-A1A9-921598F9A4FA}" type="slidenum">
              <a:rPr lang="en-US" altLang="en-US" sz="1200"/>
              <a:pPr algn="r" eaLnBrk="1" hangingPunct="1"/>
              <a:t>20</a:t>
            </a:fld>
            <a:endParaRPr lang="en-US" altLang="en-US" sz="1200"/>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See </a:t>
            </a:r>
            <a:r>
              <a:rPr lang="en-US" altLang="en-US" dirty="0">
                <a:cs typeface="Times New Roman" pitchFamily="18" charset="0"/>
              </a:rPr>
              <a:t>§2.9 and §6.9 in Kernighan &amp; Ritchie</a:t>
            </a:r>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1172AA-F082-4A45-B799-BEDD102EFCF2}" type="slidenum">
              <a:rPr lang="en-US" altLang="en-US"/>
              <a:pPr/>
              <a:t>21</a:t>
            </a:fld>
            <a:endParaRPr lang="en-US" altLang="en-US"/>
          </a:p>
        </p:txBody>
      </p:sp>
      <p:sp>
        <p:nvSpPr>
          <p:cNvPr id="371714"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FCC88F93-DCE3-4977-9D14-706D81AE80CF}" type="slidenum">
              <a:rPr lang="en-US" altLang="en-US" sz="1200"/>
              <a:pPr algn="r" eaLnBrk="1" hangingPunct="1"/>
              <a:t>21</a:t>
            </a:fld>
            <a:endParaRPr lang="en-US" altLang="en-US" sz="1200"/>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p:txBody>
          <a:bodyPr/>
          <a:lstStyle/>
          <a:p>
            <a:r>
              <a:rPr lang="en-US" altLang="en-US" dirty="0"/>
              <a:t>http://www.cs.umd.edu/class/spring2003/cmsc311/Notes/BitOp/bitwise.html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1172AA-F082-4A45-B799-BEDD102EFCF2}" type="slidenum">
              <a:rPr lang="en-US" altLang="en-US"/>
              <a:pPr/>
              <a:t>22</a:t>
            </a:fld>
            <a:endParaRPr lang="en-US" altLang="en-US"/>
          </a:p>
        </p:txBody>
      </p:sp>
      <p:sp>
        <p:nvSpPr>
          <p:cNvPr id="371714"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FCC88F93-DCE3-4977-9D14-706D81AE80CF}" type="slidenum">
              <a:rPr lang="en-US" altLang="en-US" sz="1200"/>
              <a:pPr algn="r" eaLnBrk="1" hangingPunct="1"/>
              <a:t>22</a:t>
            </a:fld>
            <a:endParaRPr lang="en-US" altLang="en-US" sz="1200"/>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p:txBody>
          <a:bodyPr/>
          <a:lstStyle/>
          <a:p>
            <a:r>
              <a:rPr lang="en-US" altLang="en-US" dirty="0"/>
              <a:t>http://www.cs.umd.edu/class/spring2003/cmsc311/Notes/BitOp/bitwise.html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&amp; R Book</a:t>
            </a:r>
          </a:p>
        </p:txBody>
      </p:sp>
      <p:sp>
        <p:nvSpPr>
          <p:cNvPr id="4" name="Slide Number Placeholder 3"/>
          <p:cNvSpPr>
            <a:spLocks noGrp="1"/>
          </p:cNvSpPr>
          <p:nvPr>
            <p:ph type="sldNum" sz="quarter" idx="10"/>
          </p:nvPr>
        </p:nvSpPr>
        <p:spPr/>
        <p:txBody>
          <a:bodyPr/>
          <a:lstStyle/>
          <a:p>
            <a:fld id="{5B6EB2E8-AC2F-4F75-B2AF-4BCD048A8986}" type="slidenum">
              <a:rPr lang="en-US" smtClean="0"/>
              <a:pPr/>
              <a:t>3</a:t>
            </a:fld>
            <a:endParaRPr lang="en-US"/>
          </a:p>
        </p:txBody>
      </p:sp>
    </p:spTree>
    <p:extLst>
      <p:ext uri="{BB962C8B-B14F-4D97-AF65-F5344CB8AC3E}">
        <p14:creationId xmlns="" xmlns:p14="http://schemas.microsoft.com/office/powerpoint/2010/main" val="2739770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B796638-11C6-4539-9748-64757F92EE60}" type="slidenum">
              <a:rPr lang="en-US" altLang="en-US"/>
              <a:pPr/>
              <a:t>23</a:t>
            </a:fld>
            <a:endParaRPr lang="en-US" altLang="en-US"/>
          </a:p>
        </p:txBody>
      </p:sp>
      <p:sp>
        <p:nvSpPr>
          <p:cNvPr id="373762"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9626D48F-00C7-485C-84C6-787AD4AC695F}" type="slidenum">
              <a:rPr lang="en-US" altLang="en-US" sz="1200"/>
              <a:pPr algn="r" eaLnBrk="1" hangingPunct="1"/>
              <a:t>23</a:t>
            </a:fld>
            <a:endParaRPr lang="en-US" altLang="en-US" sz="1200"/>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035F777-A5E4-413A-B09F-A753EB7C2B83}" type="slidenum">
              <a:rPr lang="en-US" altLang="en-US"/>
              <a:pPr/>
              <a:t>24</a:t>
            </a:fld>
            <a:endParaRPr lang="en-US" altLang="en-US"/>
          </a:p>
        </p:txBody>
      </p:sp>
      <p:sp>
        <p:nvSpPr>
          <p:cNvPr id="394242"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577C042E-0351-458C-87A6-816D7F4FE78B}" type="slidenum">
              <a:rPr lang="en-US" altLang="en-US" sz="1200"/>
              <a:pPr algn="r" eaLnBrk="1" hangingPunct="1"/>
              <a:t>24</a:t>
            </a:fld>
            <a:endParaRPr lang="en-US" altLang="en-US" sz="1200"/>
          </a:p>
        </p:txBody>
      </p:sp>
      <p:sp>
        <p:nvSpPr>
          <p:cNvPr id="394243" name="Rectangle 2"/>
          <p:cNvSpPr>
            <a:spLocks noGrp="1" noRot="1" noChangeAspect="1" noChangeArrowheads="1" noTextEdit="1"/>
          </p:cNvSpPr>
          <p:nvPr>
            <p:ph type="sldImg"/>
          </p:nvPr>
        </p:nvSpPr>
        <p:spPr>
          <a:ln/>
        </p:spPr>
      </p:sp>
      <p:sp>
        <p:nvSpPr>
          <p:cNvPr id="394244"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035F777-A5E4-413A-B09F-A753EB7C2B83}" type="slidenum">
              <a:rPr lang="en-US" altLang="en-US"/>
              <a:pPr/>
              <a:t>25</a:t>
            </a:fld>
            <a:endParaRPr lang="en-US" altLang="en-US"/>
          </a:p>
        </p:txBody>
      </p:sp>
      <p:sp>
        <p:nvSpPr>
          <p:cNvPr id="394242"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577C042E-0351-458C-87A6-816D7F4FE78B}" type="slidenum">
              <a:rPr lang="en-US" altLang="en-US" sz="1200"/>
              <a:pPr algn="r" eaLnBrk="1" hangingPunct="1"/>
              <a:t>25</a:t>
            </a:fld>
            <a:endParaRPr lang="en-US" altLang="en-US" sz="1200"/>
          </a:p>
        </p:txBody>
      </p:sp>
      <p:sp>
        <p:nvSpPr>
          <p:cNvPr id="394243" name="Rectangle 2"/>
          <p:cNvSpPr>
            <a:spLocks noGrp="1" noRot="1" noChangeAspect="1" noChangeArrowheads="1" noTextEdit="1"/>
          </p:cNvSpPr>
          <p:nvPr>
            <p:ph type="sldImg"/>
          </p:nvPr>
        </p:nvSpPr>
        <p:spPr>
          <a:ln/>
        </p:spPr>
      </p:sp>
      <p:sp>
        <p:nvSpPr>
          <p:cNvPr id="394244"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030C63-5E05-4FD9-A06D-DE0895BC7442}" type="slidenum">
              <a:rPr lang="en-US" altLang="en-US"/>
              <a:pPr/>
              <a:t>26</a:t>
            </a:fld>
            <a:endParaRPr lang="en-US" altLang="en-US"/>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8A0B520-4701-42CF-8FA9-DABB74E91B21}" type="slidenum">
              <a:rPr lang="en-US" altLang="en-US"/>
              <a:pPr/>
              <a:t>27</a:t>
            </a:fld>
            <a:endParaRPr lang="en-US" altLang="en-US"/>
          </a:p>
        </p:txBody>
      </p:sp>
      <p:sp>
        <p:nvSpPr>
          <p:cNvPr id="377858"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4FE2058E-BA80-4F1C-B8F5-F78302CBAECC}" type="slidenum">
              <a:rPr lang="en-US" altLang="en-US" sz="1200"/>
              <a:pPr algn="r" eaLnBrk="1" hangingPunct="1"/>
              <a:t>27</a:t>
            </a:fld>
            <a:endParaRPr lang="en-US" altLang="en-US" sz="1200"/>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F549100-5FB1-481B-9C6B-DE3F74CFB275}" type="slidenum">
              <a:rPr lang="en-US" altLang="en-US"/>
              <a:pPr/>
              <a:t>28</a:t>
            </a:fld>
            <a:endParaRPr lang="en-US" altLang="en-US"/>
          </a:p>
        </p:txBody>
      </p:sp>
      <p:sp>
        <p:nvSpPr>
          <p:cNvPr id="375810"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540934BF-EB6D-4C08-9169-75594227335C}" type="slidenum">
              <a:rPr lang="en-US" altLang="en-US" sz="1200"/>
              <a:pPr algn="r" eaLnBrk="1" hangingPunct="1"/>
              <a:t>28</a:t>
            </a:fld>
            <a:endParaRPr lang="en-US" altLang="en-US" sz="1200"/>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42A51EF-C483-4939-9579-6216DDB1ADC7}" type="slidenum">
              <a:rPr lang="en-US" altLang="en-US"/>
              <a:pPr/>
              <a:t>29</a:t>
            </a:fld>
            <a:endParaRPr lang="en-US" altLang="en-US"/>
          </a:p>
        </p:txBody>
      </p:sp>
      <p:sp>
        <p:nvSpPr>
          <p:cNvPr id="379906"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5C2ECBA2-CD52-4034-8C43-4711A7807C54}" type="slidenum">
              <a:rPr lang="en-US" altLang="en-US" sz="1200"/>
              <a:pPr algn="r" eaLnBrk="1" hangingPunct="1"/>
              <a:t>29</a:t>
            </a:fld>
            <a:endParaRPr lang="en-US" altLang="en-US" sz="1200"/>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924A817-F37D-4B73-AD35-0CBE2CB84644}" type="slidenum">
              <a:rPr lang="en-US" altLang="en-US"/>
              <a:pPr/>
              <a:t>32</a:t>
            </a:fld>
            <a:endParaRPr lang="en-US" altLang="en-US"/>
          </a:p>
        </p:txBody>
      </p:sp>
      <p:sp>
        <p:nvSpPr>
          <p:cNvPr id="384002" name="Rectangle 7"/>
          <p:cNvSpPr txBox="1">
            <a:spLocks noGrp="1" noChangeArrowheads="1"/>
          </p:cNvSpPr>
          <p:nvPr/>
        </p:nvSpPr>
        <p:spPr bwMode="auto">
          <a:xfrm>
            <a:off x="3885010" y="8684684"/>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1" hangingPunct="1"/>
            <a:fld id="{5BB94628-129C-45F9-878E-9AB4A9AA79EB}" type="slidenum">
              <a:rPr lang="en-US" altLang="en-US" sz="1200"/>
              <a:pPr algn="r" eaLnBrk="1" hangingPunct="1"/>
              <a:t>32</a:t>
            </a:fld>
            <a:endParaRPr lang="en-US" altLang="en-US" sz="1200"/>
          </a:p>
        </p:txBody>
      </p:sp>
      <p:sp>
        <p:nvSpPr>
          <p:cNvPr id="384003" name="Rectangle 2"/>
          <p:cNvSpPr>
            <a:spLocks noGrp="1" noRot="1" noChangeAspect="1" noChangeArrowheads="1" noTextEdit="1"/>
          </p:cNvSpPr>
          <p:nvPr>
            <p:ph type="sldImg"/>
          </p:nvPr>
        </p:nvSpPr>
        <p:spPr>
          <a:ln/>
        </p:spPr>
      </p:sp>
      <p:sp>
        <p:nvSpPr>
          <p:cNvPr id="384004"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34</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38</a:t>
            </a:fld>
            <a:endParaRPr lang="en-US"/>
          </a:p>
        </p:txBody>
      </p:sp>
    </p:spTree>
    <p:extLst>
      <p:ext uri="{BB962C8B-B14F-4D97-AF65-F5344CB8AC3E}">
        <p14:creationId xmlns="" xmlns:p14="http://schemas.microsoft.com/office/powerpoint/2010/main" val="18513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4</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5</a:t>
            </a:fld>
            <a:endParaRPr lang="en-US"/>
          </a:p>
        </p:txBody>
      </p:sp>
    </p:spTree>
    <p:extLst>
      <p:ext uri="{BB962C8B-B14F-4D97-AF65-F5344CB8AC3E}">
        <p14:creationId xmlns="" xmlns:p14="http://schemas.microsoft.com/office/powerpoint/2010/main" val="561989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6</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7</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extLst>
      <p:ext uri="{BB962C8B-B14F-4D97-AF65-F5344CB8AC3E}">
        <p14:creationId xmlns="" xmlns:p14="http://schemas.microsoft.com/office/powerpoint/2010/main" val="390713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8</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extLst>
      <p:ext uri="{BB962C8B-B14F-4D97-AF65-F5344CB8AC3E}">
        <p14:creationId xmlns="" xmlns:p14="http://schemas.microsoft.com/office/powerpoint/2010/main" val="17607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9</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pPr marL="0" indent="0" algn="just" eaLnBrk="1">
              <a:lnSpc>
                <a:spcPct val="150000"/>
              </a:lnSpc>
              <a:spcAft>
                <a:spcPts val="293"/>
              </a:spcAft>
              <a:buFont typeface="Wingdings" pitchFamily="2" charset="2"/>
              <a:buNone/>
            </a:pPr>
            <a:r>
              <a:rPr lang="en-IN" sz="1700" b="0" dirty="0">
                <a:solidFill>
                  <a:srgbClr val="006600"/>
                </a:solidFill>
                <a:latin typeface="+mn-lt"/>
                <a:ea typeface="+mn-ea"/>
                <a:cs typeface="+mn-cs"/>
              </a:rPr>
              <a:t>Some</a:t>
            </a:r>
            <a:r>
              <a:rPr lang="en-IN" sz="1700" b="0" baseline="0" dirty="0">
                <a:solidFill>
                  <a:srgbClr val="006600"/>
                </a:solidFill>
                <a:latin typeface="+mn-lt"/>
                <a:ea typeface="+mn-ea"/>
                <a:cs typeface="+mn-cs"/>
              </a:rPr>
              <a:t> times the existing data types are not sufficient to represent our data. SO, We need our own data types.</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For example I want to define the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Example: </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type car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brand</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char(</a:t>
            </a:r>
            <a:r>
              <a:rPr lang="en-IN" sz="1700" b="0" baseline="0" dirty="0" err="1">
                <a:solidFill>
                  <a:srgbClr val="006600"/>
                </a:solidFill>
                <a:latin typeface="+mn-lt"/>
                <a:ea typeface="+mn-ea"/>
                <a:cs typeface="+mn-cs"/>
              </a:rPr>
              <a:t>len</a:t>
            </a:r>
            <a:r>
              <a:rPr lang="en-IN" sz="1700" b="0" baseline="0" dirty="0">
                <a:solidFill>
                  <a:srgbClr val="006600"/>
                </a:solidFill>
                <a:latin typeface="+mn-lt"/>
                <a:ea typeface="+mn-ea"/>
                <a:cs typeface="+mn-cs"/>
              </a:rPr>
              <a:t>=20) :: model</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double :: price</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   integer :: year</a:t>
            </a: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End type car</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r>
              <a:rPr lang="en-IN" sz="1700" b="0" baseline="0" dirty="0">
                <a:solidFill>
                  <a:srgbClr val="006600"/>
                </a:solidFill>
                <a:latin typeface="+mn-lt"/>
                <a:ea typeface="+mn-ea"/>
                <a:cs typeface="+mn-cs"/>
              </a:rPr>
              <a:t>Car A, B ,C</a:t>
            </a: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baseline="0" dirty="0">
              <a:solidFill>
                <a:srgbClr val="006600"/>
              </a:solidFill>
              <a:latin typeface="+mn-lt"/>
              <a:ea typeface="+mn-ea"/>
              <a:cs typeface="+mn-cs"/>
            </a:endParaRPr>
          </a:p>
          <a:p>
            <a:pPr marL="0" indent="0" algn="just" eaLnBrk="1">
              <a:lnSpc>
                <a:spcPct val="150000"/>
              </a:lnSpc>
              <a:spcAft>
                <a:spcPts val="293"/>
              </a:spcAft>
              <a:buFont typeface="Wingdings" pitchFamily="2" charset="2"/>
              <a:buNone/>
            </a:pPr>
            <a:endParaRPr lang="en-IN" sz="1700" b="0" dirty="0">
              <a:solidFill>
                <a:srgbClr val="006600"/>
              </a:solidFill>
              <a:latin typeface="+mn-lt"/>
              <a:ea typeface="+mn-ea"/>
              <a:cs typeface="+mn-cs"/>
            </a:endParaRPr>
          </a:p>
          <a:p>
            <a:pPr marL="285750" indent="-285750" algn="just" eaLnBrk="1">
              <a:lnSpc>
                <a:spcPct val="150000"/>
              </a:lnSpc>
              <a:spcAft>
                <a:spcPts val="293"/>
              </a:spcAft>
              <a:buFont typeface="Wingdings" pitchFamily="2" charset="2"/>
              <a:buChar char="§"/>
            </a:pPr>
            <a:r>
              <a:rPr lang="en-IN" sz="1700" b="1" dirty="0">
                <a:solidFill>
                  <a:srgbClr val="006600"/>
                </a:solidFill>
                <a:latin typeface="+mn-lt"/>
                <a:ea typeface="+mn-ea"/>
                <a:cs typeface="+mn-cs"/>
              </a:rPr>
              <a:t>name	-</a:t>
            </a:r>
            <a:r>
              <a:rPr lang="en-IN" sz="1700" dirty="0">
                <a:solidFill>
                  <a:srgbClr val="006600"/>
                </a:solidFill>
                <a:latin typeface="+mn-lt"/>
                <a:ea typeface="+mn-ea"/>
                <a:cs typeface="+mn-cs"/>
              </a:rPr>
              <a:t>	</a:t>
            </a:r>
            <a:r>
              <a:rPr lang="en-IN" sz="1700" dirty="0">
                <a:solidFill>
                  <a:schemeClr val="tx1"/>
                </a:solidFill>
                <a:latin typeface="+mn-lt"/>
                <a:ea typeface="+mn-ea"/>
                <a:cs typeface="+mn-cs"/>
              </a:rPr>
              <a:t>Is the name of the derived type. It must not be the same as the name of any intrinsic type, or the same as the name of a derived type that can be accessed from a module.</a:t>
            </a:r>
          </a:p>
          <a:p>
            <a:pPr marL="285750" indent="-285750" algn="just" eaLnBrk="1">
              <a:lnSpc>
                <a:spcPct val="150000"/>
              </a:lnSpc>
              <a:spcAft>
                <a:spcPts val="1293"/>
              </a:spcAft>
              <a:buFont typeface="Wingdings" pitchFamily="2" charset="2"/>
              <a:buChar char="§"/>
            </a:pPr>
            <a:r>
              <a:rPr lang="en-IN" sz="1700" b="1" dirty="0">
                <a:solidFill>
                  <a:srgbClr val="006600"/>
                </a:solidFill>
                <a:latin typeface="+mn-lt"/>
                <a:ea typeface="+mn-ea"/>
                <a:cs typeface="+mn-cs"/>
              </a:rPr>
              <a:t>component-definition</a:t>
            </a:r>
            <a:r>
              <a:rPr lang="en-IN" sz="1700" dirty="0">
                <a:solidFill>
                  <a:srgbClr val="006600"/>
                </a:solidFill>
                <a:latin typeface="+mn-lt"/>
                <a:ea typeface="+mn-ea"/>
                <a:cs typeface="+mn-cs"/>
              </a:rPr>
              <a:t>	-</a:t>
            </a:r>
            <a:r>
              <a:rPr lang="en-IN" sz="1700" dirty="0">
                <a:solidFill>
                  <a:schemeClr val="tx1"/>
                </a:solidFill>
                <a:latin typeface="+mn-lt"/>
                <a:ea typeface="+mn-ea"/>
                <a:cs typeface="+mn-cs"/>
              </a:rPr>
              <a:t>	Is one or more type declaration statements defining the component of derived type. The first component definition can be preceded by an optional PRIVATE or SEQUENCE statement. (Only one PRIVATE or SEQUENCE statement can appear in a given derived-type definition.)</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PRIVATE</a:t>
            </a:r>
            <a:r>
              <a:rPr lang="en-IN" sz="1700" dirty="0">
                <a:solidFill>
                  <a:schemeClr val="tx1"/>
                </a:solidFill>
                <a:latin typeface="+mn-lt"/>
                <a:ea typeface="+mn-ea"/>
                <a:cs typeface="+mn-cs"/>
              </a:rPr>
              <a:t> specifies that the components are accessible only within the defining module, even if the derived type itself is public.</a:t>
            </a:r>
          </a:p>
          <a:p>
            <a:pPr marL="742950" lvl="1" indent="-285750" algn="just" eaLnBrk="1">
              <a:lnSpc>
                <a:spcPct val="150000"/>
              </a:lnSpc>
              <a:spcAft>
                <a:spcPts val="1293"/>
              </a:spcAft>
              <a:buFont typeface="Courier New" pitchFamily="49" charset="0"/>
              <a:buChar char="o"/>
            </a:pPr>
            <a:r>
              <a:rPr lang="en-IN" sz="1700" b="1" dirty="0">
                <a:solidFill>
                  <a:srgbClr val="800000"/>
                </a:solidFill>
                <a:latin typeface="+mn-lt"/>
                <a:ea typeface="+mn-ea"/>
                <a:cs typeface="+mn-cs"/>
              </a:rPr>
              <a:t>SEQUENCE</a:t>
            </a:r>
            <a:r>
              <a:rPr lang="en-IN" sz="1700" dirty="0">
                <a:solidFill>
                  <a:srgbClr val="800000"/>
                </a:solidFill>
                <a:latin typeface="+mn-lt"/>
                <a:ea typeface="+mn-ea"/>
                <a:cs typeface="+mn-cs"/>
              </a:rPr>
              <a:t> </a:t>
            </a:r>
            <a:r>
              <a:rPr lang="en-IN" sz="1700" dirty="0">
                <a:solidFill>
                  <a:schemeClr val="tx1"/>
                </a:solidFill>
                <a:latin typeface="+mn-lt"/>
                <a:ea typeface="+mn-ea"/>
                <a:cs typeface="+mn-cs"/>
              </a:rPr>
              <a:t>cause the components of the derived type to be stored in the same sequence they are listed in the type definition. If SEQUENCE is specified, all derived types specified in component definitions must be sequence types.</a:t>
            </a:r>
          </a:p>
          <a:p>
            <a:endParaRPr lang="en-US" dirty="0"/>
          </a:p>
        </p:txBody>
      </p:sp>
    </p:spTree>
    <p:extLst>
      <p:ext uri="{BB962C8B-B14F-4D97-AF65-F5344CB8AC3E}">
        <p14:creationId xmlns="" xmlns:p14="http://schemas.microsoft.com/office/powerpoint/2010/main" val="65983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5"/>
          <p:cNvSpPr>
            <a:spLocks noGrp="1" noChangeArrowheads="1"/>
          </p:cNvSpPr>
          <p:nvPr>
            <p:ph type="sldNum" sz="quarter"/>
          </p:nvPr>
        </p:nvSpPr>
        <p:spPr>
          <a:noFill/>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roid Sans Fallback" charset="0"/>
                <a:cs typeface="Droid Sans Fallback" charset="0"/>
              </a:defRPr>
            </a:lvl9pPr>
          </a:lstStyle>
          <a:p>
            <a:pPr eaLnBrk="1"/>
            <a:fld id="{F32585B3-9BC7-48DB-9CCA-C708DAC15C76}" type="slidenum">
              <a:rPr lang="en-IN">
                <a:solidFill>
                  <a:srgbClr val="000000"/>
                </a:solidFill>
                <a:latin typeface="Times New Roman" pitchFamily="16" charset="0"/>
                <a:ea typeface="DejaVu Sans" charset="0"/>
                <a:cs typeface="DejaVu Sans" charset="0"/>
              </a:rPr>
              <a:pPr eaLnBrk="1"/>
              <a:t>10</a:t>
            </a:fld>
            <a:endParaRPr lang="en-IN">
              <a:solidFill>
                <a:srgbClr val="000000"/>
              </a:solidFill>
              <a:latin typeface="Times New Roman" pitchFamily="16" charset="0"/>
              <a:ea typeface="DejaVu Sans" charset="0"/>
              <a:cs typeface="DejaVu Sans" charset="0"/>
            </a:endParaRPr>
          </a:p>
        </p:txBody>
      </p:sp>
      <p:sp>
        <p:nvSpPr>
          <p:cNvPr id="161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1839442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2"/>
            <a:ext cx="9144000" cy="3405188"/>
          </a:xfrm>
          <a:prstGeom prst="rect">
            <a:avLst/>
          </a:prstGeom>
          <a:solidFill>
            <a:schemeClr val="accent1"/>
          </a:solidFill>
          <a:ln>
            <a:noFill/>
          </a:ln>
          <a:effectLst/>
          <a:extLst>
            <a:ext uri="{91240B29-F687-4F45-9708-019B960494DF}">
              <a14:hiddenLine xmlns="" xmlns:a14="http://schemas.microsoft.com/office/drawing/2010/main" w="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 xmlns:a14="http://schemas.microsoft.com/office/drawing/2010/main">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0"/>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0"/>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0"/>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2"/>
            <a:ext cx="7867650" cy="217487"/>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0"/>
            <a:ext cx="76200" cy="2081212"/>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4116" y="19050"/>
            <a:ext cx="499110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 xmlns:p14="http://schemas.microsoft.com/office/powerpoint/2010/main"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 xmlns:p14="http://schemas.microsoft.com/office/powerpoint/2010/main"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0"/>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0"/>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 xmlns:p14="http://schemas.microsoft.com/office/powerpoint/2010/main" val="238820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3254894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114"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73053"/>
            <a:ext cx="5111948" cy="5853113"/>
          </a:xfrm>
        </p:spPr>
        <p:txBody>
          <a:bodyPr/>
          <a:lstStyle>
            <a:lvl1pPr>
              <a:defRPr sz="13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114" cy="46910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 xmlns:p14="http://schemas.microsoft.com/office/powerpoint/2010/main" val="7543305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4800600"/>
            <a:ext cx="5486400" cy="566739"/>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612775"/>
            <a:ext cx="5486400" cy="4114800"/>
          </a:xfrm>
        </p:spPr>
        <p:txBody>
          <a:bodyPr/>
          <a:lstStyle>
            <a:lvl1pPr marL="0" indent="0">
              <a:buNone/>
              <a:defRPr sz="1300"/>
            </a:lvl1pPr>
            <a:lvl2pPr marL="192020" indent="0">
              <a:buNone/>
              <a:defRPr sz="1200"/>
            </a:lvl2pPr>
            <a:lvl3pPr marL="384040" indent="0">
              <a:buNone/>
              <a:defRPr sz="1000"/>
            </a:lvl3pPr>
            <a:lvl4pPr marL="576059" indent="0">
              <a:buNone/>
              <a:defRPr sz="800"/>
            </a:lvl4pPr>
            <a:lvl5pPr marL="768079" indent="0">
              <a:buNone/>
              <a:defRPr sz="800"/>
            </a:lvl5pPr>
            <a:lvl6pPr marL="960099" indent="0">
              <a:buNone/>
              <a:defRPr sz="800"/>
            </a:lvl6pPr>
            <a:lvl7pPr marL="1152119" indent="0">
              <a:buNone/>
              <a:defRPr sz="800"/>
            </a:lvl7pPr>
            <a:lvl8pPr marL="1344139" indent="0">
              <a:buNone/>
              <a:defRPr sz="800"/>
            </a:lvl8pPr>
            <a:lvl9pPr marL="1536158" indent="0">
              <a:buNone/>
              <a:defRPr sz="800"/>
            </a:lvl9pPr>
          </a:lstStyle>
          <a:p>
            <a:pPr lvl="0"/>
            <a:endParaRPr lang="en-US" noProof="0" dirty="0">
              <a:sym typeface="Arial" charset="0"/>
            </a:endParaRPr>
          </a:p>
        </p:txBody>
      </p:sp>
      <p:sp>
        <p:nvSpPr>
          <p:cNvPr id="4" name="Text Placeholder 3"/>
          <p:cNvSpPr>
            <a:spLocks noGrp="1"/>
          </p:cNvSpPr>
          <p:nvPr>
            <p:ph type="body" sz="half" idx="2"/>
          </p:nvPr>
        </p:nvSpPr>
        <p:spPr>
          <a:xfrm>
            <a:off x="1792486" y="5367341"/>
            <a:ext cx="5486400" cy="8048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 xmlns:p14="http://schemas.microsoft.com/office/powerpoint/2010/main" val="8350670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13054181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3522" y="292100"/>
            <a:ext cx="1268016"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9478" y="292100"/>
            <a:ext cx="3746897"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5526774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0BCA31-9918-44D6-B3EC-CA271DCD41B8}" type="slidenum">
              <a:rPr lang="en-US"/>
              <a:pPr/>
              <a:t>‹#›</a:t>
            </a:fld>
            <a:endParaRPr lang="en-US"/>
          </a:p>
        </p:txBody>
      </p:sp>
    </p:spTree>
    <p:extLst>
      <p:ext uri="{BB962C8B-B14F-4D97-AF65-F5344CB8AC3E}">
        <p14:creationId xmlns="" xmlns:p14="http://schemas.microsoft.com/office/powerpoint/2010/main" val="10221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 xmlns:p14="http://schemas.microsoft.com/office/powerpoint/2010/main"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 xmlns:p14="http://schemas.microsoft.com/office/powerpoint/2010/main"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 xmlns:p14="http://schemas.microsoft.com/office/powerpoint/2010/main"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 xmlns:p14="http://schemas.microsoft.com/office/powerpoint/2010/main"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 xmlns:p14="http://schemas.microsoft.com/office/powerpoint/2010/main"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 xmlns:p14="http://schemas.microsoft.com/office/powerpoint/2010/main"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 xmlns:p14="http://schemas.microsoft.com/office/powerpoint/2010/main"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0"/>
            <a:ext cx="9144000" cy="760662"/>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50"/>
            <a:ext cx="9125894"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Rectangle 47"/>
          <p:cNvSpPr>
            <a:spLocks noChangeArrowheads="1"/>
          </p:cNvSpPr>
          <p:nvPr/>
        </p:nvSpPr>
        <p:spPr bwMode="gray">
          <a:xfrm>
            <a:off x="0" y="760663"/>
            <a:ext cx="228600" cy="6070178"/>
          </a:xfrm>
          <a:prstGeom prst="rect">
            <a:avLst/>
          </a:prstGeom>
          <a:gradFill rotWithShape="1">
            <a:gsLst>
              <a:gs pos="0">
                <a:schemeClr val="hlink"/>
              </a:gs>
              <a:gs pos="100000">
                <a:schemeClr val="hlink">
                  <a:gamma/>
                  <a:tint val="0"/>
                  <a:invGamma/>
                </a:scheme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Rectangle 48"/>
          <p:cNvSpPr>
            <a:spLocks noChangeArrowheads="1"/>
          </p:cNvSpPr>
          <p:nvPr/>
        </p:nvSpPr>
        <p:spPr bwMode="gray">
          <a:xfrm>
            <a:off x="8686800" y="0"/>
            <a:ext cx="76200" cy="401230"/>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0"/>
            <a:ext cx="8229600" cy="5026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a:p>
        </p:txBody>
      </p:sp>
      <p:sp>
        <p:nvSpPr>
          <p:cNvPr id="1029" name="Rectangle 5"/>
          <p:cNvSpPr>
            <a:spLocks noGrp="1" noChangeArrowheads="1"/>
          </p:cNvSpPr>
          <p:nvPr>
            <p:ph type="ftr" sz="quarter" idx="3"/>
          </p:nvPr>
        </p:nvSpPr>
        <p:spPr bwMode="gray">
          <a:xfrm>
            <a:off x="3124200" y="6521450"/>
            <a:ext cx="2895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a:p>
        </p:txBody>
      </p:sp>
      <p:sp>
        <p:nvSpPr>
          <p:cNvPr id="1030" name="Rectangle 6"/>
          <p:cNvSpPr>
            <a:spLocks noGrp="1" noChangeArrowheads="1"/>
          </p:cNvSpPr>
          <p:nvPr>
            <p:ph type="sldNum" sz="quarter" idx="4"/>
          </p:nvPr>
        </p:nvSpPr>
        <p:spPr bwMode="gray">
          <a:xfrm>
            <a:off x="6553200" y="652145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2"/>
                                        </p:tgtEl>
                                        <p:attrNameLst>
                                          <p:attrName>style.visibility</p:attrName>
                                        </p:attrNameLst>
                                      </p:cBhvr>
                                      <p:to>
                                        <p:strVal val="visible"/>
                                      </p:to>
                                    </p:set>
                                    <p:animEffect transition="in" filter="wipe(up)">
                                      <p:cBhvr>
                                        <p:cTn id="11" dur="500"/>
                                        <p:tgtEl>
                                          <p:spTgt spid="1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P spid="1072"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19476" y="292101"/>
            <a:ext cx="5072063" cy="377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21336" tIns="21336" rIns="21336" bIns="21336" numCol="1" anchor="b" anchorCtr="0" compatLnSpc="1">
            <a:prstTxWarp prst="textNoShape">
              <a:avLst/>
            </a:prstTxWarp>
          </a:bodyPr>
          <a:lstStyle/>
          <a:p>
            <a:pPr lvl="0"/>
            <a:r>
              <a:rPr lang="en-US" altLang="en-US">
                <a:sym typeface="Arial" charset="0"/>
              </a:rPr>
              <a:t>Click to edit Master title style</a:t>
            </a:r>
          </a:p>
        </p:txBody>
      </p:sp>
      <p:sp>
        <p:nvSpPr>
          <p:cNvPr id="1027" name="Rectangle 2"/>
          <p:cNvSpPr>
            <a:spLocks noGrp="1" noChangeArrowheads="1"/>
          </p:cNvSpPr>
          <p:nvPr>
            <p:ph type="body" idx="1"/>
          </p:nvPr>
        </p:nvSpPr>
        <p:spPr bwMode="auto">
          <a:xfrm>
            <a:off x="3419476" y="4184649"/>
            <a:ext cx="5072063" cy="2508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21336" tIns="21336" rIns="21336" bIns="21336"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4" name="Rectangle 44"/>
          <p:cNvSpPr>
            <a:spLocks noChangeArrowheads="1"/>
          </p:cNvSpPr>
          <p:nvPr userDrawn="1"/>
        </p:nvSpPr>
        <p:spPr bwMode="ltGray">
          <a:xfrm>
            <a:off x="285750" y="654050"/>
            <a:ext cx="2546747" cy="2204244"/>
          </a:xfrm>
          <a:prstGeom prst="rect">
            <a:avLst/>
          </a:prstGeom>
          <a:gradFill rotWithShape="1">
            <a:gsLst>
              <a:gs pos="0">
                <a:schemeClr val="tx1"/>
              </a:gs>
              <a:gs pos="100000">
                <a:schemeClr val="tx1">
                  <a:gamma/>
                  <a:shade val="0"/>
                  <a:invGamma/>
                </a:schemeClr>
              </a:gs>
            </a:gsLst>
            <a:lin ang="0" scaled="1"/>
          </a:gradFill>
          <a:ln w="2857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38404" tIns="19202" rIns="38404" bIns="19202"/>
          <a:lstStyle/>
          <a:p>
            <a:pPr algn="ctr">
              <a:spcBef>
                <a:spcPct val="20000"/>
              </a:spcBef>
              <a:buFont typeface="Wingdings" pitchFamily="2" charset="2"/>
              <a:buNone/>
              <a:defRPr/>
            </a:pPr>
            <a:endParaRPr lang="en-US" altLang="ko-KR" sz="1200" dirty="0">
              <a:solidFill>
                <a:srgbClr val="FFFFFF"/>
              </a:solidFill>
              <a:latin typeface="GillSans" pitchFamily="1" charset="0"/>
              <a:sym typeface="GillSans" pitchFamily="1" charset="0"/>
            </a:endParaRPr>
          </a:p>
        </p:txBody>
      </p:sp>
      <p:sp>
        <p:nvSpPr>
          <p:cNvPr id="1030" name="Rectangle 44"/>
          <p:cNvSpPr>
            <a:spLocks noChangeArrowheads="1"/>
          </p:cNvSpPr>
          <p:nvPr userDrawn="1"/>
        </p:nvSpPr>
        <p:spPr bwMode="ltGray">
          <a:xfrm>
            <a:off x="-5953" y="6115844"/>
            <a:ext cx="3092053" cy="760413"/>
          </a:xfrm>
          <a:prstGeom prst="rect">
            <a:avLst/>
          </a:prstGeom>
          <a:solidFill>
            <a:schemeClr val="tx1"/>
          </a:solidFill>
          <a:ln>
            <a:noFill/>
          </a:ln>
        </p:spPr>
        <p:txBody>
          <a:bodyPr lIns="38404" tIns="19202" rIns="38404" bIns="19202"/>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algn="ctr" eaLnBrk="1" hangingPunct="1">
              <a:spcBef>
                <a:spcPct val="20000"/>
              </a:spcBef>
              <a:buFont typeface="Wingdings" charset="2"/>
              <a:buNone/>
              <a:defRPr/>
            </a:pPr>
            <a:endParaRPr lang="en-US" altLang="ko-KR" dirty="0">
              <a:solidFill>
                <a:srgbClr val="FFFFFF"/>
              </a:solidFill>
            </a:endParaRPr>
          </a:p>
        </p:txBody>
      </p:sp>
      <p:pic>
        <p:nvPicPr>
          <p:cNvPr id="2" name="Picture 10" descr="http://www.v3.co.uk/IMG/632/223632/big-data-image-representation-540x334.jpg?1435222702"/>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rcRect/>
          <a:stretch>
            <a:fillRect/>
          </a:stretch>
        </p:blipFill>
        <p:spPr bwMode="auto">
          <a:xfrm>
            <a:off x="0" y="3390902"/>
            <a:ext cx="3086100" cy="2085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08465477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ransition/>
  <p:hf hdr="0" dt="0"/>
  <p:txStyles>
    <p:titleStyle>
      <a:lvl1pPr algn="l" rtl="0" eaLnBrk="0" fontAlgn="base" hangingPunct="0">
        <a:spcBef>
          <a:spcPct val="0"/>
        </a:spcBef>
        <a:spcAft>
          <a:spcPct val="0"/>
        </a:spcAft>
        <a:defRPr sz="4200" b="1">
          <a:solidFill>
            <a:schemeClr val="tx1"/>
          </a:solidFill>
          <a:latin typeface="+mj-lt"/>
          <a:ea typeface="+mj-ea"/>
          <a:cs typeface="+mj-cs"/>
          <a:sym typeface="Arial" charset="0"/>
        </a:defRPr>
      </a:lvl1pPr>
      <a:lvl2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5pPr>
      <a:lvl6pPr marL="19202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6pPr>
      <a:lvl7pPr marL="38404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7pPr>
      <a:lvl8pPr marL="57605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8pPr>
      <a:lvl9pPr marL="76807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9pPr>
    </p:titleStyle>
    <p:bodyStyle>
      <a:lvl1pPr marL="143351" indent="-143351" algn="l" rtl="0" eaLnBrk="0" fontAlgn="base" hangingPunct="0">
        <a:spcBef>
          <a:spcPct val="0"/>
        </a:spcBef>
        <a:spcAft>
          <a:spcPct val="0"/>
        </a:spcAft>
        <a:defRPr sz="2000">
          <a:solidFill>
            <a:schemeClr val="tx1"/>
          </a:solidFill>
          <a:latin typeface="+mn-lt"/>
          <a:ea typeface="+mn-ea"/>
          <a:cs typeface="+mn-cs"/>
          <a:sym typeface="Arial" charset="0"/>
        </a:defRPr>
      </a:lvl1pPr>
      <a:lvl2pPr marL="311372" indent="-119348" algn="l" rtl="0" eaLnBrk="0" fontAlgn="base" hangingPunct="0">
        <a:spcBef>
          <a:spcPct val="0"/>
        </a:spcBef>
        <a:spcAft>
          <a:spcPct val="0"/>
        </a:spcAft>
        <a:defRPr sz="2000">
          <a:solidFill>
            <a:schemeClr val="tx1"/>
          </a:solidFill>
          <a:latin typeface="+mn-lt"/>
          <a:ea typeface="+mn-ea"/>
          <a:cs typeface="+mn-cs"/>
          <a:sym typeface="Arial" charset="0"/>
        </a:defRPr>
      </a:lvl2pPr>
      <a:lvl3pPr marL="479393" indent="-95345" algn="l" rtl="0" eaLnBrk="0" fontAlgn="base" hangingPunct="0">
        <a:spcBef>
          <a:spcPct val="0"/>
        </a:spcBef>
        <a:spcAft>
          <a:spcPct val="0"/>
        </a:spcAft>
        <a:defRPr sz="2000">
          <a:solidFill>
            <a:schemeClr val="tx1"/>
          </a:solidFill>
          <a:latin typeface="+mn-lt"/>
          <a:ea typeface="+mn-ea"/>
          <a:cs typeface="+mn-cs"/>
          <a:sym typeface="Arial" charset="0"/>
        </a:defRPr>
      </a:lvl3pPr>
      <a:lvl4pPr marL="671417" indent="-95345" algn="l" rtl="0" eaLnBrk="0" fontAlgn="base" hangingPunct="0">
        <a:spcBef>
          <a:spcPct val="0"/>
        </a:spcBef>
        <a:spcAft>
          <a:spcPct val="0"/>
        </a:spcAft>
        <a:defRPr sz="2000">
          <a:solidFill>
            <a:schemeClr val="tx1"/>
          </a:solidFill>
          <a:latin typeface="+mn-lt"/>
          <a:ea typeface="+mn-ea"/>
          <a:cs typeface="+mn-cs"/>
          <a:sym typeface="Arial" charset="0"/>
        </a:defRPr>
      </a:lvl4pPr>
      <a:lvl5pPr marL="863441" indent="-95345" algn="l" rtl="0" eaLnBrk="0" fontAlgn="base" hangingPunct="0">
        <a:spcBef>
          <a:spcPct val="0"/>
        </a:spcBef>
        <a:spcAft>
          <a:spcPct val="0"/>
        </a:spcAft>
        <a:defRPr sz="2000">
          <a:solidFill>
            <a:schemeClr val="tx1"/>
          </a:solidFill>
          <a:latin typeface="+mn-lt"/>
          <a:ea typeface="+mn-ea"/>
          <a:cs typeface="+mn-cs"/>
          <a:sym typeface="Arial" charset="0"/>
        </a:defRPr>
      </a:lvl5pPr>
      <a:lvl6pPr marL="192020" algn="l" rtl="0" fontAlgn="base">
        <a:spcBef>
          <a:spcPct val="0"/>
        </a:spcBef>
        <a:spcAft>
          <a:spcPct val="0"/>
        </a:spcAft>
        <a:defRPr sz="2000">
          <a:solidFill>
            <a:schemeClr val="tx1"/>
          </a:solidFill>
          <a:latin typeface="+mn-lt"/>
          <a:ea typeface="+mn-ea"/>
          <a:cs typeface="+mn-cs"/>
          <a:sym typeface="Arial" charset="0"/>
        </a:defRPr>
      </a:lvl6pPr>
      <a:lvl7pPr marL="384040" algn="l" rtl="0" fontAlgn="base">
        <a:spcBef>
          <a:spcPct val="0"/>
        </a:spcBef>
        <a:spcAft>
          <a:spcPct val="0"/>
        </a:spcAft>
        <a:defRPr sz="2000">
          <a:solidFill>
            <a:schemeClr val="tx1"/>
          </a:solidFill>
          <a:latin typeface="+mn-lt"/>
          <a:ea typeface="+mn-ea"/>
          <a:cs typeface="+mn-cs"/>
          <a:sym typeface="Arial" charset="0"/>
        </a:defRPr>
      </a:lvl7pPr>
      <a:lvl8pPr marL="576059" algn="l" rtl="0" fontAlgn="base">
        <a:spcBef>
          <a:spcPct val="0"/>
        </a:spcBef>
        <a:spcAft>
          <a:spcPct val="0"/>
        </a:spcAft>
        <a:defRPr sz="2000">
          <a:solidFill>
            <a:schemeClr val="tx1"/>
          </a:solidFill>
          <a:latin typeface="+mn-lt"/>
          <a:ea typeface="+mn-ea"/>
          <a:cs typeface="+mn-cs"/>
          <a:sym typeface="Arial" charset="0"/>
        </a:defRPr>
      </a:lvl8pPr>
      <a:lvl9pPr marL="768079" algn="l" rtl="0" fontAlgn="base">
        <a:spcBef>
          <a:spcPct val="0"/>
        </a:spcBef>
        <a:spcAft>
          <a:spcPct val="0"/>
        </a:spcAft>
        <a:defRPr sz="2000">
          <a:solidFill>
            <a:schemeClr val="tx1"/>
          </a:solidFill>
          <a:latin typeface="+mn-lt"/>
          <a:ea typeface="+mn-ea"/>
          <a:cs typeface="+mn-cs"/>
          <a:sym typeface="Arial" charset="0"/>
        </a:defRPr>
      </a:lvl9pPr>
    </p:bodyStyle>
    <p:otherStyle>
      <a:defPPr>
        <a:defRPr lang="en-US"/>
      </a:defPPr>
      <a:lvl1pPr marL="0" algn="l" defTabSz="192020" rtl="0" eaLnBrk="1" latinLnBrk="0" hangingPunct="1">
        <a:defRPr sz="800" kern="1200">
          <a:solidFill>
            <a:schemeClr val="tx1"/>
          </a:solidFill>
          <a:latin typeface="+mn-lt"/>
          <a:ea typeface="+mn-ea"/>
          <a:cs typeface="+mn-cs"/>
        </a:defRPr>
      </a:lvl1pPr>
      <a:lvl2pPr marL="192020" algn="l" defTabSz="192020" rtl="0" eaLnBrk="1" latinLnBrk="0" hangingPunct="1">
        <a:defRPr sz="800" kern="1200">
          <a:solidFill>
            <a:schemeClr val="tx1"/>
          </a:solidFill>
          <a:latin typeface="+mn-lt"/>
          <a:ea typeface="+mn-ea"/>
          <a:cs typeface="+mn-cs"/>
        </a:defRPr>
      </a:lvl2pPr>
      <a:lvl3pPr marL="384040" algn="l" defTabSz="192020" rtl="0" eaLnBrk="1" latinLnBrk="0" hangingPunct="1">
        <a:defRPr sz="800" kern="1200">
          <a:solidFill>
            <a:schemeClr val="tx1"/>
          </a:solidFill>
          <a:latin typeface="+mn-lt"/>
          <a:ea typeface="+mn-ea"/>
          <a:cs typeface="+mn-cs"/>
        </a:defRPr>
      </a:lvl3pPr>
      <a:lvl4pPr marL="576059" algn="l" defTabSz="192020" rtl="0" eaLnBrk="1" latinLnBrk="0" hangingPunct="1">
        <a:defRPr sz="800" kern="1200">
          <a:solidFill>
            <a:schemeClr val="tx1"/>
          </a:solidFill>
          <a:latin typeface="+mn-lt"/>
          <a:ea typeface="+mn-ea"/>
          <a:cs typeface="+mn-cs"/>
        </a:defRPr>
      </a:lvl4pPr>
      <a:lvl5pPr marL="768079" algn="l" defTabSz="192020" rtl="0" eaLnBrk="1" latinLnBrk="0" hangingPunct="1">
        <a:defRPr sz="800" kern="1200">
          <a:solidFill>
            <a:schemeClr val="tx1"/>
          </a:solidFill>
          <a:latin typeface="+mn-lt"/>
          <a:ea typeface="+mn-ea"/>
          <a:cs typeface="+mn-cs"/>
        </a:defRPr>
      </a:lvl5pPr>
      <a:lvl6pPr marL="960099" algn="l" defTabSz="192020" rtl="0" eaLnBrk="1" latinLnBrk="0" hangingPunct="1">
        <a:defRPr sz="800" kern="1200">
          <a:solidFill>
            <a:schemeClr val="tx1"/>
          </a:solidFill>
          <a:latin typeface="+mn-lt"/>
          <a:ea typeface="+mn-ea"/>
          <a:cs typeface="+mn-cs"/>
        </a:defRPr>
      </a:lvl6pPr>
      <a:lvl7pPr marL="1152119" algn="l" defTabSz="192020" rtl="0" eaLnBrk="1" latinLnBrk="0" hangingPunct="1">
        <a:defRPr sz="800" kern="1200">
          <a:solidFill>
            <a:schemeClr val="tx1"/>
          </a:solidFill>
          <a:latin typeface="+mn-lt"/>
          <a:ea typeface="+mn-ea"/>
          <a:cs typeface="+mn-cs"/>
        </a:defRPr>
      </a:lvl7pPr>
      <a:lvl8pPr marL="1344139" algn="l" defTabSz="192020" rtl="0" eaLnBrk="1" latinLnBrk="0" hangingPunct="1">
        <a:defRPr sz="800" kern="1200">
          <a:solidFill>
            <a:schemeClr val="tx1"/>
          </a:solidFill>
          <a:latin typeface="+mn-lt"/>
          <a:ea typeface="+mn-ea"/>
          <a:cs typeface="+mn-cs"/>
        </a:defRPr>
      </a:lvl8pPr>
      <a:lvl9pPr marL="1536158" algn="l" defTabSz="192020"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6"/>
          <p:cNvSpPr txBox="1">
            <a:spLocks noChangeArrowheads="1"/>
          </p:cNvSpPr>
          <p:nvPr/>
        </p:nvSpPr>
        <p:spPr bwMode="auto">
          <a:xfrm>
            <a:off x="7744424" y="3909222"/>
            <a:ext cx="77617" cy="115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401" tIns="19202" rIns="38401" bIns="19202">
            <a:spAutoFit/>
          </a:bodyPr>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eaLnBrk="1" hangingPunct="1"/>
            <a:endParaRPr lang="en-US" altLang="en-US" sz="500">
              <a:solidFill>
                <a:srgbClr val="000000"/>
              </a:solidFill>
              <a:latin typeface="GillSans" pitchFamily="1" charset="0"/>
              <a:sym typeface="GillSans" pitchFamily="1" charset="0"/>
            </a:endParaRPr>
          </a:p>
        </p:txBody>
      </p:sp>
      <p:sp>
        <p:nvSpPr>
          <p:cNvPr id="3076" name="Rectangle 1"/>
          <p:cNvSpPr txBox="1">
            <a:spLocks noChangeArrowheads="1"/>
          </p:cNvSpPr>
          <p:nvPr/>
        </p:nvSpPr>
        <p:spPr bwMode="auto">
          <a:xfrm>
            <a:off x="3086100" y="838201"/>
            <a:ext cx="6057900"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21336" tIns="21336" rIns="21336" bIns="21336" anchor="b"/>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spcBef>
                <a:spcPts val="252"/>
              </a:spcBef>
              <a:spcAft>
                <a:spcPts val="252"/>
              </a:spcAft>
            </a:pPr>
            <a:r>
              <a:rPr lang="en-US" altLang="en-US" sz="2900" b="1" dirty="0">
                <a:solidFill>
                  <a:srgbClr val="002060"/>
                </a:solidFill>
                <a:latin typeface="Imprint MT Shadow" pitchFamily="82" charset="0"/>
                <a:ea typeface="ヒラギノ角ゴ ProN W6" charset="-128"/>
              </a:rPr>
              <a:t>“Advanced  C Programming”</a:t>
            </a:r>
          </a:p>
          <a:p>
            <a:pPr algn="ctr" eaLnBrk="1" hangingPunct="1">
              <a:spcBef>
                <a:spcPts val="252"/>
              </a:spcBef>
              <a:spcAft>
                <a:spcPts val="252"/>
              </a:spcAft>
            </a:pPr>
            <a:endParaRPr lang="en-US" altLang="en-US" sz="2100" dirty="0">
              <a:solidFill>
                <a:srgbClr val="002060"/>
              </a:solidFill>
              <a:latin typeface="Bookman Old Style" pitchFamily="18" charset="0"/>
              <a:ea typeface="ヒラギノ角ゴ ProN W6" charset="-128"/>
            </a:endParaRPr>
          </a:p>
        </p:txBody>
      </p:sp>
      <p:sp>
        <p:nvSpPr>
          <p:cNvPr id="3077" name="Rectangle 2"/>
          <p:cNvSpPr txBox="1">
            <a:spLocks noChangeArrowheads="1"/>
          </p:cNvSpPr>
          <p:nvPr/>
        </p:nvSpPr>
        <p:spPr bwMode="auto">
          <a:xfrm>
            <a:off x="3086100" y="6400800"/>
            <a:ext cx="6057900" cy="435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21336" tIns="21336" rIns="21336" bIns="21336"/>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lnSpc>
                <a:spcPct val="150000"/>
              </a:lnSpc>
            </a:pPr>
            <a:r>
              <a:rPr lang="en-US" altLang="en-US" sz="1500" b="1" dirty="0" smtClean="0">
                <a:solidFill>
                  <a:srgbClr val="002060"/>
                </a:solidFill>
                <a:latin typeface="Imprint MT Shadow" pitchFamily="82" charset="0"/>
                <a:ea typeface="ヒラギノ角ゴ ProN W6" charset="-128"/>
              </a:rPr>
              <a:t>eDiploma-2021</a:t>
            </a:r>
            <a:endParaRPr lang="en-US" altLang="en-US" sz="1500" b="1" dirty="0">
              <a:solidFill>
                <a:srgbClr val="002060"/>
              </a:solidFill>
              <a:latin typeface="Imprint MT Shadow" pitchFamily="82" charset="0"/>
              <a:ea typeface="ヒラギノ角ゴ ProN W6" charset="-128"/>
            </a:endParaRPr>
          </a:p>
        </p:txBody>
      </p:sp>
      <p:pic>
        <p:nvPicPr>
          <p:cNvPr id="3079" name="Picture 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43925" y="38100"/>
            <a:ext cx="564356"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Picture 6" descr="http://www.differencebetween.info/sites/default/files/images/1/embedded-c.jpg"/>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17505" t="18543" r="9962"/>
          <a:stretch/>
        </p:blipFill>
        <p:spPr bwMode="auto">
          <a:xfrm>
            <a:off x="4724400" y="1981201"/>
            <a:ext cx="2590800" cy="19930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85678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strVal val="#ppt_w*0.70"/>
                                          </p:val>
                                        </p:tav>
                                        <p:tav tm="100000">
                                          <p:val>
                                            <p:strVal val="#ppt_w"/>
                                          </p:val>
                                        </p:tav>
                                      </p:tavLst>
                                    </p:anim>
                                    <p:anim calcmode="lin" valueType="num">
                                      <p:cBhvr>
                                        <p:cTn id="8" dur="1000" fill="hold"/>
                                        <p:tgtEl>
                                          <p:spTgt spid="3076"/>
                                        </p:tgtEl>
                                        <p:attrNameLst>
                                          <p:attrName>ppt_h</p:attrName>
                                        </p:attrNameLst>
                                      </p:cBhvr>
                                      <p:tavLst>
                                        <p:tav tm="0">
                                          <p:val>
                                            <p:strVal val="#ppt_h"/>
                                          </p:val>
                                        </p:tav>
                                        <p:tav tm="100000">
                                          <p:val>
                                            <p:strVal val="#ppt_h"/>
                                          </p:val>
                                        </p:tav>
                                      </p:tavLst>
                                    </p:anim>
                                    <p:animEffect transition="in" filter="fade">
                                      <p:cBhvr>
                                        <p:cTn id="9" dur="1000"/>
                                        <p:tgtEl>
                                          <p:spTgt spid="3076"/>
                                        </p:tgtEl>
                                      </p:cBhvr>
                                    </p:animEffect>
                                  </p:childTnLst>
                                </p:cTn>
                              </p:par>
                              <p:par>
                                <p:cTn id="10" presetID="55" presetClass="entr" presetSubtype="0"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0.70"/>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childTnLst>
                          </p:cTn>
                        </p:par>
                        <p:par>
                          <p:cTn id="15" fill="hold">
                            <p:stCondLst>
                              <p:cond delay="1000"/>
                            </p:stCondLst>
                            <p:childTnLst>
                              <p:par>
                                <p:cTn id="16" presetID="55" presetClass="entr" presetSubtype="0" fill="hold" grpId="0" nodeType="afterEffect">
                                  <p:stCondLst>
                                    <p:cond delay="750"/>
                                  </p:stCondLst>
                                  <p:childTnLst>
                                    <p:set>
                                      <p:cBhvr>
                                        <p:cTn id="17" dur="1" fill="hold">
                                          <p:stCondLst>
                                            <p:cond delay="0"/>
                                          </p:stCondLst>
                                        </p:cTn>
                                        <p:tgtEl>
                                          <p:spTgt spid="3077"/>
                                        </p:tgtEl>
                                        <p:attrNameLst>
                                          <p:attrName>style.visibility</p:attrName>
                                        </p:attrNameLst>
                                      </p:cBhvr>
                                      <p:to>
                                        <p:strVal val="visible"/>
                                      </p:to>
                                    </p:set>
                                    <p:anim calcmode="lin" valueType="num">
                                      <p:cBhvr>
                                        <p:cTn id="18" dur="1000" fill="hold"/>
                                        <p:tgtEl>
                                          <p:spTgt spid="3077"/>
                                        </p:tgtEl>
                                        <p:attrNameLst>
                                          <p:attrName>ppt_w</p:attrName>
                                        </p:attrNameLst>
                                      </p:cBhvr>
                                      <p:tavLst>
                                        <p:tav tm="0">
                                          <p:val>
                                            <p:strVal val="#ppt_w*0.70"/>
                                          </p:val>
                                        </p:tav>
                                        <p:tav tm="100000">
                                          <p:val>
                                            <p:strVal val="#ppt_w"/>
                                          </p:val>
                                        </p:tav>
                                      </p:tavLst>
                                    </p:anim>
                                    <p:anim calcmode="lin" valueType="num">
                                      <p:cBhvr>
                                        <p:cTn id="19" dur="1000" fill="hold"/>
                                        <p:tgtEl>
                                          <p:spTgt spid="3077"/>
                                        </p:tgtEl>
                                        <p:attrNameLst>
                                          <p:attrName>ppt_h</p:attrName>
                                        </p:attrNameLst>
                                      </p:cBhvr>
                                      <p:tavLst>
                                        <p:tav tm="0">
                                          <p:val>
                                            <p:strVal val="#ppt_h"/>
                                          </p:val>
                                        </p:tav>
                                        <p:tav tm="100000">
                                          <p:val>
                                            <p:strVal val="#ppt_h"/>
                                          </p:val>
                                        </p:tav>
                                      </p:tavLst>
                                    </p:anim>
                                    <p:animEffect transition="in" filter="fade">
                                      <p:cBhvr>
                                        <p:cTn id="20" dur="1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4"/>
          <p:cNvSpPr>
            <a:spLocks noChangeArrowheads="1"/>
          </p:cNvSpPr>
          <p:nvPr/>
        </p:nvSpPr>
        <p:spPr bwMode="auto">
          <a:xfrm>
            <a:off x="0" y="4569380"/>
            <a:ext cx="8915400" cy="1755220"/>
          </a:xfrm>
          <a:prstGeom prst="rect">
            <a:avLst/>
          </a:prstGeom>
          <a:solidFill>
            <a:schemeClr val="accent6">
              <a:lumMod val="20000"/>
              <a:lumOff val="80000"/>
            </a:schemeClr>
          </a:solidFill>
          <a:ln w="31750">
            <a:solidFill>
              <a:schemeClr val="folHlink"/>
            </a:solidFill>
            <a:miter lim="800000"/>
            <a:headEnd type="none" w="sm" len="sm"/>
            <a:tailEnd type="none" w="sm" len="sm"/>
          </a:ln>
          <a:effectLst/>
        </p:spPr>
        <p:txBody>
          <a:bodyPr wrap="none" anchor="ctr"/>
          <a:lstStyle/>
          <a:p>
            <a:endParaRPr lang="en-US"/>
          </a:p>
        </p:txBody>
      </p:sp>
      <p:sp>
        <p:nvSpPr>
          <p:cNvPr id="61" name="Rectangle 60"/>
          <p:cNvSpPr/>
          <p:nvPr/>
        </p:nvSpPr>
        <p:spPr>
          <a:xfrm>
            <a:off x="5791200" y="4572000"/>
            <a:ext cx="2590800" cy="762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429000" y="4569380"/>
            <a:ext cx="2286000" cy="762000"/>
          </a:xfrm>
          <a:prstGeom prst="rect">
            <a:avLst/>
          </a:prstGeom>
          <a:solidFill>
            <a:schemeClr val="accent3">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6200" y="4569380"/>
            <a:ext cx="3276600" cy="7620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Array of structures</a:t>
            </a:r>
          </a:p>
        </p:txBody>
      </p:sp>
      <p:sp>
        <p:nvSpPr>
          <p:cNvPr id="3" name="Text Box 4"/>
          <p:cNvSpPr txBox="1">
            <a:spLocks noChangeArrowheads="1"/>
          </p:cNvSpPr>
          <p:nvPr/>
        </p:nvSpPr>
        <p:spPr bwMode="auto">
          <a:xfrm>
            <a:off x="304800" y="914401"/>
            <a:ext cx="8706720" cy="923330"/>
          </a:xfrm>
          <a:prstGeom prst="rect">
            <a:avLst/>
          </a:prstGeom>
        </p:spPr>
        <p:txBody>
          <a:bodyPr wrap="square">
            <a:spAutoFit/>
          </a:bodyPr>
          <a:lstStyle>
            <a:defPPr>
              <a:defRPr lang="en-US"/>
            </a:defPPr>
            <a:lvl1pPr>
              <a:defRPr>
                <a:latin typeface="Verdana" panose="020B0604030504040204" pitchFamily="34" charset="0"/>
                <a:ea typeface="Verdana" panose="020B0604030504040204" pitchFamily="34" charset="0"/>
                <a:cs typeface="Verdana" panose="020B0604030504040204" pitchFamily="34" charset="0"/>
              </a:defRPr>
            </a:lvl1pPr>
          </a:lstStyle>
          <a:p>
            <a:pPr algn="just">
              <a:lnSpc>
                <a:spcPct val="150000"/>
              </a:lnSpc>
            </a:pPr>
            <a:r>
              <a:rPr lang="en-US" dirty="0"/>
              <a:t>An </a:t>
            </a:r>
            <a:r>
              <a:rPr lang="en-US" b="1" dirty="0">
                <a:solidFill>
                  <a:srgbClr val="800000"/>
                </a:solidFill>
              </a:rPr>
              <a:t>array of structures </a:t>
            </a:r>
            <a:r>
              <a:rPr lang="en-US" dirty="0"/>
              <a:t>is simply an array in which each element is a structure of the same type.</a:t>
            </a:r>
            <a:endParaRPr lang="en-IN" dirty="0"/>
          </a:p>
        </p:txBody>
      </p:sp>
      <p:sp>
        <p:nvSpPr>
          <p:cNvPr id="5" name="Text Box 5"/>
          <p:cNvSpPr txBox="1">
            <a:spLocks noChangeArrowheads="1"/>
          </p:cNvSpPr>
          <p:nvPr/>
        </p:nvSpPr>
        <p:spPr bwMode="auto">
          <a:xfrm>
            <a:off x="304800" y="1752600"/>
            <a:ext cx="8458200" cy="2565693"/>
          </a:xfrm>
          <a:prstGeom prst="rect">
            <a:avLst/>
          </a:prstGeom>
          <a:solidFill>
            <a:srgbClr val="FCFEFE"/>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defPPr>
              <a:defRPr lang="en-US"/>
            </a:defPPr>
            <a:lvl1pPr algn="just">
              <a:defRPr b="1" i="1">
                <a:solidFill>
                  <a:srgbClr val="002060"/>
                </a:solidFill>
                <a:latin typeface="Courier New" pitchFamily="49" charset="0"/>
                <a:cs typeface="Courier New" pitchFamily="49" charset="0"/>
              </a:defRPr>
            </a:lvl1pPr>
          </a:lstStyle>
          <a:p>
            <a:r>
              <a:rPr lang="en-US" altLang="en-US" dirty="0"/>
              <a:t>/* Array of Structures declaration */</a:t>
            </a:r>
          </a:p>
          <a:p>
            <a:r>
              <a:rPr lang="en-US" altLang="en-US" dirty="0" err="1" smtClean="0"/>
              <a:t>struct</a:t>
            </a:r>
            <a:r>
              <a:rPr lang="en-US" altLang="en-US" dirty="0" smtClean="0"/>
              <a:t> </a:t>
            </a:r>
            <a:r>
              <a:rPr lang="en-US" altLang="en-US" dirty="0" err="1"/>
              <a:t>bookinfo</a:t>
            </a:r>
            <a:r>
              <a:rPr lang="en-US" altLang="en-US" dirty="0"/>
              <a:t> </a:t>
            </a:r>
          </a:p>
          <a:p>
            <a:r>
              <a:rPr lang="en-US" altLang="en-US" dirty="0"/>
              <a:t>{ </a:t>
            </a:r>
          </a:p>
          <a:p>
            <a:r>
              <a:rPr lang="en-US" altLang="en-US" dirty="0"/>
              <a:t>	</a:t>
            </a:r>
            <a:r>
              <a:rPr lang="en-US" altLang="en-US" dirty="0" smtClean="0"/>
              <a:t>char </a:t>
            </a:r>
            <a:r>
              <a:rPr lang="en-US" altLang="en-US" dirty="0" err="1" smtClean="0"/>
              <a:t>bookname</a:t>
            </a:r>
            <a:r>
              <a:rPr lang="en-US" altLang="en-US" dirty="0" smtClean="0"/>
              <a:t>[100]; </a:t>
            </a:r>
            <a:endParaRPr lang="en-US" altLang="en-US" dirty="0"/>
          </a:p>
          <a:p>
            <a:r>
              <a:rPr lang="en-US" altLang="en-US" dirty="0"/>
              <a:t>	int pages; </a:t>
            </a:r>
          </a:p>
          <a:p>
            <a:r>
              <a:rPr lang="en-US" altLang="en-US" dirty="0"/>
              <a:t>	int price;</a:t>
            </a:r>
          </a:p>
          <a:p>
            <a:r>
              <a:rPr lang="en-US" altLang="en-US" dirty="0"/>
              <a:t>}</a:t>
            </a:r>
            <a:r>
              <a:rPr lang="en-US" altLang="en-US" dirty="0" smtClean="0"/>
              <a:t>book[3];</a:t>
            </a:r>
            <a:endParaRPr lang="en-US" altLang="en-US" dirty="0"/>
          </a:p>
          <a:p>
            <a:r>
              <a:rPr lang="en-US" altLang="en-US" dirty="0" smtClean="0"/>
              <a:t>/* </a:t>
            </a:r>
            <a:r>
              <a:rPr lang="en-US" altLang="en-US" dirty="0"/>
              <a:t>Accessing the price of second book */</a:t>
            </a:r>
          </a:p>
          <a:p>
            <a:r>
              <a:rPr lang="en-US" altLang="en-US" dirty="0"/>
              <a:t>book[1].price;</a:t>
            </a:r>
          </a:p>
        </p:txBody>
      </p:sp>
      <p:sp>
        <p:nvSpPr>
          <p:cNvPr id="6" name="Rectangle 43"/>
          <p:cNvSpPr>
            <a:spLocks noChangeArrowheads="1"/>
          </p:cNvSpPr>
          <p:nvPr/>
        </p:nvSpPr>
        <p:spPr bwMode="auto">
          <a:xfrm>
            <a:off x="1219200" y="4658280"/>
            <a:ext cx="9144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150</a:t>
            </a:r>
            <a:endParaRPr lang="en-US" dirty="0"/>
          </a:p>
        </p:txBody>
      </p:sp>
      <p:grpSp>
        <p:nvGrpSpPr>
          <p:cNvPr id="7" name="Group 44"/>
          <p:cNvGrpSpPr>
            <a:grpSpLocks/>
          </p:cNvGrpSpPr>
          <p:nvPr/>
        </p:nvGrpSpPr>
        <p:grpSpPr bwMode="auto">
          <a:xfrm>
            <a:off x="152400" y="4658280"/>
            <a:ext cx="1066800" cy="609600"/>
            <a:chOff x="1728" y="2880"/>
            <a:chExt cx="384" cy="384"/>
          </a:xfrm>
        </p:grpSpPr>
        <p:sp>
          <p:nvSpPr>
            <p:cNvPr id="8"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9" name="Text Box 46"/>
            <p:cNvSpPr txBox="1">
              <a:spLocks noChangeArrowheads="1"/>
            </p:cNvSpPr>
            <p:nvPr/>
          </p:nvSpPr>
          <p:spPr bwMode="auto">
            <a:xfrm>
              <a:off x="1728" y="2966"/>
              <a:ext cx="357" cy="233"/>
            </a:xfrm>
            <a:prstGeom prst="rect">
              <a:avLst/>
            </a:prstGeom>
            <a:noFill/>
            <a:ln w="9525">
              <a:noFill/>
              <a:miter lim="800000"/>
              <a:headEnd/>
              <a:tailEnd/>
            </a:ln>
            <a:effectLst/>
          </p:spPr>
          <p:txBody>
            <a:bodyPr wrap="squar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C-</a:t>
              </a:r>
              <a:r>
                <a:rPr lang="en-US" altLang="zh-CN" b="0" dirty="0" err="1" smtClean="0">
                  <a:solidFill>
                    <a:schemeClr val="bg1"/>
                  </a:solidFill>
                  <a:latin typeface="Tahoma" pitchFamily="34" charset="0"/>
                  <a:ea typeface="宋体" pitchFamily="2" charset="-122"/>
                </a:rPr>
                <a:t>Prog</a:t>
              </a:r>
              <a:endParaRPr lang="en-US" altLang="zh-CN" b="0" dirty="0">
                <a:solidFill>
                  <a:schemeClr val="bg1"/>
                </a:solidFill>
                <a:latin typeface="Tahoma" pitchFamily="34" charset="0"/>
                <a:ea typeface="宋体" pitchFamily="2" charset="-122"/>
              </a:endParaRPr>
            </a:p>
          </p:txBody>
        </p:sp>
      </p:grpSp>
      <p:sp>
        <p:nvSpPr>
          <p:cNvPr id="10" name="Text Box 51"/>
          <p:cNvSpPr txBox="1">
            <a:spLocks noChangeArrowheads="1"/>
          </p:cNvSpPr>
          <p:nvPr/>
        </p:nvSpPr>
        <p:spPr bwMode="auto">
          <a:xfrm>
            <a:off x="304800" y="5345668"/>
            <a:ext cx="8890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dirty="0" smtClean="0">
                <a:ea typeface="宋体" pitchFamily="2" charset="-122"/>
              </a:rPr>
              <a:t>name</a:t>
            </a:r>
            <a:endParaRPr lang="en-US" altLang="zh-CN" sz="1800" dirty="0">
              <a:ea typeface="宋体" pitchFamily="2" charset="-122"/>
            </a:endParaRPr>
          </a:p>
        </p:txBody>
      </p:sp>
      <p:sp>
        <p:nvSpPr>
          <p:cNvPr id="11" name="Text Box 53"/>
          <p:cNvSpPr txBox="1">
            <a:spLocks noChangeArrowheads="1"/>
          </p:cNvSpPr>
          <p:nvPr/>
        </p:nvSpPr>
        <p:spPr bwMode="auto">
          <a:xfrm>
            <a:off x="1346200" y="534566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pages</a:t>
            </a:r>
            <a:endParaRPr lang="en-US" altLang="zh-CN" sz="1800" dirty="0">
              <a:ea typeface="宋体" pitchFamily="2" charset="-122"/>
            </a:endParaRPr>
          </a:p>
        </p:txBody>
      </p:sp>
      <p:grpSp>
        <p:nvGrpSpPr>
          <p:cNvPr id="14" name="Group 44"/>
          <p:cNvGrpSpPr>
            <a:grpSpLocks/>
          </p:cNvGrpSpPr>
          <p:nvPr/>
        </p:nvGrpSpPr>
        <p:grpSpPr bwMode="auto">
          <a:xfrm>
            <a:off x="2133600" y="4645580"/>
            <a:ext cx="1066800" cy="609600"/>
            <a:chOff x="1728" y="2880"/>
            <a:chExt cx="384" cy="384"/>
          </a:xfrm>
        </p:grpSpPr>
        <p:sp>
          <p:nvSpPr>
            <p:cNvPr id="15"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16" name="Text Box 46"/>
            <p:cNvSpPr txBox="1">
              <a:spLocks noChangeArrowheads="1"/>
            </p:cNvSpPr>
            <p:nvPr/>
          </p:nvSpPr>
          <p:spPr bwMode="auto">
            <a:xfrm>
              <a:off x="1819" y="2966"/>
              <a:ext cx="203"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200</a:t>
              </a:r>
              <a:endParaRPr lang="en-US" altLang="zh-CN" b="0" dirty="0">
                <a:solidFill>
                  <a:schemeClr val="bg1"/>
                </a:solidFill>
                <a:latin typeface="Tahoma" pitchFamily="34" charset="0"/>
                <a:ea typeface="宋体" pitchFamily="2" charset="-122"/>
              </a:endParaRPr>
            </a:p>
          </p:txBody>
        </p:sp>
      </p:grpSp>
      <p:sp>
        <p:nvSpPr>
          <p:cNvPr id="17" name="Text Box 51"/>
          <p:cNvSpPr txBox="1">
            <a:spLocks noChangeArrowheads="1"/>
          </p:cNvSpPr>
          <p:nvPr/>
        </p:nvSpPr>
        <p:spPr bwMode="auto">
          <a:xfrm>
            <a:off x="2286000" y="533296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price</a:t>
            </a:r>
            <a:endParaRPr lang="en-US" altLang="zh-CN" sz="1800" dirty="0">
              <a:ea typeface="宋体" pitchFamily="2" charset="-122"/>
            </a:endParaRPr>
          </a:p>
        </p:txBody>
      </p:sp>
      <p:sp>
        <p:nvSpPr>
          <p:cNvPr id="19" name="Rectangle 43"/>
          <p:cNvSpPr>
            <a:spLocks noChangeArrowheads="1"/>
          </p:cNvSpPr>
          <p:nvPr/>
        </p:nvSpPr>
        <p:spPr bwMode="auto">
          <a:xfrm>
            <a:off x="4419600" y="4658280"/>
            <a:ext cx="5588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300</a:t>
            </a:r>
            <a:endParaRPr lang="en-US" dirty="0"/>
          </a:p>
        </p:txBody>
      </p:sp>
      <p:grpSp>
        <p:nvGrpSpPr>
          <p:cNvPr id="20" name="Group 44"/>
          <p:cNvGrpSpPr>
            <a:grpSpLocks/>
          </p:cNvGrpSpPr>
          <p:nvPr/>
        </p:nvGrpSpPr>
        <p:grpSpPr bwMode="auto">
          <a:xfrm>
            <a:off x="3479800" y="4658280"/>
            <a:ext cx="939800" cy="609600"/>
            <a:chOff x="1728" y="2880"/>
            <a:chExt cx="384" cy="384"/>
          </a:xfrm>
        </p:grpSpPr>
        <p:sp>
          <p:nvSpPr>
            <p:cNvPr id="21"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22" name="Text Box 46"/>
            <p:cNvSpPr txBox="1">
              <a:spLocks noChangeArrowheads="1"/>
            </p:cNvSpPr>
            <p:nvPr/>
          </p:nvSpPr>
          <p:spPr bwMode="auto">
            <a:xfrm>
              <a:off x="1728" y="2966"/>
              <a:ext cx="357" cy="233"/>
            </a:xfrm>
            <a:prstGeom prst="rect">
              <a:avLst/>
            </a:prstGeom>
            <a:noFill/>
            <a:ln w="9525">
              <a:noFill/>
              <a:miter lim="800000"/>
              <a:headEnd/>
              <a:tailEnd/>
            </a:ln>
            <a:effectLst/>
          </p:spPr>
          <p:txBody>
            <a:bodyPr wrap="squar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JAVA</a:t>
              </a:r>
              <a:endParaRPr lang="en-US" altLang="zh-CN" b="0" dirty="0">
                <a:solidFill>
                  <a:schemeClr val="bg1"/>
                </a:solidFill>
                <a:latin typeface="Tahoma" pitchFamily="34" charset="0"/>
                <a:ea typeface="宋体" pitchFamily="2" charset="-122"/>
              </a:endParaRPr>
            </a:p>
          </p:txBody>
        </p:sp>
      </p:grpSp>
      <p:sp>
        <p:nvSpPr>
          <p:cNvPr id="23" name="Text Box 51"/>
          <p:cNvSpPr txBox="1">
            <a:spLocks noChangeArrowheads="1"/>
          </p:cNvSpPr>
          <p:nvPr/>
        </p:nvSpPr>
        <p:spPr bwMode="auto">
          <a:xfrm>
            <a:off x="3479800" y="5345668"/>
            <a:ext cx="8890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dirty="0" smtClean="0">
                <a:ea typeface="宋体" pitchFamily="2" charset="-122"/>
              </a:rPr>
              <a:t>name</a:t>
            </a:r>
            <a:endParaRPr lang="en-US" altLang="zh-CN" sz="1800" dirty="0">
              <a:ea typeface="宋体" pitchFamily="2" charset="-122"/>
            </a:endParaRPr>
          </a:p>
        </p:txBody>
      </p:sp>
      <p:sp>
        <p:nvSpPr>
          <p:cNvPr id="24" name="Text Box 53"/>
          <p:cNvSpPr txBox="1">
            <a:spLocks noChangeArrowheads="1"/>
          </p:cNvSpPr>
          <p:nvPr/>
        </p:nvSpPr>
        <p:spPr bwMode="auto">
          <a:xfrm>
            <a:off x="4521200" y="534566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pages</a:t>
            </a:r>
            <a:endParaRPr lang="en-US" altLang="zh-CN" sz="1800" dirty="0">
              <a:ea typeface="宋体" pitchFamily="2" charset="-122"/>
            </a:endParaRPr>
          </a:p>
        </p:txBody>
      </p:sp>
      <p:grpSp>
        <p:nvGrpSpPr>
          <p:cNvPr id="25" name="Group 44"/>
          <p:cNvGrpSpPr>
            <a:grpSpLocks/>
          </p:cNvGrpSpPr>
          <p:nvPr/>
        </p:nvGrpSpPr>
        <p:grpSpPr bwMode="auto">
          <a:xfrm>
            <a:off x="4953000" y="4645580"/>
            <a:ext cx="685800" cy="609600"/>
            <a:chOff x="1728" y="2880"/>
            <a:chExt cx="384" cy="384"/>
          </a:xfrm>
        </p:grpSpPr>
        <p:sp>
          <p:nvSpPr>
            <p:cNvPr id="26"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27" name="Text Box 46"/>
            <p:cNvSpPr txBox="1">
              <a:spLocks noChangeArrowheads="1"/>
            </p:cNvSpPr>
            <p:nvPr/>
          </p:nvSpPr>
          <p:spPr bwMode="auto">
            <a:xfrm>
              <a:off x="1824" y="2966"/>
              <a:ext cx="203"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600</a:t>
              </a:r>
              <a:endParaRPr lang="en-US" altLang="zh-CN" b="0" dirty="0">
                <a:solidFill>
                  <a:schemeClr val="bg1"/>
                </a:solidFill>
                <a:latin typeface="Tahoma" pitchFamily="34" charset="0"/>
                <a:ea typeface="宋体" pitchFamily="2" charset="-122"/>
              </a:endParaRPr>
            </a:p>
          </p:txBody>
        </p:sp>
      </p:grpSp>
      <p:sp>
        <p:nvSpPr>
          <p:cNvPr id="28" name="Text Box 51"/>
          <p:cNvSpPr txBox="1">
            <a:spLocks noChangeArrowheads="1"/>
          </p:cNvSpPr>
          <p:nvPr/>
        </p:nvSpPr>
        <p:spPr bwMode="auto">
          <a:xfrm>
            <a:off x="5461000" y="533296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price</a:t>
            </a:r>
            <a:endParaRPr lang="en-US" altLang="zh-CN" sz="1800" dirty="0">
              <a:ea typeface="宋体" pitchFamily="2" charset="-122"/>
            </a:endParaRPr>
          </a:p>
        </p:txBody>
      </p:sp>
      <p:sp>
        <p:nvSpPr>
          <p:cNvPr id="51" name="Rectangle 43"/>
          <p:cNvSpPr>
            <a:spLocks noChangeArrowheads="1"/>
          </p:cNvSpPr>
          <p:nvPr/>
        </p:nvSpPr>
        <p:spPr bwMode="auto">
          <a:xfrm>
            <a:off x="7035800" y="4658280"/>
            <a:ext cx="5588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350</a:t>
            </a:r>
            <a:endParaRPr lang="en-US" dirty="0"/>
          </a:p>
        </p:txBody>
      </p:sp>
      <p:grpSp>
        <p:nvGrpSpPr>
          <p:cNvPr id="52" name="Group 44"/>
          <p:cNvGrpSpPr>
            <a:grpSpLocks/>
          </p:cNvGrpSpPr>
          <p:nvPr/>
        </p:nvGrpSpPr>
        <p:grpSpPr bwMode="auto">
          <a:xfrm>
            <a:off x="6096000" y="4658280"/>
            <a:ext cx="939800" cy="609600"/>
            <a:chOff x="1728" y="2880"/>
            <a:chExt cx="384" cy="384"/>
          </a:xfrm>
        </p:grpSpPr>
        <p:sp>
          <p:nvSpPr>
            <p:cNvPr id="53"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54" name="Text Box 46"/>
            <p:cNvSpPr txBox="1">
              <a:spLocks noChangeArrowheads="1"/>
            </p:cNvSpPr>
            <p:nvPr/>
          </p:nvSpPr>
          <p:spPr bwMode="auto">
            <a:xfrm>
              <a:off x="1728" y="2966"/>
              <a:ext cx="357" cy="233"/>
            </a:xfrm>
            <a:prstGeom prst="rect">
              <a:avLst/>
            </a:prstGeom>
            <a:noFill/>
            <a:ln w="9525">
              <a:noFill/>
              <a:miter lim="800000"/>
              <a:headEnd/>
              <a:tailEnd/>
            </a:ln>
            <a:effectLst/>
          </p:spPr>
          <p:txBody>
            <a:bodyPr wrap="squar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C++</a:t>
              </a:r>
              <a:endParaRPr lang="en-US" altLang="zh-CN" b="0" dirty="0">
                <a:solidFill>
                  <a:schemeClr val="bg1"/>
                </a:solidFill>
                <a:latin typeface="Tahoma" pitchFamily="34" charset="0"/>
                <a:ea typeface="宋体" pitchFamily="2" charset="-122"/>
              </a:endParaRPr>
            </a:p>
          </p:txBody>
        </p:sp>
      </p:grpSp>
      <p:sp>
        <p:nvSpPr>
          <p:cNvPr id="55" name="Text Box 51"/>
          <p:cNvSpPr txBox="1">
            <a:spLocks noChangeArrowheads="1"/>
          </p:cNvSpPr>
          <p:nvPr/>
        </p:nvSpPr>
        <p:spPr bwMode="auto">
          <a:xfrm>
            <a:off x="6172200" y="5345668"/>
            <a:ext cx="8890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dirty="0" smtClean="0">
                <a:ea typeface="宋体" pitchFamily="2" charset="-122"/>
              </a:rPr>
              <a:t>name</a:t>
            </a:r>
            <a:endParaRPr lang="en-US" altLang="zh-CN" sz="1800" dirty="0">
              <a:ea typeface="宋体" pitchFamily="2" charset="-122"/>
            </a:endParaRPr>
          </a:p>
        </p:txBody>
      </p:sp>
      <p:sp>
        <p:nvSpPr>
          <p:cNvPr id="56" name="Text Box 53"/>
          <p:cNvSpPr txBox="1">
            <a:spLocks noChangeArrowheads="1"/>
          </p:cNvSpPr>
          <p:nvPr/>
        </p:nvSpPr>
        <p:spPr bwMode="auto">
          <a:xfrm>
            <a:off x="7086600" y="534566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pages</a:t>
            </a:r>
            <a:endParaRPr lang="en-US" altLang="zh-CN" sz="1800" dirty="0">
              <a:ea typeface="宋体" pitchFamily="2" charset="-122"/>
            </a:endParaRPr>
          </a:p>
        </p:txBody>
      </p:sp>
      <p:grpSp>
        <p:nvGrpSpPr>
          <p:cNvPr id="57" name="Group 44"/>
          <p:cNvGrpSpPr>
            <a:grpSpLocks/>
          </p:cNvGrpSpPr>
          <p:nvPr/>
        </p:nvGrpSpPr>
        <p:grpSpPr bwMode="auto">
          <a:xfrm>
            <a:off x="7569200" y="4645580"/>
            <a:ext cx="685800" cy="609600"/>
            <a:chOff x="1728" y="2880"/>
            <a:chExt cx="384" cy="384"/>
          </a:xfrm>
        </p:grpSpPr>
        <p:sp>
          <p:nvSpPr>
            <p:cNvPr id="58"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59" name="Text Box 46"/>
            <p:cNvSpPr txBox="1">
              <a:spLocks noChangeArrowheads="1"/>
            </p:cNvSpPr>
            <p:nvPr/>
          </p:nvSpPr>
          <p:spPr bwMode="auto">
            <a:xfrm>
              <a:off x="1767" y="2966"/>
              <a:ext cx="316"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500</a:t>
              </a:r>
              <a:endParaRPr lang="en-US" altLang="zh-CN" b="0" dirty="0">
                <a:solidFill>
                  <a:schemeClr val="bg1"/>
                </a:solidFill>
                <a:latin typeface="Tahoma" pitchFamily="34" charset="0"/>
                <a:ea typeface="宋体" pitchFamily="2" charset="-122"/>
              </a:endParaRPr>
            </a:p>
          </p:txBody>
        </p:sp>
      </p:grpSp>
      <p:sp>
        <p:nvSpPr>
          <p:cNvPr id="60" name="Text Box 51"/>
          <p:cNvSpPr txBox="1">
            <a:spLocks noChangeArrowheads="1"/>
          </p:cNvSpPr>
          <p:nvPr/>
        </p:nvSpPr>
        <p:spPr bwMode="auto">
          <a:xfrm>
            <a:off x="7924800" y="533296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price</a:t>
            </a:r>
            <a:endParaRPr lang="en-US" altLang="zh-CN" sz="1800" dirty="0">
              <a:ea typeface="宋体" pitchFamily="2" charset="-122"/>
            </a:endParaRPr>
          </a:p>
        </p:txBody>
      </p:sp>
      <p:sp>
        <p:nvSpPr>
          <p:cNvPr id="62" name="TextBox 61"/>
          <p:cNvSpPr txBox="1"/>
          <p:nvPr/>
        </p:nvSpPr>
        <p:spPr>
          <a:xfrm>
            <a:off x="228600" y="6248400"/>
            <a:ext cx="1752600" cy="584775"/>
          </a:xfrm>
          <a:prstGeom prst="rect">
            <a:avLst/>
          </a:prstGeom>
          <a:noFill/>
        </p:spPr>
        <p:txBody>
          <a:bodyPr wrap="square" rtlCol="0">
            <a:spAutoFit/>
          </a:bodyPr>
          <a:lstStyle/>
          <a:p>
            <a:r>
              <a:rPr lang="en-US" sz="3200" b="1" dirty="0" smtClean="0"/>
              <a:t>Book</a:t>
            </a:r>
            <a:endParaRPr lang="en-US" sz="3200" b="1" dirty="0"/>
          </a:p>
        </p:txBody>
      </p:sp>
      <p:sp>
        <p:nvSpPr>
          <p:cNvPr id="63" name="TextBox 62"/>
          <p:cNvSpPr txBox="1"/>
          <p:nvPr/>
        </p:nvSpPr>
        <p:spPr>
          <a:xfrm>
            <a:off x="838200" y="5791200"/>
            <a:ext cx="2057400" cy="381000"/>
          </a:xfrm>
          <a:prstGeom prst="rect">
            <a:avLst/>
          </a:prstGeom>
          <a:noFill/>
        </p:spPr>
        <p:txBody>
          <a:bodyPr wrap="square" rtlCol="0">
            <a:spAutoFit/>
          </a:bodyPr>
          <a:lstStyle/>
          <a:p>
            <a:r>
              <a:rPr lang="en-US" b="1" dirty="0" smtClean="0"/>
              <a:t>Book[0]</a:t>
            </a:r>
            <a:endParaRPr lang="en-US" b="1" dirty="0"/>
          </a:p>
        </p:txBody>
      </p:sp>
      <p:sp>
        <p:nvSpPr>
          <p:cNvPr id="65" name="TextBox 64"/>
          <p:cNvSpPr txBox="1"/>
          <p:nvPr/>
        </p:nvSpPr>
        <p:spPr>
          <a:xfrm>
            <a:off x="3962400" y="5715000"/>
            <a:ext cx="2057400" cy="381000"/>
          </a:xfrm>
          <a:prstGeom prst="rect">
            <a:avLst/>
          </a:prstGeom>
          <a:noFill/>
        </p:spPr>
        <p:txBody>
          <a:bodyPr wrap="square" rtlCol="0">
            <a:spAutoFit/>
          </a:bodyPr>
          <a:lstStyle/>
          <a:p>
            <a:r>
              <a:rPr lang="en-US" b="1" dirty="0" smtClean="0"/>
              <a:t>Book[1]</a:t>
            </a:r>
            <a:endParaRPr lang="en-US" b="1" dirty="0"/>
          </a:p>
        </p:txBody>
      </p:sp>
      <p:sp>
        <p:nvSpPr>
          <p:cNvPr id="66" name="TextBox 65"/>
          <p:cNvSpPr txBox="1"/>
          <p:nvPr/>
        </p:nvSpPr>
        <p:spPr>
          <a:xfrm>
            <a:off x="6629400" y="5715000"/>
            <a:ext cx="2057400" cy="381000"/>
          </a:xfrm>
          <a:prstGeom prst="rect">
            <a:avLst/>
          </a:prstGeom>
          <a:noFill/>
        </p:spPr>
        <p:txBody>
          <a:bodyPr wrap="square" rtlCol="0">
            <a:spAutoFit/>
          </a:bodyPr>
          <a:lstStyle/>
          <a:p>
            <a:r>
              <a:rPr lang="en-US" b="1" dirty="0" smtClean="0"/>
              <a:t>Book[2]</a:t>
            </a:r>
            <a:endParaRPr lang="en-US" b="1" dirty="0"/>
          </a:p>
        </p:txBody>
      </p:sp>
    </p:spTree>
    <p:extLst>
      <p:ext uri="{BB962C8B-B14F-4D97-AF65-F5344CB8AC3E}">
        <p14:creationId xmlns="" xmlns:p14="http://schemas.microsoft.com/office/powerpoint/2010/main" val="85021567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457200" y="1953398"/>
            <a:ext cx="8610600" cy="2842692"/>
          </a:xfrm>
          <a:prstGeom prst="rect">
            <a:avLst/>
          </a:prstGeom>
          <a:solidFill>
            <a:srgbClr val="FCFEFE"/>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defPPr>
              <a:defRPr lang="en-US"/>
            </a:defPPr>
            <a:lvl1pPr algn="just">
              <a:defRPr b="1" i="1">
                <a:solidFill>
                  <a:srgbClr val="002060"/>
                </a:solidFill>
                <a:latin typeface="Courier New" pitchFamily="49" charset="0"/>
                <a:cs typeface="Courier New" pitchFamily="49" charset="0"/>
              </a:defRPr>
            </a:lvl1pPr>
          </a:lstStyle>
          <a:p>
            <a:pPr marL="360000">
              <a:spcBef>
                <a:spcPts val="0"/>
              </a:spcBef>
            </a:pPr>
            <a:r>
              <a:rPr lang="en-US" altLang="en-US" dirty="0"/>
              <a:t>/* Read and print the details of three </a:t>
            </a:r>
            <a:r>
              <a:rPr lang="en-US" altLang="en-US" dirty="0" err="1"/>
              <a:t>emplyoees</a:t>
            </a:r>
            <a:r>
              <a:rPr lang="en-US" altLang="en-US" dirty="0"/>
              <a:t> */</a:t>
            </a:r>
          </a:p>
          <a:p>
            <a:pPr marL="360000">
              <a:spcBef>
                <a:spcPts val="0"/>
              </a:spcBef>
            </a:pPr>
            <a:endParaRPr lang="en-US" altLang="en-US" dirty="0"/>
          </a:p>
          <a:p>
            <a:pPr marL="360000">
              <a:spcBef>
                <a:spcPts val="0"/>
              </a:spcBef>
            </a:pPr>
            <a:r>
              <a:rPr lang="en-US" altLang="en-US" dirty="0"/>
              <a:t>#include &lt;</a:t>
            </a:r>
            <a:r>
              <a:rPr lang="en-US" altLang="en-US" dirty="0" err="1"/>
              <a:t>stdio.h</a:t>
            </a:r>
            <a:r>
              <a:rPr lang="en-US" altLang="en-US" dirty="0"/>
              <a:t>&gt;</a:t>
            </a:r>
          </a:p>
          <a:p>
            <a:pPr marL="360000">
              <a:spcBef>
                <a:spcPts val="0"/>
              </a:spcBef>
            </a:pPr>
            <a:r>
              <a:rPr lang="en-US" altLang="en-US" dirty="0"/>
              <a:t>struct employee {</a:t>
            </a:r>
          </a:p>
          <a:p>
            <a:pPr marL="360000">
              <a:spcBef>
                <a:spcPts val="0"/>
              </a:spcBef>
            </a:pPr>
            <a:r>
              <a:rPr lang="en-US" altLang="en-US" dirty="0"/>
              <a:t>        int id;</a:t>
            </a:r>
          </a:p>
          <a:p>
            <a:pPr marL="360000">
              <a:spcBef>
                <a:spcPts val="0"/>
              </a:spcBef>
            </a:pPr>
            <a:r>
              <a:rPr lang="en-US" altLang="en-US" dirty="0"/>
              <a:t>        char name[20];</a:t>
            </a:r>
          </a:p>
          <a:p>
            <a:pPr marL="360000">
              <a:spcBef>
                <a:spcPts val="0"/>
              </a:spcBef>
            </a:pPr>
            <a:r>
              <a:rPr lang="en-US" altLang="en-US" dirty="0"/>
              <a:t>        float salary;</a:t>
            </a:r>
          </a:p>
          <a:p>
            <a:pPr marL="360000">
              <a:spcBef>
                <a:spcPts val="0"/>
              </a:spcBef>
            </a:pPr>
            <a:r>
              <a:rPr lang="en-US" altLang="en-US" dirty="0"/>
              <a:t> }</a:t>
            </a:r>
          </a:p>
          <a:p>
            <a:pPr marL="360000">
              <a:spcBef>
                <a:spcPts val="0"/>
              </a:spcBef>
            </a:pPr>
            <a:r>
              <a:rPr lang="en-US" altLang="en-US" dirty="0"/>
              <a:t>struct employee emp[10];</a:t>
            </a:r>
          </a:p>
          <a:p>
            <a:pPr marL="360000">
              <a:spcBef>
                <a:spcPts val="0"/>
              </a:spcBef>
            </a:pPr>
            <a:r>
              <a:rPr lang="en-US" altLang="en-US" dirty="0"/>
              <a:t> </a:t>
            </a:r>
          </a:p>
        </p:txBody>
      </p:sp>
      <p:sp>
        <p:nvSpPr>
          <p:cNvPr id="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Array of structures…</a:t>
            </a:r>
          </a:p>
        </p:txBody>
      </p:sp>
      <p:sp>
        <p:nvSpPr>
          <p:cNvPr id="3" name="Rectangle 2"/>
          <p:cNvSpPr/>
          <p:nvPr/>
        </p:nvSpPr>
        <p:spPr>
          <a:xfrm>
            <a:off x="390525" y="1066800"/>
            <a:ext cx="1210588" cy="369332"/>
          </a:xfrm>
          <a:prstGeom prst="rect">
            <a:avLst/>
          </a:prstGeom>
        </p:spPr>
        <p:txBody>
          <a:bodyPr wrap="none">
            <a:spAutoFit/>
          </a:bodyPr>
          <a:lstStyle/>
          <a:p>
            <a:r>
              <a:rPr lang="en-US" b="1" dirty="0">
                <a:solidFill>
                  <a:srgbClr val="800000"/>
                </a:solidFill>
              </a:rPr>
              <a:t>Example:</a:t>
            </a:r>
            <a:endParaRPr lang="en-US" b="1" dirty="0"/>
          </a:p>
        </p:txBody>
      </p:sp>
    </p:spTree>
    <p:extLst>
      <p:ext uri="{BB962C8B-B14F-4D97-AF65-F5344CB8AC3E}">
        <p14:creationId xmlns="" xmlns:p14="http://schemas.microsoft.com/office/powerpoint/2010/main" val="15091178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304800" y="1029875"/>
            <a:ext cx="8763000" cy="5828125"/>
          </a:xfrm>
          <a:prstGeom prst="rect">
            <a:avLst/>
          </a:prstGeom>
          <a:solidFill>
            <a:srgbClr val="FCFEFE"/>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defPPr>
              <a:defRPr lang="en-US"/>
            </a:defPPr>
            <a:lvl1pPr algn="just">
              <a:defRPr b="1" i="1">
                <a:solidFill>
                  <a:srgbClr val="002060"/>
                </a:solidFill>
                <a:latin typeface="Courier New" pitchFamily="49" charset="0"/>
                <a:cs typeface="Courier New" pitchFamily="49" charset="0"/>
              </a:defRPr>
            </a:lvl1pPr>
          </a:lstStyle>
          <a:p>
            <a:r>
              <a:rPr lang="en-US" altLang="en-US" sz="1700" dirty="0"/>
              <a:t>int main()</a:t>
            </a:r>
          </a:p>
          <a:p>
            <a:r>
              <a:rPr lang="en-US" altLang="en-US" sz="1700" dirty="0"/>
              <a:t> {</a:t>
            </a:r>
          </a:p>
          <a:p>
            <a:r>
              <a:rPr lang="en-US" altLang="en-US" sz="1700" dirty="0"/>
              <a:t>        struct employee emp[10];</a:t>
            </a:r>
          </a:p>
          <a:p>
            <a:r>
              <a:rPr lang="en-US" altLang="en-US" sz="1700" dirty="0"/>
              <a:t>        int </a:t>
            </a:r>
            <a:r>
              <a:rPr lang="en-US" altLang="en-US" sz="1700" dirty="0" err="1"/>
              <a:t>i</a:t>
            </a:r>
            <a:r>
              <a:rPr lang="en-US" altLang="en-US" sz="1700" dirty="0"/>
              <a:t>;</a:t>
            </a:r>
          </a:p>
          <a:p>
            <a:r>
              <a:rPr lang="en-US" altLang="en-US" sz="1700" dirty="0"/>
              <a:t>        for (</a:t>
            </a:r>
            <a:r>
              <a:rPr lang="en-US" altLang="en-US" sz="1700" dirty="0" err="1"/>
              <a:t>i</a:t>
            </a:r>
            <a:r>
              <a:rPr lang="en-US" altLang="en-US" sz="1700" dirty="0"/>
              <a:t>=0; </a:t>
            </a:r>
            <a:r>
              <a:rPr lang="en-US" altLang="en-US" sz="1700" dirty="0" err="1"/>
              <a:t>i</a:t>
            </a:r>
            <a:r>
              <a:rPr lang="en-US" altLang="en-US" sz="1700" dirty="0"/>
              <a:t>&lt;3;i++)</a:t>
            </a:r>
          </a:p>
          <a:p>
            <a:r>
              <a:rPr lang="en-US" altLang="en-US" sz="1700" dirty="0"/>
              <a:t>        {</a:t>
            </a:r>
          </a:p>
          <a:p>
            <a:r>
              <a:rPr lang="en-US" altLang="en-US" sz="1700" dirty="0"/>
              <a:t>                </a:t>
            </a:r>
            <a:r>
              <a:rPr lang="en-US" altLang="en-US" sz="1700" dirty="0" err="1"/>
              <a:t>printf</a:t>
            </a:r>
            <a:r>
              <a:rPr lang="en-US" altLang="en-US" sz="1700" dirty="0"/>
              <a:t>("Record %d",i+1);</a:t>
            </a:r>
          </a:p>
          <a:p>
            <a:r>
              <a:rPr lang="en-US" altLang="en-US" sz="1700" dirty="0"/>
              <a:t>                </a:t>
            </a:r>
            <a:r>
              <a:rPr lang="en-US" altLang="en-US" sz="1700" dirty="0" err="1"/>
              <a:t>printf</a:t>
            </a:r>
            <a:r>
              <a:rPr lang="en-US" altLang="en-US" sz="1700" dirty="0"/>
              <a:t>("\</a:t>
            </a:r>
            <a:r>
              <a:rPr lang="en-US" altLang="en-US" sz="1700" dirty="0" err="1"/>
              <a:t>nenter</a:t>
            </a:r>
            <a:r>
              <a:rPr lang="en-US" altLang="en-US" sz="1700" dirty="0"/>
              <a:t>  </a:t>
            </a:r>
            <a:r>
              <a:rPr lang="en-US" altLang="en-US" sz="1700" dirty="0" err="1"/>
              <a:t>emplyoee</a:t>
            </a:r>
            <a:r>
              <a:rPr lang="en-US" altLang="en-US" sz="1700" dirty="0"/>
              <a:t> id:   ");</a:t>
            </a:r>
          </a:p>
          <a:p>
            <a:r>
              <a:rPr lang="en-US" altLang="en-US" sz="1700" dirty="0"/>
              <a:t>                </a:t>
            </a:r>
            <a:r>
              <a:rPr lang="en-US" altLang="en-US" sz="1700" dirty="0" err="1"/>
              <a:t>scanf</a:t>
            </a:r>
            <a:r>
              <a:rPr lang="en-US" altLang="en-US" sz="1700" dirty="0"/>
              <a:t>("%</a:t>
            </a:r>
            <a:r>
              <a:rPr lang="en-US" altLang="en-US" sz="1700" dirty="0" err="1"/>
              <a:t>d",&amp;emp</a:t>
            </a:r>
            <a:r>
              <a:rPr lang="en-US" altLang="en-US" sz="1700" dirty="0"/>
              <a:t>[</a:t>
            </a:r>
            <a:r>
              <a:rPr lang="en-US" altLang="en-US" sz="1700" dirty="0" err="1"/>
              <a:t>i</a:t>
            </a:r>
            <a:r>
              <a:rPr lang="en-US" altLang="en-US" sz="1700" dirty="0"/>
              <a:t>].id);</a:t>
            </a:r>
          </a:p>
          <a:p>
            <a:r>
              <a:rPr lang="en-US" altLang="en-US" sz="1700" dirty="0"/>
              <a:t>                </a:t>
            </a:r>
            <a:r>
              <a:rPr lang="en-US" altLang="en-US" sz="1700" dirty="0" err="1"/>
              <a:t>printf</a:t>
            </a:r>
            <a:r>
              <a:rPr lang="en-US" altLang="en-US" sz="1700" dirty="0"/>
              <a:t>("\</a:t>
            </a:r>
            <a:r>
              <a:rPr lang="en-US" altLang="en-US" sz="1700" dirty="0" err="1"/>
              <a:t>nenter</a:t>
            </a:r>
            <a:r>
              <a:rPr lang="en-US" altLang="en-US" sz="1700" dirty="0"/>
              <a:t>  </a:t>
            </a:r>
            <a:r>
              <a:rPr lang="en-US" altLang="en-US" sz="1700" dirty="0" err="1"/>
              <a:t>emplyoee</a:t>
            </a:r>
            <a:r>
              <a:rPr lang="en-US" altLang="en-US" sz="1700" dirty="0"/>
              <a:t> name:   ");</a:t>
            </a:r>
          </a:p>
          <a:p>
            <a:r>
              <a:rPr lang="en-US" altLang="en-US" sz="1700" dirty="0"/>
              <a:t>                </a:t>
            </a:r>
            <a:r>
              <a:rPr lang="en-US" altLang="en-US" sz="1700" dirty="0" err="1"/>
              <a:t>scanf</a:t>
            </a:r>
            <a:r>
              <a:rPr lang="en-US" altLang="en-US" sz="1700" dirty="0"/>
              <a:t>("%</a:t>
            </a:r>
            <a:r>
              <a:rPr lang="en-US" altLang="en-US" sz="1700" dirty="0" err="1"/>
              <a:t>s",emp</a:t>
            </a:r>
            <a:r>
              <a:rPr lang="en-US" altLang="en-US" sz="1700" dirty="0"/>
              <a:t>[</a:t>
            </a:r>
            <a:r>
              <a:rPr lang="en-US" altLang="en-US" sz="1700" dirty="0" err="1"/>
              <a:t>i</a:t>
            </a:r>
            <a:r>
              <a:rPr lang="en-US" altLang="en-US" sz="1700" dirty="0"/>
              <a:t>].name);</a:t>
            </a:r>
          </a:p>
          <a:p>
            <a:r>
              <a:rPr lang="en-US" altLang="en-US" sz="1700" dirty="0"/>
              <a:t>                </a:t>
            </a:r>
            <a:r>
              <a:rPr lang="en-US" altLang="en-US" sz="1700" dirty="0" err="1"/>
              <a:t>printf</a:t>
            </a:r>
            <a:r>
              <a:rPr lang="en-US" altLang="en-US" sz="1700" dirty="0"/>
              <a:t>("\</a:t>
            </a:r>
            <a:r>
              <a:rPr lang="en-US" altLang="en-US" sz="1700" dirty="0" err="1"/>
              <a:t>nenter</a:t>
            </a:r>
            <a:r>
              <a:rPr lang="en-US" altLang="en-US" sz="1700" dirty="0"/>
              <a:t>  </a:t>
            </a:r>
            <a:r>
              <a:rPr lang="en-US" altLang="en-US" sz="1700" dirty="0" err="1"/>
              <a:t>emplyoee</a:t>
            </a:r>
            <a:r>
              <a:rPr lang="en-US" altLang="en-US" sz="1700" dirty="0"/>
              <a:t> salary:  ");</a:t>
            </a:r>
          </a:p>
          <a:p>
            <a:r>
              <a:rPr lang="en-US" altLang="en-US" sz="1700" dirty="0"/>
              <a:t>                </a:t>
            </a:r>
            <a:r>
              <a:rPr lang="en-US" altLang="en-US" sz="1700" dirty="0" err="1"/>
              <a:t>scanf</a:t>
            </a:r>
            <a:r>
              <a:rPr lang="en-US" altLang="en-US" sz="1700" dirty="0"/>
              <a:t>("%</a:t>
            </a:r>
            <a:r>
              <a:rPr lang="en-US" altLang="en-US" sz="1700" dirty="0" err="1"/>
              <a:t>f",&amp;emp</a:t>
            </a:r>
            <a:r>
              <a:rPr lang="en-US" altLang="en-US" sz="1700" dirty="0"/>
              <a:t>[</a:t>
            </a:r>
            <a:r>
              <a:rPr lang="en-US" altLang="en-US" sz="1700" dirty="0" err="1"/>
              <a:t>i</a:t>
            </a:r>
            <a:r>
              <a:rPr lang="en-US" altLang="en-US" sz="1700" dirty="0"/>
              <a:t>].salary);</a:t>
            </a:r>
          </a:p>
          <a:p>
            <a:r>
              <a:rPr lang="en-US" altLang="en-US" sz="1700" dirty="0"/>
              <a:t>        }</a:t>
            </a:r>
          </a:p>
          <a:p>
            <a:r>
              <a:rPr lang="en-US" altLang="en-US" sz="1700" dirty="0"/>
              <a:t>        for (</a:t>
            </a:r>
            <a:r>
              <a:rPr lang="en-US" altLang="en-US" sz="1700" dirty="0" err="1"/>
              <a:t>i</a:t>
            </a:r>
            <a:r>
              <a:rPr lang="en-US" altLang="en-US" sz="1700" dirty="0"/>
              <a:t>=0; </a:t>
            </a:r>
            <a:r>
              <a:rPr lang="en-US" altLang="en-US" sz="1700" dirty="0" err="1"/>
              <a:t>i</a:t>
            </a:r>
            <a:r>
              <a:rPr lang="en-US" altLang="en-US" sz="1700" dirty="0"/>
              <a:t>&lt;3;i++)</a:t>
            </a:r>
          </a:p>
          <a:p>
            <a:r>
              <a:rPr lang="en-US" altLang="en-US" sz="1700" dirty="0"/>
              <a:t>        {</a:t>
            </a:r>
          </a:p>
          <a:p>
            <a:r>
              <a:rPr lang="en-US" altLang="en-US" sz="1700" dirty="0"/>
              <a:t>        </a:t>
            </a:r>
            <a:r>
              <a:rPr lang="en-US" altLang="en-US" sz="1700" dirty="0" err="1"/>
              <a:t>printf</a:t>
            </a:r>
            <a:r>
              <a:rPr lang="en-US" altLang="en-US" sz="1700" dirty="0"/>
              <a:t>(" \n Emp id  is: %d \n", emp[</a:t>
            </a:r>
            <a:r>
              <a:rPr lang="en-US" altLang="en-US" sz="1700" dirty="0" err="1"/>
              <a:t>i</a:t>
            </a:r>
            <a:r>
              <a:rPr lang="en-US" altLang="en-US" sz="1700" dirty="0"/>
              <a:t>].id);</a:t>
            </a:r>
          </a:p>
          <a:p>
            <a:r>
              <a:rPr lang="en-US" altLang="en-US" sz="1700" dirty="0"/>
              <a:t>        </a:t>
            </a:r>
            <a:r>
              <a:rPr lang="en-US" altLang="en-US" sz="1700" dirty="0" err="1"/>
              <a:t>printf</a:t>
            </a:r>
            <a:r>
              <a:rPr lang="en-US" altLang="en-US" sz="1700" dirty="0"/>
              <a:t>(" Emp Name is: %s \n", emp[</a:t>
            </a:r>
            <a:r>
              <a:rPr lang="en-US" altLang="en-US" sz="1700" dirty="0" err="1"/>
              <a:t>i</a:t>
            </a:r>
            <a:r>
              <a:rPr lang="en-US" altLang="en-US" sz="1700" dirty="0"/>
              <a:t>].name);</a:t>
            </a:r>
          </a:p>
          <a:p>
            <a:r>
              <a:rPr lang="en-US" altLang="en-US" sz="1700" dirty="0"/>
              <a:t>        </a:t>
            </a:r>
            <a:r>
              <a:rPr lang="en-US" altLang="en-US" sz="1700" dirty="0" err="1"/>
              <a:t>printf</a:t>
            </a:r>
            <a:r>
              <a:rPr lang="en-US" altLang="en-US" sz="1700" dirty="0"/>
              <a:t>(" Emp salary is: %f \n", emp[</a:t>
            </a:r>
            <a:r>
              <a:rPr lang="en-US" altLang="en-US" sz="1700" dirty="0" err="1"/>
              <a:t>i</a:t>
            </a:r>
            <a:r>
              <a:rPr lang="en-US" altLang="en-US" sz="1700" dirty="0"/>
              <a:t>].salary);</a:t>
            </a:r>
          </a:p>
          <a:p>
            <a:r>
              <a:rPr lang="en-US" altLang="en-US" sz="1700" dirty="0"/>
              <a:t>        }</a:t>
            </a:r>
          </a:p>
          <a:p>
            <a:r>
              <a:rPr lang="en-US" altLang="en-US" sz="1700" dirty="0"/>
              <a:t>        return 0;</a:t>
            </a:r>
          </a:p>
          <a:p>
            <a:r>
              <a:rPr lang="en-US" altLang="en-US" sz="1700" dirty="0"/>
              <a:t>}</a:t>
            </a:r>
          </a:p>
        </p:txBody>
      </p:sp>
      <p:sp>
        <p:nvSpPr>
          <p:cNvPr id="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Array of structures…</a:t>
            </a:r>
          </a:p>
        </p:txBody>
      </p:sp>
      <p:sp>
        <p:nvSpPr>
          <p:cNvPr id="4" name="Rectangle 3"/>
          <p:cNvSpPr/>
          <p:nvPr/>
        </p:nvSpPr>
        <p:spPr>
          <a:xfrm>
            <a:off x="228600" y="762000"/>
            <a:ext cx="2172390" cy="369332"/>
          </a:xfrm>
          <a:prstGeom prst="rect">
            <a:avLst/>
          </a:prstGeom>
        </p:spPr>
        <p:txBody>
          <a:bodyPr wrap="none">
            <a:spAutoFit/>
          </a:bodyPr>
          <a:lstStyle/>
          <a:p>
            <a:r>
              <a:rPr lang="en-US" b="1" dirty="0">
                <a:solidFill>
                  <a:srgbClr val="800000"/>
                </a:solidFill>
              </a:rPr>
              <a:t>Example: </a:t>
            </a:r>
            <a:r>
              <a:rPr lang="en-US" b="1" dirty="0" err="1">
                <a:solidFill>
                  <a:srgbClr val="800000"/>
                </a:solidFill>
              </a:rPr>
              <a:t>Contd</a:t>
            </a:r>
            <a:r>
              <a:rPr lang="en-US" b="1" dirty="0">
                <a:solidFill>
                  <a:srgbClr val="800000"/>
                </a:solidFill>
              </a:rPr>
              <a:t>…</a:t>
            </a:r>
            <a:endParaRPr lang="en-US" b="1" dirty="0"/>
          </a:p>
        </p:txBody>
      </p:sp>
    </p:spTree>
    <p:extLst>
      <p:ext uri="{BB962C8B-B14F-4D97-AF65-F5344CB8AC3E}">
        <p14:creationId xmlns="" xmlns:p14="http://schemas.microsoft.com/office/powerpoint/2010/main" val="34559845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Structures and functions </a:t>
            </a:r>
          </a:p>
        </p:txBody>
      </p:sp>
      <p:sp>
        <p:nvSpPr>
          <p:cNvPr id="6" name="Text Box 4"/>
          <p:cNvSpPr txBox="1">
            <a:spLocks noChangeArrowheads="1"/>
          </p:cNvSpPr>
          <p:nvPr/>
        </p:nvSpPr>
        <p:spPr bwMode="auto">
          <a:xfrm>
            <a:off x="76201" y="838200"/>
            <a:ext cx="4724399" cy="5334000"/>
          </a:xfrm>
          <a:prstGeom prst="rect">
            <a:avLst/>
          </a:prstGeom>
          <a:solidFill>
            <a:schemeClr val="accent6">
              <a:lumMod val="20000"/>
              <a:lumOff val="80000"/>
            </a:schemeClr>
          </a:solidFill>
          <a:ln>
            <a:noFill/>
          </a:ln>
          <a:effec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lvl="1" algn="just" eaLnBrk="1">
              <a:spcBef>
                <a:spcPts val="600"/>
              </a:spcBef>
              <a:spcAft>
                <a:spcPts val="293"/>
              </a:spcAft>
            </a:pPr>
            <a:r>
              <a:rPr lang="en-US" sz="1600" b="1" dirty="0">
                <a:solidFill>
                  <a:srgbClr val="006600"/>
                </a:solidFill>
                <a:latin typeface="+mn-lt"/>
                <a:ea typeface="+mn-ea"/>
                <a:cs typeface="+mn-cs"/>
              </a:rPr>
              <a:t>#include &lt;</a:t>
            </a:r>
            <a:r>
              <a:rPr lang="en-US" sz="1600" b="1" dirty="0" err="1">
                <a:solidFill>
                  <a:srgbClr val="006600"/>
                </a:solidFill>
                <a:latin typeface="+mn-lt"/>
                <a:ea typeface="+mn-ea"/>
                <a:cs typeface="+mn-cs"/>
              </a:rPr>
              <a:t>stdio.h</a:t>
            </a:r>
            <a:r>
              <a:rPr lang="en-US" sz="1600" b="1" dirty="0">
                <a:solidFill>
                  <a:srgbClr val="006600"/>
                </a:solidFill>
                <a:latin typeface="+mn-lt"/>
                <a:ea typeface="+mn-ea"/>
                <a:cs typeface="+mn-cs"/>
              </a:rPr>
              <a:t>&gt;</a:t>
            </a:r>
          </a:p>
          <a:p>
            <a:pPr lvl="1" algn="just" eaLnBrk="1">
              <a:spcBef>
                <a:spcPts val="600"/>
              </a:spcBef>
              <a:spcAft>
                <a:spcPts val="293"/>
              </a:spcAft>
            </a:pPr>
            <a:r>
              <a:rPr lang="en-US" sz="1600" b="1" dirty="0">
                <a:solidFill>
                  <a:srgbClr val="006600"/>
                </a:solidFill>
                <a:latin typeface="+mn-lt"/>
                <a:ea typeface="+mn-ea"/>
                <a:cs typeface="+mn-cs"/>
              </a:rPr>
              <a:t>#include &lt;</a:t>
            </a:r>
            <a:r>
              <a:rPr lang="en-US" sz="1600" b="1" dirty="0" err="1">
                <a:solidFill>
                  <a:srgbClr val="006600"/>
                </a:solidFill>
                <a:latin typeface="+mn-lt"/>
                <a:ea typeface="+mn-ea"/>
                <a:cs typeface="+mn-cs"/>
              </a:rPr>
              <a:t>string.h</a:t>
            </a:r>
            <a:r>
              <a:rPr lang="en-US" sz="1600" b="1" dirty="0">
                <a:solidFill>
                  <a:srgbClr val="006600"/>
                </a:solidFill>
                <a:latin typeface="+mn-lt"/>
                <a:ea typeface="+mn-ea"/>
                <a:cs typeface="+mn-cs"/>
              </a:rPr>
              <a:t>&gt;</a:t>
            </a:r>
          </a:p>
          <a:p>
            <a:pPr lvl="1" algn="just" eaLnBrk="1">
              <a:spcBef>
                <a:spcPts val="600"/>
              </a:spcBef>
              <a:spcAft>
                <a:spcPts val="293"/>
              </a:spcAft>
            </a:pPr>
            <a:r>
              <a:rPr lang="en-US" sz="1600" b="1" dirty="0">
                <a:solidFill>
                  <a:srgbClr val="006600"/>
                </a:solidFill>
                <a:latin typeface="+mn-lt"/>
                <a:ea typeface="+mn-ea"/>
                <a:cs typeface="+mn-cs"/>
              </a:rPr>
              <a:t>struct employee {</a:t>
            </a:r>
          </a:p>
          <a:p>
            <a:pPr lvl="1" algn="just" eaLnBrk="1">
              <a:spcBef>
                <a:spcPts val="600"/>
              </a:spcBef>
              <a:spcAft>
                <a:spcPts val="293"/>
              </a:spcAft>
            </a:pPr>
            <a:r>
              <a:rPr lang="en-US" sz="1600" b="1" dirty="0">
                <a:solidFill>
                  <a:srgbClr val="006600"/>
                </a:solidFill>
                <a:latin typeface="+mn-lt"/>
                <a:ea typeface="+mn-ea"/>
                <a:cs typeface="+mn-cs"/>
              </a:rPr>
              <a:t>        int id;</a:t>
            </a:r>
          </a:p>
          <a:p>
            <a:pPr lvl="1" algn="just" eaLnBrk="1">
              <a:spcBef>
                <a:spcPts val="600"/>
              </a:spcBef>
              <a:spcAft>
                <a:spcPts val="293"/>
              </a:spcAft>
            </a:pPr>
            <a:r>
              <a:rPr lang="en-US" sz="1600" b="1" dirty="0">
                <a:solidFill>
                  <a:srgbClr val="006600"/>
                </a:solidFill>
                <a:latin typeface="+mn-lt"/>
                <a:ea typeface="+mn-ea"/>
                <a:cs typeface="+mn-cs"/>
              </a:rPr>
              <a:t>        char name[20];</a:t>
            </a:r>
          </a:p>
          <a:p>
            <a:pPr lvl="1" algn="just" eaLnBrk="1">
              <a:spcBef>
                <a:spcPts val="600"/>
              </a:spcBef>
              <a:spcAft>
                <a:spcPts val="293"/>
              </a:spcAft>
            </a:pPr>
            <a:r>
              <a:rPr lang="en-US" sz="1600" b="1" dirty="0">
                <a:solidFill>
                  <a:srgbClr val="006600"/>
                </a:solidFill>
                <a:latin typeface="+mn-lt"/>
                <a:ea typeface="+mn-ea"/>
                <a:cs typeface="+mn-cs"/>
              </a:rPr>
              <a:t>        float salary;</a:t>
            </a:r>
          </a:p>
          <a:p>
            <a:pPr lvl="1" algn="just" eaLnBrk="1">
              <a:spcBef>
                <a:spcPts val="600"/>
              </a:spcBef>
              <a:spcAft>
                <a:spcPts val="293"/>
              </a:spcAft>
            </a:pPr>
            <a:r>
              <a:rPr lang="en-US" sz="1600" b="1" dirty="0">
                <a:solidFill>
                  <a:srgbClr val="006600"/>
                </a:solidFill>
                <a:latin typeface="+mn-lt"/>
                <a:ea typeface="+mn-ea"/>
                <a:cs typeface="+mn-cs"/>
              </a:rPr>
              <a:t>        char gender;</a:t>
            </a:r>
          </a:p>
          <a:p>
            <a:pPr lvl="1" algn="just" eaLnBrk="1">
              <a:spcBef>
                <a:spcPts val="600"/>
              </a:spcBef>
              <a:spcAft>
                <a:spcPts val="293"/>
              </a:spcAft>
            </a:pPr>
            <a:r>
              <a:rPr lang="en-US" sz="1600" b="1" dirty="0">
                <a:solidFill>
                  <a:srgbClr val="006600"/>
                </a:solidFill>
                <a:latin typeface="+mn-lt"/>
                <a:ea typeface="+mn-ea"/>
                <a:cs typeface="+mn-cs"/>
              </a:rPr>
              <a:t> };</a:t>
            </a:r>
          </a:p>
          <a:p>
            <a:pPr lvl="1" algn="just" eaLnBrk="1">
              <a:spcBef>
                <a:spcPts val="600"/>
              </a:spcBef>
              <a:spcAft>
                <a:spcPts val="293"/>
              </a:spcAft>
            </a:pPr>
            <a:r>
              <a:rPr lang="en-US" sz="1600" b="1" dirty="0">
                <a:solidFill>
                  <a:srgbClr val="006600"/>
                </a:solidFill>
                <a:latin typeface="+mn-lt"/>
                <a:ea typeface="+mn-ea"/>
                <a:cs typeface="+mn-cs"/>
              </a:rPr>
              <a:t>void </a:t>
            </a:r>
            <a:r>
              <a:rPr lang="en-US" sz="1600" b="1" dirty="0" err="1">
                <a:solidFill>
                  <a:srgbClr val="006600"/>
                </a:solidFill>
                <a:latin typeface="+mn-lt"/>
                <a:ea typeface="+mn-ea"/>
                <a:cs typeface="+mn-cs"/>
              </a:rPr>
              <a:t>print_details</a:t>
            </a:r>
            <a:r>
              <a:rPr lang="en-US" sz="1600" b="1" dirty="0">
                <a:solidFill>
                  <a:srgbClr val="006600"/>
                </a:solidFill>
                <a:latin typeface="+mn-lt"/>
                <a:ea typeface="+mn-ea"/>
                <a:cs typeface="+mn-cs"/>
              </a:rPr>
              <a:t>(struct employee e)</a:t>
            </a:r>
          </a:p>
          <a:p>
            <a:pPr lvl="1" algn="just" eaLnBrk="1">
              <a:spcBef>
                <a:spcPts val="600"/>
              </a:spcBef>
              <a:spcAft>
                <a:spcPts val="293"/>
              </a:spcAft>
            </a:pPr>
            <a:r>
              <a:rPr lang="en-US" sz="1600" b="1" dirty="0">
                <a:solidFill>
                  <a:srgbClr val="006600"/>
                </a:solidFill>
                <a:latin typeface="+mn-lt"/>
                <a:ea typeface="+mn-ea"/>
                <a:cs typeface="+mn-cs"/>
              </a:rPr>
              <a:t>{</a:t>
            </a:r>
          </a:p>
          <a:p>
            <a:pPr lvl="1" algn="just" eaLnBrk="1">
              <a:spcBef>
                <a:spcPts val="600"/>
              </a:spcBef>
              <a:spcAft>
                <a:spcPts val="293"/>
              </a:spcAft>
            </a:pPr>
            <a:r>
              <a:rPr lang="en-US" sz="1600" b="1" dirty="0">
                <a:solidFill>
                  <a:srgbClr val="006600"/>
                </a:solidFill>
                <a:latin typeface="+mn-lt"/>
                <a:ea typeface="+mn-ea"/>
                <a:cs typeface="+mn-cs"/>
              </a:rPr>
              <a:t>        </a:t>
            </a:r>
            <a:r>
              <a:rPr lang="en-US" sz="1600" b="1" dirty="0" err="1">
                <a:solidFill>
                  <a:srgbClr val="006600"/>
                </a:solidFill>
                <a:latin typeface="+mn-lt"/>
                <a:ea typeface="+mn-ea"/>
                <a:cs typeface="+mn-cs"/>
              </a:rPr>
              <a:t>printf</a:t>
            </a:r>
            <a:r>
              <a:rPr lang="en-US" sz="1600" b="1" dirty="0">
                <a:solidFill>
                  <a:srgbClr val="006600"/>
                </a:solidFill>
                <a:latin typeface="+mn-lt"/>
                <a:ea typeface="+mn-ea"/>
                <a:cs typeface="+mn-cs"/>
              </a:rPr>
              <a:t>(" Emp id  is: %d \n", e.id);</a:t>
            </a:r>
          </a:p>
          <a:p>
            <a:pPr lvl="1" algn="just" eaLnBrk="1">
              <a:spcBef>
                <a:spcPts val="600"/>
              </a:spcBef>
              <a:spcAft>
                <a:spcPts val="293"/>
              </a:spcAft>
            </a:pPr>
            <a:r>
              <a:rPr lang="en-US" sz="1600" b="1" dirty="0">
                <a:solidFill>
                  <a:srgbClr val="006600"/>
                </a:solidFill>
                <a:latin typeface="+mn-lt"/>
                <a:ea typeface="+mn-ea"/>
                <a:cs typeface="+mn-cs"/>
              </a:rPr>
              <a:t>        </a:t>
            </a:r>
            <a:r>
              <a:rPr lang="en-US" sz="1600" b="1" dirty="0" err="1">
                <a:solidFill>
                  <a:srgbClr val="006600"/>
                </a:solidFill>
                <a:latin typeface="+mn-lt"/>
                <a:ea typeface="+mn-ea"/>
                <a:cs typeface="+mn-cs"/>
              </a:rPr>
              <a:t>printf</a:t>
            </a:r>
            <a:r>
              <a:rPr lang="en-US" sz="1600" b="1" dirty="0">
                <a:solidFill>
                  <a:srgbClr val="006600"/>
                </a:solidFill>
                <a:latin typeface="+mn-lt"/>
                <a:ea typeface="+mn-ea"/>
                <a:cs typeface="+mn-cs"/>
              </a:rPr>
              <a:t>(" Emp Name is: %s \n", e.name);</a:t>
            </a:r>
          </a:p>
          <a:p>
            <a:pPr lvl="1" algn="just" eaLnBrk="1">
              <a:spcBef>
                <a:spcPts val="600"/>
              </a:spcBef>
              <a:spcAft>
                <a:spcPts val="293"/>
              </a:spcAft>
            </a:pPr>
            <a:r>
              <a:rPr lang="en-US" sz="1600" b="1" dirty="0">
                <a:solidFill>
                  <a:srgbClr val="006600"/>
                </a:solidFill>
                <a:latin typeface="+mn-lt"/>
                <a:ea typeface="+mn-ea"/>
                <a:cs typeface="+mn-cs"/>
              </a:rPr>
              <a:t>        </a:t>
            </a:r>
            <a:r>
              <a:rPr lang="en-US" sz="1600" b="1" dirty="0" err="1">
                <a:solidFill>
                  <a:srgbClr val="006600"/>
                </a:solidFill>
                <a:latin typeface="+mn-lt"/>
                <a:ea typeface="+mn-ea"/>
                <a:cs typeface="+mn-cs"/>
              </a:rPr>
              <a:t>printf</a:t>
            </a:r>
            <a:r>
              <a:rPr lang="en-US" sz="1600" b="1" dirty="0">
                <a:solidFill>
                  <a:srgbClr val="006600"/>
                </a:solidFill>
                <a:latin typeface="+mn-lt"/>
                <a:ea typeface="+mn-ea"/>
                <a:cs typeface="+mn-cs"/>
              </a:rPr>
              <a:t>(" Emp salary is: %f \n", </a:t>
            </a:r>
            <a:r>
              <a:rPr lang="en-US" sz="1600" b="1" dirty="0" err="1">
                <a:solidFill>
                  <a:srgbClr val="006600"/>
                </a:solidFill>
                <a:latin typeface="+mn-lt"/>
                <a:ea typeface="+mn-ea"/>
                <a:cs typeface="+mn-cs"/>
              </a:rPr>
              <a:t>e.salary</a:t>
            </a:r>
            <a:r>
              <a:rPr lang="en-US" sz="1600" b="1" dirty="0">
                <a:solidFill>
                  <a:srgbClr val="006600"/>
                </a:solidFill>
                <a:latin typeface="+mn-lt"/>
                <a:ea typeface="+mn-ea"/>
                <a:cs typeface="+mn-cs"/>
              </a:rPr>
              <a:t>);</a:t>
            </a:r>
          </a:p>
          <a:p>
            <a:pPr lvl="1" algn="just" eaLnBrk="1">
              <a:spcBef>
                <a:spcPts val="600"/>
              </a:spcBef>
              <a:spcAft>
                <a:spcPts val="293"/>
              </a:spcAft>
            </a:pPr>
            <a:r>
              <a:rPr lang="en-US" sz="1600" b="1" dirty="0">
                <a:solidFill>
                  <a:srgbClr val="006600"/>
                </a:solidFill>
                <a:latin typeface="+mn-lt"/>
                <a:ea typeface="+mn-ea"/>
                <a:cs typeface="+mn-cs"/>
              </a:rPr>
              <a:t>        </a:t>
            </a:r>
            <a:r>
              <a:rPr lang="en-US" sz="1600" b="1" dirty="0" err="1">
                <a:solidFill>
                  <a:srgbClr val="006600"/>
                </a:solidFill>
                <a:latin typeface="+mn-lt"/>
                <a:ea typeface="+mn-ea"/>
                <a:cs typeface="+mn-cs"/>
              </a:rPr>
              <a:t>printf</a:t>
            </a:r>
            <a:r>
              <a:rPr lang="en-US" sz="1600" b="1" dirty="0">
                <a:solidFill>
                  <a:srgbClr val="006600"/>
                </a:solidFill>
                <a:latin typeface="+mn-lt"/>
                <a:ea typeface="+mn-ea"/>
                <a:cs typeface="+mn-cs"/>
              </a:rPr>
              <a:t>(" gender is: %c \n", </a:t>
            </a:r>
            <a:r>
              <a:rPr lang="en-US" sz="1600" b="1" dirty="0" err="1">
                <a:solidFill>
                  <a:srgbClr val="006600"/>
                </a:solidFill>
                <a:latin typeface="+mn-lt"/>
                <a:ea typeface="+mn-ea"/>
                <a:cs typeface="+mn-cs"/>
              </a:rPr>
              <a:t>e.gender</a:t>
            </a:r>
            <a:r>
              <a:rPr lang="en-US" sz="1600" b="1" dirty="0">
                <a:solidFill>
                  <a:srgbClr val="006600"/>
                </a:solidFill>
                <a:latin typeface="+mn-lt"/>
                <a:ea typeface="+mn-ea"/>
                <a:cs typeface="+mn-cs"/>
              </a:rPr>
              <a:t>);</a:t>
            </a:r>
          </a:p>
          <a:p>
            <a:pPr lvl="1" algn="just" eaLnBrk="1">
              <a:spcBef>
                <a:spcPts val="600"/>
              </a:spcBef>
              <a:spcAft>
                <a:spcPts val="293"/>
              </a:spcAft>
            </a:pPr>
            <a:r>
              <a:rPr lang="en-US" sz="1600" b="1" dirty="0">
                <a:solidFill>
                  <a:srgbClr val="006600"/>
                </a:solidFill>
                <a:latin typeface="+mn-lt"/>
                <a:ea typeface="+mn-ea"/>
                <a:cs typeface="+mn-cs"/>
              </a:rPr>
              <a:t>}</a:t>
            </a:r>
          </a:p>
          <a:p>
            <a:pPr lvl="1" algn="just" eaLnBrk="1">
              <a:spcBef>
                <a:spcPts val="600"/>
              </a:spcBef>
              <a:spcAft>
                <a:spcPts val="293"/>
              </a:spcAft>
            </a:pPr>
            <a:endParaRPr lang="en-US" sz="1600" b="1" dirty="0">
              <a:solidFill>
                <a:srgbClr val="006600"/>
              </a:solidFill>
              <a:latin typeface="+mn-lt"/>
              <a:ea typeface="+mn-ea"/>
              <a:cs typeface="+mn-cs"/>
            </a:endParaRPr>
          </a:p>
        </p:txBody>
      </p:sp>
      <p:sp>
        <p:nvSpPr>
          <p:cNvPr id="2" name="TextBox 1">
            <a:extLst>
              <a:ext uri="{FF2B5EF4-FFF2-40B4-BE49-F238E27FC236}">
                <a16:creationId xmlns="" xmlns:a16="http://schemas.microsoft.com/office/drawing/2014/main" id="{C9E163F8-5919-449D-9F3F-347FF641B5FC}"/>
              </a:ext>
            </a:extLst>
          </p:cNvPr>
          <p:cNvSpPr txBox="1"/>
          <p:nvPr/>
        </p:nvSpPr>
        <p:spPr>
          <a:xfrm>
            <a:off x="4953000" y="842710"/>
            <a:ext cx="3886200" cy="5901518"/>
          </a:xfrm>
          <a:prstGeom prst="rect">
            <a:avLst/>
          </a:prstGeom>
          <a:solidFill>
            <a:schemeClr val="accent6">
              <a:lumMod val="20000"/>
              <a:lumOff val="80000"/>
            </a:schemeClr>
          </a:solidFill>
          <a:ln>
            <a:noFill/>
          </a:ln>
          <a:effectLst/>
        </p:spPr>
        <p:txBody>
          <a:bodyPr lIns="0" tIns="20900" rIns="0" bIns="0"/>
          <a:lstStyle>
            <a:defPPr>
              <a:defRPr lang="en-US"/>
            </a:defPPr>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1pPr>
            <a:lvl2pPr lvl="1" algn="just" eaLnBrk="1">
              <a:spcBef>
                <a:spcPts val="1500"/>
              </a:spcBef>
              <a:spcAft>
                <a:spcPts val="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700" b="1">
                <a:solidFill>
                  <a:srgbClr val="006600"/>
                </a:solidFill>
                <a:latin typeface="+mn-lt"/>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pPr lvl="1"/>
            <a:r>
              <a:rPr lang="en-US" dirty="0"/>
              <a:t> int main()</a:t>
            </a:r>
          </a:p>
          <a:p>
            <a:pPr lvl="1"/>
            <a:r>
              <a:rPr lang="en-US" dirty="0"/>
              <a:t> {</a:t>
            </a:r>
          </a:p>
          <a:p>
            <a:pPr lvl="1"/>
            <a:r>
              <a:rPr lang="en-US" dirty="0"/>
              <a:t>        struct employee emp1;</a:t>
            </a:r>
          </a:p>
          <a:p>
            <a:pPr lvl="1"/>
            <a:r>
              <a:rPr lang="en-US" dirty="0"/>
              <a:t>        emp1.id=1;</a:t>
            </a:r>
          </a:p>
          <a:p>
            <a:pPr lvl="1"/>
            <a:r>
              <a:rPr lang="en-US" dirty="0"/>
              <a:t>        </a:t>
            </a:r>
            <a:r>
              <a:rPr lang="en-US" dirty="0" err="1"/>
              <a:t>strcpy</a:t>
            </a:r>
            <a:r>
              <a:rPr lang="en-US" dirty="0"/>
              <a:t>(emp1.name, "Ravi");</a:t>
            </a:r>
          </a:p>
          <a:p>
            <a:pPr lvl="1"/>
            <a:r>
              <a:rPr lang="en-US" dirty="0"/>
              <a:t>        emp1.salary = 25234.5;</a:t>
            </a:r>
          </a:p>
          <a:p>
            <a:pPr lvl="1"/>
            <a:r>
              <a:rPr lang="en-US" dirty="0"/>
              <a:t>        emp1.gender = 'M';</a:t>
            </a:r>
          </a:p>
          <a:p>
            <a:pPr lvl="1"/>
            <a:r>
              <a:rPr lang="en-US" dirty="0"/>
              <a:t>        </a:t>
            </a:r>
            <a:r>
              <a:rPr lang="en-US" dirty="0" err="1"/>
              <a:t>print_details</a:t>
            </a:r>
            <a:r>
              <a:rPr lang="en-US" dirty="0"/>
              <a:t>(emp1);</a:t>
            </a:r>
          </a:p>
          <a:p>
            <a:pPr lvl="1"/>
            <a:r>
              <a:rPr lang="en-US" dirty="0"/>
              <a:t>        return 0;</a:t>
            </a:r>
          </a:p>
          <a:p>
            <a:pPr lvl="1"/>
            <a:r>
              <a:rPr lang="en-US" dirty="0"/>
              <a:t> }</a:t>
            </a:r>
          </a:p>
        </p:txBody>
      </p:sp>
    </p:spTree>
    <p:extLst>
      <p:ext uri="{BB962C8B-B14F-4D97-AF65-F5344CB8AC3E}">
        <p14:creationId xmlns="" xmlns:p14="http://schemas.microsoft.com/office/powerpoint/2010/main" val="162307709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899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Structures and pointers </a:t>
            </a:r>
          </a:p>
        </p:txBody>
      </p:sp>
      <p:sp>
        <p:nvSpPr>
          <p:cNvPr id="6" name="Text Box 4"/>
          <p:cNvSpPr txBox="1">
            <a:spLocks noChangeArrowheads="1"/>
          </p:cNvSpPr>
          <p:nvPr/>
        </p:nvSpPr>
        <p:spPr bwMode="auto">
          <a:xfrm>
            <a:off x="304801" y="1600200"/>
            <a:ext cx="2666999" cy="5334000"/>
          </a:xfrm>
          <a:prstGeom prst="rect">
            <a:avLst/>
          </a:prstGeom>
          <a:solidFill>
            <a:schemeClr val="accent6">
              <a:lumMod val="20000"/>
              <a:lumOff val="80000"/>
            </a:schemeClr>
          </a:solidFill>
          <a:ln>
            <a:noFill/>
          </a:ln>
          <a:effec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stdio.h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string.h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struct employee {</a:t>
            </a:r>
          </a:p>
          <a:p>
            <a:pPr lvl="1" algn="just" eaLnBrk="1">
              <a:spcBef>
                <a:spcPts val="1500"/>
              </a:spcBef>
              <a:spcAft>
                <a:spcPts val="293"/>
              </a:spcAft>
            </a:pPr>
            <a:r>
              <a:rPr lang="en-US" sz="1700" b="1" dirty="0">
                <a:solidFill>
                  <a:srgbClr val="006600"/>
                </a:solidFill>
                <a:latin typeface="+mn-lt"/>
                <a:ea typeface="+mn-ea"/>
                <a:cs typeface="+mn-cs"/>
              </a:rPr>
              <a:t>        int id;</a:t>
            </a:r>
          </a:p>
          <a:p>
            <a:pPr lvl="1" algn="just" eaLnBrk="1">
              <a:spcBef>
                <a:spcPts val="1500"/>
              </a:spcBef>
              <a:spcAft>
                <a:spcPts val="293"/>
              </a:spcAft>
            </a:pPr>
            <a:r>
              <a:rPr lang="en-US" sz="1700" b="1" dirty="0">
                <a:solidFill>
                  <a:srgbClr val="006600"/>
                </a:solidFill>
                <a:latin typeface="+mn-lt"/>
                <a:ea typeface="+mn-ea"/>
                <a:cs typeface="+mn-cs"/>
              </a:rPr>
              <a:t>        char name[20];</a:t>
            </a:r>
          </a:p>
          <a:p>
            <a:pPr lvl="1" algn="just" eaLnBrk="1">
              <a:spcBef>
                <a:spcPts val="1500"/>
              </a:spcBef>
              <a:spcAft>
                <a:spcPts val="293"/>
              </a:spcAft>
            </a:pPr>
            <a:r>
              <a:rPr lang="en-US" sz="1700" b="1" dirty="0">
                <a:solidFill>
                  <a:srgbClr val="006600"/>
                </a:solidFill>
                <a:latin typeface="+mn-lt"/>
                <a:ea typeface="+mn-ea"/>
                <a:cs typeface="+mn-cs"/>
              </a:rPr>
              <a:t>        float salary;</a:t>
            </a:r>
          </a:p>
          <a:p>
            <a:pPr lvl="1" algn="just" eaLnBrk="1">
              <a:spcBef>
                <a:spcPts val="1500"/>
              </a:spcBef>
              <a:spcAft>
                <a:spcPts val="293"/>
              </a:spcAft>
            </a:pPr>
            <a:r>
              <a:rPr lang="en-US" sz="1700" b="1" dirty="0">
                <a:solidFill>
                  <a:srgbClr val="006600"/>
                </a:solidFill>
                <a:latin typeface="+mn-lt"/>
                <a:ea typeface="+mn-ea"/>
                <a:cs typeface="+mn-cs"/>
              </a:rPr>
              <a:t>        char gender;</a:t>
            </a:r>
          </a:p>
          <a:p>
            <a:pPr lvl="1" algn="just" eaLnBrk="1">
              <a:spcBef>
                <a:spcPts val="1500"/>
              </a:spcBef>
              <a:spcAft>
                <a:spcPts val="293"/>
              </a:spcAft>
            </a:pPr>
            <a:r>
              <a:rPr lang="en-US" sz="1700" b="1" dirty="0">
                <a:solidFill>
                  <a:srgbClr val="006600"/>
                </a:solidFill>
                <a:latin typeface="+mn-lt"/>
                <a:ea typeface="+mn-ea"/>
                <a:cs typeface="+mn-cs"/>
              </a:rPr>
              <a:t> };</a:t>
            </a:r>
          </a:p>
        </p:txBody>
      </p:sp>
      <p:sp>
        <p:nvSpPr>
          <p:cNvPr id="2" name="TextBox 1">
            <a:extLst>
              <a:ext uri="{FF2B5EF4-FFF2-40B4-BE49-F238E27FC236}">
                <a16:creationId xmlns="" xmlns:a16="http://schemas.microsoft.com/office/drawing/2014/main" id="{C9E163F8-5919-449D-9F3F-347FF641B5FC}"/>
              </a:ext>
            </a:extLst>
          </p:cNvPr>
          <p:cNvSpPr txBox="1"/>
          <p:nvPr/>
        </p:nvSpPr>
        <p:spPr>
          <a:xfrm>
            <a:off x="3200400" y="1512332"/>
            <a:ext cx="5638800" cy="5421868"/>
          </a:xfrm>
          <a:prstGeom prst="rect">
            <a:avLst/>
          </a:prstGeom>
          <a:solidFill>
            <a:schemeClr val="accent6">
              <a:lumMod val="20000"/>
              <a:lumOff val="80000"/>
            </a:schemeClr>
          </a:solidFill>
          <a:ln>
            <a:noFill/>
          </a:ln>
          <a:effectLst/>
        </p:spPr>
        <p:txBody>
          <a:bodyPr lIns="0" tIns="20900" rIns="0" bIns="0"/>
          <a:lstStyle>
            <a:defPPr>
              <a:defRPr lang="en-US"/>
            </a:defPPr>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1pPr>
            <a:lvl2pPr lvl="1" algn="just" eaLnBrk="1">
              <a:spcBef>
                <a:spcPts val="1500"/>
              </a:spcBef>
              <a:spcAft>
                <a:spcPts val="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700" b="1">
                <a:solidFill>
                  <a:srgbClr val="006600"/>
                </a:solidFill>
                <a:latin typeface="+mn-lt"/>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pPr lvl="1">
              <a:spcBef>
                <a:spcPts val="600"/>
              </a:spcBef>
            </a:pPr>
            <a:r>
              <a:rPr lang="en-US" dirty="0"/>
              <a:t>int main()</a:t>
            </a:r>
          </a:p>
          <a:p>
            <a:pPr lvl="1">
              <a:spcBef>
                <a:spcPts val="600"/>
              </a:spcBef>
            </a:pPr>
            <a:r>
              <a:rPr lang="en-US" dirty="0"/>
              <a:t> {</a:t>
            </a:r>
          </a:p>
          <a:p>
            <a:pPr lvl="1">
              <a:spcBef>
                <a:spcPts val="600"/>
              </a:spcBef>
            </a:pPr>
            <a:r>
              <a:rPr lang="en-US" dirty="0"/>
              <a:t>        struct employee emp1;</a:t>
            </a:r>
          </a:p>
          <a:p>
            <a:pPr lvl="1">
              <a:spcBef>
                <a:spcPts val="600"/>
              </a:spcBef>
            </a:pPr>
            <a:r>
              <a:rPr lang="en-US" dirty="0"/>
              <a:t>        struct employee *</a:t>
            </a:r>
            <a:r>
              <a:rPr lang="en-US" dirty="0" err="1"/>
              <a:t>ptr</a:t>
            </a:r>
            <a:r>
              <a:rPr lang="en-US" dirty="0"/>
              <a:t>;</a:t>
            </a:r>
          </a:p>
          <a:p>
            <a:pPr lvl="1">
              <a:spcBef>
                <a:spcPts val="600"/>
              </a:spcBef>
            </a:pPr>
            <a:r>
              <a:rPr lang="en-US" dirty="0"/>
              <a:t>        emp1.id=1;</a:t>
            </a:r>
          </a:p>
          <a:p>
            <a:pPr lvl="1">
              <a:spcBef>
                <a:spcPts val="600"/>
              </a:spcBef>
            </a:pPr>
            <a:r>
              <a:rPr lang="en-US" dirty="0"/>
              <a:t>        </a:t>
            </a:r>
            <a:r>
              <a:rPr lang="en-US" dirty="0" err="1"/>
              <a:t>strcpy</a:t>
            </a:r>
            <a:r>
              <a:rPr lang="en-US" dirty="0"/>
              <a:t>(emp1.name, "Ravi");</a:t>
            </a:r>
          </a:p>
          <a:p>
            <a:pPr lvl="1">
              <a:spcBef>
                <a:spcPts val="600"/>
              </a:spcBef>
            </a:pPr>
            <a:r>
              <a:rPr lang="en-US" dirty="0"/>
              <a:t>        emp1.salary = 25234.5;</a:t>
            </a:r>
          </a:p>
          <a:p>
            <a:pPr lvl="1">
              <a:spcBef>
                <a:spcPts val="600"/>
              </a:spcBef>
            </a:pPr>
            <a:r>
              <a:rPr lang="en-US" dirty="0"/>
              <a:t>        emp1.gender = 'M';</a:t>
            </a:r>
          </a:p>
          <a:p>
            <a:pPr lvl="1">
              <a:spcBef>
                <a:spcPts val="600"/>
              </a:spcBef>
            </a:pPr>
            <a:r>
              <a:rPr lang="en-US" dirty="0"/>
              <a:t>        </a:t>
            </a:r>
            <a:r>
              <a:rPr lang="en-US" dirty="0" err="1"/>
              <a:t>ptr</a:t>
            </a:r>
            <a:r>
              <a:rPr lang="en-US" dirty="0"/>
              <a:t>=&amp;emp1;</a:t>
            </a:r>
          </a:p>
          <a:p>
            <a:pPr lvl="1">
              <a:spcBef>
                <a:spcPts val="600"/>
              </a:spcBef>
            </a:pPr>
            <a:r>
              <a:rPr lang="en-US" dirty="0"/>
              <a:t>        </a:t>
            </a:r>
            <a:r>
              <a:rPr lang="en-US" dirty="0" err="1"/>
              <a:t>printf</a:t>
            </a:r>
            <a:r>
              <a:rPr lang="en-US" dirty="0"/>
              <a:t>(" Emp id  is: %d \n", </a:t>
            </a:r>
            <a:r>
              <a:rPr lang="en-US" dirty="0" err="1"/>
              <a:t>ptr</a:t>
            </a:r>
            <a:r>
              <a:rPr lang="en-US" dirty="0"/>
              <a:t>-&gt;id);</a:t>
            </a:r>
          </a:p>
          <a:p>
            <a:pPr lvl="1">
              <a:spcBef>
                <a:spcPts val="600"/>
              </a:spcBef>
            </a:pPr>
            <a:r>
              <a:rPr lang="en-US" dirty="0"/>
              <a:t>        </a:t>
            </a:r>
            <a:r>
              <a:rPr lang="en-US" dirty="0" err="1"/>
              <a:t>printf</a:t>
            </a:r>
            <a:r>
              <a:rPr lang="en-US" dirty="0"/>
              <a:t>(" Emp Name is: %s \n", </a:t>
            </a:r>
            <a:r>
              <a:rPr lang="en-US" dirty="0" err="1"/>
              <a:t>ptr</a:t>
            </a:r>
            <a:r>
              <a:rPr lang="en-US" dirty="0"/>
              <a:t>-&gt;name);</a:t>
            </a:r>
          </a:p>
          <a:p>
            <a:pPr lvl="1">
              <a:spcBef>
                <a:spcPts val="600"/>
              </a:spcBef>
            </a:pPr>
            <a:r>
              <a:rPr lang="en-US" dirty="0"/>
              <a:t>        </a:t>
            </a:r>
            <a:r>
              <a:rPr lang="en-US" dirty="0" err="1"/>
              <a:t>printf</a:t>
            </a:r>
            <a:r>
              <a:rPr lang="en-US" dirty="0"/>
              <a:t>(" Emp salary is: %f \n", </a:t>
            </a:r>
            <a:r>
              <a:rPr lang="en-US" dirty="0" err="1"/>
              <a:t>ptr</a:t>
            </a:r>
            <a:r>
              <a:rPr lang="en-US" dirty="0"/>
              <a:t>-&gt;salary);</a:t>
            </a:r>
          </a:p>
          <a:p>
            <a:pPr lvl="1">
              <a:spcBef>
                <a:spcPts val="600"/>
              </a:spcBef>
            </a:pPr>
            <a:r>
              <a:rPr lang="en-US" dirty="0"/>
              <a:t>        </a:t>
            </a:r>
            <a:r>
              <a:rPr lang="en-US" dirty="0" err="1"/>
              <a:t>printf</a:t>
            </a:r>
            <a:r>
              <a:rPr lang="en-US" dirty="0"/>
              <a:t>(" gender is: %c \n", </a:t>
            </a:r>
            <a:r>
              <a:rPr lang="en-US" dirty="0" err="1"/>
              <a:t>ptr</a:t>
            </a:r>
            <a:r>
              <a:rPr lang="en-US" dirty="0"/>
              <a:t>-&gt;gender);</a:t>
            </a:r>
          </a:p>
          <a:p>
            <a:pPr lvl="1">
              <a:spcBef>
                <a:spcPts val="600"/>
              </a:spcBef>
            </a:pPr>
            <a:r>
              <a:rPr lang="en-US" dirty="0"/>
              <a:t>        return 0;</a:t>
            </a:r>
          </a:p>
          <a:p>
            <a:pPr lvl="1">
              <a:spcBef>
                <a:spcPts val="600"/>
              </a:spcBef>
            </a:pPr>
            <a:r>
              <a:rPr lang="en-US" dirty="0"/>
              <a:t> }</a:t>
            </a:r>
          </a:p>
        </p:txBody>
      </p:sp>
      <p:sp>
        <p:nvSpPr>
          <p:cNvPr id="5" name="TextBox 4">
            <a:extLst>
              <a:ext uri="{FF2B5EF4-FFF2-40B4-BE49-F238E27FC236}">
                <a16:creationId xmlns="" xmlns:a16="http://schemas.microsoft.com/office/drawing/2014/main" id="{45CEDBCC-5924-497E-8178-662B21620199}"/>
              </a:ext>
            </a:extLst>
          </p:cNvPr>
          <p:cNvSpPr txBox="1"/>
          <p:nvPr/>
        </p:nvSpPr>
        <p:spPr>
          <a:xfrm>
            <a:off x="685800" y="1143000"/>
            <a:ext cx="6553200" cy="369332"/>
          </a:xfrm>
          <a:prstGeom prst="rect">
            <a:avLst/>
          </a:prstGeom>
          <a:noFill/>
        </p:spPr>
        <p:txBody>
          <a:bodyPr wrap="square" rtlCol="0">
            <a:spAutoFit/>
          </a:bodyPr>
          <a:lstStyle/>
          <a:p>
            <a:endParaRPr lang="en-IN" dirty="0"/>
          </a:p>
        </p:txBody>
      </p:sp>
      <p:sp>
        <p:nvSpPr>
          <p:cNvPr id="7" name="Rectangle 2">
            <a:extLst>
              <a:ext uri="{FF2B5EF4-FFF2-40B4-BE49-F238E27FC236}">
                <a16:creationId xmlns="" xmlns:a16="http://schemas.microsoft.com/office/drawing/2014/main" id="{3AF2A4D7-F623-46AC-94EA-A2F448468D4C}"/>
              </a:ext>
            </a:extLst>
          </p:cNvPr>
          <p:cNvSpPr>
            <a:spLocks noChangeArrowheads="1"/>
          </p:cNvSpPr>
          <p:nvPr/>
        </p:nvSpPr>
        <p:spPr bwMode="auto">
          <a:xfrm>
            <a:off x="706111" y="965285"/>
            <a:ext cx="7046536" cy="307777"/>
          </a:xfrm>
          <a:prstGeom prst="rect">
            <a:avLst/>
          </a:prstGeom>
          <a:solidFill>
            <a:srgbClr val="F9FAF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euclid_circular_a"/>
              </a:rPr>
              <a:t>To access members of a structure using pointers using </a:t>
            </a:r>
            <a:r>
              <a:rPr kumimoji="0" lang="en-US" altLang="en-US" sz="2000" b="0" i="0" u="none" strike="noStrike" cap="none" normalizeH="0" baseline="0" dirty="0">
                <a:ln>
                  <a:noFill/>
                </a:ln>
                <a:solidFill>
                  <a:schemeClr val="tx1"/>
                </a:solidFill>
                <a:effectLst/>
                <a:latin typeface="droid sans mono"/>
              </a:rPr>
              <a:t>-&gt;</a:t>
            </a:r>
            <a:r>
              <a:rPr kumimoji="0" lang="en-US" altLang="en-US" sz="2000" b="0" i="0" u="none" strike="noStrike" cap="none" normalizeH="0" baseline="0" dirty="0">
                <a:ln>
                  <a:noFill/>
                </a:ln>
                <a:solidFill>
                  <a:schemeClr val="tx1"/>
                </a:solidFill>
                <a:effectLst/>
                <a:latin typeface="euclid_circular_a"/>
              </a:rPr>
              <a:t> operator.</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76664077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Pointer to the array of structures</a:t>
            </a:r>
          </a:p>
        </p:txBody>
      </p:sp>
      <p:sp>
        <p:nvSpPr>
          <p:cNvPr id="6" name="Text Box 4"/>
          <p:cNvSpPr txBox="1">
            <a:spLocks noChangeArrowheads="1"/>
          </p:cNvSpPr>
          <p:nvPr/>
        </p:nvSpPr>
        <p:spPr bwMode="auto">
          <a:xfrm>
            <a:off x="304800" y="949037"/>
            <a:ext cx="8706720" cy="498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0900" rIns="0" bIns="0"/>
          <a:lstStyle>
            <a:defPPr>
              <a:defRPr lang="en-US"/>
            </a:defPPr>
            <a:lvl1pPr algn="just" eaLnBrk="1">
              <a:lnSpc>
                <a:spcPct val="150000"/>
              </a:lnSpc>
              <a:spcAft>
                <a:spcPts val="1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r>
              <a:rPr lang="en-IN" dirty="0"/>
              <a:t>Pointer to array of structures stores the base address of the structure array</a:t>
            </a:r>
          </a:p>
        </p:txBody>
      </p:sp>
      <p:sp>
        <p:nvSpPr>
          <p:cNvPr id="7" name="Text Box 5"/>
          <p:cNvSpPr txBox="1">
            <a:spLocks noChangeArrowheads="1"/>
          </p:cNvSpPr>
          <p:nvPr/>
        </p:nvSpPr>
        <p:spPr bwMode="auto">
          <a:xfrm>
            <a:off x="685800" y="2209800"/>
            <a:ext cx="6475538" cy="402571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defPPr>
              <a:defRPr lang="en-US"/>
            </a:defPPr>
            <a:lvl1pPr eaLnBrk="0" hangingPunct="0">
              <a:spcBef>
                <a:spcPct val="20000"/>
              </a:spcBef>
              <a:defRPr sz="1800" b="1">
                <a:latin typeface="Courier New" pitchFamily="49" charset="0"/>
                <a:cs typeface="Arial" pitchFamily="34" charset="0"/>
              </a:defRPr>
            </a:lvl1pPr>
            <a:lvl2pPr marL="37931725" indent="-37474525" eaLnBrk="0" hangingPunct="0">
              <a:defRPr sz="2400">
                <a:latin typeface="Arial" pitchFamily="34" charset="0"/>
                <a:cs typeface="Arial" pitchFamily="34" charset="0"/>
              </a:defRPr>
            </a:lvl2pPr>
            <a:lvl3pPr eaLnBrk="0" hangingPunct="0">
              <a:defRPr sz="2400">
                <a:latin typeface="Arial" pitchFamily="34" charset="0"/>
                <a:cs typeface="Arial" pitchFamily="34" charset="0"/>
              </a:defRPr>
            </a:lvl3pPr>
            <a:lvl4pPr eaLnBrk="0" hangingPunct="0">
              <a:defRPr sz="2400">
                <a:latin typeface="Arial" pitchFamily="34" charset="0"/>
                <a:cs typeface="Arial" pitchFamily="34" charset="0"/>
              </a:defRPr>
            </a:lvl4pPr>
            <a:lvl5pPr eaLnBrk="0" hangingPunct="0">
              <a:defRPr sz="2400">
                <a:latin typeface="Arial" pitchFamily="34" charset="0"/>
                <a:cs typeface="Arial" pitchFamily="34" charset="0"/>
              </a:defRPr>
            </a:lvl5pPr>
            <a:lvl6pPr marL="457200" eaLnBrk="0" fontAlgn="base" hangingPunct="0">
              <a:spcBef>
                <a:spcPct val="0"/>
              </a:spcBef>
              <a:spcAft>
                <a:spcPct val="0"/>
              </a:spcAft>
              <a:defRPr sz="2400">
                <a:latin typeface="Arial" pitchFamily="34" charset="0"/>
                <a:cs typeface="Arial" pitchFamily="34" charset="0"/>
              </a:defRPr>
            </a:lvl6pPr>
            <a:lvl7pPr marL="914400" eaLnBrk="0" fontAlgn="base" hangingPunct="0">
              <a:spcBef>
                <a:spcPct val="0"/>
              </a:spcBef>
              <a:spcAft>
                <a:spcPct val="0"/>
              </a:spcAft>
              <a:defRPr sz="2400">
                <a:latin typeface="Arial" pitchFamily="34" charset="0"/>
                <a:cs typeface="Arial" pitchFamily="34" charset="0"/>
              </a:defRPr>
            </a:lvl7pPr>
            <a:lvl8pPr marL="1371600" eaLnBrk="0" fontAlgn="base" hangingPunct="0">
              <a:spcBef>
                <a:spcPct val="0"/>
              </a:spcBef>
              <a:spcAft>
                <a:spcPct val="0"/>
              </a:spcAft>
              <a:defRPr sz="2400">
                <a:latin typeface="Arial" pitchFamily="34" charset="0"/>
                <a:cs typeface="Arial" pitchFamily="34" charset="0"/>
              </a:defRPr>
            </a:lvl8pPr>
            <a:lvl9pPr marL="1828800" eaLnBrk="0" fontAlgn="base" hangingPunct="0">
              <a:spcBef>
                <a:spcPct val="0"/>
              </a:spcBef>
              <a:spcAft>
                <a:spcPct val="0"/>
              </a:spcAft>
              <a:defRPr sz="2400">
                <a:latin typeface="Arial" pitchFamily="34" charset="0"/>
                <a:cs typeface="Arial" pitchFamily="34" charset="0"/>
              </a:defRPr>
            </a:lvl9pPr>
          </a:lstStyle>
          <a:p>
            <a:r>
              <a:rPr lang="en-US" altLang="en-US" dirty="0"/>
              <a:t>struct hockey</a:t>
            </a:r>
          </a:p>
          <a:p>
            <a:r>
              <a:rPr lang="en-US" altLang="en-US" dirty="0"/>
              <a:t>{</a:t>
            </a:r>
          </a:p>
          <a:p>
            <a:r>
              <a:rPr lang="en-US" altLang="en-US" dirty="0"/>
              <a:t>    char team1[10];</a:t>
            </a:r>
          </a:p>
          <a:p>
            <a:r>
              <a:rPr lang="en-US" altLang="en-US" dirty="0"/>
              <a:t>    char team2[10];</a:t>
            </a:r>
          </a:p>
          <a:p>
            <a:r>
              <a:rPr lang="en-US" altLang="en-US" dirty="0"/>
              <a:t>    char venue[20];</a:t>
            </a:r>
          </a:p>
          <a:p>
            <a:r>
              <a:rPr lang="en-US" altLang="en-US" dirty="0"/>
              <a:t>    int result;</a:t>
            </a:r>
          </a:p>
          <a:p>
            <a:r>
              <a:rPr lang="en-US" altLang="en-US" dirty="0"/>
              <a:t>}match[4] = {</a:t>
            </a:r>
          </a:p>
          <a:p>
            <a:r>
              <a:rPr lang="en-US" altLang="en-US" dirty="0"/>
              <a:t>              {"IND","AUS","BANGALROE",1},</a:t>
            </a:r>
          </a:p>
          <a:p>
            <a:r>
              <a:rPr lang="en-US" altLang="en-US" dirty="0"/>
              <a:t>              {"IND","PAK","HYDERBAD",1},</a:t>
            </a:r>
          </a:p>
          <a:p>
            <a:r>
              <a:rPr lang="en-US" altLang="en-US" dirty="0"/>
              <a:t>              {"IND","NZ","CHENNAI",0},</a:t>
            </a:r>
          </a:p>
          <a:p>
            <a:r>
              <a:rPr lang="en-US" altLang="en-US" dirty="0"/>
              <a:t>              {"IND","SA","DELHI",1}</a:t>
            </a:r>
          </a:p>
          <a:p>
            <a:r>
              <a:rPr lang="en-US" altLang="en-US" dirty="0"/>
              <a:t>            };</a:t>
            </a:r>
          </a:p>
        </p:txBody>
      </p:sp>
      <p:sp>
        <p:nvSpPr>
          <p:cNvPr id="8" name="Rectangle 7"/>
          <p:cNvSpPr/>
          <p:nvPr/>
        </p:nvSpPr>
        <p:spPr>
          <a:xfrm>
            <a:off x="228600" y="1600200"/>
            <a:ext cx="1210588" cy="369332"/>
          </a:xfrm>
          <a:prstGeom prst="rect">
            <a:avLst/>
          </a:prstGeom>
        </p:spPr>
        <p:txBody>
          <a:bodyPr wrap="none">
            <a:spAutoFit/>
          </a:bodyPr>
          <a:lstStyle/>
          <a:p>
            <a:r>
              <a:rPr lang="en-US" b="1" dirty="0">
                <a:solidFill>
                  <a:srgbClr val="800000"/>
                </a:solidFill>
              </a:rPr>
              <a:t>Example:</a:t>
            </a:r>
            <a:endParaRPr lang="en-US" b="1" dirty="0"/>
          </a:p>
        </p:txBody>
      </p:sp>
    </p:spTree>
    <p:extLst>
      <p:ext uri="{BB962C8B-B14F-4D97-AF65-F5344CB8AC3E}">
        <p14:creationId xmlns="" xmlns:p14="http://schemas.microsoft.com/office/powerpoint/2010/main" val="36051135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Pointer to the array of structures…</a:t>
            </a:r>
          </a:p>
        </p:txBody>
      </p:sp>
      <p:sp>
        <p:nvSpPr>
          <p:cNvPr id="4" name="Text Box 5"/>
          <p:cNvSpPr txBox="1">
            <a:spLocks noChangeArrowheads="1"/>
          </p:cNvSpPr>
          <p:nvPr/>
        </p:nvSpPr>
        <p:spPr bwMode="auto">
          <a:xfrm>
            <a:off x="685800" y="1115092"/>
            <a:ext cx="8325720" cy="600472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defPPr>
              <a:defRPr lang="en-US"/>
            </a:defPPr>
            <a:lvl1pPr eaLnBrk="0" hangingPunct="0">
              <a:spcBef>
                <a:spcPct val="20000"/>
              </a:spcBef>
              <a:defRPr sz="1800" b="1">
                <a:latin typeface="Courier New" pitchFamily="49" charset="0"/>
                <a:cs typeface="Arial" pitchFamily="34" charset="0"/>
              </a:defRPr>
            </a:lvl1pPr>
            <a:lvl2pPr marL="37931725" indent="-37474525" eaLnBrk="0" hangingPunct="0">
              <a:defRPr sz="2400">
                <a:latin typeface="Arial" pitchFamily="34" charset="0"/>
                <a:cs typeface="Arial" pitchFamily="34" charset="0"/>
              </a:defRPr>
            </a:lvl2pPr>
            <a:lvl3pPr eaLnBrk="0" hangingPunct="0">
              <a:defRPr sz="2400">
                <a:latin typeface="Arial" pitchFamily="34" charset="0"/>
                <a:cs typeface="Arial" pitchFamily="34" charset="0"/>
              </a:defRPr>
            </a:lvl3pPr>
            <a:lvl4pPr eaLnBrk="0" hangingPunct="0">
              <a:defRPr sz="2400">
                <a:latin typeface="Arial" pitchFamily="34" charset="0"/>
                <a:cs typeface="Arial" pitchFamily="34" charset="0"/>
              </a:defRPr>
            </a:lvl4pPr>
            <a:lvl5pPr eaLnBrk="0" hangingPunct="0">
              <a:defRPr sz="2400">
                <a:latin typeface="Arial" pitchFamily="34" charset="0"/>
                <a:cs typeface="Arial" pitchFamily="34" charset="0"/>
              </a:defRPr>
            </a:lvl5pPr>
            <a:lvl6pPr marL="457200" eaLnBrk="0" fontAlgn="base" hangingPunct="0">
              <a:spcBef>
                <a:spcPct val="0"/>
              </a:spcBef>
              <a:spcAft>
                <a:spcPct val="0"/>
              </a:spcAft>
              <a:defRPr sz="2400">
                <a:latin typeface="Arial" pitchFamily="34" charset="0"/>
                <a:cs typeface="Arial" pitchFamily="34" charset="0"/>
              </a:defRPr>
            </a:lvl6pPr>
            <a:lvl7pPr marL="914400" eaLnBrk="0" fontAlgn="base" hangingPunct="0">
              <a:spcBef>
                <a:spcPct val="0"/>
              </a:spcBef>
              <a:spcAft>
                <a:spcPct val="0"/>
              </a:spcAft>
              <a:defRPr sz="2400">
                <a:latin typeface="Arial" pitchFamily="34" charset="0"/>
                <a:cs typeface="Arial" pitchFamily="34" charset="0"/>
              </a:defRPr>
            </a:lvl7pPr>
            <a:lvl8pPr marL="1371600" eaLnBrk="0" fontAlgn="base" hangingPunct="0">
              <a:spcBef>
                <a:spcPct val="0"/>
              </a:spcBef>
              <a:spcAft>
                <a:spcPct val="0"/>
              </a:spcAft>
              <a:defRPr sz="2400">
                <a:latin typeface="Arial" pitchFamily="34" charset="0"/>
                <a:cs typeface="Arial" pitchFamily="34" charset="0"/>
              </a:defRPr>
            </a:lvl8pPr>
            <a:lvl9pPr marL="1828800" eaLnBrk="0" fontAlgn="base" hangingPunct="0">
              <a:spcBef>
                <a:spcPct val="0"/>
              </a:spcBef>
              <a:spcAft>
                <a:spcPct val="0"/>
              </a:spcAft>
              <a:defRPr sz="2400">
                <a:latin typeface="Arial" pitchFamily="34" charset="0"/>
                <a:cs typeface="Arial" pitchFamily="34" charset="0"/>
              </a:defRPr>
            </a:lvl9pPr>
          </a:lstStyle>
          <a:p>
            <a:r>
              <a:rPr lang="en-US" altLang="en-US" sz="1700" dirty="0"/>
              <a:t>void main()</a:t>
            </a:r>
          </a:p>
          <a:p>
            <a:r>
              <a:rPr lang="en-US" altLang="en-US" sz="1700" dirty="0"/>
              <a:t>{</a:t>
            </a:r>
          </a:p>
          <a:p>
            <a:r>
              <a:rPr lang="en-US" altLang="en-US" sz="1700" dirty="0"/>
              <a:t>struct hockey *</a:t>
            </a:r>
            <a:r>
              <a:rPr lang="en-US" altLang="en-US" sz="1700" dirty="0" err="1"/>
              <a:t>ptr</a:t>
            </a:r>
            <a:r>
              <a:rPr lang="en-US" altLang="en-US" sz="1700" dirty="0"/>
              <a:t> = match;// By default match[0],base address</a:t>
            </a:r>
          </a:p>
          <a:p>
            <a:r>
              <a:rPr lang="en-US" altLang="en-US" sz="1700" dirty="0"/>
              <a:t>int </a:t>
            </a:r>
            <a:r>
              <a:rPr lang="en-US" altLang="en-US" sz="1700" dirty="0" err="1"/>
              <a:t>i</a:t>
            </a:r>
            <a:r>
              <a:rPr lang="en-US" altLang="en-US" sz="1700" dirty="0"/>
              <a:t>;</a:t>
            </a:r>
          </a:p>
          <a:p>
            <a:r>
              <a:rPr lang="en-US" altLang="en-US" sz="1700" dirty="0"/>
              <a:t>for(</a:t>
            </a:r>
            <a:r>
              <a:rPr lang="en-US" altLang="en-US" sz="1700" dirty="0" err="1"/>
              <a:t>i</a:t>
            </a:r>
            <a:r>
              <a:rPr lang="en-US" altLang="en-US" sz="1700" dirty="0"/>
              <a:t>=0;i&lt;4;i++)</a:t>
            </a:r>
          </a:p>
          <a:p>
            <a:r>
              <a:rPr lang="en-US" altLang="en-US" sz="1700" dirty="0"/>
              <a:t>    {</a:t>
            </a:r>
          </a:p>
          <a:p>
            <a:r>
              <a:rPr lang="en-US" altLang="en-US" sz="1700" dirty="0"/>
              <a:t>    </a:t>
            </a:r>
            <a:r>
              <a:rPr lang="en-US" altLang="en-US" sz="1700" dirty="0" err="1"/>
              <a:t>printf</a:t>
            </a:r>
            <a:r>
              <a:rPr lang="en-US" altLang="en-US" sz="1700" dirty="0"/>
              <a:t>("\</a:t>
            </a:r>
            <a:r>
              <a:rPr lang="en-US" altLang="en-US" sz="1700" dirty="0" err="1"/>
              <a:t>nMatch</a:t>
            </a:r>
            <a:r>
              <a:rPr lang="en-US" altLang="en-US" sz="1700" dirty="0"/>
              <a:t> : %d",i+1);</a:t>
            </a:r>
          </a:p>
          <a:p>
            <a:r>
              <a:rPr lang="en-US" altLang="en-US" sz="1700" dirty="0"/>
              <a:t>    </a:t>
            </a:r>
            <a:r>
              <a:rPr lang="en-US" altLang="en-US" sz="1700" dirty="0" err="1"/>
              <a:t>printf</a:t>
            </a:r>
            <a:r>
              <a:rPr lang="en-US" altLang="en-US" sz="1700" dirty="0"/>
              <a:t>("\</a:t>
            </a:r>
            <a:r>
              <a:rPr lang="en-US" altLang="en-US" sz="1700" dirty="0" err="1"/>
              <a:t>n%s</a:t>
            </a:r>
            <a:r>
              <a:rPr lang="en-US" altLang="en-US" sz="1700" dirty="0"/>
              <a:t> Vs %s",</a:t>
            </a:r>
            <a:r>
              <a:rPr lang="en-US" altLang="en-US" sz="1700" dirty="0" err="1"/>
              <a:t>ptr</a:t>
            </a:r>
            <a:r>
              <a:rPr lang="en-US" altLang="en-US" sz="1700" dirty="0"/>
              <a:t>-&gt;team1,ptr-&gt;team2);</a:t>
            </a:r>
          </a:p>
          <a:p>
            <a:r>
              <a:rPr lang="en-US" altLang="en-US" sz="1700" dirty="0"/>
              <a:t>    </a:t>
            </a:r>
            <a:r>
              <a:rPr lang="en-US" altLang="en-US" sz="1700" dirty="0" err="1"/>
              <a:t>printf</a:t>
            </a:r>
            <a:r>
              <a:rPr lang="en-US" altLang="en-US" sz="1700" dirty="0"/>
              <a:t>("\</a:t>
            </a:r>
            <a:r>
              <a:rPr lang="en-US" altLang="en-US" sz="1700" dirty="0" err="1"/>
              <a:t>nPlace</a:t>
            </a:r>
            <a:r>
              <a:rPr lang="en-US" altLang="en-US" sz="1700" dirty="0"/>
              <a:t> : %s\n",</a:t>
            </a:r>
            <a:r>
              <a:rPr lang="en-US" altLang="en-US" sz="1700" dirty="0" err="1"/>
              <a:t>ptr</a:t>
            </a:r>
            <a:r>
              <a:rPr lang="en-US" altLang="en-US" sz="1700" dirty="0"/>
              <a:t>-&gt;venue);</a:t>
            </a:r>
          </a:p>
          <a:p>
            <a:r>
              <a:rPr lang="en-US" altLang="en-US" sz="1700" dirty="0"/>
              <a:t>    if(match[</a:t>
            </a:r>
            <a:r>
              <a:rPr lang="en-US" altLang="en-US" sz="1700" dirty="0" err="1"/>
              <a:t>i</a:t>
            </a:r>
            <a:r>
              <a:rPr lang="en-US" altLang="en-US" sz="1700" dirty="0"/>
              <a:t>].result == 1)</a:t>
            </a:r>
          </a:p>
          <a:p>
            <a:r>
              <a:rPr lang="en-US" altLang="en-US" sz="1700" dirty="0"/>
              <a:t>        </a:t>
            </a:r>
            <a:r>
              <a:rPr lang="en-US" altLang="en-US" sz="1700" dirty="0" err="1"/>
              <a:t>printf</a:t>
            </a:r>
            <a:r>
              <a:rPr lang="en-US" altLang="en-US" sz="1700" dirty="0"/>
              <a:t>("</a:t>
            </a:r>
            <a:r>
              <a:rPr lang="en-US" altLang="en-US" sz="1700" dirty="0" err="1"/>
              <a:t>nWinner</a:t>
            </a:r>
            <a:r>
              <a:rPr lang="en-US" altLang="en-US" sz="1700" dirty="0"/>
              <a:t> : %s",</a:t>
            </a:r>
            <a:r>
              <a:rPr lang="en-US" altLang="en-US" sz="1700" dirty="0" err="1"/>
              <a:t>ptr</a:t>
            </a:r>
            <a:r>
              <a:rPr lang="en-US" altLang="en-US" sz="1700" dirty="0"/>
              <a:t>-&gt;team1);</a:t>
            </a:r>
          </a:p>
          <a:p>
            <a:r>
              <a:rPr lang="en-US" altLang="en-US" sz="1700" dirty="0"/>
              <a:t>    else</a:t>
            </a:r>
          </a:p>
          <a:p>
            <a:r>
              <a:rPr lang="en-US" altLang="en-US" sz="1700" dirty="0"/>
              <a:t>        </a:t>
            </a:r>
            <a:r>
              <a:rPr lang="en-US" altLang="en-US" sz="1700" dirty="0" err="1"/>
              <a:t>printf</a:t>
            </a:r>
            <a:r>
              <a:rPr lang="en-US" altLang="en-US" sz="1700" dirty="0"/>
              <a:t>("</a:t>
            </a:r>
            <a:r>
              <a:rPr lang="en-US" altLang="en-US" sz="1700" dirty="0" err="1"/>
              <a:t>nWinner</a:t>
            </a:r>
            <a:r>
              <a:rPr lang="en-US" altLang="en-US" sz="1700" dirty="0"/>
              <a:t> : %s",</a:t>
            </a:r>
            <a:r>
              <a:rPr lang="en-US" altLang="en-US" sz="1700" dirty="0" err="1"/>
              <a:t>ptr</a:t>
            </a:r>
            <a:r>
              <a:rPr lang="en-US" altLang="en-US" sz="1700" dirty="0"/>
              <a:t>-&gt;team2);</a:t>
            </a:r>
          </a:p>
          <a:p>
            <a:r>
              <a:rPr lang="en-US" altLang="en-US" sz="1700" dirty="0"/>
              <a:t>    </a:t>
            </a:r>
            <a:r>
              <a:rPr lang="en-US" altLang="en-US" sz="1700" dirty="0" err="1"/>
              <a:t>printf</a:t>
            </a:r>
            <a:r>
              <a:rPr lang="en-US" altLang="en-US" sz="1700" dirty="0"/>
              <a:t>("\n");</a:t>
            </a:r>
          </a:p>
          <a:p>
            <a:endParaRPr lang="en-US" altLang="en-US" sz="1700" dirty="0"/>
          </a:p>
          <a:p>
            <a:r>
              <a:rPr lang="en-US" altLang="en-US" sz="1700" dirty="0"/>
              <a:t>    // Move Pointer to next structure element</a:t>
            </a:r>
          </a:p>
          <a:p>
            <a:r>
              <a:rPr lang="en-US" altLang="en-US" sz="1700" dirty="0"/>
              <a:t>    </a:t>
            </a:r>
            <a:r>
              <a:rPr lang="en-US" altLang="en-US" sz="1700" dirty="0" err="1"/>
              <a:t>ptr</a:t>
            </a:r>
            <a:r>
              <a:rPr lang="en-US" altLang="en-US" sz="1700" dirty="0"/>
              <a:t>++;</a:t>
            </a:r>
          </a:p>
          <a:p>
            <a:r>
              <a:rPr lang="en-US" altLang="en-US" sz="1700" dirty="0"/>
              <a:t>    }</a:t>
            </a:r>
          </a:p>
          <a:p>
            <a:r>
              <a:rPr lang="en-US" altLang="en-US" sz="1700" dirty="0"/>
              <a:t>}</a:t>
            </a:r>
          </a:p>
        </p:txBody>
      </p:sp>
      <p:sp>
        <p:nvSpPr>
          <p:cNvPr id="8" name="Rectangle 7"/>
          <p:cNvSpPr/>
          <p:nvPr/>
        </p:nvSpPr>
        <p:spPr>
          <a:xfrm>
            <a:off x="228600" y="762000"/>
            <a:ext cx="2069797" cy="369332"/>
          </a:xfrm>
          <a:prstGeom prst="rect">
            <a:avLst/>
          </a:prstGeom>
        </p:spPr>
        <p:txBody>
          <a:bodyPr wrap="none">
            <a:spAutoFit/>
          </a:bodyPr>
          <a:lstStyle/>
          <a:p>
            <a:r>
              <a:rPr lang="en-US" b="1" dirty="0">
                <a:solidFill>
                  <a:srgbClr val="800000"/>
                </a:solidFill>
                <a:latin typeface="Verdanan"/>
              </a:rPr>
              <a:t>Example: Contd..</a:t>
            </a:r>
            <a:endParaRPr lang="en-US" b="1" dirty="0">
              <a:latin typeface="Verdanan"/>
            </a:endParaRPr>
          </a:p>
        </p:txBody>
      </p:sp>
    </p:spTree>
    <p:extLst>
      <p:ext uri="{BB962C8B-B14F-4D97-AF65-F5344CB8AC3E}">
        <p14:creationId xmlns="" xmlns:p14="http://schemas.microsoft.com/office/powerpoint/2010/main" val="4956316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17500" y="52389"/>
            <a:ext cx="8637588" cy="633412"/>
          </a:xfrm>
        </p:spPr>
        <p:txBody>
          <a:bodyPr/>
          <a:lstStyle/>
          <a:p>
            <a:r>
              <a:rPr lang="en-US" sz="3200" b="1" dirty="0"/>
              <a:t>Using </a:t>
            </a:r>
            <a:r>
              <a:rPr lang="en-US" sz="3200" b="1" dirty="0" err="1"/>
              <a:t>typedef</a:t>
            </a:r>
            <a:endParaRPr lang="en-US" sz="3200" b="1" dirty="0"/>
          </a:p>
        </p:txBody>
      </p:sp>
      <p:sp>
        <p:nvSpPr>
          <p:cNvPr id="6" name="Rectangle 3"/>
          <p:cNvSpPr txBox="1">
            <a:spLocks noChangeArrowheads="1"/>
          </p:cNvSpPr>
          <p:nvPr/>
        </p:nvSpPr>
        <p:spPr bwMode="gray">
          <a:xfrm>
            <a:off x="381000" y="914400"/>
            <a:ext cx="82296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0" indent="0">
              <a:lnSpc>
                <a:spcPct val="150000"/>
              </a:lnSpc>
              <a:buFont typeface="Wingdings" pitchFamily="2" charset="2"/>
              <a:buNone/>
            </a:pPr>
            <a:r>
              <a:rPr lang="en-US" sz="1600" b="1" dirty="0">
                <a:solidFill>
                  <a:srgbClr val="800000"/>
                </a:solidFill>
                <a:latin typeface="Verdana" pitchFamily="34" charset="0"/>
                <a:ea typeface="Verdana" pitchFamily="34" charset="0"/>
                <a:cs typeface="Verdana" pitchFamily="34" charset="0"/>
              </a:rPr>
              <a:t>What is </a:t>
            </a:r>
            <a:r>
              <a:rPr lang="en-US" sz="1600" b="1" dirty="0" err="1">
                <a:solidFill>
                  <a:srgbClr val="800000"/>
                </a:solidFill>
                <a:latin typeface="Verdana" pitchFamily="34" charset="0"/>
                <a:ea typeface="Verdana" pitchFamily="34" charset="0"/>
                <a:cs typeface="Verdana" pitchFamily="34" charset="0"/>
              </a:rPr>
              <a:t>typedef</a:t>
            </a:r>
            <a:r>
              <a:rPr lang="en-US" sz="1600" b="1" dirty="0">
                <a:solidFill>
                  <a:srgbClr val="800000"/>
                </a:solidFill>
                <a:latin typeface="Verdana" pitchFamily="34" charset="0"/>
                <a:ea typeface="Verdana" pitchFamily="34" charset="0"/>
                <a:cs typeface="Verdana" pitchFamily="34" charset="0"/>
              </a:rPr>
              <a:t>?</a:t>
            </a:r>
          </a:p>
          <a:p>
            <a:pPr>
              <a:lnSpc>
                <a:spcPct val="150000"/>
              </a:lnSpc>
              <a:buFont typeface="Courier New" pitchFamily="49" charset="0"/>
              <a:buChar char="o"/>
            </a:pPr>
            <a:r>
              <a:rPr lang="en-US" sz="1800" dirty="0" err="1">
                <a:latin typeface="Verdana" panose="020B0604030504040204" pitchFamily="34" charset="0"/>
                <a:ea typeface="Verdana" panose="020B0604030504040204" pitchFamily="34" charset="0"/>
                <a:cs typeface="Verdana" panose="020B0604030504040204" pitchFamily="34" charset="0"/>
              </a:rPr>
              <a:t>Typedef</a:t>
            </a:r>
            <a:r>
              <a:rPr lang="en-US" sz="1800" dirty="0">
                <a:latin typeface="Verdana" panose="020B0604030504040204" pitchFamily="34" charset="0"/>
                <a:ea typeface="Verdana" panose="020B0604030504040204" pitchFamily="34" charset="0"/>
                <a:cs typeface="Verdana" panose="020B0604030504040204" pitchFamily="34" charset="0"/>
              </a:rPr>
              <a:t>  is a keyword used to give a new name for the existing name in a C program.</a:t>
            </a:r>
          </a:p>
          <a:p>
            <a:pPr>
              <a:lnSpc>
                <a:spcPct val="150000"/>
              </a:lnSpc>
              <a:buFont typeface="Courier New" pitchFamily="49" charset="0"/>
              <a:buChar char="o"/>
            </a:pPr>
            <a:r>
              <a:rPr lang="en-US" sz="1800" b="1" dirty="0">
                <a:latin typeface="Verdana" panose="020B0604030504040204" pitchFamily="34" charset="0"/>
                <a:ea typeface="Verdana" panose="020B0604030504040204" pitchFamily="34" charset="0"/>
                <a:cs typeface="Verdana" panose="020B0604030504040204" pitchFamily="34" charset="0"/>
              </a:rPr>
              <a:t>Advantages: </a:t>
            </a:r>
            <a:r>
              <a:rPr lang="en-US" sz="1800" dirty="0">
                <a:latin typeface="Verdana" panose="020B0604030504040204" pitchFamily="34" charset="0"/>
                <a:ea typeface="Verdana" panose="020B0604030504040204" pitchFamily="34" charset="0"/>
                <a:cs typeface="Verdana" panose="020B0604030504040204" pitchFamily="34" charset="0"/>
              </a:rPr>
              <a:t>More readability, Easier to modify</a:t>
            </a:r>
          </a:p>
        </p:txBody>
      </p:sp>
      <p:sp>
        <p:nvSpPr>
          <p:cNvPr id="8" name="Rectangle 7"/>
          <p:cNvSpPr/>
          <p:nvPr/>
        </p:nvSpPr>
        <p:spPr>
          <a:xfrm>
            <a:off x="609599" y="3519845"/>
            <a:ext cx="3178961" cy="2288694"/>
          </a:xfrm>
          <a:prstGeom prst="rect">
            <a:avLst/>
          </a:prstGeom>
          <a:solidFill>
            <a:srgbClr val="FCFEFE"/>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p>
            <a:pPr algn="just"/>
            <a:r>
              <a:rPr lang="en-US" b="1" i="1" dirty="0" err="1">
                <a:solidFill>
                  <a:srgbClr val="FF0000"/>
                </a:solidFill>
                <a:latin typeface="Courier New" pitchFamily="49" charset="0"/>
                <a:cs typeface="Courier New" pitchFamily="49" charset="0"/>
              </a:rPr>
              <a:t>typedef</a:t>
            </a:r>
            <a:r>
              <a:rPr lang="en-US" b="1" i="1" dirty="0">
                <a:solidFill>
                  <a:srgbClr val="FF0000"/>
                </a:solidFill>
                <a:latin typeface="Courier New" pitchFamily="49" charset="0"/>
                <a:cs typeface="Courier New" pitchFamily="49" charset="0"/>
              </a:rPr>
              <a:t> </a:t>
            </a:r>
            <a:r>
              <a:rPr lang="en-US" b="1" i="1" dirty="0" err="1">
                <a:solidFill>
                  <a:srgbClr val="FF0000"/>
                </a:solidFill>
                <a:latin typeface="Courier New" pitchFamily="49" charset="0"/>
                <a:cs typeface="Courier New" pitchFamily="49" charset="0"/>
              </a:rPr>
              <a:t>struct</a:t>
            </a:r>
            <a:r>
              <a:rPr lang="en-US" b="1" i="1" dirty="0">
                <a:solidFill>
                  <a:srgbClr val="FF0000"/>
                </a:solidFill>
                <a:latin typeface="Courier New" pitchFamily="49" charset="0"/>
                <a:cs typeface="Courier New" pitchFamily="49" charset="0"/>
              </a:rPr>
              <a:t> student </a:t>
            </a:r>
          </a:p>
          <a:p>
            <a:pPr algn="just"/>
            <a:r>
              <a:rPr lang="en-US" b="1" i="1" dirty="0">
                <a:solidFill>
                  <a:srgbClr val="002060"/>
                </a:solidFill>
                <a:latin typeface="Courier New" pitchFamily="49" charset="0"/>
                <a:cs typeface="Courier New" pitchFamily="49" charset="0"/>
              </a:rPr>
              <a:t>{</a:t>
            </a:r>
          </a:p>
          <a:p>
            <a:pPr algn="just"/>
            <a:r>
              <a:rPr lang="en-US" b="1" i="1" dirty="0">
                <a:solidFill>
                  <a:srgbClr val="002060"/>
                </a:solidFill>
                <a:latin typeface="Courier New" pitchFamily="49" charset="0"/>
                <a:cs typeface="Courier New" pitchFamily="49" charset="0"/>
              </a:rPr>
              <a:t>  int id;</a:t>
            </a:r>
          </a:p>
          <a:p>
            <a:pPr algn="just"/>
            <a:r>
              <a:rPr lang="en-US" b="1" i="1" dirty="0">
                <a:solidFill>
                  <a:srgbClr val="002060"/>
                </a:solidFill>
                <a:latin typeface="Courier New" pitchFamily="49" charset="0"/>
                <a:cs typeface="Courier New" pitchFamily="49" charset="0"/>
              </a:rPr>
              <a:t>  char name[20];</a:t>
            </a:r>
          </a:p>
          <a:p>
            <a:pPr algn="just"/>
            <a:r>
              <a:rPr lang="en-US" b="1" i="1" dirty="0">
                <a:solidFill>
                  <a:srgbClr val="002060"/>
                </a:solidFill>
                <a:latin typeface="Courier New" pitchFamily="49" charset="0"/>
                <a:cs typeface="Courier New" pitchFamily="49" charset="0"/>
              </a:rPr>
              <a:t>  float percentage;</a:t>
            </a:r>
          </a:p>
          <a:p>
            <a:pPr algn="just"/>
            <a:r>
              <a:rPr lang="en-US" b="1" i="1" dirty="0">
                <a:solidFill>
                  <a:srgbClr val="002060"/>
                </a:solidFill>
                <a:latin typeface="Courier New" pitchFamily="49" charset="0"/>
                <a:cs typeface="Courier New" pitchFamily="49" charset="0"/>
              </a:rPr>
              <a:t>} status;</a:t>
            </a:r>
          </a:p>
          <a:p>
            <a:pPr algn="just"/>
            <a:endParaRPr lang="en-US" b="1" i="1" dirty="0">
              <a:solidFill>
                <a:srgbClr val="002060"/>
              </a:solidFill>
              <a:latin typeface="Courier New" pitchFamily="49" charset="0"/>
              <a:cs typeface="Courier New" pitchFamily="49" charset="0"/>
            </a:endParaRPr>
          </a:p>
          <a:p>
            <a:pPr algn="just"/>
            <a:r>
              <a:rPr lang="en-US" b="1" i="1" dirty="0">
                <a:solidFill>
                  <a:srgbClr val="002060"/>
                </a:solidFill>
                <a:latin typeface="Courier New" pitchFamily="49" charset="0"/>
                <a:cs typeface="Courier New" pitchFamily="49" charset="0"/>
              </a:rPr>
              <a:t>status record;</a:t>
            </a:r>
          </a:p>
        </p:txBody>
      </p:sp>
      <p:sp>
        <p:nvSpPr>
          <p:cNvPr id="9" name="Rectangle 8"/>
          <p:cNvSpPr/>
          <p:nvPr/>
        </p:nvSpPr>
        <p:spPr>
          <a:xfrm>
            <a:off x="457200" y="2938046"/>
            <a:ext cx="3331361" cy="338554"/>
          </a:xfrm>
          <a:prstGeom prst="rect">
            <a:avLst/>
          </a:prstGeom>
        </p:spPr>
        <p:txBody>
          <a:bodyPr wrap="none">
            <a:spAutoFit/>
          </a:bodyPr>
          <a:lstStyle/>
          <a:p>
            <a:r>
              <a:rPr lang="en-US" sz="1600" b="1" dirty="0">
                <a:solidFill>
                  <a:srgbClr val="800000"/>
                </a:solidFill>
                <a:latin typeface="Verdana" pitchFamily="34" charset="0"/>
                <a:ea typeface="Verdana" pitchFamily="34" charset="0"/>
                <a:cs typeface="Verdana" pitchFamily="34" charset="0"/>
              </a:rPr>
              <a:t>Example 1: With structures</a:t>
            </a:r>
          </a:p>
        </p:txBody>
      </p:sp>
      <p:sp>
        <p:nvSpPr>
          <p:cNvPr id="11" name="Rectangle 10"/>
          <p:cNvSpPr/>
          <p:nvPr/>
        </p:nvSpPr>
        <p:spPr>
          <a:xfrm>
            <a:off x="4174836" y="3524248"/>
            <a:ext cx="4130964" cy="2842692"/>
          </a:xfrm>
          <a:prstGeom prst="rect">
            <a:avLst/>
          </a:prstGeom>
          <a:solidFill>
            <a:srgbClr val="FCFEFE"/>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p>
            <a:pPr algn="just"/>
            <a:r>
              <a:rPr lang="en-US" b="1" i="1" dirty="0" err="1">
                <a:solidFill>
                  <a:srgbClr val="002060"/>
                </a:solidFill>
                <a:latin typeface="Courier New" pitchFamily="49" charset="0"/>
                <a:cs typeface="Courier New" pitchFamily="49" charset="0"/>
              </a:rPr>
              <a:t>struct</a:t>
            </a:r>
            <a:r>
              <a:rPr lang="en-US" b="1" i="1" dirty="0">
                <a:solidFill>
                  <a:srgbClr val="002060"/>
                </a:solidFill>
                <a:latin typeface="Courier New" pitchFamily="49" charset="0"/>
                <a:cs typeface="Courier New" pitchFamily="49" charset="0"/>
              </a:rPr>
              <a:t> student </a:t>
            </a:r>
          </a:p>
          <a:p>
            <a:pPr algn="just"/>
            <a:r>
              <a:rPr lang="en-US" b="1" i="1" dirty="0">
                <a:solidFill>
                  <a:srgbClr val="002060"/>
                </a:solidFill>
                <a:latin typeface="Courier New" pitchFamily="49" charset="0"/>
                <a:cs typeface="Courier New" pitchFamily="49" charset="0"/>
              </a:rPr>
              <a:t>{</a:t>
            </a:r>
          </a:p>
          <a:p>
            <a:pPr algn="just"/>
            <a:r>
              <a:rPr lang="en-US" b="1" i="1" dirty="0">
                <a:solidFill>
                  <a:srgbClr val="002060"/>
                </a:solidFill>
                <a:latin typeface="Courier New" pitchFamily="49" charset="0"/>
                <a:cs typeface="Courier New" pitchFamily="49" charset="0"/>
              </a:rPr>
              <a:t>  int id;</a:t>
            </a:r>
          </a:p>
          <a:p>
            <a:pPr algn="just"/>
            <a:r>
              <a:rPr lang="en-US" b="1" i="1" dirty="0">
                <a:solidFill>
                  <a:srgbClr val="002060"/>
                </a:solidFill>
                <a:latin typeface="Courier New" pitchFamily="49" charset="0"/>
                <a:cs typeface="Courier New" pitchFamily="49" charset="0"/>
              </a:rPr>
              <a:t>  char name[20];</a:t>
            </a:r>
          </a:p>
          <a:p>
            <a:pPr algn="just"/>
            <a:r>
              <a:rPr lang="en-US" b="1" i="1" dirty="0">
                <a:solidFill>
                  <a:srgbClr val="002060"/>
                </a:solidFill>
                <a:latin typeface="Courier New" pitchFamily="49" charset="0"/>
                <a:cs typeface="Courier New" pitchFamily="49" charset="0"/>
              </a:rPr>
              <a:t>  float percentage;</a:t>
            </a:r>
          </a:p>
          <a:p>
            <a:pPr algn="just"/>
            <a:r>
              <a:rPr lang="en-US" b="1" i="1" dirty="0">
                <a:solidFill>
                  <a:srgbClr val="002060"/>
                </a:solidFill>
                <a:latin typeface="Courier New" pitchFamily="49" charset="0"/>
                <a:cs typeface="Courier New" pitchFamily="49" charset="0"/>
              </a:rPr>
              <a:t>};</a:t>
            </a:r>
          </a:p>
          <a:p>
            <a:pPr algn="just"/>
            <a:endParaRPr lang="en-US" b="1" i="1" dirty="0">
              <a:solidFill>
                <a:srgbClr val="002060"/>
              </a:solidFill>
              <a:latin typeface="Courier New" pitchFamily="49" charset="0"/>
              <a:cs typeface="Courier New" pitchFamily="49" charset="0"/>
            </a:endParaRPr>
          </a:p>
          <a:p>
            <a:pPr algn="just"/>
            <a:r>
              <a:rPr lang="en-US" b="1" i="1" dirty="0" err="1">
                <a:solidFill>
                  <a:srgbClr val="FF0000"/>
                </a:solidFill>
                <a:latin typeface="Courier New" pitchFamily="49" charset="0"/>
                <a:cs typeface="Courier New" pitchFamily="49" charset="0"/>
              </a:rPr>
              <a:t>typedef</a:t>
            </a:r>
            <a:r>
              <a:rPr lang="en-US" b="1" i="1" dirty="0">
                <a:solidFill>
                  <a:srgbClr val="FF0000"/>
                </a:solidFill>
                <a:latin typeface="Courier New" pitchFamily="49" charset="0"/>
                <a:cs typeface="Courier New" pitchFamily="49" charset="0"/>
              </a:rPr>
              <a:t> </a:t>
            </a:r>
            <a:r>
              <a:rPr lang="en-US" b="1" i="1" dirty="0" err="1">
                <a:solidFill>
                  <a:srgbClr val="FF0000"/>
                </a:solidFill>
                <a:latin typeface="Courier New" pitchFamily="49" charset="0"/>
                <a:cs typeface="Courier New" pitchFamily="49" charset="0"/>
              </a:rPr>
              <a:t>struct</a:t>
            </a:r>
            <a:r>
              <a:rPr lang="en-US" b="1" i="1" dirty="0">
                <a:solidFill>
                  <a:srgbClr val="FF0000"/>
                </a:solidFill>
                <a:latin typeface="Courier New" pitchFamily="49" charset="0"/>
                <a:cs typeface="Courier New" pitchFamily="49" charset="0"/>
              </a:rPr>
              <a:t> student status;</a:t>
            </a:r>
          </a:p>
          <a:p>
            <a:pPr algn="just"/>
            <a:r>
              <a:rPr lang="en-US" b="1" i="1" dirty="0">
                <a:solidFill>
                  <a:srgbClr val="002060"/>
                </a:solidFill>
                <a:latin typeface="Courier New" pitchFamily="49" charset="0"/>
                <a:cs typeface="Courier New" pitchFamily="49" charset="0"/>
              </a:rPr>
              <a:t>status record;</a:t>
            </a:r>
          </a:p>
        </p:txBody>
      </p:sp>
    </p:spTree>
    <p:extLst>
      <p:ext uri="{BB962C8B-B14F-4D97-AF65-F5344CB8AC3E}">
        <p14:creationId xmlns="" xmlns:p14="http://schemas.microsoft.com/office/powerpoint/2010/main" val="502267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300" dirty="0"/>
              <a:t>Assignments</a:t>
            </a:r>
          </a:p>
        </p:txBody>
      </p:sp>
      <p:sp>
        <p:nvSpPr>
          <p:cNvPr id="3" name="Text Box 4"/>
          <p:cNvSpPr txBox="1">
            <a:spLocks noChangeArrowheads="1"/>
          </p:cNvSpPr>
          <p:nvPr/>
        </p:nvSpPr>
        <p:spPr bwMode="auto">
          <a:xfrm>
            <a:off x="304800" y="914401"/>
            <a:ext cx="8706720" cy="990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marL="285750" indent="-285750" algn="just" eaLnBrk="1">
              <a:spcAft>
                <a:spcPts val="1293"/>
              </a:spcAft>
              <a:buFont typeface="Wingdings" panose="05000000000000000000" pitchFamily="2" charset="2"/>
              <a:buChar char="§"/>
            </a:pP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Student record management System </a:t>
            </a:r>
          </a:p>
          <a:p>
            <a:pPr marL="285750" indent="-285750" algn="just" eaLnBrk="1">
              <a:spcAft>
                <a:spcPts val="1293"/>
              </a:spcAft>
              <a:buFont typeface="Wingdings" panose="05000000000000000000" pitchFamily="2" charset="2"/>
              <a:buChar char="§"/>
            </a:pP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Write  a  C  program  to  keep  records  and  perform  statistical  analysis  for  a  class  of  20 students.   The  information  of  each  student  contains  ID,  Name,  Sex,  marks (mid-term  score,  final  score,  and  total  score).   The  program  will prompt the user to choose the operation of records from a menu as shown below: </a:t>
            </a:r>
          </a:p>
          <a:p>
            <a:pPr marL="742950" lvl="1" indent="-285750" algn="just" eaLnBrk="1">
              <a:spcAft>
                <a:spcPts val="1293"/>
              </a:spcAft>
              <a:buFont typeface="Wingdings" panose="05000000000000000000" pitchFamily="2" charset="2"/>
              <a:buChar char="§"/>
            </a:pP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Menu</a:t>
            </a:r>
          </a:p>
          <a:p>
            <a:pPr lvl="2" algn="just" eaLnBrk="1">
              <a:spcAft>
                <a:spcPts val="1293"/>
              </a:spcAft>
            </a:pP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1. Add student records</a:t>
            </a:r>
          </a:p>
          <a:p>
            <a:pPr lvl="2" algn="just" eaLnBrk="1">
              <a:spcAft>
                <a:spcPts val="1293"/>
              </a:spcAft>
            </a:pP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2. View all student records</a:t>
            </a:r>
          </a:p>
          <a:p>
            <a:pPr lvl="2" algn="just" eaLnBrk="1">
              <a:spcAft>
                <a:spcPts val="1293"/>
              </a:spcAft>
            </a:pP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3. Calculate an average of a selected student’s scores. </a:t>
            </a:r>
            <a:endParaRPr lang="en-IN"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28780516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743200"/>
            <a:ext cx="5791200" cy="646331"/>
          </a:xfrm>
          <a:prstGeom prst="rect">
            <a:avLst/>
          </a:prstGeom>
        </p:spPr>
        <p:txBody>
          <a:bodyPr wrap="square">
            <a:spAutoFit/>
          </a:bodyPr>
          <a:lstStyle/>
          <a:p>
            <a:pPr algn="ctr">
              <a:spcBef>
                <a:spcPts val="600"/>
              </a:spcBef>
              <a:spcAft>
                <a:spcPts val="600"/>
              </a:spcAft>
            </a:pPr>
            <a:r>
              <a:rPr lang="en-US" sz="3600" b="1" dirty="0">
                <a:solidFill>
                  <a:srgbClr val="C00000"/>
                </a:solidFill>
                <a:latin typeface="Bookman Old Style" pitchFamily="18" charset="0"/>
              </a:rPr>
              <a:t>(b) Bit-fields</a:t>
            </a:r>
          </a:p>
        </p:txBody>
      </p:sp>
    </p:spTree>
    <p:extLst>
      <p:ext uri="{BB962C8B-B14F-4D97-AF65-F5344CB8AC3E}">
        <p14:creationId xmlns="" xmlns:p14="http://schemas.microsoft.com/office/powerpoint/2010/main" val="381912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8"/>
          <p:cNvSpPr>
            <a:spLocks noChangeArrowheads="1"/>
          </p:cNvSpPr>
          <p:nvPr/>
        </p:nvSpPr>
        <p:spPr bwMode="gray">
          <a:xfrm>
            <a:off x="1981200" y="2971800"/>
            <a:ext cx="5791200" cy="533400"/>
          </a:xfrm>
          <a:prstGeom prst="roundRect">
            <a:avLst>
              <a:gd name="adj" fmla="val 19046"/>
            </a:avLst>
          </a:prstGeom>
          <a:solidFill>
            <a:schemeClr val="accent2">
              <a:lumMod val="60000"/>
              <a:lumOff val="40000"/>
            </a:schemeClr>
          </a:solidFill>
          <a:ln w="28575">
            <a:solidFill>
              <a:schemeClr val="bg1"/>
            </a:solidFill>
            <a:round/>
            <a:headEnd/>
            <a:tailEnd/>
          </a:ln>
          <a:effectLst>
            <a:outerShdw dist="107763" dir="2700000" algn="ctr" rotWithShape="0">
              <a:schemeClr val="bg2">
                <a:alpha val="50000"/>
              </a:schemeClr>
            </a:outerShdw>
          </a:effectLst>
        </p:spPr>
        <p:txBody>
          <a:bodyPr wrap="none" anchor="ctr"/>
          <a:lstStyle/>
          <a:p>
            <a:pPr algn="ctr"/>
            <a:r>
              <a:rPr lang="en-US" sz="2200" b="1" dirty="0">
                <a:solidFill>
                  <a:srgbClr val="C00000"/>
                </a:solidFill>
                <a:latin typeface="Verdana" pitchFamily="34" charset="0"/>
              </a:rPr>
              <a:t>Structures, Unions &amp; Bit-Fields</a:t>
            </a:r>
            <a:endParaRPr lang="en-US" sz="2400" dirty="0">
              <a:solidFill>
                <a:srgbClr val="C00000"/>
              </a:solidFill>
            </a:endParaRPr>
          </a:p>
        </p:txBody>
      </p:sp>
    </p:spTree>
    <p:extLst>
      <p:ext uri="{BB962C8B-B14F-4D97-AF65-F5344CB8AC3E}">
        <p14:creationId xmlns="" xmlns:p14="http://schemas.microsoft.com/office/powerpoint/2010/main" val="1620550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idx="4294967295"/>
          </p:nvPr>
        </p:nvSpPr>
        <p:spPr>
          <a:xfrm>
            <a:off x="609600" y="76200"/>
            <a:ext cx="7772400" cy="533400"/>
          </a:xfrm>
          <a:prstGeom prst="rect">
            <a:avLst/>
          </a:prstGeom>
        </p:spPr>
        <p:txBody>
          <a:bodyPr/>
          <a:lstStyle/>
          <a:p>
            <a:r>
              <a:rPr lang="en-US" altLang="en-US" sz="3200" b="1" dirty="0"/>
              <a:t>Bitwise Operations</a:t>
            </a:r>
          </a:p>
        </p:txBody>
      </p:sp>
      <p:sp>
        <p:nvSpPr>
          <p:cNvPr id="368643" name="Rectangle 3"/>
          <p:cNvSpPr>
            <a:spLocks noGrp="1" noChangeArrowheads="1"/>
          </p:cNvSpPr>
          <p:nvPr>
            <p:ph type="body" idx="4294967295"/>
          </p:nvPr>
        </p:nvSpPr>
        <p:spPr>
          <a:xfrm>
            <a:off x="457200" y="1066800"/>
            <a:ext cx="8229600" cy="5562600"/>
          </a:xfrm>
        </p:spPr>
        <p:txBody>
          <a:bodyPr/>
          <a:lstStyle/>
          <a:p>
            <a:pPr>
              <a:lnSpc>
                <a:spcPct val="150000"/>
              </a:lnSpc>
            </a:pPr>
            <a:r>
              <a:rPr lang="en-US" altLang="en-US" sz="1800" dirty="0">
                <a:latin typeface="Verdana" panose="020B0604030504040204" pitchFamily="34" charset="0"/>
                <a:ea typeface="Verdana" panose="020B0604030504040204" pitchFamily="34" charset="0"/>
                <a:cs typeface="Verdana" panose="020B0604030504040204" pitchFamily="34" charset="0"/>
              </a:rPr>
              <a:t>What is Memory?</a:t>
            </a:r>
          </a:p>
          <a:p>
            <a:pPr lvl="1">
              <a:lnSpc>
                <a:spcPct val="150000"/>
              </a:lnSpc>
            </a:pPr>
            <a:r>
              <a:rPr lang="en-US" altLang="en-US" sz="1800" dirty="0">
                <a:latin typeface="Verdana" panose="020B0604030504040204" pitchFamily="34" charset="0"/>
                <a:ea typeface="Verdana" panose="020B0604030504040204" pitchFamily="34" charset="0"/>
                <a:cs typeface="Verdana" panose="020B0604030504040204" pitchFamily="34" charset="0"/>
              </a:rPr>
              <a:t>Collection of Bits</a:t>
            </a:r>
          </a:p>
          <a:p>
            <a:pPr>
              <a:lnSpc>
                <a:spcPct val="150000"/>
              </a:lnSpc>
            </a:pPr>
            <a:r>
              <a:rPr lang="en-US" altLang="en-US" sz="1800" dirty="0">
                <a:latin typeface="Verdana" panose="020B0604030504040204" pitchFamily="34" charset="0"/>
                <a:ea typeface="Verdana" panose="020B0604030504040204" pitchFamily="34" charset="0"/>
                <a:cs typeface="Verdana" panose="020B0604030504040204" pitchFamily="34" charset="0"/>
              </a:rPr>
              <a:t>In real life applications, some times it is necessary to deal with memory bit by bit</a:t>
            </a:r>
          </a:p>
          <a:p>
            <a:pPr>
              <a:lnSpc>
                <a:spcPct val="150000"/>
              </a:lnSpc>
            </a:pPr>
            <a:r>
              <a:rPr lang="en-US" altLang="en-US" sz="1800" dirty="0">
                <a:cs typeface="Times New Roman" pitchFamily="18" charset="0"/>
              </a:rPr>
              <a:t>For example,</a:t>
            </a:r>
          </a:p>
          <a:p>
            <a:pPr lvl="2">
              <a:lnSpc>
                <a:spcPct val="150000"/>
              </a:lnSpc>
            </a:pPr>
            <a:r>
              <a:rPr lang="en-US" altLang="en-US" sz="1800" dirty="0">
                <a:cs typeface="Times New Roman" pitchFamily="18" charset="0"/>
              </a:rPr>
              <a:t>Gaming and Puzzles (Ex: Sudoku)</a:t>
            </a:r>
          </a:p>
          <a:p>
            <a:pPr lvl="2">
              <a:lnSpc>
                <a:spcPct val="150000"/>
              </a:lnSpc>
            </a:pPr>
            <a:r>
              <a:rPr lang="en-US" altLang="en-US" sz="1800" dirty="0">
                <a:cs typeface="Times New Roman" pitchFamily="18" charset="0"/>
              </a:rPr>
              <a:t>Controlling attached devices (Ex: Printers)</a:t>
            </a:r>
          </a:p>
          <a:p>
            <a:pPr lvl="2">
              <a:lnSpc>
                <a:spcPct val="150000"/>
              </a:lnSpc>
            </a:pPr>
            <a:r>
              <a:rPr lang="en-US" altLang="en-US" sz="1800" dirty="0">
                <a:cs typeface="Times New Roman" pitchFamily="18" charset="0"/>
              </a:rPr>
              <a:t>Obtaining status</a:t>
            </a:r>
          </a:p>
          <a:p>
            <a:pPr lvl="2">
              <a:lnSpc>
                <a:spcPct val="150000"/>
              </a:lnSpc>
            </a:pPr>
            <a:r>
              <a:rPr lang="en-US" altLang="en-US" sz="1800" dirty="0">
                <a:cs typeface="Times New Roman" pitchFamily="18" charset="0"/>
              </a:rPr>
              <a:t>Checking buffer overflows…</a:t>
            </a:r>
          </a:p>
          <a:p>
            <a:pPr algn="just">
              <a:lnSpc>
                <a:spcPct val="150000"/>
              </a:lnSpc>
            </a:pPr>
            <a:r>
              <a:rPr lang="en-US" altLang="en-US" sz="1800" dirty="0">
                <a:solidFill>
                  <a:srgbClr val="C00000"/>
                </a:solidFill>
                <a:latin typeface="Verdana" panose="020B0604030504040204" pitchFamily="34" charset="0"/>
                <a:ea typeface="Verdana" panose="020B0604030504040204" pitchFamily="34" charset="0"/>
                <a:cs typeface="Verdana" panose="020B0604030504040204" pitchFamily="34" charset="0"/>
              </a:rPr>
              <a:t>Note:</a:t>
            </a:r>
            <a:r>
              <a:rPr lang="en-US" altLang="en-US" sz="1800" dirty="0">
                <a:latin typeface="Verdana" panose="020B0604030504040204" pitchFamily="34" charset="0"/>
                <a:ea typeface="Verdana" panose="020B0604030504040204" pitchFamily="34" charset="0"/>
                <a:cs typeface="Verdana" panose="020B0604030504040204" pitchFamily="34" charset="0"/>
              </a:rPr>
              <a:t> </a:t>
            </a:r>
            <a:r>
              <a:rPr lang="en-US" altLang="en-US" sz="1800" dirty="0">
                <a:solidFill>
                  <a:srgbClr val="003300"/>
                </a:solidFill>
                <a:latin typeface="Verdana" panose="020B0604030504040204" pitchFamily="34" charset="0"/>
                <a:ea typeface="Verdana" panose="020B0604030504040204" pitchFamily="34" charset="0"/>
                <a:cs typeface="Verdana" panose="020B0604030504040204" pitchFamily="34" charset="0"/>
              </a:rPr>
              <a:t>The combination of bit level operators and the pointers can replace the assembly code. For example, only 10% of UNIX is written using assembly code and the rest is in C.</a:t>
            </a:r>
          </a:p>
        </p:txBody>
      </p:sp>
    </p:spTree>
    <p:extLst>
      <p:ext uri="{BB962C8B-B14F-4D97-AF65-F5344CB8AC3E}">
        <p14:creationId xmlns="" xmlns:p14="http://schemas.microsoft.com/office/powerpoint/2010/main" val="4155067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0690" name="Rectangle 2"/>
          <p:cNvSpPr>
            <a:spLocks noGrp="1" noChangeArrowheads="1"/>
          </p:cNvSpPr>
          <p:nvPr>
            <p:ph type="title" idx="4294967295"/>
          </p:nvPr>
        </p:nvSpPr>
        <p:spPr>
          <a:xfrm>
            <a:off x="685800" y="47624"/>
            <a:ext cx="7772400" cy="533400"/>
          </a:xfrm>
          <a:prstGeom prst="rect">
            <a:avLst/>
          </a:prstGeom>
        </p:spPr>
        <p:txBody>
          <a:bodyPr/>
          <a:lstStyle/>
          <a:p>
            <a:r>
              <a:rPr lang="en-US" altLang="en-US" sz="3200" b="1" dirty="0"/>
              <a:t>Bitwise Operations in Integers</a:t>
            </a:r>
          </a:p>
        </p:txBody>
      </p:sp>
      <p:sp>
        <p:nvSpPr>
          <p:cNvPr id="370691" name="Rectangle 3"/>
          <p:cNvSpPr>
            <a:spLocks noGrp="1" noChangeArrowheads="1"/>
          </p:cNvSpPr>
          <p:nvPr>
            <p:ph type="body" sz="half" idx="4294967295"/>
          </p:nvPr>
        </p:nvSpPr>
        <p:spPr>
          <a:xfrm>
            <a:off x="742950" y="1828800"/>
            <a:ext cx="3810000" cy="4038600"/>
          </a:xfrm>
        </p:spPr>
        <p:txBody>
          <a:bodyPr/>
          <a:lstStyle/>
          <a:p>
            <a:pPr algn="just">
              <a:buFont typeface="Wingdings" panose="05000000000000000000"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&amp; – AND</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Result is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r>
              <a:rPr lang="en-US" altLang="en-US" sz="2000" dirty="0">
                <a:latin typeface="Verdana" panose="020B0604030504040204" pitchFamily="34" charset="0"/>
                <a:ea typeface="Verdana" panose="020B0604030504040204" pitchFamily="34" charset="0"/>
                <a:cs typeface="Verdana" panose="020B0604030504040204" pitchFamily="34" charset="0"/>
              </a:rPr>
              <a:t> if both operand bits are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p>
          <a:p>
            <a:pPr algn="just">
              <a:buFont typeface="Wingdings"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 – OR</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Result is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r>
              <a:rPr lang="en-US" altLang="en-US" sz="2000" dirty="0">
                <a:latin typeface="Verdana" panose="020B0604030504040204" pitchFamily="34" charset="0"/>
                <a:ea typeface="Verdana" panose="020B0604030504040204" pitchFamily="34" charset="0"/>
                <a:cs typeface="Verdana" panose="020B0604030504040204" pitchFamily="34" charset="0"/>
              </a:rPr>
              <a:t> if either operand bit is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p>
          <a:p>
            <a:pPr algn="just">
              <a:buFont typeface="Wingdings"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 – Exclusive OR</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Result is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r>
              <a:rPr lang="en-US" altLang="en-US" sz="2000" dirty="0">
                <a:latin typeface="Verdana" panose="020B0604030504040204" pitchFamily="34" charset="0"/>
                <a:ea typeface="Verdana" panose="020B0604030504040204" pitchFamily="34" charset="0"/>
                <a:cs typeface="Verdana" panose="020B0604030504040204" pitchFamily="34" charset="0"/>
              </a:rPr>
              <a:t> if operand bits are different</a:t>
            </a:r>
            <a:endParaRPr lang="en-US" altLang="en-US"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70692" name="Rectangle 4"/>
          <p:cNvSpPr>
            <a:spLocks noGrp="1" noChangeArrowheads="1"/>
          </p:cNvSpPr>
          <p:nvPr>
            <p:ph type="body" sz="half" idx="4294967295"/>
          </p:nvPr>
        </p:nvSpPr>
        <p:spPr>
          <a:xfrm>
            <a:off x="4724400" y="1752600"/>
            <a:ext cx="4191000" cy="4038600"/>
          </a:xfrm>
        </p:spPr>
        <p:txBody>
          <a:bodyPr/>
          <a:lstStyle/>
          <a:p>
            <a:pPr algn="just">
              <a:buFont typeface="Wingdings"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 – Complement</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Each bit is reversed</a:t>
            </a:r>
          </a:p>
          <a:p>
            <a:pPr lvl="2" algn="just"/>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buFont typeface="Wingdings"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&lt;&lt; – Shift left</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Multiply by 2</a:t>
            </a:r>
          </a:p>
          <a:p>
            <a:pPr lvl="2" algn="just"/>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buFont typeface="Wingdings" pitchFamily="2" charset="2"/>
              <a:buChar char="§"/>
            </a:pPr>
            <a:r>
              <a:rPr lang="en-US" alt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&gt;&gt; – Shift right</a:t>
            </a:r>
          </a:p>
          <a:p>
            <a:pPr lvl="2" algn="just"/>
            <a:r>
              <a:rPr lang="en-US" altLang="en-US" sz="2000" dirty="0">
                <a:latin typeface="Verdana" panose="020B0604030504040204" pitchFamily="34" charset="0"/>
                <a:ea typeface="Verdana" panose="020B0604030504040204" pitchFamily="34" charset="0"/>
                <a:cs typeface="Verdana" panose="020B0604030504040204" pitchFamily="34" charset="0"/>
              </a:rPr>
              <a:t>Divide by 2</a:t>
            </a:r>
          </a:p>
        </p:txBody>
      </p:sp>
      <p:sp>
        <p:nvSpPr>
          <p:cNvPr id="370693" name="Text Box 5"/>
          <p:cNvSpPr txBox="1">
            <a:spLocks noChangeArrowheads="1"/>
          </p:cNvSpPr>
          <p:nvPr/>
        </p:nvSpPr>
        <p:spPr bwMode="auto">
          <a:xfrm>
            <a:off x="914400" y="931414"/>
            <a:ext cx="7315200" cy="3877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1" hangingPunct="1">
              <a:lnSpc>
                <a:spcPct val="80000"/>
              </a:lnSpc>
              <a:spcBef>
                <a:spcPct val="20000"/>
              </a:spcBef>
            </a:pPr>
            <a:r>
              <a:rPr lang="en-US" altLang="en-US" sz="2400" b="1" dirty="0">
                <a:solidFill>
                  <a:srgbClr val="800000"/>
                </a:solidFill>
                <a:latin typeface="Times New Roman" pitchFamily="18" charset="0"/>
              </a:rPr>
              <a:t>There are six operators</a:t>
            </a:r>
          </a:p>
        </p:txBody>
      </p:sp>
      <p:sp>
        <p:nvSpPr>
          <p:cNvPr id="370694" name="Text Box 6"/>
          <p:cNvSpPr txBox="1">
            <a:spLocks noChangeArrowheads="1"/>
          </p:cNvSpPr>
          <p:nvPr/>
        </p:nvSpPr>
        <p:spPr bwMode="auto">
          <a:xfrm>
            <a:off x="381000" y="5668041"/>
            <a:ext cx="8610600" cy="774956"/>
          </a:xfrm>
          <a:prstGeom prst="rect">
            <a:avLst/>
          </a:prstGeom>
          <a:noFill/>
          <a:ln w="9525" algn="ctr">
            <a:solidFill>
              <a:schemeClr val="tx1"/>
            </a:solidFill>
            <a:miter lim="800000"/>
            <a:headEnd/>
            <a:tailEnd/>
          </a:ln>
          <a:effectLst/>
        </p:spPr>
        <p:txBody>
          <a:bodyPr wrap="square" lIns="25400" tIns="0" rIns="25400" bIns="0" anchor="ctr">
            <a:spAutoFit/>
          </a:bodyPr>
          <a:lstStyle>
            <a:lvl1pPr marL="228600" indent="-2286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marL="0" indent="0" algn="just">
              <a:lnSpc>
                <a:spcPct val="150000"/>
              </a:lnSpc>
            </a:pPr>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Restrictions: </a:t>
            </a:r>
            <a:r>
              <a:rPr lang="en-US" altLang="en-US" dirty="0">
                <a:latin typeface="Verdana" panose="020B0604030504040204" pitchFamily="34" charset="0"/>
                <a:ea typeface="Verdana" panose="020B0604030504040204" pitchFamily="34" charset="0"/>
                <a:cs typeface="Verdana" panose="020B0604030504040204" pitchFamily="34" charset="0"/>
              </a:rPr>
              <a:t>We can use these operators only on int and char data typed variables - Signed and unsigned char, short, int, long, long </a:t>
            </a:r>
            <a:r>
              <a:rPr lang="en-US" altLang="en-US" dirty="0" err="1">
                <a:latin typeface="Verdana" panose="020B0604030504040204" pitchFamily="34" charset="0"/>
                <a:ea typeface="Verdana" panose="020B0604030504040204" pitchFamily="34" charset="0"/>
                <a:cs typeface="Verdana" panose="020B0604030504040204" pitchFamily="34" charset="0"/>
              </a:rPr>
              <a:t>long</a:t>
            </a:r>
            <a:endParaRPr lang="en-US" alt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22072176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0690" name="Rectangle 2"/>
          <p:cNvSpPr>
            <a:spLocks noGrp="1" noChangeArrowheads="1"/>
          </p:cNvSpPr>
          <p:nvPr>
            <p:ph type="title" idx="4294967295"/>
          </p:nvPr>
        </p:nvSpPr>
        <p:spPr>
          <a:xfrm>
            <a:off x="685800" y="47624"/>
            <a:ext cx="7772400" cy="533400"/>
          </a:xfrm>
          <a:prstGeom prst="rect">
            <a:avLst/>
          </a:prstGeom>
        </p:spPr>
        <p:txBody>
          <a:bodyPr/>
          <a:lstStyle/>
          <a:p>
            <a:r>
              <a:rPr lang="en-US" altLang="en-US" sz="3200" b="1" dirty="0"/>
              <a:t>Bitwise Operations in Integers…</a:t>
            </a:r>
          </a:p>
        </p:txBody>
      </p:sp>
      <p:pic>
        <p:nvPicPr>
          <p:cNvPr id="10" name="Picture 4" descr="bitwis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a:xfrm>
            <a:off x="1371600" y="1371600"/>
            <a:ext cx="6705600" cy="39624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68347590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2738" name="Rectangle 2"/>
          <p:cNvSpPr>
            <a:spLocks noGrp="1" noChangeArrowheads="1"/>
          </p:cNvSpPr>
          <p:nvPr>
            <p:ph type="title" idx="4294967295"/>
          </p:nvPr>
        </p:nvSpPr>
        <p:spPr>
          <a:xfrm>
            <a:off x="609600" y="76200"/>
            <a:ext cx="7772400" cy="457200"/>
          </a:xfrm>
          <a:prstGeom prst="rect">
            <a:avLst/>
          </a:prstGeom>
        </p:spPr>
        <p:txBody>
          <a:bodyPr/>
          <a:lstStyle/>
          <a:p>
            <a:r>
              <a:rPr lang="en-US" altLang="en-US" dirty="0"/>
              <a:t>Examples - &amp;, |, ^ and ~</a:t>
            </a:r>
          </a:p>
        </p:txBody>
      </p:sp>
      <p:sp>
        <p:nvSpPr>
          <p:cNvPr id="372739" name="Rectangle 3"/>
          <p:cNvSpPr>
            <a:spLocks noGrp="1" noChangeArrowheads="1"/>
          </p:cNvSpPr>
          <p:nvPr>
            <p:ph type="body" idx="4294967295"/>
          </p:nvPr>
        </p:nvSpPr>
        <p:spPr>
          <a:xfrm>
            <a:off x="381000" y="914401"/>
            <a:ext cx="4419600" cy="761999"/>
          </a:xfrm>
        </p:spPr>
        <p:txBody>
          <a:bodyPr/>
          <a:lstStyle/>
          <a:p>
            <a:pPr>
              <a:buFontTx/>
              <a:buNone/>
            </a:pPr>
            <a:r>
              <a:rPr lang="en-US" altLang="en-US" sz="2000" b="1" dirty="0">
                <a:latin typeface="Courier New" pitchFamily="49" charset="0"/>
              </a:rPr>
              <a:t>unsigned short int </a:t>
            </a:r>
            <a:r>
              <a:rPr lang="en-US" altLang="en-US" sz="2000" b="1" dirty="0" err="1">
                <a:latin typeface="Courier New" pitchFamily="49" charset="0"/>
              </a:rPr>
              <a:t>a,b</a:t>
            </a:r>
            <a:r>
              <a:rPr lang="en-US" altLang="en-US" sz="2000" b="1" dirty="0">
                <a:latin typeface="Courier New" pitchFamily="49" charset="0"/>
              </a:rPr>
              <a:t>;</a:t>
            </a:r>
          </a:p>
          <a:p>
            <a:pPr>
              <a:buFontTx/>
              <a:buNone/>
            </a:pPr>
            <a:r>
              <a:rPr lang="en-US" altLang="en-US" sz="2000" b="1" dirty="0">
                <a:latin typeface="Courier New" pitchFamily="49" charset="0"/>
              </a:rPr>
              <a:t>unsigned short int c;</a:t>
            </a:r>
          </a:p>
        </p:txBody>
      </p:sp>
      <p:graphicFrame>
        <p:nvGraphicFramePr>
          <p:cNvPr id="2" name="Table 1"/>
          <p:cNvGraphicFramePr>
            <a:graphicFrameLocks noGrp="1"/>
          </p:cNvGraphicFramePr>
          <p:nvPr>
            <p:extLst>
              <p:ext uri="{D42A27DB-BD31-4B8C-83A1-F6EECF244321}">
                <p14:modId xmlns="" xmlns:p14="http://schemas.microsoft.com/office/powerpoint/2010/main" val="2968415018"/>
              </p:ext>
            </p:extLst>
          </p:nvPr>
        </p:nvGraphicFramePr>
        <p:xfrm>
          <a:off x="2743200" y="213360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38100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381000">
                  <a:extLst>
                    <a:ext uri="{9D8B030D-6E8A-4147-A177-3AD203B41FA5}">
                      <a16:colId xmlns="" xmlns:a16="http://schemas.microsoft.com/office/drawing/2014/main" val="20010"/>
                    </a:ext>
                  </a:extLst>
                </a:gridCol>
                <a:gridCol w="381000">
                  <a:extLst>
                    <a:ext uri="{9D8B030D-6E8A-4147-A177-3AD203B41FA5}">
                      <a16:colId xmlns="" xmlns:a16="http://schemas.microsoft.com/office/drawing/2014/main" val="20011"/>
                    </a:ext>
                  </a:extLst>
                </a:gridCol>
                <a:gridCol w="381000">
                  <a:extLst>
                    <a:ext uri="{9D8B030D-6E8A-4147-A177-3AD203B41FA5}">
                      <a16:colId xmlns="" xmlns:a16="http://schemas.microsoft.com/office/drawing/2014/main" val="20012"/>
                    </a:ext>
                  </a:extLst>
                </a:gridCol>
                <a:gridCol w="381000">
                  <a:extLst>
                    <a:ext uri="{9D8B030D-6E8A-4147-A177-3AD203B41FA5}">
                      <a16:colId xmlns="" xmlns:a16="http://schemas.microsoft.com/office/drawing/2014/main" val="20013"/>
                    </a:ext>
                  </a:extLst>
                </a:gridCol>
                <a:gridCol w="381000">
                  <a:extLst>
                    <a:ext uri="{9D8B030D-6E8A-4147-A177-3AD203B41FA5}">
                      <a16:colId xmlns="" xmlns:a16="http://schemas.microsoft.com/office/drawing/2014/main" val="20014"/>
                    </a:ext>
                  </a:extLst>
                </a:gridCol>
                <a:gridCol w="381000">
                  <a:extLst>
                    <a:ext uri="{9D8B030D-6E8A-4147-A177-3AD203B41FA5}">
                      <a16:colId xmlns="" xmlns:a16="http://schemas.microsoft.com/office/drawing/2014/main" val="20015"/>
                    </a:ext>
                  </a:extLst>
                </a:gridCol>
              </a:tblGrid>
              <a:tr h="0">
                <a:tc>
                  <a:txBody>
                    <a:bodyPr/>
                    <a:lstStyle/>
                    <a:p>
                      <a:r>
                        <a:rPr lang="en-US" dirty="0"/>
                        <a:t>1</a:t>
                      </a:r>
                    </a:p>
                  </a:txBody>
                  <a:tcPr>
                    <a:solidFill>
                      <a:srgbClr val="92D050"/>
                    </a:solidFill>
                  </a:tcPr>
                </a:tc>
                <a:tc>
                  <a:txBody>
                    <a:bodyPr/>
                    <a:lstStyle/>
                    <a:p>
                      <a:r>
                        <a:rPr lang="en-US" dirty="0"/>
                        <a:t>0</a:t>
                      </a:r>
                    </a:p>
                  </a:txBody>
                  <a:tcPr>
                    <a:solidFill>
                      <a:srgbClr val="92D050"/>
                    </a:solidFill>
                  </a:tcPr>
                </a:tc>
                <a:tc>
                  <a:txBody>
                    <a:bodyPr/>
                    <a:lstStyle/>
                    <a:p>
                      <a:r>
                        <a:rPr lang="en-US" dirty="0"/>
                        <a:t>1</a:t>
                      </a:r>
                    </a:p>
                  </a:txBody>
                  <a:tcPr>
                    <a:solidFill>
                      <a:srgbClr val="92D050"/>
                    </a:solidFill>
                  </a:tcPr>
                </a:tc>
                <a:tc>
                  <a:txBody>
                    <a:bodyPr/>
                    <a:lstStyle/>
                    <a:p>
                      <a:r>
                        <a:rPr lang="en-US" dirty="0"/>
                        <a:t>1</a:t>
                      </a:r>
                    </a:p>
                  </a:txBody>
                  <a:tcPr>
                    <a:solidFill>
                      <a:srgbClr val="92D050"/>
                    </a:solidFill>
                  </a:tcPr>
                </a:tc>
                <a:tc>
                  <a:txBody>
                    <a:bodyPr/>
                    <a:lstStyle/>
                    <a:p>
                      <a:r>
                        <a:rPr lang="en-US" dirty="0"/>
                        <a:t>0</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6600"/>
                    </a:solidFill>
                  </a:tcPr>
                </a:tc>
                <a:tc>
                  <a:txBody>
                    <a:bodyPr/>
                    <a:lstStyle/>
                    <a:p>
                      <a:r>
                        <a:rPr lang="en-US" dirty="0"/>
                        <a:t>1</a:t>
                      </a:r>
                    </a:p>
                  </a:txBody>
                  <a:tcPr>
                    <a:solidFill>
                      <a:srgbClr val="FF6600"/>
                    </a:solidFill>
                  </a:tcPr>
                </a:tc>
                <a:tc>
                  <a:txBody>
                    <a:bodyPr/>
                    <a:lstStyle/>
                    <a:p>
                      <a:r>
                        <a:rPr lang="en-US" dirty="0"/>
                        <a:t>1</a:t>
                      </a:r>
                    </a:p>
                  </a:txBody>
                  <a:tcPr>
                    <a:solidFill>
                      <a:srgbClr val="FF6600"/>
                    </a:solidFill>
                  </a:tcPr>
                </a:tc>
                <a:tc>
                  <a:txBody>
                    <a:bodyPr/>
                    <a:lstStyle/>
                    <a:p>
                      <a:r>
                        <a:rPr lang="en-US" dirty="0"/>
                        <a:t>0</a:t>
                      </a:r>
                    </a:p>
                  </a:txBody>
                  <a:tcPr>
                    <a:solidFill>
                      <a:srgbClr val="FF6600"/>
                    </a:solidFill>
                  </a:tcPr>
                </a:tc>
                <a:extLst>
                  <a:ext uri="{0D108BD9-81ED-4DB2-BD59-A6C34878D82A}">
                    <a16:rowId xmlns="" xmlns:a16="http://schemas.microsoft.com/office/drawing/2014/main" val="10000"/>
                  </a:ext>
                </a:extLst>
              </a:tr>
            </a:tbl>
          </a:graphicData>
        </a:graphic>
      </p:graphicFrame>
      <p:sp>
        <p:nvSpPr>
          <p:cNvPr id="3" name="Rectangle 2"/>
          <p:cNvSpPr/>
          <p:nvPr/>
        </p:nvSpPr>
        <p:spPr>
          <a:xfrm>
            <a:off x="819150" y="2133600"/>
            <a:ext cx="17716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a = 0xb786</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29" name="Rectangle 28"/>
          <p:cNvSpPr/>
          <p:nvPr/>
        </p:nvSpPr>
        <p:spPr>
          <a:xfrm>
            <a:off x="838200" y="2861846"/>
            <a:ext cx="17716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b = 0xb420</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0" name="Table 29"/>
          <p:cNvGraphicFramePr>
            <a:graphicFrameLocks noGrp="1"/>
          </p:cNvGraphicFramePr>
          <p:nvPr>
            <p:extLst>
              <p:ext uri="{D42A27DB-BD31-4B8C-83A1-F6EECF244321}">
                <p14:modId xmlns="" xmlns:p14="http://schemas.microsoft.com/office/powerpoint/2010/main" val="3738620637"/>
              </p:ext>
            </p:extLst>
          </p:nvPr>
        </p:nvGraphicFramePr>
        <p:xfrm>
          <a:off x="2743200" y="281940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38100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381000">
                  <a:extLst>
                    <a:ext uri="{9D8B030D-6E8A-4147-A177-3AD203B41FA5}">
                      <a16:colId xmlns="" xmlns:a16="http://schemas.microsoft.com/office/drawing/2014/main" val="20010"/>
                    </a:ext>
                  </a:extLst>
                </a:gridCol>
                <a:gridCol w="381000">
                  <a:extLst>
                    <a:ext uri="{9D8B030D-6E8A-4147-A177-3AD203B41FA5}">
                      <a16:colId xmlns="" xmlns:a16="http://schemas.microsoft.com/office/drawing/2014/main" val="20011"/>
                    </a:ext>
                  </a:extLst>
                </a:gridCol>
                <a:gridCol w="381000">
                  <a:extLst>
                    <a:ext uri="{9D8B030D-6E8A-4147-A177-3AD203B41FA5}">
                      <a16:colId xmlns="" xmlns:a16="http://schemas.microsoft.com/office/drawing/2014/main" val="20012"/>
                    </a:ext>
                  </a:extLst>
                </a:gridCol>
                <a:gridCol w="381000">
                  <a:extLst>
                    <a:ext uri="{9D8B030D-6E8A-4147-A177-3AD203B41FA5}">
                      <a16:colId xmlns="" xmlns:a16="http://schemas.microsoft.com/office/drawing/2014/main" val="20013"/>
                    </a:ext>
                  </a:extLst>
                </a:gridCol>
                <a:gridCol w="381000">
                  <a:extLst>
                    <a:ext uri="{9D8B030D-6E8A-4147-A177-3AD203B41FA5}">
                      <a16:colId xmlns="" xmlns:a16="http://schemas.microsoft.com/office/drawing/2014/main" val="20014"/>
                    </a:ext>
                  </a:extLst>
                </a:gridCol>
                <a:gridCol w="381000">
                  <a:extLst>
                    <a:ext uri="{9D8B030D-6E8A-4147-A177-3AD203B41FA5}">
                      <a16:colId xmlns="" xmlns:a16="http://schemas.microsoft.com/office/drawing/2014/main" val="20015"/>
                    </a:ext>
                  </a:extLst>
                </a:gridCol>
              </a:tblGrid>
              <a:tr h="0">
                <a:tc>
                  <a:txBody>
                    <a:bodyPr/>
                    <a:lstStyle/>
                    <a:p>
                      <a:r>
                        <a:rPr lang="en-US" dirty="0"/>
                        <a:t>1</a:t>
                      </a:r>
                    </a:p>
                  </a:txBody>
                  <a:tcPr>
                    <a:solidFill>
                      <a:srgbClr val="92D050"/>
                    </a:solidFill>
                  </a:tcPr>
                </a:tc>
                <a:tc>
                  <a:txBody>
                    <a:bodyPr/>
                    <a:lstStyle/>
                    <a:p>
                      <a:r>
                        <a:rPr lang="en-US" dirty="0"/>
                        <a:t>0</a:t>
                      </a:r>
                    </a:p>
                  </a:txBody>
                  <a:tcPr>
                    <a:solidFill>
                      <a:srgbClr val="92D050"/>
                    </a:solidFill>
                  </a:tcPr>
                </a:tc>
                <a:tc>
                  <a:txBody>
                    <a:bodyPr/>
                    <a:lstStyle/>
                    <a:p>
                      <a:r>
                        <a:rPr lang="en-US" dirty="0"/>
                        <a:t>1</a:t>
                      </a:r>
                    </a:p>
                  </a:txBody>
                  <a:tcPr>
                    <a:solidFill>
                      <a:srgbClr val="92D050"/>
                    </a:solidFill>
                  </a:tcPr>
                </a:tc>
                <a:tc>
                  <a:txBody>
                    <a:bodyPr/>
                    <a:lstStyle/>
                    <a:p>
                      <a:r>
                        <a:rPr lang="en-US" dirty="0"/>
                        <a:t>1</a:t>
                      </a:r>
                    </a:p>
                  </a:txBody>
                  <a:tcPr>
                    <a:solidFill>
                      <a:srgbClr val="92D050"/>
                    </a:solidFill>
                  </a:tcPr>
                </a:tc>
                <a:tc>
                  <a:txBody>
                    <a:bodyPr/>
                    <a:lstStyle/>
                    <a:p>
                      <a:r>
                        <a:rPr lang="en-US" dirty="0"/>
                        <a:t>0</a:t>
                      </a:r>
                    </a:p>
                  </a:txBody>
                  <a:tcPr>
                    <a:solidFill>
                      <a:srgbClr val="6699FF"/>
                    </a:solidFill>
                  </a:tcPr>
                </a:tc>
                <a:tc>
                  <a:txBody>
                    <a:bodyPr/>
                    <a:lstStyle/>
                    <a:p>
                      <a:r>
                        <a:rPr lang="en-US" dirty="0"/>
                        <a:t>1</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extLst>
                  <a:ext uri="{0D108BD9-81ED-4DB2-BD59-A6C34878D82A}">
                    <a16:rowId xmlns="" xmlns:a16="http://schemas.microsoft.com/office/drawing/2014/main" val="10000"/>
                  </a:ext>
                </a:extLst>
              </a:tr>
            </a:tbl>
          </a:graphicData>
        </a:graphic>
      </p:graphicFrame>
      <p:graphicFrame>
        <p:nvGraphicFramePr>
          <p:cNvPr id="31" name="Table 30"/>
          <p:cNvGraphicFramePr>
            <a:graphicFrameLocks noGrp="1"/>
          </p:cNvGraphicFramePr>
          <p:nvPr>
            <p:extLst>
              <p:ext uri="{D42A27DB-BD31-4B8C-83A1-F6EECF244321}">
                <p14:modId xmlns="" xmlns:p14="http://schemas.microsoft.com/office/powerpoint/2010/main" val="3957933393"/>
              </p:ext>
            </p:extLst>
          </p:nvPr>
        </p:nvGraphicFramePr>
        <p:xfrm>
          <a:off x="2743200" y="373380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38100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381000">
                  <a:extLst>
                    <a:ext uri="{9D8B030D-6E8A-4147-A177-3AD203B41FA5}">
                      <a16:colId xmlns="" xmlns:a16="http://schemas.microsoft.com/office/drawing/2014/main" val="20010"/>
                    </a:ext>
                  </a:extLst>
                </a:gridCol>
                <a:gridCol w="381000">
                  <a:extLst>
                    <a:ext uri="{9D8B030D-6E8A-4147-A177-3AD203B41FA5}">
                      <a16:colId xmlns="" xmlns:a16="http://schemas.microsoft.com/office/drawing/2014/main" val="20011"/>
                    </a:ext>
                  </a:extLst>
                </a:gridCol>
                <a:gridCol w="381000">
                  <a:extLst>
                    <a:ext uri="{9D8B030D-6E8A-4147-A177-3AD203B41FA5}">
                      <a16:colId xmlns="" xmlns:a16="http://schemas.microsoft.com/office/drawing/2014/main" val="20012"/>
                    </a:ext>
                  </a:extLst>
                </a:gridCol>
                <a:gridCol w="381000">
                  <a:extLst>
                    <a:ext uri="{9D8B030D-6E8A-4147-A177-3AD203B41FA5}">
                      <a16:colId xmlns="" xmlns:a16="http://schemas.microsoft.com/office/drawing/2014/main" val="20013"/>
                    </a:ext>
                  </a:extLst>
                </a:gridCol>
                <a:gridCol w="381000">
                  <a:extLst>
                    <a:ext uri="{9D8B030D-6E8A-4147-A177-3AD203B41FA5}">
                      <a16:colId xmlns="" xmlns:a16="http://schemas.microsoft.com/office/drawing/2014/main" val="20014"/>
                    </a:ext>
                  </a:extLst>
                </a:gridCol>
                <a:gridCol w="381000">
                  <a:extLst>
                    <a:ext uri="{9D8B030D-6E8A-4147-A177-3AD203B41FA5}">
                      <a16:colId xmlns="" xmlns:a16="http://schemas.microsoft.com/office/drawing/2014/main" val="20015"/>
                    </a:ext>
                  </a:extLst>
                </a:gridCol>
              </a:tblGrid>
              <a:tr h="0">
                <a:tc>
                  <a:txBody>
                    <a:bodyPr/>
                    <a:lstStyle/>
                    <a:p>
                      <a:r>
                        <a:rPr lang="en-US" dirty="0"/>
                        <a:t>1</a:t>
                      </a:r>
                    </a:p>
                  </a:txBody>
                  <a:tcPr>
                    <a:solidFill>
                      <a:srgbClr val="92D050"/>
                    </a:solidFill>
                  </a:tcPr>
                </a:tc>
                <a:tc>
                  <a:txBody>
                    <a:bodyPr/>
                    <a:lstStyle/>
                    <a:p>
                      <a:r>
                        <a:rPr lang="en-US" dirty="0"/>
                        <a:t>0</a:t>
                      </a:r>
                    </a:p>
                  </a:txBody>
                  <a:tcPr>
                    <a:solidFill>
                      <a:srgbClr val="92D050"/>
                    </a:solidFill>
                  </a:tcPr>
                </a:tc>
                <a:tc>
                  <a:txBody>
                    <a:bodyPr/>
                    <a:lstStyle/>
                    <a:p>
                      <a:r>
                        <a:rPr lang="en-US" dirty="0"/>
                        <a:t>1</a:t>
                      </a:r>
                    </a:p>
                  </a:txBody>
                  <a:tcPr>
                    <a:solidFill>
                      <a:srgbClr val="92D050"/>
                    </a:solidFill>
                  </a:tcPr>
                </a:tc>
                <a:tc>
                  <a:txBody>
                    <a:bodyPr/>
                    <a:lstStyle/>
                    <a:p>
                      <a:r>
                        <a:rPr lang="en-US" dirty="0"/>
                        <a:t>1</a:t>
                      </a:r>
                    </a:p>
                  </a:txBody>
                  <a:tcPr>
                    <a:solidFill>
                      <a:srgbClr val="92D050"/>
                    </a:solidFill>
                  </a:tcPr>
                </a:tc>
                <a:tc>
                  <a:txBody>
                    <a:bodyPr/>
                    <a:lstStyle/>
                    <a:p>
                      <a:r>
                        <a:rPr lang="en-US" dirty="0"/>
                        <a:t>0</a:t>
                      </a:r>
                    </a:p>
                  </a:txBody>
                  <a:tcPr>
                    <a:solidFill>
                      <a:srgbClr val="6699FF"/>
                    </a:solidFill>
                  </a:tcPr>
                </a:tc>
                <a:tc>
                  <a:txBody>
                    <a:bodyPr/>
                    <a:lstStyle/>
                    <a:p>
                      <a:r>
                        <a:rPr lang="en-US" dirty="0"/>
                        <a:t>1</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extLst>
                  <a:ext uri="{0D108BD9-81ED-4DB2-BD59-A6C34878D82A}">
                    <a16:rowId xmlns="" xmlns:a16="http://schemas.microsoft.com/office/drawing/2014/main" val="10000"/>
                  </a:ext>
                </a:extLst>
              </a:tr>
            </a:tbl>
          </a:graphicData>
        </a:graphic>
      </p:graphicFrame>
      <p:graphicFrame>
        <p:nvGraphicFramePr>
          <p:cNvPr id="32" name="Table 31"/>
          <p:cNvGraphicFramePr>
            <a:graphicFrameLocks noGrp="1"/>
          </p:cNvGraphicFramePr>
          <p:nvPr>
            <p:extLst>
              <p:ext uri="{D42A27DB-BD31-4B8C-83A1-F6EECF244321}">
                <p14:modId xmlns="" xmlns:p14="http://schemas.microsoft.com/office/powerpoint/2010/main" val="943962447"/>
              </p:ext>
            </p:extLst>
          </p:nvPr>
        </p:nvGraphicFramePr>
        <p:xfrm>
          <a:off x="2743200" y="451104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38100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381000">
                  <a:extLst>
                    <a:ext uri="{9D8B030D-6E8A-4147-A177-3AD203B41FA5}">
                      <a16:colId xmlns="" xmlns:a16="http://schemas.microsoft.com/office/drawing/2014/main" val="20010"/>
                    </a:ext>
                  </a:extLst>
                </a:gridCol>
                <a:gridCol w="381000">
                  <a:extLst>
                    <a:ext uri="{9D8B030D-6E8A-4147-A177-3AD203B41FA5}">
                      <a16:colId xmlns="" xmlns:a16="http://schemas.microsoft.com/office/drawing/2014/main" val="20011"/>
                    </a:ext>
                  </a:extLst>
                </a:gridCol>
                <a:gridCol w="381000">
                  <a:extLst>
                    <a:ext uri="{9D8B030D-6E8A-4147-A177-3AD203B41FA5}">
                      <a16:colId xmlns="" xmlns:a16="http://schemas.microsoft.com/office/drawing/2014/main" val="20012"/>
                    </a:ext>
                  </a:extLst>
                </a:gridCol>
                <a:gridCol w="381000">
                  <a:extLst>
                    <a:ext uri="{9D8B030D-6E8A-4147-A177-3AD203B41FA5}">
                      <a16:colId xmlns="" xmlns:a16="http://schemas.microsoft.com/office/drawing/2014/main" val="20013"/>
                    </a:ext>
                  </a:extLst>
                </a:gridCol>
                <a:gridCol w="381000">
                  <a:extLst>
                    <a:ext uri="{9D8B030D-6E8A-4147-A177-3AD203B41FA5}">
                      <a16:colId xmlns="" xmlns:a16="http://schemas.microsoft.com/office/drawing/2014/main" val="20014"/>
                    </a:ext>
                  </a:extLst>
                </a:gridCol>
                <a:gridCol w="381000">
                  <a:extLst>
                    <a:ext uri="{9D8B030D-6E8A-4147-A177-3AD203B41FA5}">
                      <a16:colId xmlns="" xmlns:a16="http://schemas.microsoft.com/office/drawing/2014/main" val="20015"/>
                    </a:ext>
                  </a:extLst>
                </a:gridCol>
              </a:tblGrid>
              <a:tr h="0">
                <a:tc>
                  <a:txBody>
                    <a:bodyPr/>
                    <a:lstStyle/>
                    <a:p>
                      <a:r>
                        <a:rPr lang="en-US" dirty="0"/>
                        <a:t>1</a:t>
                      </a:r>
                    </a:p>
                  </a:txBody>
                  <a:tcPr>
                    <a:solidFill>
                      <a:srgbClr val="92D050"/>
                    </a:solidFill>
                  </a:tcPr>
                </a:tc>
                <a:tc>
                  <a:txBody>
                    <a:bodyPr/>
                    <a:lstStyle/>
                    <a:p>
                      <a:r>
                        <a:rPr lang="en-US" dirty="0"/>
                        <a:t>0</a:t>
                      </a:r>
                    </a:p>
                  </a:txBody>
                  <a:tcPr>
                    <a:solidFill>
                      <a:srgbClr val="92D050"/>
                    </a:solidFill>
                  </a:tcPr>
                </a:tc>
                <a:tc>
                  <a:txBody>
                    <a:bodyPr/>
                    <a:lstStyle/>
                    <a:p>
                      <a:r>
                        <a:rPr lang="en-US" dirty="0"/>
                        <a:t>1</a:t>
                      </a:r>
                    </a:p>
                  </a:txBody>
                  <a:tcPr>
                    <a:solidFill>
                      <a:srgbClr val="92D050"/>
                    </a:solidFill>
                  </a:tcPr>
                </a:tc>
                <a:tc>
                  <a:txBody>
                    <a:bodyPr/>
                    <a:lstStyle/>
                    <a:p>
                      <a:r>
                        <a:rPr lang="en-US" dirty="0"/>
                        <a:t>1</a:t>
                      </a:r>
                    </a:p>
                  </a:txBody>
                  <a:tcPr>
                    <a:solidFill>
                      <a:srgbClr val="92D050"/>
                    </a:solidFill>
                  </a:tcPr>
                </a:tc>
                <a:tc>
                  <a:txBody>
                    <a:bodyPr/>
                    <a:lstStyle/>
                    <a:p>
                      <a:r>
                        <a:rPr lang="en-US" dirty="0"/>
                        <a:t>0</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6600"/>
                    </a:solidFill>
                  </a:tcPr>
                </a:tc>
                <a:tc>
                  <a:txBody>
                    <a:bodyPr/>
                    <a:lstStyle/>
                    <a:p>
                      <a:r>
                        <a:rPr lang="en-US" dirty="0"/>
                        <a:t>1</a:t>
                      </a:r>
                    </a:p>
                  </a:txBody>
                  <a:tcPr>
                    <a:solidFill>
                      <a:srgbClr val="FF6600"/>
                    </a:solidFill>
                  </a:tcPr>
                </a:tc>
                <a:tc>
                  <a:txBody>
                    <a:bodyPr/>
                    <a:lstStyle/>
                    <a:p>
                      <a:r>
                        <a:rPr lang="en-US" dirty="0"/>
                        <a:t>1</a:t>
                      </a:r>
                    </a:p>
                  </a:txBody>
                  <a:tcPr>
                    <a:solidFill>
                      <a:srgbClr val="FF6600"/>
                    </a:solidFill>
                  </a:tcPr>
                </a:tc>
                <a:tc>
                  <a:txBody>
                    <a:bodyPr/>
                    <a:lstStyle/>
                    <a:p>
                      <a:r>
                        <a:rPr lang="en-US" dirty="0"/>
                        <a:t>0</a:t>
                      </a:r>
                    </a:p>
                  </a:txBody>
                  <a:tcPr>
                    <a:solidFill>
                      <a:srgbClr val="FF6600"/>
                    </a:solidFill>
                  </a:tcPr>
                </a:tc>
                <a:extLst>
                  <a:ext uri="{0D108BD9-81ED-4DB2-BD59-A6C34878D82A}">
                    <a16:rowId xmlns="" xmlns:a16="http://schemas.microsoft.com/office/drawing/2014/main" val="10000"/>
                  </a:ext>
                </a:extLst>
              </a:tr>
            </a:tbl>
          </a:graphicData>
        </a:graphic>
      </p:graphicFrame>
      <p:graphicFrame>
        <p:nvGraphicFramePr>
          <p:cNvPr id="33" name="Table 32"/>
          <p:cNvGraphicFramePr>
            <a:graphicFrameLocks noGrp="1"/>
          </p:cNvGraphicFramePr>
          <p:nvPr>
            <p:extLst>
              <p:ext uri="{D42A27DB-BD31-4B8C-83A1-F6EECF244321}">
                <p14:modId xmlns="" xmlns:p14="http://schemas.microsoft.com/office/powerpoint/2010/main" val="395089382"/>
              </p:ext>
            </p:extLst>
          </p:nvPr>
        </p:nvGraphicFramePr>
        <p:xfrm>
          <a:off x="2743200" y="534924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38100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381000">
                  <a:extLst>
                    <a:ext uri="{9D8B030D-6E8A-4147-A177-3AD203B41FA5}">
                      <a16:colId xmlns="" xmlns:a16="http://schemas.microsoft.com/office/drawing/2014/main" val="20010"/>
                    </a:ext>
                  </a:extLst>
                </a:gridCol>
                <a:gridCol w="381000">
                  <a:extLst>
                    <a:ext uri="{9D8B030D-6E8A-4147-A177-3AD203B41FA5}">
                      <a16:colId xmlns="" xmlns:a16="http://schemas.microsoft.com/office/drawing/2014/main" val="20011"/>
                    </a:ext>
                  </a:extLst>
                </a:gridCol>
                <a:gridCol w="381000">
                  <a:extLst>
                    <a:ext uri="{9D8B030D-6E8A-4147-A177-3AD203B41FA5}">
                      <a16:colId xmlns="" xmlns:a16="http://schemas.microsoft.com/office/drawing/2014/main" val="20012"/>
                    </a:ext>
                  </a:extLst>
                </a:gridCol>
                <a:gridCol w="381000">
                  <a:extLst>
                    <a:ext uri="{9D8B030D-6E8A-4147-A177-3AD203B41FA5}">
                      <a16:colId xmlns="" xmlns:a16="http://schemas.microsoft.com/office/drawing/2014/main" val="20013"/>
                    </a:ext>
                  </a:extLst>
                </a:gridCol>
                <a:gridCol w="381000">
                  <a:extLst>
                    <a:ext uri="{9D8B030D-6E8A-4147-A177-3AD203B41FA5}">
                      <a16:colId xmlns="" xmlns:a16="http://schemas.microsoft.com/office/drawing/2014/main" val="20014"/>
                    </a:ext>
                  </a:extLst>
                </a:gridCol>
                <a:gridCol w="381000">
                  <a:extLst>
                    <a:ext uri="{9D8B030D-6E8A-4147-A177-3AD203B41FA5}">
                      <a16:colId xmlns="" xmlns:a16="http://schemas.microsoft.com/office/drawing/2014/main" val="20015"/>
                    </a:ext>
                  </a:extLst>
                </a:gridCol>
              </a:tblGrid>
              <a:tr h="0">
                <a:tc>
                  <a:txBody>
                    <a:bodyPr/>
                    <a:lstStyle/>
                    <a:p>
                      <a:r>
                        <a:rPr lang="en-US" dirty="0"/>
                        <a:t>0</a:t>
                      </a:r>
                    </a:p>
                  </a:txBody>
                  <a:tcPr>
                    <a:solidFill>
                      <a:srgbClr val="92D050"/>
                    </a:solidFill>
                  </a:tcPr>
                </a:tc>
                <a:tc>
                  <a:txBody>
                    <a:bodyPr/>
                    <a:lstStyle/>
                    <a:p>
                      <a:r>
                        <a:rPr lang="en-US" dirty="0"/>
                        <a:t>0</a:t>
                      </a:r>
                    </a:p>
                  </a:txBody>
                  <a:tcPr>
                    <a:solidFill>
                      <a:srgbClr val="92D050"/>
                    </a:solidFill>
                  </a:tcPr>
                </a:tc>
                <a:tc>
                  <a:txBody>
                    <a:bodyPr/>
                    <a:lstStyle/>
                    <a:p>
                      <a:r>
                        <a:rPr lang="en-US" dirty="0"/>
                        <a:t>0</a:t>
                      </a:r>
                    </a:p>
                  </a:txBody>
                  <a:tcPr>
                    <a:solidFill>
                      <a:srgbClr val="92D050"/>
                    </a:solidFill>
                  </a:tcPr>
                </a:tc>
                <a:tc>
                  <a:txBody>
                    <a:bodyPr/>
                    <a:lstStyle/>
                    <a:p>
                      <a:r>
                        <a:rPr lang="en-US" dirty="0"/>
                        <a:t>0</a:t>
                      </a:r>
                    </a:p>
                  </a:txBody>
                  <a:tcPr>
                    <a:solidFill>
                      <a:srgbClr val="92D050"/>
                    </a:solidFill>
                  </a:tcPr>
                </a:tc>
                <a:tc>
                  <a:txBody>
                    <a:bodyPr/>
                    <a:lstStyle/>
                    <a:p>
                      <a:r>
                        <a:rPr lang="en-US" dirty="0"/>
                        <a:t>0</a:t>
                      </a:r>
                    </a:p>
                  </a:txBody>
                  <a:tcPr>
                    <a:solidFill>
                      <a:srgbClr val="6699FF"/>
                    </a:solidFill>
                  </a:tcPr>
                </a:tc>
                <a:tc>
                  <a:txBody>
                    <a:bodyPr/>
                    <a:lstStyle/>
                    <a:p>
                      <a:r>
                        <a:rPr lang="en-US" dirty="0"/>
                        <a:t>0</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6699FF"/>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0</a:t>
                      </a:r>
                    </a:p>
                  </a:txBody>
                  <a:tcPr>
                    <a:solidFill>
                      <a:srgbClr val="FFC000"/>
                    </a:solidFill>
                  </a:tcPr>
                </a:tc>
                <a:tc>
                  <a:txBody>
                    <a:bodyPr/>
                    <a:lstStyle/>
                    <a:p>
                      <a:r>
                        <a:rPr lang="en-US" dirty="0"/>
                        <a:t>0</a:t>
                      </a:r>
                    </a:p>
                  </a:txBody>
                  <a:tcPr>
                    <a:solidFill>
                      <a:srgbClr val="FF6600"/>
                    </a:solidFill>
                  </a:tcPr>
                </a:tc>
                <a:tc>
                  <a:txBody>
                    <a:bodyPr/>
                    <a:lstStyle/>
                    <a:p>
                      <a:r>
                        <a:rPr lang="en-US" dirty="0"/>
                        <a:t>1</a:t>
                      </a:r>
                    </a:p>
                  </a:txBody>
                  <a:tcPr>
                    <a:solidFill>
                      <a:srgbClr val="FF6600"/>
                    </a:solidFill>
                  </a:tcPr>
                </a:tc>
                <a:tc>
                  <a:txBody>
                    <a:bodyPr/>
                    <a:lstStyle/>
                    <a:p>
                      <a:r>
                        <a:rPr lang="en-US" dirty="0"/>
                        <a:t>1</a:t>
                      </a:r>
                    </a:p>
                  </a:txBody>
                  <a:tcPr>
                    <a:solidFill>
                      <a:srgbClr val="FF6600"/>
                    </a:solidFill>
                  </a:tcPr>
                </a:tc>
                <a:tc>
                  <a:txBody>
                    <a:bodyPr/>
                    <a:lstStyle/>
                    <a:p>
                      <a:r>
                        <a:rPr lang="en-US" dirty="0"/>
                        <a:t>0</a:t>
                      </a:r>
                    </a:p>
                  </a:txBody>
                  <a:tcPr>
                    <a:solidFill>
                      <a:srgbClr val="FF6600"/>
                    </a:solidFill>
                  </a:tcPr>
                </a:tc>
                <a:extLst>
                  <a:ext uri="{0D108BD9-81ED-4DB2-BD59-A6C34878D82A}">
                    <a16:rowId xmlns="" xmlns:a16="http://schemas.microsoft.com/office/drawing/2014/main" val="10000"/>
                  </a:ext>
                </a:extLst>
              </a:tr>
            </a:tbl>
          </a:graphicData>
        </a:graphic>
      </p:graphicFrame>
      <p:graphicFrame>
        <p:nvGraphicFramePr>
          <p:cNvPr id="34" name="Table 33"/>
          <p:cNvGraphicFramePr>
            <a:graphicFrameLocks noGrp="1"/>
          </p:cNvGraphicFramePr>
          <p:nvPr>
            <p:extLst>
              <p:ext uri="{D42A27DB-BD31-4B8C-83A1-F6EECF244321}">
                <p14:modId xmlns="" xmlns:p14="http://schemas.microsoft.com/office/powerpoint/2010/main" val="3618848227"/>
              </p:ext>
            </p:extLst>
          </p:nvPr>
        </p:nvGraphicFramePr>
        <p:xfrm>
          <a:off x="2743200" y="611124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38100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381000">
                  <a:extLst>
                    <a:ext uri="{9D8B030D-6E8A-4147-A177-3AD203B41FA5}">
                      <a16:colId xmlns="" xmlns:a16="http://schemas.microsoft.com/office/drawing/2014/main" val="20010"/>
                    </a:ext>
                  </a:extLst>
                </a:gridCol>
                <a:gridCol w="381000">
                  <a:extLst>
                    <a:ext uri="{9D8B030D-6E8A-4147-A177-3AD203B41FA5}">
                      <a16:colId xmlns="" xmlns:a16="http://schemas.microsoft.com/office/drawing/2014/main" val="20011"/>
                    </a:ext>
                  </a:extLst>
                </a:gridCol>
                <a:gridCol w="381000">
                  <a:extLst>
                    <a:ext uri="{9D8B030D-6E8A-4147-A177-3AD203B41FA5}">
                      <a16:colId xmlns="" xmlns:a16="http://schemas.microsoft.com/office/drawing/2014/main" val="20012"/>
                    </a:ext>
                  </a:extLst>
                </a:gridCol>
                <a:gridCol w="381000">
                  <a:extLst>
                    <a:ext uri="{9D8B030D-6E8A-4147-A177-3AD203B41FA5}">
                      <a16:colId xmlns="" xmlns:a16="http://schemas.microsoft.com/office/drawing/2014/main" val="20013"/>
                    </a:ext>
                  </a:extLst>
                </a:gridCol>
                <a:gridCol w="381000">
                  <a:extLst>
                    <a:ext uri="{9D8B030D-6E8A-4147-A177-3AD203B41FA5}">
                      <a16:colId xmlns="" xmlns:a16="http://schemas.microsoft.com/office/drawing/2014/main" val="20014"/>
                    </a:ext>
                  </a:extLst>
                </a:gridCol>
                <a:gridCol w="381000">
                  <a:extLst>
                    <a:ext uri="{9D8B030D-6E8A-4147-A177-3AD203B41FA5}">
                      <a16:colId xmlns="" xmlns:a16="http://schemas.microsoft.com/office/drawing/2014/main" val="20015"/>
                    </a:ext>
                  </a:extLst>
                </a:gridCol>
              </a:tblGrid>
              <a:tr h="0">
                <a:tc>
                  <a:txBody>
                    <a:bodyPr/>
                    <a:lstStyle/>
                    <a:p>
                      <a:r>
                        <a:rPr lang="en-US" dirty="0"/>
                        <a:t>0</a:t>
                      </a:r>
                    </a:p>
                  </a:txBody>
                  <a:tcPr>
                    <a:solidFill>
                      <a:srgbClr val="92D050"/>
                    </a:solidFill>
                  </a:tcPr>
                </a:tc>
                <a:tc>
                  <a:txBody>
                    <a:bodyPr/>
                    <a:lstStyle/>
                    <a:p>
                      <a:r>
                        <a:rPr lang="en-US" dirty="0"/>
                        <a:t>1</a:t>
                      </a:r>
                    </a:p>
                  </a:txBody>
                  <a:tcPr>
                    <a:solidFill>
                      <a:srgbClr val="92D050"/>
                    </a:solidFill>
                  </a:tcPr>
                </a:tc>
                <a:tc>
                  <a:txBody>
                    <a:bodyPr/>
                    <a:lstStyle/>
                    <a:p>
                      <a:r>
                        <a:rPr lang="en-US" dirty="0"/>
                        <a:t>0</a:t>
                      </a:r>
                    </a:p>
                  </a:txBody>
                  <a:tcPr>
                    <a:solidFill>
                      <a:srgbClr val="92D050"/>
                    </a:solidFill>
                  </a:tcPr>
                </a:tc>
                <a:tc>
                  <a:txBody>
                    <a:bodyPr/>
                    <a:lstStyle/>
                    <a:p>
                      <a:r>
                        <a:rPr lang="en-US" dirty="0"/>
                        <a:t>0</a:t>
                      </a:r>
                    </a:p>
                  </a:txBody>
                  <a:tcPr>
                    <a:solidFill>
                      <a:srgbClr val="92D050"/>
                    </a:solidFill>
                  </a:tcPr>
                </a:tc>
                <a:tc>
                  <a:txBody>
                    <a:bodyPr/>
                    <a:lstStyle/>
                    <a:p>
                      <a:r>
                        <a:rPr lang="en-US" dirty="0"/>
                        <a:t>1</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6699FF"/>
                    </a:solidFill>
                  </a:tcPr>
                </a:tc>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1</a:t>
                      </a:r>
                    </a:p>
                  </a:txBody>
                  <a:tcPr>
                    <a:solidFill>
                      <a:srgbClr val="FFC000"/>
                    </a:solidFill>
                  </a:tcPr>
                </a:tc>
                <a:tc>
                  <a:txBody>
                    <a:bodyPr/>
                    <a:lstStyle/>
                    <a:p>
                      <a:r>
                        <a:rPr lang="en-US" dirty="0"/>
                        <a:t>1</a:t>
                      </a:r>
                    </a:p>
                  </a:txBody>
                  <a:tcPr>
                    <a:solidFill>
                      <a:srgbClr val="FFC000"/>
                    </a:solidFill>
                  </a:tcPr>
                </a:tc>
                <a:tc>
                  <a:txBody>
                    <a:bodyPr/>
                    <a:lstStyle/>
                    <a:p>
                      <a:r>
                        <a:rPr lang="en-US" dirty="0"/>
                        <a:t>1</a:t>
                      </a:r>
                    </a:p>
                  </a:txBody>
                  <a:tcPr>
                    <a:solidFill>
                      <a:srgbClr val="FF6600"/>
                    </a:solidFill>
                  </a:tcPr>
                </a:tc>
                <a:tc>
                  <a:txBody>
                    <a:bodyPr/>
                    <a:lstStyle/>
                    <a:p>
                      <a:r>
                        <a:rPr lang="en-US" dirty="0"/>
                        <a:t>0</a:t>
                      </a:r>
                    </a:p>
                  </a:txBody>
                  <a:tcPr>
                    <a:solidFill>
                      <a:srgbClr val="FF6600"/>
                    </a:solidFill>
                  </a:tcPr>
                </a:tc>
                <a:tc>
                  <a:txBody>
                    <a:bodyPr/>
                    <a:lstStyle/>
                    <a:p>
                      <a:r>
                        <a:rPr lang="en-US" dirty="0"/>
                        <a:t>0</a:t>
                      </a:r>
                    </a:p>
                  </a:txBody>
                  <a:tcPr>
                    <a:solidFill>
                      <a:srgbClr val="FF6600"/>
                    </a:solidFill>
                  </a:tcPr>
                </a:tc>
                <a:tc>
                  <a:txBody>
                    <a:bodyPr/>
                    <a:lstStyle/>
                    <a:p>
                      <a:r>
                        <a:rPr lang="en-US" dirty="0"/>
                        <a:t>1</a:t>
                      </a:r>
                    </a:p>
                  </a:txBody>
                  <a:tcPr>
                    <a:solidFill>
                      <a:srgbClr val="FF6600"/>
                    </a:solidFill>
                  </a:tcPr>
                </a:tc>
                <a:extLst>
                  <a:ext uri="{0D108BD9-81ED-4DB2-BD59-A6C34878D82A}">
                    <a16:rowId xmlns="" xmlns:a16="http://schemas.microsoft.com/office/drawing/2014/main" val="10000"/>
                  </a:ext>
                </a:extLst>
              </a:tr>
            </a:tbl>
          </a:graphicData>
        </a:graphic>
      </p:graphicFrame>
      <p:sp>
        <p:nvSpPr>
          <p:cNvPr id="35" name="Rectangle 34"/>
          <p:cNvSpPr/>
          <p:nvPr/>
        </p:nvSpPr>
        <p:spPr>
          <a:xfrm>
            <a:off x="304800" y="3776246"/>
            <a:ext cx="23050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c = </a:t>
            </a:r>
            <a:r>
              <a:rPr lang="en-US" altLang="en-US" sz="1600" b="1" kern="0" dirty="0" err="1">
                <a:latin typeface="Verdana" panose="020B0604030504040204" pitchFamily="34" charset="0"/>
                <a:ea typeface="Verdana" panose="020B0604030504040204" pitchFamily="34" charset="0"/>
                <a:cs typeface="Verdana" panose="020B0604030504040204" pitchFamily="34" charset="0"/>
              </a:rPr>
              <a:t>a&amp;b</a:t>
            </a:r>
            <a:r>
              <a:rPr lang="en-US" altLang="en-US" sz="1600" b="1" kern="0" dirty="0">
                <a:latin typeface="Verdana" panose="020B0604030504040204" pitchFamily="34" charset="0"/>
                <a:ea typeface="Verdana" panose="020B0604030504040204" pitchFamily="34" charset="0"/>
                <a:cs typeface="Verdana" panose="020B0604030504040204" pitchFamily="34" charset="0"/>
              </a:rPr>
              <a:t> = 0xb400</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304800" y="4538246"/>
            <a:ext cx="23050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c = </a:t>
            </a:r>
            <a:r>
              <a:rPr lang="en-US" altLang="en-US" sz="1600" b="1" kern="0" dirty="0" err="1">
                <a:latin typeface="Verdana" panose="020B0604030504040204" pitchFamily="34" charset="0"/>
                <a:ea typeface="Verdana" panose="020B0604030504040204" pitchFamily="34" charset="0"/>
                <a:cs typeface="Verdana" panose="020B0604030504040204" pitchFamily="34" charset="0"/>
              </a:rPr>
              <a:t>a|b</a:t>
            </a:r>
            <a:r>
              <a:rPr lang="en-US" altLang="en-US" sz="1600" b="1" kern="0" dirty="0">
                <a:latin typeface="Verdana" panose="020B0604030504040204" pitchFamily="34" charset="0"/>
                <a:ea typeface="Verdana" panose="020B0604030504040204" pitchFamily="34" charset="0"/>
                <a:cs typeface="Verdana" panose="020B0604030504040204" pitchFamily="34" charset="0"/>
              </a:rPr>
              <a:t> = 0xb765</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7" name="Rectangle 36"/>
          <p:cNvSpPr/>
          <p:nvPr/>
        </p:nvSpPr>
        <p:spPr>
          <a:xfrm>
            <a:off x="304800" y="5376446"/>
            <a:ext cx="23050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c = </a:t>
            </a:r>
            <a:r>
              <a:rPr lang="en-US" altLang="en-US" sz="1600" b="1" kern="0" dirty="0" err="1">
                <a:latin typeface="Verdana" panose="020B0604030504040204" pitchFamily="34" charset="0"/>
                <a:ea typeface="Verdana" panose="020B0604030504040204" pitchFamily="34" charset="0"/>
                <a:cs typeface="Verdana" panose="020B0604030504040204" pitchFamily="34" charset="0"/>
              </a:rPr>
              <a:t>a^b</a:t>
            </a:r>
            <a:r>
              <a:rPr lang="en-US" altLang="en-US" sz="1600" b="1" kern="0" dirty="0">
                <a:latin typeface="Verdana" panose="020B0604030504040204" pitchFamily="34" charset="0"/>
                <a:ea typeface="Verdana" panose="020B0604030504040204" pitchFamily="34" charset="0"/>
                <a:cs typeface="Verdana" panose="020B0604030504040204" pitchFamily="34" charset="0"/>
              </a:rPr>
              <a:t> = 0x0365</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p:nvPr/>
        </p:nvSpPr>
        <p:spPr>
          <a:xfrm>
            <a:off x="304800" y="6138446"/>
            <a:ext cx="2305050" cy="338554"/>
          </a:xfrm>
          <a:prstGeom prst="rect">
            <a:avLst/>
          </a:prstGeom>
        </p:spPr>
        <p:txBody>
          <a:bodyPr wrap="square">
            <a:spAutoFit/>
          </a:bodyPr>
          <a:lstStyle/>
          <a:p>
            <a:r>
              <a:rPr lang="en-US" altLang="en-US" sz="1600" b="1" kern="0" dirty="0">
                <a:latin typeface="Verdana" panose="020B0604030504040204" pitchFamily="34" charset="0"/>
                <a:ea typeface="Verdana" panose="020B0604030504040204" pitchFamily="34" charset="0"/>
                <a:cs typeface="Verdana" panose="020B0604030504040204" pitchFamily="34" charset="0"/>
              </a:rPr>
              <a:t>c = ~a = 0x4879</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837346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3218" name="Rectangle 2"/>
          <p:cNvSpPr>
            <a:spLocks noGrp="1" noChangeArrowheads="1"/>
          </p:cNvSpPr>
          <p:nvPr>
            <p:ph type="title" idx="4294967295"/>
          </p:nvPr>
        </p:nvSpPr>
        <p:spPr>
          <a:xfrm>
            <a:off x="573809" y="152400"/>
            <a:ext cx="7772400" cy="533400"/>
          </a:xfrm>
          <a:prstGeom prst="rect">
            <a:avLst/>
          </a:prstGeom>
        </p:spPr>
        <p:txBody>
          <a:bodyPr/>
          <a:lstStyle/>
          <a:p>
            <a:r>
              <a:rPr lang="en-US" altLang="en-US" sz="3200" b="1" dirty="0"/>
              <a:t>Example - Left Shift (&lt;&lt;)</a:t>
            </a:r>
          </a:p>
        </p:txBody>
      </p:sp>
      <p:sp>
        <p:nvSpPr>
          <p:cNvPr id="61" name="Rectangle 3"/>
          <p:cNvSpPr txBox="1">
            <a:spLocks noChangeArrowheads="1"/>
          </p:cNvSpPr>
          <p:nvPr/>
        </p:nvSpPr>
        <p:spPr bwMode="gray">
          <a:xfrm>
            <a:off x="1371600" y="1143000"/>
            <a:ext cx="4419600" cy="838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006600"/>
                </a:solidFill>
                <a:latin typeface="Verdana" panose="020B0604030504040204" pitchFamily="34" charset="0"/>
                <a:ea typeface="Verdana" panose="020B0604030504040204" pitchFamily="34" charset="0"/>
                <a:cs typeface="Verdana" panose="020B0604030504040204" pitchFamily="34" charset="0"/>
              </a:rPr>
              <a:t>unsigned</a:t>
            </a:r>
            <a:r>
              <a:rPr lang="en-US" altLang="en-US" sz="1800" b="1" kern="0" dirty="0">
                <a:latin typeface="Verdana" panose="020B0604030504040204" pitchFamily="34" charset="0"/>
                <a:ea typeface="Verdana" panose="020B0604030504040204" pitchFamily="34" charset="0"/>
                <a:cs typeface="Verdana" panose="020B0604030504040204" pitchFamily="34" charset="0"/>
              </a:rPr>
              <a:t> short int a = 0xb786;</a:t>
            </a:r>
          </a:p>
          <a:p>
            <a:pPr>
              <a:buNone/>
            </a:pPr>
            <a:r>
              <a:rPr lang="en-US" altLang="en-US" sz="1800" b="1" kern="0" dirty="0">
                <a:latin typeface="Verdana" panose="020B0604030504040204" pitchFamily="34" charset="0"/>
                <a:ea typeface="Verdana" panose="020B0604030504040204" pitchFamily="34" charset="0"/>
                <a:cs typeface="Verdana" panose="020B0604030504040204" pitchFamily="34" charset="0"/>
              </a:rPr>
              <a:t>A &lt;&lt; = 3;</a:t>
            </a:r>
          </a:p>
        </p:txBody>
      </p:sp>
      <p:graphicFrame>
        <p:nvGraphicFramePr>
          <p:cNvPr id="62" name="Table 61"/>
          <p:cNvGraphicFramePr>
            <a:graphicFrameLocks noGrp="1"/>
          </p:cNvGraphicFramePr>
          <p:nvPr>
            <p:extLst>
              <p:ext uri="{D42A27DB-BD31-4B8C-83A1-F6EECF244321}">
                <p14:modId xmlns="" xmlns:p14="http://schemas.microsoft.com/office/powerpoint/2010/main" val="2552898764"/>
              </p:ext>
            </p:extLst>
          </p:nvPr>
        </p:nvGraphicFramePr>
        <p:xfrm>
          <a:off x="2819400" y="252984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38100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381000">
                  <a:extLst>
                    <a:ext uri="{9D8B030D-6E8A-4147-A177-3AD203B41FA5}">
                      <a16:colId xmlns="" xmlns:a16="http://schemas.microsoft.com/office/drawing/2014/main" val="20010"/>
                    </a:ext>
                  </a:extLst>
                </a:gridCol>
                <a:gridCol w="381000">
                  <a:extLst>
                    <a:ext uri="{9D8B030D-6E8A-4147-A177-3AD203B41FA5}">
                      <a16:colId xmlns="" xmlns:a16="http://schemas.microsoft.com/office/drawing/2014/main" val="20011"/>
                    </a:ext>
                  </a:extLst>
                </a:gridCol>
                <a:gridCol w="381000">
                  <a:extLst>
                    <a:ext uri="{9D8B030D-6E8A-4147-A177-3AD203B41FA5}">
                      <a16:colId xmlns="" xmlns:a16="http://schemas.microsoft.com/office/drawing/2014/main" val="20012"/>
                    </a:ext>
                  </a:extLst>
                </a:gridCol>
                <a:gridCol w="381000">
                  <a:extLst>
                    <a:ext uri="{9D8B030D-6E8A-4147-A177-3AD203B41FA5}">
                      <a16:colId xmlns="" xmlns:a16="http://schemas.microsoft.com/office/drawing/2014/main" val="20013"/>
                    </a:ext>
                  </a:extLst>
                </a:gridCol>
                <a:gridCol w="381000">
                  <a:extLst>
                    <a:ext uri="{9D8B030D-6E8A-4147-A177-3AD203B41FA5}">
                      <a16:colId xmlns="" xmlns:a16="http://schemas.microsoft.com/office/drawing/2014/main" val="20014"/>
                    </a:ext>
                  </a:extLst>
                </a:gridCol>
                <a:gridCol w="381000">
                  <a:extLst>
                    <a:ext uri="{9D8B030D-6E8A-4147-A177-3AD203B41FA5}">
                      <a16:colId xmlns="" xmlns:a16="http://schemas.microsoft.com/office/drawing/2014/main" val="20015"/>
                    </a:ext>
                  </a:extLst>
                </a:gridCol>
              </a:tblGrid>
              <a:tr h="137160">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extLst>
                  <a:ext uri="{0D108BD9-81ED-4DB2-BD59-A6C34878D82A}">
                    <a16:rowId xmlns="" xmlns:a16="http://schemas.microsoft.com/office/drawing/2014/main" val="10000"/>
                  </a:ext>
                </a:extLst>
              </a:tr>
            </a:tbl>
          </a:graphicData>
        </a:graphic>
      </p:graphicFrame>
      <p:graphicFrame>
        <p:nvGraphicFramePr>
          <p:cNvPr id="63" name="Table 62"/>
          <p:cNvGraphicFramePr>
            <a:graphicFrameLocks noGrp="1"/>
          </p:cNvGraphicFramePr>
          <p:nvPr>
            <p:extLst>
              <p:ext uri="{D42A27DB-BD31-4B8C-83A1-F6EECF244321}">
                <p14:modId xmlns="" xmlns:p14="http://schemas.microsoft.com/office/powerpoint/2010/main" val="3613633536"/>
              </p:ext>
            </p:extLst>
          </p:nvPr>
        </p:nvGraphicFramePr>
        <p:xfrm>
          <a:off x="2886954" y="4206240"/>
          <a:ext cx="6104647" cy="365760"/>
        </p:xfrm>
        <a:graphic>
          <a:graphicData uri="http://schemas.openxmlformats.org/drawingml/2006/table">
            <a:tbl>
              <a:tblPr firstRow="1" bandRow="1">
                <a:tableStyleId>{C4B1156A-380E-4F78-BDF5-A606A8083BF9}</a:tableStyleId>
              </a:tblPr>
              <a:tblGrid>
                <a:gridCol w="464212">
                  <a:extLst>
                    <a:ext uri="{9D8B030D-6E8A-4147-A177-3AD203B41FA5}">
                      <a16:colId xmlns="" xmlns:a16="http://schemas.microsoft.com/office/drawing/2014/main" val="20000"/>
                    </a:ext>
                  </a:extLst>
                </a:gridCol>
                <a:gridCol w="388011">
                  <a:extLst>
                    <a:ext uri="{9D8B030D-6E8A-4147-A177-3AD203B41FA5}">
                      <a16:colId xmlns="" xmlns:a16="http://schemas.microsoft.com/office/drawing/2014/main" val="20001"/>
                    </a:ext>
                  </a:extLst>
                </a:gridCol>
                <a:gridCol w="388011">
                  <a:extLst>
                    <a:ext uri="{9D8B030D-6E8A-4147-A177-3AD203B41FA5}">
                      <a16:colId xmlns="" xmlns:a16="http://schemas.microsoft.com/office/drawing/2014/main" val="20002"/>
                    </a:ext>
                  </a:extLst>
                </a:gridCol>
                <a:gridCol w="388011">
                  <a:extLst>
                    <a:ext uri="{9D8B030D-6E8A-4147-A177-3AD203B41FA5}">
                      <a16:colId xmlns="" xmlns:a16="http://schemas.microsoft.com/office/drawing/2014/main" val="20003"/>
                    </a:ext>
                  </a:extLst>
                </a:gridCol>
                <a:gridCol w="388011">
                  <a:extLst>
                    <a:ext uri="{9D8B030D-6E8A-4147-A177-3AD203B41FA5}">
                      <a16:colId xmlns="" xmlns:a16="http://schemas.microsoft.com/office/drawing/2014/main" val="20004"/>
                    </a:ext>
                  </a:extLst>
                </a:gridCol>
                <a:gridCol w="388011">
                  <a:extLst>
                    <a:ext uri="{9D8B030D-6E8A-4147-A177-3AD203B41FA5}">
                      <a16:colId xmlns="" xmlns:a16="http://schemas.microsoft.com/office/drawing/2014/main" val="20005"/>
                    </a:ext>
                  </a:extLst>
                </a:gridCol>
                <a:gridCol w="388011">
                  <a:extLst>
                    <a:ext uri="{9D8B030D-6E8A-4147-A177-3AD203B41FA5}">
                      <a16:colId xmlns="" xmlns:a16="http://schemas.microsoft.com/office/drawing/2014/main" val="20006"/>
                    </a:ext>
                  </a:extLst>
                </a:gridCol>
                <a:gridCol w="388011">
                  <a:extLst>
                    <a:ext uri="{9D8B030D-6E8A-4147-A177-3AD203B41FA5}">
                      <a16:colId xmlns="" xmlns:a16="http://schemas.microsoft.com/office/drawing/2014/main" val="20007"/>
                    </a:ext>
                  </a:extLst>
                </a:gridCol>
                <a:gridCol w="388011">
                  <a:extLst>
                    <a:ext uri="{9D8B030D-6E8A-4147-A177-3AD203B41FA5}">
                      <a16:colId xmlns="" xmlns:a16="http://schemas.microsoft.com/office/drawing/2014/main" val="20008"/>
                    </a:ext>
                  </a:extLst>
                </a:gridCol>
                <a:gridCol w="388011">
                  <a:extLst>
                    <a:ext uri="{9D8B030D-6E8A-4147-A177-3AD203B41FA5}">
                      <a16:colId xmlns="" xmlns:a16="http://schemas.microsoft.com/office/drawing/2014/main" val="20009"/>
                    </a:ext>
                  </a:extLst>
                </a:gridCol>
                <a:gridCol w="388011">
                  <a:extLst>
                    <a:ext uri="{9D8B030D-6E8A-4147-A177-3AD203B41FA5}">
                      <a16:colId xmlns="" xmlns:a16="http://schemas.microsoft.com/office/drawing/2014/main" val="20010"/>
                    </a:ext>
                  </a:extLst>
                </a:gridCol>
                <a:gridCol w="388011">
                  <a:extLst>
                    <a:ext uri="{9D8B030D-6E8A-4147-A177-3AD203B41FA5}">
                      <a16:colId xmlns="" xmlns:a16="http://schemas.microsoft.com/office/drawing/2014/main" val="20011"/>
                    </a:ext>
                  </a:extLst>
                </a:gridCol>
                <a:gridCol w="388011">
                  <a:extLst>
                    <a:ext uri="{9D8B030D-6E8A-4147-A177-3AD203B41FA5}">
                      <a16:colId xmlns="" xmlns:a16="http://schemas.microsoft.com/office/drawing/2014/main" val="20012"/>
                    </a:ext>
                  </a:extLst>
                </a:gridCol>
                <a:gridCol w="388011">
                  <a:extLst>
                    <a:ext uri="{9D8B030D-6E8A-4147-A177-3AD203B41FA5}">
                      <a16:colId xmlns="" xmlns:a16="http://schemas.microsoft.com/office/drawing/2014/main" val="20013"/>
                    </a:ext>
                  </a:extLst>
                </a:gridCol>
                <a:gridCol w="291491">
                  <a:extLst>
                    <a:ext uri="{9D8B030D-6E8A-4147-A177-3AD203B41FA5}">
                      <a16:colId xmlns="" xmlns:a16="http://schemas.microsoft.com/office/drawing/2014/main" val="20014"/>
                    </a:ext>
                  </a:extLst>
                </a:gridCol>
                <a:gridCol w="304801">
                  <a:extLst>
                    <a:ext uri="{9D8B030D-6E8A-4147-A177-3AD203B41FA5}">
                      <a16:colId xmlns="" xmlns:a16="http://schemas.microsoft.com/office/drawing/2014/main" val="20015"/>
                    </a:ext>
                  </a:extLst>
                </a:gridCol>
              </a:tblGrid>
              <a:tr h="137160">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extLst>
                  <a:ext uri="{0D108BD9-81ED-4DB2-BD59-A6C34878D82A}">
                    <a16:rowId xmlns="" xmlns:a16="http://schemas.microsoft.com/office/drawing/2014/main" val="10000"/>
                  </a:ext>
                </a:extLst>
              </a:tr>
            </a:tbl>
          </a:graphicData>
        </a:graphic>
      </p:graphicFrame>
      <p:sp>
        <p:nvSpPr>
          <p:cNvPr id="64" name="Rectangle 3"/>
          <p:cNvSpPr txBox="1">
            <a:spLocks noChangeArrowheads="1"/>
          </p:cNvSpPr>
          <p:nvPr/>
        </p:nvSpPr>
        <p:spPr bwMode="gray">
          <a:xfrm>
            <a:off x="685800" y="2438401"/>
            <a:ext cx="1905000" cy="838199"/>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C00000"/>
                </a:solidFill>
                <a:latin typeface="Verdana" panose="020B0604030504040204" pitchFamily="34" charset="0"/>
                <a:ea typeface="Verdana" panose="020B0604030504040204" pitchFamily="34" charset="0"/>
                <a:cs typeface="Verdana" panose="020B0604030504040204" pitchFamily="34" charset="0"/>
              </a:rPr>
              <a:t>Before shift</a:t>
            </a:r>
          </a:p>
          <a:p>
            <a:pPr>
              <a:buNone/>
            </a:pPr>
            <a:r>
              <a:rPr lang="en-US" altLang="en-US" sz="1800" b="1" kern="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 0xb786</a:t>
            </a:r>
          </a:p>
        </p:txBody>
      </p:sp>
      <p:sp>
        <p:nvSpPr>
          <p:cNvPr id="65" name="Rectangle 3"/>
          <p:cNvSpPr txBox="1">
            <a:spLocks noChangeArrowheads="1"/>
          </p:cNvSpPr>
          <p:nvPr/>
        </p:nvSpPr>
        <p:spPr bwMode="gray">
          <a:xfrm>
            <a:off x="685800" y="4114801"/>
            <a:ext cx="1905000" cy="838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C00000"/>
                </a:solidFill>
                <a:latin typeface="Verdana" panose="020B0604030504040204" pitchFamily="34" charset="0"/>
                <a:ea typeface="Verdana" panose="020B0604030504040204" pitchFamily="34" charset="0"/>
                <a:cs typeface="Verdana" panose="020B0604030504040204" pitchFamily="34" charset="0"/>
              </a:rPr>
              <a:t>After shift</a:t>
            </a:r>
          </a:p>
          <a:p>
            <a:pPr>
              <a:buNone/>
            </a:pPr>
            <a:r>
              <a:rPr lang="en-US" altLang="en-US" sz="1800" b="1" kern="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 0x9a30</a:t>
            </a:r>
          </a:p>
        </p:txBody>
      </p:sp>
      <p:cxnSp>
        <p:nvCxnSpPr>
          <p:cNvPr id="67" name="Straight Arrow Connector 66"/>
          <p:cNvCxnSpPr/>
          <p:nvPr/>
        </p:nvCxnSpPr>
        <p:spPr>
          <a:xfrm flipH="1">
            <a:off x="2895600" y="2957512"/>
            <a:ext cx="1066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8001000" y="2943224"/>
            <a:ext cx="885824" cy="1233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Up Arrow 68"/>
          <p:cNvSpPr/>
          <p:nvPr/>
        </p:nvSpPr>
        <p:spPr>
          <a:xfrm>
            <a:off x="8229600" y="4724400"/>
            <a:ext cx="484632" cy="978408"/>
          </a:xfrm>
          <a:prstGeom prst="upArrow">
            <a:avLst/>
          </a:prstGeom>
          <a:noFill/>
          <a:ln>
            <a:solidFill>
              <a:srgbClr val="33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580478" y="5754469"/>
            <a:ext cx="2563522" cy="646331"/>
          </a:xfrm>
          <a:prstGeom prst="rect">
            <a:avLst/>
          </a:prstGeom>
        </p:spPr>
        <p:txBody>
          <a:bodyPr wrap="none">
            <a:spAutoFit/>
          </a:bodyPr>
          <a:lstStyle/>
          <a:p>
            <a:pPr algn="just"/>
            <a:r>
              <a:rPr lang="en-US" altLang="en-US" b="1" kern="0" dirty="0">
                <a:solidFill>
                  <a:srgbClr val="800000"/>
                </a:solidFill>
                <a:latin typeface="Verdana" panose="020B0604030504040204" pitchFamily="34" charset="0"/>
                <a:ea typeface="Verdana" panose="020B0604030504040204" pitchFamily="34" charset="0"/>
                <a:cs typeface="Verdana" panose="020B0604030504040204" pitchFamily="34" charset="0"/>
              </a:rPr>
              <a:t>Last three bits are</a:t>
            </a:r>
          </a:p>
          <a:p>
            <a:pPr algn="just"/>
            <a:r>
              <a:rPr lang="en-US" altLang="en-US" b="1" kern="0" dirty="0">
                <a:solidFill>
                  <a:srgbClr val="800000"/>
                </a:solidFill>
                <a:latin typeface="Verdana" panose="020B0604030504040204" pitchFamily="34" charset="0"/>
                <a:ea typeface="Verdana" panose="020B0604030504040204" pitchFamily="34" charset="0"/>
                <a:cs typeface="Verdana" panose="020B0604030504040204" pitchFamily="34" charset="0"/>
              </a:rPr>
              <a:t> filled with zeroes</a:t>
            </a:r>
            <a:endParaRPr lang="en-US" dirty="0">
              <a:solidFill>
                <a:srgbClr val="800000"/>
              </a:solidFill>
            </a:endParaRPr>
          </a:p>
        </p:txBody>
      </p:sp>
    </p:spTree>
    <p:extLst>
      <p:ext uri="{BB962C8B-B14F-4D97-AF65-F5344CB8AC3E}">
        <p14:creationId xmlns="" xmlns:p14="http://schemas.microsoft.com/office/powerpoint/2010/main" val="1701711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9" grpId="0" animBg="1"/>
      <p:bldP spid="70"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 name="Rectangle 3"/>
          <p:cNvSpPr txBox="1">
            <a:spLocks noChangeArrowheads="1"/>
          </p:cNvSpPr>
          <p:nvPr/>
        </p:nvSpPr>
        <p:spPr bwMode="gray">
          <a:xfrm>
            <a:off x="1371600" y="1143000"/>
            <a:ext cx="4419600" cy="838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006600"/>
                </a:solidFill>
                <a:latin typeface="Verdana" panose="020B0604030504040204" pitchFamily="34" charset="0"/>
                <a:ea typeface="Verdana" panose="020B0604030504040204" pitchFamily="34" charset="0"/>
                <a:cs typeface="Verdana" panose="020B0604030504040204" pitchFamily="34" charset="0"/>
              </a:rPr>
              <a:t>unsigned</a:t>
            </a:r>
            <a:r>
              <a:rPr lang="en-US" altLang="en-US" sz="1800" b="1" kern="0" dirty="0">
                <a:latin typeface="Verdana" panose="020B0604030504040204" pitchFamily="34" charset="0"/>
                <a:ea typeface="Verdana" panose="020B0604030504040204" pitchFamily="34" charset="0"/>
                <a:cs typeface="Verdana" panose="020B0604030504040204" pitchFamily="34" charset="0"/>
              </a:rPr>
              <a:t> short int a = 0xb786;</a:t>
            </a:r>
          </a:p>
          <a:p>
            <a:pPr>
              <a:buNone/>
            </a:pPr>
            <a:r>
              <a:rPr lang="en-US" altLang="en-US" sz="1800" b="1" kern="0" dirty="0">
                <a:latin typeface="Verdana" panose="020B0604030504040204" pitchFamily="34" charset="0"/>
                <a:ea typeface="Verdana" panose="020B0604030504040204" pitchFamily="34" charset="0"/>
                <a:cs typeface="Verdana" panose="020B0604030504040204" pitchFamily="34" charset="0"/>
              </a:rPr>
              <a:t>A &lt;&lt; = 3;</a:t>
            </a:r>
          </a:p>
        </p:txBody>
      </p:sp>
      <p:graphicFrame>
        <p:nvGraphicFramePr>
          <p:cNvPr id="62" name="Table 61"/>
          <p:cNvGraphicFramePr>
            <a:graphicFrameLocks noGrp="1"/>
          </p:cNvGraphicFramePr>
          <p:nvPr>
            <p:extLst>
              <p:ext uri="{D42A27DB-BD31-4B8C-83A1-F6EECF244321}">
                <p14:modId xmlns="" xmlns:p14="http://schemas.microsoft.com/office/powerpoint/2010/main" val="1512189890"/>
              </p:ext>
            </p:extLst>
          </p:nvPr>
        </p:nvGraphicFramePr>
        <p:xfrm>
          <a:off x="2819400" y="2529840"/>
          <a:ext cx="6096000" cy="365760"/>
        </p:xfrm>
        <a:graphic>
          <a:graphicData uri="http://schemas.openxmlformats.org/drawingml/2006/table">
            <a:tbl>
              <a:tblPr firstRow="1" bandRow="1">
                <a:tableStyleId>{C4B1156A-380E-4F78-BDF5-A606A8083BF9}</a:tableStyleId>
              </a:tblPr>
              <a:tblGrid>
                <a:gridCol w="3810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38100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381000">
                  <a:extLst>
                    <a:ext uri="{9D8B030D-6E8A-4147-A177-3AD203B41FA5}">
                      <a16:colId xmlns="" xmlns:a16="http://schemas.microsoft.com/office/drawing/2014/main" val="20010"/>
                    </a:ext>
                  </a:extLst>
                </a:gridCol>
                <a:gridCol w="381000">
                  <a:extLst>
                    <a:ext uri="{9D8B030D-6E8A-4147-A177-3AD203B41FA5}">
                      <a16:colId xmlns="" xmlns:a16="http://schemas.microsoft.com/office/drawing/2014/main" val="20011"/>
                    </a:ext>
                  </a:extLst>
                </a:gridCol>
                <a:gridCol w="381000">
                  <a:extLst>
                    <a:ext uri="{9D8B030D-6E8A-4147-A177-3AD203B41FA5}">
                      <a16:colId xmlns="" xmlns:a16="http://schemas.microsoft.com/office/drawing/2014/main" val="20012"/>
                    </a:ext>
                  </a:extLst>
                </a:gridCol>
                <a:gridCol w="381000">
                  <a:extLst>
                    <a:ext uri="{9D8B030D-6E8A-4147-A177-3AD203B41FA5}">
                      <a16:colId xmlns="" xmlns:a16="http://schemas.microsoft.com/office/drawing/2014/main" val="20013"/>
                    </a:ext>
                  </a:extLst>
                </a:gridCol>
                <a:gridCol w="381000">
                  <a:extLst>
                    <a:ext uri="{9D8B030D-6E8A-4147-A177-3AD203B41FA5}">
                      <a16:colId xmlns="" xmlns:a16="http://schemas.microsoft.com/office/drawing/2014/main" val="20014"/>
                    </a:ext>
                  </a:extLst>
                </a:gridCol>
                <a:gridCol w="381000">
                  <a:extLst>
                    <a:ext uri="{9D8B030D-6E8A-4147-A177-3AD203B41FA5}">
                      <a16:colId xmlns="" xmlns:a16="http://schemas.microsoft.com/office/drawing/2014/main" val="20015"/>
                    </a:ext>
                  </a:extLst>
                </a:gridCol>
              </a:tblGrid>
              <a:tr h="137160">
                <a:tc>
                  <a:txBody>
                    <a:bodyPr/>
                    <a:lstStyle/>
                    <a:p>
                      <a:pPr marL="0" algn="l" defTabSz="914400" rtl="0" eaLnBrk="1" latinLnBrk="0" hangingPunct="1"/>
                      <a:r>
                        <a:rPr lang="en-US" sz="1800" b="1" kern="1200" dirty="0">
                          <a:solidFill>
                            <a:schemeClr val="dk1"/>
                          </a:solidFill>
                          <a:latin typeface="+mn-lt"/>
                          <a:ea typeface="+mn-ea"/>
                          <a:cs typeface="+mn-cs"/>
                        </a:rPr>
                        <a:t>1</a:t>
                      </a:r>
                    </a:p>
                  </a:txBody>
                  <a:tcPr>
                    <a:solidFill>
                      <a:schemeClr val="accent1">
                        <a:lumMod val="60000"/>
                        <a:lumOff val="40000"/>
                      </a:schemeClr>
                    </a:solidFill>
                  </a:tcPr>
                </a:tc>
                <a:tc>
                  <a:txBody>
                    <a:bodyPr/>
                    <a:lstStyle/>
                    <a:p>
                      <a:pPr marL="0" algn="l" defTabSz="914400" rtl="0" eaLnBrk="1" latinLnBrk="0" hangingPunct="1"/>
                      <a:r>
                        <a:rPr lang="en-US" sz="1800" b="1" kern="1200" dirty="0">
                          <a:solidFill>
                            <a:schemeClr val="dk1"/>
                          </a:solidFill>
                          <a:latin typeface="+mn-lt"/>
                          <a:ea typeface="+mn-ea"/>
                          <a:cs typeface="+mn-cs"/>
                        </a:rPr>
                        <a:t>0</a:t>
                      </a:r>
                    </a:p>
                  </a:txBody>
                  <a:tcPr>
                    <a:solidFill>
                      <a:schemeClr val="accent1">
                        <a:lumMod val="60000"/>
                        <a:lumOff val="40000"/>
                      </a:schemeClr>
                    </a:solidFill>
                  </a:tcPr>
                </a:tc>
                <a:tc>
                  <a:txBody>
                    <a:bodyPr/>
                    <a:lstStyle/>
                    <a:p>
                      <a:pPr marL="0" algn="l" defTabSz="914400" rtl="0" eaLnBrk="1" latinLnBrk="0" hangingPunct="1"/>
                      <a:r>
                        <a:rPr lang="en-US" sz="1800" b="1" kern="1200" dirty="0">
                          <a:solidFill>
                            <a:schemeClr val="dk1"/>
                          </a:solidFill>
                          <a:latin typeface="+mn-lt"/>
                          <a:ea typeface="+mn-ea"/>
                          <a:cs typeface="+mn-cs"/>
                        </a:rPr>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noFill/>
                  </a:tcPr>
                </a:tc>
                <a:tc>
                  <a:txBody>
                    <a:bodyPr/>
                    <a:lstStyle/>
                    <a:p>
                      <a:r>
                        <a:rPr lang="en-US" dirty="0"/>
                        <a:t>1</a:t>
                      </a:r>
                    </a:p>
                  </a:txBody>
                  <a:tcPr>
                    <a:noFill/>
                  </a:tcPr>
                </a:tc>
                <a:tc>
                  <a:txBody>
                    <a:bodyPr/>
                    <a:lstStyle/>
                    <a:p>
                      <a:r>
                        <a:rPr lang="en-US" dirty="0"/>
                        <a:t>0</a:t>
                      </a:r>
                    </a:p>
                  </a:txBody>
                  <a:tcPr>
                    <a:noFill/>
                  </a:tcPr>
                </a:tc>
                <a:extLst>
                  <a:ext uri="{0D108BD9-81ED-4DB2-BD59-A6C34878D82A}">
                    <a16:rowId xmlns="" xmlns:a16="http://schemas.microsoft.com/office/drawing/2014/main" val="10000"/>
                  </a:ext>
                </a:extLst>
              </a:tr>
            </a:tbl>
          </a:graphicData>
        </a:graphic>
      </p:graphicFrame>
      <p:graphicFrame>
        <p:nvGraphicFramePr>
          <p:cNvPr id="63" name="Table 62"/>
          <p:cNvGraphicFramePr>
            <a:graphicFrameLocks noGrp="1"/>
          </p:cNvGraphicFramePr>
          <p:nvPr>
            <p:extLst>
              <p:ext uri="{D42A27DB-BD31-4B8C-83A1-F6EECF244321}">
                <p14:modId xmlns="" xmlns:p14="http://schemas.microsoft.com/office/powerpoint/2010/main" val="2604651437"/>
              </p:ext>
            </p:extLst>
          </p:nvPr>
        </p:nvGraphicFramePr>
        <p:xfrm>
          <a:off x="2886954" y="4206240"/>
          <a:ext cx="6104647" cy="365760"/>
        </p:xfrm>
        <a:graphic>
          <a:graphicData uri="http://schemas.openxmlformats.org/drawingml/2006/table">
            <a:tbl>
              <a:tblPr firstRow="1" bandRow="1">
                <a:tableStyleId>{C4B1156A-380E-4F78-BDF5-A606A8083BF9}</a:tableStyleId>
              </a:tblPr>
              <a:tblGrid>
                <a:gridCol w="464212">
                  <a:extLst>
                    <a:ext uri="{9D8B030D-6E8A-4147-A177-3AD203B41FA5}">
                      <a16:colId xmlns="" xmlns:a16="http://schemas.microsoft.com/office/drawing/2014/main" val="20000"/>
                    </a:ext>
                  </a:extLst>
                </a:gridCol>
                <a:gridCol w="388011">
                  <a:extLst>
                    <a:ext uri="{9D8B030D-6E8A-4147-A177-3AD203B41FA5}">
                      <a16:colId xmlns="" xmlns:a16="http://schemas.microsoft.com/office/drawing/2014/main" val="20001"/>
                    </a:ext>
                  </a:extLst>
                </a:gridCol>
                <a:gridCol w="388011">
                  <a:extLst>
                    <a:ext uri="{9D8B030D-6E8A-4147-A177-3AD203B41FA5}">
                      <a16:colId xmlns="" xmlns:a16="http://schemas.microsoft.com/office/drawing/2014/main" val="20002"/>
                    </a:ext>
                  </a:extLst>
                </a:gridCol>
                <a:gridCol w="388011">
                  <a:extLst>
                    <a:ext uri="{9D8B030D-6E8A-4147-A177-3AD203B41FA5}">
                      <a16:colId xmlns="" xmlns:a16="http://schemas.microsoft.com/office/drawing/2014/main" val="20003"/>
                    </a:ext>
                  </a:extLst>
                </a:gridCol>
                <a:gridCol w="388011">
                  <a:extLst>
                    <a:ext uri="{9D8B030D-6E8A-4147-A177-3AD203B41FA5}">
                      <a16:colId xmlns="" xmlns:a16="http://schemas.microsoft.com/office/drawing/2014/main" val="20004"/>
                    </a:ext>
                  </a:extLst>
                </a:gridCol>
                <a:gridCol w="388011">
                  <a:extLst>
                    <a:ext uri="{9D8B030D-6E8A-4147-A177-3AD203B41FA5}">
                      <a16:colId xmlns="" xmlns:a16="http://schemas.microsoft.com/office/drawing/2014/main" val="20005"/>
                    </a:ext>
                  </a:extLst>
                </a:gridCol>
                <a:gridCol w="388011">
                  <a:extLst>
                    <a:ext uri="{9D8B030D-6E8A-4147-A177-3AD203B41FA5}">
                      <a16:colId xmlns="" xmlns:a16="http://schemas.microsoft.com/office/drawing/2014/main" val="20006"/>
                    </a:ext>
                  </a:extLst>
                </a:gridCol>
                <a:gridCol w="388011">
                  <a:extLst>
                    <a:ext uri="{9D8B030D-6E8A-4147-A177-3AD203B41FA5}">
                      <a16:colId xmlns="" xmlns:a16="http://schemas.microsoft.com/office/drawing/2014/main" val="20007"/>
                    </a:ext>
                  </a:extLst>
                </a:gridCol>
                <a:gridCol w="388011">
                  <a:extLst>
                    <a:ext uri="{9D8B030D-6E8A-4147-A177-3AD203B41FA5}">
                      <a16:colId xmlns="" xmlns:a16="http://schemas.microsoft.com/office/drawing/2014/main" val="20008"/>
                    </a:ext>
                  </a:extLst>
                </a:gridCol>
                <a:gridCol w="388011">
                  <a:extLst>
                    <a:ext uri="{9D8B030D-6E8A-4147-A177-3AD203B41FA5}">
                      <a16:colId xmlns="" xmlns:a16="http://schemas.microsoft.com/office/drawing/2014/main" val="20009"/>
                    </a:ext>
                  </a:extLst>
                </a:gridCol>
                <a:gridCol w="388011">
                  <a:extLst>
                    <a:ext uri="{9D8B030D-6E8A-4147-A177-3AD203B41FA5}">
                      <a16:colId xmlns="" xmlns:a16="http://schemas.microsoft.com/office/drawing/2014/main" val="20010"/>
                    </a:ext>
                  </a:extLst>
                </a:gridCol>
                <a:gridCol w="388011">
                  <a:extLst>
                    <a:ext uri="{9D8B030D-6E8A-4147-A177-3AD203B41FA5}">
                      <a16:colId xmlns="" xmlns:a16="http://schemas.microsoft.com/office/drawing/2014/main" val="20011"/>
                    </a:ext>
                  </a:extLst>
                </a:gridCol>
                <a:gridCol w="388011">
                  <a:extLst>
                    <a:ext uri="{9D8B030D-6E8A-4147-A177-3AD203B41FA5}">
                      <a16:colId xmlns="" xmlns:a16="http://schemas.microsoft.com/office/drawing/2014/main" val="20012"/>
                    </a:ext>
                  </a:extLst>
                </a:gridCol>
                <a:gridCol w="388011">
                  <a:extLst>
                    <a:ext uri="{9D8B030D-6E8A-4147-A177-3AD203B41FA5}">
                      <a16:colId xmlns="" xmlns:a16="http://schemas.microsoft.com/office/drawing/2014/main" val="20013"/>
                    </a:ext>
                  </a:extLst>
                </a:gridCol>
                <a:gridCol w="291491">
                  <a:extLst>
                    <a:ext uri="{9D8B030D-6E8A-4147-A177-3AD203B41FA5}">
                      <a16:colId xmlns="" xmlns:a16="http://schemas.microsoft.com/office/drawing/2014/main" val="20014"/>
                    </a:ext>
                  </a:extLst>
                </a:gridCol>
                <a:gridCol w="304801">
                  <a:extLst>
                    <a:ext uri="{9D8B030D-6E8A-4147-A177-3AD203B41FA5}">
                      <a16:colId xmlns="" xmlns:a16="http://schemas.microsoft.com/office/drawing/2014/main" val="20015"/>
                    </a:ext>
                  </a:extLst>
                </a:gridCol>
              </a:tblGrid>
              <a:tr h="137160">
                <a:tc>
                  <a:txBody>
                    <a:bodyPr/>
                    <a:lstStyle/>
                    <a:p>
                      <a:r>
                        <a:rPr lang="en-US" dirty="0"/>
                        <a:t>0</a:t>
                      </a:r>
                    </a:p>
                  </a:txBody>
                  <a:tcPr>
                    <a:noFill/>
                  </a:tcPr>
                </a:tc>
                <a:tc>
                  <a:txBody>
                    <a:bodyPr/>
                    <a:lstStyle/>
                    <a:p>
                      <a:r>
                        <a:rPr lang="en-US" dirty="0"/>
                        <a:t>0</a:t>
                      </a:r>
                    </a:p>
                  </a:txBody>
                  <a:tcPr>
                    <a:noFill/>
                  </a:tcPr>
                </a:tc>
                <a:tc>
                  <a:txBody>
                    <a:bodyPr/>
                    <a:lstStyle/>
                    <a:p>
                      <a:r>
                        <a:rPr lang="en-US" dirty="0"/>
                        <a:t>0</a:t>
                      </a:r>
                    </a:p>
                  </a:txBody>
                  <a:tcPr>
                    <a:no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1</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tc>
                  <a:txBody>
                    <a:bodyPr/>
                    <a:lstStyle/>
                    <a:p>
                      <a:r>
                        <a:rPr lang="en-US" dirty="0"/>
                        <a:t>0</a:t>
                      </a:r>
                    </a:p>
                  </a:txBody>
                  <a:tcPr>
                    <a:solidFill>
                      <a:schemeClr val="accent1">
                        <a:lumMod val="60000"/>
                        <a:lumOff val="40000"/>
                      </a:schemeClr>
                    </a:solidFill>
                  </a:tcPr>
                </a:tc>
                <a:extLst>
                  <a:ext uri="{0D108BD9-81ED-4DB2-BD59-A6C34878D82A}">
                    <a16:rowId xmlns="" xmlns:a16="http://schemas.microsoft.com/office/drawing/2014/main" val="10000"/>
                  </a:ext>
                </a:extLst>
              </a:tr>
            </a:tbl>
          </a:graphicData>
        </a:graphic>
      </p:graphicFrame>
      <p:sp>
        <p:nvSpPr>
          <p:cNvPr id="64" name="Rectangle 3"/>
          <p:cNvSpPr txBox="1">
            <a:spLocks noChangeArrowheads="1"/>
          </p:cNvSpPr>
          <p:nvPr/>
        </p:nvSpPr>
        <p:spPr bwMode="gray">
          <a:xfrm>
            <a:off x="685800" y="2438401"/>
            <a:ext cx="1905000" cy="838199"/>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C00000"/>
                </a:solidFill>
                <a:latin typeface="Verdana" panose="020B0604030504040204" pitchFamily="34" charset="0"/>
                <a:ea typeface="Verdana" panose="020B0604030504040204" pitchFamily="34" charset="0"/>
                <a:cs typeface="Verdana" panose="020B0604030504040204" pitchFamily="34" charset="0"/>
              </a:rPr>
              <a:t>Before shift</a:t>
            </a:r>
          </a:p>
          <a:p>
            <a:pPr>
              <a:buNone/>
            </a:pPr>
            <a:r>
              <a:rPr lang="en-US" altLang="en-US" sz="1800" b="1" kern="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 0xb786</a:t>
            </a:r>
          </a:p>
        </p:txBody>
      </p:sp>
      <p:sp>
        <p:nvSpPr>
          <p:cNvPr id="65" name="Rectangle 3"/>
          <p:cNvSpPr txBox="1">
            <a:spLocks noChangeArrowheads="1"/>
          </p:cNvSpPr>
          <p:nvPr/>
        </p:nvSpPr>
        <p:spPr bwMode="gray">
          <a:xfrm>
            <a:off x="685800" y="4114801"/>
            <a:ext cx="1905000" cy="838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1800" b="1" kern="0" dirty="0">
                <a:solidFill>
                  <a:srgbClr val="C00000"/>
                </a:solidFill>
                <a:latin typeface="Verdana" panose="020B0604030504040204" pitchFamily="34" charset="0"/>
                <a:ea typeface="Verdana" panose="020B0604030504040204" pitchFamily="34" charset="0"/>
                <a:cs typeface="Verdana" panose="020B0604030504040204" pitchFamily="34" charset="0"/>
              </a:rPr>
              <a:t>After shift</a:t>
            </a:r>
          </a:p>
          <a:p>
            <a:pPr>
              <a:buNone/>
            </a:pPr>
            <a:r>
              <a:rPr lang="en-US" altLang="en-US" sz="1800" b="1" kern="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 0x16f0</a:t>
            </a:r>
          </a:p>
        </p:txBody>
      </p:sp>
      <p:sp>
        <p:nvSpPr>
          <p:cNvPr id="9" name="Rectangle 2"/>
          <p:cNvSpPr txBox="1">
            <a:spLocks noChangeArrowheads="1"/>
          </p:cNvSpPr>
          <p:nvPr/>
        </p:nvSpPr>
        <p:spPr>
          <a:xfrm>
            <a:off x="573809" y="76200"/>
            <a:ext cx="77724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altLang="en-US" sz="3200" b="1" kern="0"/>
              <a:t>Example - Right Shift (&lt;&lt;)</a:t>
            </a:r>
            <a:endParaRPr lang="en-US" altLang="en-US" sz="3200" b="1" kern="0" dirty="0"/>
          </a:p>
        </p:txBody>
      </p:sp>
      <p:cxnSp>
        <p:nvCxnSpPr>
          <p:cNvPr id="3" name="Straight Arrow Connector 2"/>
          <p:cNvCxnSpPr/>
          <p:nvPr/>
        </p:nvCxnSpPr>
        <p:spPr>
          <a:xfrm>
            <a:off x="2819400" y="2857501"/>
            <a:ext cx="1295400" cy="1319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762872" y="2857501"/>
            <a:ext cx="1228728" cy="1319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Up Arrow 20"/>
          <p:cNvSpPr/>
          <p:nvPr/>
        </p:nvSpPr>
        <p:spPr>
          <a:xfrm>
            <a:off x="3249322" y="4648200"/>
            <a:ext cx="484632" cy="978408"/>
          </a:xfrm>
          <a:prstGeom prst="upArrow">
            <a:avLst/>
          </a:prstGeom>
          <a:noFill/>
          <a:ln>
            <a:solidFill>
              <a:srgbClr val="33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78559" y="5678269"/>
            <a:ext cx="2606804" cy="646331"/>
          </a:xfrm>
          <a:prstGeom prst="rect">
            <a:avLst/>
          </a:prstGeom>
        </p:spPr>
        <p:txBody>
          <a:bodyPr wrap="none">
            <a:spAutoFit/>
          </a:bodyPr>
          <a:lstStyle/>
          <a:p>
            <a:pPr algn="just"/>
            <a:r>
              <a:rPr lang="en-US" altLang="en-US" b="1" kern="0" dirty="0">
                <a:solidFill>
                  <a:srgbClr val="800000"/>
                </a:solidFill>
                <a:latin typeface="Verdana" panose="020B0604030504040204" pitchFamily="34" charset="0"/>
                <a:ea typeface="Verdana" panose="020B0604030504040204" pitchFamily="34" charset="0"/>
                <a:cs typeface="Verdana" panose="020B0604030504040204" pitchFamily="34" charset="0"/>
              </a:rPr>
              <a:t>First three bits are</a:t>
            </a:r>
          </a:p>
          <a:p>
            <a:pPr algn="just"/>
            <a:r>
              <a:rPr lang="en-US" altLang="en-US" b="1" kern="0" dirty="0">
                <a:solidFill>
                  <a:srgbClr val="800000"/>
                </a:solidFill>
                <a:latin typeface="Verdana" panose="020B0604030504040204" pitchFamily="34" charset="0"/>
                <a:ea typeface="Verdana" panose="020B0604030504040204" pitchFamily="34" charset="0"/>
                <a:cs typeface="Verdana" panose="020B0604030504040204" pitchFamily="34" charset="0"/>
              </a:rPr>
              <a:t>filled with zeroes</a:t>
            </a:r>
            <a:endParaRPr lang="en-US" dirty="0">
              <a:solidFill>
                <a:srgbClr val="800000"/>
              </a:solidFill>
            </a:endParaRPr>
          </a:p>
        </p:txBody>
      </p:sp>
    </p:spTree>
    <p:extLst>
      <p:ext uri="{BB962C8B-B14F-4D97-AF65-F5344CB8AC3E}">
        <p14:creationId xmlns="" xmlns:p14="http://schemas.microsoft.com/office/powerpoint/2010/main" val="2106896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21"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228600" y="76200"/>
            <a:ext cx="8763000" cy="533400"/>
          </a:xfrm>
        </p:spPr>
        <p:txBody>
          <a:bodyPr/>
          <a:lstStyle/>
          <a:p>
            <a:r>
              <a:rPr lang="en-US" altLang="en-US" sz="3200" b="1" dirty="0"/>
              <a:t>Bit manipulations - Two Approaches</a:t>
            </a:r>
          </a:p>
        </p:txBody>
      </p:sp>
      <p:sp>
        <p:nvSpPr>
          <p:cNvPr id="395267" name="Rectangle 3"/>
          <p:cNvSpPr>
            <a:spLocks noGrp="1" noChangeArrowheads="1"/>
          </p:cNvSpPr>
          <p:nvPr>
            <p:ph type="body" idx="1"/>
          </p:nvPr>
        </p:nvSpPr>
        <p:spPr>
          <a:xfrm>
            <a:off x="457200" y="1679575"/>
            <a:ext cx="8229600" cy="5026025"/>
          </a:xfrm>
        </p:spPr>
        <p:txBody>
          <a:bodyPr/>
          <a:lstStyle/>
          <a:p>
            <a:pPr>
              <a:buFont typeface="Wingdings" panose="05000000000000000000" pitchFamily="2" charset="2"/>
              <a:buChar char="§"/>
            </a:pPr>
            <a:r>
              <a:rPr lang="en-US" altLang="en-US" sz="2400" dirty="0">
                <a:solidFill>
                  <a:srgbClr val="006600"/>
                </a:solidFill>
                <a:latin typeface="Verdana" panose="020B0604030504040204" pitchFamily="34" charset="0"/>
                <a:ea typeface="Verdana" panose="020B0604030504040204" pitchFamily="34" charset="0"/>
                <a:cs typeface="Verdana" panose="020B0604030504040204" pitchFamily="34" charset="0"/>
              </a:rPr>
              <a:t>Traditional </a:t>
            </a:r>
            <a:r>
              <a:rPr lang="en-US" altLang="en-US" sz="2400" i="1" dirty="0">
                <a:solidFill>
                  <a:srgbClr val="006600"/>
                </a:solidFill>
                <a:latin typeface="Verdana" panose="020B0604030504040204" pitchFamily="34" charset="0"/>
                <a:ea typeface="Verdana" panose="020B0604030504040204" pitchFamily="34" charset="0"/>
                <a:cs typeface="Verdana" panose="020B0604030504040204" pitchFamily="34" charset="0"/>
              </a:rPr>
              <a:t>C</a:t>
            </a:r>
            <a:endParaRPr lang="en-US" altLang="en-US" sz="2400" dirty="0">
              <a:solidFill>
                <a:srgbClr val="006600"/>
              </a:solidFill>
              <a:latin typeface="Verdana" panose="020B0604030504040204" pitchFamily="34" charset="0"/>
              <a:ea typeface="Verdana" panose="020B0604030504040204" pitchFamily="34" charset="0"/>
              <a:cs typeface="Verdana" panose="020B0604030504040204" pitchFamily="34" charset="0"/>
            </a:endParaRPr>
          </a:p>
          <a:p>
            <a:pPr lvl="2"/>
            <a:r>
              <a:rPr lang="en-US" altLang="en-US" dirty="0">
                <a:latin typeface="Verdana" panose="020B0604030504040204" pitchFamily="34" charset="0"/>
                <a:ea typeface="Verdana" panose="020B0604030504040204" pitchFamily="34" charset="0"/>
                <a:cs typeface="Verdana" panose="020B0604030504040204" pitchFamily="34" charset="0"/>
              </a:rPr>
              <a:t>Use </a:t>
            </a:r>
            <a:r>
              <a:rPr lang="en-US" altLang="en-US" b="1" dirty="0">
                <a:latin typeface="Verdana" panose="020B0604030504040204" pitchFamily="34" charset="0"/>
                <a:ea typeface="Verdana" panose="020B0604030504040204" pitchFamily="34" charset="0"/>
                <a:cs typeface="Verdana" panose="020B0604030504040204" pitchFamily="34" charset="0"/>
              </a:rPr>
              <a:t>#define </a:t>
            </a:r>
            <a:r>
              <a:rPr lang="en-US" altLang="en-US" dirty="0">
                <a:latin typeface="Verdana" panose="020B0604030504040204" pitchFamily="34" charset="0"/>
                <a:ea typeface="Verdana" panose="020B0604030504040204" pitchFamily="34" charset="0"/>
                <a:cs typeface="Verdana" panose="020B0604030504040204" pitchFamily="34" charset="0"/>
              </a:rPr>
              <a:t>and a lot of bitwise operations</a:t>
            </a:r>
          </a:p>
          <a:p>
            <a:pPr lvl="2"/>
            <a:endParaRPr lang="en-US" altLang="en-US"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
            </a:pPr>
            <a:r>
              <a:rPr lang="en-US" altLang="en-US" sz="2400" dirty="0">
                <a:solidFill>
                  <a:srgbClr val="006600"/>
                </a:solidFill>
                <a:latin typeface="Verdana" panose="020B0604030504040204" pitchFamily="34" charset="0"/>
                <a:ea typeface="Verdana" panose="020B0604030504040204" pitchFamily="34" charset="0"/>
                <a:cs typeface="Verdana" panose="020B0604030504040204" pitchFamily="34" charset="0"/>
              </a:rPr>
              <a:t>Modern</a:t>
            </a:r>
          </a:p>
          <a:p>
            <a:pPr lvl="2"/>
            <a:r>
              <a:rPr lang="en-US" altLang="en-US" dirty="0">
                <a:latin typeface="Verdana" panose="020B0604030504040204" pitchFamily="34" charset="0"/>
                <a:ea typeface="Verdana" panose="020B0604030504040204" pitchFamily="34" charset="0"/>
                <a:cs typeface="Verdana" panose="020B0604030504040204" pitchFamily="34" charset="0"/>
              </a:rPr>
              <a:t>Use </a:t>
            </a:r>
            <a:r>
              <a:rPr lang="en-US" altLang="en-US" b="1" i="1" dirty="0">
                <a:latin typeface="Verdana" panose="020B0604030504040204" pitchFamily="34" charset="0"/>
                <a:ea typeface="Verdana" panose="020B0604030504040204" pitchFamily="34" charset="0"/>
                <a:cs typeface="Verdana" panose="020B0604030504040204" pitchFamily="34" charset="0"/>
              </a:rPr>
              <a:t>bit fields</a:t>
            </a:r>
            <a:endParaRPr lang="en-US" alt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3"/>
          <p:cNvSpPr txBox="1">
            <a:spLocks noChangeArrowheads="1"/>
          </p:cNvSpPr>
          <p:nvPr/>
        </p:nvSpPr>
        <p:spPr bwMode="gray">
          <a:xfrm>
            <a:off x="381000" y="990600"/>
            <a:ext cx="86106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buNone/>
            </a:pPr>
            <a:r>
              <a:rPr lang="en-US" altLang="en-US" sz="2000" kern="0" dirty="0">
                <a:latin typeface="Verdana" panose="020B0604030504040204" pitchFamily="34" charset="0"/>
                <a:ea typeface="Verdana" panose="020B0604030504040204" pitchFamily="34" charset="0"/>
                <a:cs typeface="Verdana" panose="020B0604030504040204" pitchFamily="34" charset="0"/>
              </a:rPr>
              <a:t>There are two ways of performing bit manipulations in C.</a:t>
            </a:r>
          </a:p>
        </p:txBody>
      </p:sp>
    </p:spTree>
    <p:extLst>
      <p:ext uri="{BB962C8B-B14F-4D97-AF65-F5344CB8AC3E}">
        <p14:creationId xmlns="" xmlns:p14="http://schemas.microsoft.com/office/powerpoint/2010/main" val="229013143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type="body" sz="half" idx="4294967295"/>
          </p:nvPr>
        </p:nvSpPr>
        <p:spPr>
          <a:xfrm>
            <a:off x="304800" y="4087064"/>
            <a:ext cx="8610600" cy="2696123"/>
          </a:xfr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p>
            <a:pPr marL="0" indent="0" eaLnBrk="0" hangingPunct="0">
              <a:buNone/>
            </a:pPr>
            <a:r>
              <a:rPr lang="en-US" altLang="en-US" sz="1800" b="1" kern="1200" dirty="0">
                <a:latin typeface="Courier New" pitchFamily="49" charset="0"/>
                <a:cs typeface="Arial" pitchFamily="34" charset="0"/>
              </a:rPr>
              <a:t>/* Write the C instructions to check the printer status */</a:t>
            </a:r>
          </a:p>
          <a:p>
            <a:pPr marL="0" indent="0" eaLnBrk="0" hangingPunct="0">
              <a:buNone/>
            </a:pPr>
            <a:r>
              <a:rPr lang="en-US" altLang="en-US" sz="1800" b="1" kern="1200" dirty="0">
                <a:latin typeface="Courier New" pitchFamily="49" charset="0"/>
                <a:cs typeface="Arial" pitchFamily="34" charset="0"/>
              </a:rPr>
              <a:t>char status;</a:t>
            </a:r>
          </a:p>
          <a:p>
            <a:pPr marL="0" indent="0" eaLnBrk="0" hangingPunct="0">
              <a:buNone/>
            </a:pPr>
            <a:r>
              <a:rPr lang="en-US" altLang="en-US" sz="1800" b="1" kern="1200" dirty="0">
                <a:latin typeface="Courier New" pitchFamily="49" charset="0"/>
                <a:cs typeface="Arial" pitchFamily="34" charset="0"/>
              </a:rPr>
              <a:t>if (status == (EMPTY | JAM)) ...;</a:t>
            </a:r>
          </a:p>
          <a:p>
            <a:pPr marL="0" indent="0" eaLnBrk="0" hangingPunct="0">
              <a:buNone/>
            </a:pPr>
            <a:r>
              <a:rPr lang="en-US" altLang="en-US" sz="1800" b="1" kern="1200" dirty="0">
                <a:latin typeface="Courier New" pitchFamily="49" charset="0"/>
                <a:cs typeface="Arial" pitchFamily="34" charset="0"/>
              </a:rPr>
              <a:t>if (status == EMPTY || status == JAM) ...;</a:t>
            </a:r>
          </a:p>
          <a:p>
            <a:pPr marL="0" indent="0" eaLnBrk="0" hangingPunct="0">
              <a:buNone/>
            </a:pPr>
            <a:r>
              <a:rPr lang="en-US" altLang="en-US" sz="1800" b="1" kern="1200" dirty="0">
                <a:latin typeface="Courier New" pitchFamily="49" charset="0"/>
                <a:cs typeface="Arial" pitchFamily="34" charset="0"/>
              </a:rPr>
              <a:t>while (! status &amp; LOW_INK) ...;</a:t>
            </a:r>
          </a:p>
          <a:p>
            <a:pPr marL="0" indent="0" eaLnBrk="0" hangingPunct="0">
              <a:buNone/>
            </a:pPr>
            <a:endParaRPr lang="en-US" altLang="en-US" sz="1800" b="1" kern="1200" dirty="0">
              <a:latin typeface="Courier New" pitchFamily="49" charset="0"/>
              <a:cs typeface="Arial" pitchFamily="34" charset="0"/>
            </a:endParaRPr>
          </a:p>
          <a:p>
            <a:pPr marL="0" indent="0" eaLnBrk="0" hangingPunct="0">
              <a:buNone/>
            </a:pPr>
            <a:r>
              <a:rPr lang="en-US" altLang="en-US" sz="1800" b="1" kern="1200" dirty="0">
                <a:latin typeface="Courier New" pitchFamily="49" charset="0"/>
                <a:cs typeface="Arial" pitchFamily="34" charset="0"/>
              </a:rPr>
              <a:t>int flags |= CLEAN	/* turns on CLEAN bit */</a:t>
            </a:r>
          </a:p>
          <a:p>
            <a:pPr marL="0" indent="0" eaLnBrk="0" hangingPunct="0">
              <a:buNone/>
            </a:pPr>
            <a:r>
              <a:rPr lang="en-US" altLang="en-US" sz="1800" b="1" kern="1200" dirty="0">
                <a:latin typeface="Courier New" pitchFamily="49" charset="0"/>
                <a:cs typeface="Arial" pitchFamily="34" charset="0"/>
              </a:rPr>
              <a:t>int flags &amp;= ~JAM	/* turns off JAM bit */</a:t>
            </a:r>
          </a:p>
        </p:txBody>
      </p:sp>
      <p:sp>
        <p:nvSpPr>
          <p:cNvPr id="34" name="Rectangle 33"/>
          <p:cNvSpPr/>
          <p:nvPr/>
        </p:nvSpPr>
        <p:spPr>
          <a:xfrm>
            <a:off x="304800" y="849868"/>
            <a:ext cx="3698448" cy="369332"/>
          </a:xfrm>
          <a:prstGeom prst="rect">
            <a:avLst/>
          </a:prstGeom>
        </p:spPr>
        <p:txBody>
          <a:bodyPr wrap="none">
            <a:spAutoFit/>
          </a:bodyPr>
          <a:lstStyle/>
          <a:p>
            <a:r>
              <a:rPr lang="en-US" altLang="en-US" b="1" dirty="0">
                <a:solidFill>
                  <a:srgbClr val="800000"/>
                </a:solidFill>
                <a:latin typeface="Verdanan"/>
              </a:rPr>
              <a:t>Example: </a:t>
            </a:r>
            <a:r>
              <a:rPr lang="en-US" altLang="en-US" b="1" dirty="0">
                <a:solidFill>
                  <a:schemeClr val="accent1">
                    <a:lumMod val="50000"/>
                  </a:schemeClr>
                </a:solidFill>
                <a:latin typeface="Verdanan"/>
              </a:rPr>
              <a:t>Printer Status register</a:t>
            </a:r>
            <a:endParaRPr lang="en-US" dirty="0">
              <a:solidFill>
                <a:schemeClr val="accent1">
                  <a:lumMod val="50000"/>
                </a:schemeClr>
              </a:solidFill>
            </a:endParaRPr>
          </a:p>
        </p:txBody>
      </p:sp>
      <p:sp>
        <p:nvSpPr>
          <p:cNvPr id="35" name="Rectangle 2"/>
          <p:cNvSpPr txBox="1">
            <a:spLocks noChangeArrowheads="1"/>
          </p:cNvSpPr>
          <p:nvPr/>
        </p:nvSpPr>
        <p:spPr>
          <a:xfrm>
            <a:off x="76200" y="76200"/>
            <a:ext cx="86106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altLang="en-US" sz="3200" b="1" kern="0" dirty="0"/>
              <a:t>Printer Status Register…</a:t>
            </a:r>
          </a:p>
        </p:txBody>
      </p:sp>
      <p:grpSp>
        <p:nvGrpSpPr>
          <p:cNvPr id="36" name="Group 35"/>
          <p:cNvGrpSpPr/>
          <p:nvPr/>
        </p:nvGrpSpPr>
        <p:grpSpPr>
          <a:xfrm>
            <a:off x="2744788" y="1371600"/>
            <a:ext cx="4037012" cy="2743200"/>
            <a:chOff x="2744788" y="914400"/>
            <a:chExt cx="4037012" cy="2895600"/>
          </a:xfrm>
        </p:grpSpPr>
        <p:grpSp>
          <p:nvGrpSpPr>
            <p:cNvPr id="37" name="Group 4"/>
            <p:cNvGrpSpPr>
              <a:grpSpLocks noChangeAspect="1"/>
            </p:cNvGrpSpPr>
            <p:nvPr/>
          </p:nvGrpSpPr>
          <p:grpSpPr bwMode="auto">
            <a:xfrm>
              <a:off x="2744788" y="1219200"/>
              <a:ext cx="3656012" cy="914400"/>
              <a:chOff x="2304" y="864"/>
              <a:chExt cx="1152" cy="288"/>
            </a:xfrm>
          </p:grpSpPr>
          <p:sp>
            <p:nvSpPr>
              <p:cNvPr id="43" name="Rectangle 5"/>
              <p:cNvSpPr>
                <a:spLocks noChangeAspect="1" noChangeArrowheads="1"/>
              </p:cNvSpPr>
              <p:nvPr/>
            </p:nvSpPr>
            <p:spPr bwMode="auto">
              <a:xfrm>
                <a:off x="2304"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4" name="Rectangle 6"/>
              <p:cNvSpPr>
                <a:spLocks noChangeAspect="1" noChangeArrowheads="1"/>
              </p:cNvSpPr>
              <p:nvPr/>
            </p:nvSpPr>
            <p:spPr bwMode="auto">
              <a:xfrm>
                <a:off x="244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5" name="Rectangle 7"/>
              <p:cNvSpPr>
                <a:spLocks noChangeAspect="1" noChangeArrowheads="1"/>
              </p:cNvSpPr>
              <p:nvPr/>
            </p:nvSpPr>
            <p:spPr bwMode="auto">
              <a:xfrm>
                <a:off x="2592"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6" name="Rectangle 8"/>
              <p:cNvSpPr>
                <a:spLocks noChangeAspect="1" noChangeArrowheads="1"/>
              </p:cNvSpPr>
              <p:nvPr/>
            </p:nvSpPr>
            <p:spPr bwMode="auto">
              <a:xfrm>
                <a:off x="2736"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7" name="Rectangle 9"/>
              <p:cNvSpPr>
                <a:spLocks noChangeAspect="1" noChangeArrowheads="1"/>
              </p:cNvSpPr>
              <p:nvPr/>
            </p:nvSpPr>
            <p:spPr bwMode="auto">
              <a:xfrm>
                <a:off x="2880"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8" name="Rectangle 10"/>
              <p:cNvSpPr>
                <a:spLocks noChangeAspect="1" noChangeArrowheads="1"/>
              </p:cNvSpPr>
              <p:nvPr/>
            </p:nvSpPr>
            <p:spPr bwMode="auto">
              <a:xfrm>
                <a:off x="3024"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49" name="Rectangle 11"/>
              <p:cNvSpPr>
                <a:spLocks noChangeAspect="1" noChangeArrowheads="1"/>
              </p:cNvSpPr>
              <p:nvPr/>
            </p:nvSpPr>
            <p:spPr bwMode="auto">
              <a:xfrm>
                <a:off x="316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50" name="Rectangle 12"/>
              <p:cNvSpPr>
                <a:spLocks noChangeAspect="1" noChangeArrowheads="1"/>
              </p:cNvSpPr>
              <p:nvPr/>
            </p:nvSpPr>
            <p:spPr bwMode="auto">
              <a:xfrm>
                <a:off x="3312"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grpSp>
        <p:sp>
          <p:nvSpPr>
            <p:cNvPr id="38" name="Text Box 13"/>
            <p:cNvSpPr txBox="1">
              <a:spLocks noChangeArrowheads="1"/>
            </p:cNvSpPr>
            <p:nvPr/>
          </p:nvSpPr>
          <p:spPr bwMode="auto">
            <a:xfrm rot="3600000">
              <a:off x="5791200" y="2819400"/>
              <a:ext cx="1676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Empty paper</a:t>
              </a:r>
            </a:p>
          </p:txBody>
        </p:sp>
        <p:sp>
          <p:nvSpPr>
            <p:cNvPr id="39" name="Text Box 14"/>
            <p:cNvSpPr txBox="1">
              <a:spLocks noChangeArrowheads="1"/>
            </p:cNvSpPr>
            <p:nvPr/>
          </p:nvSpPr>
          <p:spPr bwMode="auto">
            <a:xfrm rot="3600000">
              <a:off x="5334000" y="2667000"/>
              <a:ext cx="1371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Paper jam</a:t>
              </a:r>
            </a:p>
          </p:txBody>
        </p:sp>
        <p:sp>
          <p:nvSpPr>
            <p:cNvPr id="40" name="Text Box 15"/>
            <p:cNvSpPr txBox="1">
              <a:spLocks noChangeArrowheads="1"/>
            </p:cNvSpPr>
            <p:nvPr/>
          </p:nvSpPr>
          <p:spPr bwMode="auto">
            <a:xfrm rot="3600000">
              <a:off x="4038600" y="2514600"/>
              <a:ext cx="1066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Low ink</a:t>
              </a:r>
            </a:p>
          </p:txBody>
        </p:sp>
        <p:sp>
          <p:nvSpPr>
            <p:cNvPr id="41" name="Text Box 16"/>
            <p:cNvSpPr txBox="1">
              <a:spLocks noChangeArrowheads="1"/>
            </p:cNvSpPr>
            <p:nvPr/>
          </p:nvSpPr>
          <p:spPr bwMode="auto">
            <a:xfrm rot="3600000">
              <a:off x="3276600" y="23622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Clean</a:t>
              </a:r>
            </a:p>
          </p:txBody>
        </p:sp>
        <p:sp>
          <p:nvSpPr>
            <p:cNvPr id="42" name="Rectangle 41"/>
            <p:cNvSpPr/>
            <p:nvPr/>
          </p:nvSpPr>
          <p:spPr>
            <a:xfrm>
              <a:off x="2744788" y="914400"/>
              <a:ext cx="3656013" cy="389850"/>
            </a:xfrm>
            <a:prstGeom prst="rect">
              <a:avLst/>
            </a:prstGeom>
          </p:spPr>
          <p:txBody>
            <a:bodyPr wrap="square">
              <a:spAutoFit/>
            </a:bodyPr>
            <a:lstStyle/>
            <a:p>
              <a:r>
                <a:rPr lang="en-US" altLang="en-US" b="1" dirty="0">
                  <a:latin typeface="Courier New" pitchFamily="49" charset="0"/>
                </a:rPr>
                <a:t>7   6  5   4  3  2   1  0</a:t>
              </a:r>
              <a:endParaRPr lang="en-US" dirty="0"/>
            </a:p>
          </p:txBody>
        </p:sp>
      </p:grpSp>
    </p:spTree>
    <p:extLst>
      <p:ext uri="{BB962C8B-B14F-4D97-AF65-F5344CB8AC3E}">
        <p14:creationId xmlns="" xmlns:p14="http://schemas.microsoft.com/office/powerpoint/2010/main" val="399321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4786" name="Rectangle 2"/>
          <p:cNvSpPr>
            <a:spLocks noGrp="1" noChangeArrowheads="1"/>
          </p:cNvSpPr>
          <p:nvPr>
            <p:ph type="title" idx="4294967295"/>
          </p:nvPr>
        </p:nvSpPr>
        <p:spPr>
          <a:xfrm>
            <a:off x="685800" y="76200"/>
            <a:ext cx="7772400" cy="533400"/>
          </a:xfrm>
          <a:prstGeom prst="rect">
            <a:avLst/>
          </a:prstGeom>
        </p:spPr>
        <p:txBody>
          <a:bodyPr/>
          <a:lstStyle/>
          <a:p>
            <a:r>
              <a:rPr lang="en-US" altLang="en-US" sz="3200" b="1" dirty="0"/>
              <a:t>Using #define – Printer Status Register</a:t>
            </a:r>
          </a:p>
        </p:txBody>
      </p:sp>
      <p:sp>
        <p:nvSpPr>
          <p:cNvPr id="374787" name="Rectangle 3"/>
          <p:cNvSpPr>
            <a:spLocks noGrp="1" noChangeArrowheads="1"/>
          </p:cNvSpPr>
          <p:nvPr>
            <p:ph type="body" sz="half" idx="4294967295"/>
          </p:nvPr>
        </p:nvSpPr>
        <p:spPr>
          <a:xfrm>
            <a:off x="685800" y="3962400"/>
            <a:ext cx="7772400" cy="2743200"/>
          </a:xfrm>
        </p:spPr>
        <p:txBody>
          <a:bodyPr/>
          <a:lstStyle/>
          <a:p>
            <a:pPr marL="0" indent="0">
              <a:lnSpc>
                <a:spcPct val="150000"/>
              </a:lnSpc>
              <a:buNone/>
            </a:pPr>
            <a:r>
              <a:rPr lang="en-US" altLang="en-US" sz="2000" b="1" dirty="0">
                <a:solidFill>
                  <a:srgbClr val="800000"/>
                </a:solidFill>
                <a:latin typeface="Verdanan"/>
              </a:rPr>
              <a:t>How to set the above bits?</a:t>
            </a:r>
          </a:p>
          <a:p>
            <a:pPr>
              <a:lnSpc>
                <a:spcPct val="150000"/>
              </a:lnSpc>
              <a:buFontTx/>
              <a:buNone/>
            </a:pPr>
            <a:r>
              <a:rPr lang="en-US" altLang="en-US" sz="2000" b="1" dirty="0">
                <a:latin typeface="Verdanan"/>
              </a:rPr>
              <a:t>#define EMPTY   01	</a:t>
            </a:r>
            <a:r>
              <a:rPr lang="en-US" altLang="en-US" sz="2000" b="1" dirty="0">
                <a:latin typeface="Verdanan"/>
                <a:sym typeface="Wingdings" panose="05000000000000000000" pitchFamily="2" charset="2"/>
              </a:rPr>
              <a:t>  0000 0001	 01</a:t>
            </a:r>
            <a:endParaRPr lang="en-US" altLang="en-US" sz="2000" b="1" dirty="0">
              <a:latin typeface="Verdanan"/>
            </a:endParaRPr>
          </a:p>
          <a:p>
            <a:pPr>
              <a:lnSpc>
                <a:spcPct val="150000"/>
              </a:lnSpc>
              <a:buFontTx/>
              <a:buNone/>
            </a:pPr>
            <a:r>
              <a:rPr lang="en-US" altLang="en-US" sz="2000" b="1" dirty="0">
                <a:latin typeface="Verdanan"/>
              </a:rPr>
              <a:t>#define JAM     02	</a:t>
            </a:r>
            <a:r>
              <a:rPr lang="en-US" altLang="en-US" sz="2000" b="1" dirty="0">
                <a:latin typeface="Verdanan"/>
                <a:sym typeface="Wingdings" panose="05000000000000000000" pitchFamily="2" charset="2"/>
              </a:rPr>
              <a:t>  0000 0010	 02</a:t>
            </a:r>
            <a:r>
              <a:rPr lang="en-US" altLang="en-US" sz="2000" b="1" dirty="0">
                <a:latin typeface="Verdanan"/>
              </a:rPr>
              <a:t>   </a:t>
            </a:r>
          </a:p>
          <a:p>
            <a:pPr>
              <a:lnSpc>
                <a:spcPct val="150000"/>
              </a:lnSpc>
              <a:buFontTx/>
              <a:buNone/>
            </a:pPr>
            <a:r>
              <a:rPr lang="en-US" altLang="en-US" sz="2000" b="1" dirty="0">
                <a:latin typeface="Verdanan"/>
              </a:rPr>
              <a:t>#define LOW_INK 16	</a:t>
            </a:r>
            <a:r>
              <a:rPr lang="en-US" altLang="en-US" sz="2000" b="1" dirty="0">
                <a:latin typeface="Verdanan"/>
                <a:sym typeface="Wingdings" panose="05000000000000000000" pitchFamily="2" charset="2"/>
              </a:rPr>
              <a:t>  0001 0000	 16</a:t>
            </a:r>
            <a:endParaRPr lang="en-US" altLang="en-US" sz="2000" b="1" dirty="0">
              <a:latin typeface="Verdanan"/>
            </a:endParaRPr>
          </a:p>
          <a:p>
            <a:pPr>
              <a:lnSpc>
                <a:spcPct val="150000"/>
              </a:lnSpc>
              <a:buFontTx/>
              <a:buNone/>
            </a:pPr>
            <a:r>
              <a:rPr lang="en-US" altLang="en-US" sz="2000" b="1" dirty="0">
                <a:latin typeface="Verdanan"/>
              </a:rPr>
              <a:t>#define CLEAN   64	</a:t>
            </a:r>
            <a:r>
              <a:rPr lang="en-US" altLang="en-US" sz="2000" b="1" dirty="0">
                <a:latin typeface="Verdanan"/>
                <a:sym typeface="Wingdings" panose="05000000000000000000" pitchFamily="2" charset="2"/>
              </a:rPr>
              <a:t>  0100 0000	 64 </a:t>
            </a:r>
            <a:endParaRPr lang="en-US" altLang="en-US" sz="2000" b="1" dirty="0">
              <a:latin typeface="Verdanan"/>
            </a:endParaRPr>
          </a:p>
        </p:txBody>
      </p:sp>
      <p:grpSp>
        <p:nvGrpSpPr>
          <p:cNvPr id="3" name="Group 2"/>
          <p:cNvGrpSpPr/>
          <p:nvPr/>
        </p:nvGrpSpPr>
        <p:grpSpPr>
          <a:xfrm>
            <a:off x="2744788" y="1371600"/>
            <a:ext cx="4037012" cy="2743200"/>
            <a:chOff x="2744788" y="914400"/>
            <a:chExt cx="4037012" cy="2895600"/>
          </a:xfrm>
        </p:grpSpPr>
        <p:grpSp>
          <p:nvGrpSpPr>
            <p:cNvPr id="374788" name="Group 4"/>
            <p:cNvGrpSpPr>
              <a:grpSpLocks noChangeAspect="1"/>
            </p:cNvGrpSpPr>
            <p:nvPr/>
          </p:nvGrpSpPr>
          <p:grpSpPr bwMode="auto">
            <a:xfrm>
              <a:off x="2744788" y="1219200"/>
              <a:ext cx="3656012" cy="914400"/>
              <a:chOff x="2304" y="864"/>
              <a:chExt cx="1152" cy="288"/>
            </a:xfrm>
          </p:grpSpPr>
          <p:sp>
            <p:nvSpPr>
              <p:cNvPr id="374789" name="Rectangle 5"/>
              <p:cNvSpPr>
                <a:spLocks noChangeAspect="1" noChangeArrowheads="1"/>
              </p:cNvSpPr>
              <p:nvPr/>
            </p:nvSpPr>
            <p:spPr bwMode="auto">
              <a:xfrm>
                <a:off x="2304"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0" name="Rectangle 6"/>
              <p:cNvSpPr>
                <a:spLocks noChangeAspect="1" noChangeArrowheads="1"/>
              </p:cNvSpPr>
              <p:nvPr/>
            </p:nvSpPr>
            <p:spPr bwMode="auto">
              <a:xfrm>
                <a:off x="244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1" name="Rectangle 7"/>
              <p:cNvSpPr>
                <a:spLocks noChangeAspect="1" noChangeArrowheads="1"/>
              </p:cNvSpPr>
              <p:nvPr/>
            </p:nvSpPr>
            <p:spPr bwMode="auto">
              <a:xfrm>
                <a:off x="2592"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2" name="Rectangle 8"/>
              <p:cNvSpPr>
                <a:spLocks noChangeAspect="1" noChangeArrowheads="1"/>
              </p:cNvSpPr>
              <p:nvPr/>
            </p:nvSpPr>
            <p:spPr bwMode="auto">
              <a:xfrm>
                <a:off x="2736"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3" name="Rectangle 9"/>
              <p:cNvSpPr>
                <a:spLocks noChangeAspect="1" noChangeArrowheads="1"/>
              </p:cNvSpPr>
              <p:nvPr/>
            </p:nvSpPr>
            <p:spPr bwMode="auto">
              <a:xfrm>
                <a:off x="2880"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4" name="Rectangle 10"/>
              <p:cNvSpPr>
                <a:spLocks noChangeAspect="1" noChangeArrowheads="1"/>
              </p:cNvSpPr>
              <p:nvPr/>
            </p:nvSpPr>
            <p:spPr bwMode="auto">
              <a:xfrm>
                <a:off x="3024"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5" name="Rectangle 11"/>
              <p:cNvSpPr>
                <a:spLocks noChangeAspect="1" noChangeArrowheads="1"/>
              </p:cNvSpPr>
              <p:nvPr/>
            </p:nvSpPr>
            <p:spPr bwMode="auto">
              <a:xfrm>
                <a:off x="316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74796" name="Rectangle 12"/>
              <p:cNvSpPr>
                <a:spLocks noChangeAspect="1" noChangeArrowheads="1"/>
              </p:cNvSpPr>
              <p:nvPr/>
            </p:nvSpPr>
            <p:spPr bwMode="auto">
              <a:xfrm>
                <a:off x="3312"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grpSp>
        <p:sp>
          <p:nvSpPr>
            <p:cNvPr id="374797" name="Text Box 13"/>
            <p:cNvSpPr txBox="1">
              <a:spLocks noChangeArrowheads="1"/>
            </p:cNvSpPr>
            <p:nvPr/>
          </p:nvSpPr>
          <p:spPr bwMode="auto">
            <a:xfrm rot="3600000">
              <a:off x="5791200" y="2819400"/>
              <a:ext cx="1676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Empty paper</a:t>
              </a:r>
            </a:p>
          </p:txBody>
        </p:sp>
        <p:sp>
          <p:nvSpPr>
            <p:cNvPr id="374798" name="Text Box 14"/>
            <p:cNvSpPr txBox="1">
              <a:spLocks noChangeArrowheads="1"/>
            </p:cNvSpPr>
            <p:nvPr/>
          </p:nvSpPr>
          <p:spPr bwMode="auto">
            <a:xfrm rot="3600000">
              <a:off x="5334000" y="2667000"/>
              <a:ext cx="1371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Paper jam</a:t>
              </a:r>
            </a:p>
          </p:txBody>
        </p:sp>
        <p:sp>
          <p:nvSpPr>
            <p:cNvPr id="374799" name="Text Box 15"/>
            <p:cNvSpPr txBox="1">
              <a:spLocks noChangeArrowheads="1"/>
            </p:cNvSpPr>
            <p:nvPr/>
          </p:nvSpPr>
          <p:spPr bwMode="auto">
            <a:xfrm rot="3600000">
              <a:off x="4038600" y="2514600"/>
              <a:ext cx="1066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Low ink</a:t>
              </a:r>
            </a:p>
          </p:txBody>
        </p:sp>
        <p:sp>
          <p:nvSpPr>
            <p:cNvPr id="374800" name="Text Box 16"/>
            <p:cNvSpPr txBox="1">
              <a:spLocks noChangeArrowheads="1"/>
            </p:cNvSpPr>
            <p:nvPr/>
          </p:nvSpPr>
          <p:spPr bwMode="auto">
            <a:xfrm rot="3600000">
              <a:off x="3276600" y="23622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Clean</a:t>
              </a:r>
            </a:p>
          </p:txBody>
        </p:sp>
        <p:sp>
          <p:nvSpPr>
            <p:cNvPr id="2" name="Rectangle 1"/>
            <p:cNvSpPr/>
            <p:nvPr/>
          </p:nvSpPr>
          <p:spPr>
            <a:xfrm>
              <a:off x="2744788" y="914400"/>
              <a:ext cx="3656013" cy="389850"/>
            </a:xfrm>
            <a:prstGeom prst="rect">
              <a:avLst/>
            </a:prstGeom>
          </p:spPr>
          <p:txBody>
            <a:bodyPr wrap="square">
              <a:spAutoFit/>
            </a:bodyPr>
            <a:lstStyle/>
            <a:p>
              <a:r>
                <a:rPr lang="en-US" altLang="en-US" b="1" dirty="0">
                  <a:latin typeface="Courier New" pitchFamily="49" charset="0"/>
                </a:rPr>
                <a:t>7   6  5   4  3  2   1  0</a:t>
              </a:r>
              <a:endParaRPr lang="en-US" dirty="0"/>
            </a:p>
          </p:txBody>
        </p:sp>
      </p:grpSp>
      <p:sp>
        <p:nvSpPr>
          <p:cNvPr id="4" name="Rectangle 3"/>
          <p:cNvSpPr/>
          <p:nvPr/>
        </p:nvSpPr>
        <p:spPr>
          <a:xfrm>
            <a:off x="304800" y="849868"/>
            <a:ext cx="3698448" cy="369332"/>
          </a:xfrm>
          <a:prstGeom prst="rect">
            <a:avLst/>
          </a:prstGeom>
        </p:spPr>
        <p:txBody>
          <a:bodyPr wrap="none">
            <a:spAutoFit/>
          </a:bodyPr>
          <a:lstStyle/>
          <a:p>
            <a:r>
              <a:rPr lang="en-US" altLang="en-US" b="1" dirty="0">
                <a:solidFill>
                  <a:srgbClr val="800000"/>
                </a:solidFill>
                <a:latin typeface="Verdanan"/>
              </a:rPr>
              <a:t>Example: </a:t>
            </a:r>
            <a:r>
              <a:rPr lang="en-US" altLang="en-US" b="1" dirty="0">
                <a:solidFill>
                  <a:schemeClr val="accent1">
                    <a:lumMod val="50000"/>
                  </a:schemeClr>
                </a:solidFill>
                <a:latin typeface="Verdanan"/>
              </a:rPr>
              <a:t>Printer Status register</a:t>
            </a:r>
            <a:endParaRPr lang="en-US" dirty="0">
              <a:solidFill>
                <a:schemeClr val="accent1">
                  <a:lumMod val="50000"/>
                </a:schemeClr>
              </a:solidFill>
            </a:endParaRPr>
          </a:p>
        </p:txBody>
      </p:sp>
    </p:spTree>
    <p:extLst>
      <p:ext uri="{BB962C8B-B14F-4D97-AF65-F5344CB8AC3E}">
        <p14:creationId xmlns="" xmlns:p14="http://schemas.microsoft.com/office/powerpoint/2010/main" val="5292500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4787">
                                            <p:txEl>
                                              <p:pRg st="0" end="0"/>
                                            </p:txEl>
                                          </p:spTgt>
                                        </p:tgtEl>
                                        <p:attrNameLst>
                                          <p:attrName>style.visibility</p:attrName>
                                        </p:attrNameLst>
                                      </p:cBhvr>
                                      <p:to>
                                        <p:strVal val="visible"/>
                                      </p:to>
                                    </p:set>
                                    <p:animEffect transition="in" filter="fade">
                                      <p:cBhvr>
                                        <p:cTn id="15" dur="500"/>
                                        <p:tgtEl>
                                          <p:spTgt spid="37478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4787">
                                            <p:txEl>
                                              <p:pRg st="1" end="1"/>
                                            </p:txEl>
                                          </p:spTgt>
                                        </p:tgtEl>
                                        <p:attrNameLst>
                                          <p:attrName>style.visibility</p:attrName>
                                        </p:attrNameLst>
                                      </p:cBhvr>
                                      <p:to>
                                        <p:strVal val="visible"/>
                                      </p:to>
                                    </p:set>
                                    <p:animEffect transition="in" filter="fade">
                                      <p:cBhvr>
                                        <p:cTn id="20" dur="500"/>
                                        <p:tgtEl>
                                          <p:spTgt spid="37478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4787">
                                            <p:txEl>
                                              <p:pRg st="2" end="2"/>
                                            </p:txEl>
                                          </p:spTgt>
                                        </p:tgtEl>
                                        <p:attrNameLst>
                                          <p:attrName>style.visibility</p:attrName>
                                        </p:attrNameLst>
                                      </p:cBhvr>
                                      <p:to>
                                        <p:strVal val="visible"/>
                                      </p:to>
                                    </p:set>
                                    <p:animEffect transition="in" filter="fade">
                                      <p:cBhvr>
                                        <p:cTn id="25" dur="500"/>
                                        <p:tgtEl>
                                          <p:spTgt spid="37478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4787">
                                            <p:txEl>
                                              <p:pRg st="3" end="3"/>
                                            </p:txEl>
                                          </p:spTgt>
                                        </p:tgtEl>
                                        <p:attrNameLst>
                                          <p:attrName>style.visibility</p:attrName>
                                        </p:attrNameLst>
                                      </p:cBhvr>
                                      <p:to>
                                        <p:strVal val="visible"/>
                                      </p:to>
                                    </p:set>
                                    <p:animEffect transition="in" filter="fade">
                                      <p:cBhvr>
                                        <p:cTn id="30" dur="500"/>
                                        <p:tgtEl>
                                          <p:spTgt spid="37478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4787">
                                            <p:txEl>
                                              <p:pRg st="4" end="4"/>
                                            </p:txEl>
                                          </p:spTgt>
                                        </p:tgtEl>
                                        <p:attrNameLst>
                                          <p:attrName>style.visibility</p:attrName>
                                        </p:attrNameLst>
                                      </p:cBhvr>
                                      <p:to>
                                        <p:strVal val="visible"/>
                                      </p:to>
                                    </p:set>
                                    <p:animEffect transition="in" filter="fade">
                                      <p:cBhvr>
                                        <p:cTn id="35" dur="500"/>
                                        <p:tgtEl>
                                          <p:spTgt spid="374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82" name="Rectangle 2"/>
          <p:cNvSpPr>
            <a:spLocks noGrp="1" noChangeArrowheads="1"/>
          </p:cNvSpPr>
          <p:nvPr>
            <p:ph type="title" idx="4294967295"/>
          </p:nvPr>
        </p:nvSpPr>
        <p:spPr>
          <a:xfrm>
            <a:off x="685800" y="76200"/>
            <a:ext cx="7772400" cy="457200"/>
          </a:xfrm>
          <a:prstGeom prst="rect">
            <a:avLst/>
          </a:prstGeom>
        </p:spPr>
        <p:txBody>
          <a:bodyPr/>
          <a:lstStyle/>
          <a:p>
            <a:r>
              <a:rPr lang="en-US" altLang="en-US" sz="3200" b="1" dirty="0"/>
              <a:t>Using #define – Key points</a:t>
            </a:r>
          </a:p>
        </p:txBody>
      </p:sp>
      <p:sp>
        <p:nvSpPr>
          <p:cNvPr id="378883" name="Rectangle 3"/>
          <p:cNvSpPr>
            <a:spLocks noGrp="1" noChangeArrowheads="1"/>
          </p:cNvSpPr>
          <p:nvPr>
            <p:ph type="body" idx="4294967295"/>
          </p:nvPr>
        </p:nvSpPr>
        <p:spPr>
          <a:xfrm>
            <a:off x="457200" y="990600"/>
            <a:ext cx="8229600" cy="5334000"/>
          </a:xfrm>
        </p:spPr>
        <p:txBody>
          <a:bodyPr/>
          <a:lstStyle/>
          <a:p>
            <a:pPr>
              <a:lnSpc>
                <a:spcPct val="150000"/>
              </a:lnSpc>
            </a:pPr>
            <a:r>
              <a:rPr lang="en-US" altLang="en-US" sz="2000" b="1" dirty="0">
                <a:solidFill>
                  <a:srgbClr val="800000"/>
                </a:solidFill>
                <a:latin typeface="Verdana" panose="020B0604030504040204" pitchFamily="34" charset="0"/>
                <a:ea typeface="Verdana" panose="020B0604030504040204" pitchFamily="34" charset="0"/>
                <a:cs typeface="Verdana" panose="020B0604030504040204" pitchFamily="34" charset="0"/>
              </a:rPr>
              <a:t>Used very widely in </a:t>
            </a:r>
            <a:r>
              <a:rPr lang="en-US" altLang="en-US" sz="2000" b="1" i="1" dirty="0">
                <a:solidFill>
                  <a:srgbClr val="800000"/>
                </a:solidFill>
                <a:latin typeface="Verdana" panose="020B0604030504040204" pitchFamily="34" charset="0"/>
                <a:ea typeface="Verdana" panose="020B0604030504040204" pitchFamily="34" charset="0"/>
                <a:cs typeface="Verdana" panose="020B0604030504040204" pitchFamily="34" charset="0"/>
              </a:rPr>
              <a:t>C</a:t>
            </a:r>
            <a:endParaRPr lang="en-US" altLang="en-US" sz="2000" b="1" dirty="0">
              <a:solidFill>
                <a:srgbClr val="800000"/>
              </a:solidFill>
              <a:latin typeface="Verdana" panose="020B0604030504040204" pitchFamily="34" charset="0"/>
              <a:ea typeface="Verdana" panose="020B0604030504040204" pitchFamily="34" charset="0"/>
              <a:cs typeface="Verdana" panose="020B0604030504040204" pitchFamily="34" charset="0"/>
            </a:endParaRP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Including a </a:t>
            </a:r>
            <a:r>
              <a:rPr lang="en-US" altLang="en-US" sz="2000" i="1" dirty="0">
                <a:latin typeface="Verdana" panose="020B0604030504040204" pitchFamily="34" charset="0"/>
                <a:ea typeface="Verdana" panose="020B0604030504040204" pitchFamily="34" charset="0"/>
                <a:cs typeface="Verdana" panose="020B0604030504040204" pitchFamily="34" charset="0"/>
              </a:rPr>
              <a:t>lot</a:t>
            </a:r>
            <a:r>
              <a:rPr lang="en-US" altLang="en-US" sz="2000" dirty="0">
                <a:latin typeface="Verdana" panose="020B0604030504040204" pitchFamily="34" charset="0"/>
                <a:ea typeface="Verdana" panose="020B0604030504040204" pitchFamily="34" charset="0"/>
                <a:cs typeface="Verdana" panose="020B0604030504040204" pitchFamily="34" charset="0"/>
              </a:rPr>
              <a:t> of existing code</a:t>
            </a:r>
          </a:p>
          <a:p>
            <a:pPr>
              <a:lnSpc>
                <a:spcPct val="150000"/>
              </a:lnSpc>
            </a:pPr>
            <a:r>
              <a:rPr lang="en-US" altLang="en-US" sz="2000" b="1" dirty="0">
                <a:solidFill>
                  <a:srgbClr val="800000"/>
                </a:solidFill>
                <a:latin typeface="Verdana" panose="020B0604030504040204" pitchFamily="34" charset="0"/>
                <a:ea typeface="Verdana" panose="020B0604030504040204" pitchFamily="34" charset="0"/>
                <a:cs typeface="Verdana" panose="020B0604030504040204" pitchFamily="34" charset="0"/>
              </a:rPr>
              <a:t>No checking</a:t>
            </a: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You are on your own to be sure the right bits are set</a:t>
            </a:r>
          </a:p>
          <a:p>
            <a:pPr>
              <a:lnSpc>
                <a:spcPct val="150000"/>
              </a:lnSpc>
            </a:pPr>
            <a:r>
              <a:rPr lang="en-US" altLang="en-US" sz="2000" b="1" dirty="0">
                <a:solidFill>
                  <a:srgbClr val="800000"/>
                </a:solidFill>
                <a:latin typeface="Verdana" panose="020B0604030504040204" pitchFamily="34" charset="0"/>
                <a:ea typeface="Verdana" panose="020B0604030504040204" pitchFamily="34" charset="0"/>
                <a:cs typeface="Verdana" panose="020B0604030504040204" pitchFamily="34" charset="0"/>
              </a:rPr>
              <a:t>Machine dependent</a:t>
            </a: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Need to know </a:t>
            </a:r>
            <a:r>
              <a:rPr lang="en-US" altLang="en-US" sz="2000" i="1" dirty="0">
                <a:latin typeface="Verdana" panose="020B0604030504040204" pitchFamily="34" charset="0"/>
                <a:ea typeface="Verdana" panose="020B0604030504040204" pitchFamily="34" charset="0"/>
                <a:cs typeface="Verdana" panose="020B0604030504040204" pitchFamily="34" charset="0"/>
              </a:rPr>
              <a:t>bit order</a:t>
            </a:r>
            <a:r>
              <a:rPr lang="en-US" altLang="en-US" sz="2000" dirty="0">
                <a:latin typeface="Verdana" panose="020B0604030504040204" pitchFamily="34" charset="0"/>
                <a:ea typeface="Verdana" panose="020B0604030504040204" pitchFamily="34" charset="0"/>
                <a:cs typeface="Verdana" panose="020B0604030504040204" pitchFamily="34" charset="0"/>
              </a:rPr>
              <a:t> in bytes, </a:t>
            </a:r>
            <a:r>
              <a:rPr lang="en-US" altLang="en-US" sz="2000" i="1" dirty="0">
                <a:latin typeface="Verdana" panose="020B0604030504040204" pitchFamily="34" charset="0"/>
                <a:ea typeface="Verdana" panose="020B0604030504040204" pitchFamily="34" charset="0"/>
                <a:cs typeface="Verdana" panose="020B0604030504040204" pitchFamily="34" charset="0"/>
              </a:rPr>
              <a:t>byte order</a:t>
            </a:r>
            <a:r>
              <a:rPr lang="en-US" altLang="en-US" sz="2000" dirty="0">
                <a:latin typeface="Verdana" panose="020B0604030504040204" pitchFamily="34" charset="0"/>
                <a:ea typeface="Verdana" panose="020B0604030504040204" pitchFamily="34" charset="0"/>
                <a:cs typeface="Verdana" panose="020B0604030504040204" pitchFamily="34" charset="0"/>
              </a:rPr>
              <a:t> in words</a:t>
            </a: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Problems of portability – </a:t>
            </a:r>
            <a:r>
              <a:rPr lang="en-US" altLang="en-US" sz="2000" dirty="0">
                <a:solidFill>
                  <a:srgbClr val="006600"/>
                </a:solidFill>
                <a:latin typeface="Verdana" panose="020B0604030504040204" pitchFamily="34" charset="0"/>
                <a:ea typeface="Verdana" panose="020B0604030504040204" pitchFamily="34" charset="0"/>
                <a:cs typeface="Verdana" panose="020B0604030504040204" pitchFamily="34" charset="0"/>
              </a:rPr>
              <a:t>Little Endian, Big Endian</a:t>
            </a:r>
          </a:p>
          <a:p>
            <a:pPr>
              <a:lnSpc>
                <a:spcPct val="150000"/>
              </a:lnSpc>
            </a:pPr>
            <a:r>
              <a:rPr lang="en-US" altLang="en-US" sz="2000" b="1" dirty="0">
                <a:solidFill>
                  <a:srgbClr val="800000"/>
                </a:solidFill>
                <a:latin typeface="Verdana" panose="020B0604030504040204" pitchFamily="34" charset="0"/>
                <a:ea typeface="Verdana" panose="020B0604030504040204" pitchFamily="34" charset="0"/>
                <a:cs typeface="Verdana" panose="020B0604030504040204" pitchFamily="34" charset="0"/>
              </a:rPr>
              <a:t>Integer fields within a register – complex to handle</a:t>
            </a: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Need to </a:t>
            </a:r>
            <a:r>
              <a:rPr lang="en-US" altLang="en-US" sz="2000" b="1" dirty="0">
                <a:latin typeface="Verdana" panose="020B0604030504040204" pitchFamily="34" charset="0"/>
                <a:ea typeface="Verdana" panose="020B0604030504040204" pitchFamily="34" charset="0"/>
                <a:cs typeface="Verdana" panose="020B0604030504040204" pitchFamily="34" charset="0"/>
              </a:rPr>
              <a:t>AND</a:t>
            </a:r>
            <a:r>
              <a:rPr lang="en-US" altLang="en-US" sz="2000" dirty="0">
                <a:latin typeface="Verdana" panose="020B0604030504040204" pitchFamily="34" charset="0"/>
                <a:ea typeface="Verdana" panose="020B0604030504040204" pitchFamily="34" charset="0"/>
                <a:cs typeface="Verdana" panose="020B0604030504040204" pitchFamily="34" charset="0"/>
              </a:rPr>
              <a:t> </a:t>
            </a:r>
            <a:r>
              <a:rPr lang="en-US" altLang="en-US" sz="2000" dirty="0" err="1">
                <a:latin typeface="Verdana" panose="020B0604030504040204" pitchFamily="34" charset="0"/>
                <a:ea typeface="Verdana" panose="020B0604030504040204" pitchFamily="34" charset="0"/>
                <a:cs typeface="Verdana" panose="020B0604030504040204" pitchFamily="34" charset="0"/>
              </a:rPr>
              <a:t>and</a:t>
            </a:r>
            <a:r>
              <a:rPr lang="en-US" altLang="en-US" sz="2000" dirty="0">
                <a:latin typeface="Verdana" panose="020B0604030504040204" pitchFamily="34" charset="0"/>
                <a:ea typeface="Verdana" panose="020B0604030504040204" pitchFamily="34" charset="0"/>
                <a:cs typeface="Verdana" panose="020B0604030504040204" pitchFamily="34" charset="0"/>
              </a:rPr>
              <a:t> shift to extract</a:t>
            </a:r>
          </a:p>
          <a:p>
            <a:pPr lvl="2">
              <a:lnSpc>
                <a:spcPct val="15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Need to shift and </a:t>
            </a:r>
            <a:r>
              <a:rPr lang="en-US" altLang="en-US" sz="2000" b="1" dirty="0">
                <a:latin typeface="Verdana" panose="020B0604030504040204" pitchFamily="34" charset="0"/>
                <a:ea typeface="Verdana" panose="020B0604030504040204" pitchFamily="34" charset="0"/>
                <a:cs typeface="Verdana" panose="020B0604030504040204" pitchFamily="34" charset="0"/>
              </a:rPr>
              <a:t>OR</a:t>
            </a:r>
            <a:r>
              <a:rPr lang="en-US" altLang="en-US" sz="2000" dirty="0">
                <a:latin typeface="Verdana" panose="020B0604030504040204" pitchFamily="34" charset="0"/>
                <a:ea typeface="Verdana" panose="020B0604030504040204" pitchFamily="34" charset="0"/>
                <a:cs typeface="Verdana" panose="020B0604030504040204" pitchFamily="34" charset="0"/>
              </a:rPr>
              <a:t> to insert</a:t>
            </a:r>
          </a:p>
        </p:txBody>
      </p:sp>
    </p:spTree>
    <p:extLst>
      <p:ext uri="{BB962C8B-B14F-4D97-AF65-F5344CB8AC3E}">
        <p14:creationId xmlns="" xmlns:p14="http://schemas.microsoft.com/office/powerpoint/2010/main" val="2465236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883">
                                            <p:txEl>
                                              <p:pRg st="2" end="2"/>
                                            </p:txEl>
                                          </p:spTgt>
                                        </p:tgtEl>
                                        <p:attrNameLst>
                                          <p:attrName>style.visibility</p:attrName>
                                        </p:attrNameLst>
                                      </p:cBhvr>
                                      <p:to>
                                        <p:strVal val="visible"/>
                                      </p:to>
                                    </p:set>
                                    <p:animEffect transition="in" filter="fade">
                                      <p:cBhvr>
                                        <p:cTn id="7" dur="500"/>
                                        <p:tgtEl>
                                          <p:spTgt spid="37888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8883">
                                            <p:txEl>
                                              <p:pRg st="3" end="3"/>
                                            </p:txEl>
                                          </p:spTgt>
                                        </p:tgtEl>
                                        <p:attrNameLst>
                                          <p:attrName>style.visibility</p:attrName>
                                        </p:attrNameLst>
                                      </p:cBhvr>
                                      <p:to>
                                        <p:strVal val="visible"/>
                                      </p:to>
                                    </p:set>
                                    <p:animEffect transition="in" filter="fade">
                                      <p:cBhvr>
                                        <p:cTn id="10" dur="500"/>
                                        <p:tgtEl>
                                          <p:spTgt spid="37888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8883">
                                            <p:txEl>
                                              <p:pRg st="4" end="4"/>
                                            </p:txEl>
                                          </p:spTgt>
                                        </p:tgtEl>
                                        <p:attrNameLst>
                                          <p:attrName>style.visibility</p:attrName>
                                        </p:attrNameLst>
                                      </p:cBhvr>
                                      <p:to>
                                        <p:strVal val="visible"/>
                                      </p:to>
                                    </p:set>
                                    <p:animEffect transition="in" filter="fade">
                                      <p:cBhvr>
                                        <p:cTn id="15" dur="500"/>
                                        <p:tgtEl>
                                          <p:spTgt spid="37888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78883">
                                            <p:txEl>
                                              <p:pRg st="5" end="5"/>
                                            </p:txEl>
                                          </p:spTgt>
                                        </p:tgtEl>
                                        <p:attrNameLst>
                                          <p:attrName>style.visibility</p:attrName>
                                        </p:attrNameLst>
                                      </p:cBhvr>
                                      <p:to>
                                        <p:strVal val="visible"/>
                                      </p:to>
                                    </p:set>
                                    <p:animEffect transition="in" filter="fade">
                                      <p:cBhvr>
                                        <p:cTn id="18" dur="500"/>
                                        <p:tgtEl>
                                          <p:spTgt spid="37888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78883">
                                            <p:txEl>
                                              <p:pRg st="6" end="6"/>
                                            </p:txEl>
                                          </p:spTgt>
                                        </p:tgtEl>
                                        <p:attrNameLst>
                                          <p:attrName>style.visibility</p:attrName>
                                        </p:attrNameLst>
                                      </p:cBhvr>
                                      <p:to>
                                        <p:strVal val="visible"/>
                                      </p:to>
                                    </p:set>
                                    <p:animEffect transition="in" filter="fade">
                                      <p:cBhvr>
                                        <p:cTn id="21" dur="500"/>
                                        <p:tgtEl>
                                          <p:spTgt spid="37888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8883">
                                            <p:txEl>
                                              <p:pRg st="7" end="7"/>
                                            </p:txEl>
                                          </p:spTgt>
                                        </p:tgtEl>
                                        <p:attrNameLst>
                                          <p:attrName>style.visibility</p:attrName>
                                        </p:attrNameLst>
                                      </p:cBhvr>
                                      <p:to>
                                        <p:strVal val="visible"/>
                                      </p:to>
                                    </p:set>
                                    <p:animEffect transition="in" filter="fade">
                                      <p:cBhvr>
                                        <p:cTn id="26" dur="500"/>
                                        <p:tgtEl>
                                          <p:spTgt spid="37888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78883">
                                            <p:txEl>
                                              <p:pRg st="8" end="8"/>
                                            </p:txEl>
                                          </p:spTgt>
                                        </p:tgtEl>
                                        <p:attrNameLst>
                                          <p:attrName>style.visibility</p:attrName>
                                        </p:attrNameLst>
                                      </p:cBhvr>
                                      <p:to>
                                        <p:strVal val="visible"/>
                                      </p:to>
                                    </p:set>
                                    <p:animEffect transition="in" filter="fade">
                                      <p:cBhvr>
                                        <p:cTn id="29" dur="500"/>
                                        <p:tgtEl>
                                          <p:spTgt spid="37888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78883">
                                            <p:txEl>
                                              <p:pRg st="9" end="9"/>
                                            </p:txEl>
                                          </p:spTgt>
                                        </p:tgtEl>
                                        <p:attrNameLst>
                                          <p:attrName>style.visibility</p:attrName>
                                        </p:attrNameLst>
                                      </p:cBhvr>
                                      <p:to>
                                        <p:strVal val="visible"/>
                                      </p:to>
                                    </p:set>
                                    <p:animEffect transition="in" filter="fade">
                                      <p:cBhvr>
                                        <p:cTn id="32" dur="500"/>
                                        <p:tgtEl>
                                          <p:spTgt spid="3788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743200"/>
            <a:ext cx="5791200" cy="646331"/>
          </a:xfrm>
          <a:prstGeom prst="rect">
            <a:avLst/>
          </a:prstGeom>
        </p:spPr>
        <p:txBody>
          <a:bodyPr wrap="square">
            <a:spAutoFit/>
          </a:bodyPr>
          <a:lstStyle/>
          <a:p>
            <a:pPr algn="ctr">
              <a:spcBef>
                <a:spcPts val="600"/>
              </a:spcBef>
              <a:spcAft>
                <a:spcPts val="600"/>
              </a:spcAft>
            </a:pPr>
            <a:r>
              <a:rPr lang="en-US" sz="3600" b="1" dirty="0">
                <a:solidFill>
                  <a:srgbClr val="C00000"/>
                </a:solidFill>
                <a:latin typeface="Bookman Old Style" pitchFamily="18" charset="0"/>
              </a:rPr>
              <a:t>(a) Structures</a:t>
            </a:r>
          </a:p>
        </p:txBody>
      </p:sp>
    </p:spTree>
    <p:extLst>
      <p:ext uri="{BB962C8B-B14F-4D97-AF65-F5344CB8AC3E}">
        <p14:creationId xmlns="" xmlns:p14="http://schemas.microsoft.com/office/powerpoint/2010/main" val="3748301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2"/>
          <p:cNvSpPr>
            <a:spLocks noGrp="1" noChangeArrowheads="1"/>
          </p:cNvSpPr>
          <p:nvPr>
            <p:ph type="title"/>
          </p:nvPr>
        </p:nvSpPr>
        <p:spPr>
          <a:xfrm>
            <a:off x="1447800" y="76200"/>
            <a:ext cx="6858000" cy="533400"/>
          </a:xfrm>
        </p:spPr>
        <p:txBody>
          <a:bodyPr/>
          <a:lstStyle/>
          <a:p>
            <a:pPr eaLnBrk="1" hangingPunct="1"/>
            <a:r>
              <a:rPr lang="en-US" altLang="en-US" sz="3200" b="1" dirty="0"/>
              <a:t>Bit-fields</a:t>
            </a:r>
          </a:p>
        </p:txBody>
      </p:sp>
      <p:grpSp>
        <p:nvGrpSpPr>
          <p:cNvPr id="19463" name="Group 4"/>
          <p:cNvGrpSpPr>
            <a:grpSpLocks/>
          </p:cNvGrpSpPr>
          <p:nvPr/>
        </p:nvGrpSpPr>
        <p:grpSpPr bwMode="auto">
          <a:xfrm>
            <a:off x="2684462" y="5629275"/>
            <a:ext cx="3030538" cy="771525"/>
            <a:chOff x="3024" y="3072"/>
            <a:chExt cx="1909" cy="486"/>
          </a:xfrm>
        </p:grpSpPr>
        <p:grpSp>
          <p:nvGrpSpPr>
            <p:cNvPr id="19465" name="Group 5"/>
            <p:cNvGrpSpPr>
              <a:grpSpLocks/>
            </p:cNvGrpSpPr>
            <p:nvPr/>
          </p:nvGrpSpPr>
          <p:grpSpPr bwMode="auto">
            <a:xfrm>
              <a:off x="3024" y="3264"/>
              <a:ext cx="1909" cy="294"/>
              <a:chOff x="3264" y="3216"/>
              <a:chExt cx="1909" cy="294"/>
            </a:xfrm>
          </p:grpSpPr>
          <p:sp>
            <p:nvSpPr>
              <p:cNvPr id="19473" name="Text Box 6"/>
              <p:cNvSpPr txBox="1">
                <a:spLocks noChangeArrowheads="1"/>
              </p:cNvSpPr>
              <p:nvPr/>
            </p:nvSpPr>
            <p:spPr bwMode="auto">
              <a:xfrm>
                <a:off x="326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1</a:t>
                </a:r>
              </a:p>
            </p:txBody>
          </p:sp>
          <p:sp>
            <p:nvSpPr>
              <p:cNvPr id="19474" name="Text Box 7"/>
              <p:cNvSpPr txBox="1">
                <a:spLocks noChangeArrowheads="1"/>
              </p:cNvSpPr>
              <p:nvPr/>
            </p:nvSpPr>
            <p:spPr bwMode="auto">
              <a:xfrm>
                <a:off x="350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1</a:t>
                </a:r>
              </a:p>
            </p:txBody>
          </p:sp>
          <p:sp>
            <p:nvSpPr>
              <p:cNvPr id="19475" name="Text Box 8"/>
              <p:cNvSpPr txBox="1">
                <a:spLocks noChangeArrowheads="1"/>
              </p:cNvSpPr>
              <p:nvPr/>
            </p:nvSpPr>
            <p:spPr bwMode="auto">
              <a:xfrm>
                <a:off x="374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0</a:t>
                </a:r>
              </a:p>
            </p:txBody>
          </p:sp>
          <p:sp>
            <p:nvSpPr>
              <p:cNvPr id="19476" name="Text Box 9"/>
              <p:cNvSpPr txBox="1">
                <a:spLocks noChangeArrowheads="1"/>
              </p:cNvSpPr>
              <p:nvPr/>
            </p:nvSpPr>
            <p:spPr bwMode="auto">
              <a:xfrm>
                <a:off x="398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1</a:t>
                </a:r>
              </a:p>
            </p:txBody>
          </p:sp>
          <p:sp>
            <p:nvSpPr>
              <p:cNvPr id="19477" name="Text Box 10"/>
              <p:cNvSpPr txBox="1">
                <a:spLocks noChangeArrowheads="1"/>
              </p:cNvSpPr>
              <p:nvPr/>
            </p:nvSpPr>
            <p:spPr bwMode="auto">
              <a:xfrm>
                <a:off x="422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1</a:t>
                </a:r>
              </a:p>
            </p:txBody>
          </p:sp>
          <p:sp>
            <p:nvSpPr>
              <p:cNvPr id="19478" name="Text Box 11"/>
              <p:cNvSpPr txBox="1">
                <a:spLocks noChangeArrowheads="1"/>
              </p:cNvSpPr>
              <p:nvPr/>
            </p:nvSpPr>
            <p:spPr bwMode="auto">
              <a:xfrm>
                <a:off x="4464" y="3216"/>
                <a:ext cx="229" cy="294"/>
              </a:xfrm>
              <a:prstGeom prst="rect">
                <a:avLst/>
              </a:prstGeom>
              <a:solidFill>
                <a:srgbClr val="33CC33"/>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a:latin typeface="Courier New" pitchFamily="49" charset="0"/>
                  </a:rPr>
                  <a:t>0</a:t>
                </a:r>
              </a:p>
            </p:txBody>
          </p:sp>
          <p:sp>
            <p:nvSpPr>
              <p:cNvPr id="19479" name="Text Box 12"/>
              <p:cNvSpPr txBox="1">
                <a:spLocks noChangeArrowheads="1"/>
              </p:cNvSpPr>
              <p:nvPr/>
            </p:nvSpPr>
            <p:spPr bwMode="auto">
              <a:xfrm>
                <a:off x="4704" y="3216"/>
                <a:ext cx="229" cy="294"/>
              </a:xfrm>
              <a:prstGeom prst="rect">
                <a:avLst/>
              </a:prstGeom>
              <a:solidFill>
                <a:schemeClr val="folHlink"/>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b="0">
                    <a:latin typeface="Courier New" pitchFamily="49" charset="0"/>
                  </a:rPr>
                  <a:t>…</a:t>
                </a:r>
              </a:p>
            </p:txBody>
          </p:sp>
          <p:sp>
            <p:nvSpPr>
              <p:cNvPr id="19480" name="Text Box 13"/>
              <p:cNvSpPr txBox="1">
                <a:spLocks noChangeArrowheads="1"/>
              </p:cNvSpPr>
              <p:nvPr/>
            </p:nvSpPr>
            <p:spPr bwMode="auto">
              <a:xfrm>
                <a:off x="4944" y="3216"/>
                <a:ext cx="229" cy="294"/>
              </a:xfrm>
              <a:prstGeom prst="rect">
                <a:avLst/>
              </a:prstGeom>
              <a:solidFill>
                <a:schemeClr val="folHlink"/>
              </a:solidFill>
              <a:ln w="9525">
                <a:solidFill>
                  <a:schemeClr val="tx1"/>
                </a:solidFill>
                <a:miter lim="800000"/>
                <a:headEnd/>
                <a:tailEnd/>
              </a:ln>
            </p:spPr>
            <p:txBody>
              <a:bodyPr>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50000"/>
                  </a:spcBef>
                </a:pPr>
                <a:r>
                  <a:rPr lang="en-US" altLang="en-US" b="0">
                    <a:latin typeface="Courier New" pitchFamily="49" charset="0"/>
                  </a:rPr>
                  <a:t>…</a:t>
                </a:r>
              </a:p>
            </p:txBody>
          </p:sp>
        </p:grpSp>
        <p:sp>
          <p:nvSpPr>
            <p:cNvPr id="19466" name="Line 14"/>
            <p:cNvSpPr>
              <a:spLocks noChangeShapeType="1"/>
            </p:cNvSpPr>
            <p:nvPr/>
          </p:nvSpPr>
          <p:spPr bwMode="auto">
            <a:xfrm>
              <a:off x="3024" y="3072"/>
              <a:ext cx="0" cy="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67" name="Line 15"/>
            <p:cNvSpPr>
              <a:spLocks noChangeShapeType="1"/>
            </p:cNvSpPr>
            <p:nvPr/>
          </p:nvSpPr>
          <p:spPr bwMode="auto">
            <a:xfrm>
              <a:off x="3984" y="3072"/>
              <a:ext cx="0" cy="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68" name="Line 16"/>
            <p:cNvSpPr>
              <a:spLocks noChangeShapeType="1"/>
            </p:cNvSpPr>
            <p:nvPr/>
          </p:nvSpPr>
          <p:spPr bwMode="auto">
            <a:xfrm>
              <a:off x="3744" y="3072"/>
              <a:ext cx="0" cy="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69" name="Line 17"/>
            <p:cNvSpPr>
              <a:spLocks noChangeShapeType="1"/>
            </p:cNvSpPr>
            <p:nvPr/>
          </p:nvSpPr>
          <p:spPr bwMode="auto">
            <a:xfrm>
              <a:off x="4464" y="3072"/>
              <a:ext cx="0" cy="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70" name="Text Box 18"/>
            <p:cNvSpPr txBox="1">
              <a:spLocks noChangeArrowheads="1"/>
            </p:cNvSpPr>
            <p:nvPr/>
          </p:nvSpPr>
          <p:spPr bwMode="auto">
            <a:xfrm>
              <a:off x="3264" y="3072"/>
              <a:ext cx="25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0"/>
                </a:spcBef>
              </a:pPr>
              <a:r>
                <a:rPr lang="en-US" altLang="en-US" sz="1400" dirty="0">
                  <a:latin typeface="Courier New" pitchFamily="49" charset="0"/>
                </a:rPr>
                <a:t>s1</a:t>
              </a:r>
            </a:p>
          </p:txBody>
        </p:sp>
        <p:sp>
          <p:nvSpPr>
            <p:cNvPr id="19471" name="Text Box 19"/>
            <p:cNvSpPr txBox="1">
              <a:spLocks noChangeArrowheads="1"/>
            </p:cNvSpPr>
            <p:nvPr/>
          </p:nvSpPr>
          <p:spPr bwMode="auto">
            <a:xfrm>
              <a:off x="3744" y="3072"/>
              <a:ext cx="25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0"/>
                </a:spcBef>
              </a:pPr>
              <a:r>
                <a:rPr lang="en-US" altLang="en-US" sz="1400" dirty="0">
                  <a:latin typeface="Courier New" pitchFamily="49" charset="0"/>
                </a:rPr>
                <a:t>s2</a:t>
              </a:r>
            </a:p>
          </p:txBody>
        </p:sp>
        <p:sp>
          <p:nvSpPr>
            <p:cNvPr id="19472" name="Text Box 20"/>
            <p:cNvSpPr txBox="1">
              <a:spLocks noChangeArrowheads="1"/>
            </p:cNvSpPr>
            <p:nvPr/>
          </p:nvSpPr>
          <p:spPr bwMode="auto">
            <a:xfrm>
              <a:off x="4080" y="3072"/>
              <a:ext cx="25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a:spcBef>
                  <a:spcPct val="0"/>
                </a:spcBef>
              </a:pPr>
              <a:r>
                <a:rPr lang="en-US" altLang="en-US" sz="1400" dirty="0">
                  <a:latin typeface="Courier New" pitchFamily="49" charset="0"/>
                </a:rPr>
                <a:t>s3</a:t>
              </a:r>
            </a:p>
          </p:txBody>
        </p:sp>
      </p:grpSp>
      <p:sp>
        <p:nvSpPr>
          <p:cNvPr id="19464" name="Text Box 21"/>
          <p:cNvSpPr txBox="1">
            <a:spLocks noChangeArrowheads="1"/>
          </p:cNvSpPr>
          <p:nvPr/>
        </p:nvSpPr>
        <p:spPr bwMode="auto">
          <a:xfrm>
            <a:off x="2573653" y="2076879"/>
            <a:ext cx="3217547" cy="302852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defPPr>
              <a:defRPr lang="en-US"/>
            </a:defPPr>
            <a:lvl1pPr eaLnBrk="0" hangingPunct="0">
              <a:spcBef>
                <a:spcPct val="20000"/>
              </a:spcBef>
              <a:defRPr sz="1800" b="1">
                <a:latin typeface="Courier New" pitchFamily="49" charset="0"/>
                <a:cs typeface="Arial" pitchFamily="34" charset="0"/>
              </a:defRPr>
            </a:lvl1pPr>
            <a:lvl2pPr marL="37931725" indent="-37474525" eaLnBrk="0" hangingPunct="0">
              <a:defRPr sz="2400">
                <a:latin typeface="Arial" pitchFamily="34" charset="0"/>
                <a:cs typeface="Arial" pitchFamily="34" charset="0"/>
              </a:defRPr>
            </a:lvl2pPr>
            <a:lvl3pPr eaLnBrk="0" hangingPunct="0">
              <a:defRPr sz="2400">
                <a:latin typeface="Arial" pitchFamily="34" charset="0"/>
                <a:cs typeface="Arial" pitchFamily="34" charset="0"/>
              </a:defRPr>
            </a:lvl3pPr>
            <a:lvl4pPr eaLnBrk="0" hangingPunct="0">
              <a:defRPr sz="2400">
                <a:latin typeface="Arial" pitchFamily="34" charset="0"/>
                <a:cs typeface="Arial" pitchFamily="34" charset="0"/>
              </a:defRPr>
            </a:lvl4pPr>
            <a:lvl5pPr eaLnBrk="0" hangingPunct="0">
              <a:defRPr sz="2400">
                <a:latin typeface="Arial" pitchFamily="34" charset="0"/>
                <a:cs typeface="Arial" pitchFamily="34" charset="0"/>
              </a:defRPr>
            </a:lvl5pPr>
            <a:lvl6pPr marL="457200" eaLnBrk="0" fontAlgn="base" hangingPunct="0">
              <a:spcBef>
                <a:spcPct val="0"/>
              </a:spcBef>
              <a:spcAft>
                <a:spcPct val="0"/>
              </a:spcAft>
              <a:defRPr sz="2400">
                <a:latin typeface="Arial" pitchFamily="34" charset="0"/>
                <a:cs typeface="Arial" pitchFamily="34" charset="0"/>
              </a:defRPr>
            </a:lvl6pPr>
            <a:lvl7pPr marL="914400" eaLnBrk="0" fontAlgn="base" hangingPunct="0">
              <a:spcBef>
                <a:spcPct val="0"/>
              </a:spcBef>
              <a:spcAft>
                <a:spcPct val="0"/>
              </a:spcAft>
              <a:defRPr sz="2400">
                <a:latin typeface="Arial" pitchFamily="34" charset="0"/>
                <a:cs typeface="Arial" pitchFamily="34" charset="0"/>
              </a:defRPr>
            </a:lvl7pPr>
            <a:lvl8pPr marL="1371600" eaLnBrk="0" fontAlgn="base" hangingPunct="0">
              <a:spcBef>
                <a:spcPct val="0"/>
              </a:spcBef>
              <a:spcAft>
                <a:spcPct val="0"/>
              </a:spcAft>
              <a:defRPr sz="2400">
                <a:latin typeface="Arial" pitchFamily="34" charset="0"/>
                <a:cs typeface="Arial" pitchFamily="34" charset="0"/>
              </a:defRPr>
            </a:lvl8pPr>
            <a:lvl9pPr marL="1828800" eaLnBrk="0" fontAlgn="base" hangingPunct="0">
              <a:spcBef>
                <a:spcPct val="0"/>
              </a:spcBef>
              <a:spcAft>
                <a:spcPct val="0"/>
              </a:spcAft>
              <a:defRPr sz="2400">
                <a:latin typeface="Arial" pitchFamily="34" charset="0"/>
                <a:cs typeface="Arial" pitchFamily="34" charset="0"/>
              </a:defRPr>
            </a:lvl9pPr>
          </a:lstStyle>
          <a:p>
            <a:r>
              <a:rPr lang="en-US" altLang="en-US" dirty="0" err="1"/>
              <a:t>struct</a:t>
            </a:r>
            <a:r>
              <a:rPr lang="en-US" altLang="en-US" dirty="0"/>
              <a:t> status {</a:t>
            </a:r>
          </a:p>
          <a:p>
            <a:r>
              <a:rPr lang="en-US" altLang="en-US" dirty="0"/>
              <a:t>   int           s1:3;</a:t>
            </a:r>
          </a:p>
          <a:p>
            <a:r>
              <a:rPr lang="en-US" altLang="en-US" dirty="0"/>
              <a:t>   unsigned int  s2:1;</a:t>
            </a:r>
          </a:p>
          <a:p>
            <a:r>
              <a:rPr lang="en-US" altLang="en-US" dirty="0"/>
              <a:t>   unsigned int  s3:2;</a:t>
            </a:r>
          </a:p>
          <a:p>
            <a:r>
              <a:rPr lang="en-US" altLang="en-US" dirty="0"/>
              <a:t>} </a:t>
            </a:r>
            <a:r>
              <a:rPr lang="en-US" altLang="en-US" dirty="0" err="1"/>
              <a:t>my_status</a:t>
            </a:r>
            <a:r>
              <a:rPr lang="en-US" altLang="en-US" dirty="0"/>
              <a:t>;</a:t>
            </a:r>
          </a:p>
          <a:p>
            <a:endParaRPr lang="en-US" altLang="en-US" dirty="0"/>
          </a:p>
          <a:p>
            <a:r>
              <a:rPr lang="en-US" altLang="en-US" dirty="0"/>
              <a:t>my_status.s1 = -2;</a:t>
            </a:r>
          </a:p>
          <a:p>
            <a:r>
              <a:rPr lang="en-US" altLang="en-US" dirty="0"/>
              <a:t>my_status.s2 = 1;</a:t>
            </a:r>
          </a:p>
          <a:p>
            <a:r>
              <a:rPr lang="en-US" altLang="en-US" dirty="0"/>
              <a:t>my_status.s3 = 2;</a:t>
            </a:r>
          </a:p>
        </p:txBody>
      </p:sp>
      <p:sp>
        <p:nvSpPr>
          <p:cNvPr id="23" name="Text Box 6"/>
          <p:cNvSpPr txBox="1">
            <a:spLocks noChangeArrowheads="1"/>
          </p:cNvSpPr>
          <p:nvPr/>
        </p:nvSpPr>
        <p:spPr bwMode="auto">
          <a:xfrm>
            <a:off x="381000" y="949623"/>
            <a:ext cx="8610600" cy="774956"/>
          </a:xfrm>
          <a:prstGeom prst="rect">
            <a:avLst/>
          </a:prstGeom>
          <a:noFill/>
          <a:ln w="9525" algn="ctr">
            <a:solidFill>
              <a:schemeClr val="tx1"/>
            </a:solidFill>
            <a:miter lim="800000"/>
            <a:headEnd/>
            <a:tailEnd/>
          </a:ln>
          <a:effectLst/>
        </p:spPr>
        <p:txBody>
          <a:bodyPr wrap="square" lIns="25400" tIns="0" rIns="25400" bIns="0" anchor="ctr">
            <a:spAutoFit/>
          </a:bodyPr>
          <a:lstStyle>
            <a:lvl1pPr marL="228600" indent="-2286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marL="0" indent="0" algn="just">
              <a:lnSpc>
                <a:spcPct val="150000"/>
              </a:lnSpc>
            </a:pPr>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Bit-fields: </a:t>
            </a:r>
            <a:r>
              <a:rPr lang="en-US" altLang="en-US" dirty="0">
                <a:latin typeface="Verdana" panose="020B0604030504040204" pitchFamily="34" charset="0"/>
                <a:ea typeface="Verdana" panose="020B0604030504040204" pitchFamily="34" charset="0"/>
                <a:cs typeface="Verdana" panose="020B0604030504040204" pitchFamily="34" charset="0"/>
              </a:rPr>
              <a:t>A bit field is a collection of one or more bits which are declared in a structure or a union.</a:t>
            </a:r>
          </a:p>
        </p:txBody>
      </p:sp>
    </p:spTree>
    <p:extLst>
      <p:ext uri="{BB962C8B-B14F-4D97-AF65-F5344CB8AC3E}">
        <p14:creationId xmlns="" xmlns:p14="http://schemas.microsoft.com/office/powerpoint/2010/main" val="180979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2"/>
          <p:cNvSpPr>
            <a:spLocks noGrp="1" noChangeArrowheads="1"/>
          </p:cNvSpPr>
          <p:nvPr>
            <p:ph type="title"/>
          </p:nvPr>
        </p:nvSpPr>
        <p:spPr>
          <a:xfrm>
            <a:off x="1447800" y="76200"/>
            <a:ext cx="6858000" cy="533400"/>
          </a:xfrm>
        </p:spPr>
        <p:txBody>
          <a:bodyPr/>
          <a:lstStyle/>
          <a:p>
            <a:pPr eaLnBrk="1" hangingPunct="1"/>
            <a:r>
              <a:rPr lang="en-US" altLang="en-US" sz="3200" b="1" dirty="0"/>
              <a:t>Bit-fields – Points to be noted</a:t>
            </a:r>
          </a:p>
        </p:txBody>
      </p:sp>
      <p:sp>
        <p:nvSpPr>
          <p:cNvPr id="25" name="Rectangle 5"/>
          <p:cNvSpPr txBox="1">
            <a:spLocks noChangeArrowheads="1"/>
          </p:cNvSpPr>
          <p:nvPr/>
        </p:nvSpPr>
        <p:spPr bwMode="gray">
          <a:xfrm>
            <a:off x="533400" y="914400"/>
            <a:ext cx="83058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4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18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8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8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8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8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800">
                <a:solidFill>
                  <a:schemeClr val="tx1"/>
                </a:solidFill>
                <a:latin typeface="+mn-lt"/>
              </a:defRPr>
            </a:lvl9pPr>
          </a:lstStyle>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Allows you to specify small objects with different lengths</a:t>
            </a:r>
          </a:p>
          <a:p>
            <a:pPr lvl="1">
              <a:lnSpc>
                <a:spcPct val="150000"/>
              </a:lnSpc>
            </a:pPr>
            <a:r>
              <a:rPr lang="en-US" altLang="en-US" sz="1800" kern="0" dirty="0">
                <a:solidFill>
                  <a:srgbClr val="006600"/>
                </a:solidFill>
                <a:latin typeface="Verdana" panose="020B0604030504040204" pitchFamily="34" charset="0"/>
                <a:ea typeface="Verdana" panose="020B0604030504040204" pitchFamily="34" charset="0"/>
                <a:cs typeface="Verdana" panose="020B0604030504040204" pitchFamily="34" charset="0"/>
              </a:rPr>
              <a:t>Data Types Allowed:</a:t>
            </a:r>
            <a:r>
              <a:rPr lang="en-US" altLang="en-US" sz="1800" kern="0" dirty="0">
                <a:latin typeface="Verdana" panose="020B0604030504040204" pitchFamily="34" charset="0"/>
                <a:ea typeface="Verdana" panose="020B0604030504040204" pitchFamily="34" charset="0"/>
                <a:cs typeface="Verdana" panose="020B0604030504040204" pitchFamily="34" charset="0"/>
              </a:rPr>
              <a:t> </a:t>
            </a:r>
            <a:r>
              <a:rPr lang="en-US" altLang="en-US" sz="1800" kern="0" dirty="0" err="1">
                <a:solidFill>
                  <a:srgbClr val="990099"/>
                </a:solidFill>
                <a:latin typeface="Verdana" panose="020B0604030504040204" pitchFamily="34" charset="0"/>
                <a:ea typeface="Verdana" panose="020B0604030504040204" pitchFamily="34" charset="0"/>
                <a:cs typeface="Verdana" panose="020B0604030504040204" pitchFamily="34" charset="0"/>
              </a:rPr>
              <a:t>int</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 signed </a:t>
            </a:r>
            <a:r>
              <a:rPr lang="en-US" altLang="en-US" sz="1800" kern="0" dirty="0" err="1">
                <a:solidFill>
                  <a:srgbClr val="990099"/>
                </a:solidFill>
                <a:latin typeface="Verdana" panose="020B0604030504040204" pitchFamily="34" charset="0"/>
                <a:ea typeface="Verdana" panose="020B0604030504040204" pitchFamily="34" charset="0"/>
                <a:cs typeface="Verdana" panose="020B0604030504040204" pitchFamily="34" charset="0"/>
              </a:rPr>
              <a:t>int</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 and unsigned </a:t>
            </a:r>
            <a:r>
              <a:rPr lang="en-US" altLang="en-US" sz="1800" kern="0" dirty="0" err="1">
                <a:solidFill>
                  <a:srgbClr val="990099"/>
                </a:solidFill>
                <a:latin typeface="Verdana" panose="020B0604030504040204" pitchFamily="34" charset="0"/>
                <a:ea typeface="Verdana" panose="020B0604030504040204" pitchFamily="34" charset="0"/>
                <a:cs typeface="Verdana" panose="020B0604030504040204" pitchFamily="34" charset="0"/>
              </a:rPr>
              <a:t>int</a:t>
            </a:r>
            <a:endPar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endParaRPr>
          </a:p>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Each field can be accessed like an ordinary member of a structure</a:t>
            </a:r>
          </a:p>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Fields can be </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named</a:t>
            </a:r>
            <a:r>
              <a:rPr lang="en-US" altLang="en-US" sz="1800" kern="0" dirty="0">
                <a:latin typeface="Verdana" panose="020B0604030504040204" pitchFamily="34" charset="0"/>
                <a:ea typeface="Verdana" panose="020B0604030504040204" pitchFamily="34" charset="0"/>
                <a:cs typeface="Verdana" panose="020B0604030504040204" pitchFamily="34" charset="0"/>
              </a:rPr>
              <a:t> or </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unnamed</a:t>
            </a:r>
          </a:p>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Both </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signed</a:t>
            </a:r>
            <a:r>
              <a:rPr lang="en-US" altLang="en-US" sz="1800" kern="0" dirty="0">
                <a:latin typeface="Verdana" panose="020B0604030504040204" pitchFamily="34" charset="0"/>
                <a:ea typeface="Verdana" panose="020B0604030504040204" pitchFamily="34" charset="0"/>
                <a:cs typeface="Verdana" panose="020B0604030504040204" pitchFamily="34" charset="0"/>
              </a:rPr>
              <a:t> and </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unsigned</a:t>
            </a:r>
            <a:r>
              <a:rPr lang="en-US" altLang="en-US" sz="1800" kern="0" dirty="0">
                <a:latin typeface="Verdana" panose="020B0604030504040204" pitchFamily="34" charset="0"/>
                <a:ea typeface="Verdana" panose="020B0604030504040204" pitchFamily="34" charset="0"/>
                <a:cs typeface="Verdana" panose="020B0604030504040204" pitchFamily="34" charset="0"/>
              </a:rPr>
              <a:t> are allowed</a:t>
            </a:r>
          </a:p>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No guarantee of the ordering of fields within machine words </a:t>
            </a:r>
          </a:p>
          <a:p>
            <a:pPr lvl="1">
              <a:lnSpc>
                <a:spcPct val="150000"/>
              </a:lnSpc>
            </a:pPr>
            <a:r>
              <a:rPr lang="en-US" altLang="en-US" sz="1800" kern="0" dirty="0">
                <a:latin typeface="Verdana" panose="020B0604030504040204" pitchFamily="34" charset="0"/>
                <a:ea typeface="Verdana" panose="020B0604030504040204" pitchFamily="34" charset="0"/>
                <a:cs typeface="Verdana" panose="020B0604030504040204" pitchFamily="34" charset="0"/>
              </a:rPr>
              <a:t>Compiler dependent &amp; Portability  issues may arise</a:t>
            </a:r>
          </a:p>
          <a:p>
            <a:pPr lvl="1">
              <a:lnSpc>
                <a:spcPct val="150000"/>
              </a:lnSpc>
            </a:pP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Packing </a:t>
            </a:r>
            <a:r>
              <a:rPr lang="en-US" altLang="en-US" sz="1800" kern="0" dirty="0">
                <a:latin typeface="Verdana" panose="020B0604030504040204" pitchFamily="34" charset="0"/>
                <a:ea typeface="Verdana" panose="020B0604030504040204" pitchFamily="34" charset="0"/>
                <a:cs typeface="Verdana" panose="020B0604030504040204" pitchFamily="34" charset="0"/>
              </a:rPr>
              <a:t>order and storage boundary are </a:t>
            </a:r>
            <a:r>
              <a:rPr lang="en-US" altLang="en-US" sz="1800" kern="0" dirty="0">
                <a:solidFill>
                  <a:srgbClr val="990099"/>
                </a:solidFill>
                <a:latin typeface="Verdana" panose="020B0604030504040204" pitchFamily="34" charset="0"/>
                <a:ea typeface="Verdana" panose="020B0604030504040204" pitchFamily="34" charset="0"/>
                <a:cs typeface="Verdana" panose="020B0604030504040204" pitchFamily="34" charset="0"/>
              </a:rPr>
              <a:t>machine dependent</a:t>
            </a:r>
          </a:p>
          <a:p>
            <a:pPr marL="457200" lvl="1" indent="0">
              <a:buNone/>
            </a:pPr>
            <a:endParaRPr lang="en-US" altLang="en-US" sz="2000" kern="0" dirty="0">
              <a:latin typeface="Verdana" panose="020B0604030504040204" pitchFamily="34" charset="0"/>
              <a:ea typeface="Verdana" panose="020B0604030504040204" pitchFamily="34" charset="0"/>
              <a:cs typeface="Verdana" panose="020B0604030504040204" pitchFamily="34" charset="0"/>
            </a:endParaRPr>
          </a:p>
          <a:p>
            <a:endParaRPr lang="en-US" altLang="en-US" sz="2000"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589406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body" idx="4294967295"/>
          </p:nvPr>
        </p:nvSpPr>
        <p:spPr>
          <a:xfrm>
            <a:off x="685800" y="3912477"/>
            <a:ext cx="7772400" cy="2640723"/>
          </a:xfr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eaLnBrk="0" hangingPunct="0">
              <a:buNone/>
            </a:pPr>
            <a:r>
              <a:rPr lang="en-US" altLang="en-US" sz="1800" b="1" kern="1200" dirty="0" err="1">
                <a:latin typeface="Courier New" pitchFamily="49" charset="0"/>
                <a:cs typeface="Arial" pitchFamily="34" charset="0"/>
              </a:rPr>
              <a:t>struct</a:t>
            </a:r>
            <a:r>
              <a:rPr lang="en-US" altLang="en-US" sz="1800" b="1" kern="1200" dirty="0">
                <a:latin typeface="Courier New" pitchFamily="49" charset="0"/>
                <a:cs typeface="Arial" pitchFamily="34" charset="0"/>
              </a:rPr>
              <a:t> </a:t>
            </a:r>
            <a:r>
              <a:rPr lang="en-US" altLang="en-US" sz="1800" b="1" kern="1200" dirty="0" err="1">
                <a:latin typeface="Courier New" pitchFamily="49" charset="0"/>
                <a:cs typeface="Arial" pitchFamily="34" charset="0"/>
              </a:rPr>
              <a:t>printer_status</a:t>
            </a:r>
            <a:r>
              <a:rPr lang="en-US" altLang="en-US" sz="1800" b="1" kern="1200" dirty="0">
                <a:latin typeface="Courier New" pitchFamily="49" charset="0"/>
                <a:cs typeface="Arial" pitchFamily="34" charset="0"/>
              </a:rPr>
              <a:t> {</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unsigned int </a:t>
            </a:r>
            <a:r>
              <a:rPr lang="en-US" altLang="en-US" sz="1800" b="1" kern="1200" dirty="0" err="1">
                <a:latin typeface="Courier New" pitchFamily="49" charset="0"/>
                <a:cs typeface="Arial" pitchFamily="34" charset="0"/>
              </a:rPr>
              <a:t>emptyPaperTray</a:t>
            </a:r>
            <a:r>
              <a:rPr lang="en-US" altLang="en-US" sz="1800" b="1" kern="1200" dirty="0">
                <a:latin typeface="Courier New" pitchFamily="49" charset="0"/>
                <a:cs typeface="Arial" pitchFamily="34" charset="0"/>
              </a:rPr>
              <a:t> :1;</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unsigned int </a:t>
            </a:r>
            <a:r>
              <a:rPr lang="en-US" altLang="en-US" sz="1800" b="1" kern="1200" dirty="0" err="1">
                <a:latin typeface="Courier New" pitchFamily="49" charset="0"/>
                <a:cs typeface="Arial" pitchFamily="34" charset="0"/>
              </a:rPr>
              <a:t>paperJam</a:t>
            </a:r>
            <a:r>
              <a:rPr lang="en-US" altLang="en-US" sz="1800" b="1" kern="1200" dirty="0">
                <a:latin typeface="Courier New" pitchFamily="49" charset="0"/>
                <a:cs typeface="Arial" pitchFamily="34" charset="0"/>
              </a:rPr>
              <a:t>       :1;</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:2; //2 empty bits</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unsigned int </a:t>
            </a:r>
            <a:r>
              <a:rPr lang="en-US" altLang="en-US" sz="1800" b="1" kern="1200" dirty="0" err="1">
                <a:latin typeface="Courier New" pitchFamily="49" charset="0"/>
                <a:cs typeface="Arial" pitchFamily="34" charset="0"/>
              </a:rPr>
              <a:t>lowInk</a:t>
            </a:r>
            <a:r>
              <a:rPr lang="en-US" altLang="en-US" sz="1800" b="1" kern="1200" dirty="0">
                <a:latin typeface="Courier New" pitchFamily="49" charset="0"/>
                <a:cs typeface="Arial" pitchFamily="34" charset="0"/>
              </a:rPr>
              <a:t>         :1;</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:1; //1 empty bit</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unsigned int </a:t>
            </a:r>
            <a:r>
              <a:rPr lang="en-US" altLang="en-US" sz="1800" b="1" kern="1200" dirty="0" err="1">
                <a:latin typeface="Courier New" pitchFamily="49" charset="0"/>
                <a:cs typeface="Arial" pitchFamily="34" charset="0"/>
              </a:rPr>
              <a:t>needsCleaning</a:t>
            </a:r>
            <a:r>
              <a:rPr lang="en-US" altLang="en-US" sz="1800" b="1" kern="1200" dirty="0">
                <a:latin typeface="Courier New" pitchFamily="49" charset="0"/>
                <a:cs typeface="Arial" pitchFamily="34" charset="0"/>
              </a:rPr>
              <a:t>  :1;</a:t>
            </a:r>
            <a:br>
              <a:rPr lang="en-US" altLang="en-US" sz="1800" b="1" kern="1200" dirty="0">
                <a:latin typeface="Courier New" pitchFamily="49" charset="0"/>
                <a:cs typeface="Arial" pitchFamily="34" charset="0"/>
              </a:rPr>
            </a:br>
            <a:r>
              <a:rPr lang="en-US" altLang="en-US" sz="1800" b="1" kern="1200" dirty="0">
                <a:latin typeface="Courier New" pitchFamily="49" charset="0"/>
                <a:cs typeface="Arial" pitchFamily="34" charset="0"/>
              </a:rPr>
              <a:t>	                            :1;</a:t>
            </a:r>
          </a:p>
          <a:p>
            <a:pPr marL="0" indent="0" eaLnBrk="0" hangingPunct="0">
              <a:buNone/>
            </a:pPr>
            <a:r>
              <a:rPr lang="en-US" altLang="en-US" sz="1800" b="1" kern="1200" dirty="0">
                <a:latin typeface="Courier New" pitchFamily="49" charset="0"/>
                <a:cs typeface="Arial" pitchFamily="34" charset="0"/>
              </a:rPr>
              <a:t>};</a:t>
            </a:r>
          </a:p>
        </p:txBody>
      </p:sp>
      <p:sp>
        <p:nvSpPr>
          <p:cNvPr id="18" name="Rectangle 2"/>
          <p:cNvSpPr txBox="1">
            <a:spLocks noChangeArrowheads="1"/>
          </p:cNvSpPr>
          <p:nvPr/>
        </p:nvSpPr>
        <p:spPr>
          <a:xfrm>
            <a:off x="0" y="76200"/>
            <a:ext cx="89916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altLang="en-US" sz="3200" b="1" kern="0" dirty="0"/>
              <a:t>Bit-fields Example – Printer Status Register</a:t>
            </a:r>
          </a:p>
        </p:txBody>
      </p:sp>
      <p:grpSp>
        <p:nvGrpSpPr>
          <p:cNvPr id="20" name="Group 19"/>
          <p:cNvGrpSpPr/>
          <p:nvPr/>
        </p:nvGrpSpPr>
        <p:grpSpPr>
          <a:xfrm>
            <a:off x="2744788" y="990600"/>
            <a:ext cx="4037012" cy="2743200"/>
            <a:chOff x="2744788" y="914400"/>
            <a:chExt cx="4037012" cy="2895600"/>
          </a:xfrm>
        </p:grpSpPr>
        <p:grpSp>
          <p:nvGrpSpPr>
            <p:cNvPr id="21" name="Group 4"/>
            <p:cNvGrpSpPr>
              <a:grpSpLocks noChangeAspect="1"/>
            </p:cNvGrpSpPr>
            <p:nvPr/>
          </p:nvGrpSpPr>
          <p:grpSpPr bwMode="auto">
            <a:xfrm>
              <a:off x="2744788" y="1219200"/>
              <a:ext cx="3656012" cy="914400"/>
              <a:chOff x="2304" y="864"/>
              <a:chExt cx="1152" cy="288"/>
            </a:xfrm>
          </p:grpSpPr>
          <p:sp>
            <p:nvSpPr>
              <p:cNvPr id="27" name="Rectangle 5"/>
              <p:cNvSpPr>
                <a:spLocks noChangeAspect="1" noChangeArrowheads="1"/>
              </p:cNvSpPr>
              <p:nvPr/>
            </p:nvSpPr>
            <p:spPr bwMode="auto">
              <a:xfrm>
                <a:off x="2304"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28" name="Rectangle 6"/>
              <p:cNvSpPr>
                <a:spLocks noChangeAspect="1" noChangeArrowheads="1"/>
              </p:cNvSpPr>
              <p:nvPr/>
            </p:nvSpPr>
            <p:spPr bwMode="auto">
              <a:xfrm>
                <a:off x="244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29" name="Rectangle 7"/>
              <p:cNvSpPr>
                <a:spLocks noChangeAspect="1" noChangeArrowheads="1"/>
              </p:cNvSpPr>
              <p:nvPr/>
            </p:nvSpPr>
            <p:spPr bwMode="auto">
              <a:xfrm>
                <a:off x="2592"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0" name="Rectangle 8"/>
              <p:cNvSpPr>
                <a:spLocks noChangeAspect="1" noChangeArrowheads="1"/>
              </p:cNvSpPr>
              <p:nvPr/>
            </p:nvSpPr>
            <p:spPr bwMode="auto">
              <a:xfrm>
                <a:off x="2736"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1" name="Rectangle 9"/>
              <p:cNvSpPr>
                <a:spLocks noChangeAspect="1" noChangeArrowheads="1"/>
              </p:cNvSpPr>
              <p:nvPr/>
            </p:nvSpPr>
            <p:spPr bwMode="auto">
              <a:xfrm>
                <a:off x="2880"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2" name="Rectangle 10"/>
              <p:cNvSpPr>
                <a:spLocks noChangeAspect="1" noChangeArrowheads="1"/>
              </p:cNvSpPr>
              <p:nvPr/>
            </p:nvSpPr>
            <p:spPr bwMode="auto">
              <a:xfrm>
                <a:off x="3024" y="864"/>
                <a:ext cx="144" cy="28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3" name="Rectangle 11"/>
              <p:cNvSpPr>
                <a:spLocks noChangeAspect="1" noChangeArrowheads="1"/>
              </p:cNvSpPr>
              <p:nvPr/>
            </p:nvSpPr>
            <p:spPr bwMode="auto">
              <a:xfrm>
                <a:off x="3168"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sp>
            <p:nvSpPr>
              <p:cNvPr id="34" name="Rectangle 12"/>
              <p:cNvSpPr>
                <a:spLocks noChangeAspect="1" noChangeArrowheads="1"/>
              </p:cNvSpPr>
              <p:nvPr/>
            </p:nvSpPr>
            <p:spPr bwMode="auto">
              <a:xfrm>
                <a:off x="3312" y="864"/>
                <a:ext cx="144" cy="28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altLang="en-US" sz="2400">
                  <a:latin typeface="Times New Roman" pitchFamily="18" charset="0"/>
                </a:endParaRPr>
              </a:p>
            </p:txBody>
          </p:sp>
        </p:grpSp>
        <p:sp>
          <p:nvSpPr>
            <p:cNvPr id="22" name="Text Box 13"/>
            <p:cNvSpPr txBox="1">
              <a:spLocks noChangeArrowheads="1"/>
            </p:cNvSpPr>
            <p:nvPr/>
          </p:nvSpPr>
          <p:spPr bwMode="auto">
            <a:xfrm rot="3600000">
              <a:off x="5791200" y="2819400"/>
              <a:ext cx="1676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Empty paper</a:t>
              </a:r>
            </a:p>
          </p:txBody>
        </p:sp>
        <p:sp>
          <p:nvSpPr>
            <p:cNvPr id="23" name="Text Box 14"/>
            <p:cNvSpPr txBox="1">
              <a:spLocks noChangeArrowheads="1"/>
            </p:cNvSpPr>
            <p:nvPr/>
          </p:nvSpPr>
          <p:spPr bwMode="auto">
            <a:xfrm rot="3600000">
              <a:off x="5334000" y="2667000"/>
              <a:ext cx="1371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Paper jam</a:t>
              </a:r>
            </a:p>
          </p:txBody>
        </p:sp>
        <p:sp>
          <p:nvSpPr>
            <p:cNvPr id="24" name="Text Box 15"/>
            <p:cNvSpPr txBox="1">
              <a:spLocks noChangeArrowheads="1"/>
            </p:cNvSpPr>
            <p:nvPr/>
          </p:nvSpPr>
          <p:spPr bwMode="auto">
            <a:xfrm rot="3600000">
              <a:off x="4038600" y="2514600"/>
              <a:ext cx="1066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a:latin typeface="Courier New" pitchFamily="49" charset="0"/>
                </a:rPr>
                <a:t>Low ink</a:t>
              </a:r>
            </a:p>
          </p:txBody>
        </p:sp>
        <p:sp>
          <p:nvSpPr>
            <p:cNvPr id="25" name="Text Box 16"/>
            <p:cNvSpPr txBox="1">
              <a:spLocks noChangeArrowheads="1"/>
            </p:cNvSpPr>
            <p:nvPr/>
          </p:nvSpPr>
          <p:spPr bwMode="auto">
            <a:xfrm rot="3600000">
              <a:off x="3276600" y="23622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en-US" sz="2000" b="1" dirty="0">
                  <a:latin typeface="Courier New" pitchFamily="49" charset="0"/>
                </a:rPr>
                <a:t>Clean</a:t>
              </a:r>
            </a:p>
          </p:txBody>
        </p:sp>
        <p:sp>
          <p:nvSpPr>
            <p:cNvPr id="26" name="Rectangle 25"/>
            <p:cNvSpPr/>
            <p:nvPr/>
          </p:nvSpPr>
          <p:spPr>
            <a:xfrm>
              <a:off x="2744788" y="914400"/>
              <a:ext cx="3656013" cy="389850"/>
            </a:xfrm>
            <a:prstGeom prst="rect">
              <a:avLst/>
            </a:prstGeom>
          </p:spPr>
          <p:txBody>
            <a:bodyPr wrap="square">
              <a:spAutoFit/>
            </a:bodyPr>
            <a:lstStyle/>
            <a:p>
              <a:r>
                <a:rPr lang="en-US" altLang="en-US" b="1" dirty="0">
                  <a:latin typeface="Courier New" pitchFamily="49" charset="0"/>
                </a:rPr>
                <a:t>7   6  5   4  3  2   1  0</a:t>
              </a:r>
              <a:endParaRPr lang="en-US" dirty="0"/>
            </a:p>
          </p:txBody>
        </p:sp>
      </p:grpSp>
    </p:spTree>
    <p:extLst>
      <p:ext uri="{BB962C8B-B14F-4D97-AF65-F5344CB8AC3E}">
        <p14:creationId xmlns="" xmlns:p14="http://schemas.microsoft.com/office/powerpoint/2010/main" val="54109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743200"/>
            <a:ext cx="5791200" cy="646331"/>
          </a:xfrm>
          <a:prstGeom prst="rect">
            <a:avLst/>
          </a:prstGeom>
        </p:spPr>
        <p:txBody>
          <a:bodyPr wrap="square">
            <a:spAutoFit/>
          </a:bodyPr>
          <a:lstStyle/>
          <a:p>
            <a:pPr algn="ctr">
              <a:spcBef>
                <a:spcPts val="600"/>
              </a:spcBef>
              <a:spcAft>
                <a:spcPts val="600"/>
              </a:spcAft>
            </a:pPr>
            <a:r>
              <a:rPr lang="en-US" sz="3600" b="1" dirty="0">
                <a:solidFill>
                  <a:srgbClr val="C00000"/>
                </a:solidFill>
                <a:latin typeface="Bookman Old Style" pitchFamily="18" charset="0"/>
              </a:rPr>
              <a:t>(c) Unions</a:t>
            </a:r>
          </a:p>
        </p:txBody>
      </p:sp>
    </p:spTree>
    <p:extLst>
      <p:ext uri="{BB962C8B-B14F-4D97-AF65-F5344CB8AC3E}">
        <p14:creationId xmlns="" xmlns:p14="http://schemas.microsoft.com/office/powerpoint/2010/main" val="17857795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300" b="1" dirty="0"/>
              <a:t>Introduction</a:t>
            </a:r>
          </a:p>
        </p:txBody>
      </p:sp>
      <p:sp>
        <p:nvSpPr>
          <p:cNvPr id="26628" name="Text Box 3"/>
          <p:cNvSpPr txBox="1">
            <a:spLocks noChangeArrowheads="1"/>
          </p:cNvSpPr>
          <p:nvPr/>
        </p:nvSpPr>
        <p:spPr bwMode="auto">
          <a:xfrm>
            <a:off x="195841" y="914497"/>
            <a:ext cx="8817120" cy="13724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6629" name="Text Box 4"/>
          <p:cNvSpPr txBox="1">
            <a:spLocks noChangeArrowheads="1"/>
          </p:cNvSpPr>
          <p:nvPr/>
        </p:nvSpPr>
        <p:spPr bwMode="auto">
          <a:xfrm>
            <a:off x="361080" y="838200"/>
            <a:ext cx="8706720" cy="14487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algn="just" eaLnBrk="1">
              <a:spcAft>
                <a:spcPts val="1293"/>
              </a:spcAft>
            </a:pPr>
            <a:r>
              <a:rPr lang="en-IN" b="1" dirty="0">
                <a:solidFill>
                  <a:srgbClr val="C00000"/>
                </a:solidFill>
                <a:latin typeface="Verdana" panose="020B0604030504040204" pitchFamily="34" charset="0"/>
                <a:ea typeface="Verdana" panose="020B0604030504040204" pitchFamily="34" charset="0"/>
                <a:cs typeface="Verdana" panose="020B0604030504040204" pitchFamily="34" charset="0"/>
              </a:rPr>
              <a:t>Definition:</a:t>
            </a:r>
            <a:endParaRPr lang="en-IN"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r>
              <a:rPr lang="en-IN" dirty="0">
                <a:solidFill>
                  <a:srgbClr val="002060"/>
                </a:solidFill>
                <a:latin typeface="Verdana" panose="020B0604030504040204" pitchFamily="34" charset="0"/>
                <a:ea typeface="Verdana" panose="020B0604030504040204" pitchFamily="34" charset="0"/>
                <a:cs typeface="Verdana" panose="020B0604030504040204" pitchFamily="34" charset="0"/>
              </a:rPr>
              <a:t>A union is a special data type available in C that enables you to store different data types in the same memory location.</a:t>
            </a:r>
            <a:endParaRPr lang="en-IN" sz="1700" dirty="0">
              <a:solidFill>
                <a:schemeClr val="tx1"/>
              </a:solidFill>
              <a:latin typeface="+mn-lt"/>
              <a:ea typeface="+mn-ea"/>
              <a:cs typeface="+mn-cs"/>
            </a:endParaRPr>
          </a:p>
        </p:txBody>
      </p:sp>
      <p:sp>
        <p:nvSpPr>
          <p:cNvPr id="3" name="Rectangle 2"/>
          <p:cNvSpPr/>
          <p:nvPr/>
        </p:nvSpPr>
        <p:spPr>
          <a:xfrm>
            <a:off x="1295399" y="2264752"/>
            <a:ext cx="5181601" cy="2459648"/>
          </a:xfrm>
          <a:prstGeom prst="rect">
            <a:avLst/>
          </a:prstGeom>
          <a:ln>
            <a:solidFill>
              <a:schemeClr val="tx1"/>
            </a:solidFill>
          </a:ln>
        </p:spPr>
        <p:txBody>
          <a:bodyPr wrap="square">
            <a:spAutoFit/>
          </a:bodyPr>
          <a:lstStyle/>
          <a:p>
            <a:pPr algn="just" eaLnBrk="1">
              <a:spcAft>
                <a:spcPts val="1293"/>
              </a:spcAft>
            </a:pPr>
            <a:r>
              <a:rPr lang="en-IN" sz="1700" b="1" dirty="0">
                <a:solidFill>
                  <a:srgbClr val="C00000"/>
                </a:solidFill>
              </a:rPr>
              <a:t>Syntax:</a:t>
            </a:r>
          </a:p>
          <a:p>
            <a:pPr lvl="1" eaLnBrk="0" hangingPunct="0">
              <a:spcBef>
                <a:spcPts val="0"/>
              </a:spcBef>
            </a:pPr>
            <a:r>
              <a:rPr lang="en-IN" sz="1700" dirty="0"/>
              <a:t>	</a:t>
            </a:r>
            <a:r>
              <a:rPr lang="en-IN" b="1" dirty="0">
                <a:latin typeface="Courier New" pitchFamily="49" charset="0"/>
                <a:cs typeface="Arial" pitchFamily="34" charset="0"/>
              </a:rPr>
              <a:t>union  [union-tag]						</a:t>
            </a:r>
          </a:p>
          <a:p>
            <a:pPr lvl="1" eaLnBrk="0" hangingPunct="0">
              <a:spcBef>
                <a:spcPts val="0"/>
              </a:spcBef>
            </a:pPr>
            <a:r>
              <a:rPr lang="en-IN" b="1" dirty="0">
                <a:latin typeface="Courier New" pitchFamily="49" charset="0"/>
                <a:cs typeface="Arial" pitchFamily="34" charset="0"/>
              </a:rPr>
              <a:t>	{	</a:t>
            </a:r>
          </a:p>
          <a:p>
            <a:pPr lvl="1" eaLnBrk="0" hangingPunct="0">
              <a:spcBef>
                <a:spcPts val="0"/>
              </a:spcBef>
            </a:pPr>
            <a:r>
              <a:rPr lang="en-IN" b="1" dirty="0">
                <a:latin typeface="Courier New" pitchFamily="49" charset="0"/>
                <a:cs typeface="Arial" pitchFamily="34" charset="0"/>
              </a:rPr>
              <a:t>		member-definition;</a:t>
            </a:r>
          </a:p>
          <a:p>
            <a:pPr lvl="1" eaLnBrk="0" hangingPunct="0">
              <a:spcBef>
                <a:spcPts val="0"/>
              </a:spcBef>
            </a:pPr>
            <a:r>
              <a:rPr lang="en-IN" b="1" dirty="0">
                <a:latin typeface="Courier New" pitchFamily="49" charset="0"/>
                <a:cs typeface="Arial" pitchFamily="34" charset="0"/>
              </a:rPr>
              <a:t>		………………</a:t>
            </a:r>
          </a:p>
          <a:p>
            <a:pPr lvl="1" eaLnBrk="0" hangingPunct="0">
              <a:spcBef>
                <a:spcPts val="0"/>
              </a:spcBef>
            </a:pPr>
            <a:r>
              <a:rPr lang="en-IN" b="1" dirty="0">
                <a:latin typeface="Courier New" pitchFamily="49" charset="0"/>
                <a:cs typeface="Arial" pitchFamily="34" charset="0"/>
              </a:rPr>
              <a:t>		[member-definition];</a:t>
            </a:r>
          </a:p>
          <a:p>
            <a:pPr lvl="1" eaLnBrk="0" hangingPunct="0">
              <a:spcBef>
                <a:spcPts val="0"/>
              </a:spcBef>
            </a:pPr>
            <a:r>
              <a:rPr lang="en-IN" b="1" dirty="0">
                <a:latin typeface="Courier New" pitchFamily="49" charset="0"/>
                <a:cs typeface="Arial" pitchFamily="34" charset="0"/>
              </a:rPr>
              <a:t>	}u;</a:t>
            </a:r>
          </a:p>
        </p:txBody>
      </p:sp>
      <p:sp>
        <p:nvSpPr>
          <p:cNvPr id="4" name="Rectangle 3"/>
          <p:cNvSpPr/>
          <p:nvPr/>
        </p:nvSpPr>
        <p:spPr>
          <a:xfrm>
            <a:off x="-533400" y="5252844"/>
            <a:ext cx="9546361" cy="1300356"/>
          </a:xfrm>
          <a:prstGeom prst="rect">
            <a:avLst/>
          </a:prstGeom>
        </p:spPr>
        <p:txBody>
          <a:bodyPr wrap="square">
            <a:spAutoFit/>
          </a:bodyPr>
          <a:lstStyle/>
          <a:p>
            <a:pPr marL="1200150" lvl="2" indent="-285750">
              <a:buFont typeface="Wingdings" panose="05000000000000000000" pitchFamily="2" charset="2"/>
              <a:buChar char="§"/>
            </a:pPr>
            <a:r>
              <a:rPr lang="en-IN" sz="1700" dirty="0">
                <a:solidFill>
                  <a:schemeClr val="accent6">
                    <a:lumMod val="50000"/>
                  </a:schemeClr>
                </a:solidFill>
                <a:latin typeface="Verdanan"/>
                <a:ea typeface="Verdana" panose="020B0604030504040204" pitchFamily="34" charset="0"/>
                <a:cs typeface="Verdana" panose="020B0604030504040204" pitchFamily="34" charset="0"/>
              </a:rPr>
              <a:t>Unions provide a way to manipulate different kinds of data in a single area of storage</a:t>
            </a:r>
          </a:p>
          <a:p>
            <a:pPr marL="1200150" lvl="2" indent="-285750" algn="just" eaLnBrk="1">
              <a:spcBef>
                <a:spcPts val="1500"/>
              </a:spcBef>
              <a:spcAft>
                <a:spcPts val="293"/>
              </a:spcAft>
              <a:buFont typeface="Wingdings" pitchFamily="2" charset="2"/>
              <a:buChar char="§"/>
            </a:pPr>
            <a:r>
              <a:rPr lang="en-IN" sz="1700" b="1" dirty="0">
                <a:solidFill>
                  <a:srgbClr val="006600"/>
                </a:solidFill>
                <a:latin typeface="Verdanan"/>
              </a:rPr>
              <a:t>A single variable can legitimately hold any type of variable</a:t>
            </a:r>
          </a:p>
          <a:p>
            <a:pPr marL="1200150" lvl="2" indent="-285750" algn="just" eaLnBrk="1">
              <a:spcBef>
                <a:spcPts val="1500"/>
              </a:spcBef>
              <a:spcAft>
                <a:spcPts val="293"/>
              </a:spcAft>
              <a:buFont typeface="Wingdings" pitchFamily="2" charset="2"/>
              <a:buChar char="§"/>
            </a:pPr>
            <a:r>
              <a:rPr lang="en-IN" sz="1700" b="1" dirty="0">
                <a:solidFill>
                  <a:srgbClr val="006600"/>
                </a:solidFill>
                <a:latin typeface="Verdanan"/>
              </a:rPr>
              <a:t>Members can be accessed using a dot (.) or (-&gt;)</a:t>
            </a:r>
          </a:p>
        </p:txBody>
      </p:sp>
    </p:spTree>
    <p:extLst>
      <p:ext uri="{BB962C8B-B14F-4D97-AF65-F5344CB8AC3E}">
        <p14:creationId xmlns="" xmlns:p14="http://schemas.microsoft.com/office/powerpoint/2010/main" val="36571276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295400" y="76200"/>
            <a:ext cx="6858000" cy="533400"/>
          </a:xfrm>
        </p:spPr>
        <p:txBody>
          <a:bodyPr/>
          <a:lstStyle/>
          <a:p>
            <a:pPr eaLnBrk="1" hangingPunct="1"/>
            <a:r>
              <a:rPr lang="en-US" altLang="en-US" sz="3200" dirty="0"/>
              <a:t>Declaration of Unions</a:t>
            </a:r>
          </a:p>
        </p:txBody>
      </p:sp>
      <p:sp>
        <p:nvSpPr>
          <p:cNvPr id="22534" name="Rectangle 3"/>
          <p:cNvSpPr>
            <a:spLocks noGrp="1" noChangeArrowheads="1"/>
          </p:cNvSpPr>
          <p:nvPr>
            <p:ph type="body" idx="1"/>
          </p:nvPr>
        </p:nvSpPr>
        <p:spPr>
          <a:xfrm>
            <a:off x="457200" y="914400"/>
            <a:ext cx="8229600" cy="1219200"/>
          </a:xfrm>
        </p:spPr>
        <p:txBody>
          <a:bodyPr/>
          <a:lstStyle/>
          <a:p>
            <a:pPr>
              <a:buFont typeface="Courier New" panose="02070309020205020404" pitchFamily="49" charset="0"/>
              <a:buChar char="o"/>
            </a:pPr>
            <a:r>
              <a:rPr lang="en-US" altLang="en-US" sz="2000" dirty="0">
                <a:latin typeface="Verdana" panose="020B0604030504040204" pitchFamily="34" charset="0"/>
                <a:ea typeface="Verdana" panose="020B0604030504040204" pitchFamily="34" charset="0"/>
                <a:cs typeface="Verdana" panose="020B0604030504040204" pitchFamily="34" charset="0"/>
              </a:rPr>
              <a:t>Syntax is similar to structures</a:t>
            </a:r>
          </a:p>
          <a:p>
            <a:pPr>
              <a:buFont typeface="Courier New" panose="02070309020205020404" pitchFamily="49" charset="0"/>
              <a:buChar char="o"/>
            </a:pPr>
            <a:r>
              <a:rPr lang="en-US" altLang="en-US" sz="2000" dirty="0">
                <a:latin typeface="Verdana" panose="020B0604030504040204" pitchFamily="34" charset="0"/>
                <a:ea typeface="Verdana" panose="020B0604030504040204" pitchFamily="34" charset="0"/>
                <a:cs typeface="Verdana" panose="020B0604030504040204" pitchFamily="34" charset="0"/>
              </a:rPr>
              <a:t>Only  the difference is  memory storage</a:t>
            </a:r>
          </a:p>
          <a:p>
            <a:pPr>
              <a:buFont typeface="Courier New" panose="02070309020205020404" pitchFamily="49" charset="0"/>
              <a:buChar char="o"/>
            </a:pPr>
            <a:r>
              <a:rPr lang="en-US" altLang="en-US" sz="2000" dirty="0">
                <a:latin typeface="Verdana" panose="020B0604030504040204" pitchFamily="34" charset="0"/>
                <a:ea typeface="Verdana" panose="020B0604030504040204" pitchFamily="34" charset="0"/>
                <a:cs typeface="Verdana" panose="020B0604030504040204" pitchFamily="34" charset="0"/>
              </a:rPr>
              <a:t>Unions can handle only one member at a time</a:t>
            </a:r>
          </a:p>
        </p:txBody>
      </p:sp>
      <p:sp>
        <p:nvSpPr>
          <p:cNvPr id="22537" name="Text Box 10"/>
          <p:cNvSpPr txBox="1">
            <a:spLocks noChangeArrowheads="1"/>
          </p:cNvSpPr>
          <p:nvPr/>
        </p:nvSpPr>
        <p:spPr bwMode="auto">
          <a:xfrm>
            <a:off x="3157660" y="2388275"/>
            <a:ext cx="2941831" cy="20313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defPPr>
              <a:defRPr lang="en-US"/>
            </a:defPPr>
            <a:lvl1pPr eaLnBrk="0" hangingPunct="0">
              <a:spcBef>
                <a:spcPct val="20000"/>
              </a:spcBef>
              <a:defRPr sz="1800" b="1">
                <a:latin typeface="Courier New" pitchFamily="49" charset="0"/>
                <a:cs typeface="Arial" pitchFamily="34" charset="0"/>
              </a:defRPr>
            </a:lvl1pPr>
            <a:lvl2pPr marL="37931725" indent="-37474525" eaLnBrk="0" hangingPunct="0">
              <a:defRPr sz="2400">
                <a:latin typeface="Arial" pitchFamily="34" charset="0"/>
                <a:cs typeface="Arial" pitchFamily="34" charset="0"/>
              </a:defRPr>
            </a:lvl2pPr>
            <a:lvl3pPr eaLnBrk="0" hangingPunct="0">
              <a:defRPr sz="2400">
                <a:latin typeface="Arial" pitchFamily="34" charset="0"/>
                <a:cs typeface="Arial" pitchFamily="34" charset="0"/>
              </a:defRPr>
            </a:lvl3pPr>
            <a:lvl4pPr eaLnBrk="0" hangingPunct="0">
              <a:defRPr sz="2400">
                <a:latin typeface="Arial" pitchFamily="34" charset="0"/>
                <a:cs typeface="Arial" pitchFamily="34" charset="0"/>
              </a:defRPr>
            </a:lvl4pPr>
            <a:lvl5pPr eaLnBrk="0" hangingPunct="0">
              <a:defRPr sz="2400">
                <a:latin typeface="Arial" pitchFamily="34" charset="0"/>
                <a:cs typeface="Arial" pitchFamily="34" charset="0"/>
              </a:defRPr>
            </a:lvl5pPr>
            <a:lvl6pPr marL="457200" eaLnBrk="0" fontAlgn="base" hangingPunct="0">
              <a:spcBef>
                <a:spcPct val="0"/>
              </a:spcBef>
              <a:spcAft>
                <a:spcPct val="0"/>
              </a:spcAft>
              <a:defRPr sz="2400">
                <a:latin typeface="Arial" pitchFamily="34" charset="0"/>
                <a:cs typeface="Arial" pitchFamily="34" charset="0"/>
              </a:defRPr>
            </a:lvl6pPr>
            <a:lvl7pPr marL="914400" eaLnBrk="0" fontAlgn="base" hangingPunct="0">
              <a:spcBef>
                <a:spcPct val="0"/>
              </a:spcBef>
              <a:spcAft>
                <a:spcPct val="0"/>
              </a:spcAft>
              <a:defRPr sz="2400">
                <a:latin typeface="Arial" pitchFamily="34" charset="0"/>
                <a:cs typeface="Arial" pitchFamily="34" charset="0"/>
              </a:defRPr>
            </a:lvl7pPr>
            <a:lvl8pPr marL="1371600" eaLnBrk="0" fontAlgn="base" hangingPunct="0">
              <a:spcBef>
                <a:spcPct val="0"/>
              </a:spcBef>
              <a:spcAft>
                <a:spcPct val="0"/>
              </a:spcAft>
              <a:defRPr sz="2400">
                <a:latin typeface="Arial" pitchFamily="34" charset="0"/>
                <a:cs typeface="Arial" pitchFamily="34" charset="0"/>
              </a:defRPr>
            </a:lvl8pPr>
            <a:lvl9pPr marL="1828800" eaLnBrk="0" fontAlgn="base" hangingPunct="0">
              <a:spcBef>
                <a:spcPct val="0"/>
              </a:spcBef>
              <a:spcAft>
                <a:spcPct val="0"/>
              </a:spcAft>
              <a:defRPr sz="2400">
                <a:latin typeface="Arial" pitchFamily="34" charset="0"/>
                <a:cs typeface="Arial" pitchFamily="34" charset="0"/>
              </a:defRPr>
            </a:lvl9pPr>
          </a:lstStyle>
          <a:p>
            <a:r>
              <a:rPr lang="en-IN" dirty="0"/>
              <a:t>union student</a:t>
            </a:r>
          </a:p>
          <a:p>
            <a:r>
              <a:rPr lang="en-IN" dirty="0"/>
              <a:t>{ </a:t>
            </a:r>
          </a:p>
          <a:p>
            <a:r>
              <a:rPr lang="en-IN" dirty="0"/>
              <a:t>     </a:t>
            </a:r>
            <a:r>
              <a:rPr lang="en-IN" dirty="0" err="1"/>
              <a:t>int</a:t>
            </a:r>
            <a:r>
              <a:rPr lang="en-IN" dirty="0"/>
              <a:t> </a:t>
            </a:r>
            <a:r>
              <a:rPr lang="en-IN" dirty="0" err="1"/>
              <a:t>rollnum</a:t>
            </a:r>
            <a:r>
              <a:rPr lang="en-IN" dirty="0"/>
              <a:t>;</a:t>
            </a:r>
          </a:p>
          <a:p>
            <a:r>
              <a:rPr lang="en-IN" dirty="0"/>
              <a:t>     </a:t>
            </a:r>
            <a:r>
              <a:rPr lang="en-IN" dirty="0" err="1"/>
              <a:t>int</a:t>
            </a:r>
            <a:r>
              <a:rPr lang="en-IN" dirty="0"/>
              <a:t> marks;</a:t>
            </a:r>
          </a:p>
          <a:p>
            <a:r>
              <a:rPr lang="en-IN" dirty="0"/>
              <a:t>     char name[20]; </a:t>
            </a:r>
          </a:p>
          <a:p>
            <a:r>
              <a:rPr lang="en-IN" dirty="0"/>
              <a:t>}s1;</a:t>
            </a:r>
            <a:endParaRPr lang="en-US" altLang="en-US" dirty="0"/>
          </a:p>
        </p:txBody>
      </p:sp>
      <p:graphicFrame>
        <p:nvGraphicFramePr>
          <p:cNvPr id="5" name="Table 4"/>
          <p:cNvGraphicFramePr>
            <a:graphicFrameLocks noGrp="1"/>
          </p:cNvGraphicFramePr>
          <p:nvPr>
            <p:extLst>
              <p:ext uri="{D42A27DB-BD31-4B8C-83A1-F6EECF244321}">
                <p14:modId xmlns="" xmlns:p14="http://schemas.microsoft.com/office/powerpoint/2010/main" val="754740904"/>
              </p:ext>
            </p:extLst>
          </p:nvPr>
        </p:nvGraphicFramePr>
        <p:xfrm>
          <a:off x="457200" y="5420360"/>
          <a:ext cx="8458200" cy="370840"/>
        </p:xfrm>
        <a:graphic>
          <a:graphicData uri="http://schemas.openxmlformats.org/drawingml/2006/table">
            <a:tbl>
              <a:tblPr firstRow="1" bandRow="1">
                <a:tableStyleId>{5C22544A-7EE6-4342-B048-85BDC9FD1C3A}</a:tableStyleId>
              </a:tblPr>
              <a:tblGrid>
                <a:gridCol w="422910">
                  <a:extLst>
                    <a:ext uri="{9D8B030D-6E8A-4147-A177-3AD203B41FA5}">
                      <a16:colId xmlns="" xmlns:a16="http://schemas.microsoft.com/office/drawing/2014/main" val="20000"/>
                    </a:ext>
                  </a:extLst>
                </a:gridCol>
                <a:gridCol w="422910">
                  <a:extLst>
                    <a:ext uri="{9D8B030D-6E8A-4147-A177-3AD203B41FA5}">
                      <a16:colId xmlns="" xmlns:a16="http://schemas.microsoft.com/office/drawing/2014/main" val="20001"/>
                    </a:ext>
                  </a:extLst>
                </a:gridCol>
                <a:gridCol w="422910">
                  <a:extLst>
                    <a:ext uri="{9D8B030D-6E8A-4147-A177-3AD203B41FA5}">
                      <a16:colId xmlns="" xmlns:a16="http://schemas.microsoft.com/office/drawing/2014/main" val="20002"/>
                    </a:ext>
                  </a:extLst>
                </a:gridCol>
                <a:gridCol w="422910">
                  <a:extLst>
                    <a:ext uri="{9D8B030D-6E8A-4147-A177-3AD203B41FA5}">
                      <a16:colId xmlns="" xmlns:a16="http://schemas.microsoft.com/office/drawing/2014/main" val="20003"/>
                    </a:ext>
                  </a:extLst>
                </a:gridCol>
                <a:gridCol w="422910">
                  <a:extLst>
                    <a:ext uri="{9D8B030D-6E8A-4147-A177-3AD203B41FA5}">
                      <a16:colId xmlns="" xmlns:a16="http://schemas.microsoft.com/office/drawing/2014/main" val="20004"/>
                    </a:ext>
                  </a:extLst>
                </a:gridCol>
                <a:gridCol w="422910">
                  <a:extLst>
                    <a:ext uri="{9D8B030D-6E8A-4147-A177-3AD203B41FA5}">
                      <a16:colId xmlns="" xmlns:a16="http://schemas.microsoft.com/office/drawing/2014/main" val="20005"/>
                    </a:ext>
                  </a:extLst>
                </a:gridCol>
                <a:gridCol w="422910">
                  <a:extLst>
                    <a:ext uri="{9D8B030D-6E8A-4147-A177-3AD203B41FA5}">
                      <a16:colId xmlns="" xmlns:a16="http://schemas.microsoft.com/office/drawing/2014/main" val="20006"/>
                    </a:ext>
                  </a:extLst>
                </a:gridCol>
                <a:gridCol w="422910">
                  <a:extLst>
                    <a:ext uri="{9D8B030D-6E8A-4147-A177-3AD203B41FA5}">
                      <a16:colId xmlns="" xmlns:a16="http://schemas.microsoft.com/office/drawing/2014/main" val="20007"/>
                    </a:ext>
                  </a:extLst>
                </a:gridCol>
                <a:gridCol w="422910">
                  <a:extLst>
                    <a:ext uri="{9D8B030D-6E8A-4147-A177-3AD203B41FA5}">
                      <a16:colId xmlns="" xmlns:a16="http://schemas.microsoft.com/office/drawing/2014/main" val="20008"/>
                    </a:ext>
                  </a:extLst>
                </a:gridCol>
                <a:gridCol w="422910">
                  <a:extLst>
                    <a:ext uri="{9D8B030D-6E8A-4147-A177-3AD203B41FA5}">
                      <a16:colId xmlns="" xmlns:a16="http://schemas.microsoft.com/office/drawing/2014/main" val="20009"/>
                    </a:ext>
                  </a:extLst>
                </a:gridCol>
                <a:gridCol w="422910">
                  <a:extLst>
                    <a:ext uri="{9D8B030D-6E8A-4147-A177-3AD203B41FA5}">
                      <a16:colId xmlns="" xmlns:a16="http://schemas.microsoft.com/office/drawing/2014/main" val="20010"/>
                    </a:ext>
                  </a:extLst>
                </a:gridCol>
                <a:gridCol w="422910">
                  <a:extLst>
                    <a:ext uri="{9D8B030D-6E8A-4147-A177-3AD203B41FA5}">
                      <a16:colId xmlns="" xmlns:a16="http://schemas.microsoft.com/office/drawing/2014/main" val="20011"/>
                    </a:ext>
                  </a:extLst>
                </a:gridCol>
                <a:gridCol w="422910">
                  <a:extLst>
                    <a:ext uri="{9D8B030D-6E8A-4147-A177-3AD203B41FA5}">
                      <a16:colId xmlns="" xmlns:a16="http://schemas.microsoft.com/office/drawing/2014/main" val="20012"/>
                    </a:ext>
                  </a:extLst>
                </a:gridCol>
                <a:gridCol w="422910">
                  <a:extLst>
                    <a:ext uri="{9D8B030D-6E8A-4147-A177-3AD203B41FA5}">
                      <a16:colId xmlns="" xmlns:a16="http://schemas.microsoft.com/office/drawing/2014/main" val="20013"/>
                    </a:ext>
                  </a:extLst>
                </a:gridCol>
                <a:gridCol w="422910">
                  <a:extLst>
                    <a:ext uri="{9D8B030D-6E8A-4147-A177-3AD203B41FA5}">
                      <a16:colId xmlns="" xmlns:a16="http://schemas.microsoft.com/office/drawing/2014/main" val="20014"/>
                    </a:ext>
                  </a:extLst>
                </a:gridCol>
                <a:gridCol w="422910">
                  <a:extLst>
                    <a:ext uri="{9D8B030D-6E8A-4147-A177-3AD203B41FA5}">
                      <a16:colId xmlns="" xmlns:a16="http://schemas.microsoft.com/office/drawing/2014/main" val="20015"/>
                    </a:ext>
                  </a:extLst>
                </a:gridCol>
                <a:gridCol w="422910">
                  <a:extLst>
                    <a:ext uri="{9D8B030D-6E8A-4147-A177-3AD203B41FA5}">
                      <a16:colId xmlns="" xmlns:a16="http://schemas.microsoft.com/office/drawing/2014/main" val="20016"/>
                    </a:ext>
                  </a:extLst>
                </a:gridCol>
                <a:gridCol w="422910">
                  <a:extLst>
                    <a:ext uri="{9D8B030D-6E8A-4147-A177-3AD203B41FA5}">
                      <a16:colId xmlns="" xmlns:a16="http://schemas.microsoft.com/office/drawing/2014/main" val="20017"/>
                    </a:ext>
                  </a:extLst>
                </a:gridCol>
                <a:gridCol w="422910">
                  <a:extLst>
                    <a:ext uri="{9D8B030D-6E8A-4147-A177-3AD203B41FA5}">
                      <a16:colId xmlns="" xmlns:a16="http://schemas.microsoft.com/office/drawing/2014/main" val="20018"/>
                    </a:ext>
                  </a:extLst>
                </a:gridCol>
                <a:gridCol w="422910">
                  <a:extLst>
                    <a:ext uri="{9D8B030D-6E8A-4147-A177-3AD203B41FA5}">
                      <a16:colId xmlns="" xmlns:a16="http://schemas.microsoft.com/office/drawing/2014/main" val="20019"/>
                    </a:ext>
                  </a:extLst>
                </a:gridCol>
              </a:tblGrid>
              <a:tr h="370840">
                <a:tc>
                  <a:txBody>
                    <a:bodyPr/>
                    <a:lstStyle/>
                    <a:p>
                      <a:r>
                        <a:rPr lang="en-IN" sz="1600" dirty="0"/>
                        <a:t>0</a:t>
                      </a:r>
                    </a:p>
                  </a:txBody>
                  <a:tcPr>
                    <a:solidFill>
                      <a:schemeClr val="accent5">
                        <a:lumMod val="75000"/>
                      </a:schemeClr>
                    </a:solidFill>
                  </a:tcPr>
                </a:tc>
                <a:tc>
                  <a:txBody>
                    <a:bodyPr/>
                    <a:lstStyle/>
                    <a:p>
                      <a:r>
                        <a:rPr lang="en-IN" sz="1600" dirty="0"/>
                        <a:t>1</a:t>
                      </a:r>
                    </a:p>
                  </a:txBody>
                  <a:tcPr>
                    <a:solidFill>
                      <a:schemeClr val="accent5">
                        <a:lumMod val="75000"/>
                      </a:schemeClr>
                    </a:solidFill>
                  </a:tcPr>
                </a:tc>
                <a:tc>
                  <a:txBody>
                    <a:bodyPr/>
                    <a:lstStyle/>
                    <a:p>
                      <a:r>
                        <a:rPr lang="en-IN" sz="1600" dirty="0"/>
                        <a:t>2</a:t>
                      </a:r>
                    </a:p>
                  </a:txBody>
                  <a:tcPr>
                    <a:solidFill>
                      <a:schemeClr val="accent5">
                        <a:lumMod val="75000"/>
                      </a:schemeClr>
                    </a:solidFill>
                  </a:tcPr>
                </a:tc>
                <a:tc>
                  <a:txBody>
                    <a:bodyPr/>
                    <a:lstStyle/>
                    <a:p>
                      <a:r>
                        <a:rPr lang="en-IN" sz="1600" dirty="0"/>
                        <a:t>3</a:t>
                      </a:r>
                    </a:p>
                  </a:txBody>
                  <a:tcPr>
                    <a:solidFill>
                      <a:schemeClr val="accent5">
                        <a:lumMod val="75000"/>
                      </a:schemeClr>
                    </a:solidFill>
                  </a:tcPr>
                </a:tc>
                <a:tc>
                  <a:txBody>
                    <a:bodyPr/>
                    <a:lstStyle/>
                    <a:p>
                      <a:r>
                        <a:rPr lang="en-IN" sz="1600" dirty="0"/>
                        <a:t>4</a:t>
                      </a:r>
                    </a:p>
                  </a:txBody>
                  <a:tcPr>
                    <a:solidFill>
                      <a:schemeClr val="accent5">
                        <a:lumMod val="75000"/>
                      </a:schemeClr>
                    </a:solidFill>
                  </a:tcPr>
                </a:tc>
                <a:tc>
                  <a:txBody>
                    <a:bodyPr/>
                    <a:lstStyle/>
                    <a:p>
                      <a:r>
                        <a:rPr lang="en-IN" sz="1600" dirty="0"/>
                        <a:t>5</a:t>
                      </a:r>
                    </a:p>
                  </a:txBody>
                  <a:tcPr>
                    <a:solidFill>
                      <a:schemeClr val="accent5">
                        <a:lumMod val="75000"/>
                      </a:schemeClr>
                    </a:solidFill>
                  </a:tcPr>
                </a:tc>
                <a:tc>
                  <a:txBody>
                    <a:bodyPr/>
                    <a:lstStyle/>
                    <a:p>
                      <a:r>
                        <a:rPr lang="en-IN" sz="1600" dirty="0"/>
                        <a:t>6</a:t>
                      </a:r>
                    </a:p>
                  </a:txBody>
                  <a:tcPr>
                    <a:solidFill>
                      <a:schemeClr val="accent5">
                        <a:lumMod val="75000"/>
                      </a:schemeClr>
                    </a:solidFill>
                  </a:tcPr>
                </a:tc>
                <a:tc>
                  <a:txBody>
                    <a:bodyPr/>
                    <a:lstStyle/>
                    <a:p>
                      <a:r>
                        <a:rPr lang="en-IN" sz="1600" dirty="0"/>
                        <a:t>7</a:t>
                      </a:r>
                    </a:p>
                  </a:txBody>
                  <a:tcPr>
                    <a:solidFill>
                      <a:schemeClr val="accent5">
                        <a:lumMod val="75000"/>
                      </a:schemeClr>
                    </a:solidFill>
                  </a:tcPr>
                </a:tc>
                <a:tc>
                  <a:txBody>
                    <a:bodyPr/>
                    <a:lstStyle/>
                    <a:p>
                      <a:r>
                        <a:rPr lang="en-IN" sz="1600" dirty="0"/>
                        <a:t>8</a:t>
                      </a:r>
                    </a:p>
                  </a:txBody>
                  <a:tcPr>
                    <a:solidFill>
                      <a:schemeClr val="accent5">
                        <a:lumMod val="75000"/>
                      </a:schemeClr>
                    </a:solidFill>
                  </a:tcPr>
                </a:tc>
                <a:tc>
                  <a:txBody>
                    <a:bodyPr/>
                    <a:lstStyle/>
                    <a:p>
                      <a:r>
                        <a:rPr lang="en-IN" sz="1600" dirty="0"/>
                        <a:t>9</a:t>
                      </a:r>
                    </a:p>
                  </a:txBody>
                  <a:tcPr>
                    <a:solidFill>
                      <a:schemeClr val="accent5">
                        <a:lumMod val="75000"/>
                      </a:schemeClr>
                    </a:solidFill>
                  </a:tcPr>
                </a:tc>
                <a:tc>
                  <a:txBody>
                    <a:bodyPr/>
                    <a:lstStyle/>
                    <a:p>
                      <a:r>
                        <a:rPr lang="en-IN" sz="1600" dirty="0"/>
                        <a:t>10</a:t>
                      </a:r>
                    </a:p>
                  </a:txBody>
                  <a:tcPr>
                    <a:solidFill>
                      <a:schemeClr val="accent5">
                        <a:lumMod val="75000"/>
                      </a:schemeClr>
                    </a:solidFill>
                  </a:tcPr>
                </a:tc>
                <a:tc>
                  <a:txBody>
                    <a:bodyPr/>
                    <a:lstStyle/>
                    <a:p>
                      <a:r>
                        <a:rPr lang="en-IN" sz="1600" dirty="0"/>
                        <a:t>11</a:t>
                      </a:r>
                    </a:p>
                  </a:txBody>
                  <a:tcPr>
                    <a:solidFill>
                      <a:schemeClr val="accent5">
                        <a:lumMod val="75000"/>
                      </a:schemeClr>
                    </a:solidFill>
                  </a:tcPr>
                </a:tc>
                <a:tc>
                  <a:txBody>
                    <a:bodyPr/>
                    <a:lstStyle/>
                    <a:p>
                      <a:r>
                        <a:rPr lang="en-IN" sz="1600" dirty="0"/>
                        <a:t>12</a:t>
                      </a:r>
                    </a:p>
                  </a:txBody>
                  <a:tcPr>
                    <a:solidFill>
                      <a:schemeClr val="accent5">
                        <a:lumMod val="75000"/>
                      </a:schemeClr>
                    </a:solidFill>
                  </a:tcPr>
                </a:tc>
                <a:tc>
                  <a:txBody>
                    <a:bodyPr/>
                    <a:lstStyle/>
                    <a:p>
                      <a:r>
                        <a:rPr lang="en-IN" sz="1600" dirty="0"/>
                        <a:t>13</a:t>
                      </a:r>
                    </a:p>
                  </a:txBody>
                  <a:tcPr>
                    <a:solidFill>
                      <a:schemeClr val="accent5">
                        <a:lumMod val="75000"/>
                      </a:schemeClr>
                    </a:solidFill>
                  </a:tcPr>
                </a:tc>
                <a:tc>
                  <a:txBody>
                    <a:bodyPr/>
                    <a:lstStyle/>
                    <a:p>
                      <a:r>
                        <a:rPr lang="en-IN" sz="1600" dirty="0"/>
                        <a:t>14</a:t>
                      </a:r>
                    </a:p>
                  </a:txBody>
                  <a:tcPr>
                    <a:solidFill>
                      <a:schemeClr val="accent5">
                        <a:lumMod val="75000"/>
                      </a:schemeClr>
                    </a:solidFill>
                  </a:tcPr>
                </a:tc>
                <a:tc>
                  <a:txBody>
                    <a:bodyPr/>
                    <a:lstStyle/>
                    <a:p>
                      <a:r>
                        <a:rPr lang="en-IN" sz="1600" dirty="0"/>
                        <a:t>15</a:t>
                      </a:r>
                    </a:p>
                  </a:txBody>
                  <a:tcPr>
                    <a:solidFill>
                      <a:schemeClr val="accent5">
                        <a:lumMod val="75000"/>
                      </a:schemeClr>
                    </a:solidFill>
                  </a:tcPr>
                </a:tc>
                <a:tc>
                  <a:txBody>
                    <a:bodyPr/>
                    <a:lstStyle/>
                    <a:p>
                      <a:r>
                        <a:rPr lang="en-IN" sz="1600" dirty="0"/>
                        <a:t>16</a:t>
                      </a:r>
                    </a:p>
                  </a:txBody>
                  <a:tcPr>
                    <a:solidFill>
                      <a:schemeClr val="accent5">
                        <a:lumMod val="75000"/>
                      </a:schemeClr>
                    </a:solidFill>
                  </a:tcPr>
                </a:tc>
                <a:tc>
                  <a:txBody>
                    <a:bodyPr/>
                    <a:lstStyle/>
                    <a:p>
                      <a:r>
                        <a:rPr lang="en-IN" sz="1600" dirty="0"/>
                        <a:t>17</a:t>
                      </a:r>
                    </a:p>
                  </a:txBody>
                  <a:tcPr>
                    <a:solidFill>
                      <a:schemeClr val="accent5">
                        <a:lumMod val="75000"/>
                      </a:schemeClr>
                    </a:solidFill>
                  </a:tcPr>
                </a:tc>
                <a:tc>
                  <a:txBody>
                    <a:bodyPr/>
                    <a:lstStyle/>
                    <a:p>
                      <a:r>
                        <a:rPr lang="en-IN" sz="1600" dirty="0"/>
                        <a:t>18</a:t>
                      </a:r>
                    </a:p>
                  </a:txBody>
                  <a:tcPr>
                    <a:solidFill>
                      <a:schemeClr val="accent5">
                        <a:lumMod val="75000"/>
                      </a:schemeClr>
                    </a:solidFill>
                  </a:tcPr>
                </a:tc>
                <a:tc>
                  <a:txBody>
                    <a:bodyPr/>
                    <a:lstStyle/>
                    <a:p>
                      <a:r>
                        <a:rPr lang="en-IN" sz="1600" dirty="0"/>
                        <a:t>19</a:t>
                      </a:r>
                    </a:p>
                  </a:txBody>
                  <a:tcPr>
                    <a:solidFill>
                      <a:schemeClr val="accent5">
                        <a:lumMod val="75000"/>
                      </a:schemeClr>
                    </a:solidFill>
                  </a:tcPr>
                </a:tc>
                <a:extLst>
                  <a:ext uri="{0D108BD9-81ED-4DB2-BD59-A6C34878D82A}">
                    <a16:rowId xmlns="" xmlns:a16="http://schemas.microsoft.com/office/drawing/2014/main" val="10000"/>
                  </a:ext>
                </a:extLst>
              </a:tr>
            </a:tbl>
          </a:graphicData>
        </a:graphic>
      </p:graphicFrame>
      <p:sp>
        <p:nvSpPr>
          <p:cNvPr id="7" name="Right Brace 6"/>
          <p:cNvSpPr/>
          <p:nvPr/>
        </p:nvSpPr>
        <p:spPr>
          <a:xfrm rot="5400000">
            <a:off x="4448176" y="1904999"/>
            <a:ext cx="457200" cy="8382000"/>
          </a:xfrm>
          <a:prstGeom prst="rightBrace">
            <a:avLst>
              <a:gd name="adj1" fmla="val 8333"/>
              <a:gd name="adj2" fmla="val 496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7"/>
          <p:cNvSpPr/>
          <p:nvPr/>
        </p:nvSpPr>
        <p:spPr>
          <a:xfrm>
            <a:off x="3962400" y="6336268"/>
            <a:ext cx="1723549" cy="369332"/>
          </a:xfrm>
          <a:prstGeom prst="rect">
            <a:avLst/>
          </a:prstGeom>
        </p:spPr>
        <p:txBody>
          <a:bodyPr wrap="none">
            <a:spAutoFit/>
          </a:bodyPr>
          <a:lstStyle/>
          <a:p>
            <a:r>
              <a:rPr lang="en-IN" dirty="0"/>
              <a:t>char name[20];</a:t>
            </a:r>
          </a:p>
        </p:txBody>
      </p:sp>
      <p:sp>
        <p:nvSpPr>
          <p:cNvPr id="17" name="Right Brace 16"/>
          <p:cNvSpPr/>
          <p:nvPr/>
        </p:nvSpPr>
        <p:spPr>
          <a:xfrm rot="16200000">
            <a:off x="1048279" y="4328585"/>
            <a:ext cx="457200" cy="1553630"/>
          </a:xfrm>
          <a:prstGeom prst="rightBrace">
            <a:avLst>
              <a:gd name="adj1" fmla="val 8333"/>
              <a:gd name="adj2" fmla="val 496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Rectangle 17"/>
          <p:cNvSpPr/>
          <p:nvPr/>
        </p:nvSpPr>
        <p:spPr>
          <a:xfrm>
            <a:off x="1447800" y="4300536"/>
            <a:ext cx="1553630" cy="646331"/>
          </a:xfrm>
          <a:prstGeom prst="rect">
            <a:avLst/>
          </a:prstGeom>
        </p:spPr>
        <p:txBody>
          <a:bodyPr wrap="none">
            <a:spAutoFit/>
          </a:bodyPr>
          <a:lstStyle/>
          <a:p>
            <a:r>
              <a:rPr lang="en-IN" dirty="0" err="1">
                <a:latin typeface="Verdana" panose="020B0604030504040204" pitchFamily="34" charset="0"/>
                <a:ea typeface="Verdana" panose="020B0604030504040204" pitchFamily="34" charset="0"/>
                <a:cs typeface="Verdana" panose="020B0604030504040204" pitchFamily="34" charset="0"/>
              </a:rPr>
              <a:t>int</a:t>
            </a:r>
            <a:r>
              <a:rPr lang="en-IN" dirty="0">
                <a:latin typeface="Verdana" panose="020B0604030504040204" pitchFamily="34" charset="0"/>
                <a:ea typeface="Verdana" panose="020B0604030504040204" pitchFamily="34" charset="0"/>
                <a:cs typeface="Verdana" panose="020B0604030504040204" pitchFamily="34" charset="0"/>
              </a:rPr>
              <a:t> </a:t>
            </a:r>
            <a:r>
              <a:rPr lang="en-IN" dirty="0" err="1">
                <a:latin typeface="Verdana" panose="020B0604030504040204" pitchFamily="34" charset="0"/>
                <a:ea typeface="Verdana" panose="020B0604030504040204" pitchFamily="34" charset="0"/>
                <a:cs typeface="Verdana" panose="020B0604030504040204" pitchFamily="34" charset="0"/>
              </a:rPr>
              <a:t>rollnum</a:t>
            </a:r>
            <a:r>
              <a:rPr lang="en-IN" dirty="0">
                <a:latin typeface="Verdana" panose="020B0604030504040204" pitchFamily="34" charset="0"/>
                <a:ea typeface="Verdana" panose="020B0604030504040204" pitchFamily="34" charset="0"/>
                <a:cs typeface="Verdana" panose="020B0604030504040204" pitchFamily="34" charset="0"/>
              </a:rPr>
              <a:t>;</a:t>
            </a:r>
          </a:p>
          <a:p>
            <a:r>
              <a:rPr lang="en-IN" dirty="0" err="1">
                <a:latin typeface="Verdana" panose="020B0604030504040204" pitchFamily="34" charset="0"/>
                <a:ea typeface="Verdana" panose="020B0604030504040204" pitchFamily="34" charset="0"/>
                <a:cs typeface="Verdana" panose="020B0604030504040204" pitchFamily="34" charset="0"/>
              </a:rPr>
              <a:t>Int</a:t>
            </a:r>
            <a:r>
              <a:rPr lang="en-IN" dirty="0">
                <a:latin typeface="Verdana" panose="020B0604030504040204" pitchFamily="34" charset="0"/>
                <a:ea typeface="Verdana" panose="020B0604030504040204" pitchFamily="34" charset="0"/>
                <a:cs typeface="Verdana" panose="020B0604030504040204" pitchFamily="34" charset="0"/>
              </a:rPr>
              <a:t> marks;</a:t>
            </a:r>
          </a:p>
        </p:txBody>
      </p:sp>
    </p:spTree>
    <p:extLst>
      <p:ext uri="{BB962C8B-B14F-4D97-AF65-F5344CB8AC3E}">
        <p14:creationId xmlns="" xmlns:p14="http://schemas.microsoft.com/office/powerpoint/2010/main" val="1045883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295400" y="76200"/>
            <a:ext cx="6858000" cy="533400"/>
          </a:xfrm>
        </p:spPr>
        <p:txBody>
          <a:bodyPr/>
          <a:lstStyle/>
          <a:p>
            <a:pPr eaLnBrk="1" hangingPunct="1"/>
            <a:r>
              <a:rPr lang="en-US" altLang="en-US" sz="3200" b="1" dirty="0"/>
              <a:t>Memory allocation in Unions</a:t>
            </a:r>
          </a:p>
        </p:txBody>
      </p:sp>
      <p:sp>
        <p:nvSpPr>
          <p:cNvPr id="22534" name="Rectangle 3"/>
          <p:cNvSpPr>
            <a:spLocks noGrp="1" noChangeArrowheads="1"/>
          </p:cNvSpPr>
          <p:nvPr>
            <p:ph type="body" idx="1"/>
          </p:nvPr>
        </p:nvSpPr>
        <p:spPr>
          <a:xfrm>
            <a:off x="457200" y="914400"/>
            <a:ext cx="8534400" cy="2438400"/>
          </a:xfrm>
        </p:spPr>
        <p:txBody>
          <a:bodyPr/>
          <a:lstStyle/>
          <a:p>
            <a:pPr>
              <a:lnSpc>
                <a:spcPct val="150000"/>
              </a:lnSpc>
              <a:spcBef>
                <a:spcPts val="0"/>
              </a:spcBef>
              <a:buFont typeface="Courier New" panose="02070309020205020404" pitchFamily="49" charset="0"/>
              <a:buChar char="o"/>
            </a:pPr>
            <a:r>
              <a:rPr lang="en-US" altLang="en-US" sz="1800" dirty="0">
                <a:latin typeface="Verdana" panose="020B0604030504040204" pitchFamily="34" charset="0"/>
                <a:ea typeface="Verdana" panose="020B0604030504040204" pitchFamily="34" charset="0"/>
                <a:cs typeface="Verdana" panose="020B0604030504040204" pitchFamily="34" charset="0"/>
              </a:rPr>
              <a:t>All the members in a union will share the same memory</a:t>
            </a:r>
          </a:p>
          <a:p>
            <a:pPr>
              <a:lnSpc>
                <a:spcPct val="150000"/>
              </a:lnSpc>
              <a:spcBef>
                <a:spcPts val="0"/>
              </a:spcBef>
              <a:buFont typeface="Courier New" panose="02070309020205020404" pitchFamily="49" charset="0"/>
              <a:buChar char="o"/>
            </a:pPr>
            <a:r>
              <a:rPr lang="en-US" altLang="en-US" sz="1800" dirty="0">
                <a:latin typeface="Verdana" panose="020B0604030504040204" pitchFamily="34" charset="0"/>
                <a:ea typeface="Verdana" panose="020B0604030504040204" pitchFamily="34" charset="0"/>
                <a:cs typeface="Verdana" panose="020B0604030504040204" pitchFamily="34" charset="0"/>
              </a:rPr>
              <a:t>The memory occupied  </a:t>
            </a:r>
            <a:r>
              <a:rPr lang="en-IN" sz="1800" dirty="0">
                <a:latin typeface="Verdana" panose="020B0604030504040204" pitchFamily="34" charset="0"/>
                <a:ea typeface="Verdana" panose="020B0604030504040204" pitchFamily="34" charset="0"/>
                <a:cs typeface="Verdana" panose="020B0604030504040204" pitchFamily="34" charset="0"/>
              </a:rPr>
              <a:t>will be large enough to hold the largest member of the union. </a:t>
            </a:r>
          </a:p>
          <a:p>
            <a:pPr>
              <a:lnSpc>
                <a:spcPct val="150000"/>
              </a:lnSpc>
              <a:spcBef>
                <a:spcPts val="0"/>
              </a:spcBef>
              <a:buFont typeface="Courier New" panose="02070309020205020404" pitchFamily="49" charset="0"/>
              <a:buChar char="o"/>
            </a:pPr>
            <a:r>
              <a:rPr lang="en-IN" altLang="en-US" sz="1800" dirty="0">
                <a:latin typeface="Verdana" panose="020B0604030504040204" pitchFamily="34" charset="0"/>
                <a:ea typeface="Verdana" panose="020B0604030504040204" pitchFamily="34" charset="0"/>
                <a:cs typeface="Verdana" panose="020B0604030504040204" pitchFamily="34" charset="0"/>
              </a:rPr>
              <a:t>We can use any built-in or user defined data typed variables</a:t>
            </a:r>
          </a:p>
          <a:p>
            <a:pPr>
              <a:lnSpc>
                <a:spcPct val="150000"/>
              </a:lnSpc>
              <a:spcBef>
                <a:spcPts val="0"/>
              </a:spcBef>
              <a:buFont typeface="Courier New" panose="02070309020205020404" pitchFamily="49" charset="0"/>
              <a:buChar char="o"/>
            </a:pPr>
            <a:r>
              <a:rPr lang="en-IN" altLang="en-US" sz="1800" dirty="0">
                <a:latin typeface="Verdana" panose="020B0604030504040204" pitchFamily="34" charset="0"/>
                <a:ea typeface="Verdana" panose="020B0604030504040204" pitchFamily="34" charset="0"/>
                <a:cs typeface="Verdana" panose="020B0604030504040204" pitchFamily="34" charset="0"/>
              </a:rPr>
              <a:t>Union can be used in a structure, A structure can also be used in a union</a:t>
            </a:r>
            <a:endParaRPr lang="en-US" altLang="en-US" sz="18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3302632474"/>
              </p:ext>
            </p:extLst>
          </p:nvPr>
        </p:nvGraphicFramePr>
        <p:xfrm>
          <a:off x="457200" y="5420360"/>
          <a:ext cx="8458200" cy="370840"/>
        </p:xfrm>
        <a:graphic>
          <a:graphicData uri="http://schemas.openxmlformats.org/drawingml/2006/table">
            <a:tbl>
              <a:tblPr firstRow="1" bandRow="1">
                <a:tableStyleId>{5C22544A-7EE6-4342-B048-85BDC9FD1C3A}</a:tableStyleId>
              </a:tblPr>
              <a:tblGrid>
                <a:gridCol w="422910">
                  <a:extLst>
                    <a:ext uri="{9D8B030D-6E8A-4147-A177-3AD203B41FA5}">
                      <a16:colId xmlns="" xmlns:a16="http://schemas.microsoft.com/office/drawing/2014/main" val="20000"/>
                    </a:ext>
                  </a:extLst>
                </a:gridCol>
                <a:gridCol w="422910">
                  <a:extLst>
                    <a:ext uri="{9D8B030D-6E8A-4147-A177-3AD203B41FA5}">
                      <a16:colId xmlns="" xmlns:a16="http://schemas.microsoft.com/office/drawing/2014/main" val="20001"/>
                    </a:ext>
                  </a:extLst>
                </a:gridCol>
                <a:gridCol w="422910">
                  <a:extLst>
                    <a:ext uri="{9D8B030D-6E8A-4147-A177-3AD203B41FA5}">
                      <a16:colId xmlns="" xmlns:a16="http://schemas.microsoft.com/office/drawing/2014/main" val="20002"/>
                    </a:ext>
                  </a:extLst>
                </a:gridCol>
                <a:gridCol w="422910">
                  <a:extLst>
                    <a:ext uri="{9D8B030D-6E8A-4147-A177-3AD203B41FA5}">
                      <a16:colId xmlns="" xmlns:a16="http://schemas.microsoft.com/office/drawing/2014/main" val="20003"/>
                    </a:ext>
                  </a:extLst>
                </a:gridCol>
                <a:gridCol w="422910">
                  <a:extLst>
                    <a:ext uri="{9D8B030D-6E8A-4147-A177-3AD203B41FA5}">
                      <a16:colId xmlns="" xmlns:a16="http://schemas.microsoft.com/office/drawing/2014/main" val="20004"/>
                    </a:ext>
                  </a:extLst>
                </a:gridCol>
                <a:gridCol w="422910">
                  <a:extLst>
                    <a:ext uri="{9D8B030D-6E8A-4147-A177-3AD203B41FA5}">
                      <a16:colId xmlns="" xmlns:a16="http://schemas.microsoft.com/office/drawing/2014/main" val="20005"/>
                    </a:ext>
                  </a:extLst>
                </a:gridCol>
                <a:gridCol w="422910">
                  <a:extLst>
                    <a:ext uri="{9D8B030D-6E8A-4147-A177-3AD203B41FA5}">
                      <a16:colId xmlns="" xmlns:a16="http://schemas.microsoft.com/office/drawing/2014/main" val="20006"/>
                    </a:ext>
                  </a:extLst>
                </a:gridCol>
                <a:gridCol w="422910">
                  <a:extLst>
                    <a:ext uri="{9D8B030D-6E8A-4147-A177-3AD203B41FA5}">
                      <a16:colId xmlns="" xmlns:a16="http://schemas.microsoft.com/office/drawing/2014/main" val="20007"/>
                    </a:ext>
                  </a:extLst>
                </a:gridCol>
                <a:gridCol w="422910">
                  <a:extLst>
                    <a:ext uri="{9D8B030D-6E8A-4147-A177-3AD203B41FA5}">
                      <a16:colId xmlns="" xmlns:a16="http://schemas.microsoft.com/office/drawing/2014/main" val="20008"/>
                    </a:ext>
                  </a:extLst>
                </a:gridCol>
                <a:gridCol w="422910">
                  <a:extLst>
                    <a:ext uri="{9D8B030D-6E8A-4147-A177-3AD203B41FA5}">
                      <a16:colId xmlns="" xmlns:a16="http://schemas.microsoft.com/office/drawing/2014/main" val="20009"/>
                    </a:ext>
                  </a:extLst>
                </a:gridCol>
                <a:gridCol w="422910">
                  <a:extLst>
                    <a:ext uri="{9D8B030D-6E8A-4147-A177-3AD203B41FA5}">
                      <a16:colId xmlns="" xmlns:a16="http://schemas.microsoft.com/office/drawing/2014/main" val="20010"/>
                    </a:ext>
                  </a:extLst>
                </a:gridCol>
                <a:gridCol w="422910">
                  <a:extLst>
                    <a:ext uri="{9D8B030D-6E8A-4147-A177-3AD203B41FA5}">
                      <a16:colId xmlns="" xmlns:a16="http://schemas.microsoft.com/office/drawing/2014/main" val="20011"/>
                    </a:ext>
                  </a:extLst>
                </a:gridCol>
                <a:gridCol w="422910">
                  <a:extLst>
                    <a:ext uri="{9D8B030D-6E8A-4147-A177-3AD203B41FA5}">
                      <a16:colId xmlns="" xmlns:a16="http://schemas.microsoft.com/office/drawing/2014/main" val="20012"/>
                    </a:ext>
                  </a:extLst>
                </a:gridCol>
                <a:gridCol w="422910">
                  <a:extLst>
                    <a:ext uri="{9D8B030D-6E8A-4147-A177-3AD203B41FA5}">
                      <a16:colId xmlns="" xmlns:a16="http://schemas.microsoft.com/office/drawing/2014/main" val="20013"/>
                    </a:ext>
                  </a:extLst>
                </a:gridCol>
                <a:gridCol w="422910">
                  <a:extLst>
                    <a:ext uri="{9D8B030D-6E8A-4147-A177-3AD203B41FA5}">
                      <a16:colId xmlns="" xmlns:a16="http://schemas.microsoft.com/office/drawing/2014/main" val="20014"/>
                    </a:ext>
                  </a:extLst>
                </a:gridCol>
                <a:gridCol w="422910">
                  <a:extLst>
                    <a:ext uri="{9D8B030D-6E8A-4147-A177-3AD203B41FA5}">
                      <a16:colId xmlns="" xmlns:a16="http://schemas.microsoft.com/office/drawing/2014/main" val="20015"/>
                    </a:ext>
                  </a:extLst>
                </a:gridCol>
                <a:gridCol w="422910">
                  <a:extLst>
                    <a:ext uri="{9D8B030D-6E8A-4147-A177-3AD203B41FA5}">
                      <a16:colId xmlns="" xmlns:a16="http://schemas.microsoft.com/office/drawing/2014/main" val="20016"/>
                    </a:ext>
                  </a:extLst>
                </a:gridCol>
                <a:gridCol w="422910">
                  <a:extLst>
                    <a:ext uri="{9D8B030D-6E8A-4147-A177-3AD203B41FA5}">
                      <a16:colId xmlns="" xmlns:a16="http://schemas.microsoft.com/office/drawing/2014/main" val="20017"/>
                    </a:ext>
                  </a:extLst>
                </a:gridCol>
                <a:gridCol w="422910">
                  <a:extLst>
                    <a:ext uri="{9D8B030D-6E8A-4147-A177-3AD203B41FA5}">
                      <a16:colId xmlns="" xmlns:a16="http://schemas.microsoft.com/office/drawing/2014/main" val="20018"/>
                    </a:ext>
                  </a:extLst>
                </a:gridCol>
                <a:gridCol w="422910">
                  <a:extLst>
                    <a:ext uri="{9D8B030D-6E8A-4147-A177-3AD203B41FA5}">
                      <a16:colId xmlns="" xmlns:a16="http://schemas.microsoft.com/office/drawing/2014/main" val="20019"/>
                    </a:ext>
                  </a:extLst>
                </a:gridCol>
              </a:tblGrid>
              <a:tr h="370840">
                <a:tc>
                  <a:txBody>
                    <a:bodyPr/>
                    <a:lstStyle/>
                    <a:p>
                      <a:r>
                        <a:rPr lang="en-IN" sz="1600" dirty="0"/>
                        <a:t>0</a:t>
                      </a:r>
                    </a:p>
                  </a:txBody>
                  <a:tcPr>
                    <a:solidFill>
                      <a:schemeClr val="accent5">
                        <a:lumMod val="75000"/>
                      </a:schemeClr>
                    </a:solidFill>
                  </a:tcPr>
                </a:tc>
                <a:tc>
                  <a:txBody>
                    <a:bodyPr/>
                    <a:lstStyle/>
                    <a:p>
                      <a:r>
                        <a:rPr lang="en-IN" sz="1600" dirty="0"/>
                        <a:t>1</a:t>
                      </a:r>
                    </a:p>
                  </a:txBody>
                  <a:tcPr>
                    <a:solidFill>
                      <a:schemeClr val="accent5">
                        <a:lumMod val="75000"/>
                      </a:schemeClr>
                    </a:solidFill>
                  </a:tcPr>
                </a:tc>
                <a:tc>
                  <a:txBody>
                    <a:bodyPr/>
                    <a:lstStyle/>
                    <a:p>
                      <a:r>
                        <a:rPr lang="en-IN" sz="1600" dirty="0"/>
                        <a:t>2</a:t>
                      </a:r>
                    </a:p>
                  </a:txBody>
                  <a:tcPr>
                    <a:solidFill>
                      <a:schemeClr val="accent5">
                        <a:lumMod val="75000"/>
                      </a:schemeClr>
                    </a:solidFill>
                  </a:tcPr>
                </a:tc>
                <a:tc>
                  <a:txBody>
                    <a:bodyPr/>
                    <a:lstStyle/>
                    <a:p>
                      <a:r>
                        <a:rPr lang="en-IN" sz="1600" dirty="0"/>
                        <a:t>3</a:t>
                      </a:r>
                    </a:p>
                  </a:txBody>
                  <a:tcPr>
                    <a:solidFill>
                      <a:schemeClr val="accent5">
                        <a:lumMod val="75000"/>
                      </a:schemeClr>
                    </a:solidFill>
                  </a:tcPr>
                </a:tc>
                <a:tc>
                  <a:txBody>
                    <a:bodyPr/>
                    <a:lstStyle/>
                    <a:p>
                      <a:r>
                        <a:rPr lang="en-IN" sz="1600" dirty="0"/>
                        <a:t>4</a:t>
                      </a:r>
                    </a:p>
                  </a:txBody>
                  <a:tcPr>
                    <a:solidFill>
                      <a:schemeClr val="accent5">
                        <a:lumMod val="75000"/>
                      </a:schemeClr>
                    </a:solidFill>
                  </a:tcPr>
                </a:tc>
                <a:tc>
                  <a:txBody>
                    <a:bodyPr/>
                    <a:lstStyle/>
                    <a:p>
                      <a:r>
                        <a:rPr lang="en-IN" sz="1600" dirty="0"/>
                        <a:t>5</a:t>
                      </a:r>
                    </a:p>
                  </a:txBody>
                  <a:tcPr>
                    <a:solidFill>
                      <a:schemeClr val="accent5">
                        <a:lumMod val="75000"/>
                      </a:schemeClr>
                    </a:solidFill>
                  </a:tcPr>
                </a:tc>
                <a:tc>
                  <a:txBody>
                    <a:bodyPr/>
                    <a:lstStyle/>
                    <a:p>
                      <a:r>
                        <a:rPr lang="en-IN" sz="1600" dirty="0"/>
                        <a:t>6</a:t>
                      </a:r>
                    </a:p>
                  </a:txBody>
                  <a:tcPr>
                    <a:solidFill>
                      <a:schemeClr val="accent5">
                        <a:lumMod val="75000"/>
                      </a:schemeClr>
                    </a:solidFill>
                  </a:tcPr>
                </a:tc>
                <a:tc>
                  <a:txBody>
                    <a:bodyPr/>
                    <a:lstStyle/>
                    <a:p>
                      <a:r>
                        <a:rPr lang="en-IN" sz="1600" dirty="0"/>
                        <a:t>7</a:t>
                      </a:r>
                    </a:p>
                  </a:txBody>
                  <a:tcPr>
                    <a:solidFill>
                      <a:schemeClr val="accent5">
                        <a:lumMod val="75000"/>
                      </a:schemeClr>
                    </a:solidFill>
                  </a:tcPr>
                </a:tc>
                <a:tc>
                  <a:txBody>
                    <a:bodyPr/>
                    <a:lstStyle/>
                    <a:p>
                      <a:r>
                        <a:rPr lang="en-IN" sz="1600" dirty="0"/>
                        <a:t>8</a:t>
                      </a:r>
                    </a:p>
                  </a:txBody>
                  <a:tcPr>
                    <a:solidFill>
                      <a:schemeClr val="accent5">
                        <a:lumMod val="75000"/>
                      </a:schemeClr>
                    </a:solidFill>
                  </a:tcPr>
                </a:tc>
                <a:tc>
                  <a:txBody>
                    <a:bodyPr/>
                    <a:lstStyle/>
                    <a:p>
                      <a:r>
                        <a:rPr lang="en-IN" sz="1600" dirty="0"/>
                        <a:t>9</a:t>
                      </a:r>
                    </a:p>
                  </a:txBody>
                  <a:tcPr>
                    <a:solidFill>
                      <a:schemeClr val="accent5">
                        <a:lumMod val="75000"/>
                      </a:schemeClr>
                    </a:solidFill>
                  </a:tcPr>
                </a:tc>
                <a:tc>
                  <a:txBody>
                    <a:bodyPr/>
                    <a:lstStyle/>
                    <a:p>
                      <a:r>
                        <a:rPr lang="en-IN" sz="1600" dirty="0"/>
                        <a:t>10</a:t>
                      </a:r>
                    </a:p>
                  </a:txBody>
                  <a:tcPr>
                    <a:solidFill>
                      <a:schemeClr val="accent5">
                        <a:lumMod val="75000"/>
                      </a:schemeClr>
                    </a:solidFill>
                  </a:tcPr>
                </a:tc>
                <a:tc>
                  <a:txBody>
                    <a:bodyPr/>
                    <a:lstStyle/>
                    <a:p>
                      <a:r>
                        <a:rPr lang="en-IN" sz="1600" dirty="0"/>
                        <a:t>11</a:t>
                      </a:r>
                    </a:p>
                  </a:txBody>
                  <a:tcPr>
                    <a:solidFill>
                      <a:schemeClr val="accent5">
                        <a:lumMod val="75000"/>
                      </a:schemeClr>
                    </a:solidFill>
                  </a:tcPr>
                </a:tc>
                <a:tc>
                  <a:txBody>
                    <a:bodyPr/>
                    <a:lstStyle/>
                    <a:p>
                      <a:r>
                        <a:rPr lang="en-IN" sz="1600" dirty="0"/>
                        <a:t>12</a:t>
                      </a:r>
                    </a:p>
                  </a:txBody>
                  <a:tcPr>
                    <a:solidFill>
                      <a:schemeClr val="accent5">
                        <a:lumMod val="75000"/>
                      </a:schemeClr>
                    </a:solidFill>
                  </a:tcPr>
                </a:tc>
                <a:tc>
                  <a:txBody>
                    <a:bodyPr/>
                    <a:lstStyle/>
                    <a:p>
                      <a:r>
                        <a:rPr lang="en-IN" sz="1600" dirty="0"/>
                        <a:t>13</a:t>
                      </a:r>
                    </a:p>
                  </a:txBody>
                  <a:tcPr>
                    <a:solidFill>
                      <a:schemeClr val="accent5">
                        <a:lumMod val="75000"/>
                      </a:schemeClr>
                    </a:solidFill>
                  </a:tcPr>
                </a:tc>
                <a:tc>
                  <a:txBody>
                    <a:bodyPr/>
                    <a:lstStyle/>
                    <a:p>
                      <a:r>
                        <a:rPr lang="en-IN" sz="1600" dirty="0"/>
                        <a:t>14</a:t>
                      </a:r>
                    </a:p>
                  </a:txBody>
                  <a:tcPr>
                    <a:solidFill>
                      <a:schemeClr val="accent5">
                        <a:lumMod val="75000"/>
                      </a:schemeClr>
                    </a:solidFill>
                  </a:tcPr>
                </a:tc>
                <a:tc>
                  <a:txBody>
                    <a:bodyPr/>
                    <a:lstStyle/>
                    <a:p>
                      <a:r>
                        <a:rPr lang="en-IN" sz="1600" dirty="0"/>
                        <a:t>15</a:t>
                      </a:r>
                    </a:p>
                  </a:txBody>
                  <a:tcPr>
                    <a:solidFill>
                      <a:schemeClr val="accent5">
                        <a:lumMod val="75000"/>
                      </a:schemeClr>
                    </a:solidFill>
                  </a:tcPr>
                </a:tc>
                <a:tc>
                  <a:txBody>
                    <a:bodyPr/>
                    <a:lstStyle/>
                    <a:p>
                      <a:r>
                        <a:rPr lang="en-IN" sz="1600" dirty="0"/>
                        <a:t>16</a:t>
                      </a:r>
                    </a:p>
                  </a:txBody>
                  <a:tcPr>
                    <a:solidFill>
                      <a:schemeClr val="accent5">
                        <a:lumMod val="75000"/>
                      </a:schemeClr>
                    </a:solidFill>
                  </a:tcPr>
                </a:tc>
                <a:tc>
                  <a:txBody>
                    <a:bodyPr/>
                    <a:lstStyle/>
                    <a:p>
                      <a:r>
                        <a:rPr lang="en-IN" sz="1600" dirty="0"/>
                        <a:t>17</a:t>
                      </a:r>
                    </a:p>
                  </a:txBody>
                  <a:tcPr>
                    <a:solidFill>
                      <a:schemeClr val="accent5">
                        <a:lumMod val="75000"/>
                      </a:schemeClr>
                    </a:solidFill>
                  </a:tcPr>
                </a:tc>
                <a:tc>
                  <a:txBody>
                    <a:bodyPr/>
                    <a:lstStyle/>
                    <a:p>
                      <a:r>
                        <a:rPr lang="en-IN" sz="1600" dirty="0"/>
                        <a:t>18</a:t>
                      </a:r>
                    </a:p>
                  </a:txBody>
                  <a:tcPr>
                    <a:solidFill>
                      <a:schemeClr val="accent5">
                        <a:lumMod val="75000"/>
                      </a:schemeClr>
                    </a:solidFill>
                  </a:tcPr>
                </a:tc>
                <a:tc>
                  <a:txBody>
                    <a:bodyPr/>
                    <a:lstStyle/>
                    <a:p>
                      <a:r>
                        <a:rPr lang="en-IN" sz="1600" dirty="0"/>
                        <a:t>19</a:t>
                      </a:r>
                    </a:p>
                  </a:txBody>
                  <a:tcPr>
                    <a:solidFill>
                      <a:schemeClr val="accent5">
                        <a:lumMod val="75000"/>
                      </a:schemeClr>
                    </a:solidFill>
                  </a:tcPr>
                </a:tc>
                <a:extLst>
                  <a:ext uri="{0D108BD9-81ED-4DB2-BD59-A6C34878D82A}">
                    <a16:rowId xmlns="" xmlns:a16="http://schemas.microsoft.com/office/drawing/2014/main" val="10000"/>
                  </a:ext>
                </a:extLst>
              </a:tr>
            </a:tbl>
          </a:graphicData>
        </a:graphic>
      </p:graphicFrame>
      <p:sp>
        <p:nvSpPr>
          <p:cNvPr id="7" name="Right Brace 6"/>
          <p:cNvSpPr/>
          <p:nvPr/>
        </p:nvSpPr>
        <p:spPr>
          <a:xfrm rot="5400000">
            <a:off x="4448176" y="1904999"/>
            <a:ext cx="457200" cy="8382000"/>
          </a:xfrm>
          <a:prstGeom prst="rightBrace">
            <a:avLst>
              <a:gd name="adj1" fmla="val 8333"/>
              <a:gd name="adj2" fmla="val 496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7"/>
          <p:cNvSpPr/>
          <p:nvPr/>
        </p:nvSpPr>
        <p:spPr>
          <a:xfrm>
            <a:off x="3962400" y="6336268"/>
            <a:ext cx="1723549" cy="369332"/>
          </a:xfrm>
          <a:prstGeom prst="rect">
            <a:avLst/>
          </a:prstGeom>
        </p:spPr>
        <p:txBody>
          <a:bodyPr wrap="none">
            <a:spAutoFit/>
          </a:bodyPr>
          <a:lstStyle/>
          <a:p>
            <a:r>
              <a:rPr lang="en-IN" dirty="0"/>
              <a:t>char name[20];</a:t>
            </a:r>
          </a:p>
        </p:txBody>
      </p:sp>
      <p:sp>
        <p:nvSpPr>
          <p:cNvPr id="17" name="Right Brace 16"/>
          <p:cNvSpPr/>
          <p:nvPr/>
        </p:nvSpPr>
        <p:spPr>
          <a:xfrm rot="16200000">
            <a:off x="1088232" y="4288632"/>
            <a:ext cx="457200" cy="1633536"/>
          </a:xfrm>
          <a:prstGeom prst="rightBrace">
            <a:avLst>
              <a:gd name="adj1" fmla="val 8333"/>
              <a:gd name="adj2" fmla="val 496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Rectangle 17"/>
          <p:cNvSpPr/>
          <p:nvPr/>
        </p:nvSpPr>
        <p:spPr>
          <a:xfrm>
            <a:off x="1447800" y="4300536"/>
            <a:ext cx="1313180" cy="646331"/>
          </a:xfrm>
          <a:prstGeom prst="rect">
            <a:avLst/>
          </a:prstGeom>
        </p:spPr>
        <p:txBody>
          <a:bodyPr wrap="none">
            <a:spAutoFit/>
          </a:bodyPr>
          <a:lstStyle/>
          <a:p>
            <a:r>
              <a:rPr lang="en-IN" dirty="0" err="1"/>
              <a:t>int</a:t>
            </a:r>
            <a:r>
              <a:rPr lang="en-IN" dirty="0"/>
              <a:t> </a:t>
            </a:r>
            <a:r>
              <a:rPr lang="en-IN" dirty="0" err="1"/>
              <a:t>rollnum</a:t>
            </a:r>
            <a:r>
              <a:rPr lang="en-IN" dirty="0"/>
              <a:t>;</a:t>
            </a:r>
          </a:p>
          <a:p>
            <a:r>
              <a:rPr lang="en-IN" dirty="0" err="1"/>
              <a:t>Int</a:t>
            </a:r>
            <a:r>
              <a:rPr lang="en-IN" dirty="0"/>
              <a:t> marks;</a:t>
            </a:r>
          </a:p>
        </p:txBody>
      </p:sp>
    </p:spTree>
    <p:extLst>
      <p:ext uri="{BB962C8B-B14F-4D97-AF65-F5344CB8AC3E}">
        <p14:creationId xmlns="" xmlns:p14="http://schemas.microsoft.com/office/powerpoint/2010/main" val="2331627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20000"/>
              </a:spcBef>
              <a:defRPr sz="2400" b="1">
                <a:solidFill>
                  <a:schemeClr val="tx1"/>
                </a:solidFill>
                <a:latin typeface="Verdana" pitchFamily="34" charset="0"/>
                <a:cs typeface="Arial" charset="0"/>
              </a:defRPr>
            </a:lvl1pPr>
            <a:lvl2pPr marL="37931725" indent="-37474525" eaLnBrk="0" hangingPunct="0">
              <a:spcBef>
                <a:spcPct val="20000"/>
              </a:spcBef>
              <a:buSzPct val="90000"/>
              <a:buFont typeface="Wingdings" pitchFamily="2" charset="2"/>
              <a:buChar char="w"/>
              <a:defRPr sz="2000" b="1">
                <a:solidFill>
                  <a:schemeClr val="accent2"/>
                </a:solidFill>
                <a:latin typeface="Verdana" pitchFamily="34" charset="0"/>
                <a:cs typeface="Arial" charset="0"/>
              </a:defRPr>
            </a:lvl2pPr>
            <a:lvl3pPr marL="1033463" indent="-280988" eaLnBrk="0" hangingPunct="0">
              <a:spcBef>
                <a:spcPct val="20000"/>
              </a:spcBef>
              <a:buChar char="•"/>
              <a:defRPr b="1">
                <a:solidFill>
                  <a:schemeClr val="hlink"/>
                </a:solidFill>
                <a:latin typeface="Verdana" pitchFamily="34" charset="0"/>
                <a:cs typeface="Arial" charset="0"/>
              </a:defRPr>
            </a:lvl3pPr>
            <a:lvl4pPr marL="1438275" indent="-290513" eaLnBrk="0" hangingPunct="0">
              <a:spcBef>
                <a:spcPct val="20000"/>
              </a:spcBef>
              <a:buChar char="–"/>
              <a:defRPr sz="1600" b="1">
                <a:solidFill>
                  <a:schemeClr val="hlink"/>
                </a:solidFill>
                <a:latin typeface="Verdana" pitchFamily="34" charset="0"/>
                <a:cs typeface="Arial" charset="0"/>
              </a:defRPr>
            </a:lvl4pPr>
            <a:lvl5pPr marL="1833563" indent="-280988" eaLnBrk="0" hangingPunct="0">
              <a:spcBef>
                <a:spcPct val="20000"/>
              </a:spcBef>
              <a:buChar char="»"/>
              <a:defRPr sz="1400" b="1">
                <a:solidFill>
                  <a:schemeClr val="hlink"/>
                </a:solidFill>
                <a:latin typeface="Verdana" pitchFamily="34" charset="0"/>
                <a:cs typeface="Arial" charset="0"/>
              </a:defRPr>
            </a:lvl5pPr>
            <a:lvl6pPr marL="2290763" indent="-280988" eaLnBrk="0" fontAlgn="base" hangingPunct="0">
              <a:spcBef>
                <a:spcPct val="20000"/>
              </a:spcBef>
              <a:spcAft>
                <a:spcPct val="0"/>
              </a:spcAft>
              <a:buChar char="»"/>
              <a:defRPr sz="1400" b="1">
                <a:solidFill>
                  <a:schemeClr val="hlink"/>
                </a:solidFill>
                <a:latin typeface="Verdana" pitchFamily="34" charset="0"/>
                <a:cs typeface="Arial" charset="0"/>
              </a:defRPr>
            </a:lvl6pPr>
            <a:lvl7pPr marL="2747963" indent="-280988" eaLnBrk="0" fontAlgn="base" hangingPunct="0">
              <a:spcBef>
                <a:spcPct val="20000"/>
              </a:spcBef>
              <a:spcAft>
                <a:spcPct val="0"/>
              </a:spcAft>
              <a:buChar char="»"/>
              <a:defRPr sz="1400" b="1">
                <a:solidFill>
                  <a:schemeClr val="hlink"/>
                </a:solidFill>
                <a:latin typeface="Verdana" pitchFamily="34" charset="0"/>
                <a:cs typeface="Arial" charset="0"/>
              </a:defRPr>
            </a:lvl7pPr>
            <a:lvl8pPr marL="3205163" indent="-280988" eaLnBrk="0" fontAlgn="base" hangingPunct="0">
              <a:spcBef>
                <a:spcPct val="20000"/>
              </a:spcBef>
              <a:spcAft>
                <a:spcPct val="0"/>
              </a:spcAft>
              <a:buChar char="»"/>
              <a:defRPr sz="1400" b="1">
                <a:solidFill>
                  <a:schemeClr val="hlink"/>
                </a:solidFill>
                <a:latin typeface="Verdana" pitchFamily="34" charset="0"/>
                <a:cs typeface="Arial" charset="0"/>
              </a:defRPr>
            </a:lvl8pPr>
            <a:lvl9pPr marL="3662363" indent="-280988" eaLnBrk="0" fontAlgn="base" hangingPunct="0">
              <a:spcBef>
                <a:spcPct val="20000"/>
              </a:spcBef>
              <a:spcAft>
                <a:spcPct val="0"/>
              </a:spcAft>
              <a:buChar char="»"/>
              <a:defRPr sz="1400" b="1">
                <a:solidFill>
                  <a:schemeClr val="hlink"/>
                </a:solidFill>
                <a:latin typeface="Verdana" pitchFamily="34" charset="0"/>
                <a:cs typeface="Arial" charset="0"/>
              </a:defRPr>
            </a:lvl9pPr>
          </a:lstStyle>
          <a:p>
            <a:pPr eaLnBrk="1" hangingPunct="1">
              <a:spcBef>
                <a:spcPct val="0"/>
              </a:spcBef>
            </a:pPr>
            <a:fld id="{AD47653E-3F6B-4D32-97C5-18B8094EBBDC}" type="slidenum">
              <a:rPr lang="en-US" altLang="en-US" sz="1400">
                <a:latin typeface="Arial" charset="0"/>
              </a:rPr>
              <a:pPr eaLnBrk="1" hangingPunct="1">
                <a:spcBef>
                  <a:spcPct val="0"/>
                </a:spcBef>
              </a:pPr>
              <a:t>37</a:t>
            </a:fld>
            <a:endParaRPr lang="en-US" altLang="en-US" sz="1400">
              <a:latin typeface="Arial" charset="0"/>
            </a:endParaRPr>
          </a:p>
        </p:txBody>
      </p:sp>
      <p:sp>
        <p:nvSpPr>
          <p:cNvPr id="22533" name="Rectangle 2"/>
          <p:cNvSpPr>
            <a:spLocks noGrp="1" noChangeArrowheads="1"/>
          </p:cNvSpPr>
          <p:nvPr>
            <p:ph type="title"/>
          </p:nvPr>
        </p:nvSpPr>
        <p:spPr>
          <a:xfrm>
            <a:off x="1295400" y="76200"/>
            <a:ext cx="6858000" cy="533400"/>
          </a:xfrm>
        </p:spPr>
        <p:txBody>
          <a:bodyPr/>
          <a:lstStyle/>
          <a:p>
            <a:pPr eaLnBrk="1" hangingPunct="1"/>
            <a:r>
              <a:rPr lang="en-US" altLang="en-US" sz="3200" b="1" dirty="0"/>
              <a:t>Example</a:t>
            </a:r>
          </a:p>
        </p:txBody>
      </p:sp>
      <p:sp>
        <p:nvSpPr>
          <p:cNvPr id="2" name="Rectangle 1"/>
          <p:cNvSpPr/>
          <p:nvPr/>
        </p:nvSpPr>
        <p:spPr>
          <a:xfrm>
            <a:off x="304800" y="914400"/>
            <a:ext cx="5181600" cy="565693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p>
            <a:pPr eaLnBrk="0" hangingPunct="0">
              <a:spcBef>
                <a:spcPct val="20000"/>
              </a:spcBef>
            </a:pPr>
            <a:r>
              <a:rPr lang="en-IN" sz="1600" b="1" dirty="0">
                <a:latin typeface="Courier New" pitchFamily="49" charset="0"/>
                <a:cs typeface="Arial" pitchFamily="34" charset="0"/>
              </a:rPr>
              <a:t>#include &lt;</a:t>
            </a:r>
            <a:r>
              <a:rPr lang="en-IN" sz="1600" b="1" dirty="0" err="1">
                <a:latin typeface="Courier New" pitchFamily="49" charset="0"/>
                <a:cs typeface="Arial" pitchFamily="34" charset="0"/>
              </a:rPr>
              <a:t>stdio.h</a:t>
            </a:r>
            <a:r>
              <a:rPr lang="en-IN" sz="1600" b="1" dirty="0">
                <a:latin typeface="Courier New" pitchFamily="49" charset="0"/>
                <a:cs typeface="Arial" pitchFamily="34" charset="0"/>
              </a:rPr>
              <a:t>&gt;</a:t>
            </a:r>
          </a:p>
          <a:p>
            <a:pPr eaLnBrk="0" hangingPunct="0">
              <a:spcBef>
                <a:spcPct val="20000"/>
              </a:spcBef>
            </a:pPr>
            <a:r>
              <a:rPr lang="en-IN" sz="1600" b="1" dirty="0">
                <a:latin typeface="Courier New" pitchFamily="49" charset="0"/>
                <a:cs typeface="Arial" pitchFamily="34" charset="0"/>
              </a:rPr>
              <a:t>#include &lt;</a:t>
            </a:r>
            <a:r>
              <a:rPr lang="en-IN" sz="1600" b="1" dirty="0" err="1">
                <a:latin typeface="Courier New" pitchFamily="49" charset="0"/>
                <a:cs typeface="Arial" pitchFamily="34" charset="0"/>
              </a:rPr>
              <a:t>string.h</a:t>
            </a:r>
            <a:r>
              <a:rPr lang="en-IN" sz="1600" b="1" dirty="0">
                <a:latin typeface="Courier New" pitchFamily="49" charset="0"/>
                <a:cs typeface="Arial" pitchFamily="34" charset="0"/>
              </a:rPr>
              <a:t>&gt;</a:t>
            </a:r>
          </a:p>
          <a:p>
            <a:pPr eaLnBrk="0" hangingPunct="0">
              <a:spcBef>
                <a:spcPct val="20000"/>
              </a:spcBef>
            </a:pPr>
            <a:r>
              <a:rPr lang="en-IN" sz="1600" b="1" dirty="0">
                <a:latin typeface="Courier New" pitchFamily="49" charset="0"/>
                <a:cs typeface="Arial" pitchFamily="34" charset="0"/>
              </a:rPr>
              <a:t>union Data</a:t>
            </a:r>
          </a:p>
          <a:p>
            <a:pPr eaLnBrk="0" hangingPunct="0">
              <a:spcBef>
                <a:spcPct val="20000"/>
              </a:spcBef>
            </a:pP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int</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i</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float f;</a:t>
            </a:r>
          </a:p>
          <a:p>
            <a:pPr eaLnBrk="0" hangingPunct="0">
              <a:spcBef>
                <a:spcPct val="20000"/>
              </a:spcBef>
            </a:pPr>
            <a:r>
              <a:rPr lang="en-IN" sz="1600" b="1" dirty="0">
                <a:latin typeface="Courier New" pitchFamily="49" charset="0"/>
                <a:cs typeface="Arial" pitchFamily="34" charset="0"/>
              </a:rPr>
              <a:t>   char  </a:t>
            </a:r>
            <a:r>
              <a:rPr lang="en-IN" sz="1600" b="1" dirty="0" err="1">
                <a:latin typeface="Courier New" pitchFamily="49" charset="0"/>
                <a:cs typeface="Arial" pitchFamily="34" charset="0"/>
              </a:rPr>
              <a:t>str</a:t>
            </a:r>
            <a:r>
              <a:rPr lang="en-IN" sz="1600" b="1" dirty="0">
                <a:latin typeface="Courier New" pitchFamily="49" charset="0"/>
                <a:cs typeface="Arial" pitchFamily="34" charset="0"/>
              </a:rPr>
              <a:t>[20];</a:t>
            </a:r>
          </a:p>
          <a:p>
            <a:pPr eaLnBrk="0" hangingPunct="0">
              <a:spcBef>
                <a:spcPct val="20000"/>
              </a:spcBef>
            </a:pPr>
            <a:r>
              <a:rPr lang="en-IN" sz="1600" b="1" dirty="0">
                <a:latin typeface="Courier New" pitchFamily="49" charset="0"/>
                <a:cs typeface="Arial" pitchFamily="34" charset="0"/>
              </a:rPr>
              <a:t>};</a:t>
            </a:r>
          </a:p>
          <a:p>
            <a:pPr eaLnBrk="0" hangingPunct="0">
              <a:spcBef>
                <a:spcPct val="20000"/>
              </a:spcBef>
            </a:pPr>
            <a:r>
              <a:rPr lang="en-IN" sz="1600" b="1" dirty="0" err="1">
                <a:latin typeface="Courier New" pitchFamily="49" charset="0"/>
                <a:cs typeface="Arial" pitchFamily="34" charset="0"/>
              </a:rPr>
              <a:t>int</a:t>
            </a:r>
            <a:r>
              <a:rPr lang="en-IN" sz="1600" b="1" dirty="0">
                <a:latin typeface="Courier New" pitchFamily="49" charset="0"/>
                <a:cs typeface="Arial" pitchFamily="34" charset="0"/>
              </a:rPr>
              <a:t> main( )</a:t>
            </a:r>
          </a:p>
          <a:p>
            <a:pPr eaLnBrk="0" hangingPunct="0">
              <a:spcBef>
                <a:spcPct val="20000"/>
              </a:spcBef>
            </a:pP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union Data </a:t>
            </a:r>
            <a:r>
              <a:rPr lang="en-IN" sz="1600" b="1" dirty="0" err="1">
                <a:latin typeface="Courier New" pitchFamily="49" charset="0"/>
                <a:cs typeface="Arial" pitchFamily="34" charset="0"/>
              </a:rPr>
              <a:t>data</a:t>
            </a:r>
            <a:r>
              <a:rPr lang="en-IN" sz="1600" b="1" dirty="0">
                <a:latin typeface="Courier New" pitchFamily="49" charset="0"/>
                <a:cs typeface="Arial" pitchFamily="34" charset="0"/>
              </a:rPr>
              <a:t>;        </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data.i</a:t>
            </a:r>
            <a:r>
              <a:rPr lang="en-IN" sz="1600" b="1" dirty="0">
                <a:latin typeface="Courier New" pitchFamily="49" charset="0"/>
                <a:cs typeface="Arial" pitchFamily="34" charset="0"/>
              </a:rPr>
              <a:t> = 10;</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data.f</a:t>
            </a:r>
            <a:r>
              <a:rPr lang="en-IN" sz="1600" b="1" dirty="0">
                <a:latin typeface="Courier New" pitchFamily="49" charset="0"/>
                <a:cs typeface="Arial" pitchFamily="34" charset="0"/>
              </a:rPr>
              <a:t> = 220.5;</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strcpy</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data.str</a:t>
            </a:r>
            <a:r>
              <a:rPr lang="en-IN" sz="1600" b="1" dirty="0">
                <a:latin typeface="Courier New" pitchFamily="49" charset="0"/>
                <a:cs typeface="Arial" pitchFamily="34" charset="0"/>
              </a:rPr>
              <a:t>, "C Programming");</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printf</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data.i</a:t>
            </a:r>
            <a:r>
              <a:rPr lang="en-IN" sz="1600" b="1" dirty="0">
                <a:latin typeface="Courier New" pitchFamily="49" charset="0"/>
                <a:cs typeface="Arial" pitchFamily="34" charset="0"/>
              </a:rPr>
              <a:t> : %d\n", </a:t>
            </a:r>
            <a:r>
              <a:rPr lang="en-IN" sz="1600" b="1" dirty="0" err="1">
                <a:latin typeface="Courier New" pitchFamily="49" charset="0"/>
                <a:cs typeface="Arial" pitchFamily="34" charset="0"/>
              </a:rPr>
              <a:t>data.i</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printf</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data.f</a:t>
            </a:r>
            <a:r>
              <a:rPr lang="en-IN" sz="1600" b="1" dirty="0">
                <a:latin typeface="Courier New" pitchFamily="49" charset="0"/>
                <a:cs typeface="Arial" pitchFamily="34" charset="0"/>
              </a:rPr>
              <a:t> : %f\n", </a:t>
            </a:r>
            <a:r>
              <a:rPr lang="en-IN" sz="1600" b="1" dirty="0" err="1">
                <a:latin typeface="Courier New" pitchFamily="49" charset="0"/>
                <a:cs typeface="Arial" pitchFamily="34" charset="0"/>
              </a:rPr>
              <a:t>data.f</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printf</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data.str</a:t>
            </a:r>
            <a:r>
              <a:rPr lang="en-IN" sz="1600" b="1" dirty="0">
                <a:latin typeface="Courier New" pitchFamily="49" charset="0"/>
                <a:cs typeface="Arial" pitchFamily="34" charset="0"/>
              </a:rPr>
              <a:t> : %s\n", </a:t>
            </a:r>
            <a:r>
              <a:rPr lang="en-IN" sz="1600" b="1" dirty="0" err="1">
                <a:latin typeface="Courier New" pitchFamily="49" charset="0"/>
                <a:cs typeface="Arial" pitchFamily="34" charset="0"/>
              </a:rPr>
              <a:t>data.str</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return 0;</a:t>
            </a:r>
          </a:p>
          <a:p>
            <a:pPr eaLnBrk="0" hangingPunct="0">
              <a:spcBef>
                <a:spcPct val="20000"/>
              </a:spcBef>
            </a:pPr>
            <a:r>
              <a:rPr lang="en-IN" sz="1600" b="1" dirty="0">
                <a:latin typeface="Courier New" pitchFamily="49" charset="0"/>
                <a:cs typeface="Arial" pitchFamily="34" charset="0"/>
              </a:rPr>
              <a:t>}</a:t>
            </a:r>
          </a:p>
        </p:txBody>
      </p:sp>
      <p:sp>
        <p:nvSpPr>
          <p:cNvPr id="3" name="Rectangle 2"/>
          <p:cNvSpPr/>
          <p:nvPr/>
        </p:nvSpPr>
        <p:spPr>
          <a:xfrm>
            <a:off x="5791200" y="2014478"/>
            <a:ext cx="3048000" cy="301621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p>
            <a:pPr eaLnBrk="0" hangingPunct="0">
              <a:spcBef>
                <a:spcPct val="20000"/>
              </a:spcBef>
            </a:pPr>
            <a:r>
              <a:rPr lang="en-IN" sz="1600" b="1" dirty="0" err="1">
                <a:latin typeface="Courier New" pitchFamily="49" charset="0"/>
                <a:cs typeface="Arial" pitchFamily="34" charset="0"/>
              </a:rPr>
              <a:t>struct</a:t>
            </a:r>
            <a:r>
              <a:rPr lang="en-IN" sz="1600" b="1" dirty="0">
                <a:latin typeface="Courier New" pitchFamily="49" charset="0"/>
                <a:cs typeface="Arial" pitchFamily="34" charset="0"/>
              </a:rPr>
              <a:t> {</a:t>
            </a:r>
          </a:p>
          <a:p>
            <a:pPr eaLnBrk="0" hangingPunct="0">
              <a:spcBef>
                <a:spcPct val="20000"/>
              </a:spcBef>
            </a:pPr>
            <a:r>
              <a:rPr lang="en-IN" sz="1600" b="1" dirty="0">
                <a:latin typeface="Courier New" pitchFamily="49" charset="0"/>
                <a:cs typeface="Arial" pitchFamily="34" charset="0"/>
              </a:rPr>
              <a:t>char *name;</a:t>
            </a:r>
          </a:p>
          <a:p>
            <a:pPr eaLnBrk="0" hangingPunct="0">
              <a:spcBef>
                <a:spcPct val="20000"/>
              </a:spcBef>
            </a:pPr>
            <a:r>
              <a:rPr lang="en-IN" sz="1600" b="1" dirty="0" err="1">
                <a:latin typeface="Courier New" pitchFamily="49" charset="0"/>
                <a:cs typeface="Arial" pitchFamily="34" charset="0"/>
              </a:rPr>
              <a:t>int</a:t>
            </a:r>
            <a:r>
              <a:rPr lang="en-IN" sz="1600" b="1" dirty="0">
                <a:latin typeface="Courier New" pitchFamily="49" charset="0"/>
                <a:cs typeface="Arial" pitchFamily="34" charset="0"/>
              </a:rPr>
              <a:t> flags;</a:t>
            </a:r>
          </a:p>
          <a:p>
            <a:pPr eaLnBrk="0" hangingPunct="0">
              <a:spcBef>
                <a:spcPct val="20000"/>
              </a:spcBef>
            </a:pPr>
            <a:r>
              <a:rPr lang="en-IN" sz="1600" b="1" dirty="0" err="1">
                <a:latin typeface="Courier New" pitchFamily="49" charset="0"/>
                <a:cs typeface="Arial" pitchFamily="34" charset="0"/>
              </a:rPr>
              <a:t>int</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utype</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union {</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int</a:t>
            </a:r>
            <a:r>
              <a:rPr lang="en-IN" sz="1600" b="1" dirty="0">
                <a:latin typeface="Courier New" pitchFamily="49" charset="0"/>
                <a:cs typeface="Arial" pitchFamily="34" charset="0"/>
              </a:rPr>
              <a:t> </a:t>
            </a:r>
            <a:r>
              <a:rPr lang="en-IN" sz="1600" b="1" dirty="0" err="1">
                <a:latin typeface="Courier New" pitchFamily="49" charset="0"/>
                <a:cs typeface="Arial" pitchFamily="34" charset="0"/>
              </a:rPr>
              <a:t>ival</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float </a:t>
            </a:r>
            <a:r>
              <a:rPr lang="en-IN" sz="1600" b="1" dirty="0" err="1">
                <a:latin typeface="Courier New" pitchFamily="49" charset="0"/>
                <a:cs typeface="Arial" pitchFamily="34" charset="0"/>
              </a:rPr>
              <a:t>fval</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char *</a:t>
            </a:r>
            <a:r>
              <a:rPr lang="en-IN" sz="1600" b="1" dirty="0" err="1">
                <a:latin typeface="Courier New" pitchFamily="49" charset="0"/>
                <a:cs typeface="Arial" pitchFamily="34" charset="0"/>
              </a:rPr>
              <a:t>sval</a:t>
            </a:r>
            <a:r>
              <a:rPr lang="en-IN" sz="1600" b="1" dirty="0">
                <a:latin typeface="Courier New" pitchFamily="49" charset="0"/>
                <a:cs typeface="Arial" pitchFamily="34" charset="0"/>
              </a:rPr>
              <a:t>;</a:t>
            </a:r>
          </a:p>
          <a:p>
            <a:pPr eaLnBrk="0" hangingPunct="0">
              <a:spcBef>
                <a:spcPct val="20000"/>
              </a:spcBef>
            </a:pPr>
            <a:r>
              <a:rPr lang="en-IN" sz="1600" b="1" dirty="0">
                <a:latin typeface="Courier New" pitchFamily="49" charset="0"/>
                <a:cs typeface="Arial" pitchFamily="34" charset="0"/>
              </a:rPr>
              <a:t>} u;</a:t>
            </a:r>
          </a:p>
          <a:p>
            <a:pPr eaLnBrk="0" hangingPunct="0">
              <a:spcBef>
                <a:spcPct val="20000"/>
              </a:spcBef>
            </a:pPr>
            <a:r>
              <a:rPr lang="en-IN" sz="1600" b="1" dirty="0">
                <a:latin typeface="Courier New" pitchFamily="49" charset="0"/>
                <a:cs typeface="Arial" pitchFamily="34" charset="0"/>
              </a:rPr>
              <a:t>} </a:t>
            </a:r>
            <a:r>
              <a:rPr lang="en-IN" sz="1600" b="1" dirty="0" err="1">
                <a:latin typeface="Courier New" pitchFamily="49" charset="0"/>
                <a:cs typeface="Arial" pitchFamily="34" charset="0"/>
              </a:rPr>
              <a:t>symtab</a:t>
            </a:r>
            <a:r>
              <a:rPr lang="en-IN" sz="1600" b="1" dirty="0">
                <a:latin typeface="Courier New" pitchFamily="49" charset="0"/>
                <a:cs typeface="Arial" pitchFamily="34" charset="0"/>
              </a:rPr>
              <a:t>[NSYM];</a:t>
            </a:r>
          </a:p>
        </p:txBody>
      </p:sp>
    </p:spTree>
    <p:extLst>
      <p:ext uri="{BB962C8B-B14F-4D97-AF65-F5344CB8AC3E}">
        <p14:creationId xmlns="" xmlns:p14="http://schemas.microsoft.com/office/powerpoint/2010/main" val="274996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28" y="0"/>
            <a:ext cx="9296400" cy="6934200"/>
          </a:xfrm>
          <a:prstGeom prst="rect">
            <a:avLst/>
          </a:prstGeom>
          <a:solidFill>
            <a:srgbClr val="08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3429" y="3054038"/>
            <a:ext cx="6858000" cy="792525"/>
          </a:xfrm>
          <a:prstGeom prst="rect">
            <a:avLst/>
          </a:prstGeom>
          <a:ln w="22225">
            <a:noFill/>
          </a:ln>
        </p:spPr>
        <p:txBody>
          <a:bodyPr wrap="square">
            <a:spAutoFit/>
          </a:bodyPr>
          <a:lstStyle/>
          <a:p>
            <a:pPr algn="ctr" eaLnBrk="1" hangingPunct="1">
              <a:lnSpc>
                <a:spcPct val="91000"/>
              </a:lnSpc>
              <a:buClr>
                <a:srgbClr val="000000"/>
              </a:buClr>
              <a:buSzPct val="45000"/>
              <a:buFont typeface="Wingdings" pitchFamily="2" charset="2"/>
              <a:buNone/>
              <a:defRPr/>
            </a:pPr>
            <a:r>
              <a:rPr lang="en-GB" sz="5000" dirty="0">
                <a:solidFill>
                  <a:srgbClr val="CC3300"/>
                </a:solidFill>
                <a:effectLst>
                  <a:outerShdw blurRad="38100" dist="38100" dir="2700000" algn="tl">
                    <a:srgbClr val="C0C0C0"/>
                  </a:outerShdw>
                </a:effectLst>
                <a:latin typeface="Algerian" pitchFamily="82" charset="0"/>
              </a:rPr>
              <a:t>Thank</a:t>
            </a:r>
            <a:r>
              <a:rPr lang="en-GB" sz="5000" dirty="0">
                <a:solidFill>
                  <a:srgbClr val="FF0000"/>
                </a:solidFill>
                <a:effectLst>
                  <a:outerShdw blurRad="38100" dist="38100" dir="2700000" algn="tl">
                    <a:srgbClr val="C0C0C0"/>
                  </a:outerShdw>
                </a:effectLst>
                <a:latin typeface="Algerian" pitchFamily="82" charset="0"/>
              </a:rPr>
              <a:t> </a:t>
            </a:r>
            <a:r>
              <a:rPr lang="en-GB" sz="5000" dirty="0">
                <a:solidFill>
                  <a:srgbClr val="336600"/>
                </a:solidFill>
                <a:effectLst>
                  <a:outerShdw blurRad="38100" dist="38100" dir="2700000" algn="tl">
                    <a:srgbClr val="C0C0C0"/>
                  </a:outerShdw>
                </a:effectLst>
                <a:latin typeface="Algerian" pitchFamily="82" charset="0"/>
              </a:rPr>
              <a:t>You</a:t>
            </a:r>
          </a:p>
        </p:txBody>
      </p:sp>
    </p:spTree>
    <p:extLst>
      <p:ext uri="{BB962C8B-B14F-4D97-AF65-F5344CB8AC3E}">
        <p14:creationId xmlns="" xmlns:p14="http://schemas.microsoft.com/office/powerpoint/2010/main" val="220400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Structures</a:t>
            </a:r>
          </a:p>
        </p:txBody>
      </p:sp>
      <p:sp>
        <p:nvSpPr>
          <p:cNvPr id="26628" name="Text Box 3"/>
          <p:cNvSpPr txBox="1">
            <a:spLocks noChangeArrowheads="1"/>
          </p:cNvSpPr>
          <p:nvPr/>
        </p:nvSpPr>
        <p:spPr bwMode="auto">
          <a:xfrm>
            <a:off x="195841" y="914497"/>
            <a:ext cx="8817120" cy="13724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6629" name="Text Box 4"/>
          <p:cNvSpPr txBox="1">
            <a:spLocks noChangeArrowheads="1"/>
          </p:cNvSpPr>
          <p:nvPr/>
        </p:nvSpPr>
        <p:spPr bwMode="auto">
          <a:xfrm>
            <a:off x="304799" y="838201"/>
            <a:ext cx="8708161"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algn="just" eaLnBrk="1">
              <a:spcAft>
                <a:spcPts val="1293"/>
              </a:spcAft>
            </a:pPr>
            <a:r>
              <a:rPr lang="en-IN" b="1" dirty="0">
                <a:solidFill>
                  <a:srgbClr val="800000"/>
                </a:solidFill>
                <a:latin typeface="Verdana" panose="020B0604030504040204" pitchFamily="34" charset="0"/>
                <a:ea typeface="Verdana" panose="020B0604030504040204" pitchFamily="34" charset="0"/>
                <a:cs typeface="Verdana" panose="020B0604030504040204" pitchFamily="34" charset="0"/>
              </a:rPr>
              <a:t>Definition:</a:t>
            </a:r>
          </a:p>
          <a:p>
            <a:pPr algn="just" eaLnBrk="1">
              <a:spcAft>
                <a:spcPts val="1293"/>
              </a:spcAft>
            </a:pPr>
            <a:r>
              <a:rPr lang="en-IN" dirty="0">
                <a:solidFill>
                  <a:srgbClr val="002060"/>
                </a:solidFill>
                <a:latin typeface="Verdana" panose="020B0604030504040204" pitchFamily="34" charset="0"/>
                <a:ea typeface="Verdana" panose="020B0604030504040204" pitchFamily="34" charset="0"/>
                <a:cs typeface="Verdana" panose="020B0604030504040204" pitchFamily="34" charset="0"/>
              </a:rPr>
              <a:t>A structure is a collection of one or more variables, possibly of different types, grouped together under a single name for convenient handling.</a:t>
            </a:r>
          </a:p>
          <a:p>
            <a:pPr lvl="1" algn="just" eaLnBrk="1">
              <a:spcBef>
                <a:spcPts val="1500"/>
              </a:spcBef>
              <a:spcAft>
                <a:spcPts val="293"/>
              </a:spcAft>
            </a:pP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endParaRPr lang="en-IN" sz="1700" dirty="0">
              <a:solidFill>
                <a:schemeClr val="tx1"/>
              </a:solidFill>
              <a:latin typeface="+mn-lt"/>
              <a:ea typeface="+mn-ea"/>
              <a:cs typeface="+mn-cs"/>
            </a:endParaRPr>
          </a:p>
        </p:txBody>
      </p:sp>
      <p:sp>
        <p:nvSpPr>
          <p:cNvPr id="6" name="Text Box 4"/>
          <p:cNvSpPr txBox="1">
            <a:spLocks noChangeArrowheads="1"/>
          </p:cNvSpPr>
          <p:nvPr/>
        </p:nvSpPr>
        <p:spPr bwMode="auto">
          <a:xfrm>
            <a:off x="407264" y="4648200"/>
            <a:ext cx="8708161" cy="2057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marL="742950" lvl="1" indent="-285750" algn="just" eaLnBrk="1">
              <a:spcBef>
                <a:spcPts val="1500"/>
              </a:spcBef>
              <a:spcAft>
                <a:spcPts val="293"/>
              </a:spcAft>
              <a:buFont typeface="Wingdings" pitchFamily="2" charset="2"/>
              <a:buChar char="§"/>
            </a:pPr>
            <a:r>
              <a:rPr lang="en-IN" sz="1700" b="1" dirty="0">
                <a:solidFill>
                  <a:srgbClr val="006600"/>
                </a:solidFill>
                <a:latin typeface="+mn-lt"/>
                <a:ea typeface="+mn-ea"/>
                <a:cs typeface="+mn-cs"/>
              </a:rPr>
              <a:t>It helps to organize complex data</a:t>
            </a:r>
          </a:p>
          <a:p>
            <a:pPr marL="742950" lvl="1" indent="-285750" algn="just" eaLnBrk="1">
              <a:spcBef>
                <a:spcPts val="1500"/>
              </a:spcBef>
              <a:spcAft>
                <a:spcPts val="293"/>
              </a:spcAft>
              <a:buFont typeface="Wingdings" pitchFamily="2" charset="2"/>
              <a:buChar char="§"/>
            </a:pPr>
            <a:r>
              <a:rPr lang="en-IN" sz="1700" b="1" dirty="0">
                <a:solidFill>
                  <a:srgbClr val="006600"/>
                </a:solidFill>
                <a:latin typeface="+mn-lt"/>
                <a:ea typeface="+mn-ea"/>
                <a:cs typeface="+mn-cs"/>
              </a:rPr>
              <a:t>The keyword “</a:t>
            </a:r>
            <a:r>
              <a:rPr lang="en-IN" sz="1700" b="1" dirty="0" err="1">
                <a:solidFill>
                  <a:srgbClr val="006600"/>
                </a:solidFill>
                <a:latin typeface="+mn-lt"/>
                <a:ea typeface="+mn-ea"/>
                <a:cs typeface="+mn-cs"/>
              </a:rPr>
              <a:t>struct</a:t>
            </a:r>
            <a:r>
              <a:rPr lang="en-IN" sz="1700" b="1" dirty="0">
                <a:solidFill>
                  <a:srgbClr val="006600"/>
                </a:solidFill>
                <a:latin typeface="+mn-lt"/>
                <a:ea typeface="+mn-ea"/>
                <a:cs typeface="+mn-cs"/>
              </a:rPr>
              <a:t>” introduces a structure declaration</a:t>
            </a:r>
          </a:p>
          <a:p>
            <a:pPr marL="742950" lvl="1" indent="-285750" algn="just" eaLnBrk="1">
              <a:spcBef>
                <a:spcPts val="1500"/>
              </a:spcBef>
              <a:spcAft>
                <a:spcPts val="293"/>
              </a:spcAft>
              <a:buFont typeface="Wingdings" pitchFamily="2" charset="2"/>
              <a:buChar char="§"/>
            </a:pPr>
            <a:r>
              <a:rPr lang="en-IN" sz="1700" b="1" dirty="0">
                <a:solidFill>
                  <a:srgbClr val="006600"/>
                </a:solidFill>
                <a:latin typeface="+mn-lt"/>
                <a:ea typeface="+mn-ea"/>
                <a:cs typeface="+mn-cs"/>
              </a:rPr>
              <a:t>Structure Tag – Name of the structure</a:t>
            </a:r>
          </a:p>
          <a:p>
            <a:pPr marL="742950" lvl="1" indent="-285750" algn="just" eaLnBrk="1">
              <a:spcBef>
                <a:spcPts val="1500"/>
              </a:spcBef>
              <a:spcAft>
                <a:spcPts val="293"/>
              </a:spcAft>
              <a:buFont typeface="Wingdings" pitchFamily="2" charset="2"/>
              <a:buChar char="§"/>
            </a:pPr>
            <a:r>
              <a:rPr lang="en-IN" sz="1700" b="1" dirty="0">
                <a:solidFill>
                  <a:srgbClr val="006600"/>
                </a:solidFill>
                <a:latin typeface="+mn-lt"/>
                <a:ea typeface="+mn-ea"/>
                <a:cs typeface="+mn-cs"/>
              </a:rPr>
              <a:t>Members – The variables of the structure</a:t>
            </a:r>
          </a:p>
          <a:p>
            <a:pPr marL="742950" lvl="1" indent="-285750" algn="just" eaLnBrk="1">
              <a:spcBef>
                <a:spcPts val="1500"/>
              </a:spcBef>
              <a:spcAft>
                <a:spcPts val="293"/>
              </a:spcAft>
              <a:buFont typeface="Wingdings" pitchFamily="2" charset="2"/>
              <a:buChar char="§"/>
            </a:pP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endParaRPr lang="en-IN" sz="1700" dirty="0">
              <a:solidFill>
                <a:schemeClr val="tx1"/>
              </a:solidFill>
              <a:latin typeface="+mn-lt"/>
              <a:ea typeface="+mn-ea"/>
              <a:cs typeface="+mn-cs"/>
            </a:endParaRPr>
          </a:p>
        </p:txBody>
      </p:sp>
      <p:sp>
        <p:nvSpPr>
          <p:cNvPr id="3" name="Rectangle 2"/>
          <p:cNvSpPr/>
          <p:nvPr/>
        </p:nvSpPr>
        <p:spPr>
          <a:xfrm>
            <a:off x="1447800" y="2193053"/>
            <a:ext cx="5257800" cy="2115570"/>
          </a:xfrm>
          <a:prstGeom prst="rect">
            <a:avLst/>
          </a:prstGeom>
          <a:solidFill>
            <a:srgbClr val="FCFEFE"/>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p>
            <a:pPr algn="just">
              <a:lnSpc>
                <a:spcPct val="150000"/>
              </a:lnSpc>
            </a:pPr>
            <a:r>
              <a:rPr lang="en-IN" b="1" i="1" dirty="0">
                <a:solidFill>
                  <a:srgbClr val="C00000"/>
                </a:solidFill>
                <a:latin typeface="Courier New" pitchFamily="49" charset="0"/>
                <a:cs typeface="Courier New" pitchFamily="49" charset="0"/>
              </a:rPr>
              <a:t>Syntax:</a:t>
            </a:r>
          </a:p>
          <a:p>
            <a:pPr lvl="1" algn="just">
              <a:lnSpc>
                <a:spcPct val="150000"/>
              </a:lnSpc>
            </a:pPr>
            <a:r>
              <a:rPr lang="en-IN" b="1" i="1" dirty="0" err="1">
                <a:solidFill>
                  <a:srgbClr val="002060"/>
                </a:solidFill>
                <a:latin typeface="Courier New" pitchFamily="49" charset="0"/>
                <a:cs typeface="Courier New" pitchFamily="49" charset="0"/>
              </a:rPr>
              <a:t>struct</a:t>
            </a:r>
            <a:r>
              <a:rPr lang="en-IN" b="1" i="1" dirty="0">
                <a:solidFill>
                  <a:srgbClr val="002060"/>
                </a:solidFill>
                <a:latin typeface="Courier New" pitchFamily="49" charset="0"/>
                <a:cs typeface="Courier New" pitchFamily="49" charset="0"/>
              </a:rPr>
              <a:t>  structure-name {</a:t>
            </a:r>
          </a:p>
          <a:p>
            <a:pPr lvl="1" algn="just">
              <a:lnSpc>
                <a:spcPct val="150000"/>
              </a:lnSpc>
            </a:pPr>
            <a:r>
              <a:rPr lang="en-IN" b="1" i="1" dirty="0">
                <a:solidFill>
                  <a:srgbClr val="002060"/>
                </a:solidFill>
                <a:latin typeface="Courier New" pitchFamily="49" charset="0"/>
                <a:cs typeface="Courier New" pitchFamily="49" charset="0"/>
              </a:rPr>
              <a:t>	component-definition</a:t>
            </a:r>
          </a:p>
          <a:p>
            <a:pPr lvl="1" algn="just">
              <a:lnSpc>
                <a:spcPct val="150000"/>
              </a:lnSpc>
            </a:pPr>
            <a:r>
              <a:rPr lang="en-IN" b="1" i="1" dirty="0">
                <a:solidFill>
                  <a:srgbClr val="002060"/>
                </a:solidFill>
                <a:latin typeface="Courier New" pitchFamily="49" charset="0"/>
                <a:cs typeface="Courier New" pitchFamily="49" charset="0"/>
              </a:rPr>
              <a:t>	[component-definition] . . .</a:t>
            </a:r>
          </a:p>
          <a:p>
            <a:pPr lvl="1" algn="just">
              <a:lnSpc>
                <a:spcPct val="150000"/>
              </a:lnSpc>
            </a:pPr>
            <a:r>
              <a:rPr lang="en-IN" b="1" i="1" dirty="0">
                <a:solidFill>
                  <a:srgbClr val="002060"/>
                </a:solidFill>
                <a:latin typeface="Courier New" pitchFamily="49" charset="0"/>
                <a:cs typeface="Courier New" pitchFamily="49" charset="0"/>
              </a:rPr>
              <a:t>	};</a:t>
            </a:r>
          </a:p>
        </p:txBody>
      </p:sp>
    </p:spTree>
    <p:extLst>
      <p:ext uri="{BB962C8B-B14F-4D97-AF65-F5344CB8AC3E}">
        <p14:creationId xmlns="" xmlns:p14="http://schemas.microsoft.com/office/powerpoint/2010/main" val="41839433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6"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914400" y="45720"/>
            <a:ext cx="6858000" cy="533400"/>
          </a:xfrm>
        </p:spPr>
        <p:txBody>
          <a:bodyPr/>
          <a:lstStyle/>
          <a:p>
            <a:pPr eaLnBrk="1" hangingPunct="1"/>
            <a:r>
              <a:rPr lang="en-US" altLang="en-US" sz="3200" b="1" dirty="0"/>
              <a:t>Structures - Example</a:t>
            </a:r>
          </a:p>
        </p:txBody>
      </p:sp>
      <p:sp>
        <p:nvSpPr>
          <p:cNvPr id="18438" name="Rectangle 3"/>
          <p:cNvSpPr>
            <a:spLocks noGrp="1" noChangeArrowheads="1"/>
          </p:cNvSpPr>
          <p:nvPr>
            <p:ph type="body" sz="half" idx="1"/>
          </p:nvPr>
        </p:nvSpPr>
        <p:spPr>
          <a:xfrm>
            <a:off x="293067" y="4495800"/>
            <a:ext cx="4267199" cy="2057400"/>
          </a:xfrm>
        </p:spPr>
        <p:txBody>
          <a:bodyPr/>
          <a:lstStyle/>
          <a:p>
            <a:pPr marL="0" indent="0" algn="just">
              <a:buNone/>
            </a:pPr>
            <a:r>
              <a:rPr lang="en-US" altLang="en-US" sz="1800" b="1" dirty="0">
                <a:latin typeface="Verdana" panose="020B0604030504040204" pitchFamily="34" charset="0"/>
                <a:ea typeface="Verdana" panose="020B0604030504040204" pitchFamily="34" charset="0"/>
                <a:cs typeface="Verdana" panose="020B0604030504040204" pitchFamily="34" charset="0"/>
              </a:rPr>
              <a:t>Note:</a:t>
            </a:r>
          </a:p>
          <a:p>
            <a:pPr algn="just">
              <a:buFont typeface="Courier New" panose="02070309020205020404" pitchFamily="49" charset="0"/>
              <a:buChar char="o"/>
            </a:pPr>
            <a:r>
              <a:rPr lang="en-US" altLang="en-US" sz="1800" dirty="0">
                <a:latin typeface="Verdana" panose="020B0604030504040204" pitchFamily="34" charset="0"/>
                <a:ea typeface="Verdana" panose="020B0604030504040204" pitchFamily="34" charset="0"/>
                <a:cs typeface="Verdana" panose="020B0604030504040204" pitchFamily="34" charset="0"/>
              </a:rPr>
              <a:t>Same member name can occur in different structure</a:t>
            </a:r>
          </a:p>
          <a:p>
            <a:pPr algn="just">
              <a:buFont typeface="Courier New" panose="02070309020205020404" pitchFamily="49" charset="0"/>
              <a:buChar char="o"/>
            </a:pPr>
            <a:r>
              <a:rPr lang="en-US" altLang="en-US" sz="1800" dirty="0">
                <a:latin typeface="Verdana" panose="020B0604030504040204" pitchFamily="34" charset="0"/>
                <a:ea typeface="Verdana" panose="020B0604030504040204" pitchFamily="34" charset="0"/>
                <a:cs typeface="Verdana" panose="020B0604030504040204" pitchFamily="34" charset="0"/>
              </a:rPr>
              <a:t>A structure declaration that is not followed by a list of variables reserves no storage.</a:t>
            </a:r>
          </a:p>
          <a:p>
            <a:pPr lvl="1" algn="just" eaLnBrk="1" hangingPunct="1">
              <a:buFont typeface="Courier New" panose="02070309020205020404" pitchFamily="49" charset="0"/>
              <a:buChar char="o"/>
            </a:pPr>
            <a:endParaRPr lang="en-US" alt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18440" name="Text Box 5"/>
          <p:cNvSpPr txBox="1">
            <a:spLocks noChangeArrowheads="1"/>
          </p:cNvSpPr>
          <p:nvPr/>
        </p:nvSpPr>
        <p:spPr bwMode="auto">
          <a:xfrm>
            <a:off x="4722997" y="1487198"/>
            <a:ext cx="4320413" cy="502291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1800" b="1" dirty="0">
                <a:solidFill>
                  <a:srgbClr val="7028C0"/>
                </a:solidFill>
                <a:latin typeface="Courier New" pitchFamily="49" charset="0"/>
              </a:rPr>
              <a:t>/* Structure declaration */</a:t>
            </a:r>
          </a:p>
          <a:p>
            <a:pPr>
              <a:spcBef>
                <a:spcPct val="20000"/>
              </a:spcBef>
            </a:pPr>
            <a:r>
              <a:rPr lang="en-US" altLang="en-US" sz="1800" b="1" dirty="0" err="1">
                <a:latin typeface="Courier New" pitchFamily="49" charset="0"/>
              </a:rPr>
              <a:t>struct</a:t>
            </a:r>
            <a:r>
              <a:rPr lang="en-US" altLang="en-US" sz="1800" b="1" dirty="0">
                <a:latin typeface="Courier New" pitchFamily="49" charset="0"/>
              </a:rPr>
              <a:t> point {</a:t>
            </a:r>
          </a:p>
          <a:p>
            <a:pPr>
              <a:spcBef>
                <a:spcPct val="20000"/>
              </a:spcBef>
            </a:pPr>
            <a:r>
              <a:rPr lang="en-US" altLang="en-US" sz="1800" dirty="0">
                <a:latin typeface="Courier New" pitchFamily="49" charset="0"/>
              </a:rPr>
              <a:t>   </a:t>
            </a:r>
            <a:r>
              <a:rPr lang="en-US" altLang="en-US" sz="1800" b="1" dirty="0">
                <a:latin typeface="Courier New" pitchFamily="49" charset="0"/>
              </a:rPr>
              <a:t>int  x;</a:t>
            </a:r>
          </a:p>
          <a:p>
            <a:pPr>
              <a:spcBef>
                <a:spcPct val="20000"/>
              </a:spcBef>
            </a:pPr>
            <a:r>
              <a:rPr lang="en-US" altLang="en-US" sz="1800" b="1" dirty="0">
                <a:latin typeface="Courier New" pitchFamily="49" charset="0"/>
              </a:rPr>
              <a:t>   int  y;</a:t>
            </a:r>
          </a:p>
          <a:p>
            <a:pPr>
              <a:spcBef>
                <a:spcPct val="20000"/>
              </a:spcBef>
            </a:pPr>
            <a:r>
              <a:rPr lang="en-US" altLang="en-US" sz="1800" b="1" dirty="0">
                <a:latin typeface="Courier New" pitchFamily="49" charset="0"/>
              </a:rPr>
              <a:t>};</a:t>
            </a:r>
          </a:p>
          <a:p>
            <a:pPr>
              <a:spcBef>
                <a:spcPct val="20000"/>
              </a:spcBef>
            </a:pPr>
            <a:endParaRPr lang="en-US" altLang="en-US" sz="1800" b="1" dirty="0">
              <a:latin typeface="Courier New" pitchFamily="49" charset="0"/>
            </a:endParaRPr>
          </a:p>
          <a:p>
            <a:pPr>
              <a:spcBef>
                <a:spcPct val="20000"/>
              </a:spcBef>
            </a:pPr>
            <a:r>
              <a:rPr lang="en-US" altLang="en-US" sz="1800" b="1" dirty="0">
                <a:solidFill>
                  <a:srgbClr val="7028C0"/>
                </a:solidFill>
                <a:latin typeface="Courier New" pitchFamily="49" charset="0"/>
              </a:rPr>
              <a:t>/* Define the instances of the</a:t>
            </a:r>
          </a:p>
          <a:p>
            <a:pPr>
              <a:spcBef>
                <a:spcPct val="20000"/>
              </a:spcBef>
            </a:pPr>
            <a:r>
              <a:rPr lang="en-US" altLang="en-US" sz="1800" b="1" dirty="0">
                <a:solidFill>
                  <a:srgbClr val="7028C0"/>
                </a:solidFill>
                <a:latin typeface="Courier New" pitchFamily="49" charset="0"/>
              </a:rPr>
              <a:t> structure */</a:t>
            </a:r>
          </a:p>
          <a:p>
            <a:pPr>
              <a:spcBef>
                <a:spcPct val="20000"/>
              </a:spcBef>
            </a:pPr>
            <a:r>
              <a:rPr lang="en-US" altLang="en-US" sz="1800" b="1" dirty="0" err="1">
                <a:latin typeface="Courier New" pitchFamily="49" charset="0"/>
              </a:rPr>
              <a:t>struct</a:t>
            </a:r>
            <a:r>
              <a:rPr lang="en-US" altLang="en-US" sz="1800" b="1" dirty="0">
                <a:latin typeface="Courier New" pitchFamily="49" charset="0"/>
              </a:rPr>
              <a:t> point p1, p2;</a:t>
            </a:r>
          </a:p>
          <a:p>
            <a:pPr>
              <a:spcBef>
                <a:spcPct val="20000"/>
              </a:spcBef>
            </a:pPr>
            <a:endParaRPr lang="en-US" altLang="en-US" sz="1800" b="1" dirty="0">
              <a:latin typeface="Courier New" pitchFamily="49" charset="0"/>
            </a:endParaRPr>
          </a:p>
          <a:p>
            <a:pPr>
              <a:spcBef>
                <a:spcPct val="20000"/>
              </a:spcBef>
            </a:pPr>
            <a:r>
              <a:rPr lang="en-US" altLang="en-US" sz="1800" b="1" dirty="0">
                <a:solidFill>
                  <a:srgbClr val="7028C0"/>
                </a:solidFill>
                <a:latin typeface="Courier New" pitchFamily="49" charset="0"/>
              </a:rPr>
              <a:t>/* Structure initialization */</a:t>
            </a:r>
          </a:p>
          <a:p>
            <a:pPr>
              <a:spcBef>
                <a:spcPct val="20000"/>
              </a:spcBef>
            </a:pPr>
            <a:r>
              <a:rPr lang="en-US" altLang="en-US" sz="1800" b="1" dirty="0" err="1">
                <a:latin typeface="Courier New" pitchFamily="49" charset="0"/>
              </a:rPr>
              <a:t>struct</a:t>
            </a:r>
            <a:r>
              <a:rPr lang="en-US" altLang="en-US" sz="1800" b="1" dirty="0">
                <a:latin typeface="Courier New" pitchFamily="49" charset="0"/>
              </a:rPr>
              <a:t> p1 = { 4, 3 };</a:t>
            </a:r>
          </a:p>
          <a:p>
            <a:pPr>
              <a:spcBef>
                <a:spcPct val="20000"/>
              </a:spcBef>
            </a:pPr>
            <a:endParaRPr lang="en-US" altLang="en-US" sz="1800" b="1" dirty="0">
              <a:latin typeface="Courier New" pitchFamily="49" charset="0"/>
            </a:endParaRPr>
          </a:p>
          <a:p>
            <a:pPr>
              <a:spcBef>
                <a:spcPct val="20000"/>
              </a:spcBef>
            </a:pPr>
            <a:r>
              <a:rPr lang="en-US" altLang="en-US" sz="1800" b="1" dirty="0">
                <a:solidFill>
                  <a:srgbClr val="7028C0"/>
                </a:solidFill>
                <a:latin typeface="Courier New" pitchFamily="49" charset="0"/>
              </a:rPr>
              <a:t>/* Accessing members */</a:t>
            </a:r>
          </a:p>
          <a:p>
            <a:pPr>
              <a:spcBef>
                <a:spcPct val="20000"/>
              </a:spcBef>
            </a:pPr>
            <a:r>
              <a:rPr lang="en-US" altLang="en-US" sz="1800" b="1" dirty="0" err="1">
                <a:latin typeface="Courier New" pitchFamily="49" charset="0"/>
              </a:rPr>
              <a:t>Printf</a:t>
            </a:r>
            <a:r>
              <a:rPr lang="en-US" altLang="en-US" sz="1800" b="1" dirty="0">
                <a:latin typeface="Courier New" pitchFamily="49" charset="0"/>
              </a:rPr>
              <a:t>(“%d, %d”, p1.x, p1.y);</a:t>
            </a:r>
          </a:p>
        </p:txBody>
      </p:sp>
      <p:pic>
        <p:nvPicPr>
          <p:cNvPr id="1026"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35282" t="15271" r="34700" b="42391"/>
          <a:stretch/>
        </p:blipFill>
        <p:spPr bwMode="auto">
          <a:xfrm>
            <a:off x="609600" y="1548039"/>
            <a:ext cx="3429000" cy="271916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Rectangle 4"/>
          <p:cNvSpPr/>
          <p:nvPr/>
        </p:nvSpPr>
        <p:spPr>
          <a:xfrm>
            <a:off x="316880" y="926068"/>
            <a:ext cx="5173211" cy="369332"/>
          </a:xfrm>
          <a:prstGeom prst="rect">
            <a:avLst/>
          </a:prstGeom>
        </p:spPr>
        <p:txBody>
          <a:bodyPr wrap="none">
            <a:spAutoFit/>
          </a:bodyPr>
          <a:lstStyle/>
          <a:p>
            <a:pPr algn="just" eaLnBrk="1">
              <a:spcAft>
                <a:spcPts val="1293"/>
              </a:spcAft>
            </a:pPr>
            <a:r>
              <a:rPr lang="en-IN" b="1" dirty="0">
                <a:solidFill>
                  <a:srgbClr val="800000"/>
                </a:solidFill>
              </a:rPr>
              <a:t>Representing a point in a coordinate system:</a:t>
            </a:r>
          </a:p>
        </p:txBody>
      </p:sp>
    </p:spTree>
    <p:extLst>
      <p:ext uri="{BB962C8B-B14F-4D97-AF65-F5344CB8AC3E}">
        <p14:creationId xmlns="" xmlns:p14="http://schemas.microsoft.com/office/powerpoint/2010/main" val="419329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440"/>
                                        </p:tgtEl>
                                        <p:attrNameLst>
                                          <p:attrName>style.visibility</p:attrName>
                                        </p:attrNameLst>
                                      </p:cBhvr>
                                      <p:to>
                                        <p:strVal val="visible"/>
                                      </p:to>
                                    </p:set>
                                    <p:animEffect transition="in" filter="fade">
                                      <p:cBhvr>
                                        <p:cTn id="13" dur="500"/>
                                        <p:tgtEl>
                                          <p:spTgt spid="184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8">
                                            <p:txEl>
                                              <p:pRg st="0" end="0"/>
                                            </p:txEl>
                                          </p:spTgt>
                                        </p:tgtEl>
                                        <p:attrNameLst>
                                          <p:attrName>style.visibility</p:attrName>
                                        </p:attrNameLst>
                                      </p:cBhvr>
                                      <p:to>
                                        <p:strVal val="visible"/>
                                      </p:to>
                                    </p:set>
                                    <p:animEffect transition="in" filter="fade">
                                      <p:cBhvr>
                                        <p:cTn id="18" dur="500"/>
                                        <p:tgtEl>
                                          <p:spTgt spid="1843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438">
                                            <p:txEl>
                                              <p:pRg st="1" end="1"/>
                                            </p:txEl>
                                          </p:spTgt>
                                        </p:tgtEl>
                                        <p:attrNameLst>
                                          <p:attrName>style.visibility</p:attrName>
                                        </p:attrNameLst>
                                      </p:cBhvr>
                                      <p:to>
                                        <p:strVal val="visible"/>
                                      </p:to>
                                    </p:set>
                                    <p:animEffect transition="in" filter="fade">
                                      <p:cBhvr>
                                        <p:cTn id="23" dur="500"/>
                                        <p:tgtEl>
                                          <p:spTgt spid="1843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438">
                                            <p:txEl>
                                              <p:pRg st="2" end="2"/>
                                            </p:txEl>
                                          </p:spTgt>
                                        </p:tgtEl>
                                        <p:attrNameLst>
                                          <p:attrName>style.visibility</p:attrName>
                                        </p:attrNameLst>
                                      </p:cBhvr>
                                      <p:to>
                                        <p:strVal val="visible"/>
                                      </p:to>
                                    </p:set>
                                    <p:animEffect transition="in" filter="fade">
                                      <p:cBhvr>
                                        <p:cTn id="28" dur="500"/>
                                        <p:tgtEl>
                                          <p:spTgt spid="184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p:bldP spid="18440"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p:spPr>
        <p:txBody>
          <a:bodyPr lIns="82945" tIns="28737"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Structures - Rules</a:t>
            </a:r>
          </a:p>
        </p:txBody>
      </p:sp>
      <p:sp>
        <p:nvSpPr>
          <p:cNvPr id="6" name="Text Box 4"/>
          <p:cNvSpPr txBox="1">
            <a:spLocks noChangeArrowheads="1"/>
          </p:cNvSpPr>
          <p:nvPr/>
        </p:nvSpPr>
        <p:spPr bwMode="auto">
          <a:xfrm>
            <a:off x="304800" y="838200"/>
            <a:ext cx="8708161" cy="2590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marL="742950" lvl="1" indent="-285750" algn="just" eaLnBrk="1">
              <a:spcBef>
                <a:spcPts val="1500"/>
              </a:spcBef>
              <a:spcAft>
                <a:spcPts val="293"/>
              </a:spcAft>
              <a:buFont typeface="Wingdings" pitchFamily="2" charset="2"/>
              <a:buChar char="§"/>
            </a:pPr>
            <a:r>
              <a:rPr lang="en-US" sz="1700" b="1" dirty="0">
                <a:solidFill>
                  <a:srgbClr val="006600"/>
                </a:solidFill>
                <a:latin typeface="+mn-lt"/>
                <a:ea typeface="+mn-ea"/>
                <a:cs typeface="+mn-cs"/>
              </a:rPr>
              <a:t>The individual  members  can be ordinary  variables,  pointers,  arrays, or other  structures.</a:t>
            </a: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r>
              <a:rPr lang="en-US" sz="1700" b="1" dirty="0">
                <a:solidFill>
                  <a:srgbClr val="006600"/>
                </a:solidFill>
                <a:latin typeface="+mn-lt"/>
                <a:ea typeface="+mn-ea"/>
                <a:cs typeface="+mn-cs"/>
              </a:rPr>
              <a:t>A member name can be the same as the name of a variable that is defined outside of the structure.</a:t>
            </a: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r>
              <a:rPr lang="en-US" sz="1700" b="1" dirty="0">
                <a:solidFill>
                  <a:srgbClr val="006600"/>
                </a:solidFill>
                <a:latin typeface="+mn-lt"/>
                <a:ea typeface="+mn-ea"/>
                <a:cs typeface="+mn-cs"/>
              </a:rPr>
              <a:t>A storage class, however, cannot be assigned to an individual member</a:t>
            </a: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r>
              <a:rPr lang="en-US" sz="1700" b="1" dirty="0">
                <a:solidFill>
                  <a:srgbClr val="006600"/>
                </a:solidFill>
                <a:latin typeface="+mn-lt"/>
                <a:ea typeface="+mn-ea"/>
                <a:cs typeface="+mn-cs"/>
              </a:rPr>
              <a:t>Individual members cannot be initialized within a structure type declaration.</a:t>
            </a: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endParaRPr lang="en-IN" sz="1700" b="1" dirty="0">
              <a:solidFill>
                <a:srgbClr val="006600"/>
              </a:solidFill>
              <a:latin typeface="+mn-lt"/>
              <a:ea typeface="+mn-ea"/>
              <a:cs typeface="+mn-cs"/>
            </a:endParaRPr>
          </a:p>
          <a:p>
            <a:pPr marL="742950" lvl="1" indent="-285750" algn="just" eaLnBrk="1">
              <a:spcBef>
                <a:spcPts val="1500"/>
              </a:spcBef>
              <a:spcAft>
                <a:spcPts val="293"/>
              </a:spcAft>
              <a:buFont typeface="Wingdings" pitchFamily="2" charset="2"/>
              <a:buChar char="§"/>
            </a:pPr>
            <a:endParaRPr lang="en-IN" sz="1700" dirty="0">
              <a:solidFill>
                <a:schemeClr val="tx1"/>
              </a:solidFill>
              <a:latin typeface="+mn-lt"/>
              <a:ea typeface="+mn-ea"/>
              <a:cs typeface="+mn-cs"/>
            </a:endParaRPr>
          </a:p>
        </p:txBody>
      </p:sp>
    </p:spTree>
    <p:extLst>
      <p:ext uri="{BB962C8B-B14F-4D97-AF65-F5344CB8AC3E}">
        <p14:creationId xmlns="" xmlns:p14="http://schemas.microsoft.com/office/powerpoint/2010/main" val="40715375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a:solidFill>
            <a:schemeClr val="bg1">
              <a:lumMod val="95000"/>
            </a:schemeClr>
          </a:solidFill>
        </p:spPr>
        <p:txBody>
          <a:bodyPr lIns="82945" tIns="28737" rIns="82945" bIns="41473"/>
          <a:lstStyle/>
          <a:p>
            <a:pPr algn="l">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solidFill>
                  <a:srgbClr val="7030A0"/>
                </a:solidFill>
              </a:rPr>
              <a:t>Structures </a:t>
            </a:r>
          </a:p>
        </p:txBody>
      </p:sp>
      <p:sp>
        <p:nvSpPr>
          <p:cNvPr id="6" name="Text Box 4"/>
          <p:cNvSpPr txBox="1">
            <a:spLocks noChangeArrowheads="1"/>
          </p:cNvSpPr>
          <p:nvPr/>
        </p:nvSpPr>
        <p:spPr bwMode="auto">
          <a:xfrm>
            <a:off x="304801" y="838200"/>
            <a:ext cx="2666999" cy="5334000"/>
          </a:xfrm>
          <a:prstGeom prst="rect">
            <a:avLst/>
          </a:prstGeom>
          <a:solidFill>
            <a:schemeClr val="accent6">
              <a:lumMod val="20000"/>
              <a:lumOff val="80000"/>
            </a:schemeClr>
          </a:solidFill>
          <a:ln>
            <a:noFill/>
          </a:ln>
          <a:effec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stdio.h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string.h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struct employee {</a:t>
            </a:r>
          </a:p>
          <a:p>
            <a:pPr lvl="1" algn="just" eaLnBrk="1">
              <a:spcBef>
                <a:spcPts val="1500"/>
              </a:spcBef>
              <a:spcAft>
                <a:spcPts val="293"/>
              </a:spcAft>
            </a:pPr>
            <a:r>
              <a:rPr lang="en-US" sz="1700" b="1" dirty="0">
                <a:solidFill>
                  <a:srgbClr val="006600"/>
                </a:solidFill>
                <a:latin typeface="+mn-lt"/>
                <a:ea typeface="+mn-ea"/>
                <a:cs typeface="+mn-cs"/>
              </a:rPr>
              <a:t>        int id;</a:t>
            </a:r>
          </a:p>
          <a:p>
            <a:pPr lvl="1" algn="just" eaLnBrk="1">
              <a:spcBef>
                <a:spcPts val="1500"/>
              </a:spcBef>
              <a:spcAft>
                <a:spcPts val="293"/>
              </a:spcAft>
            </a:pPr>
            <a:r>
              <a:rPr lang="en-US" sz="1700" b="1" dirty="0">
                <a:solidFill>
                  <a:srgbClr val="006600"/>
                </a:solidFill>
                <a:latin typeface="+mn-lt"/>
                <a:ea typeface="+mn-ea"/>
                <a:cs typeface="+mn-cs"/>
              </a:rPr>
              <a:t>        char name[20];</a:t>
            </a:r>
          </a:p>
          <a:p>
            <a:pPr lvl="1" algn="just" eaLnBrk="1">
              <a:spcBef>
                <a:spcPts val="1500"/>
              </a:spcBef>
              <a:spcAft>
                <a:spcPts val="293"/>
              </a:spcAft>
            </a:pPr>
            <a:r>
              <a:rPr lang="en-US" sz="1700" b="1" dirty="0">
                <a:solidFill>
                  <a:srgbClr val="006600"/>
                </a:solidFill>
                <a:latin typeface="+mn-lt"/>
                <a:ea typeface="+mn-ea"/>
                <a:cs typeface="+mn-cs"/>
              </a:rPr>
              <a:t>        float salary;</a:t>
            </a:r>
          </a:p>
          <a:p>
            <a:pPr lvl="1" algn="just" eaLnBrk="1">
              <a:spcBef>
                <a:spcPts val="1500"/>
              </a:spcBef>
              <a:spcAft>
                <a:spcPts val="293"/>
              </a:spcAft>
            </a:pPr>
            <a:r>
              <a:rPr lang="en-US" sz="1700" b="1" dirty="0">
                <a:solidFill>
                  <a:srgbClr val="006600"/>
                </a:solidFill>
                <a:latin typeface="+mn-lt"/>
                <a:ea typeface="+mn-ea"/>
                <a:cs typeface="+mn-cs"/>
              </a:rPr>
              <a:t>        char gender;</a:t>
            </a:r>
          </a:p>
          <a:p>
            <a:pPr lvl="1" algn="just" eaLnBrk="1">
              <a:spcBef>
                <a:spcPts val="1500"/>
              </a:spcBef>
              <a:spcAft>
                <a:spcPts val="293"/>
              </a:spcAft>
            </a:pPr>
            <a:r>
              <a:rPr lang="en-US" sz="1700" b="1" dirty="0">
                <a:solidFill>
                  <a:srgbClr val="006600"/>
                </a:solidFill>
                <a:latin typeface="+mn-lt"/>
                <a:ea typeface="+mn-ea"/>
                <a:cs typeface="+mn-cs"/>
              </a:rPr>
              <a:t> };</a:t>
            </a:r>
          </a:p>
        </p:txBody>
      </p:sp>
      <p:sp>
        <p:nvSpPr>
          <p:cNvPr id="2" name="TextBox 1">
            <a:extLst>
              <a:ext uri="{FF2B5EF4-FFF2-40B4-BE49-F238E27FC236}">
                <a16:creationId xmlns="" xmlns:a16="http://schemas.microsoft.com/office/drawing/2014/main" id="{C9E163F8-5919-449D-9F3F-347FF641B5FC}"/>
              </a:ext>
            </a:extLst>
          </p:cNvPr>
          <p:cNvSpPr txBox="1"/>
          <p:nvPr/>
        </p:nvSpPr>
        <p:spPr>
          <a:xfrm>
            <a:off x="3200400" y="842710"/>
            <a:ext cx="5638800" cy="5901518"/>
          </a:xfrm>
          <a:prstGeom prst="rect">
            <a:avLst/>
          </a:prstGeom>
          <a:solidFill>
            <a:schemeClr val="accent6">
              <a:lumMod val="20000"/>
              <a:lumOff val="80000"/>
            </a:schemeClr>
          </a:solidFill>
          <a:ln>
            <a:noFill/>
          </a:ln>
          <a:effectLst/>
        </p:spPr>
        <p:txBody>
          <a:bodyPr lIns="0" tIns="20900" rIns="0" bIns="0"/>
          <a:lstStyle>
            <a:defPPr>
              <a:defRPr lang="en-US"/>
            </a:defPPr>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1pPr>
            <a:lvl2pPr lvl="1" algn="just" eaLnBrk="1">
              <a:spcBef>
                <a:spcPts val="1500"/>
              </a:spcBef>
              <a:spcAft>
                <a:spcPts val="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700" b="1">
                <a:solidFill>
                  <a:srgbClr val="006600"/>
                </a:solidFill>
                <a:latin typeface="+mn-lt"/>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pPr lvl="1"/>
            <a:r>
              <a:rPr lang="en-US" dirty="0"/>
              <a:t>int main()</a:t>
            </a:r>
          </a:p>
          <a:p>
            <a:pPr lvl="1"/>
            <a:r>
              <a:rPr lang="en-US" dirty="0"/>
              <a:t> {</a:t>
            </a:r>
          </a:p>
          <a:p>
            <a:pPr lvl="1"/>
            <a:r>
              <a:rPr lang="en-US" dirty="0"/>
              <a:t>        struct employee emp1;</a:t>
            </a:r>
          </a:p>
          <a:p>
            <a:pPr lvl="1"/>
            <a:r>
              <a:rPr lang="en-US" dirty="0"/>
              <a:t>        emp1.id=1;</a:t>
            </a:r>
          </a:p>
          <a:p>
            <a:pPr lvl="1"/>
            <a:r>
              <a:rPr lang="en-US" dirty="0"/>
              <a:t>        </a:t>
            </a:r>
            <a:r>
              <a:rPr lang="en-US" dirty="0" err="1"/>
              <a:t>strcpy</a:t>
            </a:r>
            <a:r>
              <a:rPr lang="en-US" dirty="0"/>
              <a:t>(emp1.name, "Ravi");</a:t>
            </a:r>
          </a:p>
          <a:p>
            <a:pPr lvl="1"/>
            <a:r>
              <a:rPr lang="en-US" dirty="0"/>
              <a:t>        emp1.salary = 25234.5;</a:t>
            </a:r>
          </a:p>
          <a:p>
            <a:pPr lvl="1"/>
            <a:r>
              <a:rPr lang="en-US" dirty="0"/>
              <a:t>        emp1.gender = 'M';</a:t>
            </a:r>
          </a:p>
          <a:p>
            <a:pPr lvl="1"/>
            <a:r>
              <a:rPr lang="en-US" dirty="0"/>
              <a:t>        </a:t>
            </a:r>
            <a:r>
              <a:rPr lang="en-US" dirty="0" err="1"/>
              <a:t>printf</a:t>
            </a:r>
            <a:r>
              <a:rPr lang="en-US" dirty="0"/>
              <a:t>(" Emp id  is: %d \n", emp1.id);</a:t>
            </a:r>
          </a:p>
          <a:p>
            <a:pPr lvl="1"/>
            <a:r>
              <a:rPr lang="en-US" dirty="0"/>
              <a:t>        </a:t>
            </a:r>
            <a:r>
              <a:rPr lang="en-US" dirty="0" err="1"/>
              <a:t>printf</a:t>
            </a:r>
            <a:r>
              <a:rPr lang="en-US" dirty="0"/>
              <a:t>(" Emp Name is: %s \n", emp1.name);</a:t>
            </a:r>
          </a:p>
          <a:p>
            <a:pPr lvl="1"/>
            <a:r>
              <a:rPr lang="en-US" dirty="0"/>
              <a:t>        </a:t>
            </a:r>
            <a:r>
              <a:rPr lang="en-US" dirty="0" err="1"/>
              <a:t>printf</a:t>
            </a:r>
            <a:r>
              <a:rPr lang="en-US" dirty="0"/>
              <a:t>(" Emp salary is: %f \n", emp1.salary);</a:t>
            </a:r>
          </a:p>
          <a:p>
            <a:pPr lvl="1"/>
            <a:r>
              <a:rPr lang="en-US" dirty="0"/>
              <a:t>        </a:t>
            </a:r>
            <a:r>
              <a:rPr lang="en-US" dirty="0" err="1"/>
              <a:t>printf</a:t>
            </a:r>
            <a:r>
              <a:rPr lang="en-US" dirty="0"/>
              <a:t>(" gender is: %c \n", emp1.gender);</a:t>
            </a:r>
          </a:p>
          <a:p>
            <a:pPr lvl="1"/>
            <a:r>
              <a:rPr lang="en-US" dirty="0"/>
              <a:t>        return 0;</a:t>
            </a:r>
          </a:p>
          <a:p>
            <a:pPr lvl="1"/>
            <a:r>
              <a:rPr lang="en-US" dirty="0"/>
              <a:t> }</a:t>
            </a:r>
          </a:p>
        </p:txBody>
      </p:sp>
      <p:sp>
        <p:nvSpPr>
          <p:cNvPr id="5" name="Rectangle 43"/>
          <p:cNvSpPr>
            <a:spLocks noChangeArrowheads="1"/>
          </p:cNvSpPr>
          <p:nvPr/>
        </p:nvSpPr>
        <p:spPr bwMode="auto">
          <a:xfrm>
            <a:off x="6096000" y="469900"/>
            <a:ext cx="9144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Ravi</a:t>
            </a:r>
            <a:endParaRPr lang="en-US" dirty="0"/>
          </a:p>
        </p:txBody>
      </p:sp>
      <p:grpSp>
        <p:nvGrpSpPr>
          <p:cNvPr id="7" name="Group 44"/>
          <p:cNvGrpSpPr>
            <a:grpSpLocks/>
          </p:cNvGrpSpPr>
          <p:nvPr/>
        </p:nvGrpSpPr>
        <p:grpSpPr bwMode="auto">
          <a:xfrm>
            <a:off x="5029200" y="469900"/>
            <a:ext cx="1066800" cy="609600"/>
            <a:chOff x="1728" y="2880"/>
            <a:chExt cx="384" cy="384"/>
          </a:xfrm>
        </p:grpSpPr>
        <p:sp>
          <p:nvSpPr>
            <p:cNvPr id="8"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9" name="Text Box 46"/>
            <p:cNvSpPr txBox="1">
              <a:spLocks noChangeArrowheads="1"/>
            </p:cNvSpPr>
            <p:nvPr/>
          </p:nvSpPr>
          <p:spPr bwMode="auto">
            <a:xfrm>
              <a:off x="1869" y="2966"/>
              <a:ext cx="112"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1</a:t>
              </a:r>
              <a:endParaRPr lang="en-US" altLang="zh-CN" b="0" dirty="0">
                <a:solidFill>
                  <a:schemeClr val="bg1"/>
                </a:solidFill>
                <a:latin typeface="Tahoma" pitchFamily="34" charset="0"/>
                <a:ea typeface="宋体" pitchFamily="2" charset="-122"/>
              </a:endParaRPr>
            </a:p>
          </p:txBody>
        </p:sp>
      </p:grpSp>
      <p:sp>
        <p:nvSpPr>
          <p:cNvPr id="10" name="Text Box 51"/>
          <p:cNvSpPr txBox="1">
            <a:spLocks noChangeArrowheads="1"/>
          </p:cNvSpPr>
          <p:nvPr/>
        </p:nvSpPr>
        <p:spPr bwMode="auto">
          <a:xfrm>
            <a:off x="5232400" y="1157288"/>
            <a:ext cx="6858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id</a:t>
            </a:r>
            <a:endParaRPr lang="en-US" altLang="zh-CN" sz="1800" dirty="0">
              <a:ea typeface="宋体" pitchFamily="2" charset="-122"/>
            </a:endParaRPr>
          </a:p>
        </p:txBody>
      </p:sp>
      <p:sp>
        <p:nvSpPr>
          <p:cNvPr id="11" name="Text Box 53"/>
          <p:cNvSpPr txBox="1">
            <a:spLocks noChangeArrowheads="1"/>
          </p:cNvSpPr>
          <p:nvPr/>
        </p:nvSpPr>
        <p:spPr bwMode="auto">
          <a:xfrm>
            <a:off x="6070600" y="115728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name</a:t>
            </a:r>
            <a:endParaRPr lang="en-US" altLang="zh-CN" sz="1800" dirty="0">
              <a:ea typeface="宋体" pitchFamily="2" charset="-122"/>
            </a:endParaRPr>
          </a:p>
        </p:txBody>
      </p:sp>
      <p:sp>
        <p:nvSpPr>
          <p:cNvPr id="12" name="Rectangle 54"/>
          <p:cNvSpPr>
            <a:spLocks noChangeArrowheads="1"/>
          </p:cNvSpPr>
          <p:nvPr/>
        </p:nvSpPr>
        <p:spPr bwMode="auto">
          <a:xfrm>
            <a:off x="4724400" y="381000"/>
            <a:ext cx="4419600" cy="1143000"/>
          </a:xfrm>
          <a:prstGeom prst="rect">
            <a:avLst/>
          </a:prstGeom>
          <a:noFill/>
          <a:ln w="31750">
            <a:solidFill>
              <a:schemeClr val="folHlink"/>
            </a:solidFill>
            <a:miter lim="800000"/>
            <a:headEnd type="none" w="sm" len="sm"/>
            <a:tailEnd type="none" w="sm" len="sm"/>
          </a:ln>
          <a:effectLst/>
        </p:spPr>
        <p:txBody>
          <a:bodyPr wrap="none" anchor="ctr"/>
          <a:lstStyle/>
          <a:p>
            <a:endParaRPr lang="en-US"/>
          </a:p>
        </p:txBody>
      </p:sp>
      <p:sp>
        <p:nvSpPr>
          <p:cNvPr id="13" name="Text Box 55"/>
          <p:cNvSpPr txBox="1">
            <a:spLocks noChangeArrowheads="1"/>
          </p:cNvSpPr>
          <p:nvPr/>
        </p:nvSpPr>
        <p:spPr bwMode="auto">
          <a:xfrm>
            <a:off x="3962400" y="304800"/>
            <a:ext cx="8382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Emp1</a:t>
            </a:r>
            <a:endParaRPr lang="en-US" altLang="zh-CN" sz="1800" dirty="0">
              <a:ea typeface="宋体" pitchFamily="2" charset="-122"/>
            </a:endParaRPr>
          </a:p>
        </p:txBody>
      </p:sp>
      <p:sp>
        <p:nvSpPr>
          <p:cNvPr id="15" name="Rectangle 43"/>
          <p:cNvSpPr>
            <a:spLocks noChangeArrowheads="1"/>
          </p:cNvSpPr>
          <p:nvPr/>
        </p:nvSpPr>
        <p:spPr bwMode="auto">
          <a:xfrm>
            <a:off x="8102600" y="457200"/>
            <a:ext cx="914400" cy="609600"/>
          </a:xfrm>
          <a:prstGeom prst="rect">
            <a:avLst/>
          </a:prstGeom>
          <a:solidFill>
            <a:srgbClr val="92D050"/>
          </a:solidFill>
          <a:ln w="28575">
            <a:solidFill>
              <a:schemeClr val="tx1"/>
            </a:solidFill>
            <a:miter lim="800000"/>
            <a:headEnd/>
            <a:tailEnd/>
          </a:ln>
          <a:effectLst/>
        </p:spPr>
        <p:txBody>
          <a:bodyPr wrap="none" anchor="ctr"/>
          <a:lstStyle/>
          <a:p>
            <a:r>
              <a:rPr lang="en-US" dirty="0" smtClean="0"/>
              <a:t>M</a:t>
            </a:r>
            <a:endParaRPr lang="en-US" dirty="0"/>
          </a:p>
        </p:txBody>
      </p:sp>
      <p:grpSp>
        <p:nvGrpSpPr>
          <p:cNvPr id="16" name="Group 44"/>
          <p:cNvGrpSpPr>
            <a:grpSpLocks/>
          </p:cNvGrpSpPr>
          <p:nvPr/>
        </p:nvGrpSpPr>
        <p:grpSpPr bwMode="auto">
          <a:xfrm>
            <a:off x="7035800" y="457200"/>
            <a:ext cx="1066800" cy="609600"/>
            <a:chOff x="1728" y="2880"/>
            <a:chExt cx="384" cy="384"/>
          </a:xfrm>
        </p:grpSpPr>
        <p:sp>
          <p:nvSpPr>
            <p:cNvPr id="17"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18" name="Text Box 46"/>
            <p:cNvSpPr txBox="1">
              <a:spLocks noChangeArrowheads="1"/>
            </p:cNvSpPr>
            <p:nvPr/>
          </p:nvSpPr>
          <p:spPr bwMode="auto">
            <a:xfrm>
              <a:off x="1743" y="2966"/>
              <a:ext cx="365"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25234.5</a:t>
              </a:r>
              <a:endParaRPr lang="en-US" altLang="zh-CN" b="0" dirty="0">
                <a:solidFill>
                  <a:schemeClr val="bg1"/>
                </a:solidFill>
                <a:latin typeface="Tahoma" pitchFamily="34" charset="0"/>
                <a:ea typeface="宋体" pitchFamily="2" charset="-122"/>
              </a:endParaRPr>
            </a:p>
          </p:txBody>
        </p:sp>
      </p:grpSp>
      <p:sp>
        <p:nvSpPr>
          <p:cNvPr id="19" name="Text Box 51"/>
          <p:cNvSpPr txBox="1">
            <a:spLocks noChangeArrowheads="1"/>
          </p:cNvSpPr>
          <p:nvPr/>
        </p:nvSpPr>
        <p:spPr bwMode="auto">
          <a:xfrm>
            <a:off x="7010400" y="114458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salary</a:t>
            </a:r>
            <a:endParaRPr lang="en-US" altLang="zh-CN" sz="1800" dirty="0">
              <a:ea typeface="宋体" pitchFamily="2" charset="-122"/>
            </a:endParaRPr>
          </a:p>
        </p:txBody>
      </p:sp>
      <p:sp>
        <p:nvSpPr>
          <p:cNvPr id="20" name="Text Box 53"/>
          <p:cNvSpPr txBox="1">
            <a:spLocks noChangeArrowheads="1"/>
          </p:cNvSpPr>
          <p:nvPr/>
        </p:nvSpPr>
        <p:spPr bwMode="auto">
          <a:xfrm>
            <a:off x="8077200" y="114458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gender</a:t>
            </a:r>
            <a:endParaRPr lang="en-US" altLang="zh-CN" sz="1800" dirty="0">
              <a:ea typeface="宋体" pitchFamily="2" charset="-122"/>
            </a:endParaRPr>
          </a:p>
        </p:txBody>
      </p:sp>
    </p:spTree>
    <p:extLst>
      <p:ext uri="{BB962C8B-B14F-4D97-AF65-F5344CB8AC3E}">
        <p14:creationId xmlns="" xmlns:p14="http://schemas.microsoft.com/office/powerpoint/2010/main" val="17406567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113773"/>
            <a:ext cx="8228160" cy="492532"/>
          </a:xfrm>
          <a:solidFill>
            <a:schemeClr val="accent1">
              <a:lumMod val="20000"/>
              <a:lumOff val="80000"/>
            </a:schemeClr>
          </a:solidFill>
        </p:spPr>
        <p:txBody>
          <a:bodyPr lIns="82945" tIns="28737" rIns="82945" bIns="41473"/>
          <a:lstStyle/>
          <a:p>
            <a:pPr algn="l">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Structures </a:t>
            </a:r>
          </a:p>
        </p:txBody>
      </p:sp>
      <p:sp>
        <p:nvSpPr>
          <p:cNvPr id="6" name="Text Box 4"/>
          <p:cNvSpPr txBox="1">
            <a:spLocks noChangeArrowheads="1"/>
          </p:cNvSpPr>
          <p:nvPr/>
        </p:nvSpPr>
        <p:spPr bwMode="auto">
          <a:xfrm>
            <a:off x="304801" y="838200"/>
            <a:ext cx="2666999" cy="5334000"/>
          </a:xfrm>
          <a:prstGeom prst="rect">
            <a:avLst/>
          </a:prstGeom>
          <a:solidFill>
            <a:schemeClr val="accent6">
              <a:lumMod val="20000"/>
              <a:lumOff val="80000"/>
            </a:schemeClr>
          </a:solidFill>
          <a:ln>
            <a:noFill/>
          </a:ln>
          <a:effec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stdio.h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string.h</a:t>
            </a:r>
            <a:r>
              <a:rPr lang="en-US" sz="1700" b="1" dirty="0">
                <a:solidFill>
                  <a:srgbClr val="006600"/>
                </a:solidFill>
                <a:latin typeface="+mn-lt"/>
                <a:ea typeface="+mn-ea"/>
                <a:cs typeface="+mn-cs"/>
              </a:rPr>
              <a:t>&gt;</a:t>
            </a:r>
          </a:p>
          <a:p>
            <a:pPr lvl="1" algn="just" eaLnBrk="1">
              <a:spcBef>
                <a:spcPts val="1500"/>
              </a:spcBef>
              <a:spcAft>
                <a:spcPts val="293"/>
              </a:spcAft>
            </a:pPr>
            <a:r>
              <a:rPr lang="en-US" sz="1700" b="1" dirty="0">
                <a:solidFill>
                  <a:srgbClr val="006600"/>
                </a:solidFill>
                <a:latin typeface="+mn-lt"/>
                <a:ea typeface="+mn-ea"/>
                <a:cs typeface="+mn-cs"/>
              </a:rPr>
              <a:t>struct employee {</a:t>
            </a:r>
          </a:p>
          <a:p>
            <a:pPr lvl="1" algn="just" eaLnBrk="1">
              <a:spcBef>
                <a:spcPts val="1500"/>
              </a:spcBef>
              <a:spcAft>
                <a:spcPts val="293"/>
              </a:spcAft>
            </a:pPr>
            <a:r>
              <a:rPr lang="en-US" sz="1700" b="1" dirty="0">
                <a:solidFill>
                  <a:srgbClr val="006600"/>
                </a:solidFill>
                <a:latin typeface="+mn-lt"/>
                <a:ea typeface="+mn-ea"/>
                <a:cs typeface="+mn-cs"/>
              </a:rPr>
              <a:t>        int id;</a:t>
            </a:r>
          </a:p>
          <a:p>
            <a:pPr lvl="1" algn="just" eaLnBrk="1">
              <a:spcBef>
                <a:spcPts val="1500"/>
              </a:spcBef>
              <a:spcAft>
                <a:spcPts val="293"/>
              </a:spcAft>
            </a:pPr>
            <a:r>
              <a:rPr lang="en-US" sz="1700" b="1" dirty="0">
                <a:solidFill>
                  <a:srgbClr val="006600"/>
                </a:solidFill>
                <a:latin typeface="+mn-lt"/>
                <a:ea typeface="+mn-ea"/>
                <a:cs typeface="+mn-cs"/>
              </a:rPr>
              <a:t>        char name[20];</a:t>
            </a:r>
          </a:p>
          <a:p>
            <a:pPr lvl="1" algn="just" eaLnBrk="1">
              <a:spcBef>
                <a:spcPts val="1500"/>
              </a:spcBef>
              <a:spcAft>
                <a:spcPts val="293"/>
              </a:spcAft>
            </a:pPr>
            <a:r>
              <a:rPr lang="en-US" sz="1700" b="1" dirty="0">
                <a:solidFill>
                  <a:srgbClr val="006600"/>
                </a:solidFill>
                <a:latin typeface="+mn-lt"/>
                <a:ea typeface="+mn-ea"/>
                <a:cs typeface="+mn-cs"/>
              </a:rPr>
              <a:t>        float salary;</a:t>
            </a:r>
          </a:p>
          <a:p>
            <a:pPr lvl="1" algn="just" eaLnBrk="1">
              <a:spcBef>
                <a:spcPts val="1500"/>
              </a:spcBef>
              <a:spcAft>
                <a:spcPts val="293"/>
              </a:spcAft>
            </a:pPr>
            <a:r>
              <a:rPr lang="en-US" sz="1700" b="1" dirty="0">
                <a:solidFill>
                  <a:srgbClr val="006600"/>
                </a:solidFill>
                <a:latin typeface="+mn-lt"/>
                <a:ea typeface="+mn-ea"/>
                <a:cs typeface="+mn-cs"/>
              </a:rPr>
              <a:t>        char gender;</a:t>
            </a:r>
          </a:p>
          <a:p>
            <a:pPr lvl="1" algn="just" eaLnBrk="1">
              <a:spcBef>
                <a:spcPts val="1500"/>
              </a:spcBef>
              <a:spcAft>
                <a:spcPts val="293"/>
              </a:spcAft>
            </a:pPr>
            <a:r>
              <a:rPr lang="en-US" sz="1700" b="1" dirty="0">
                <a:solidFill>
                  <a:srgbClr val="006600"/>
                </a:solidFill>
                <a:latin typeface="+mn-lt"/>
                <a:ea typeface="+mn-ea"/>
                <a:cs typeface="+mn-cs"/>
              </a:rPr>
              <a:t> }emp1;</a:t>
            </a:r>
          </a:p>
        </p:txBody>
      </p:sp>
      <p:sp>
        <p:nvSpPr>
          <p:cNvPr id="2" name="TextBox 1">
            <a:extLst>
              <a:ext uri="{FF2B5EF4-FFF2-40B4-BE49-F238E27FC236}">
                <a16:creationId xmlns="" xmlns:a16="http://schemas.microsoft.com/office/drawing/2014/main" id="{C9E163F8-5919-449D-9F3F-347FF641B5FC}"/>
              </a:ext>
            </a:extLst>
          </p:cNvPr>
          <p:cNvSpPr txBox="1"/>
          <p:nvPr/>
        </p:nvSpPr>
        <p:spPr>
          <a:xfrm>
            <a:off x="3200400" y="842710"/>
            <a:ext cx="5638800" cy="5901518"/>
          </a:xfrm>
          <a:prstGeom prst="rect">
            <a:avLst/>
          </a:prstGeom>
          <a:solidFill>
            <a:schemeClr val="accent6">
              <a:lumMod val="20000"/>
              <a:lumOff val="80000"/>
            </a:schemeClr>
          </a:solidFill>
          <a:ln>
            <a:noFill/>
          </a:ln>
          <a:effectLst/>
        </p:spPr>
        <p:txBody>
          <a:bodyPr lIns="0" tIns="20900" rIns="0" bIns="0"/>
          <a:lstStyle>
            <a:defPPr>
              <a:defRPr lang="en-US"/>
            </a:defPPr>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1pPr>
            <a:lvl2pPr lvl="1" algn="just" eaLnBrk="1">
              <a:spcBef>
                <a:spcPts val="1500"/>
              </a:spcBef>
              <a:spcAft>
                <a:spcPts val="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700" b="1">
                <a:solidFill>
                  <a:srgbClr val="006600"/>
                </a:solidFill>
                <a:latin typeface="+mn-lt"/>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pPr lvl="1"/>
            <a:r>
              <a:rPr lang="en-US" dirty="0"/>
              <a:t>int main()</a:t>
            </a:r>
          </a:p>
          <a:p>
            <a:pPr lvl="1"/>
            <a:r>
              <a:rPr lang="en-US" dirty="0"/>
              <a:t> {</a:t>
            </a:r>
          </a:p>
          <a:p>
            <a:pPr lvl="1"/>
            <a:r>
              <a:rPr lang="en-US" dirty="0"/>
              <a:t>	emp1.id=1;</a:t>
            </a:r>
          </a:p>
          <a:p>
            <a:pPr lvl="1"/>
            <a:r>
              <a:rPr lang="en-US" dirty="0"/>
              <a:t>        </a:t>
            </a:r>
            <a:r>
              <a:rPr lang="en-US" dirty="0" err="1"/>
              <a:t>strcpy</a:t>
            </a:r>
            <a:r>
              <a:rPr lang="en-US" dirty="0"/>
              <a:t>(emp1.name, "Ravi");</a:t>
            </a:r>
          </a:p>
          <a:p>
            <a:pPr lvl="1"/>
            <a:r>
              <a:rPr lang="en-US" dirty="0"/>
              <a:t>        emp1.salary = 25234.5;</a:t>
            </a:r>
          </a:p>
          <a:p>
            <a:pPr lvl="1"/>
            <a:r>
              <a:rPr lang="en-US" dirty="0"/>
              <a:t>        emp1.gender = 'M';</a:t>
            </a:r>
          </a:p>
          <a:p>
            <a:pPr lvl="1"/>
            <a:r>
              <a:rPr lang="en-US" dirty="0"/>
              <a:t>        </a:t>
            </a:r>
            <a:r>
              <a:rPr lang="en-US" dirty="0" err="1"/>
              <a:t>printf</a:t>
            </a:r>
            <a:r>
              <a:rPr lang="en-US" dirty="0"/>
              <a:t>(" Emp id  is: %d \n", emp1.id);</a:t>
            </a:r>
          </a:p>
          <a:p>
            <a:pPr lvl="1"/>
            <a:r>
              <a:rPr lang="en-US" dirty="0"/>
              <a:t>        </a:t>
            </a:r>
            <a:r>
              <a:rPr lang="en-US" dirty="0" err="1"/>
              <a:t>printf</a:t>
            </a:r>
            <a:r>
              <a:rPr lang="en-US" dirty="0"/>
              <a:t>(" Emp Name is: %s \n", emp1.name);</a:t>
            </a:r>
          </a:p>
          <a:p>
            <a:pPr lvl="1"/>
            <a:r>
              <a:rPr lang="en-US" dirty="0"/>
              <a:t>        </a:t>
            </a:r>
            <a:r>
              <a:rPr lang="en-US" dirty="0" err="1"/>
              <a:t>printf</a:t>
            </a:r>
            <a:r>
              <a:rPr lang="en-US" dirty="0"/>
              <a:t>(" Emp salary is: %f \n", emp1.salary);</a:t>
            </a:r>
          </a:p>
          <a:p>
            <a:pPr lvl="1"/>
            <a:r>
              <a:rPr lang="en-US" dirty="0"/>
              <a:t>        </a:t>
            </a:r>
            <a:r>
              <a:rPr lang="en-US" dirty="0" err="1"/>
              <a:t>printf</a:t>
            </a:r>
            <a:r>
              <a:rPr lang="en-US" dirty="0"/>
              <a:t>(" gender is: %c \n", emp1.gender);</a:t>
            </a:r>
          </a:p>
          <a:p>
            <a:pPr lvl="1"/>
            <a:r>
              <a:rPr lang="en-US" dirty="0"/>
              <a:t>        return 0;</a:t>
            </a:r>
          </a:p>
          <a:p>
            <a:pPr lvl="1"/>
            <a:r>
              <a:rPr lang="en-US" dirty="0"/>
              <a:t> }</a:t>
            </a:r>
          </a:p>
        </p:txBody>
      </p:sp>
      <p:sp>
        <p:nvSpPr>
          <p:cNvPr id="5" name="Rectangle 43"/>
          <p:cNvSpPr>
            <a:spLocks noChangeArrowheads="1"/>
          </p:cNvSpPr>
          <p:nvPr/>
        </p:nvSpPr>
        <p:spPr bwMode="auto">
          <a:xfrm>
            <a:off x="6096000" y="469900"/>
            <a:ext cx="9144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Ravi</a:t>
            </a:r>
            <a:endParaRPr lang="en-US" dirty="0"/>
          </a:p>
        </p:txBody>
      </p:sp>
      <p:grpSp>
        <p:nvGrpSpPr>
          <p:cNvPr id="7" name="Group 44"/>
          <p:cNvGrpSpPr>
            <a:grpSpLocks/>
          </p:cNvGrpSpPr>
          <p:nvPr/>
        </p:nvGrpSpPr>
        <p:grpSpPr bwMode="auto">
          <a:xfrm>
            <a:off x="5029200" y="469900"/>
            <a:ext cx="1066800" cy="609600"/>
            <a:chOff x="1728" y="2880"/>
            <a:chExt cx="384" cy="384"/>
          </a:xfrm>
        </p:grpSpPr>
        <p:sp>
          <p:nvSpPr>
            <p:cNvPr id="8"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9" name="Text Box 46"/>
            <p:cNvSpPr txBox="1">
              <a:spLocks noChangeArrowheads="1"/>
            </p:cNvSpPr>
            <p:nvPr/>
          </p:nvSpPr>
          <p:spPr bwMode="auto">
            <a:xfrm>
              <a:off x="1869" y="2966"/>
              <a:ext cx="112"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1</a:t>
              </a:r>
              <a:endParaRPr lang="en-US" altLang="zh-CN" b="0" dirty="0">
                <a:solidFill>
                  <a:schemeClr val="bg1"/>
                </a:solidFill>
                <a:latin typeface="Tahoma" pitchFamily="34" charset="0"/>
                <a:ea typeface="宋体" pitchFamily="2" charset="-122"/>
              </a:endParaRPr>
            </a:p>
          </p:txBody>
        </p:sp>
      </p:grpSp>
      <p:sp>
        <p:nvSpPr>
          <p:cNvPr id="10" name="Text Box 51"/>
          <p:cNvSpPr txBox="1">
            <a:spLocks noChangeArrowheads="1"/>
          </p:cNvSpPr>
          <p:nvPr/>
        </p:nvSpPr>
        <p:spPr bwMode="auto">
          <a:xfrm>
            <a:off x="5232400" y="1157288"/>
            <a:ext cx="6858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id</a:t>
            </a:r>
            <a:endParaRPr lang="en-US" altLang="zh-CN" sz="1800" dirty="0">
              <a:ea typeface="宋体" pitchFamily="2" charset="-122"/>
            </a:endParaRPr>
          </a:p>
        </p:txBody>
      </p:sp>
      <p:sp>
        <p:nvSpPr>
          <p:cNvPr id="11" name="Text Box 53"/>
          <p:cNvSpPr txBox="1">
            <a:spLocks noChangeArrowheads="1"/>
          </p:cNvSpPr>
          <p:nvPr/>
        </p:nvSpPr>
        <p:spPr bwMode="auto">
          <a:xfrm>
            <a:off x="6070600" y="115728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name</a:t>
            </a:r>
            <a:endParaRPr lang="en-US" altLang="zh-CN" sz="1800" dirty="0">
              <a:ea typeface="宋体" pitchFamily="2" charset="-122"/>
            </a:endParaRPr>
          </a:p>
        </p:txBody>
      </p:sp>
      <p:sp>
        <p:nvSpPr>
          <p:cNvPr id="12" name="Rectangle 54"/>
          <p:cNvSpPr>
            <a:spLocks noChangeArrowheads="1"/>
          </p:cNvSpPr>
          <p:nvPr/>
        </p:nvSpPr>
        <p:spPr bwMode="auto">
          <a:xfrm>
            <a:off x="4724400" y="381000"/>
            <a:ext cx="4419600" cy="1143000"/>
          </a:xfrm>
          <a:prstGeom prst="rect">
            <a:avLst/>
          </a:prstGeom>
          <a:noFill/>
          <a:ln w="31750">
            <a:solidFill>
              <a:schemeClr val="folHlink"/>
            </a:solidFill>
            <a:miter lim="800000"/>
            <a:headEnd type="none" w="sm" len="sm"/>
            <a:tailEnd type="none" w="sm" len="sm"/>
          </a:ln>
          <a:effectLst/>
        </p:spPr>
        <p:txBody>
          <a:bodyPr wrap="none" anchor="ctr"/>
          <a:lstStyle/>
          <a:p>
            <a:endParaRPr lang="en-US"/>
          </a:p>
        </p:txBody>
      </p:sp>
      <p:sp>
        <p:nvSpPr>
          <p:cNvPr id="13" name="Text Box 55"/>
          <p:cNvSpPr txBox="1">
            <a:spLocks noChangeArrowheads="1"/>
          </p:cNvSpPr>
          <p:nvPr/>
        </p:nvSpPr>
        <p:spPr bwMode="auto">
          <a:xfrm>
            <a:off x="3962400" y="304800"/>
            <a:ext cx="8382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Emp1</a:t>
            </a:r>
            <a:endParaRPr lang="en-US" altLang="zh-CN" sz="1800" dirty="0">
              <a:ea typeface="宋体" pitchFamily="2" charset="-122"/>
            </a:endParaRPr>
          </a:p>
        </p:txBody>
      </p:sp>
      <p:sp>
        <p:nvSpPr>
          <p:cNvPr id="14" name="Rectangle 43"/>
          <p:cNvSpPr>
            <a:spLocks noChangeArrowheads="1"/>
          </p:cNvSpPr>
          <p:nvPr/>
        </p:nvSpPr>
        <p:spPr bwMode="auto">
          <a:xfrm>
            <a:off x="8102600" y="457200"/>
            <a:ext cx="914400" cy="609600"/>
          </a:xfrm>
          <a:prstGeom prst="rect">
            <a:avLst/>
          </a:prstGeom>
          <a:solidFill>
            <a:srgbClr val="92D050"/>
          </a:solidFill>
          <a:ln w="28575">
            <a:solidFill>
              <a:schemeClr val="tx1"/>
            </a:solidFill>
            <a:miter lim="800000"/>
            <a:headEnd/>
            <a:tailEnd/>
          </a:ln>
          <a:effectLst/>
        </p:spPr>
        <p:txBody>
          <a:bodyPr wrap="none" anchor="ctr"/>
          <a:lstStyle/>
          <a:p>
            <a:r>
              <a:rPr lang="en-US" dirty="0" smtClean="0"/>
              <a:t>M</a:t>
            </a:r>
            <a:endParaRPr lang="en-US" dirty="0"/>
          </a:p>
        </p:txBody>
      </p:sp>
      <p:grpSp>
        <p:nvGrpSpPr>
          <p:cNvPr id="15" name="Group 44"/>
          <p:cNvGrpSpPr>
            <a:grpSpLocks/>
          </p:cNvGrpSpPr>
          <p:nvPr/>
        </p:nvGrpSpPr>
        <p:grpSpPr bwMode="auto">
          <a:xfrm>
            <a:off x="7035800" y="457200"/>
            <a:ext cx="1066800" cy="609600"/>
            <a:chOff x="1728" y="2880"/>
            <a:chExt cx="384" cy="384"/>
          </a:xfrm>
        </p:grpSpPr>
        <p:sp>
          <p:nvSpPr>
            <p:cNvPr id="16"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17" name="Text Box 46"/>
            <p:cNvSpPr txBox="1">
              <a:spLocks noChangeArrowheads="1"/>
            </p:cNvSpPr>
            <p:nvPr/>
          </p:nvSpPr>
          <p:spPr bwMode="auto">
            <a:xfrm>
              <a:off x="1743" y="2966"/>
              <a:ext cx="365"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25234.5</a:t>
              </a:r>
              <a:endParaRPr lang="en-US" altLang="zh-CN" b="0" dirty="0">
                <a:solidFill>
                  <a:schemeClr val="bg1"/>
                </a:solidFill>
                <a:latin typeface="Tahoma" pitchFamily="34" charset="0"/>
                <a:ea typeface="宋体" pitchFamily="2" charset="-122"/>
              </a:endParaRPr>
            </a:p>
          </p:txBody>
        </p:sp>
      </p:grpSp>
      <p:sp>
        <p:nvSpPr>
          <p:cNvPr id="18" name="Text Box 51"/>
          <p:cNvSpPr txBox="1">
            <a:spLocks noChangeArrowheads="1"/>
          </p:cNvSpPr>
          <p:nvPr/>
        </p:nvSpPr>
        <p:spPr bwMode="auto">
          <a:xfrm>
            <a:off x="7010400" y="114458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salary</a:t>
            </a:r>
            <a:endParaRPr lang="en-US" altLang="zh-CN" sz="1800" dirty="0">
              <a:ea typeface="宋体" pitchFamily="2" charset="-122"/>
            </a:endParaRPr>
          </a:p>
        </p:txBody>
      </p:sp>
      <p:sp>
        <p:nvSpPr>
          <p:cNvPr id="19" name="Text Box 53"/>
          <p:cNvSpPr txBox="1">
            <a:spLocks noChangeArrowheads="1"/>
          </p:cNvSpPr>
          <p:nvPr/>
        </p:nvSpPr>
        <p:spPr bwMode="auto">
          <a:xfrm>
            <a:off x="8077200" y="114458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gender</a:t>
            </a:r>
            <a:endParaRPr lang="en-US" altLang="zh-CN" sz="1800" dirty="0">
              <a:ea typeface="宋体" pitchFamily="2" charset="-122"/>
            </a:endParaRPr>
          </a:p>
        </p:txBody>
      </p:sp>
    </p:spTree>
    <p:extLst>
      <p:ext uri="{BB962C8B-B14F-4D97-AF65-F5344CB8AC3E}">
        <p14:creationId xmlns="" xmlns:p14="http://schemas.microsoft.com/office/powerpoint/2010/main" val="9355802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1" y="0"/>
            <a:ext cx="8228160" cy="762000"/>
          </a:xfrm>
          <a:solidFill>
            <a:schemeClr val="bg1">
              <a:lumMod val="85000"/>
            </a:schemeClr>
          </a:solidFill>
        </p:spPr>
        <p:txBody>
          <a:bodyPr lIns="82945" tIns="28737" rIns="82945" bIns="41473"/>
          <a:lstStyle/>
          <a:p>
            <a:pPr algn="l">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200" b="1" dirty="0"/>
              <a:t>Nested Structures </a:t>
            </a:r>
          </a:p>
        </p:txBody>
      </p:sp>
      <p:sp>
        <p:nvSpPr>
          <p:cNvPr id="24" name="Rectangle 23"/>
          <p:cNvSpPr/>
          <p:nvPr/>
        </p:nvSpPr>
        <p:spPr>
          <a:xfrm>
            <a:off x="6934200" y="457200"/>
            <a:ext cx="2057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4"/>
          <p:cNvSpPr txBox="1">
            <a:spLocks noChangeArrowheads="1"/>
          </p:cNvSpPr>
          <p:nvPr/>
        </p:nvSpPr>
        <p:spPr bwMode="auto">
          <a:xfrm>
            <a:off x="76201" y="838200"/>
            <a:ext cx="2819399" cy="6096000"/>
          </a:xfrm>
          <a:prstGeom prst="rect">
            <a:avLst/>
          </a:prstGeom>
          <a:solidFill>
            <a:schemeClr val="accent6">
              <a:lumMod val="20000"/>
              <a:lumOff val="80000"/>
            </a:schemeClr>
          </a:solidFill>
          <a:ln>
            <a:noFill/>
          </a:ln>
          <a:effectLst/>
        </p:spPr>
        <p:txBody>
          <a:bodyPr lIns="0" tIns="20900" rIns="0" bIns="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charset="0"/>
                <a:ea typeface="Droid Sans Fallback" charset="0"/>
                <a:cs typeface="Droid Sans Fallback" charset="0"/>
              </a:defRPr>
            </a:lvl9pPr>
          </a:lstStyle>
          <a:p>
            <a:pPr lvl="1" algn="just" eaLnBrk="1">
              <a:spcBef>
                <a:spcPts val="6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stdio.h</a:t>
            </a:r>
            <a:r>
              <a:rPr lang="en-US" sz="1700" b="1" dirty="0">
                <a:solidFill>
                  <a:srgbClr val="006600"/>
                </a:solidFill>
                <a:latin typeface="+mn-lt"/>
                <a:ea typeface="+mn-ea"/>
                <a:cs typeface="+mn-cs"/>
              </a:rPr>
              <a:t>&gt;</a:t>
            </a:r>
          </a:p>
          <a:p>
            <a:pPr lvl="1" algn="just" eaLnBrk="1">
              <a:spcBef>
                <a:spcPts val="600"/>
              </a:spcBef>
              <a:spcAft>
                <a:spcPts val="293"/>
              </a:spcAft>
            </a:pPr>
            <a:r>
              <a:rPr lang="en-US" sz="1700" b="1" dirty="0">
                <a:solidFill>
                  <a:srgbClr val="006600"/>
                </a:solidFill>
                <a:latin typeface="+mn-lt"/>
                <a:ea typeface="+mn-ea"/>
                <a:cs typeface="+mn-cs"/>
              </a:rPr>
              <a:t>#include &lt;</a:t>
            </a:r>
            <a:r>
              <a:rPr lang="en-US" sz="1700" b="1" dirty="0" err="1">
                <a:solidFill>
                  <a:srgbClr val="006600"/>
                </a:solidFill>
                <a:latin typeface="+mn-lt"/>
                <a:ea typeface="+mn-ea"/>
                <a:cs typeface="+mn-cs"/>
              </a:rPr>
              <a:t>string.h</a:t>
            </a:r>
            <a:r>
              <a:rPr lang="en-US" sz="1700" b="1" dirty="0">
                <a:solidFill>
                  <a:srgbClr val="006600"/>
                </a:solidFill>
                <a:latin typeface="+mn-lt"/>
                <a:ea typeface="+mn-ea"/>
                <a:cs typeface="+mn-cs"/>
              </a:rPr>
              <a:t>&gt;</a:t>
            </a:r>
          </a:p>
          <a:p>
            <a:pPr lvl="1" algn="just" eaLnBrk="1">
              <a:spcBef>
                <a:spcPts val="600"/>
              </a:spcBef>
              <a:spcAft>
                <a:spcPts val="293"/>
              </a:spcAft>
            </a:pPr>
            <a:r>
              <a:rPr lang="en-US" sz="1700" b="1" dirty="0">
                <a:solidFill>
                  <a:srgbClr val="006600"/>
                </a:solidFill>
                <a:latin typeface="+mn-lt"/>
                <a:ea typeface="+mn-ea"/>
                <a:cs typeface="+mn-cs"/>
              </a:rPr>
              <a:t>struct </a:t>
            </a:r>
            <a:r>
              <a:rPr lang="en-US" sz="1700" b="1" dirty="0" err="1">
                <a:solidFill>
                  <a:srgbClr val="006600"/>
                </a:solidFill>
                <a:latin typeface="+mn-lt"/>
                <a:ea typeface="+mn-ea"/>
                <a:cs typeface="+mn-cs"/>
              </a:rPr>
              <a:t>group_dtl</a:t>
            </a:r>
            <a:endParaRPr lang="en-US" sz="1700" b="1" dirty="0">
              <a:solidFill>
                <a:srgbClr val="006600"/>
              </a:solidFill>
              <a:latin typeface="+mn-lt"/>
              <a:ea typeface="+mn-ea"/>
              <a:cs typeface="+mn-cs"/>
            </a:endParaRPr>
          </a:p>
          <a:p>
            <a:pPr lvl="1" algn="just" eaLnBrk="1">
              <a:spcBef>
                <a:spcPts val="600"/>
              </a:spcBef>
              <a:spcAft>
                <a:spcPts val="293"/>
              </a:spcAft>
            </a:pPr>
            <a:r>
              <a:rPr lang="en-US" sz="1700" b="1" dirty="0">
                <a:solidFill>
                  <a:srgbClr val="006600"/>
                </a:solidFill>
                <a:latin typeface="+mn-lt"/>
                <a:ea typeface="+mn-ea"/>
                <a:cs typeface="+mn-cs"/>
              </a:rPr>
              <a:t>{</a:t>
            </a:r>
          </a:p>
          <a:p>
            <a:pPr lvl="1" algn="just" eaLnBrk="1">
              <a:spcBef>
                <a:spcPts val="600"/>
              </a:spcBef>
              <a:spcAft>
                <a:spcPts val="293"/>
              </a:spcAft>
            </a:pPr>
            <a:r>
              <a:rPr lang="en-US" sz="1700" b="1" dirty="0">
                <a:solidFill>
                  <a:srgbClr val="006600"/>
                </a:solidFill>
                <a:latin typeface="+mn-lt"/>
                <a:ea typeface="+mn-ea"/>
                <a:cs typeface="+mn-cs"/>
              </a:rPr>
              <a:t>int </a:t>
            </a:r>
            <a:r>
              <a:rPr lang="en-US" sz="1700" b="1" dirty="0" err="1">
                <a:solidFill>
                  <a:srgbClr val="006600"/>
                </a:solidFill>
                <a:latin typeface="+mn-lt"/>
                <a:ea typeface="+mn-ea"/>
                <a:cs typeface="+mn-cs"/>
              </a:rPr>
              <a:t>grp_id</a:t>
            </a:r>
            <a:r>
              <a:rPr lang="en-US" sz="1700" b="1" dirty="0">
                <a:solidFill>
                  <a:srgbClr val="006600"/>
                </a:solidFill>
                <a:latin typeface="+mn-lt"/>
                <a:ea typeface="+mn-ea"/>
                <a:cs typeface="+mn-cs"/>
              </a:rPr>
              <a:t>;</a:t>
            </a:r>
          </a:p>
          <a:p>
            <a:pPr lvl="1" algn="just" eaLnBrk="1">
              <a:spcBef>
                <a:spcPts val="600"/>
              </a:spcBef>
              <a:spcAft>
                <a:spcPts val="293"/>
              </a:spcAft>
            </a:pPr>
            <a:r>
              <a:rPr lang="en-US" sz="1700" b="1" dirty="0">
                <a:solidFill>
                  <a:srgbClr val="006600"/>
                </a:solidFill>
                <a:latin typeface="+mn-lt"/>
                <a:ea typeface="+mn-ea"/>
                <a:cs typeface="+mn-cs"/>
              </a:rPr>
              <a:t>char </a:t>
            </a:r>
            <a:r>
              <a:rPr lang="en-US" sz="1700" b="1" dirty="0" err="1">
                <a:solidFill>
                  <a:srgbClr val="006600"/>
                </a:solidFill>
                <a:latin typeface="+mn-lt"/>
                <a:ea typeface="+mn-ea"/>
                <a:cs typeface="+mn-cs"/>
              </a:rPr>
              <a:t>grp_name</a:t>
            </a:r>
            <a:r>
              <a:rPr lang="en-US" sz="1700" b="1" dirty="0">
                <a:solidFill>
                  <a:srgbClr val="006600"/>
                </a:solidFill>
                <a:latin typeface="+mn-lt"/>
                <a:ea typeface="+mn-ea"/>
                <a:cs typeface="+mn-cs"/>
              </a:rPr>
              <a:t>[10];</a:t>
            </a:r>
          </a:p>
          <a:p>
            <a:pPr lvl="1" algn="just" eaLnBrk="1">
              <a:spcBef>
                <a:spcPts val="600"/>
              </a:spcBef>
              <a:spcAft>
                <a:spcPts val="293"/>
              </a:spcAft>
            </a:pPr>
            <a:r>
              <a:rPr lang="en-US" sz="1700" b="1" dirty="0">
                <a:solidFill>
                  <a:srgbClr val="006600"/>
                </a:solidFill>
                <a:latin typeface="+mn-lt"/>
                <a:ea typeface="+mn-ea"/>
                <a:cs typeface="+mn-cs"/>
              </a:rPr>
              <a:t>};</a:t>
            </a:r>
          </a:p>
          <a:p>
            <a:pPr lvl="1" algn="just" eaLnBrk="1">
              <a:spcBef>
                <a:spcPts val="600"/>
              </a:spcBef>
              <a:spcAft>
                <a:spcPts val="293"/>
              </a:spcAft>
            </a:pPr>
            <a:r>
              <a:rPr lang="en-US" sz="1700" b="1" dirty="0">
                <a:solidFill>
                  <a:srgbClr val="006600"/>
                </a:solidFill>
                <a:latin typeface="+mn-lt"/>
                <a:ea typeface="+mn-ea"/>
                <a:cs typeface="+mn-cs"/>
              </a:rPr>
              <a:t>struct employee {</a:t>
            </a:r>
          </a:p>
          <a:p>
            <a:pPr lvl="1" algn="just" eaLnBrk="1">
              <a:spcBef>
                <a:spcPts val="600"/>
              </a:spcBef>
              <a:spcAft>
                <a:spcPts val="293"/>
              </a:spcAft>
            </a:pPr>
            <a:r>
              <a:rPr lang="en-US" sz="1700" b="1" dirty="0">
                <a:solidFill>
                  <a:srgbClr val="006600"/>
                </a:solidFill>
                <a:latin typeface="+mn-lt"/>
                <a:ea typeface="+mn-ea"/>
                <a:cs typeface="+mn-cs"/>
              </a:rPr>
              <a:t>   int id;</a:t>
            </a:r>
          </a:p>
          <a:p>
            <a:pPr lvl="1" algn="just" eaLnBrk="1">
              <a:spcBef>
                <a:spcPts val="600"/>
              </a:spcBef>
              <a:spcAft>
                <a:spcPts val="293"/>
              </a:spcAft>
            </a:pPr>
            <a:r>
              <a:rPr lang="en-US" sz="1700" b="1" dirty="0">
                <a:solidFill>
                  <a:srgbClr val="006600"/>
                </a:solidFill>
                <a:latin typeface="+mn-lt"/>
                <a:ea typeface="+mn-ea"/>
                <a:cs typeface="+mn-cs"/>
              </a:rPr>
              <a:t>   char name[20];</a:t>
            </a:r>
          </a:p>
          <a:p>
            <a:pPr lvl="1" algn="just" eaLnBrk="1">
              <a:spcBef>
                <a:spcPts val="600"/>
              </a:spcBef>
              <a:spcAft>
                <a:spcPts val="293"/>
              </a:spcAft>
            </a:pPr>
            <a:r>
              <a:rPr lang="en-US" sz="1700" b="1" dirty="0">
                <a:solidFill>
                  <a:srgbClr val="006600"/>
                </a:solidFill>
                <a:latin typeface="+mn-lt"/>
                <a:ea typeface="+mn-ea"/>
                <a:cs typeface="+mn-cs"/>
              </a:rPr>
              <a:t>   float salary;</a:t>
            </a:r>
          </a:p>
          <a:p>
            <a:pPr lvl="1" algn="just" eaLnBrk="1">
              <a:spcBef>
                <a:spcPts val="600"/>
              </a:spcBef>
              <a:spcAft>
                <a:spcPts val="293"/>
              </a:spcAft>
            </a:pPr>
            <a:r>
              <a:rPr lang="en-US" sz="1700" b="1" dirty="0">
                <a:solidFill>
                  <a:srgbClr val="FF0000"/>
                </a:solidFill>
                <a:latin typeface="+mn-lt"/>
                <a:ea typeface="+mn-ea"/>
                <a:cs typeface="+mn-cs"/>
              </a:rPr>
              <a:t>   struct </a:t>
            </a:r>
            <a:r>
              <a:rPr lang="en-US" sz="1700" b="1" dirty="0" err="1">
                <a:solidFill>
                  <a:srgbClr val="FF0000"/>
                </a:solidFill>
                <a:latin typeface="+mn-lt"/>
                <a:ea typeface="+mn-ea"/>
                <a:cs typeface="+mn-cs"/>
              </a:rPr>
              <a:t>group_dtl</a:t>
            </a:r>
            <a:r>
              <a:rPr lang="en-US" sz="1700" b="1" dirty="0">
                <a:solidFill>
                  <a:srgbClr val="FF0000"/>
                </a:solidFill>
                <a:latin typeface="+mn-lt"/>
                <a:ea typeface="+mn-ea"/>
                <a:cs typeface="+mn-cs"/>
              </a:rPr>
              <a:t> </a:t>
            </a:r>
            <a:r>
              <a:rPr lang="en-US" sz="1700" b="1" dirty="0" err="1">
                <a:solidFill>
                  <a:srgbClr val="FF0000"/>
                </a:solidFill>
                <a:latin typeface="+mn-lt"/>
                <a:ea typeface="+mn-ea"/>
                <a:cs typeface="+mn-cs"/>
              </a:rPr>
              <a:t>grp_dtl</a:t>
            </a:r>
            <a:r>
              <a:rPr lang="en-US" sz="1700" b="1" dirty="0">
                <a:solidFill>
                  <a:srgbClr val="FF0000"/>
                </a:solidFill>
                <a:latin typeface="+mn-lt"/>
                <a:ea typeface="+mn-ea"/>
                <a:cs typeface="+mn-cs"/>
              </a:rPr>
              <a:t>;</a:t>
            </a:r>
          </a:p>
          <a:p>
            <a:pPr lvl="1" algn="just" eaLnBrk="1">
              <a:spcBef>
                <a:spcPts val="600"/>
              </a:spcBef>
              <a:spcAft>
                <a:spcPts val="293"/>
              </a:spcAft>
            </a:pPr>
            <a:r>
              <a:rPr lang="en-US" sz="1700" b="1" dirty="0">
                <a:solidFill>
                  <a:srgbClr val="006600"/>
                </a:solidFill>
                <a:latin typeface="+mn-lt"/>
                <a:ea typeface="+mn-ea"/>
                <a:cs typeface="+mn-cs"/>
              </a:rPr>
              <a:t> };</a:t>
            </a:r>
          </a:p>
        </p:txBody>
      </p:sp>
      <p:sp>
        <p:nvSpPr>
          <p:cNvPr id="2" name="TextBox 1">
            <a:extLst>
              <a:ext uri="{FF2B5EF4-FFF2-40B4-BE49-F238E27FC236}">
                <a16:creationId xmlns="" xmlns:a16="http://schemas.microsoft.com/office/drawing/2014/main" id="{C9E163F8-5919-449D-9F3F-347FF641B5FC}"/>
              </a:ext>
            </a:extLst>
          </p:cNvPr>
          <p:cNvSpPr txBox="1"/>
          <p:nvPr/>
        </p:nvSpPr>
        <p:spPr>
          <a:xfrm>
            <a:off x="2971800" y="1512332"/>
            <a:ext cx="6096000" cy="5421868"/>
          </a:xfrm>
          <a:prstGeom prst="rect">
            <a:avLst/>
          </a:prstGeom>
          <a:noFill/>
          <a:ln>
            <a:noFill/>
          </a:ln>
          <a:effectLst/>
        </p:spPr>
        <p:txBody>
          <a:bodyPr lIns="0" tIns="20900" rIns="0" bIns="0"/>
          <a:lstStyle>
            <a:defPPr>
              <a:defRPr lang="en-US"/>
            </a:defPPr>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1pPr>
            <a:lvl2pPr lvl="1" algn="just" eaLnBrk="1">
              <a:spcBef>
                <a:spcPts val="1500"/>
              </a:spcBef>
              <a:spcAft>
                <a:spcPts val="293"/>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1700" b="1">
                <a:solidFill>
                  <a:srgbClr val="006600"/>
                </a:solidFill>
                <a:latin typeface="+mn-lt"/>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ea typeface="Droid Sans Fallback" charset="0"/>
                <a:cs typeface="Droid Sans Fallback" charset="0"/>
              </a:defRPr>
            </a:lvl9pPr>
          </a:lstStyle>
          <a:p>
            <a:pPr lvl="1">
              <a:spcBef>
                <a:spcPts val="600"/>
              </a:spcBef>
            </a:pPr>
            <a:r>
              <a:rPr lang="en-US" dirty="0"/>
              <a:t>int main()</a:t>
            </a:r>
          </a:p>
          <a:p>
            <a:pPr lvl="1">
              <a:spcBef>
                <a:spcPts val="600"/>
              </a:spcBef>
            </a:pPr>
            <a:r>
              <a:rPr lang="en-US" dirty="0"/>
              <a:t> {</a:t>
            </a:r>
          </a:p>
          <a:p>
            <a:pPr lvl="1">
              <a:spcBef>
                <a:spcPts val="600"/>
              </a:spcBef>
            </a:pPr>
            <a:r>
              <a:rPr lang="en-US" dirty="0"/>
              <a:t>        struct employee emp1;</a:t>
            </a:r>
          </a:p>
          <a:p>
            <a:pPr lvl="1">
              <a:spcBef>
                <a:spcPts val="600"/>
              </a:spcBef>
            </a:pPr>
            <a:r>
              <a:rPr lang="en-US" dirty="0"/>
              <a:t>        emp1.id=1;</a:t>
            </a:r>
          </a:p>
          <a:p>
            <a:pPr lvl="1">
              <a:spcBef>
                <a:spcPts val="600"/>
              </a:spcBef>
            </a:pPr>
            <a:r>
              <a:rPr lang="en-US" dirty="0"/>
              <a:t>        </a:t>
            </a:r>
            <a:r>
              <a:rPr lang="en-US" dirty="0" err="1"/>
              <a:t>strcpy</a:t>
            </a:r>
            <a:r>
              <a:rPr lang="en-US" dirty="0"/>
              <a:t>(emp1.name, "Ravi");</a:t>
            </a:r>
          </a:p>
          <a:p>
            <a:pPr lvl="1">
              <a:spcBef>
                <a:spcPts val="600"/>
              </a:spcBef>
            </a:pPr>
            <a:r>
              <a:rPr lang="en-US" dirty="0"/>
              <a:t>        emp1.salary = 25234.5;</a:t>
            </a:r>
          </a:p>
          <a:p>
            <a:pPr lvl="1">
              <a:spcBef>
                <a:spcPts val="600"/>
              </a:spcBef>
            </a:pPr>
            <a:r>
              <a:rPr lang="en-US" dirty="0"/>
              <a:t>        emp1.grp_dtl.grp_id=1;</a:t>
            </a:r>
          </a:p>
          <a:p>
            <a:pPr lvl="1">
              <a:spcBef>
                <a:spcPts val="600"/>
              </a:spcBef>
            </a:pPr>
            <a:r>
              <a:rPr lang="en-US" dirty="0"/>
              <a:t>        </a:t>
            </a:r>
            <a:r>
              <a:rPr lang="en-US" dirty="0" err="1"/>
              <a:t>strcpy</a:t>
            </a:r>
            <a:r>
              <a:rPr lang="en-US" dirty="0"/>
              <a:t>(emp1.grp_dtl.grp_name,"embeded");;</a:t>
            </a:r>
          </a:p>
          <a:p>
            <a:pPr lvl="1">
              <a:spcBef>
                <a:spcPts val="600"/>
              </a:spcBef>
            </a:pPr>
            <a:r>
              <a:rPr lang="en-US" dirty="0"/>
              <a:t>        </a:t>
            </a:r>
            <a:r>
              <a:rPr lang="en-US" dirty="0" err="1"/>
              <a:t>printf</a:t>
            </a:r>
            <a:r>
              <a:rPr lang="en-US" dirty="0"/>
              <a:t>(" Emp id  is: %d \n", emp1.id);</a:t>
            </a:r>
          </a:p>
          <a:p>
            <a:pPr lvl="1">
              <a:spcBef>
                <a:spcPts val="600"/>
              </a:spcBef>
            </a:pPr>
            <a:r>
              <a:rPr lang="en-US" dirty="0"/>
              <a:t>        </a:t>
            </a:r>
            <a:r>
              <a:rPr lang="en-US" dirty="0" err="1"/>
              <a:t>printf</a:t>
            </a:r>
            <a:r>
              <a:rPr lang="en-US" dirty="0"/>
              <a:t>(" Emp Name is: %s \n", emp1.name);</a:t>
            </a:r>
          </a:p>
          <a:p>
            <a:pPr lvl="1">
              <a:spcBef>
                <a:spcPts val="600"/>
              </a:spcBef>
            </a:pPr>
            <a:r>
              <a:rPr lang="en-US" dirty="0"/>
              <a:t>        </a:t>
            </a:r>
            <a:r>
              <a:rPr lang="en-US" dirty="0" err="1"/>
              <a:t>printf</a:t>
            </a:r>
            <a:r>
              <a:rPr lang="en-US" dirty="0"/>
              <a:t>(" Emp salary is: %f \n", emp1.salary);</a:t>
            </a:r>
          </a:p>
          <a:p>
            <a:pPr lvl="1">
              <a:spcBef>
                <a:spcPts val="600"/>
              </a:spcBef>
            </a:pPr>
            <a:r>
              <a:rPr lang="en-US" dirty="0">
                <a:solidFill>
                  <a:srgbClr val="FF0000"/>
                </a:solidFill>
              </a:rPr>
              <a:t>        </a:t>
            </a:r>
            <a:r>
              <a:rPr lang="en-US" dirty="0" err="1">
                <a:solidFill>
                  <a:srgbClr val="FF0000"/>
                </a:solidFill>
              </a:rPr>
              <a:t>printf</a:t>
            </a:r>
            <a:r>
              <a:rPr lang="en-US" dirty="0">
                <a:solidFill>
                  <a:srgbClr val="FF0000"/>
                </a:solidFill>
              </a:rPr>
              <a:t>(" Emp group id is: %d \n", emp1.grp_dtl.grp_id);</a:t>
            </a:r>
          </a:p>
          <a:p>
            <a:pPr lvl="1">
              <a:spcBef>
                <a:spcPts val="600"/>
              </a:spcBef>
            </a:pPr>
            <a:r>
              <a:rPr lang="en-US" dirty="0">
                <a:solidFill>
                  <a:srgbClr val="FF0000"/>
                </a:solidFill>
              </a:rPr>
              <a:t>        </a:t>
            </a:r>
            <a:r>
              <a:rPr lang="en-US" dirty="0" err="1">
                <a:solidFill>
                  <a:srgbClr val="FF0000"/>
                </a:solidFill>
              </a:rPr>
              <a:t>printf</a:t>
            </a:r>
            <a:r>
              <a:rPr lang="en-US" dirty="0">
                <a:solidFill>
                  <a:srgbClr val="FF0000"/>
                </a:solidFill>
              </a:rPr>
              <a:t>(" Emp group name is: %s \n", emp1.grp_dtl.grp_name);</a:t>
            </a:r>
          </a:p>
          <a:p>
            <a:pPr lvl="1">
              <a:spcBef>
                <a:spcPts val="600"/>
              </a:spcBef>
            </a:pPr>
            <a:r>
              <a:rPr lang="en-US" dirty="0"/>
              <a:t>        return 0;</a:t>
            </a:r>
          </a:p>
          <a:p>
            <a:pPr lvl="1">
              <a:spcBef>
                <a:spcPts val="600"/>
              </a:spcBef>
            </a:pPr>
            <a:r>
              <a:rPr lang="en-US" dirty="0"/>
              <a:t> }</a:t>
            </a:r>
          </a:p>
        </p:txBody>
      </p:sp>
      <p:sp>
        <p:nvSpPr>
          <p:cNvPr id="5" name="TextBox 4">
            <a:extLst>
              <a:ext uri="{FF2B5EF4-FFF2-40B4-BE49-F238E27FC236}">
                <a16:creationId xmlns="" xmlns:a16="http://schemas.microsoft.com/office/drawing/2014/main" id="{45CEDBCC-5924-497E-8178-662B21620199}"/>
              </a:ext>
            </a:extLst>
          </p:cNvPr>
          <p:cNvSpPr txBox="1"/>
          <p:nvPr/>
        </p:nvSpPr>
        <p:spPr>
          <a:xfrm>
            <a:off x="685800" y="1143000"/>
            <a:ext cx="6553200" cy="369332"/>
          </a:xfrm>
          <a:prstGeom prst="rect">
            <a:avLst/>
          </a:prstGeom>
          <a:noFill/>
        </p:spPr>
        <p:txBody>
          <a:bodyPr wrap="square" rtlCol="0">
            <a:spAutoFit/>
          </a:bodyPr>
          <a:lstStyle/>
          <a:p>
            <a:endParaRPr lang="en-IN" dirty="0"/>
          </a:p>
        </p:txBody>
      </p:sp>
      <p:sp>
        <p:nvSpPr>
          <p:cNvPr id="8" name="Rectangle 43"/>
          <p:cNvSpPr>
            <a:spLocks noChangeArrowheads="1"/>
          </p:cNvSpPr>
          <p:nvPr/>
        </p:nvSpPr>
        <p:spPr bwMode="auto">
          <a:xfrm>
            <a:off x="4953000" y="469900"/>
            <a:ext cx="914400" cy="609600"/>
          </a:xfrm>
          <a:prstGeom prst="rect">
            <a:avLst/>
          </a:prstGeom>
          <a:solidFill>
            <a:schemeClr val="accent1">
              <a:lumMod val="20000"/>
              <a:lumOff val="80000"/>
            </a:schemeClr>
          </a:solidFill>
          <a:ln w="28575">
            <a:solidFill>
              <a:schemeClr val="tx1"/>
            </a:solidFill>
            <a:miter lim="800000"/>
            <a:headEnd/>
            <a:tailEnd/>
          </a:ln>
          <a:effectLst/>
        </p:spPr>
        <p:txBody>
          <a:bodyPr wrap="none" anchor="ctr"/>
          <a:lstStyle/>
          <a:p>
            <a:r>
              <a:rPr lang="en-US" dirty="0" smtClean="0"/>
              <a:t>Ravi</a:t>
            </a:r>
            <a:endParaRPr lang="en-US" dirty="0"/>
          </a:p>
        </p:txBody>
      </p:sp>
      <p:grpSp>
        <p:nvGrpSpPr>
          <p:cNvPr id="9" name="Group 44"/>
          <p:cNvGrpSpPr>
            <a:grpSpLocks/>
          </p:cNvGrpSpPr>
          <p:nvPr/>
        </p:nvGrpSpPr>
        <p:grpSpPr bwMode="auto">
          <a:xfrm>
            <a:off x="3886200" y="469900"/>
            <a:ext cx="1066800" cy="609600"/>
            <a:chOff x="1728" y="2880"/>
            <a:chExt cx="384" cy="384"/>
          </a:xfrm>
        </p:grpSpPr>
        <p:sp>
          <p:nvSpPr>
            <p:cNvPr id="10"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11" name="Text Box 46"/>
            <p:cNvSpPr txBox="1">
              <a:spLocks noChangeArrowheads="1"/>
            </p:cNvSpPr>
            <p:nvPr/>
          </p:nvSpPr>
          <p:spPr bwMode="auto">
            <a:xfrm>
              <a:off x="1869" y="2966"/>
              <a:ext cx="112"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1</a:t>
              </a:r>
              <a:endParaRPr lang="en-US" altLang="zh-CN" b="0" dirty="0">
                <a:solidFill>
                  <a:schemeClr val="bg1"/>
                </a:solidFill>
                <a:latin typeface="Tahoma" pitchFamily="34" charset="0"/>
                <a:ea typeface="宋体" pitchFamily="2" charset="-122"/>
              </a:endParaRPr>
            </a:p>
          </p:txBody>
        </p:sp>
      </p:grpSp>
      <p:sp>
        <p:nvSpPr>
          <p:cNvPr id="12" name="Text Box 51"/>
          <p:cNvSpPr txBox="1">
            <a:spLocks noChangeArrowheads="1"/>
          </p:cNvSpPr>
          <p:nvPr/>
        </p:nvSpPr>
        <p:spPr bwMode="auto">
          <a:xfrm>
            <a:off x="4089400" y="1157288"/>
            <a:ext cx="6858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id</a:t>
            </a:r>
            <a:endParaRPr lang="en-US" altLang="zh-CN" sz="1800" dirty="0">
              <a:ea typeface="宋体" pitchFamily="2" charset="-122"/>
            </a:endParaRPr>
          </a:p>
        </p:txBody>
      </p:sp>
      <p:sp>
        <p:nvSpPr>
          <p:cNvPr id="13" name="Text Box 53"/>
          <p:cNvSpPr txBox="1">
            <a:spLocks noChangeArrowheads="1"/>
          </p:cNvSpPr>
          <p:nvPr/>
        </p:nvSpPr>
        <p:spPr bwMode="auto">
          <a:xfrm>
            <a:off x="4927600" y="1157288"/>
            <a:ext cx="9906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sz="1800" dirty="0" smtClean="0">
                <a:ea typeface="宋体" pitchFamily="2" charset="-122"/>
              </a:rPr>
              <a:t>name</a:t>
            </a:r>
            <a:endParaRPr lang="en-US" altLang="zh-CN" sz="1800" dirty="0">
              <a:ea typeface="宋体" pitchFamily="2" charset="-122"/>
            </a:endParaRPr>
          </a:p>
        </p:txBody>
      </p:sp>
      <p:sp>
        <p:nvSpPr>
          <p:cNvPr id="14" name="Rectangle 54"/>
          <p:cNvSpPr>
            <a:spLocks noChangeArrowheads="1"/>
          </p:cNvSpPr>
          <p:nvPr/>
        </p:nvSpPr>
        <p:spPr bwMode="auto">
          <a:xfrm>
            <a:off x="3581400" y="381000"/>
            <a:ext cx="5486400" cy="1143000"/>
          </a:xfrm>
          <a:prstGeom prst="rect">
            <a:avLst/>
          </a:prstGeom>
          <a:noFill/>
          <a:ln w="31750">
            <a:solidFill>
              <a:schemeClr val="folHlink"/>
            </a:solidFill>
            <a:miter lim="800000"/>
            <a:headEnd type="none" w="sm" len="sm"/>
            <a:tailEnd type="none" w="sm" len="sm"/>
          </a:ln>
          <a:effectLst/>
        </p:spPr>
        <p:txBody>
          <a:bodyPr wrap="none" anchor="ctr"/>
          <a:lstStyle/>
          <a:p>
            <a:endParaRPr lang="en-US"/>
          </a:p>
        </p:txBody>
      </p:sp>
      <p:sp>
        <p:nvSpPr>
          <p:cNvPr id="15" name="Text Box 55"/>
          <p:cNvSpPr txBox="1">
            <a:spLocks noChangeArrowheads="1"/>
          </p:cNvSpPr>
          <p:nvPr/>
        </p:nvSpPr>
        <p:spPr bwMode="auto">
          <a:xfrm>
            <a:off x="2819400" y="304800"/>
            <a:ext cx="838200" cy="366712"/>
          </a:xfrm>
          <a:prstGeom prst="rect">
            <a:avLst/>
          </a:prstGeom>
          <a:noFill/>
          <a:ln w="31750">
            <a:noFill/>
            <a:miter lim="800000"/>
            <a:headEnd type="none" w="sm" len="sm"/>
            <a:tailEnd type="none" w="sm" len="sm"/>
          </a:ln>
          <a:effectLst/>
        </p:spPr>
        <p:txBody>
          <a:bodyPr>
            <a:spAutoFit/>
          </a:bodyPr>
          <a:lstStyle/>
          <a:p>
            <a:pPr>
              <a:spcBef>
                <a:spcPct val="50000"/>
              </a:spcBef>
              <a:buFont typeface="Monotype Sorts" pitchFamily="2" charset="2"/>
              <a:buNone/>
            </a:pPr>
            <a:r>
              <a:rPr lang="en-US" altLang="zh-CN" dirty="0" smtClean="0">
                <a:ea typeface="宋体" pitchFamily="2" charset="-122"/>
              </a:rPr>
              <a:t>Emp1</a:t>
            </a:r>
            <a:endParaRPr lang="en-US" altLang="zh-CN" sz="1800" dirty="0">
              <a:ea typeface="宋体" pitchFamily="2" charset="-122"/>
            </a:endParaRPr>
          </a:p>
        </p:txBody>
      </p:sp>
      <p:grpSp>
        <p:nvGrpSpPr>
          <p:cNvPr id="17" name="Group 44"/>
          <p:cNvGrpSpPr>
            <a:grpSpLocks/>
          </p:cNvGrpSpPr>
          <p:nvPr/>
        </p:nvGrpSpPr>
        <p:grpSpPr bwMode="auto">
          <a:xfrm>
            <a:off x="5892800" y="457200"/>
            <a:ext cx="1066800" cy="609600"/>
            <a:chOff x="1728" y="2880"/>
            <a:chExt cx="384" cy="384"/>
          </a:xfrm>
        </p:grpSpPr>
        <p:sp>
          <p:nvSpPr>
            <p:cNvPr id="18" name="Rectangle 45"/>
            <p:cNvSpPr>
              <a:spLocks noChangeArrowheads="1"/>
            </p:cNvSpPr>
            <p:nvPr/>
          </p:nvSpPr>
          <p:spPr bwMode="auto">
            <a:xfrm>
              <a:off x="1728" y="2880"/>
              <a:ext cx="384" cy="384"/>
            </a:xfrm>
            <a:prstGeom prst="rect">
              <a:avLst/>
            </a:prstGeom>
            <a:solidFill>
              <a:srgbClr val="00B0F0"/>
            </a:solidFill>
            <a:ln w="28575">
              <a:solidFill>
                <a:schemeClr val="tx1"/>
              </a:solidFill>
              <a:miter lim="800000"/>
              <a:headEnd/>
              <a:tailEnd/>
            </a:ln>
            <a:effectLst/>
          </p:spPr>
          <p:txBody>
            <a:bodyPr wrap="none" anchor="ctr"/>
            <a:lstStyle/>
            <a:p>
              <a:endParaRPr lang="en-US"/>
            </a:p>
          </p:txBody>
        </p:sp>
        <p:sp>
          <p:nvSpPr>
            <p:cNvPr id="19" name="Text Box 46"/>
            <p:cNvSpPr txBox="1">
              <a:spLocks noChangeArrowheads="1"/>
            </p:cNvSpPr>
            <p:nvPr/>
          </p:nvSpPr>
          <p:spPr bwMode="auto">
            <a:xfrm>
              <a:off x="1743" y="2966"/>
              <a:ext cx="365" cy="233"/>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b="0" dirty="0" smtClean="0">
                  <a:solidFill>
                    <a:schemeClr val="bg1"/>
                  </a:solidFill>
                  <a:latin typeface="Tahoma" pitchFamily="34" charset="0"/>
                  <a:ea typeface="宋体" pitchFamily="2" charset="-122"/>
                </a:rPr>
                <a:t>25234.5</a:t>
              </a:r>
              <a:endParaRPr lang="en-US" altLang="zh-CN" b="0" dirty="0">
                <a:solidFill>
                  <a:schemeClr val="bg1"/>
                </a:solidFill>
                <a:latin typeface="Tahoma" pitchFamily="34" charset="0"/>
                <a:ea typeface="宋体" pitchFamily="2" charset="-122"/>
              </a:endParaRPr>
            </a:p>
          </p:txBody>
        </p:sp>
      </p:grpSp>
      <p:sp>
        <p:nvSpPr>
          <p:cNvPr id="20" name="Text Box 51"/>
          <p:cNvSpPr txBox="1">
            <a:spLocks noChangeArrowheads="1"/>
          </p:cNvSpPr>
          <p:nvPr/>
        </p:nvSpPr>
        <p:spPr bwMode="auto">
          <a:xfrm>
            <a:off x="5867400" y="1144588"/>
            <a:ext cx="914400" cy="369332"/>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800" dirty="0" smtClean="0">
                <a:ea typeface="宋体" pitchFamily="2" charset="-122"/>
              </a:rPr>
              <a:t>salary</a:t>
            </a:r>
            <a:endParaRPr lang="en-US" altLang="zh-CN" sz="1800" dirty="0">
              <a:ea typeface="宋体" pitchFamily="2" charset="-122"/>
            </a:endParaRPr>
          </a:p>
        </p:txBody>
      </p:sp>
      <p:sp>
        <p:nvSpPr>
          <p:cNvPr id="21" name="Text Box 53"/>
          <p:cNvSpPr txBox="1">
            <a:spLocks noChangeArrowheads="1"/>
          </p:cNvSpPr>
          <p:nvPr/>
        </p:nvSpPr>
        <p:spPr bwMode="auto">
          <a:xfrm>
            <a:off x="6934200" y="1219200"/>
            <a:ext cx="1447800" cy="307777"/>
          </a:xfrm>
          <a:prstGeom prst="rect">
            <a:avLst/>
          </a:prstGeom>
          <a:noFill/>
          <a:ln w="31750">
            <a:noFill/>
            <a:miter lim="800000"/>
            <a:headEnd type="none" w="sm" len="sm"/>
            <a:tailEnd type="none" w="sm" len="sm"/>
          </a:ln>
          <a:effectLst/>
        </p:spPr>
        <p:txBody>
          <a:bodyPr wrap="square">
            <a:spAutoFit/>
          </a:bodyPr>
          <a:lstStyle/>
          <a:p>
            <a:pPr>
              <a:spcBef>
                <a:spcPct val="50000"/>
              </a:spcBef>
              <a:buFont typeface="Monotype Sorts" pitchFamily="2" charset="2"/>
              <a:buNone/>
            </a:pPr>
            <a:r>
              <a:rPr lang="en-US" altLang="zh-CN" sz="1400" dirty="0" err="1" smtClean="0">
                <a:ea typeface="宋体" pitchFamily="2" charset="-122"/>
              </a:rPr>
              <a:t>Group_dtl</a:t>
            </a:r>
            <a:endParaRPr lang="en-US" altLang="zh-CN" sz="1400" dirty="0">
              <a:ea typeface="宋体" pitchFamily="2" charset="-122"/>
            </a:endParaRPr>
          </a:p>
        </p:txBody>
      </p:sp>
      <p:sp>
        <p:nvSpPr>
          <p:cNvPr id="22" name="Rectangle 43"/>
          <p:cNvSpPr>
            <a:spLocks noChangeArrowheads="1"/>
          </p:cNvSpPr>
          <p:nvPr/>
        </p:nvSpPr>
        <p:spPr bwMode="auto">
          <a:xfrm>
            <a:off x="7620000" y="533400"/>
            <a:ext cx="1295400" cy="457200"/>
          </a:xfrm>
          <a:prstGeom prst="rect">
            <a:avLst/>
          </a:prstGeom>
          <a:solidFill>
            <a:schemeClr val="bg1">
              <a:lumMod val="85000"/>
            </a:schemeClr>
          </a:solidFill>
          <a:ln w="28575">
            <a:solidFill>
              <a:schemeClr val="tx1"/>
            </a:solidFill>
            <a:miter lim="800000"/>
            <a:headEnd/>
            <a:tailEnd/>
          </a:ln>
          <a:effectLst/>
        </p:spPr>
        <p:txBody>
          <a:bodyPr wrap="none" anchor="ctr"/>
          <a:lstStyle/>
          <a:p>
            <a:r>
              <a:rPr lang="en-US" dirty="0" smtClean="0"/>
              <a:t>Embedded</a:t>
            </a:r>
            <a:endParaRPr lang="en-US" dirty="0"/>
          </a:p>
        </p:txBody>
      </p:sp>
      <p:sp>
        <p:nvSpPr>
          <p:cNvPr id="23" name="Rectangle 43"/>
          <p:cNvSpPr>
            <a:spLocks noChangeArrowheads="1"/>
          </p:cNvSpPr>
          <p:nvPr/>
        </p:nvSpPr>
        <p:spPr bwMode="auto">
          <a:xfrm>
            <a:off x="7086600" y="533400"/>
            <a:ext cx="533400" cy="457200"/>
          </a:xfrm>
          <a:prstGeom prst="rect">
            <a:avLst/>
          </a:prstGeom>
          <a:solidFill>
            <a:srgbClr val="92D050"/>
          </a:solidFill>
          <a:ln w="28575">
            <a:solidFill>
              <a:schemeClr val="tx1"/>
            </a:solidFill>
            <a:miter lim="800000"/>
            <a:headEnd/>
            <a:tailEnd/>
          </a:ln>
          <a:effectLst/>
        </p:spPr>
        <p:txBody>
          <a:bodyPr wrap="none" anchor="ctr"/>
          <a:lstStyle/>
          <a:p>
            <a:r>
              <a:rPr lang="en-US" dirty="0" smtClean="0"/>
              <a:t>1</a:t>
            </a:r>
            <a:endParaRPr lang="en-US" dirty="0"/>
          </a:p>
        </p:txBody>
      </p:sp>
      <p:sp>
        <p:nvSpPr>
          <p:cNvPr id="25" name="TextBox 24"/>
          <p:cNvSpPr txBox="1"/>
          <p:nvPr/>
        </p:nvSpPr>
        <p:spPr>
          <a:xfrm>
            <a:off x="7086600" y="990600"/>
            <a:ext cx="1752600" cy="307777"/>
          </a:xfrm>
          <a:prstGeom prst="rect">
            <a:avLst/>
          </a:prstGeom>
          <a:noFill/>
        </p:spPr>
        <p:txBody>
          <a:bodyPr wrap="square" rtlCol="0">
            <a:spAutoFit/>
          </a:bodyPr>
          <a:lstStyle/>
          <a:p>
            <a:r>
              <a:rPr lang="en-US" sz="1400" b="1" dirty="0" err="1" smtClean="0"/>
              <a:t>Grp_id</a:t>
            </a:r>
            <a:r>
              <a:rPr lang="en-US" sz="1400" b="1" dirty="0" smtClean="0"/>
              <a:t>   </a:t>
            </a:r>
            <a:r>
              <a:rPr lang="en-US" sz="1400" b="1" dirty="0" err="1" smtClean="0"/>
              <a:t>grp_name</a:t>
            </a:r>
            <a:endParaRPr lang="en-US" sz="1400" b="1" dirty="0"/>
          </a:p>
        </p:txBody>
      </p:sp>
    </p:spTree>
    <p:extLst>
      <p:ext uri="{BB962C8B-B14F-4D97-AF65-F5344CB8AC3E}">
        <p14:creationId xmlns="" xmlns:p14="http://schemas.microsoft.com/office/powerpoint/2010/main" val="19217874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animBg="1"/>
      <p:bldP spid="22" grpId="0" animBg="1"/>
      <p:bldP spid="23"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verygood">
  <a:themeElements>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Props1.xml><?xml version="1.0" encoding="utf-8"?>
<ds:datastoreItem xmlns:ds="http://schemas.openxmlformats.org/officeDocument/2006/customXml" ds:itemID="{8B8B300C-072C-44B9-9187-A98E9B7B3914}">
  <ds:schemaRefs>
    <ds:schemaRef ds:uri="http://schemas.microsoft.com/sharepoint/v3/contenttype/forms"/>
  </ds:schemaRefs>
</ds:datastoreItem>
</file>

<file path=customXml/itemProps2.xml><?xml version="1.0" encoding="utf-8"?>
<ds:datastoreItem xmlns:ds="http://schemas.openxmlformats.org/officeDocument/2006/customXml" ds:itemID="{A78211FA-ADA8-4F3C-AC46-3F760DFB4F3C}">
  <ds:schemaRefs>
    <ds:schemaRef ds:uri="http://schemas.microsoft.com/office/2006/metadata/longProperties"/>
  </ds:schemaRefs>
</ds:datastoreItem>
</file>

<file path=customXml/itemProps3.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E7145063-8963-4F41-8ED0-702CABF182ED}">
  <ds:schemaRefs>
    <ds:schemaRef ds:uri="http://purl.org/dc/terms/"/>
    <ds:schemaRef ds:uri="http://schemas.openxmlformats.org/package/2006/metadata/core-properties"/>
    <ds:schemaRef ds:uri="145c5697-5eb5-440b-b2f1-a8273fb59250"/>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verygood</Template>
  <TotalTime>12357</TotalTime>
  <Words>3196</Words>
  <Application>Microsoft Office PowerPoint</Application>
  <PresentationFormat>On-screen Show (4:3)</PresentationFormat>
  <Paragraphs>932</Paragraphs>
  <Slides>38</Slides>
  <Notes>29</Notes>
  <HiddenSlides>8</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verygood</vt:lpstr>
      <vt:lpstr>Title &amp; Subtitle copy</vt:lpstr>
      <vt:lpstr>Slide 1</vt:lpstr>
      <vt:lpstr>Slide 2</vt:lpstr>
      <vt:lpstr>Slide 3</vt:lpstr>
      <vt:lpstr>Structures</vt:lpstr>
      <vt:lpstr>Structures - Example</vt:lpstr>
      <vt:lpstr>Structures - Rules</vt:lpstr>
      <vt:lpstr>Structures </vt:lpstr>
      <vt:lpstr>Structures </vt:lpstr>
      <vt:lpstr>Nested Structures </vt:lpstr>
      <vt:lpstr>Array of structures</vt:lpstr>
      <vt:lpstr>Array of structures…</vt:lpstr>
      <vt:lpstr>Array of structures…</vt:lpstr>
      <vt:lpstr>Structures and functions </vt:lpstr>
      <vt:lpstr>Structures and pointers </vt:lpstr>
      <vt:lpstr>Pointer to the array of structures</vt:lpstr>
      <vt:lpstr>Pointer to the array of structures…</vt:lpstr>
      <vt:lpstr>Using typedef</vt:lpstr>
      <vt:lpstr>Assignments</vt:lpstr>
      <vt:lpstr>Slide 19</vt:lpstr>
      <vt:lpstr>Bitwise Operations</vt:lpstr>
      <vt:lpstr>Bitwise Operations in Integers</vt:lpstr>
      <vt:lpstr>Bitwise Operations in Integers…</vt:lpstr>
      <vt:lpstr>Examples - &amp;, |, ^ and ~</vt:lpstr>
      <vt:lpstr>Example - Left Shift (&lt;&lt;)</vt:lpstr>
      <vt:lpstr>Slide 25</vt:lpstr>
      <vt:lpstr>Bit manipulations - Two Approaches</vt:lpstr>
      <vt:lpstr>Slide 27</vt:lpstr>
      <vt:lpstr>Using #define – Printer Status Register</vt:lpstr>
      <vt:lpstr>Using #define – Key points</vt:lpstr>
      <vt:lpstr>Bit-fields</vt:lpstr>
      <vt:lpstr>Bit-fields – Points to be noted</vt:lpstr>
      <vt:lpstr>Slide 32</vt:lpstr>
      <vt:lpstr>Slide 33</vt:lpstr>
      <vt:lpstr>Introduction</vt:lpstr>
      <vt:lpstr>Declaration of Unions</vt:lpstr>
      <vt:lpstr>Memory allocation in Unions</vt:lpstr>
      <vt:lpstr>Example</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CDAC1</dc:creator>
  <cp:lastModifiedBy>mahendra</cp:lastModifiedBy>
  <cp:revision>4530</cp:revision>
  <dcterms:created xsi:type="dcterms:W3CDTF">2012-06-25T07:19:09Z</dcterms:created>
  <dcterms:modified xsi:type="dcterms:W3CDTF">2021-10-04T13:23:24Z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