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changesInfos/changesInfo1.xml" ContentType="application/vnd.ms-powerpoint.changesinfo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661" r:id="rId6"/>
    <p:sldMasterId id="2147483687" r:id="rId7"/>
  </p:sldMasterIdLst>
  <p:notesMasterIdLst>
    <p:notesMasterId r:id="rId32"/>
  </p:notesMasterIdLst>
  <p:sldIdLst>
    <p:sldId id="559" r:id="rId8"/>
    <p:sldId id="871" r:id="rId9"/>
    <p:sldId id="856" r:id="rId10"/>
    <p:sldId id="857" r:id="rId11"/>
    <p:sldId id="995" r:id="rId12"/>
    <p:sldId id="866" r:id="rId13"/>
    <p:sldId id="858" r:id="rId14"/>
    <p:sldId id="994" r:id="rId15"/>
    <p:sldId id="996" r:id="rId16"/>
    <p:sldId id="1002" r:id="rId17"/>
    <p:sldId id="1003" r:id="rId18"/>
    <p:sldId id="1000" r:id="rId19"/>
    <p:sldId id="924" r:id="rId20"/>
    <p:sldId id="859" r:id="rId21"/>
    <p:sldId id="1004" r:id="rId22"/>
    <p:sldId id="869" r:id="rId23"/>
    <p:sldId id="1006" r:id="rId24"/>
    <p:sldId id="1007" r:id="rId25"/>
    <p:sldId id="1008" r:id="rId26"/>
    <p:sldId id="868" r:id="rId27"/>
    <p:sldId id="997" r:id="rId28"/>
    <p:sldId id="998" r:id="rId29"/>
    <p:sldId id="999" r:id="rId30"/>
    <p:sldId id="1001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600"/>
    <a:srgbClr val="FF6600"/>
    <a:srgbClr val="7028C0"/>
    <a:srgbClr val="800000"/>
    <a:srgbClr val="FF9900"/>
    <a:srgbClr val="CCCC00"/>
    <a:srgbClr val="990099"/>
    <a:srgbClr val="6699FF"/>
    <a:srgbClr val="FF0000"/>
    <a:srgbClr val="33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65" autoAdjust="0"/>
    <p:restoredTop sz="90414" autoAdjust="0"/>
  </p:normalViewPr>
  <p:slideViewPr>
    <p:cSldViewPr>
      <p:cViewPr varScale="1">
        <p:scale>
          <a:sx n="66" d="100"/>
          <a:sy n="66" d="100"/>
        </p:scale>
        <p:origin x="-12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7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ndra.cdac@gmail.com" userId="036982265d87b8e5" providerId="LiveId" clId="{E7CAFA7D-2508-4CB8-922C-065E04D768E7}"/>
    <pc:docChg chg="custSel addSld modSld">
      <pc:chgData name="mahendra.cdac@gmail.com" userId="036982265d87b8e5" providerId="LiveId" clId="{E7CAFA7D-2508-4CB8-922C-065E04D768E7}" dt="2021-05-10T06:34:47.824" v="401" actId="20577"/>
      <pc:docMkLst>
        <pc:docMk/>
      </pc:docMkLst>
      <pc:sldChg chg="addSp delSp modSp">
        <pc:chgData name="mahendra.cdac@gmail.com" userId="036982265d87b8e5" providerId="LiveId" clId="{E7CAFA7D-2508-4CB8-922C-065E04D768E7}" dt="2021-05-07T17:47:57.452" v="249" actId="478"/>
        <pc:sldMkLst>
          <pc:docMk/>
          <pc:sldMk cId="3500813704" sldId="559"/>
        </pc:sldMkLst>
        <pc:spChg chg="add del mod">
          <ac:chgData name="mahendra.cdac@gmail.com" userId="036982265d87b8e5" providerId="LiveId" clId="{E7CAFA7D-2508-4CB8-922C-065E04D768E7}" dt="2021-05-07T17:47:57.452" v="249" actId="478"/>
          <ac:spMkLst>
            <pc:docMk/>
            <pc:sldMk cId="3500813704" sldId="559"/>
            <ac:spMk id="2" creationId="{AA70E574-DB9C-44D6-BF2F-7287B1160CF5}"/>
          </ac:spMkLst>
        </pc:spChg>
        <pc:spChg chg="del">
          <ac:chgData name="mahendra.cdac@gmail.com" userId="036982265d87b8e5" providerId="LiveId" clId="{E7CAFA7D-2508-4CB8-922C-065E04D768E7}" dt="2021-05-07T17:47:52.770" v="248" actId="478"/>
          <ac:spMkLst>
            <pc:docMk/>
            <pc:sldMk cId="3500813704" sldId="559"/>
            <ac:spMk id="7173" creationId="{00000000-0000-0000-0000-000000000000}"/>
          </ac:spMkLst>
        </pc:spChg>
      </pc:sldChg>
      <pc:sldChg chg="modSp mod">
        <pc:chgData name="mahendra.cdac@gmail.com" userId="036982265d87b8e5" providerId="LiveId" clId="{E7CAFA7D-2508-4CB8-922C-065E04D768E7}" dt="2021-05-10T06:34:47.824" v="401" actId="20577"/>
        <pc:sldMkLst>
          <pc:docMk/>
          <pc:sldMk cId="912254950" sldId="857"/>
        </pc:sldMkLst>
        <pc:spChg chg="mod">
          <ac:chgData name="mahendra.cdac@gmail.com" userId="036982265d87b8e5" providerId="LiveId" clId="{E7CAFA7D-2508-4CB8-922C-065E04D768E7}" dt="2021-05-10T06:34:47.824" v="401" actId="20577"/>
          <ac:spMkLst>
            <pc:docMk/>
            <pc:sldMk cId="912254950" sldId="857"/>
            <ac:spMk id="3" creationId="{00000000-0000-0000-0000-000000000000}"/>
          </ac:spMkLst>
        </pc:spChg>
      </pc:sldChg>
      <pc:sldChg chg="modSp mod">
        <pc:chgData name="mahendra.cdac@gmail.com" userId="036982265d87b8e5" providerId="LiveId" clId="{E7CAFA7D-2508-4CB8-922C-065E04D768E7}" dt="2021-05-07T17:03:08.358" v="136" actId="20577"/>
        <pc:sldMkLst>
          <pc:docMk/>
          <pc:sldMk cId="3143832942" sldId="858"/>
        </pc:sldMkLst>
        <pc:spChg chg="mod">
          <ac:chgData name="mahendra.cdac@gmail.com" userId="036982265d87b8e5" providerId="LiveId" clId="{E7CAFA7D-2508-4CB8-922C-065E04D768E7}" dt="2021-05-07T17:03:08.358" v="136" actId="20577"/>
          <ac:spMkLst>
            <pc:docMk/>
            <pc:sldMk cId="3143832942" sldId="858"/>
            <ac:spMk id="5" creationId="{00000000-0000-0000-0000-000000000000}"/>
          </ac:spMkLst>
        </pc:spChg>
        <pc:spChg chg="mod">
          <ac:chgData name="mahendra.cdac@gmail.com" userId="036982265d87b8e5" providerId="LiveId" clId="{E7CAFA7D-2508-4CB8-922C-065E04D768E7}" dt="2021-05-07T17:02:57.347" v="134" actId="20577"/>
          <ac:spMkLst>
            <pc:docMk/>
            <pc:sldMk cId="3143832942" sldId="858"/>
            <ac:spMk id="6" creationId="{00000000-0000-0000-0000-000000000000}"/>
          </ac:spMkLst>
        </pc:spChg>
      </pc:sldChg>
      <pc:sldChg chg="modSp mod">
        <pc:chgData name="mahendra.cdac@gmail.com" userId="036982265d87b8e5" providerId="LiveId" clId="{E7CAFA7D-2508-4CB8-922C-065E04D768E7}" dt="2021-05-07T16:50:31.301" v="64" actId="255"/>
        <pc:sldMkLst>
          <pc:docMk/>
          <pc:sldMk cId="2133435287" sldId="859"/>
        </pc:sldMkLst>
        <pc:spChg chg="mod">
          <ac:chgData name="mahendra.cdac@gmail.com" userId="036982265d87b8e5" providerId="LiveId" clId="{E7CAFA7D-2508-4CB8-922C-065E04D768E7}" dt="2021-05-07T16:50:31.301" v="64" actId="255"/>
          <ac:spMkLst>
            <pc:docMk/>
            <pc:sldMk cId="2133435287" sldId="859"/>
            <ac:spMk id="3" creationId="{00000000-0000-0000-0000-000000000000}"/>
          </ac:spMkLst>
        </pc:spChg>
      </pc:sldChg>
      <pc:sldChg chg="modSp mod">
        <pc:chgData name="mahendra.cdac@gmail.com" userId="036982265d87b8e5" providerId="LiveId" clId="{E7CAFA7D-2508-4CB8-922C-065E04D768E7}" dt="2021-05-09T12:58:40.556" v="310" actId="20577"/>
        <pc:sldMkLst>
          <pc:docMk/>
          <pc:sldMk cId="4198475056" sldId="868"/>
        </pc:sldMkLst>
        <pc:spChg chg="mod">
          <ac:chgData name="mahendra.cdac@gmail.com" userId="036982265d87b8e5" providerId="LiveId" clId="{E7CAFA7D-2508-4CB8-922C-065E04D768E7}" dt="2021-05-09T12:58:40.556" v="310" actId="20577"/>
          <ac:spMkLst>
            <pc:docMk/>
            <pc:sldMk cId="4198475056" sldId="868"/>
            <ac:spMk id="9" creationId="{00000000-0000-0000-0000-000000000000}"/>
          </ac:spMkLst>
        </pc:spChg>
      </pc:sldChg>
      <pc:sldChg chg="modSp mod">
        <pc:chgData name="mahendra.cdac@gmail.com" userId="036982265d87b8e5" providerId="LiveId" clId="{E7CAFA7D-2508-4CB8-922C-065E04D768E7}" dt="2021-05-07T17:42:22.603" v="247" actId="20577"/>
        <pc:sldMkLst>
          <pc:docMk/>
          <pc:sldMk cId="1681086374" sldId="924"/>
        </pc:sldMkLst>
        <pc:spChg chg="mod">
          <ac:chgData name="mahendra.cdac@gmail.com" userId="036982265d87b8e5" providerId="LiveId" clId="{E7CAFA7D-2508-4CB8-922C-065E04D768E7}" dt="2021-05-07T17:42:22.603" v="247" actId="20577"/>
          <ac:spMkLst>
            <pc:docMk/>
            <pc:sldMk cId="1681086374" sldId="924"/>
            <ac:spMk id="3" creationId="{00000000-0000-0000-0000-000000000000}"/>
          </ac:spMkLst>
        </pc:spChg>
      </pc:sldChg>
      <pc:sldChg chg="modSp mod">
        <pc:chgData name="mahendra.cdac@gmail.com" userId="036982265d87b8e5" providerId="LiveId" clId="{E7CAFA7D-2508-4CB8-922C-065E04D768E7}" dt="2021-05-07T16:40:28.442" v="17" actId="20577"/>
        <pc:sldMkLst>
          <pc:docMk/>
          <pc:sldMk cId="3795757924" sldId="994"/>
        </pc:sldMkLst>
        <pc:spChg chg="mod">
          <ac:chgData name="mahendra.cdac@gmail.com" userId="036982265d87b8e5" providerId="LiveId" clId="{E7CAFA7D-2508-4CB8-922C-065E04D768E7}" dt="2021-05-07T16:40:28.442" v="17" actId="20577"/>
          <ac:spMkLst>
            <pc:docMk/>
            <pc:sldMk cId="3795757924" sldId="994"/>
            <ac:spMk id="6" creationId="{00000000-0000-0000-0000-000000000000}"/>
          </ac:spMkLst>
        </pc:spChg>
      </pc:sldChg>
      <pc:sldChg chg="modSp mod">
        <pc:chgData name="mahendra.cdac@gmail.com" userId="036982265d87b8e5" providerId="LiveId" clId="{E7CAFA7D-2508-4CB8-922C-065E04D768E7}" dt="2021-05-07T17:05:12.893" v="162" actId="20577"/>
        <pc:sldMkLst>
          <pc:docMk/>
          <pc:sldMk cId="3795757924" sldId="996"/>
        </pc:sldMkLst>
        <pc:spChg chg="mod">
          <ac:chgData name="mahendra.cdac@gmail.com" userId="036982265d87b8e5" providerId="LiveId" clId="{E7CAFA7D-2508-4CB8-922C-065E04D768E7}" dt="2021-05-07T17:05:12.893" v="162" actId="20577"/>
          <ac:spMkLst>
            <pc:docMk/>
            <pc:sldMk cId="3795757924" sldId="996"/>
            <ac:spMk id="6" creationId="{00000000-0000-0000-0000-000000000000}"/>
          </ac:spMkLst>
        </pc:spChg>
        <pc:spChg chg="mod">
          <ac:chgData name="mahendra.cdac@gmail.com" userId="036982265d87b8e5" providerId="LiveId" clId="{E7CAFA7D-2508-4CB8-922C-065E04D768E7}" dt="2021-05-07T17:03:55.191" v="144" actId="20577"/>
          <ac:spMkLst>
            <pc:docMk/>
            <pc:sldMk cId="3795757924" sldId="996"/>
            <ac:spMk id="35842" creationId="{00000000-0000-0000-0000-000000000000}"/>
          </ac:spMkLst>
        </pc:spChg>
      </pc:sldChg>
      <pc:sldChg chg="modSp mod">
        <pc:chgData name="mahendra.cdac@gmail.com" userId="036982265d87b8e5" providerId="LiveId" clId="{E7CAFA7D-2508-4CB8-922C-065E04D768E7}" dt="2021-05-07T17:10:00.903" v="244" actId="20577"/>
        <pc:sldMkLst>
          <pc:docMk/>
          <pc:sldMk cId="3795757924" sldId="1000"/>
        </pc:sldMkLst>
        <pc:spChg chg="mod">
          <ac:chgData name="mahendra.cdac@gmail.com" userId="036982265d87b8e5" providerId="LiveId" clId="{E7CAFA7D-2508-4CB8-922C-065E04D768E7}" dt="2021-05-07T17:10:00.903" v="244" actId="20577"/>
          <ac:spMkLst>
            <pc:docMk/>
            <pc:sldMk cId="3795757924" sldId="1000"/>
            <ac:spMk id="6" creationId="{00000000-0000-0000-0000-000000000000}"/>
          </ac:spMkLst>
        </pc:spChg>
      </pc:sldChg>
      <pc:sldChg chg="addSp delSp modSp add mod delAnim">
        <pc:chgData name="mahendra.cdac@gmail.com" userId="036982265d87b8e5" providerId="LiveId" clId="{E7CAFA7D-2508-4CB8-922C-065E04D768E7}" dt="2021-05-09T13:24:22.037" v="358" actId="6549"/>
        <pc:sldMkLst>
          <pc:docMk/>
          <pc:sldMk cId="2243986357" sldId="1001"/>
        </pc:sldMkLst>
        <pc:spChg chg="add del mod">
          <ac:chgData name="mahendra.cdac@gmail.com" userId="036982265d87b8e5" providerId="LiveId" clId="{E7CAFA7D-2508-4CB8-922C-065E04D768E7}" dt="2021-05-09T12:57:58.652" v="288" actId="478"/>
          <ac:spMkLst>
            <pc:docMk/>
            <pc:sldMk cId="2243986357" sldId="1001"/>
            <ac:spMk id="2" creationId="{FBF7F0AA-4C49-41A4-AE66-7C1EE133A6F5}"/>
          </ac:spMkLst>
        </pc:spChg>
        <pc:spChg chg="add del">
          <ac:chgData name="mahendra.cdac@gmail.com" userId="036982265d87b8e5" providerId="LiveId" clId="{E7CAFA7D-2508-4CB8-922C-065E04D768E7}" dt="2021-05-09T12:57:58.652" v="288" actId="478"/>
          <ac:spMkLst>
            <pc:docMk/>
            <pc:sldMk cId="2243986357" sldId="1001"/>
            <ac:spMk id="3" creationId="{4AE7B657-EA0F-4283-86C7-61C2BE45B5C0}"/>
          </ac:spMkLst>
        </pc:spChg>
        <pc:spChg chg="add mod">
          <ac:chgData name="mahendra.cdac@gmail.com" userId="036982265d87b8e5" providerId="LiveId" clId="{E7CAFA7D-2508-4CB8-922C-065E04D768E7}" dt="2021-05-09T13:24:22.037" v="358" actId="6549"/>
          <ac:spMkLst>
            <pc:docMk/>
            <pc:sldMk cId="2243986357" sldId="1001"/>
            <ac:spMk id="4" creationId="{60575FBF-34B3-44B7-A1A7-53BFB59CD657}"/>
          </ac:spMkLst>
        </pc:spChg>
        <pc:spChg chg="del">
          <ac:chgData name="mahendra.cdac@gmail.com" userId="036982265d87b8e5" providerId="LiveId" clId="{E7CAFA7D-2508-4CB8-922C-065E04D768E7}" dt="2021-05-09T12:56:18.957" v="283" actId="478"/>
          <ac:spMkLst>
            <pc:docMk/>
            <pc:sldMk cId="2243986357" sldId="1001"/>
            <ac:spMk id="8" creationId="{00000000-0000-0000-0000-000000000000}"/>
          </ac:spMkLst>
        </pc:spChg>
        <pc:spChg chg="del">
          <ac:chgData name="mahendra.cdac@gmail.com" userId="036982265d87b8e5" providerId="LiveId" clId="{E7CAFA7D-2508-4CB8-922C-065E04D768E7}" dt="2021-05-09T12:56:23.032" v="284" actId="478"/>
          <ac:spMkLst>
            <pc:docMk/>
            <pc:sldMk cId="2243986357" sldId="1001"/>
            <ac:spMk id="10" creationId="{00000000-0000-0000-0000-000000000000}"/>
          </ac:spMkLst>
        </pc:spChg>
        <pc:spChg chg="mod">
          <ac:chgData name="mahendra.cdac@gmail.com" userId="036982265d87b8e5" providerId="LiveId" clId="{E7CAFA7D-2508-4CB8-922C-065E04D768E7}" dt="2021-05-09T12:57:05.486" v="285" actId="20577"/>
          <ac:spMkLst>
            <pc:docMk/>
            <pc:sldMk cId="2243986357" sldId="1001"/>
            <ac:spMk id="2253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5AAFB-75B1-43FD-9832-72A1E3143152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EB2E8-AC2F-4F75-B2AF-4BCD048A89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189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eaLnBrk="1"/>
            <a:fld id="{FF4BBD43-66E3-414C-B44C-FA4D5A9517BD}" type="slidenum">
              <a:rPr lang="en-IN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eaLnBrk="1"/>
              <a:t>6</a:t>
            </a:fld>
            <a:endParaRPr lang="en-IN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710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1012" name="Text Box 2"/>
          <p:cNvSpPr txBox="1">
            <a:spLocks noChangeArrowheads="1"/>
          </p:cNvSpPr>
          <p:nvPr/>
        </p:nvSpPr>
        <p:spPr bwMode="auto">
          <a:xfrm>
            <a:off x="122413" y="5634387"/>
            <a:ext cx="6670780" cy="138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8903" tIns="39452" rIns="78903" bIns="39452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en-IN">
                <a:solidFill>
                  <a:srgbClr val="000000"/>
                </a:solidFill>
              </a:rPr>
              <a:t>a-spec</a:t>
            </a:r>
          </a:p>
          <a:p>
            <a:pPr eaLnBrk="1">
              <a:buClrTx/>
              <a:buFontTx/>
              <a:buNone/>
            </a:pPr>
            <a:r>
              <a:rPr lang="en-IN">
                <a:solidFill>
                  <a:srgbClr val="000000"/>
                </a:solidFill>
              </a:rPr>
              <a:t>Is an optional array specification, enclosed in parentheses. If POINTER or ALLOCATABLE is specified, the array is deferred shape; otherwise, it is explicit shape. In an explicit-shape specification, each bound must be a constant scalar integer expression.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eaLnBrk="1"/>
            <a:fld id="{FF4BBD43-66E3-414C-B44C-FA4D5A9517BD}" type="slidenum">
              <a:rPr lang="en-IN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eaLnBrk="1"/>
              <a:t>8</a:t>
            </a:fld>
            <a:endParaRPr lang="en-IN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710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1012" name="Text Box 2"/>
          <p:cNvSpPr txBox="1">
            <a:spLocks noChangeArrowheads="1"/>
          </p:cNvSpPr>
          <p:nvPr/>
        </p:nvSpPr>
        <p:spPr bwMode="auto">
          <a:xfrm>
            <a:off x="122413" y="5634387"/>
            <a:ext cx="6670780" cy="138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8903" tIns="39452" rIns="78903" bIns="39452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en-IN">
                <a:solidFill>
                  <a:srgbClr val="000000"/>
                </a:solidFill>
              </a:rPr>
              <a:t>a-spec</a:t>
            </a:r>
          </a:p>
          <a:p>
            <a:pPr eaLnBrk="1">
              <a:buClrTx/>
              <a:buFontTx/>
              <a:buNone/>
            </a:pPr>
            <a:r>
              <a:rPr lang="en-IN">
                <a:solidFill>
                  <a:srgbClr val="000000"/>
                </a:solidFill>
              </a:rPr>
              <a:t>Is an optional array specification, enclosed in parentheses. If POINTER or ALLOCATABLE is specified, the array is deferred shape; otherwise, it is explicit shape. In an explicit-shape specification, each bound must be a constant scalar integer expression.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eaLnBrk="1"/>
            <a:fld id="{FF4BBD43-66E3-414C-B44C-FA4D5A9517BD}" type="slidenum">
              <a:rPr lang="en-IN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eaLnBrk="1"/>
              <a:t>9</a:t>
            </a:fld>
            <a:endParaRPr lang="en-IN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710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1012" name="Text Box 2"/>
          <p:cNvSpPr txBox="1">
            <a:spLocks noChangeArrowheads="1"/>
          </p:cNvSpPr>
          <p:nvPr/>
        </p:nvSpPr>
        <p:spPr bwMode="auto">
          <a:xfrm>
            <a:off x="122413" y="5634387"/>
            <a:ext cx="6670780" cy="138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8903" tIns="39452" rIns="78903" bIns="39452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en-IN">
                <a:solidFill>
                  <a:srgbClr val="000000"/>
                </a:solidFill>
              </a:rPr>
              <a:t>a-spec</a:t>
            </a:r>
          </a:p>
          <a:p>
            <a:pPr eaLnBrk="1">
              <a:buClrTx/>
              <a:buFontTx/>
              <a:buNone/>
            </a:pPr>
            <a:r>
              <a:rPr lang="en-IN">
                <a:solidFill>
                  <a:srgbClr val="000000"/>
                </a:solidFill>
              </a:rPr>
              <a:t>Is an optional array specification, enclosed in parentheses. If POINTER or ALLOCATABLE is specified, the array is deferred shape; otherwise, it is explicit shape. In an explicit-shape specification, each bound must be a constant scalar integer expression.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eaLnBrk="1"/>
            <a:fld id="{FF4BBD43-66E3-414C-B44C-FA4D5A9517BD}" type="slidenum">
              <a:rPr lang="en-IN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eaLnBrk="1"/>
              <a:t>12</a:t>
            </a:fld>
            <a:endParaRPr lang="en-IN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710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1012" name="Text Box 2"/>
          <p:cNvSpPr txBox="1">
            <a:spLocks noChangeArrowheads="1"/>
          </p:cNvSpPr>
          <p:nvPr/>
        </p:nvSpPr>
        <p:spPr bwMode="auto">
          <a:xfrm>
            <a:off x="122413" y="5634387"/>
            <a:ext cx="6670780" cy="138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8903" tIns="39452" rIns="78903" bIns="39452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en-IN">
                <a:solidFill>
                  <a:srgbClr val="000000"/>
                </a:solidFill>
              </a:rPr>
              <a:t>a-spec</a:t>
            </a:r>
          </a:p>
          <a:p>
            <a:pPr eaLnBrk="1">
              <a:buClrTx/>
              <a:buFontTx/>
              <a:buNone/>
            </a:pPr>
            <a:r>
              <a:rPr lang="en-IN">
                <a:solidFill>
                  <a:srgbClr val="000000"/>
                </a:solidFill>
              </a:rPr>
              <a:t>Is an optional array specification, enclosed in parentheses. If POINTER or ALLOCATABLE is specified, the array is deferred shape; otherwise, it is explicit shape. In an explicit-shape specification, each bound must be a constant scalar integer expression.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856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4" name="Rectangle 52"/>
          <p:cNvSpPr>
            <a:spLocks noChangeArrowheads="1"/>
          </p:cNvSpPr>
          <p:nvPr/>
        </p:nvSpPr>
        <p:spPr bwMode="gray">
          <a:xfrm>
            <a:off x="0" y="2081212"/>
            <a:ext cx="9144000" cy="34051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" name="Rectangle 65"/>
          <p:cNvSpPr>
            <a:spLocks noChangeArrowheads="1"/>
          </p:cNvSpPr>
          <p:nvPr/>
        </p:nvSpPr>
        <p:spPr bwMode="gray">
          <a:xfrm>
            <a:off x="304800" y="2400300"/>
            <a:ext cx="8458200" cy="11049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590800"/>
            <a:ext cx="8229600" cy="685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noProof="0" dirty="0"/>
              <a:t>FORTRAN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28800" y="3733800"/>
            <a:ext cx="58674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Ramesh Naidu 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F6607AE-165A-4952-A897-D974FB66D96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135" name="Rectangle 63"/>
          <p:cNvSpPr>
            <a:spLocks noChangeArrowheads="1"/>
          </p:cNvSpPr>
          <p:nvPr/>
        </p:nvSpPr>
        <p:spPr bwMode="gray">
          <a:xfrm>
            <a:off x="1276350" y="5267632"/>
            <a:ext cx="7867650" cy="217487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" y="304800"/>
            <a:ext cx="8534400" cy="434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gray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2353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40" name="Rectangle 68"/>
          <p:cNvSpPr>
            <a:spLocks noChangeArrowheads="1"/>
          </p:cNvSpPr>
          <p:nvPr/>
        </p:nvSpPr>
        <p:spPr bwMode="gray">
          <a:xfrm>
            <a:off x="8305800" y="0"/>
            <a:ext cx="76200" cy="20812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116" y="19050"/>
            <a:ext cx="4991100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7" grpId="0" animBg="1"/>
      <p:bldP spid="3140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5EBC0-2826-4E61-8DE6-E938CD22D1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198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61912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541DE-BC9C-467D-8B2F-D35728711F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180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502602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21450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2145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6C36598A-39F1-4DEB-831C-0755B09952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8205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4" name="Rectangle 52"/>
          <p:cNvSpPr>
            <a:spLocks noChangeArrowheads="1"/>
          </p:cNvSpPr>
          <p:nvPr/>
        </p:nvSpPr>
        <p:spPr bwMode="gray">
          <a:xfrm>
            <a:off x="0" y="2081212"/>
            <a:ext cx="9144000" cy="34051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A1A70"/>
              </a:solidFill>
            </a:endParaRPr>
          </a:p>
        </p:txBody>
      </p:sp>
      <p:sp>
        <p:nvSpPr>
          <p:cNvPr id="3137" name="Rectangle 65"/>
          <p:cNvSpPr>
            <a:spLocks noChangeArrowheads="1"/>
          </p:cNvSpPr>
          <p:nvPr/>
        </p:nvSpPr>
        <p:spPr bwMode="gray">
          <a:xfrm>
            <a:off x="304800" y="2400300"/>
            <a:ext cx="8458200" cy="11049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A1A7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590800"/>
            <a:ext cx="8229600" cy="685800"/>
          </a:xfrm>
          <a:prstGeom prst="rect">
            <a:avLst/>
          </a:prstGeom>
          <a:extLs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noProof="0" dirty="0" smtClean="0"/>
              <a:t>FORTRAN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28800" y="3733800"/>
            <a:ext cx="58674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Ramesh Naidu 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1A1A7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1A1A7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F6607AE-165A-4952-A897-D974FB66D96D}" type="slidenum">
              <a:rPr lang="en-US">
                <a:solidFill>
                  <a:srgbClr val="1A1A70"/>
                </a:solidFill>
              </a:rPr>
              <a:pPr/>
              <a:t>‹#›</a:t>
            </a:fld>
            <a:endParaRPr lang="en-US">
              <a:solidFill>
                <a:srgbClr val="1A1A70"/>
              </a:solidFill>
            </a:endParaRPr>
          </a:p>
        </p:txBody>
      </p:sp>
      <p:sp>
        <p:nvSpPr>
          <p:cNvPr id="3135" name="Rectangle 63"/>
          <p:cNvSpPr>
            <a:spLocks noChangeArrowheads="1"/>
          </p:cNvSpPr>
          <p:nvPr/>
        </p:nvSpPr>
        <p:spPr bwMode="gray">
          <a:xfrm>
            <a:off x="1276350" y="5267632"/>
            <a:ext cx="7867650" cy="217487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A1A70"/>
              </a:solidFill>
            </a:endParaRPr>
          </a:p>
        </p:txBody>
      </p:sp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" y="304800"/>
            <a:ext cx="8534400" cy="434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A1A70"/>
              </a:solidFill>
            </a:endParaRPr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gray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2353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1A1A70"/>
              </a:solidFill>
            </a:endParaRPr>
          </a:p>
        </p:txBody>
      </p:sp>
      <p:sp>
        <p:nvSpPr>
          <p:cNvPr id="3140" name="Rectangle 68"/>
          <p:cNvSpPr>
            <a:spLocks noChangeArrowheads="1"/>
          </p:cNvSpPr>
          <p:nvPr/>
        </p:nvSpPr>
        <p:spPr bwMode="gray">
          <a:xfrm>
            <a:off x="8305800" y="0"/>
            <a:ext cx="76200" cy="20812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A1A7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6" y="19050"/>
            <a:ext cx="4991100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7" grpId="0" animBg="1"/>
      <p:bldP spid="3140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167D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167D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0BCA31-9918-44D6-B3EC-CA271DCD41B8}" type="slidenum">
              <a:rPr lang="en-US">
                <a:solidFill>
                  <a:srgbClr val="3167D3"/>
                </a:solidFill>
              </a:rPr>
              <a:pPr/>
              <a:t>‹#›</a:t>
            </a:fld>
            <a:endParaRPr lang="en-US">
              <a:solidFill>
                <a:srgbClr val="3167D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2145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167D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167D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1AC81-5B81-496A-9221-40DF008D2FAC}" type="slidenum">
              <a:rPr lang="en-US">
                <a:solidFill>
                  <a:srgbClr val="3167D3"/>
                </a:solidFill>
              </a:rPr>
              <a:pPr/>
              <a:t>‹#›</a:t>
            </a:fld>
            <a:endParaRPr lang="en-US">
              <a:solidFill>
                <a:srgbClr val="3167D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3662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167D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167D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131997-67FB-4CB6-B9F9-A977C132E2E9}" type="slidenum">
              <a:rPr lang="en-US">
                <a:solidFill>
                  <a:srgbClr val="3167D3"/>
                </a:solidFill>
              </a:rPr>
              <a:pPr/>
              <a:t>‹#›</a:t>
            </a:fld>
            <a:endParaRPr lang="en-US">
              <a:solidFill>
                <a:srgbClr val="3167D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5874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167D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167D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29F34C-17EE-4E9D-834E-FF3668511704}" type="slidenum">
              <a:rPr lang="en-US">
                <a:solidFill>
                  <a:srgbClr val="3167D3"/>
                </a:solidFill>
              </a:rPr>
              <a:pPr/>
              <a:t>‹#›</a:t>
            </a:fld>
            <a:endParaRPr lang="en-US">
              <a:solidFill>
                <a:srgbClr val="3167D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89491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167D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167D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7B3BC-DD13-4D93-B211-266E5BAC9A84}" type="slidenum">
              <a:rPr lang="en-US">
                <a:solidFill>
                  <a:srgbClr val="3167D3"/>
                </a:solidFill>
              </a:rPr>
              <a:pPr/>
              <a:t>‹#›</a:t>
            </a:fld>
            <a:endParaRPr lang="en-US">
              <a:solidFill>
                <a:srgbClr val="3167D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2543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167D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167D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5CC18-88B9-4F8A-B490-CB0C881D512F}" type="slidenum">
              <a:rPr lang="en-US">
                <a:solidFill>
                  <a:srgbClr val="3167D3"/>
                </a:solidFill>
              </a:rPr>
              <a:pPr/>
              <a:t>‹#›</a:t>
            </a:fld>
            <a:endParaRPr lang="en-US">
              <a:solidFill>
                <a:srgbClr val="3167D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349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0BCA31-9918-44D6-B3EC-CA271DCD41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2145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167D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167D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E6B08-BBF6-404D-AF61-01593B35AD53}" type="slidenum">
              <a:rPr lang="en-US">
                <a:solidFill>
                  <a:srgbClr val="3167D3"/>
                </a:solidFill>
              </a:rPr>
              <a:pPr/>
              <a:t>‹#›</a:t>
            </a:fld>
            <a:endParaRPr lang="en-US">
              <a:solidFill>
                <a:srgbClr val="3167D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24197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167D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167D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6092B-F86B-45B0-A885-294F78D2150E}" type="slidenum">
              <a:rPr lang="en-US">
                <a:solidFill>
                  <a:srgbClr val="3167D3"/>
                </a:solidFill>
              </a:rPr>
              <a:pPr/>
              <a:t>‹#›</a:t>
            </a:fld>
            <a:endParaRPr lang="en-US">
              <a:solidFill>
                <a:srgbClr val="3167D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44671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167D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167D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5EBC0-2826-4E61-8DE6-E938CD22D14A}" type="slidenum">
              <a:rPr lang="en-US">
                <a:solidFill>
                  <a:srgbClr val="3167D3"/>
                </a:solidFill>
              </a:rPr>
              <a:pPr/>
              <a:t>‹#›</a:t>
            </a:fld>
            <a:endParaRPr lang="en-US">
              <a:solidFill>
                <a:srgbClr val="3167D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19898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61912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6191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167D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167D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541DE-BC9C-467D-8B2F-D35728711F50}" type="slidenum">
              <a:rPr lang="en-US">
                <a:solidFill>
                  <a:srgbClr val="3167D3"/>
                </a:solidFill>
              </a:rPr>
              <a:pPr/>
              <a:t>‹#›</a:t>
            </a:fld>
            <a:endParaRPr lang="en-US">
              <a:solidFill>
                <a:srgbClr val="3167D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1805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502602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167D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21450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167D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2145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6C36598A-39F1-4DEB-831C-0755B0995241}" type="slidenum">
              <a:rPr lang="en-US">
                <a:solidFill>
                  <a:srgbClr val="3167D3"/>
                </a:solidFill>
              </a:rPr>
              <a:pPr/>
              <a:t>‹#›</a:t>
            </a:fld>
            <a:endParaRPr lang="en-US">
              <a:solidFill>
                <a:srgbClr val="3167D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82050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4" name="Rectangle 52"/>
          <p:cNvSpPr>
            <a:spLocks noChangeArrowheads="1"/>
          </p:cNvSpPr>
          <p:nvPr/>
        </p:nvSpPr>
        <p:spPr bwMode="gray">
          <a:xfrm>
            <a:off x="0" y="2081212"/>
            <a:ext cx="9144000" cy="34051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A1A70"/>
              </a:solidFill>
            </a:endParaRPr>
          </a:p>
        </p:txBody>
      </p:sp>
      <p:sp>
        <p:nvSpPr>
          <p:cNvPr id="3137" name="Rectangle 65"/>
          <p:cNvSpPr>
            <a:spLocks noChangeArrowheads="1"/>
          </p:cNvSpPr>
          <p:nvPr/>
        </p:nvSpPr>
        <p:spPr bwMode="gray">
          <a:xfrm>
            <a:off x="304800" y="2400300"/>
            <a:ext cx="8458200" cy="11049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A1A7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590800"/>
            <a:ext cx="8229600" cy="685800"/>
          </a:xfrm>
          <a:prstGeom prst="rect">
            <a:avLst/>
          </a:prstGeom>
          <a:extLs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noProof="0" dirty="0" smtClean="0"/>
              <a:t>FORTRAN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28800" y="3733800"/>
            <a:ext cx="58674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Ramesh Naidu 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1A1A7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1A1A7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F6607AE-165A-4952-A897-D974FB66D96D}" type="slidenum">
              <a:rPr lang="en-US">
                <a:solidFill>
                  <a:srgbClr val="1A1A70"/>
                </a:solidFill>
              </a:rPr>
              <a:pPr/>
              <a:t>‹#›</a:t>
            </a:fld>
            <a:endParaRPr lang="en-US">
              <a:solidFill>
                <a:srgbClr val="1A1A70"/>
              </a:solidFill>
            </a:endParaRPr>
          </a:p>
        </p:txBody>
      </p:sp>
      <p:sp>
        <p:nvSpPr>
          <p:cNvPr id="3135" name="Rectangle 63"/>
          <p:cNvSpPr>
            <a:spLocks noChangeArrowheads="1"/>
          </p:cNvSpPr>
          <p:nvPr/>
        </p:nvSpPr>
        <p:spPr bwMode="gray">
          <a:xfrm>
            <a:off x="1276350" y="5267632"/>
            <a:ext cx="7867650" cy="217487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A1A70"/>
              </a:solidFill>
            </a:endParaRPr>
          </a:p>
        </p:txBody>
      </p:sp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" y="304800"/>
            <a:ext cx="8534400" cy="434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A1A70"/>
              </a:solidFill>
            </a:endParaRPr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gray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2353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1A1A70"/>
              </a:solidFill>
            </a:endParaRPr>
          </a:p>
        </p:txBody>
      </p:sp>
      <p:sp>
        <p:nvSpPr>
          <p:cNvPr id="3140" name="Rectangle 68"/>
          <p:cNvSpPr>
            <a:spLocks noChangeArrowheads="1"/>
          </p:cNvSpPr>
          <p:nvPr/>
        </p:nvSpPr>
        <p:spPr bwMode="gray">
          <a:xfrm>
            <a:off x="8305800" y="0"/>
            <a:ext cx="76200" cy="20812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A1A7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6" y="19050"/>
            <a:ext cx="4991100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7" grpId="0" animBg="1"/>
      <p:bldP spid="3140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167D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167D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0BCA31-9918-44D6-B3EC-CA271DCD41B8}" type="slidenum">
              <a:rPr lang="en-US">
                <a:solidFill>
                  <a:srgbClr val="3167D3"/>
                </a:solidFill>
              </a:rPr>
              <a:pPr/>
              <a:t>‹#›</a:t>
            </a:fld>
            <a:endParaRPr lang="en-US">
              <a:solidFill>
                <a:srgbClr val="3167D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21455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167D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167D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1AC81-5B81-496A-9221-40DF008D2FAC}" type="slidenum">
              <a:rPr lang="en-US">
                <a:solidFill>
                  <a:srgbClr val="3167D3"/>
                </a:solidFill>
              </a:rPr>
              <a:pPr/>
              <a:t>‹#›</a:t>
            </a:fld>
            <a:endParaRPr lang="en-US">
              <a:solidFill>
                <a:srgbClr val="3167D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36621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167D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167D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131997-67FB-4CB6-B9F9-A977C132E2E9}" type="slidenum">
              <a:rPr lang="en-US">
                <a:solidFill>
                  <a:srgbClr val="3167D3"/>
                </a:solidFill>
              </a:rPr>
              <a:pPr/>
              <a:t>‹#›</a:t>
            </a:fld>
            <a:endParaRPr lang="en-US">
              <a:solidFill>
                <a:srgbClr val="3167D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58740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167D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167D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29F34C-17EE-4E9D-834E-FF3668511704}" type="slidenum">
              <a:rPr lang="en-US">
                <a:solidFill>
                  <a:srgbClr val="3167D3"/>
                </a:solidFill>
              </a:rPr>
              <a:pPr/>
              <a:t>‹#›</a:t>
            </a:fld>
            <a:endParaRPr lang="en-US">
              <a:solidFill>
                <a:srgbClr val="3167D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894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1AC81-5B81-496A-9221-40DF008D2F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36621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167D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167D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7B3BC-DD13-4D93-B211-266E5BAC9A84}" type="slidenum">
              <a:rPr lang="en-US">
                <a:solidFill>
                  <a:srgbClr val="3167D3"/>
                </a:solidFill>
              </a:rPr>
              <a:pPr/>
              <a:t>‹#›</a:t>
            </a:fld>
            <a:endParaRPr lang="en-US">
              <a:solidFill>
                <a:srgbClr val="3167D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2543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167D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167D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5CC18-88B9-4F8A-B490-CB0C881D512F}" type="slidenum">
              <a:rPr lang="en-US">
                <a:solidFill>
                  <a:srgbClr val="3167D3"/>
                </a:solidFill>
              </a:rPr>
              <a:pPr/>
              <a:t>‹#›</a:t>
            </a:fld>
            <a:endParaRPr lang="en-US">
              <a:solidFill>
                <a:srgbClr val="3167D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34916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167D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167D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E6B08-BBF6-404D-AF61-01593B35AD53}" type="slidenum">
              <a:rPr lang="en-US">
                <a:solidFill>
                  <a:srgbClr val="3167D3"/>
                </a:solidFill>
              </a:rPr>
              <a:pPr/>
              <a:t>‹#›</a:t>
            </a:fld>
            <a:endParaRPr lang="en-US">
              <a:solidFill>
                <a:srgbClr val="3167D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24197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167D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167D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6092B-F86B-45B0-A885-294F78D2150E}" type="slidenum">
              <a:rPr lang="en-US">
                <a:solidFill>
                  <a:srgbClr val="3167D3"/>
                </a:solidFill>
              </a:rPr>
              <a:pPr/>
              <a:t>‹#›</a:t>
            </a:fld>
            <a:endParaRPr lang="en-US">
              <a:solidFill>
                <a:srgbClr val="3167D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44671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167D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167D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5EBC0-2826-4E61-8DE6-E938CD22D14A}" type="slidenum">
              <a:rPr lang="en-US">
                <a:solidFill>
                  <a:srgbClr val="3167D3"/>
                </a:solidFill>
              </a:rPr>
              <a:pPr/>
              <a:t>‹#›</a:t>
            </a:fld>
            <a:endParaRPr lang="en-US">
              <a:solidFill>
                <a:srgbClr val="3167D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19898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61912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6191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167D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167D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541DE-BC9C-467D-8B2F-D35728711F50}" type="slidenum">
              <a:rPr lang="en-US">
                <a:solidFill>
                  <a:srgbClr val="3167D3"/>
                </a:solidFill>
              </a:rPr>
              <a:pPr/>
              <a:t>‹#›</a:t>
            </a:fld>
            <a:endParaRPr lang="en-US">
              <a:solidFill>
                <a:srgbClr val="3167D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1805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502602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167D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21450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3167D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2145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6C36598A-39F1-4DEB-831C-0755B0995241}" type="slidenum">
              <a:rPr lang="en-US">
                <a:solidFill>
                  <a:srgbClr val="3167D3"/>
                </a:solidFill>
              </a:rPr>
              <a:pPr/>
              <a:t>‹#›</a:t>
            </a:fld>
            <a:endParaRPr lang="en-US">
              <a:solidFill>
                <a:srgbClr val="3167D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820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131997-67FB-4CB6-B9F9-A977C132E2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587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29F34C-17EE-4E9D-834E-FF36685117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894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7B3BC-DD13-4D93-B211-266E5BAC9A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5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5CC18-88B9-4F8A-B490-CB0C881D51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349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E6B08-BBF6-404D-AF61-01593B35AD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241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6092B-F86B-45B0-A885-294F78D215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446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0" y="0"/>
            <a:ext cx="9144000" cy="76066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gray">
          <a:xfrm>
            <a:off x="0" y="82550"/>
            <a:ext cx="9125894" cy="6032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1" name="Rectangle 47"/>
          <p:cNvSpPr>
            <a:spLocks noChangeArrowheads="1"/>
          </p:cNvSpPr>
          <p:nvPr/>
        </p:nvSpPr>
        <p:spPr bwMode="gray">
          <a:xfrm>
            <a:off x="0" y="760663"/>
            <a:ext cx="228600" cy="607017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2" name="Rectangle 48"/>
          <p:cNvSpPr>
            <a:spLocks noChangeArrowheads="1"/>
          </p:cNvSpPr>
          <p:nvPr/>
        </p:nvSpPr>
        <p:spPr bwMode="gray">
          <a:xfrm>
            <a:off x="8686800" y="0"/>
            <a:ext cx="76200" cy="40123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371600"/>
            <a:ext cx="8229600" cy="502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21450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fld id="{32CC08BF-3CA7-47E3-8221-01F3B1B40A9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" grpId="0" animBg="1"/>
      <p:bldP spid="1072" grpId="0" animBg="1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itchFamily="18" charset="2"/>
        <a:buChar char="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 2" pitchFamily="18" charset="2"/>
        <a:buChar char="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0" y="0"/>
            <a:ext cx="9144000" cy="76066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A1A70"/>
              </a:solidFill>
            </a:endParaRPr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gray">
          <a:xfrm>
            <a:off x="0" y="82550"/>
            <a:ext cx="9125894" cy="6032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A1A70"/>
              </a:solidFill>
            </a:endParaRPr>
          </a:p>
        </p:txBody>
      </p:sp>
      <p:sp>
        <p:nvSpPr>
          <p:cNvPr id="1071" name="Rectangle 47"/>
          <p:cNvSpPr>
            <a:spLocks noChangeArrowheads="1"/>
          </p:cNvSpPr>
          <p:nvPr/>
        </p:nvSpPr>
        <p:spPr bwMode="gray">
          <a:xfrm>
            <a:off x="0" y="760663"/>
            <a:ext cx="228600" cy="607017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A1A70"/>
              </a:solidFill>
            </a:endParaRPr>
          </a:p>
        </p:txBody>
      </p:sp>
      <p:sp>
        <p:nvSpPr>
          <p:cNvPr id="1072" name="Rectangle 48"/>
          <p:cNvSpPr>
            <a:spLocks noChangeArrowheads="1"/>
          </p:cNvSpPr>
          <p:nvPr/>
        </p:nvSpPr>
        <p:spPr bwMode="gray">
          <a:xfrm>
            <a:off x="8686800" y="0"/>
            <a:ext cx="76200" cy="40123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A1A7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371600"/>
            <a:ext cx="8229600" cy="502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3167D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21450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3167D3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fld id="{32CC08BF-3CA7-47E3-8221-01F3B1B40A97}" type="slidenum">
              <a:rPr lang="en-US">
                <a:solidFill>
                  <a:srgbClr val="3167D3"/>
                </a:solidFill>
              </a:rPr>
              <a:pPr/>
              <a:t>‹#›</a:t>
            </a:fld>
            <a:endParaRPr lang="en-US">
              <a:solidFill>
                <a:srgbClr val="3167D3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" grpId="0" animBg="1"/>
      <p:bldP spid="1072" grpId="0" animBg="1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itchFamily="18" charset="2"/>
        <a:buChar char="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 2" pitchFamily="18" charset="2"/>
        <a:buChar char="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0" y="0"/>
            <a:ext cx="9144000" cy="76066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A1A70"/>
              </a:solidFill>
            </a:endParaRPr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gray">
          <a:xfrm>
            <a:off x="0" y="82550"/>
            <a:ext cx="9125894" cy="6032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A1A70"/>
              </a:solidFill>
            </a:endParaRPr>
          </a:p>
        </p:txBody>
      </p:sp>
      <p:sp>
        <p:nvSpPr>
          <p:cNvPr id="1071" name="Rectangle 47"/>
          <p:cNvSpPr>
            <a:spLocks noChangeArrowheads="1"/>
          </p:cNvSpPr>
          <p:nvPr/>
        </p:nvSpPr>
        <p:spPr bwMode="gray">
          <a:xfrm>
            <a:off x="0" y="760663"/>
            <a:ext cx="228600" cy="607017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A1A70"/>
              </a:solidFill>
            </a:endParaRPr>
          </a:p>
        </p:txBody>
      </p:sp>
      <p:sp>
        <p:nvSpPr>
          <p:cNvPr id="1072" name="Rectangle 48"/>
          <p:cNvSpPr>
            <a:spLocks noChangeArrowheads="1"/>
          </p:cNvSpPr>
          <p:nvPr/>
        </p:nvSpPr>
        <p:spPr bwMode="gray">
          <a:xfrm>
            <a:off x="8686800" y="0"/>
            <a:ext cx="76200" cy="40123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1A1A7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371600"/>
            <a:ext cx="8229600" cy="502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3167D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21450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3167D3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fld id="{32CC08BF-3CA7-47E3-8221-01F3B1B40A97}" type="slidenum">
              <a:rPr lang="en-US">
                <a:solidFill>
                  <a:srgbClr val="3167D3"/>
                </a:solidFill>
              </a:rPr>
              <a:pPr/>
              <a:t>‹#›</a:t>
            </a:fld>
            <a:endParaRPr lang="en-US">
              <a:solidFill>
                <a:srgbClr val="3167D3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" grpId="0" animBg="1"/>
      <p:bldP spid="1072" grpId="0" animBg="1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itchFamily="18" charset="2"/>
        <a:buChar char="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 2" pitchFamily="18" charset="2"/>
        <a:buChar char="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4learn.com/c-programs/c-program-display-array-elements-addresses.html" TargetMode="External"/><Relationship Id="rId7" Type="http://schemas.openxmlformats.org/officeDocument/2006/relationships/hyperlink" Target="http://www.c4learn.com/c-programs/searching-element-in-array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4learn.com/c-programs/reversing-of-array-elements-in-c.html" TargetMode="External"/><Relationship Id="rId5" Type="http://schemas.openxmlformats.org/officeDocument/2006/relationships/hyperlink" Target="http://www.c4learn.com/c-programs/find-smallest-element-in-array-in-c.html" TargetMode="External"/><Relationship Id="rId4" Type="http://schemas.openxmlformats.org/officeDocument/2006/relationships/hyperlink" Target="http://www.c4learn.com/c-programs/addition-of-all-elements-in-array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C Programming</a:t>
            </a:r>
          </a:p>
        </p:txBody>
      </p:sp>
    </p:spTree>
    <p:extLst>
      <p:ext uri="{BB962C8B-B14F-4D97-AF65-F5344CB8AC3E}">
        <p14:creationId xmlns:p14="http://schemas.microsoft.com/office/powerpoint/2010/main" xmlns="" val="350081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533400"/>
          </a:xfrm>
        </p:spPr>
        <p:txBody>
          <a:bodyPr/>
          <a:lstStyle/>
          <a:p>
            <a:r>
              <a:rPr lang="en-US" sz="3200" b="1" dirty="0" smtClean="0"/>
              <a:t>Example 1: Average of n numbers</a:t>
            </a:r>
            <a:endParaRPr lang="en-US" sz="32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04800" y="824091"/>
            <a:ext cx="8610600" cy="5355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1A1A70"/>
                </a:solidFill>
                <a:latin typeface="Courier New" pitchFamily="49" charset="0"/>
              </a:rPr>
              <a:t>#include &lt;</a:t>
            </a:r>
            <a:r>
              <a:rPr lang="en-US" altLang="en-US" sz="1800" b="1" dirty="0" err="1">
                <a:solidFill>
                  <a:srgbClr val="1A1A70"/>
                </a:solidFill>
                <a:latin typeface="Courier New" pitchFamily="49" charset="0"/>
              </a:rPr>
              <a:t>stdio.h</a:t>
            </a:r>
            <a:r>
              <a:rPr lang="en-US" altLang="en-US" sz="1800" b="1" dirty="0">
                <a:solidFill>
                  <a:srgbClr val="1A1A70"/>
                </a:solidFill>
                <a:latin typeface="Courier New" pitchFamily="49" charset="0"/>
              </a:rPr>
              <a:t>&gt;</a:t>
            </a:r>
          </a:p>
          <a:p>
            <a:pPr eaLnBrk="1" hangingPunct="1"/>
            <a:r>
              <a:rPr lang="en-US" altLang="en-US" sz="1800" b="1" dirty="0">
                <a:solidFill>
                  <a:srgbClr val="1A1A70"/>
                </a:solidFill>
                <a:latin typeface="Courier New" pitchFamily="49" charset="0"/>
              </a:rPr>
              <a:t>int main(){</a:t>
            </a:r>
          </a:p>
          <a:p>
            <a:pPr eaLnBrk="1" hangingPunct="1"/>
            <a:r>
              <a:rPr lang="en-US" altLang="en-US" sz="1800" b="1" dirty="0">
                <a:solidFill>
                  <a:srgbClr val="1A1A70"/>
                </a:solidFill>
                <a:latin typeface="Courier New" pitchFamily="49" charset="0"/>
              </a:rPr>
              <a:t>    int n, i;</a:t>
            </a:r>
          </a:p>
          <a:p>
            <a:pPr eaLnBrk="1" hangingPunct="1"/>
            <a:r>
              <a:rPr lang="en-US" altLang="en-US" sz="1800" b="1" dirty="0">
                <a:solidFill>
                  <a:srgbClr val="1A1A70"/>
                </a:solidFill>
                <a:latin typeface="Courier New" pitchFamily="49" charset="0"/>
              </a:rPr>
              <a:t>    float </a:t>
            </a:r>
            <a:r>
              <a:rPr lang="en-US" altLang="en-US" sz="1800" b="1" dirty="0" err="1" smtClean="0">
                <a:solidFill>
                  <a:srgbClr val="1A1A70"/>
                </a:solidFill>
                <a:latin typeface="Courier New" pitchFamily="49" charset="0"/>
              </a:rPr>
              <a:t>num</a:t>
            </a:r>
            <a:r>
              <a:rPr lang="en-US" altLang="en-US" sz="1800" b="1" dirty="0" smtClean="0">
                <a:solidFill>
                  <a:srgbClr val="1A1A70"/>
                </a:solidFill>
                <a:latin typeface="Courier New" pitchFamily="49" charset="0"/>
              </a:rPr>
              <a:t>[10], </a:t>
            </a:r>
            <a:r>
              <a:rPr lang="en-US" altLang="en-US" sz="1800" b="1" dirty="0">
                <a:solidFill>
                  <a:srgbClr val="1A1A70"/>
                </a:solidFill>
                <a:latin typeface="Courier New" pitchFamily="49" charset="0"/>
              </a:rPr>
              <a:t>sum=0.0, average;</a:t>
            </a:r>
          </a:p>
          <a:p>
            <a:pPr eaLnBrk="1" hangingPunct="1"/>
            <a:r>
              <a:rPr lang="en-US" altLang="en-US" sz="1800" b="1" dirty="0">
                <a:solidFill>
                  <a:srgbClr val="1A1A70"/>
                </a:solidFill>
                <a:latin typeface="Courier New" pitchFamily="49" charset="0"/>
              </a:rPr>
              <a:t>    </a:t>
            </a:r>
            <a:r>
              <a:rPr lang="en-US" altLang="en-US" sz="1800" b="1" dirty="0" err="1">
                <a:solidFill>
                  <a:srgbClr val="1A1A70"/>
                </a:solidFill>
                <a:latin typeface="Courier New" pitchFamily="49" charset="0"/>
              </a:rPr>
              <a:t>printf</a:t>
            </a:r>
            <a:r>
              <a:rPr lang="en-US" altLang="en-US" sz="1800" b="1" dirty="0">
                <a:solidFill>
                  <a:srgbClr val="1A1A70"/>
                </a:solidFill>
                <a:latin typeface="Courier New" pitchFamily="49" charset="0"/>
              </a:rPr>
              <a:t>("Enter the </a:t>
            </a:r>
            <a:r>
              <a:rPr lang="en-US" altLang="en-US" sz="1800" b="1" dirty="0" smtClean="0">
                <a:solidFill>
                  <a:srgbClr val="1A1A70"/>
                </a:solidFill>
                <a:latin typeface="Courier New" pitchFamily="49" charset="0"/>
              </a:rPr>
              <a:t>number </a:t>
            </a:r>
            <a:r>
              <a:rPr lang="en-US" altLang="en-US" sz="1800" b="1" dirty="0">
                <a:solidFill>
                  <a:srgbClr val="1A1A70"/>
                </a:solidFill>
                <a:latin typeface="Courier New" pitchFamily="49" charset="0"/>
              </a:rPr>
              <a:t>of </a:t>
            </a:r>
            <a:r>
              <a:rPr lang="en-US" altLang="en-US" sz="1800" b="1" dirty="0" smtClean="0">
                <a:solidFill>
                  <a:srgbClr val="1A1A70"/>
                </a:solidFill>
                <a:latin typeface="Courier New" pitchFamily="49" charset="0"/>
              </a:rPr>
              <a:t>data elements: </a:t>
            </a:r>
            <a:r>
              <a:rPr lang="en-US" altLang="en-US" sz="1800" b="1" dirty="0">
                <a:solidFill>
                  <a:srgbClr val="1A1A70"/>
                </a:solidFill>
                <a:latin typeface="Courier New" pitchFamily="49" charset="0"/>
              </a:rPr>
              <a:t>");</a:t>
            </a:r>
          </a:p>
          <a:p>
            <a:pPr eaLnBrk="1" hangingPunct="1"/>
            <a:r>
              <a:rPr lang="en-US" altLang="en-US" sz="1800" b="1" dirty="0">
                <a:solidFill>
                  <a:srgbClr val="1A1A70"/>
                </a:solidFill>
                <a:latin typeface="Courier New" pitchFamily="49" charset="0"/>
              </a:rPr>
              <a:t>    </a:t>
            </a:r>
            <a:r>
              <a:rPr lang="en-US" altLang="en-US" sz="1800" b="1" dirty="0" err="1">
                <a:solidFill>
                  <a:srgbClr val="1A1A70"/>
                </a:solidFill>
                <a:latin typeface="Courier New" pitchFamily="49" charset="0"/>
              </a:rPr>
              <a:t>scanf</a:t>
            </a:r>
            <a:r>
              <a:rPr lang="en-US" altLang="en-US" sz="1800" b="1" dirty="0">
                <a:solidFill>
                  <a:srgbClr val="1A1A70"/>
                </a:solidFill>
                <a:latin typeface="Courier New" pitchFamily="49" charset="0"/>
              </a:rPr>
              <a:t>("%</a:t>
            </a:r>
            <a:r>
              <a:rPr lang="en-US" altLang="en-US" sz="1800" b="1" dirty="0" err="1">
                <a:solidFill>
                  <a:srgbClr val="1A1A70"/>
                </a:solidFill>
                <a:latin typeface="Courier New" pitchFamily="49" charset="0"/>
              </a:rPr>
              <a:t>d",&amp;n</a:t>
            </a:r>
            <a:r>
              <a:rPr lang="en-US" altLang="en-US" sz="1800" b="1" dirty="0">
                <a:solidFill>
                  <a:srgbClr val="1A1A70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endParaRPr lang="en-US" altLang="en-US" sz="1800" b="1" dirty="0" smtClean="0">
              <a:solidFill>
                <a:srgbClr val="1A1A70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en-US" sz="1800" b="1" dirty="0" smtClean="0">
                <a:solidFill>
                  <a:srgbClr val="1A1A70"/>
                </a:solidFill>
                <a:latin typeface="Courier New" pitchFamily="49" charset="0"/>
              </a:rPr>
              <a:t>    for(</a:t>
            </a:r>
            <a:r>
              <a:rPr lang="en-US" altLang="en-US" sz="1800" b="1" dirty="0" err="1" smtClean="0">
                <a:solidFill>
                  <a:srgbClr val="1A1A70"/>
                </a:solidFill>
                <a:latin typeface="Courier New" pitchFamily="49" charset="0"/>
              </a:rPr>
              <a:t>i</a:t>
            </a:r>
            <a:r>
              <a:rPr lang="en-US" altLang="en-US" sz="1800" b="1" dirty="0" smtClean="0">
                <a:solidFill>
                  <a:srgbClr val="1A1A70"/>
                </a:solidFill>
                <a:latin typeface="Courier New" pitchFamily="49" charset="0"/>
              </a:rPr>
              <a:t>=0</a:t>
            </a:r>
            <a:r>
              <a:rPr lang="en-US" altLang="en-US" sz="1800" b="1" dirty="0">
                <a:solidFill>
                  <a:srgbClr val="1A1A70"/>
                </a:solidFill>
                <a:latin typeface="Courier New" pitchFamily="49" charset="0"/>
              </a:rPr>
              <a:t>; </a:t>
            </a:r>
            <a:r>
              <a:rPr lang="en-US" altLang="en-US" sz="1800" b="1" dirty="0" err="1">
                <a:solidFill>
                  <a:srgbClr val="1A1A70"/>
                </a:solidFill>
                <a:latin typeface="Courier New" pitchFamily="49" charset="0"/>
              </a:rPr>
              <a:t>i</a:t>
            </a:r>
            <a:r>
              <a:rPr lang="en-US" altLang="en-US" sz="1800" b="1" dirty="0">
                <a:solidFill>
                  <a:srgbClr val="1A1A70"/>
                </a:solidFill>
                <a:latin typeface="Courier New" pitchFamily="49" charset="0"/>
              </a:rPr>
              <a:t>&lt;n; ++</a:t>
            </a:r>
            <a:r>
              <a:rPr lang="en-US" altLang="en-US" sz="1800" b="1" dirty="0" err="1">
                <a:solidFill>
                  <a:srgbClr val="1A1A70"/>
                </a:solidFill>
                <a:latin typeface="Courier New" pitchFamily="49" charset="0"/>
              </a:rPr>
              <a:t>i</a:t>
            </a:r>
            <a:r>
              <a:rPr lang="en-US" altLang="en-US" sz="1800" b="1" dirty="0">
                <a:solidFill>
                  <a:srgbClr val="1A1A70"/>
                </a:solidFill>
                <a:latin typeface="Courier New" pitchFamily="49" charset="0"/>
              </a:rPr>
              <a:t>)</a:t>
            </a:r>
          </a:p>
          <a:p>
            <a:pPr eaLnBrk="1" hangingPunct="1"/>
            <a:r>
              <a:rPr lang="en-US" altLang="en-US" sz="1800" b="1" dirty="0">
                <a:solidFill>
                  <a:srgbClr val="1A1A70"/>
                </a:solidFill>
                <a:latin typeface="Courier New" pitchFamily="49" charset="0"/>
              </a:rPr>
              <a:t>   </a:t>
            </a:r>
            <a:r>
              <a:rPr lang="en-US" altLang="en-US" sz="1800" b="1" dirty="0" smtClean="0">
                <a:solidFill>
                  <a:srgbClr val="1A1A70"/>
                </a:solidFill>
                <a:latin typeface="Courier New" pitchFamily="49" charset="0"/>
              </a:rPr>
              <a:t> {</a:t>
            </a:r>
            <a:endParaRPr lang="en-US" altLang="en-US" sz="1800" b="1" dirty="0">
              <a:solidFill>
                <a:srgbClr val="1A1A70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en-US" sz="1800" b="1" dirty="0">
                <a:solidFill>
                  <a:srgbClr val="1A1A70"/>
                </a:solidFill>
                <a:latin typeface="Courier New" pitchFamily="49" charset="0"/>
              </a:rPr>
              <a:t>      </a:t>
            </a:r>
            <a:r>
              <a:rPr lang="en-US" altLang="en-US" sz="1800" b="1" dirty="0" err="1">
                <a:solidFill>
                  <a:srgbClr val="1A1A70"/>
                </a:solidFill>
                <a:latin typeface="Courier New" pitchFamily="49" charset="0"/>
              </a:rPr>
              <a:t>printf</a:t>
            </a:r>
            <a:r>
              <a:rPr lang="en-US" altLang="en-US" sz="1800" b="1" dirty="0">
                <a:solidFill>
                  <a:srgbClr val="1A1A70"/>
                </a:solidFill>
                <a:latin typeface="Courier New" pitchFamily="49" charset="0"/>
              </a:rPr>
              <a:t>("%d. Enter number: ",i+1);</a:t>
            </a:r>
          </a:p>
          <a:p>
            <a:pPr eaLnBrk="1" hangingPunct="1"/>
            <a:r>
              <a:rPr lang="en-US" altLang="en-US" sz="1800" b="1" dirty="0">
                <a:solidFill>
                  <a:srgbClr val="1A1A70"/>
                </a:solidFill>
                <a:latin typeface="Courier New" pitchFamily="49" charset="0"/>
              </a:rPr>
              <a:t>      </a:t>
            </a:r>
            <a:r>
              <a:rPr lang="en-US" altLang="en-US" sz="1800" b="1" dirty="0" err="1">
                <a:solidFill>
                  <a:srgbClr val="1A1A70"/>
                </a:solidFill>
                <a:latin typeface="Courier New" pitchFamily="49" charset="0"/>
              </a:rPr>
              <a:t>scanf</a:t>
            </a:r>
            <a:r>
              <a:rPr lang="en-US" altLang="en-US" sz="1800" b="1" dirty="0">
                <a:solidFill>
                  <a:srgbClr val="1A1A70"/>
                </a:solidFill>
                <a:latin typeface="Courier New" pitchFamily="49" charset="0"/>
              </a:rPr>
              <a:t>("%f",&amp;</a:t>
            </a:r>
            <a:r>
              <a:rPr lang="en-US" altLang="en-US" sz="1800" b="1" dirty="0" err="1">
                <a:solidFill>
                  <a:srgbClr val="1A1A70"/>
                </a:solidFill>
                <a:latin typeface="Courier New" pitchFamily="49" charset="0"/>
              </a:rPr>
              <a:t>num</a:t>
            </a:r>
            <a:r>
              <a:rPr lang="en-US" altLang="en-US" sz="1800" b="1" dirty="0">
                <a:solidFill>
                  <a:srgbClr val="1A1A70"/>
                </a:solidFill>
                <a:latin typeface="Courier New" pitchFamily="49" charset="0"/>
              </a:rPr>
              <a:t>[</a:t>
            </a:r>
            <a:r>
              <a:rPr lang="en-US" altLang="en-US" sz="1800" b="1" dirty="0" err="1">
                <a:solidFill>
                  <a:srgbClr val="1A1A70"/>
                </a:solidFill>
                <a:latin typeface="Courier New" pitchFamily="49" charset="0"/>
              </a:rPr>
              <a:t>i</a:t>
            </a:r>
            <a:r>
              <a:rPr lang="en-US" altLang="en-US" sz="1800" b="1" dirty="0">
                <a:solidFill>
                  <a:srgbClr val="1A1A70"/>
                </a:solidFill>
                <a:latin typeface="Courier New" pitchFamily="49" charset="0"/>
              </a:rPr>
              <a:t>]);</a:t>
            </a:r>
          </a:p>
          <a:p>
            <a:pPr eaLnBrk="1" hangingPunct="1"/>
            <a:r>
              <a:rPr lang="en-US" altLang="en-US" sz="1800" b="1" dirty="0">
                <a:solidFill>
                  <a:srgbClr val="1A1A70"/>
                </a:solidFill>
                <a:latin typeface="Courier New" pitchFamily="49" charset="0"/>
              </a:rPr>
              <a:t>    </a:t>
            </a:r>
            <a:endParaRPr lang="en-US" altLang="en-US" sz="1800" b="1" dirty="0" smtClean="0">
              <a:solidFill>
                <a:srgbClr val="1A1A70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en-US" sz="1800" b="1" dirty="0">
                <a:solidFill>
                  <a:srgbClr val="1A1A70"/>
                </a:solidFill>
                <a:latin typeface="Courier New" pitchFamily="49" charset="0"/>
              </a:rPr>
              <a:t> </a:t>
            </a:r>
            <a:r>
              <a:rPr lang="en-US" altLang="en-US" sz="1800" b="1" dirty="0" smtClean="0">
                <a:solidFill>
                  <a:srgbClr val="1A1A70"/>
                </a:solidFill>
                <a:latin typeface="Courier New" pitchFamily="49" charset="0"/>
              </a:rPr>
              <a:t>     </a:t>
            </a:r>
            <a:r>
              <a:rPr lang="en-US" altLang="en-US" sz="1800" b="1" dirty="0">
                <a:solidFill>
                  <a:srgbClr val="1A1A70"/>
                </a:solidFill>
                <a:latin typeface="Courier New" pitchFamily="49" charset="0"/>
              </a:rPr>
              <a:t>sum+=</a:t>
            </a:r>
            <a:r>
              <a:rPr lang="en-US" altLang="en-US" sz="1800" b="1" dirty="0" err="1">
                <a:solidFill>
                  <a:srgbClr val="1A1A70"/>
                </a:solidFill>
                <a:latin typeface="Courier New" pitchFamily="49" charset="0"/>
              </a:rPr>
              <a:t>num</a:t>
            </a:r>
            <a:r>
              <a:rPr lang="en-US" altLang="en-US" sz="1800" b="1" dirty="0">
                <a:solidFill>
                  <a:srgbClr val="1A1A70"/>
                </a:solidFill>
                <a:latin typeface="Courier New" pitchFamily="49" charset="0"/>
              </a:rPr>
              <a:t>[</a:t>
            </a:r>
            <a:r>
              <a:rPr lang="en-US" altLang="en-US" sz="1800" b="1" dirty="0" err="1">
                <a:solidFill>
                  <a:srgbClr val="1A1A70"/>
                </a:solidFill>
                <a:latin typeface="Courier New" pitchFamily="49" charset="0"/>
              </a:rPr>
              <a:t>i</a:t>
            </a:r>
            <a:r>
              <a:rPr lang="en-US" altLang="en-US" sz="1800" b="1" dirty="0">
                <a:solidFill>
                  <a:srgbClr val="1A1A70"/>
                </a:solidFill>
                <a:latin typeface="Courier New" pitchFamily="49" charset="0"/>
              </a:rPr>
              <a:t>];</a:t>
            </a:r>
          </a:p>
          <a:p>
            <a:pPr eaLnBrk="1" hangingPunct="1"/>
            <a:r>
              <a:rPr lang="en-US" altLang="en-US" sz="1800" b="1" dirty="0">
                <a:solidFill>
                  <a:srgbClr val="1A1A70"/>
                </a:solidFill>
                <a:latin typeface="Courier New" pitchFamily="49" charset="0"/>
              </a:rPr>
              <a:t>   }</a:t>
            </a:r>
          </a:p>
          <a:p>
            <a:pPr eaLnBrk="1" hangingPunct="1"/>
            <a:r>
              <a:rPr lang="en-US" altLang="en-US" sz="1800" b="1" dirty="0">
                <a:solidFill>
                  <a:srgbClr val="1A1A70"/>
                </a:solidFill>
                <a:latin typeface="Courier New" pitchFamily="49" charset="0"/>
              </a:rPr>
              <a:t>   average=sum/n;</a:t>
            </a:r>
          </a:p>
          <a:p>
            <a:pPr eaLnBrk="1" hangingPunct="1"/>
            <a:r>
              <a:rPr lang="en-US" altLang="en-US" sz="1800" b="1" dirty="0">
                <a:solidFill>
                  <a:srgbClr val="1A1A70"/>
                </a:solidFill>
                <a:latin typeface="Courier New" pitchFamily="49" charset="0"/>
              </a:rPr>
              <a:t>   </a:t>
            </a:r>
            <a:endParaRPr lang="en-US" altLang="en-US" sz="1800" b="1" dirty="0" smtClean="0">
              <a:solidFill>
                <a:srgbClr val="1A1A70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en-US" sz="1800" b="1" dirty="0">
                <a:solidFill>
                  <a:srgbClr val="1A1A70"/>
                </a:solidFill>
                <a:latin typeface="Courier New" pitchFamily="49" charset="0"/>
              </a:rPr>
              <a:t> </a:t>
            </a:r>
            <a:r>
              <a:rPr lang="en-US" altLang="en-US" sz="1800" b="1" dirty="0" smtClean="0">
                <a:solidFill>
                  <a:srgbClr val="1A1A70"/>
                </a:solidFill>
                <a:latin typeface="Courier New" pitchFamily="49" charset="0"/>
              </a:rPr>
              <a:t>  </a:t>
            </a:r>
            <a:r>
              <a:rPr lang="en-US" altLang="en-US" sz="1800" b="1" dirty="0" err="1" smtClean="0">
                <a:solidFill>
                  <a:srgbClr val="1A1A70"/>
                </a:solidFill>
                <a:latin typeface="Courier New" pitchFamily="49" charset="0"/>
              </a:rPr>
              <a:t>printf</a:t>
            </a:r>
            <a:r>
              <a:rPr lang="en-US" altLang="en-US" sz="1800" b="1" dirty="0">
                <a:solidFill>
                  <a:srgbClr val="1A1A70"/>
                </a:solidFill>
                <a:latin typeface="Courier New" pitchFamily="49" charset="0"/>
              </a:rPr>
              <a:t>("Average = </a:t>
            </a:r>
            <a:r>
              <a:rPr lang="en-US" altLang="en-US" sz="1800" b="1" dirty="0" smtClean="0">
                <a:solidFill>
                  <a:srgbClr val="1A1A70"/>
                </a:solidFill>
                <a:latin typeface="Courier New" pitchFamily="49" charset="0"/>
              </a:rPr>
              <a:t>%</a:t>
            </a:r>
            <a:r>
              <a:rPr lang="en-US" altLang="en-US" sz="1800" b="1" dirty="0" err="1" smtClean="0">
                <a:solidFill>
                  <a:srgbClr val="1A1A70"/>
                </a:solidFill>
                <a:latin typeface="Courier New" pitchFamily="49" charset="0"/>
              </a:rPr>
              <a:t>f</a:t>
            </a:r>
            <a:r>
              <a:rPr lang="en-US" altLang="en-US" sz="1800" b="1" dirty="0" err="1">
                <a:solidFill>
                  <a:srgbClr val="1A1A70"/>
                </a:solidFill>
                <a:latin typeface="Courier New" pitchFamily="49" charset="0"/>
              </a:rPr>
              <a:t>",average</a:t>
            </a:r>
            <a:r>
              <a:rPr lang="en-US" altLang="en-US" sz="1800" b="1" dirty="0">
                <a:solidFill>
                  <a:srgbClr val="1A1A70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en-US" sz="1800" b="1" dirty="0">
                <a:solidFill>
                  <a:srgbClr val="1A1A70"/>
                </a:solidFill>
                <a:latin typeface="Courier New" pitchFamily="49" charset="0"/>
              </a:rPr>
              <a:t>   return 0;</a:t>
            </a:r>
          </a:p>
          <a:p>
            <a:pPr eaLnBrk="1" hangingPunct="1"/>
            <a:r>
              <a:rPr lang="en-US" altLang="en-US" sz="1800" b="1" dirty="0">
                <a:solidFill>
                  <a:srgbClr val="1A1A70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86953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533400"/>
          </a:xfrm>
        </p:spPr>
        <p:txBody>
          <a:bodyPr/>
          <a:lstStyle/>
          <a:p>
            <a:r>
              <a:rPr lang="en-US" sz="3200" b="1" dirty="0" smtClean="0"/>
              <a:t>Example 2: Largest of n numbers</a:t>
            </a:r>
            <a:endParaRPr lang="en-US" sz="32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04800" y="824091"/>
            <a:ext cx="8610600" cy="61863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800" b="1" dirty="0" smtClean="0">
                <a:solidFill>
                  <a:srgbClr val="1A1A70"/>
                </a:solidFill>
                <a:latin typeface="Courier New" pitchFamily="49" charset="0"/>
              </a:rPr>
              <a:t>#include &lt;</a:t>
            </a:r>
            <a:r>
              <a:rPr lang="en-US" altLang="en-US" sz="1800" b="1" dirty="0" err="1" smtClean="0">
                <a:solidFill>
                  <a:srgbClr val="1A1A70"/>
                </a:solidFill>
                <a:latin typeface="Courier New" pitchFamily="49" charset="0"/>
              </a:rPr>
              <a:t>stdio.h</a:t>
            </a:r>
            <a:r>
              <a:rPr lang="en-US" altLang="en-US" sz="1800" b="1" dirty="0" smtClean="0">
                <a:solidFill>
                  <a:srgbClr val="1A1A70"/>
                </a:solidFill>
                <a:latin typeface="Courier New" pitchFamily="49" charset="0"/>
              </a:rPr>
              <a:t>&gt;</a:t>
            </a:r>
          </a:p>
          <a:p>
            <a:pPr eaLnBrk="1" hangingPunct="1"/>
            <a:r>
              <a:rPr lang="en-US" altLang="en-US" sz="1800" b="1" dirty="0" err="1" smtClean="0">
                <a:solidFill>
                  <a:srgbClr val="1A1A70"/>
                </a:solidFill>
                <a:latin typeface="Courier New" pitchFamily="49" charset="0"/>
              </a:rPr>
              <a:t>int</a:t>
            </a:r>
            <a:r>
              <a:rPr lang="en-US" altLang="en-US" sz="1800" b="1" dirty="0" smtClean="0">
                <a:solidFill>
                  <a:srgbClr val="1A1A70"/>
                </a:solidFill>
                <a:latin typeface="Courier New" pitchFamily="49" charset="0"/>
              </a:rPr>
              <a:t> main(){</a:t>
            </a:r>
          </a:p>
          <a:p>
            <a:pPr eaLnBrk="1" hangingPunct="1"/>
            <a:r>
              <a:rPr lang="en-US" altLang="en-US" sz="1800" b="1" dirty="0" smtClean="0">
                <a:solidFill>
                  <a:srgbClr val="1A1A70"/>
                </a:solidFill>
                <a:latin typeface="Courier New" pitchFamily="49" charset="0"/>
              </a:rPr>
              <a:t>    </a:t>
            </a:r>
            <a:r>
              <a:rPr lang="en-US" altLang="en-US" sz="1800" b="1" dirty="0" err="1" smtClean="0">
                <a:solidFill>
                  <a:srgbClr val="1A1A70"/>
                </a:solidFill>
                <a:latin typeface="Courier New" pitchFamily="49" charset="0"/>
              </a:rPr>
              <a:t>int</a:t>
            </a:r>
            <a:r>
              <a:rPr lang="en-US" altLang="en-US" sz="1800" b="1" dirty="0" smtClean="0">
                <a:solidFill>
                  <a:srgbClr val="1A1A70"/>
                </a:solidFill>
                <a:latin typeface="Courier New" pitchFamily="49" charset="0"/>
              </a:rPr>
              <a:t> </a:t>
            </a:r>
            <a:r>
              <a:rPr lang="en-US" altLang="en-US" sz="1800" b="1" dirty="0" err="1" smtClean="0">
                <a:solidFill>
                  <a:srgbClr val="1A1A70"/>
                </a:solidFill>
                <a:latin typeface="Courier New" pitchFamily="49" charset="0"/>
              </a:rPr>
              <a:t>i,n</a:t>
            </a:r>
            <a:r>
              <a:rPr lang="en-US" altLang="en-US" sz="1800" b="1" dirty="0" smtClean="0">
                <a:solidFill>
                  <a:srgbClr val="1A1A70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en-US" sz="1800" b="1" dirty="0" smtClean="0">
                <a:solidFill>
                  <a:srgbClr val="1A1A70"/>
                </a:solidFill>
                <a:latin typeface="Courier New" pitchFamily="49" charset="0"/>
              </a:rPr>
              <a:t>    </a:t>
            </a:r>
            <a:r>
              <a:rPr lang="en-US" altLang="en-US" sz="1800" b="1" dirty="0" err="1" smtClean="0">
                <a:solidFill>
                  <a:srgbClr val="1A1A70"/>
                </a:solidFill>
                <a:latin typeface="Courier New" pitchFamily="49" charset="0"/>
              </a:rPr>
              <a:t>int</a:t>
            </a:r>
            <a:r>
              <a:rPr lang="en-US" altLang="en-US" sz="1800" b="1" dirty="0" smtClean="0">
                <a:solidFill>
                  <a:srgbClr val="1A1A70"/>
                </a:solidFill>
                <a:latin typeface="Courier New" pitchFamily="49" charset="0"/>
              </a:rPr>
              <a:t> </a:t>
            </a:r>
            <a:r>
              <a:rPr lang="en-US" altLang="en-US" sz="1800" b="1" dirty="0" err="1" smtClean="0">
                <a:solidFill>
                  <a:srgbClr val="1A1A70"/>
                </a:solidFill>
                <a:latin typeface="Courier New" pitchFamily="49" charset="0"/>
              </a:rPr>
              <a:t>arr</a:t>
            </a:r>
            <a:r>
              <a:rPr lang="en-US" altLang="en-US" sz="1800" b="1" dirty="0" smtClean="0">
                <a:solidFill>
                  <a:srgbClr val="1A1A70"/>
                </a:solidFill>
                <a:latin typeface="Courier New" pitchFamily="49" charset="0"/>
              </a:rPr>
              <a:t>[10];</a:t>
            </a:r>
          </a:p>
          <a:p>
            <a:pPr eaLnBrk="1" hangingPunct="1"/>
            <a:r>
              <a:rPr lang="en-US" altLang="en-US" sz="1800" b="1" dirty="0" smtClean="0">
                <a:solidFill>
                  <a:srgbClr val="1A1A70"/>
                </a:solidFill>
                <a:latin typeface="Courier New" pitchFamily="49" charset="0"/>
              </a:rPr>
              <a:t>    </a:t>
            </a:r>
            <a:r>
              <a:rPr lang="en-US" altLang="en-US" sz="1800" b="1" dirty="0" err="1" smtClean="0">
                <a:solidFill>
                  <a:srgbClr val="1A1A70"/>
                </a:solidFill>
                <a:latin typeface="Courier New" pitchFamily="49" charset="0"/>
              </a:rPr>
              <a:t>printf</a:t>
            </a:r>
            <a:r>
              <a:rPr lang="en-US" altLang="en-US" sz="1800" b="1" dirty="0" smtClean="0">
                <a:solidFill>
                  <a:srgbClr val="1A1A70"/>
                </a:solidFill>
                <a:latin typeface="Courier New" pitchFamily="49" charset="0"/>
              </a:rPr>
              <a:t>("Enter total number of elements(1 to 10): ");</a:t>
            </a:r>
          </a:p>
          <a:p>
            <a:pPr eaLnBrk="1" hangingPunct="1"/>
            <a:r>
              <a:rPr lang="en-US" altLang="en-US" sz="1800" b="1" dirty="0" smtClean="0">
                <a:solidFill>
                  <a:srgbClr val="1A1A70"/>
                </a:solidFill>
                <a:latin typeface="Courier New" pitchFamily="49" charset="0"/>
              </a:rPr>
              <a:t>    </a:t>
            </a:r>
            <a:r>
              <a:rPr lang="en-US" altLang="en-US" sz="1800" b="1" dirty="0" err="1" smtClean="0">
                <a:solidFill>
                  <a:srgbClr val="1A1A70"/>
                </a:solidFill>
                <a:latin typeface="Courier New" pitchFamily="49" charset="0"/>
              </a:rPr>
              <a:t>scanf</a:t>
            </a:r>
            <a:r>
              <a:rPr lang="en-US" altLang="en-US" sz="1800" b="1" dirty="0" smtClean="0">
                <a:solidFill>
                  <a:srgbClr val="1A1A70"/>
                </a:solidFill>
                <a:latin typeface="Courier New" pitchFamily="49" charset="0"/>
              </a:rPr>
              <a:t>("%</a:t>
            </a:r>
            <a:r>
              <a:rPr lang="en-US" altLang="en-US" sz="1800" b="1" dirty="0" err="1" smtClean="0">
                <a:solidFill>
                  <a:srgbClr val="1A1A70"/>
                </a:solidFill>
                <a:latin typeface="Courier New" pitchFamily="49" charset="0"/>
              </a:rPr>
              <a:t>d",&amp;n</a:t>
            </a:r>
            <a:r>
              <a:rPr lang="en-US" altLang="en-US" sz="1800" b="1" dirty="0" smtClean="0">
                <a:solidFill>
                  <a:srgbClr val="1A1A70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en-US" sz="1800" b="1" dirty="0" smtClean="0">
                <a:solidFill>
                  <a:srgbClr val="1A1A70"/>
                </a:solidFill>
                <a:latin typeface="Courier New" pitchFamily="49" charset="0"/>
              </a:rPr>
              <a:t>    </a:t>
            </a:r>
            <a:r>
              <a:rPr lang="en-US" altLang="en-US" sz="1800" b="1" dirty="0" err="1" smtClean="0">
                <a:solidFill>
                  <a:srgbClr val="1A1A70"/>
                </a:solidFill>
                <a:latin typeface="Courier New" pitchFamily="49" charset="0"/>
              </a:rPr>
              <a:t>printf</a:t>
            </a:r>
            <a:r>
              <a:rPr lang="en-US" altLang="en-US" sz="1800" b="1" dirty="0" smtClean="0">
                <a:solidFill>
                  <a:srgbClr val="1A1A70"/>
                </a:solidFill>
                <a:latin typeface="Courier New" pitchFamily="49" charset="0"/>
              </a:rPr>
              <a:t>("\n");</a:t>
            </a:r>
          </a:p>
          <a:p>
            <a:pPr eaLnBrk="1" hangingPunct="1"/>
            <a:r>
              <a:rPr lang="en-US" altLang="en-US" sz="1800" b="1" dirty="0" smtClean="0">
                <a:solidFill>
                  <a:srgbClr val="1A1A70"/>
                </a:solidFill>
                <a:latin typeface="Courier New" pitchFamily="49" charset="0"/>
              </a:rPr>
              <a:t>// Read n numbers</a:t>
            </a:r>
          </a:p>
          <a:p>
            <a:pPr eaLnBrk="1" hangingPunct="1"/>
            <a:r>
              <a:rPr lang="en-US" altLang="en-US" sz="1800" b="1" dirty="0" smtClean="0">
                <a:solidFill>
                  <a:srgbClr val="1A1A70"/>
                </a:solidFill>
                <a:latin typeface="Courier New" pitchFamily="49" charset="0"/>
              </a:rPr>
              <a:t>    for(</a:t>
            </a:r>
            <a:r>
              <a:rPr lang="en-US" altLang="en-US" sz="1800" b="1" dirty="0" err="1" smtClean="0">
                <a:solidFill>
                  <a:srgbClr val="1A1A70"/>
                </a:solidFill>
                <a:latin typeface="Courier New" pitchFamily="49" charset="0"/>
              </a:rPr>
              <a:t>i</a:t>
            </a:r>
            <a:r>
              <a:rPr lang="en-US" altLang="en-US" sz="1800" b="1" dirty="0" smtClean="0">
                <a:solidFill>
                  <a:srgbClr val="1A1A70"/>
                </a:solidFill>
                <a:latin typeface="Courier New" pitchFamily="49" charset="0"/>
              </a:rPr>
              <a:t>=0;i&lt;n;++</a:t>
            </a:r>
            <a:r>
              <a:rPr lang="en-US" altLang="en-US" sz="1800" b="1" dirty="0" err="1" smtClean="0">
                <a:solidFill>
                  <a:srgbClr val="1A1A70"/>
                </a:solidFill>
                <a:latin typeface="Courier New" pitchFamily="49" charset="0"/>
              </a:rPr>
              <a:t>i</a:t>
            </a:r>
            <a:r>
              <a:rPr lang="en-US" altLang="en-US" sz="1800" b="1" dirty="0" smtClean="0">
                <a:solidFill>
                  <a:srgbClr val="1A1A70"/>
                </a:solidFill>
                <a:latin typeface="Courier New" pitchFamily="49" charset="0"/>
              </a:rPr>
              <a:t>)  /* Stores number entered by user. */</a:t>
            </a:r>
          </a:p>
          <a:p>
            <a:pPr eaLnBrk="1" hangingPunct="1"/>
            <a:r>
              <a:rPr lang="en-US" altLang="en-US" sz="1800" b="1" dirty="0" smtClean="0">
                <a:solidFill>
                  <a:srgbClr val="1A1A70"/>
                </a:solidFill>
                <a:latin typeface="Courier New" pitchFamily="49" charset="0"/>
              </a:rPr>
              <a:t>    {</a:t>
            </a:r>
          </a:p>
          <a:p>
            <a:pPr eaLnBrk="1" hangingPunct="1"/>
            <a:r>
              <a:rPr lang="en-US" altLang="en-US" sz="1800" b="1" dirty="0" smtClean="0">
                <a:solidFill>
                  <a:srgbClr val="1A1A70"/>
                </a:solidFill>
                <a:latin typeface="Courier New" pitchFamily="49" charset="0"/>
              </a:rPr>
              <a:t>       </a:t>
            </a:r>
            <a:r>
              <a:rPr lang="en-US" altLang="en-US" sz="1800" b="1" dirty="0" err="1" smtClean="0">
                <a:solidFill>
                  <a:srgbClr val="1A1A70"/>
                </a:solidFill>
                <a:latin typeface="Courier New" pitchFamily="49" charset="0"/>
              </a:rPr>
              <a:t>printf</a:t>
            </a:r>
            <a:r>
              <a:rPr lang="en-US" altLang="en-US" sz="1800" b="1" dirty="0" smtClean="0">
                <a:solidFill>
                  <a:srgbClr val="1A1A70"/>
                </a:solidFill>
                <a:latin typeface="Courier New" pitchFamily="49" charset="0"/>
              </a:rPr>
              <a:t>("Enter Number %d: ",i+1);</a:t>
            </a:r>
          </a:p>
          <a:p>
            <a:pPr eaLnBrk="1" hangingPunct="1"/>
            <a:r>
              <a:rPr lang="en-US" altLang="en-US" sz="1800" b="1" dirty="0" smtClean="0">
                <a:solidFill>
                  <a:srgbClr val="1A1A70"/>
                </a:solidFill>
                <a:latin typeface="Courier New" pitchFamily="49" charset="0"/>
              </a:rPr>
              <a:t>       </a:t>
            </a:r>
            <a:r>
              <a:rPr lang="en-US" altLang="en-US" sz="1800" b="1" dirty="0" err="1" smtClean="0">
                <a:solidFill>
                  <a:srgbClr val="1A1A70"/>
                </a:solidFill>
                <a:latin typeface="Courier New" pitchFamily="49" charset="0"/>
              </a:rPr>
              <a:t>scanf</a:t>
            </a:r>
            <a:r>
              <a:rPr lang="en-US" altLang="en-US" sz="1800" b="1" dirty="0" smtClean="0">
                <a:solidFill>
                  <a:srgbClr val="1A1A70"/>
                </a:solidFill>
                <a:latin typeface="Courier New" pitchFamily="49" charset="0"/>
              </a:rPr>
              <a:t>("%</a:t>
            </a:r>
            <a:r>
              <a:rPr lang="en-US" altLang="en-US" sz="1800" b="1" dirty="0" err="1" smtClean="0">
                <a:solidFill>
                  <a:srgbClr val="1A1A70"/>
                </a:solidFill>
                <a:latin typeface="Courier New" pitchFamily="49" charset="0"/>
              </a:rPr>
              <a:t>d",&amp;arr</a:t>
            </a:r>
            <a:r>
              <a:rPr lang="en-US" altLang="en-US" sz="1800" b="1" dirty="0" smtClean="0">
                <a:solidFill>
                  <a:srgbClr val="1A1A70"/>
                </a:solidFill>
                <a:latin typeface="Courier New" pitchFamily="49" charset="0"/>
              </a:rPr>
              <a:t>[</a:t>
            </a:r>
            <a:r>
              <a:rPr lang="en-US" altLang="en-US" sz="1800" b="1" dirty="0" err="1" smtClean="0">
                <a:solidFill>
                  <a:srgbClr val="1A1A70"/>
                </a:solidFill>
                <a:latin typeface="Courier New" pitchFamily="49" charset="0"/>
              </a:rPr>
              <a:t>i</a:t>
            </a:r>
            <a:r>
              <a:rPr lang="en-US" altLang="en-US" sz="1800" b="1" dirty="0" smtClean="0">
                <a:solidFill>
                  <a:srgbClr val="1A1A70"/>
                </a:solidFill>
                <a:latin typeface="Courier New" pitchFamily="49" charset="0"/>
              </a:rPr>
              <a:t>]);</a:t>
            </a:r>
          </a:p>
          <a:p>
            <a:pPr eaLnBrk="1" hangingPunct="1"/>
            <a:r>
              <a:rPr lang="en-US" altLang="en-US" sz="1800" b="1" dirty="0" smtClean="0">
                <a:solidFill>
                  <a:srgbClr val="1A1A70"/>
                </a:solidFill>
                <a:latin typeface="Courier New" pitchFamily="49" charset="0"/>
              </a:rPr>
              <a:t>    }</a:t>
            </a:r>
          </a:p>
          <a:p>
            <a:pPr eaLnBrk="1" hangingPunct="1"/>
            <a:r>
              <a:rPr lang="en-US" altLang="en-US" sz="1800" b="1" dirty="0" smtClean="0">
                <a:solidFill>
                  <a:srgbClr val="1A1A70"/>
                </a:solidFill>
                <a:latin typeface="Courier New" pitchFamily="49" charset="0"/>
              </a:rPr>
              <a:t>// Find the largest number</a:t>
            </a:r>
          </a:p>
          <a:p>
            <a:pPr eaLnBrk="1" hangingPunct="1"/>
            <a:r>
              <a:rPr lang="en-US" altLang="en-US" sz="1800" b="1" dirty="0" smtClean="0">
                <a:solidFill>
                  <a:srgbClr val="1A1A70"/>
                </a:solidFill>
                <a:latin typeface="Courier New" pitchFamily="49" charset="0"/>
              </a:rPr>
              <a:t>    for(</a:t>
            </a:r>
            <a:r>
              <a:rPr lang="en-US" altLang="en-US" sz="1800" b="1" dirty="0" err="1" smtClean="0">
                <a:solidFill>
                  <a:srgbClr val="1A1A70"/>
                </a:solidFill>
                <a:latin typeface="Courier New" pitchFamily="49" charset="0"/>
              </a:rPr>
              <a:t>i</a:t>
            </a:r>
            <a:r>
              <a:rPr lang="en-US" altLang="en-US" sz="1800" b="1" dirty="0" smtClean="0">
                <a:solidFill>
                  <a:srgbClr val="1A1A70"/>
                </a:solidFill>
                <a:latin typeface="Courier New" pitchFamily="49" charset="0"/>
              </a:rPr>
              <a:t>=1;i&lt;n;++</a:t>
            </a:r>
            <a:r>
              <a:rPr lang="en-US" altLang="en-US" sz="1800" b="1" dirty="0" err="1" smtClean="0">
                <a:solidFill>
                  <a:srgbClr val="1A1A70"/>
                </a:solidFill>
                <a:latin typeface="Courier New" pitchFamily="49" charset="0"/>
              </a:rPr>
              <a:t>i</a:t>
            </a:r>
            <a:r>
              <a:rPr lang="en-US" altLang="en-US" sz="1800" b="1" dirty="0" smtClean="0">
                <a:solidFill>
                  <a:srgbClr val="1A1A70"/>
                </a:solidFill>
                <a:latin typeface="Courier New" pitchFamily="49" charset="0"/>
              </a:rPr>
              <a:t>)</a:t>
            </a:r>
          </a:p>
          <a:p>
            <a:pPr eaLnBrk="1" hangingPunct="1"/>
            <a:r>
              <a:rPr lang="en-US" altLang="en-US" sz="1800" b="1" dirty="0" smtClean="0">
                <a:solidFill>
                  <a:srgbClr val="1A1A70"/>
                </a:solidFill>
                <a:latin typeface="Courier New" pitchFamily="49" charset="0"/>
              </a:rPr>
              <a:t>    {</a:t>
            </a:r>
          </a:p>
          <a:p>
            <a:pPr eaLnBrk="1" hangingPunct="1"/>
            <a:r>
              <a:rPr lang="en-US" altLang="en-US" sz="1800" b="1" dirty="0" smtClean="0">
                <a:solidFill>
                  <a:srgbClr val="1A1A70"/>
                </a:solidFill>
                <a:latin typeface="Courier New" pitchFamily="49" charset="0"/>
              </a:rPr>
              <a:t>       if(</a:t>
            </a:r>
            <a:r>
              <a:rPr lang="en-US" altLang="en-US" sz="1800" b="1" dirty="0" err="1" smtClean="0">
                <a:solidFill>
                  <a:srgbClr val="1A1A70"/>
                </a:solidFill>
                <a:latin typeface="Courier New" pitchFamily="49" charset="0"/>
              </a:rPr>
              <a:t>arr</a:t>
            </a:r>
            <a:r>
              <a:rPr lang="en-US" altLang="en-US" sz="1800" b="1" dirty="0" smtClean="0">
                <a:solidFill>
                  <a:srgbClr val="1A1A70"/>
                </a:solidFill>
                <a:latin typeface="Courier New" pitchFamily="49" charset="0"/>
              </a:rPr>
              <a:t>[0]&lt;</a:t>
            </a:r>
            <a:r>
              <a:rPr lang="en-US" altLang="en-US" sz="1800" b="1" dirty="0" err="1" smtClean="0">
                <a:solidFill>
                  <a:srgbClr val="1A1A70"/>
                </a:solidFill>
                <a:latin typeface="Courier New" pitchFamily="49" charset="0"/>
              </a:rPr>
              <a:t>arr</a:t>
            </a:r>
            <a:r>
              <a:rPr lang="en-US" altLang="en-US" sz="1800" b="1" dirty="0" smtClean="0">
                <a:solidFill>
                  <a:srgbClr val="1A1A70"/>
                </a:solidFill>
                <a:latin typeface="Courier New" pitchFamily="49" charset="0"/>
              </a:rPr>
              <a:t>[</a:t>
            </a:r>
            <a:r>
              <a:rPr lang="en-US" altLang="en-US" sz="1800" b="1" dirty="0" err="1" smtClean="0">
                <a:solidFill>
                  <a:srgbClr val="1A1A70"/>
                </a:solidFill>
                <a:latin typeface="Courier New" pitchFamily="49" charset="0"/>
              </a:rPr>
              <a:t>i</a:t>
            </a:r>
            <a:r>
              <a:rPr lang="en-US" altLang="en-US" sz="1800" b="1" dirty="0" smtClean="0">
                <a:solidFill>
                  <a:srgbClr val="1A1A70"/>
                </a:solidFill>
                <a:latin typeface="Courier New" pitchFamily="49" charset="0"/>
              </a:rPr>
              <a:t>]) </a:t>
            </a:r>
          </a:p>
          <a:p>
            <a:pPr eaLnBrk="1" hangingPunct="1"/>
            <a:r>
              <a:rPr lang="en-US" altLang="en-US" sz="1800" b="1" dirty="0" smtClean="0">
                <a:solidFill>
                  <a:srgbClr val="1A1A70"/>
                </a:solidFill>
                <a:latin typeface="Courier New" pitchFamily="49" charset="0"/>
              </a:rPr>
              <a:t>           </a:t>
            </a:r>
            <a:r>
              <a:rPr lang="en-US" altLang="en-US" sz="1800" b="1" dirty="0" err="1" smtClean="0">
                <a:solidFill>
                  <a:srgbClr val="1A1A70"/>
                </a:solidFill>
                <a:latin typeface="Courier New" pitchFamily="49" charset="0"/>
              </a:rPr>
              <a:t>arr</a:t>
            </a:r>
            <a:r>
              <a:rPr lang="en-US" altLang="en-US" sz="1800" b="1" dirty="0" smtClean="0">
                <a:solidFill>
                  <a:srgbClr val="1A1A70"/>
                </a:solidFill>
                <a:latin typeface="Courier New" pitchFamily="49" charset="0"/>
              </a:rPr>
              <a:t>[0]=</a:t>
            </a:r>
            <a:r>
              <a:rPr lang="en-US" altLang="en-US" sz="1800" b="1" dirty="0" err="1" smtClean="0">
                <a:solidFill>
                  <a:srgbClr val="1A1A70"/>
                </a:solidFill>
                <a:latin typeface="Courier New" pitchFamily="49" charset="0"/>
              </a:rPr>
              <a:t>arr</a:t>
            </a:r>
            <a:r>
              <a:rPr lang="en-US" altLang="en-US" sz="1800" b="1" dirty="0" smtClean="0">
                <a:solidFill>
                  <a:srgbClr val="1A1A70"/>
                </a:solidFill>
                <a:latin typeface="Courier New" pitchFamily="49" charset="0"/>
              </a:rPr>
              <a:t>[</a:t>
            </a:r>
            <a:r>
              <a:rPr lang="en-US" altLang="en-US" sz="1800" b="1" dirty="0" err="1" smtClean="0">
                <a:solidFill>
                  <a:srgbClr val="1A1A70"/>
                </a:solidFill>
                <a:latin typeface="Courier New" pitchFamily="49" charset="0"/>
              </a:rPr>
              <a:t>i</a:t>
            </a:r>
            <a:r>
              <a:rPr lang="en-US" altLang="en-US" sz="1800" b="1" dirty="0" smtClean="0">
                <a:solidFill>
                  <a:srgbClr val="1A1A70"/>
                </a:solidFill>
                <a:latin typeface="Courier New" pitchFamily="49" charset="0"/>
              </a:rPr>
              <a:t>];</a:t>
            </a:r>
          </a:p>
          <a:p>
            <a:pPr eaLnBrk="1" hangingPunct="1"/>
            <a:r>
              <a:rPr lang="en-US" altLang="en-US" sz="1800" b="1" dirty="0" smtClean="0">
                <a:solidFill>
                  <a:srgbClr val="1A1A70"/>
                </a:solidFill>
                <a:latin typeface="Courier New" pitchFamily="49" charset="0"/>
              </a:rPr>
              <a:t>    }</a:t>
            </a:r>
          </a:p>
          <a:p>
            <a:pPr eaLnBrk="1" hangingPunct="1"/>
            <a:r>
              <a:rPr lang="en-IN" altLang="en-US" sz="1800" b="1" dirty="0" smtClean="0">
                <a:solidFill>
                  <a:srgbClr val="1A1A70"/>
                </a:solidFill>
                <a:latin typeface="Courier New" pitchFamily="49" charset="0"/>
              </a:rPr>
              <a:t>    </a:t>
            </a:r>
            <a:r>
              <a:rPr lang="en-IN" altLang="en-US" sz="1800" b="1" dirty="0" err="1" smtClean="0">
                <a:solidFill>
                  <a:srgbClr val="1A1A70"/>
                </a:solidFill>
                <a:latin typeface="Courier New" pitchFamily="49" charset="0"/>
              </a:rPr>
              <a:t>printf</a:t>
            </a:r>
            <a:r>
              <a:rPr lang="en-IN" altLang="en-US" sz="1800" b="1" dirty="0" smtClean="0">
                <a:solidFill>
                  <a:srgbClr val="1A1A70"/>
                </a:solidFill>
                <a:latin typeface="Courier New" pitchFamily="49" charset="0"/>
              </a:rPr>
              <a:t>("Largest element = %d\</a:t>
            </a:r>
            <a:r>
              <a:rPr lang="en-IN" altLang="en-US" sz="1800" b="1" dirty="0" err="1" smtClean="0">
                <a:solidFill>
                  <a:srgbClr val="1A1A70"/>
                </a:solidFill>
                <a:latin typeface="Courier New" pitchFamily="49" charset="0"/>
              </a:rPr>
              <a:t>n",arr</a:t>
            </a:r>
            <a:r>
              <a:rPr lang="en-IN" altLang="en-US" sz="1800" b="1" dirty="0" smtClean="0">
                <a:solidFill>
                  <a:srgbClr val="1A1A70"/>
                </a:solidFill>
                <a:latin typeface="Courier New" pitchFamily="49" charset="0"/>
              </a:rPr>
              <a:t>[0]);</a:t>
            </a:r>
          </a:p>
          <a:p>
            <a:pPr eaLnBrk="1" hangingPunct="1"/>
            <a:r>
              <a:rPr lang="en-IN" altLang="en-US" sz="1800" b="1" dirty="0" smtClean="0">
                <a:solidFill>
                  <a:srgbClr val="1A1A70"/>
                </a:solidFill>
                <a:latin typeface="Courier New" pitchFamily="49" charset="0"/>
              </a:rPr>
              <a:t>    return 0;</a:t>
            </a:r>
          </a:p>
          <a:p>
            <a:pPr eaLnBrk="1" hangingPunct="1"/>
            <a:r>
              <a:rPr lang="en-IN" altLang="en-US" sz="1800" b="1" dirty="0" smtClean="0">
                <a:solidFill>
                  <a:srgbClr val="1A1A70"/>
                </a:solidFill>
                <a:latin typeface="Courier New" pitchFamily="49" charset="0"/>
              </a:rPr>
              <a:t>}</a:t>
            </a:r>
            <a:endParaRPr lang="en-US" altLang="en-US" sz="1800" b="1" dirty="0">
              <a:solidFill>
                <a:srgbClr val="1A1A7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023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" y="113773"/>
            <a:ext cx="8817120" cy="492532"/>
          </a:xfrm>
        </p:spPr>
        <p:txBody>
          <a:bodyPr lIns="82945" tIns="28737" rIns="82945" bIns="41473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3200" b="1" dirty="0"/>
              <a:t>1-D Array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195841" y="914400"/>
            <a:ext cx="8817120" cy="13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706720" cy="4996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090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r>
              <a:rPr lang="en-US" sz="2000" b="1" dirty="0">
                <a:solidFill>
                  <a:schemeClr val="tx2"/>
                </a:solidFill>
              </a:rPr>
              <a:t>1-D Array Program</a:t>
            </a:r>
          </a:p>
          <a:p>
            <a:r>
              <a:rPr lang="en-US" sz="2000" b="1" dirty="0">
                <a:solidFill>
                  <a:schemeClr val="tx2"/>
                </a:solidFill>
                <a:hlinkClick r:id="rId3" tooltip="C Program to display array elements with addresses"/>
              </a:rPr>
              <a:t>Write a C Program to display one dimensional array elements with addresses</a:t>
            </a:r>
            <a:endParaRPr lang="en-US" sz="2000" b="1" dirty="0">
              <a:solidFill>
                <a:schemeClr val="tx2"/>
              </a:solidFill>
            </a:endParaRPr>
          </a:p>
          <a:p>
            <a:r>
              <a:rPr lang="en-US" sz="2000" b="1" dirty="0">
                <a:solidFill>
                  <a:schemeClr val="tx2"/>
                </a:solidFill>
                <a:hlinkClick r:id="rId3" tooltip="C Program to display array elements with addresses"/>
              </a:rPr>
              <a:t>Write a C Program to </a:t>
            </a:r>
            <a:r>
              <a:rPr lang="en-US" sz="2000" b="1" dirty="0">
                <a:solidFill>
                  <a:schemeClr val="tx2"/>
                </a:solidFill>
                <a:hlinkClick r:id="rId4" tooltip="C Program to Calculate Addition of All Elements in Array"/>
              </a:rPr>
              <a:t>Calculate Addition of All Elements in </a:t>
            </a:r>
            <a:r>
              <a:rPr lang="en-US" sz="2000" b="1" dirty="0">
                <a:solidFill>
                  <a:schemeClr val="tx2"/>
                </a:solidFill>
                <a:hlinkClick r:id="rId3" tooltip="C Program to display array elements with addresses"/>
              </a:rPr>
              <a:t>one dimensional array </a:t>
            </a:r>
            <a:endParaRPr lang="en-US" sz="2000" b="1" dirty="0">
              <a:solidFill>
                <a:schemeClr val="tx2"/>
              </a:solidFill>
            </a:endParaRPr>
          </a:p>
          <a:p>
            <a:r>
              <a:rPr lang="en-US" sz="2000" b="1" dirty="0">
                <a:solidFill>
                  <a:schemeClr val="tx2"/>
                </a:solidFill>
                <a:hlinkClick r:id="rId3" tooltip="C Program to display array elements with addresses"/>
              </a:rPr>
              <a:t>Write a C Program to </a:t>
            </a:r>
            <a:r>
              <a:rPr lang="en-US" sz="2000" b="1" dirty="0">
                <a:solidFill>
                  <a:schemeClr val="tx2"/>
                </a:solidFill>
                <a:hlinkClick r:id="rId5" tooltip="C Program to Find Smallest Element in Array in C Programming"/>
              </a:rPr>
              <a:t>Find Greatest  Element in Array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chemeClr val="tx2"/>
                </a:solidFill>
                <a:hlinkClick r:id="rId4" tooltip="C Program to Calculate Addition of All Elements in Array"/>
              </a:rPr>
              <a:t>in </a:t>
            </a:r>
            <a:r>
              <a:rPr lang="en-US" sz="2000" b="1" dirty="0">
                <a:solidFill>
                  <a:schemeClr val="tx2"/>
                </a:solidFill>
                <a:hlinkClick r:id="rId3" tooltip="C Program to display array elements with addresses"/>
              </a:rPr>
              <a:t>one dimensional array </a:t>
            </a:r>
            <a:endParaRPr lang="en-US" sz="2000" b="1" dirty="0">
              <a:solidFill>
                <a:schemeClr val="tx2"/>
              </a:solidFill>
            </a:endParaRPr>
          </a:p>
          <a:p>
            <a:r>
              <a:rPr lang="en-US" sz="2000" b="1" dirty="0">
                <a:solidFill>
                  <a:schemeClr val="tx2"/>
                </a:solidFill>
                <a:hlinkClick r:id="rId3" tooltip="C Program to display array elements with addresses"/>
              </a:rPr>
              <a:t>Write a C Program to </a:t>
            </a:r>
            <a:r>
              <a:rPr lang="en-US" sz="2000" b="1" dirty="0">
                <a:hlinkClick r:id="rId6" tooltip="C Program to Reversing an Array Elements in C Programming"/>
              </a:rPr>
              <a:t>Reversing the 1-D Array Elements </a:t>
            </a:r>
            <a:endParaRPr lang="en-US" sz="2000" b="1" dirty="0"/>
          </a:p>
          <a:p>
            <a:r>
              <a:rPr lang="en-US" sz="2000" b="1" dirty="0">
                <a:solidFill>
                  <a:schemeClr val="tx2"/>
                </a:solidFill>
                <a:hlinkClick r:id="rId3" tooltip="C Program to display array elements with addresses"/>
              </a:rPr>
              <a:t>Write a C Program to </a:t>
            </a:r>
            <a:r>
              <a:rPr lang="en-US" sz="2000" b="1" dirty="0">
                <a:hlinkClick r:id="rId7" tooltip="C Program to Search an element in Array"/>
              </a:rPr>
              <a:t>Search an element in 1-D Array</a:t>
            </a:r>
            <a:endParaRPr lang="en-US" sz="2000" b="1" dirty="0"/>
          </a:p>
          <a:p>
            <a:r>
              <a:rPr lang="en-US" sz="2000" b="1" dirty="0">
                <a:solidFill>
                  <a:schemeClr val="tx2"/>
                </a:solidFill>
                <a:hlinkClick r:id="rId3" tooltip="C Program to display array elements with addresses"/>
              </a:rPr>
              <a:t>Write a C Program to </a:t>
            </a:r>
            <a:r>
              <a:rPr lang="en-US" sz="2000" b="1" dirty="0">
                <a:hlinkClick r:id="rId7" tooltip="C Program to Search an element in Array"/>
              </a:rPr>
              <a:t>sort  elements in 1-D Array</a:t>
            </a:r>
            <a:endParaRPr lang="en-US" sz="2000" b="1" dirty="0"/>
          </a:p>
          <a:p>
            <a:endParaRPr lang="en-US" sz="2000" b="1" dirty="0"/>
          </a:p>
          <a:p>
            <a:endParaRPr lang="en-US" sz="2000" b="1" dirty="0">
              <a:solidFill>
                <a:schemeClr val="tx2"/>
              </a:solidFill>
            </a:endParaRPr>
          </a:p>
          <a:p>
            <a:endParaRPr lang="en-US" sz="2000" b="1" dirty="0">
              <a:solidFill>
                <a:schemeClr val="tx2"/>
              </a:solidFill>
            </a:endParaRPr>
          </a:p>
          <a:p>
            <a:endParaRPr 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57579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8"/>
          <p:cNvSpPr>
            <a:spLocks noChangeArrowheads="1"/>
          </p:cNvSpPr>
          <p:nvPr/>
        </p:nvSpPr>
        <p:spPr bwMode="gray">
          <a:xfrm>
            <a:off x="1981200" y="2819400"/>
            <a:ext cx="5410200" cy="533400"/>
          </a:xfrm>
          <a:prstGeom prst="roundRect">
            <a:avLst>
              <a:gd name="adj" fmla="val 19046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2200" b="1" dirty="0">
                <a:solidFill>
                  <a:srgbClr val="C00000"/>
                </a:solidFill>
                <a:latin typeface="Verdana" pitchFamily="34" charset="0"/>
              </a:rPr>
              <a:t>Multidimensional Arrays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108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Multidimensional Arrays</a:t>
            </a:r>
            <a:endParaRPr lang="en-IN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457200" y="1009471"/>
            <a:ext cx="8382000" cy="1698285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Arrays with more than one dimension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2D Arrays : grid of rows and columns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GCC allows arrays of up to 29 dimensions        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I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source:linuxtopia.com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 an array of more than three dimensions is very rare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57200" y="2971897"/>
            <a:ext cx="8249520" cy="838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090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just" eaLnBrk="1">
              <a:spcAft>
                <a:spcPts val="1293"/>
              </a:spcAft>
            </a:pPr>
            <a:r>
              <a:rPr lang="en-IN" sz="1700" dirty="0">
                <a:solidFill>
                  <a:srgbClr val="800000"/>
                </a:solidFill>
              </a:rPr>
              <a:t> </a:t>
            </a:r>
            <a:r>
              <a:rPr lang="en-IN" sz="1700" b="1" dirty="0">
                <a:solidFill>
                  <a:srgbClr val="800000"/>
                </a:solidFill>
              </a:rPr>
              <a:t>Representing a double dimension Array</a:t>
            </a:r>
            <a:endParaRPr lang="en-IN" sz="17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 eaLnBrk="1">
              <a:spcAft>
                <a:spcPts val="1293"/>
              </a:spcAft>
            </a:pPr>
            <a:r>
              <a:rPr lang="en-IN" sz="17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</a:t>
            </a:r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  <a:ea typeface="+mn-ea"/>
                <a:cs typeface="+mn-cs"/>
              </a:rPr>
              <a:t>integer a[3] [4] ;</a:t>
            </a:r>
          </a:p>
        </p:txBody>
      </p:sp>
      <p:pic>
        <p:nvPicPr>
          <p:cNvPr id="75778" name="Picture 2" descr="two_dimensional_arrays in c Programm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4267200"/>
            <a:ext cx="6172200" cy="2362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3343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 smtClean="0"/>
              <a:t>Multidimensional Arrays</a:t>
            </a:r>
            <a:endParaRPr lang="en-IN" sz="3200" b="1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57200" y="1295400"/>
            <a:ext cx="8249520" cy="838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090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just" eaLnBrk="1">
              <a:spcAft>
                <a:spcPts val="1293"/>
              </a:spcAft>
            </a:pPr>
            <a:r>
              <a:rPr lang="en-IN" sz="1700" dirty="0">
                <a:solidFill>
                  <a:srgbClr val="800000"/>
                </a:solidFill>
              </a:rPr>
              <a:t> </a:t>
            </a:r>
            <a:r>
              <a:rPr lang="en-IN" sz="1700" b="1" dirty="0">
                <a:solidFill>
                  <a:srgbClr val="800000"/>
                </a:solidFill>
              </a:rPr>
              <a:t>Representing a </a:t>
            </a:r>
            <a:r>
              <a:rPr lang="en-IN" sz="1700" b="1" dirty="0" smtClean="0">
                <a:solidFill>
                  <a:srgbClr val="800000"/>
                </a:solidFill>
              </a:rPr>
              <a:t>double dimension Array</a:t>
            </a:r>
            <a:endParaRPr lang="en-IN" sz="17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 eaLnBrk="1">
              <a:spcAft>
                <a:spcPts val="1293"/>
              </a:spcAft>
            </a:pPr>
            <a:r>
              <a:rPr lang="en-IN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</a:t>
            </a:r>
            <a:r>
              <a:rPr lang="en-IN" sz="2000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  <a:ea typeface="+mn-ea"/>
                <a:cs typeface="+mn-cs"/>
              </a:rPr>
              <a:t>integer B[6] </a:t>
            </a:r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  <a:ea typeface="+mn-ea"/>
                <a:cs typeface="+mn-cs"/>
              </a:rPr>
              <a:t>[3] ;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03750724"/>
              </p:ext>
            </p:extLst>
          </p:nvPr>
        </p:nvGraphicFramePr>
        <p:xfrm>
          <a:off x="2495550" y="2567940"/>
          <a:ext cx="268605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5350"/>
                <a:gridCol w="895350"/>
                <a:gridCol w="8953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B(0,0)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B(0,1)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B(0,2)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B(1,0)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B(2,0)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B(3,0)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B(4,0)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B(5,0)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5528400" y="3383280"/>
            <a:ext cx="2015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090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just" eaLnBrk="1">
              <a:spcAft>
                <a:spcPts val="1293"/>
              </a:spcAft>
            </a:pPr>
            <a:r>
              <a:rPr lang="en-IN" sz="1900" b="1" dirty="0" smtClean="0">
                <a:solidFill>
                  <a:srgbClr val="006600"/>
                </a:solidFill>
                <a:latin typeface="+mn-lt"/>
                <a:ea typeface="+mn-ea"/>
                <a:cs typeface="+mn-cs"/>
              </a:rPr>
              <a:t>Row major order  </a:t>
            </a:r>
            <a:endParaRPr lang="en-IN" sz="1900" b="1" dirty="0">
              <a:solidFill>
                <a:srgbClr val="0066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09800" y="2647348"/>
            <a:ext cx="0" cy="222183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362200" y="2354580"/>
            <a:ext cx="281940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257800" y="2209800"/>
            <a:ext cx="14478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090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just" eaLnBrk="1">
              <a:spcAft>
                <a:spcPts val="1293"/>
              </a:spcAft>
            </a:pPr>
            <a:r>
              <a:rPr lang="en-IN" sz="1500" b="1" dirty="0" smtClean="0">
                <a:solidFill>
                  <a:srgbClr val="7028C0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IN" sz="1500" b="1" baseline="30000" dirty="0" smtClean="0">
                <a:solidFill>
                  <a:srgbClr val="7028C0"/>
                </a:solidFill>
                <a:latin typeface="+mn-lt"/>
                <a:ea typeface="+mn-ea"/>
                <a:cs typeface="+mn-cs"/>
              </a:rPr>
              <a:t>nd</a:t>
            </a:r>
            <a:r>
              <a:rPr lang="en-IN" sz="1500" b="1" dirty="0" smtClean="0">
                <a:solidFill>
                  <a:srgbClr val="7028C0"/>
                </a:solidFill>
                <a:latin typeface="+mn-lt"/>
                <a:ea typeface="+mn-ea"/>
                <a:cs typeface="+mn-cs"/>
              </a:rPr>
              <a:t>  Subscript</a:t>
            </a:r>
            <a:endParaRPr lang="en-IN" sz="1500" b="1" dirty="0">
              <a:solidFill>
                <a:srgbClr val="7028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698500" y="3383280"/>
            <a:ext cx="1447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090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just" eaLnBrk="1">
              <a:spcAft>
                <a:spcPts val="1293"/>
              </a:spcAft>
            </a:pPr>
            <a:r>
              <a:rPr lang="en-IN" sz="1500" b="1" dirty="0" smtClean="0">
                <a:solidFill>
                  <a:srgbClr val="7028C0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IN" sz="1500" b="1" baseline="30000" dirty="0" smtClean="0">
                <a:solidFill>
                  <a:srgbClr val="7028C0"/>
                </a:solidFill>
                <a:latin typeface="+mn-lt"/>
                <a:ea typeface="+mn-ea"/>
                <a:cs typeface="+mn-cs"/>
              </a:rPr>
              <a:t>st</a:t>
            </a:r>
            <a:r>
              <a:rPr lang="en-IN" sz="1500" b="1" dirty="0" smtClean="0">
                <a:solidFill>
                  <a:srgbClr val="7028C0"/>
                </a:solidFill>
                <a:latin typeface="+mn-lt"/>
                <a:ea typeface="+mn-ea"/>
                <a:cs typeface="+mn-cs"/>
              </a:rPr>
              <a:t>  Subscript</a:t>
            </a:r>
            <a:endParaRPr lang="en-IN" sz="1500" b="1" dirty="0">
              <a:solidFill>
                <a:srgbClr val="7028C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3343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0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Text Box 3"/>
          <p:cNvSpPr txBox="1">
            <a:spLocks noChangeArrowheads="1"/>
          </p:cNvSpPr>
          <p:nvPr/>
        </p:nvSpPr>
        <p:spPr bwMode="auto">
          <a:xfrm>
            <a:off x="457200" y="2133600"/>
            <a:ext cx="2492990" cy="11387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 b="1" dirty="0" err="1">
                <a:latin typeface="Courier New" pitchFamily="49" charset="0"/>
              </a:rPr>
              <a:t>int</a:t>
            </a:r>
            <a:r>
              <a:rPr lang="en-US" altLang="en-US" sz="2000" b="1" dirty="0">
                <a:latin typeface="Courier New" pitchFamily="49" charset="0"/>
              </a:rPr>
              <a:t>  mat[2][3];</a:t>
            </a:r>
          </a:p>
          <a:p>
            <a:pPr>
              <a:spcBef>
                <a:spcPct val="20000"/>
              </a:spcBef>
            </a:pPr>
            <a:endParaRPr lang="en-US" altLang="en-US" sz="2000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000" b="1" dirty="0">
                <a:latin typeface="Courier New" pitchFamily="49" charset="0"/>
              </a:rPr>
              <a:t>mat[1][0] = 17;</a:t>
            </a:r>
          </a:p>
        </p:txBody>
      </p:sp>
      <p:grpSp>
        <p:nvGrpSpPr>
          <p:cNvPr id="21511" name="Group 4"/>
          <p:cNvGrpSpPr>
            <a:grpSpLocks/>
          </p:cNvGrpSpPr>
          <p:nvPr/>
        </p:nvGrpSpPr>
        <p:grpSpPr bwMode="auto">
          <a:xfrm>
            <a:off x="4572000" y="1371600"/>
            <a:ext cx="4116388" cy="2743200"/>
            <a:chOff x="1583" y="2352"/>
            <a:chExt cx="2593" cy="1728"/>
          </a:xfrm>
        </p:grpSpPr>
        <p:sp>
          <p:nvSpPr>
            <p:cNvPr id="21514" name="Rectangle 5"/>
            <p:cNvSpPr>
              <a:spLocks noChangeArrowheads="1"/>
            </p:cNvSpPr>
            <p:nvPr/>
          </p:nvSpPr>
          <p:spPr bwMode="auto">
            <a:xfrm>
              <a:off x="2256" y="3792"/>
              <a:ext cx="1920" cy="2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>
                  <a:latin typeface="Courier New" pitchFamily="49" charset="0"/>
                </a:rPr>
                <a:t>mat[0][0]</a:t>
              </a:r>
            </a:p>
          </p:txBody>
        </p:sp>
        <p:sp>
          <p:nvSpPr>
            <p:cNvPr id="21515" name="Rectangle 6"/>
            <p:cNvSpPr>
              <a:spLocks noChangeArrowheads="1"/>
            </p:cNvSpPr>
            <p:nvPr/>
          </p:nvSpPr>
          <p:spPr bwMode="auto">
            <a:xfrm>
              <a:off x="2256" y="3504"/>
              <a:ext cx="1920" cy="2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>
                  <a:latin typeface="Courier New" pitchFamily="49" charset="0"/>
                </a:rPr>
                <a:t>mat[0][1]</a:t>
              </a:r>
            </a:p>
          </p:txBody>
        </p:sp>
        <p:sp>
          <p:nvSpPr>
            <p:cNvPr id="21516" name="Rectangle 7"/>
            <p:cNvSpPr>
              <a:spLocks noChangeArrowheads="1"/>
            </p:cNvSpPr>
            <p:nvPr/>
          </p:nvSpPr>
          <p:spPr bwMode="auto">
            <a:xfrm>
              <a:off x="2256" y="3216"/>
              <a:ext cx="1920" cy="2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>
                  <a:latin typeface="Courier New" pitchFamily="49" charset="0"/>
                </a:rPr>
                <a:t>mat[0][2]</a:t>
              </a:r>
            </a:p>
          </p:txBody>
        </p:sp>
        <p:sp>
          <p:nvSpPr>
            <p:cNvPr id="21517" name="Text Box 8"/>
            <p:cNvSpPr txBox="1">
              <a:spLocks noChangeArrowheads="1"/>
            </p:cNvSpPr>
            <p:nvPr/>
          </p:nvSpPr>
          <p:spPr bwMode="auto">
            <a:xfrm>
              <a:off x="1586" y="3823"/>
              <a:ext cx="5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Tahoma" pitchFamily="34" charset="0"/>
                </a:rPr>
                <a:t>0x1000</a:t>
              </a:r>
            </a:p>
          </p:txBody>
        </p:sp>
        <p:sp>
          <p:nvSpPr>
            <p:cNvPr id="21518" name="Text Box 9"/>
            <p:cNvSpPr txBox="1">
              <a:spLocks noChangeArrowheads="1"/>
            </p:cNvSpPr>
            <p:nvPr/>
          </p:nvSpPr>
          <p:spPr bwMode="auto">
            <a:xfrm>
              <a:off x="1586" y="3535"/>
              <a:ext cx="5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600" dirty="0">
                  <a:latin typeface="Tahoma" pitchFamily="34" charset="0"/>
                </a:rPr>
                <a:t>0x1004</a:t>
              </a:r>
            </a:p>
          </p:txBody>
        </p:sp>
        <p:sp>
          <p:nvSpPr>
            <p:cNvPr id="21519" name="Text Box 10"/>
            <p:cNvSpPr txBox="1">
              <a:spLocks noChangeArrowheads="1"/>
            </p:cNvSpPr>
            <p:nvPr/>
          </p:nvSpPr>
          <p:spPr bwMode="auto">
            <a:xfrm>
              <a:off x="1586" y="3247"/>
              <a:ext cx="5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Tahoma" pitchFamily="34" charset="0"/>
                </a:rPr>
                <a:t>0x1008</a:t>
              </a:r>
            </a:p>
          </p:txBody>
        </p:sp>
        <p:sp>
          <p:nvSpPr>
            <p:cNvPr id="21520" name="Rectangle 11"/>
            <p:cNvSpPr>
              <a:spLocks noChangeArrowheads="1"/>
            </p:cNvSpPr>
            <p:nvPr/>
          </p:nvSpPr>
          <p:spPr bwMode="auto">
            <a:xfrm>
              <a:off x="2256" y="2928"/>
              <a:ext cx="1920" cy="2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>
                  <a:latin typeface="Courier New" pitchFamily="49" charset="0"/>
                </a:rPr>
                <a:t>mat[1][0]</a:t>
              </a:r>
            </a:p>
          </p:txBody>
        </p:sp>
        <p:sp>
          <p:nvSpPr>
            <p:cNvPr id="21521" name="Rectangle 12"/>
            <p:cNvSpPr>
              <a:spLocks noChangeArrowheads="1"/>
            </p:cNvSpPr>
            <p:nvPr/>
          </p:nvSpPr>
          <p:spPr bwMode="auto">
            <a:xfrm>
              <a:off x="2256" y="2640"/>
              <a:ext cx="1920" cy="2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>
                  <a:latin typeface="Courier New" pitchFamily="49" charset="0"/>
                </a:rPr>
                <a:t>mat[1][1]</a:t>
              </a:r>
            </a:p>
          </p:txBody>
        </p:sp>
        <p:sp>
          <p:nvSpPr>
            <p:cNvPr id="21522" name="Rectangle 13"/>
            <p:cNvSpPr>
              <a:spLocks noChangeArrowheads="1"/>
            </p:cNvSpPr>
            <p:nvPr/>
          </p:nvSpPr>
          <p:spPr bwMode="auto">
            <a:xfrm>
              <a:off x="2256" y="2352"/>
              <a:ext cx="1920" cy="2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>
                  <a:latin typeface="Courier New" pitchFamily="49" charset="0"/>
                </a:rPr>
                <a:t>mat[1][2]</a:t>
              </a:r>
            </a:p>
          </p:txBody>
        </p:sp>
        <p:sp>
          <p:nvSpPr>
            <p:cNvPr id="21523" name="Text Box 14"/>
            <p:cNvSpPr txBox="1">
              <a:spLocks noChangeArrowheads="1"/>
            </p:cNvSpPr>
            <p:nvPr/>
          </p:nvSpPr>
          <p:spPr bwMode="auto">
            <a:xfrm>
              <a:off x="1583" y="2959"/>
              <a:ext cx="5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Tahoma" pitchFamily="34" charset="0"/>
                </a:rPr>
                <a:t>0x100C</a:t>
              </a:r>
            </a:p>
          </p:txBody>
        </p:sp>
        <p:sp>
          <p:nvSpPr>
            <p:cNvPr id="21524" name="Text Box 15"/>
            <p:cNvSpPr txBox="1">
              <a:spLocks noChangeArrowheads="1"/>
            </p:cNvSpPr>
            <p:nvPr/>
          </p:nvSpPr>
          <p:spPr bwMode="auto">
            <a:xfrm>
              <a:off x="1586" y="2671"/>
              <a:ext cx="5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Tahoma" pitchFamily="34" charset="0"/>
                </a:rPr>
                <a:t>0x1010</a:t>
              </a:r>
            </a:p>
          </p:txBody>
        </p:sp>
        <p:sp>
          <p:nvSpPr>
            <p:cNvPr id="21525" name="Text Box 16"/>
            <p:cNvSpPr txBox="1">
              <a:spLocks noChangeArrowheads="1"/>
            </p:cNvSpPr>
            <p:nvPr/>
          </p:nvSpPr>
          <p:spPr bwMode="auto">
            <a:xfrm>
              <a:off x="1586" y="2383"/>
              <a:ext cx="5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Tahoma" pitchFamily="34" charset="0"/>
                </a:rPr>
                <a:t>0x1014</a:t>
              </a:r>
            </a:p>
          </p:txBody>
        </p:sp>
      </p:grpSp>
      <p:sp>
        <p:nvSpPr>
          <p:cNvPr id="21512" name="Text Box 17"/>
          <p:cNvSpPr txBox="1">
            <a:spLocks noChangeArrowheads="1"/>
          </p:cNvSpPr>
          <p:nvPr/>
        </p:nvSpPr>
        <p:spPr bwMode="auto">
          <a:xfrm>
            <a:off x="457200" y="4371808"/>
            <a:ext cx="4535216" cy="2105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800" b="1" dirty="0">
                <a:latin typeface="Tahoma" pitchFamily="34" charset="0"/>
              </a:rPr>
              <a:t>What happens when you initialize</a:t>
            </a:r>
          </a:p>
          <a:p>
            <a:pPr>
              <a:spcBef>
                <a:spcPct val="20000"/>
              </a:spcBef>
            </a:pPr>
            <a:endParaRPr lang="en-US" altLang="en-US" sz="2000" dirty="0">
              <a:latin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000" b="1" dirty="0">
                <a:latin typeface="Courier New" pitchFamily="49" charset="0"/>
              </a:rPr>
              <a:t>  mat[0][3] = 20;</a:t>
            </a:r>
          </a:p>
          <a:p>
            <a:pPr>
              <a:spcBef>
                <a:spcPct val="20000"/>
              </a:spcBef>
            </a:pPr>
            <a:endParaRPr lang="en-US" altLang="en-US" sz="1800" b="1" dirty="0">
              <a:latin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800" b="1" dirty="0">
                <a:solidFill>
                  <a:srgbClr val="C00000"/>
                </a:solidFill>
                <a:latin typeface="Tahoma" pitchFamily="34" charset="0"/>
              </a:rPr>
              <a:t>No bounds checking…causes no error</a:t>
            </a:r>
          </a:p>
          <a:p>
            <a:pPr>
              <a:spcBef>
                <a:spcPct val="20000"/>
              </a:spcBef>
            </a:pPr>
            <a:endParaRPr lang="en-US" altLang="en-US" sz="1800" b="1" dirty="0">
              <a:latin typeface="Tahoma" pitchFamily="34" charset="0"/>
            </a:endParaRPr>
          </a:p>
        </p:txBody>
      </p:sp>
      <p:sp>
        <p:nvSpPr>
          <p:cNvPr id="20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" y="113773"/>
            <a:ext cx="9067800" cy="492532"/>
          </a:xfrm>
        </p:spPr>
        <p:txBody>
          <a:bodyPr lIns="82945" tIns="28737" rIns="82945" bIns="41473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3200" b="1" dirty="0"/>
              <a:t>Memory Representation – 2D Arrays</a:t>
            </a: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 flipV="1">
            <a:off x="1469410" y="3192463"/>
            <a:ext cx="283190" cy="608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1094093" y="3778250"/>
            <a:ext cx="20874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600" b="1" dirty="0">
                <a:solidFill>
                  <a:srgbClr val="003300"/>
                </a:solidFill>
                <a:latin typeface="Tahoma" pitchFamily="34" charset="0"/>
              </a:rPr>
              <a:t>Valid Initialization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79758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/>
      <p:bldP spid="21" grpId="0" animBg="1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706720" cy="533400"/>
          </a:xfrm>
        </p:spPr>
        <p:txBody>
          <a:bodyPr/>
          <a:lstStyle/>
          <a:p>
            <a:r>
              <a:rPr lang="en-US" sz="3200" b="1" dirty="0" smtClean="0"/>
              <a:t>Multidimensional Arrays - Initialization</a:t>
            </a:r>
            <a:endParaRPr lang="en-IN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2667000" y="914400"/>
            <a:ext cx="3733800" cy="1754326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1A1A70"/>
                </a:solidFill>
              </a:rPr>
              <a:t>int</a:t>
            </a:r>
            <a:r>
              <a:rPr lang="en-US" dirty="0">
                <a:solidFill>
                  <a:srgbClr val="1A1A70"/>
                </a:solidFill>
              </a:rPr>
              <a:t> </a:t>
            </a:r>
            <a:r>
              <a:rPr lang="en-US" dirty="0" err="1">
                <a:solidFill>
                  <a:srgbClr val="1A1A70"/>
                </a:solidFill>
              </a:rPr>
              <a:t>disp</a:t>
            </a:r>
            <a:r>
              <a:rPr lang="en-US" dirty="0">
                <a:solidFill>
                  <a:srgbClr val="1A1A70"/>
                </a:solidFill>
              </a:rPr>
              <a:t>[2][4] = { </a:t>
            </a:r>
            <a:endParaRPr lang="en-US" dirty="0" smtClean="0">
              <a:solidFill>
                <a:srgbClr val="1A1A7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1A1A70"/>
                </a:solidFill>
              </a:rPr>
              <a:t>		{</a:t>
            </a:r>
            <a:r>
              <a:rPr lang="en-US" dirty="0">
                <a:solidFill>
                  <a:srgbClr val="1A1A70"/>
                </a:solidFill>
              </a:rPr>
              <a:t>10, 11, 12, 13}, </a:t>
            </a:r>
            <a:endParaRPr lang="en-US" dirty="0" smtClean="0">
              <a:solidFill>
                <a:srgbClr val="1A1A7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1A1A70"/>
                </a:solidFill>
              </a:rPr>
              <a:t>	</a:t>
            </a:r>
            <a:r>
              <a:rPr lang="en-US" dirty="0" smtClean="0">
                <a:solidFill>
                  <a:srgbClr val="1A1A70"/>
                </a:solidFill>
              </a:rPr>
              <a:t>	{</a:t>
            </a:r>
            <a:r>
              <a:rPr lang="en-US" dirty="0">
                <a:solidFill>
                  <a:srgbClr val="1A1A70"/>
                </a:solidFill>
              </a:rPr>
              <a:t>14, 15, 16, 17} </a:t>
            </a:r>
            <a:endParaRPr lang="en-US" dirty="0" smtClean="0">
              <a:solidFill>
                <a:srgbClr val="1A1A7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1A1A70"/>
                </a:solidFill>
              </a:rPr>
              <a:t>	</a:t>
            </a:r>
            <a:r>
              <a:rPr lang="en-US" dirty="0" smtClean="0">
                <a:solidFill>
                  <a:srgbClr val="1A1A70"/>
                </a:solidFill>
              </a:rPr>
              <a:t>         };</a:t>
            </a:r>
            <a:endParaRPr lang="en-US" dirty="0" smtClean="0">
              <a:solidFill>
                <a:srgbClr val="1A1A7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2819400"/>
            <a:ext cx="6934200" cy="507831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1A1A70"/>
                </a:solidFill>
              </a:rPr>
              <a:t>int</a:t>
            </a:r>
            <a:r>
              <a:rPr lang="en-US" dirty="0">
                <a:solidFill>
                  <a:srgbClr val="1A1A70"/>
                </a:solidFill>
              </a:rPr>
              <a:t> </a:t>
            </a:r>
            <a:r>
              <a:rPr lang="en-US" dirty="0" err="1">
                <a:solidFill>
                  <a:srgbClr val="1A1A70"/>
                </a:solidFill>
              </a:rPr>
              <a:t>disp</a:t>
            </a:r>
            <a:r>
              <a:rPr lang="en-US" dirty="0">
                <a:solidFill>
                  <a:srgbClr val="1A1A70"/>
                </a:solidFill>
              </a:rPr>
              <a:t>[2][4] = { </a:t>
            </a:r>
            <a:r>
              <a:rPr lang="en-US" dirty="0" smtClean="0">
                <a:solidFill>
                  <a:srgbClr val="1A1A70"/>
                </a:solidFill>
              </a:rPr>
              <a:t>{</a:t>
            </a:r>
            <a:r>
              <a:rPr lang="en-US" dirty="0">
                <a:solidFill>
                  <a:srgbClr val="1A1A70"/>
                </a:solidFill>
              </a:rPr>
              <a:t>10, 11, 12, 13}, </a:t>
            </a:r>
            <a:r>
              <a:rPr lang="en-US" dirty="0" smtClean="0">
                <a:solidFill>
                  <a:srgbClr val="1A1A70"/>
                </a:solidFill>
              </a:rPr>
              <a:t> {</a:t>
            </a:r>
            <a:r>
              <a:rPr lang="en-US" dirty="0">
                <a:solidFill>
                  <a:srgbClr val="1A1A70"/>
                </a:solidFill>
              </a:rPr>
              <a:t>14, 15, 16, 17} </a:t>
            </a:r>
            <a:r>
              <a:rPr lang="en-US" dirty="0" smtClean="0">
                <a:solidFill>
                  <a:srgbClr val="1A1A70"/>
                </a:solidFill>
              </a:rPr>
              <a:t>};</a:t>
            </a:r>
            <a:endParaRPr lang="en-US" dirty="0" smtClean="0">
              <a:solidFill>
                <a:srgbClr val="1A1A7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70840" y="4399555"/>
            <a:ext cx="8686800" cy="18129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195201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00008B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][</a:t>
            </a:r>
            <a:r>
              <a:rPr lang="en-US" sz="1400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 = {</a:t>
            </a:r>
            <a:r>
              <a:rPr lang="en-US" sz="1400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,</a:t>
            </a:r>
            <a:r>
              <a:rPr lang="en-US" sz="1400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}  </a:t>
            </a:r>
            <a:r>
              <a:rPr lang="en-US" sz="1400" b="1" dirty="0">
                <a:solidFill>
                  <a:srgbClr val="333300"/>
                </a:solidFill>
                <a:latin typeface="Consolas" pitchFamily="49" charset="0"/>
                <a:cs typeface="Consolas" pitchFamily="49" charset="0"/>
              </a:rPr>
              <a:t>/* Valid declaration*/ </a:t>
            </a: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00008B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[][</a:t>
            </a:r>
            <a:r>
              <a:rPr lang="en-US" sz="1400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 = {</a:t>
            </a:r>
            <a:r>
              <a:rPr lang="en-US" sz="1400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,</a:t>
            </a:r>
            <a:r>
              <a:rPr lang="en-US" sz="1400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}   </a:t>
            </a:r>
            <a:r>
              <a:rPr lang="en-US" sz="1400" b="1" dirty="0" smtClean="0">
                <a:solidFill>
                  <a:srgbClr val="333300"/>
                </a:solidFill>
                <a:latin typeface="Consolas" pitchFamily="49" charset="0"/>
                <a:cs typeface="Consolas" pitchFamily="49" charset="0"/>
              </a:rPr>
              <a:t>/* </a:t>
            </a:r>
            <a:r>
              <a:rPr lang="en-US" sz="1400" b="1" dirty="0">
                <a:solidFill>
                  <a:srgbClr val="333300"/>
                </a:solidFill>
                <a:latin typeface="Consolas" pitchFamily="49" charset="0"/>
                <a:cs typeface="Consolas" pitchFamily="49" charset="0"/>
              </a:rPr>
              <a:t>Valid declaration*/ </a:t>
            </a: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00008B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[][] = {</a:t>
            </a:r>
            <a:r>
              <a:rPr lang="en-US" sz="1400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,</a:t>
            </a:r>
            <a:r>
              <a:rPr lang="en-US" sz="1400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}    </a:t>
            </a:r>
            <a:r>
              <a:rPr lang="en-US" sz="14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/*</a:t>
            </a:r>
            <a:r>
              <a:rPr lang="en-US" sz="1400" b="1" dirty="0" smtClean="0">
                <a:solidFill>
                  <a:srgbClr val="3333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Invalid declaration </a:t>
            </a:r>
            <a:r>
              <a:rPr lang="en-US" sz="1400" b="1" dirty="0">
                <a:solidFill>
                  <a:srgbClr val="333300"/>
                </a:solidFill>
                <a:latin typeface="Consolas" pitchFamily="49" charset="0"/>
                <a:cs typeface="Consolas" pitchFamily="49" charset="0"/>
              </a:rPr>
              <a:t>– </a:t>
            </a:r>
            <a:r>
              <a:rPr lang="en-US" sz="14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must </a:t>
            </a:r>
            <a:r>
              <a:rPr lang="en-US" sz="1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specify second dimension*/</a:t>
            </a:r>
            <a:r>
              <a:rPr lang="en-US" sz="1400" b="1" dirty="0">
                <a:solidFill>
                  <a:srgbClr val="3333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00008B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][] = {</a:t>
            </a:r>
            <a:r>
              <a:rPr lang="en-US" sz="1400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,</a:t>
            </a:r>
            <a:r>
              <a:rPr lang="en-US" sz="1400" dirty="0" smtClean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}</a:t>
            </a:r>
            <a:r>
              <a:rPr lang="en-US" sz="1400" dirty="0" smtClean="0">
                <a:solidFill>
                  <a:srgbClr val="1A1A7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14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/* </a:t>
            </a:r>
            <a:r>
              <a:rPr lang="en-US" sz="1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Invalid because of the same reason  mentioned above*/</a:t>
            </a:r>
            <a:r>
              <a:rPr lang="en-US" sz="14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n-US" sz="1400" dirty="0" smtClean="0">
              <a:solidFill>
                <a:srgbClr val="1A1A7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66800" y="3581400"/>
            <a:ext cx="6934200" cy="455638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1A1A70"/>
                </a:solidFill>
              </a:rPr>
              <a:t>int</a:t>
            </a:r>
            <a:r>
              <a:rPr lang="en-US" dirty="0">
                <a:solidFill>
                  <a:srgbClr val="1A1A70"/>
                </a:solidFill>
              </a:rPr>
              <a:t> </a:t>
            </a:r>
            <a:r>
              <a:rPr lang="en-US" dirty="0" err="1">
                <a:solidFill>
                  <a:srgbClr val="1A1A70"/>
                </a:solidFill>
              </a:rPr>
              <a:t>disp</a:t>
            </a:r>
            <a:r>
              <a:rPr lang="en-US" dirty="0">
                <a:solidFill>
                  <a:srgbClr val="1A1A70"/>
                </a:solidFill>
              </a:rPr>
              <a:t>[2][4] = { </a:t>
            </a:r>
            <a:r>
              <a:rPr lang="en-US" dirty="0" smtClean="0">
                <a:solidFill>
                  <a:srgbClr val="1A1A70"/>
                </a:solidFill>
              </a:rPr>
              <a:t>10</a:t>
            </a:r>
            <a:r>
              <a:rPr lang="en-US" dirty="0">
                <a:solidFill>
                  <a:srgbClr val="1A1A70"/>
                </a:solidFill>
              </a:rPr>
              <a:t>, 11, 12, </a:t>
            </a:r>
            <a:r>
              <a:rPr lang="en-US" dirty="0" smtClean="0">
                <a:solidFill>
                  <a:srgbClr val="1A1A70"/>
                </a:solidFill>
              </a:rPr>
              <a:t>13,  14</a:t>
            </a:r>
            <a:r>
              <a:rPr lang="en-US" dirty="0">
                <a:solidFill>
                  <a:srgbClr val="1A1A70"/>
                </a:solidFill>
              </a:rPr>
              <a:t>, 15, 16, </a:t>
            </a:r>
            <a:r>
              <a:rPr lang="en-US" dirty="0" smtClean="0">
                <a:solidFill>
                  <a:srgbClr val="1A1A70"/>
                </a:solidFill>
              </a:rPr>
              <a:t>17</a:t>
            </a:r>
            <a:r>
              <a:rPr lang="en-US" dirty="0">
                <a:solidFill>
                  <a:srgbClr val="1A1A70"/>
                </a:solidFill>
              </a:rPr>
              <a:t> </a:t>
            </a:r>
            <a:r>
              <a:rPr lang="en-US" dirty="0" smtClean="0">
                <a:solidFill>
                  <a:srgbClr val="1A1A70"/>
                </a:solidFill>
              </a:rPr>
              <a:t>};</a:t>
            </a:r>
            <a:endParaRPr lang="en-US" dirty="0" smtClean="0">
              <a:solidFill>
                <a:srgbClr val="1A1A7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4957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533400"/>
          </a:xfrm>
        </p:spPr>
        <p:txBody>
          <a:bodyPr/>
          <a:lstStyle/>
          <a:p>
            <a:r>
              <a:rPr lang="en-US" sz="3200" b="1" dirty="0" smtClean="0"/>
              <a:t>Accessing Array Elements &amp; Operations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685800" y="914400"/>
            <a:ext cx="8001000" cy="13388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1A1A70"/>
                </a:solidFill>
              </a:rPr>
              <a:t>Single operations which involves entire </a:t>
            </a:r>
            <a:r>
              <a:rPr lang="en-US" b="1" dirty="0" smtClean="0">
                <a:solidFill>
                  <a:srgbClr val="1A1A70"/>
                </a:solidFill>
              </a:rPr>
              <a:t>array </a:t>
            </a:r>
            <a:r>
              <a:rPr lang="en-US" b="1" dirty="0">
                <a:solidFill>
                  <a:srgbClr val="1A1A70"/>
                </a:solidFill>
              </a:rPr>
              <a:t>are not allowed.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1A1A70"/>
                </a:solidFill>
              </a:rPr>
              <a:t>Must be done element by element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1A1A70"/>
                </a:solidFill>
              </a:rPr>
              <a:t>Individual element can be accessed using Index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85800" y="2534484"/>
            <a:ext cx="8001000" cy="34470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>
            <a:bevelT w="165100" prst="coolSlant"/>
            <a:bevelB prst="slope"/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365760" indent="-256032" algn="just" fontAlgn="auto">
              <a:spcBef>
                <a:spcPts val="400"/>
              </a:spcBef>
              <a:spcAft>
                <a:spcPts val="0"/>
              </a:spcAft>
              <a:buClr>
                <a:srgbClr val="3167D3"/>
              </a:buClr>
              <a:buSzPct val="68000"/>
              <a:defRPr/>
            </a:pPr>
            <a:r>
              <a:rPr lang="en-US" sz="2000" b="1" dirty="0" smtClean="0">
                <a:solidFill>
                  <a:srgbClr val="C00000"/>
                </a:solidFill>
                <a:latin typeface="Arial" charset="0"/>
              </a:rPr>
              <a:t>Examples:</a:t>
            </a:r>
          </a:p>
          <a:p>
            <a:pPr eaLnBrk="1" hangingPunct="1"/>
            <a:r>
              <a:rPr lang="en-US" sz="1800" b="1" dirty="0" smtClean="0">
                <a:solidFill>
                  <a:srgbClr val="1A1A70"/>
                </a:solidFill>
              </a:rPr>
              <a:t>int a[10] [10], b[10][10], c[10][10];</a:t>
            </a:r>
          </a:p>
          <a:p>
            <a:pPr eaLnBrk="1" hangingPunct="1"/>
            <a:r>
              <a:rPr lang="en-US" sz="1800" b="1" dirty="0" smtClean="0">
                <a:solidFill>
                  <a:srgbClr val="1A1A70"/>
                </a:solidFill>
              </a:rPr>
              <a:t> a = b + c; </a:t>
            </a:r>
            <a:r>
              <a:rPr lang="en-US" sz="1800" b="1" dirty="0" smtClean="0">
                <a:solidFill>
                  <a:srgbClr val="7028C0"/>
                </a:solidFill>
              </a:rPr>
              <a:t>// Not allowed</a:t>
            </a:r>
            <a:endParaRPr lang="en-US" sz="1800" b="1" dirty="0" smtClean="0">
              <a:solidFill>
                <a:srgbClr val="7028C0"/>
              </a:solidFill>
              <a:latin typeface="Arial"/>
            </a:endParaRPr>
          </a:p>
          <a:p>
            <a:pPr eaLnBrk="1" hangingPunct="1"/>
            <a:endParaRPr lang="en-US" sz="1800" b="1" dirty="0" smtClean="0">
              <a:solidFill>
                <a:srgbClr val="1A1A70"/>
              </a:solidFill>
              <a:latin typeface="Arial"/>
            </a:endParaRPr>
          </a:p>
          <a:p>
            <a:pPr eaLnBrk="1" hangingPunct="1"/>
            <a:r>
              <a:rPr lang="en-US" sz="1800" b="1" dirty="0" smtClean="0">
                <a:solidFill>
                  <a:srgbClr val="1A1A70"/>
                </a:solidFill>
                <a:latin typeface="Arial"/>
              </a:rPr>
              <a:t>/*Element by element*/</a:t>
            </a:r>
          </a:p>
          <a:p>
            <a:pPr eaLnBrk="1" hangingPunct="1"/>
            <a:r>
              <a:rPr lang="en-US" sz="1800" b="1" dirty="0" smtClean="0">
                <a:solidFill>
                  <a:srgbClr val="1A1A70"/>
                </a:solidFill>
                <a:latin typeface="Arial"/>
              </a:rPr>
              <a:t>for(i=0; i&lt;=9; i++)</a:t>
            </a:r>
          </a:p>
          <a:p>
            <a:pPr eaLnBrk="1" hangingPunct="1"/>
            <a:r>
              <a:rPr lang="en-US" sz="1800" b="1" dirty="0" smtClean="0">
                <a:solidFill>
                  <a:srgbClr val="1A1A70"/>
                </a:solidFill>
                <a:latin typeface="Arial"/>
              </a:rPr>
              <a:t>{</a:t>
            </a:r>
          </a:p>
          <a:p>
            <a:pPr eaLnBrk="1" hangingPunct="1"/>
            <a:r>
              <a:rPr lang="en-US" sz="1800" b="1" dirty="0" smtClean="0">
                <a:solidFill>
                  <a:srgbClr val="1A1A70"/>
                </a:solidFill>
                <a:latin typeface="Arial"/>
              </a:rPr>
              <a:t>      for(j=0; j&lt;=9; j++)</a:t>
            </a:r>
          </a:p>
          <a:p>
            <a:pPr eaLnBrk="1" hangingPunct="1"/>
            <a:r>
              <a:rPr lang="en-US" sz="1800" b="1" dirty="0" smtClean="0">
                <a:solidFill>
                  <a:srgbClr val="1A1A70"/>
                </a:solidFill>
                <a:latin typeface="Arial"/>
              </a:rPr>
              <a:t>      {</a:t>
            </a:r>
          </a:p>
          <a:p>
            <a:pPr eaLnBrk="1" hangingPunct="1"/>
            <a:r>
              <a:rPr lang="en-US" sz="1800" b="1" dirty="0">
                <a:solidFill>
                  <a:srgbClr val="1A1A70"/>
                </a:solidFill>
                <a:latin typeface="Arial"/>
              </a:rPr>
              <a:t>	</a:t>
            </a:r>
            <a:r>
              <a:rPr lang="en-US" sz="1800" b="1" dirty="0" smtClean="0">
                <a:solidFill>
                  <a:srgbClr val="1A1A70"/>
                </a:solidFill>
                <a:latin typeface="Arial"/>
              </a:rPr>
              <a:t>c[ i ] = a[ i ] + b[ i ] ;</a:t>
            </a:r>
          </a:p>
          <a:p>
            <a:pPr eaLnBrk="1" hangingPunct="1"/>
            <a:r>
              <a:rPr lang="en-US" sz="1800" b="1" dirty="0" smtClean="0">
                <a:solidFill>
                  <a:srgbClr val="1A1A70"/>
                </a:solidFill>
                <a:latin typeface="Arial"/>
              </a:rPr>
              <a:t>      }</a:t>
            </a:r>
          </a:p>
          <a:p>
            <a:pPr eaLnBrk="1" hangingPunct="1"/>
            <a:r>
              <a:rPr lang="en-US" sz="1800" b="1" dirty="0" smtClean="0">
                <a:solidFill>
                  <a:srgbClr val="1A1A70"/>
                </a:solidFill>
                <a:latin typeface="Arial"/>
              </a:rPr>
              <a:t>}</a:t>
            </a:r>
            <a:endParaRPr lang="en-US" sz="1800" dirty="0" smtClean="0">
              <a:solidFill>
                <a:srgbClr val="1A1A70"/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783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533400"/>
          </a:xfrm>
        </p:spPr>
        <p:txBody>
          <a:bodyPr/>
          <a:lstStyle/>
          <a:p>
            <a:r>
              <a:rPr lang="en-US" sz="3200" b="1" dirty="0" smtClean="0"/>
              <a:t>2-D Arrays and Functions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685800" y="914400"/>
            <a:ext cx="8001000" cy="13388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1A1A70"/>
                </a:solidFill>
              </a:rPr>
              <a:t>We can pass 2-D arrays to functions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1A1A70"/>
                </a:solidFill>
              </a:rPr>
              <a:t>An array will be passed to a function using its name (base address)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1A1A70"/>
                </a:solidFill>
              </a:rPr>
              <a:t>We should pass the length of each dimension of the array.</a:t>
            </a:r>
            <a:endParaRPr lang="en-US" b="1" dirty="0">
              <a:solidFill>
                <a:srgbClr val="1A1A70"/>
              </a:solidFill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85800" y="2534484"/>
            <a:ext cx="3581400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>
            <a:bevelT w="165100" prst="coolSlant"/>
            <a:bevelB prst="slope"/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365760" indent="-256032" algn="just" fontAlgn="auto">
              <a:spcBef>
                <a:spcPts val="400"/>
              </a:spcBef>
              <a:spcAft>
                <a:spcPts val="0"/>
              </a:spcAft>
              <a:buClr>
                <a:srgbClr val="3167D3"/>
              </a:buClr>
              <a:buSzPct val="68000"/>
              <a:defRPr/>
            </a:pPr>
            <a:r>
              <a:rPr lang="en-US" sz="1800" b="1" dirty="0" smtClean="0">
                <a:solidFill>
                  <a:srgbClr val="C00000"/>
                </a:solidFill>
                <a:latin typeface="Arial" charset="0"/>
              </a:rPr>
              <a:t>Examples: Passing Array</a:t>
            </a:r>
          </a:p>
          <a:p>
            <a:pPr eaLnBrk="1" hangingPunct="1"/>
            <a:r>
              <a:rPr lang="en-US" sz="1800" b="1" dirty="0" smtClean="0">
                <a:solidFill>
                  <a:srgbClr val="1A1A70"/>
                </a:solidFill>
              </a:rPr>
              <a:t>  int a[m][n], b[m][n];</a:t>
            </a:r>
          </a:p>
          <a:p>
            <a:pPr eaLnBrk="1" hangingPunct="1"/>
            <a:r>
              <a:rPr lang="en-US" sz="1800" b="1" dirty="0">
                <a:solidFill>
                  <a:srgbClr val="1A1A70"/>
                </a:solidFill>
              </a:rPr>
              <a:t> </a:t>
            </a:r>
            <a:r>
              <a:rPr lang="en-US" sz="1800" b="1" dirty="0" smtClean="0">
                <a:solidFill>
                  <a:srgbClr val="1A1A70"/>
                </a:solidFill>
              </a:rPr>
              <a:t> </a:t>
            </a:r>
          </a:p>
          <a:p>
            <a:pPr eaLnBrk="1" hangingPunct="1"/>
            <a:r>
              <a:rPr lang="en-US" sz="1800" b="1" dirty="0">
                <a:solidFill>
                  <a:srgbClr val="1A1A70"/>
                </a:solidFill>
              </a:rPr>
              <a:t> </a:t>
            </a:r>
            <a:r>
              <a:rPr lang="en-US" sz="1800" b="1" dirty="0" smtClean="0">
                <a:solidFill>
                  <a:srgbClr val="1A1A70"/>
                </a:solidFill>
              </a:rPr>
              <a:t> print( a, b, m, n);</a:t>
            </a:r>
          </a:p>
          <a:p>
            <a:pPr eaLnBrk="1" hangingPunct="1"/>
            <a:r>
              <a:rPr lang="en-US" sz="1800" b="1" dirty="0" smtClean="0">
                <a:solidFill>
                  <a:srgbClr val="1A1A70"/>
                </a:solidFill>
              </a:rPr>
              <a:t>   </a:t>
            </a:r>
            <a:endParaRPr lang="en-US" sz="1800" b="1" dirty="0" smtClean="0">
              <a:solidFill>
                <a:srgbClr val="1A1A70"/>
              </a:solidFill>
              <a:latin typeface="Arial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495800" y="2514600"/>
            <a:ext cx="4191000" cy="1754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>
            <a:bevelT w="165100" prst="coolSlant"/>
            <a:bevelB prst="slope"/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365760" indent="-256032" algn="just" fontAlgn="auto">
              <a:spcBef>
                <a:spcPts val="400"/>
              </a:spcBef>
              <a:spcAft>
                <a:spcPts val="0"/>
              </a:spcAft>
              <a:buClr>
                <a:srgbClr val="3167D3"/>
              </a:buClr>
              <a:buSzPct val="68000"/>
              <a:defRPr/>
            </a:pPr>
            <a:r>
              <a:rPr lang="en-US" sz="1800" b="1" dirty="0" smtClean="0">
                <a:solidFill>
                  <a:srgbClr val="C00000"/>
                </a:solidFill>
                <a:latin typeface="Arial" charset="0"/>
              </a:rPr>
              <a:t>Examples: Receiving an  Array</a:t>
            </a:r>
          </a:p>
          <a:p>
            <a:pPr eaLnBrk="1" hangingPunct="1"/>
            <a:r>
              <a:rPr lang="en-US" sz="1800" b="1" dirty="0" smtClean="0">
                <a:solidFill>
                  <a:srgbClr val="1A1A70"/>
                </a:solidFill>
              </a:rPr>
              <a:t>  </a:t>
            </a:r>
          </a:p>
          <a:p>
            <a:pPr eaLnBrk="1" hangingPunct="1"/>
            <a:r>
              <a:rPr lang="en-US" sz="1800" b="1" dirty="0">
                <a:solidFill>
                  <a:srgbClr val="1A1A70"/>
                </a:solidFill>
                <a:latin typeface="Arial"/>
              </a:rPr>
              <a:t> </a:t>
            </a:r>
            <a:r>
              <a:rPr lang="en-US" sz="1800" b="1" dirty="0" smtClean="0">
                <a:solidFill>
                  <a:srgbClr val="1A1A70"/>
                </a:solidFill>
                <a:latin typeface="Arial"/>
              </a:rPr>
              <a:t> print(int </a:t>
            </a:r>
            <a:r>
              <a:rPr lang="en-US" sz="1800" b="1" dirty="0" smtClean="0">
                <a:solidFill>
                  <a:srgbClr val="1A1A70"/>
                </a:solidFill>
              </a:rPr>
              <a:t>a</a:t>
            </a:r>
            <a:r>
              <a:rPr lang="en-US" sz="1800" b="1" dirty="0">
                <a:solidFill>
                  <a:srgbClr val="1A1A70"/>
                </a:solidFill>
              </a:rPr>
              <a:t>[ ] [n], </a:t>
            </a:r>
            <a:r>
              <a:rPr lang="en-US" sz="1800" b="1" dirty="0" smtClean="0">
                <a:solidFill>
                  <a:srgbClr val="1A1A70"/>
                </a:solidFill>
              </a:rPr>
              <a:t>int b</a:t>
            </a:r>
            <a:r>
              <a:rPr lang="en-US" sz="1800" b="1" dirty="0">
                <a:solidFill>
                  <a:srgbClr val="1A1A70"/>
                </a:solidFill>
              </a:rPr>
              <a:t>[ ] [n], m, n</a:t>
            </a:r>
            <a:r>
              <a:rPr lang="en-US" sz="1800" b="1" dirty="0" smtClean="0">
                <a:solidFill>
                  <a:srgbClr val="1A1A70"/>
                </a:solidFill>
                <a:latin typeface="Arial"/>
              </a:rPr>
              <a:t>)</a:t>
            </a:r>
          </a:p>
          <a:p>
            <a:pPr eaLnBrk="1" hangingPunct="1"/>
            <a:r>
              <a:rPr lang="en-US" sz="1800" b="1" dirty="0" smtClean="0">
                <a:solidFill>
                  <a:srgbClr val="1A1A70"/>
                </a:solidFill>
                <a:latin typeface="Arial"/>
              </a:rPr>
              <a:t>{</a:t>
            </a:r>
          </a:p>
          <a:p>
            <a:pPr eaLnBrk="1" hangingPunct="1"/>
            <a:r>
              <a:rPr lang="en-US" sz="1800" b="1" dirty="0" smtClean="0">
                <a:solidFill>
                  <a:srgbClr val="1A1A70"/>
                </a:solidFill>
                <a:latin typeface="Arial"/>
              </a:rPr>
              <a:t>	--function body--</a:t>
            </a:r>
          </a:p>
          <a:p>
            <a:pPr eaLnBrk="1" hangingPunct="1"/>
            <a:r>
              <a:rPr lang="en-US" sz="1800" b="1" dirty="0" smtClean="0">
                <a:solidFill>
                  <a:srgbClr val="1A1A70"/>
                </a:solidFill>
                <a:latin typeface="Arial"/>
              </a:rPr>
              <a:t>} 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476500" y="4694872"/>
            <a:ext cx="5105400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>
            <a:bevelT w="165100" prst="coolSlant"/>
            <a:bevelB prst="slope"/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365760" indent="-256032" algn="just" fontAlgn="auto">
              <a:spcBef>
                <a:spcPts val="400"/>
              </a:spcBef>
              <a:spcAft>
                <a:spcPts val="0"/>
              </a:spcAft>
              <a:buClr>
                <a:srgbClr val="3167D3"/>
              </a:buClr>
              <a:buSzPct val="68000"/>
              <a:defRPr/>
            </a:pPr>
            <a:r>
              <a:rPr lang="en-US" sz="1800" b="1" dirty="0" smtClean="0">
                <a:solidFill>
                  <a:srgbClr val="C00000"/>
                </a:solidFill>
                <a:latin typeface="Arial" charset="0"/>
              </a:rPr>
              <a:t>Examples: Function prototype</a:t>
            </a:r>
          </a:p>
          <a:p>
            <a:pPr eaLnBrk="1" hangingPunct="1"/>
            <a:r>
              <a:rPr lang="en-US" sz="1800" b="1" dirty="0" smtClean="0">
                <a:solidFill>
                  <a:srgbClr val="1A1A70"/>
                </a:solidFill>
              </a:rPr>
              <a:t>    </a:t>
            </a:r>
          </a:p>
          <a:p>
            <a:pPr eaLnBrk="1" hangingPunct="1"/>
            <a:r>
              <a:rPr lang="en-US" sz="1800" b="1" dirty="0">
                <a:solidFill>
                  <a:srgbClr val="1A1A70"/>
                </a:solidFill>
              </a:rPr>
              <a:t> </a:t>
            </a:r>
            <a:r>
              <a:rPr lang="en-US" sz="1800" b="1" dirty="0" smtClean="0">
                <a:solidFill>
                  <a:srgbClr val="1A1A70"/>
                </a:solidFill>
              </a:rPr>
              <a:t> print( int [ ][n], int b[ ] [n] , int, int);</a:t>
            </a:r>
          </a:p>
          <a:p>
            <a:pPr eaLnBrk="1" hangingPunct="1"/>
            <a:r>
              <a:rPr lang="en-US" sz="1800" b="1" dirty="0" smtClean="0">
                <a:solidFill>
                  <a:srgbClr val="1A1A70"/>
                </a:solidFill>
              </a:rPr>
              <a:t>   </a:t>
            </a:r>
            <a:endParaRPr lang="en-US" sz="1800" b="1" dirty="0" smtClean="0">
              <a:solidFill>
                <a:srgbClr val="1A1A70"/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763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8"/>
          <p:cNvSpPr>
            <a:spLocks noChangeArrowheads="1"/>
          </p:cNvSpPr>
          <p:nvPr/>
        </p:nvSpPr>
        <p:spPr bwMode="gray">
          <a:xfrm>
            <a:off x="1981200" y="2819400"/>
            <a:ext cx="5410200" cy="533400"/>
          </a:xfrm>
          <a:prstGeom prst="roundRect">
            <a:avLst>
              <a:gd name="adj" fmla="val 19046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2200" b="1" dirty="0">
                <a:solidFill>
                  <a:srgbClr val="C00000"/>
                </a:solidFill>
                <a:latin typeface="Verdana" pitchFamily="34" charset="0"/>
              </a:rPr>
              <a:t>Arrays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679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2D Arrays</a:t>
            </a:r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905000"/>
            <a:ext cx="388620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9144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A[3][3]={1,2,3,4,5,6,7,8,9};</a:t>
            </a:r>
          </a:p>
          <a:p>
            <a:r>
              <a:rPr lang="en-US" dirty="0"/>
              <a:t>A[3][3]={ {1,2,3},{4,5,6},{7,8,9} };  // array of 1D array</a:t>
            </a:r>
          </a:p>
          <a:p>
            <a:r>
              <a:rPr lang="en-US" dirty="0"/>
              <a:t>a[0][1] = a[0][0] + Size of Data Type</a:t>
            </a:r>
          </a:p>
        </p:txBody>
      </p:sp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981200"/>
            <a:ext cx="386715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447800" y="5266789"/>
          <a:ext cx="685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[0][1]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[0][2]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[1][0]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[1][1]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[1][2]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[2][0]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[2][1]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[2][2]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2400" y="5906869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Base                +0     +4       +8          +12     +16      etc.</a:t>
            </a:r>
          </a:p>
          <a:p>
            <a:r>
              <a:rPr lang="en-US" b="1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xmlns="" val="419847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Initializing  2D Arrays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990600"/>
            <a:ext cx="5105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 </a:t>
            </a:r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j;</a:t>
            </a:r>
          </a:p>
          <a:p>
            <a:r>
              <a:rPr lang="en-US" dirty="0"/>
              <a:t> 	</a:t>
            </a:r>
            <a:r>
              <a:rPr lang="en-US" dirty="0" err="1"/>
              <a:t>int</a:t>
            </a:r>
            <a:r>
              <a:rPr lang="en-US" dirty="0"/>
              <a:t> a[3][2] = { </a:t>
            </a:r>
          </a:p>
          <a:p>
            <a:r>
              <a:rPr lang="en-US" dirty="0"/>
              <a:t>			{ 1, 4 }, </a:t>
            </a:r>
          </a:p>
          <a:p>
            <a:r>
              <a:rPr lang="en-US" dirty="0"/>
              <a:t>			{ 5, 2 },</a:t>
            </a:r>
          </a:p>
          <a:p>
            <a:r>
              <a:rPr lang="en-US" dirty="0"/>
              <a:t>			 { 6, 5 }</a:t>
            </a:r>
          </a:p>
          <a:p>
            <a:r>
              <a:rPr lang="en-US" dirty="0"/>
              <a:t>		};</a:t>
            </a:r>
          </a:p>
          <a:p>
            <a:r>
              <a:rPr lang="en-US" dirty="0"/>
              <a:t> </a:t>
            </a:r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3;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{ </a:t>
            </a:r>
          </a:p>
          <a:p>
            <a:r>
              <a:rPr lang="en-US" b="1" dirty="0"/>
              <a:t>	for</a:t>
            </a:r>
            <a:r>
              <a:rPr lang="en-US" dirty="0"/>
              <a:t> (j = 0; j &lt; 2; j++)</a:t>
            </a:r>
          </a:p>
          <a:p>
            <a:r>
              <a:rPr lang="en-US" dirty="0"/>
              <a:t> 	{ 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("%d ", a[</a:t>
            </a:r>
            <a:r>
              <a:rPr lang="en-US" dirty="0" err="1"/>
              <a:t>i</a:t>
            </a:r>
            <a:r>
              <a:rPr lang="en-US" dirty="0"/>
              <a:t>][j]); 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("\n");</a:t>
            </a:r>
          </a:p>
          <a:p>
            <a:r>
              <a:rPr lang="en-US" dirty="0"/>
              <a:t> } </a:t>
            </a:r>
          </a:p>
          <a:p>
            <a:r>
              <a:rPr lang="en-US" b="1" dirty="0"/>
              <a:t>	return</a:t>
            </a:r>
            <a:r>
              <a:rPr lang="en-US" dirty="0"/>
              <a:t> 0;</a:t>
            </a:r>
          </a:p>
          <a:p>
            <a:endParaRPr lang="en-US" dirty="0"/>
          </a:p>
          <a:p>
            <a:r>
              <a:rPr lang="en-US" dirty="0"/>
              <a:t>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0" y="3505200"/>
            <a:ext cx="99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1 4 </a:t>
            </a:r>
          </a:p>
          <a:p>
            <a:r>
              <a:rPr lang="en-US" dirty="0"/>
              <a:t>5 2 </a:t>
            </a:r>
          </a:p>
          <a:p>
            <a:r>
              <a:rPr lang="en-US" dirty="0"/>
              <a:t>6 5</a:t>
            </a:r>
          </a:p>
        </p:txBody>
      </p:sp>
    </p:spTree>
    <p:extLst>
      <p:ext uri="{BB962C8B-B14F-4D97-AF65-F5344CB8AC3E}">
        <p14:creationId xmlns:p14="http://schemas.microsoft.com/office/powerpoint/2010/main" xmlns="" val="419847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Initializing  2D Arrays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990600"/>
            <a:ext cx="5105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 </a:t>
            </a:r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j;</a:t>
            </a:r>
          </a:p>
          <a:p>
            <a:r>
              <a:rPr lang="en-US" dirty="0"/>
              <a:t> 	</a:t>
            </a:r>
            <a:r>
              <a:rPr lang="en-US" dirty="0" err="1"/>
              <a:t>int</a:t>
            </a:r>
            <a:r>
              <a:rPr lang="en-US" dirty="0"/>
              <a:t> a[3][2] = { 1, 4, 5, 2, 6, 5 };</a:t>
            </a:r>
          </a:p>
          <a:p>
            <a:endParaRPr lang="en-US" dirty="0"/>
          </a:p>
          <a:p>
            <a:r>
              <a:rPr lang="en-US" dirty="0"/>
              <a:t>	 </a:t>
            </a:r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3;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	{ </a:t>
            </a:r>
          </a:p>
          <a:p>
            <a:r>
              <a:rPr lang="en-US" b="1" dirty="0"/>
              <a:t>		for</a:t>
            </a:r>
            <a:r>
              <a:rPr lang="en-US" dirty="0"/>
              <a:t> (j = 0; j &lt; 2; j++)</a:t>
            </a:r>
          </a:p>
          <a:p>
            <a:r>
              <a:rPr lang="en-US" dirty="0"/>
              <a:t> 		{ 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("%d ", a[</a:t>
            </a:r>
            <a:r>
              <a:rPr lang="en-US" dirty="0" err="1"/>
              <a:t>i</a:t>
            </a:r>
            <a:r>
              <a:rPr lang="en-US" dirty="0"/>
              <a:t>][j]); </a:t>
            </a:r>
          </a:p>
          <a:p>
            <a:r>
              <a:rPr lang="en-US" dirty="0"/>
              <a:t>		} 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("\n");</a:t>
            </a:r>
          </a:p>
          <a:p>
            <a:r>
              <a:rPr lang="en-US" dirty="0"/>
              <a:t>	 } </a:t>
            </a:r>
          </a:p>
          <a:p>
            <a:r>
              <a:rPr lang="en-US" b="1" dirty="0"/>
              <a:t>	return</a:t>
            </a:r>
            <a:r>
              <a:rPr lang="en-US" dirty="0"/>
              <a:t> 0;</a:t>
            </a:r>
          </a:p>
          <a:p>
            <a:endParaRPr lang="en-US" dirty="0"/>
          </a:p>
          <a:p>
            <a:r>
              <a:rPr lang="en-US" dirty="0"/>
              <a:t>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0" y="3505200"/>
            <a:ext cx="99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1 4 </a:t>
            </a:r>
          </a:p>
          <a:p>
            <a:r>
              <a:rPr lang="en-US" dirty="0"/>
              <a:t>5 2 </a:t>
            </a:r>
          </a:p>
          <a:p>
            <a:r>
              <a:rPr lang="en-US" dirty="0"/>
              <a:t>6 5</a:t>
            </a:r>
          </a:p>
        </p:txBody>
      </p:sp>
    </p:spTree>
    <p:extLst>
      <p:ext uri="{BB962C8B-B14F-4D97-AF65-F5344CB8AC3E}">
        <p14:creationId xmlns:p14="http://schemas.microsoft.com/office/powerpoint/2010/main" xmlns="" val="419847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Initializing  2D Arrays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990600"/>
            <a:ext cx="5105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 </a:t>
            </a:r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j;</a:t>
            </a:r>
          </a:p>
          <a:p>
            <a:r>
              <a:rPr lang="en-US" dirty="0"/>
              <a:t> 	</a:t>
            </a:r>
            <a:r>
              <a:rPr lang="en-US" dirty="0" err="1"/>
              <a:t>int</a:t>
            </a:r>
            <a:r>
              <a:rPr lang="en-US" dirty="0"/>
              <a:t> a[3][2] = { </a:t>
            </a:r>
          </a:p>
          <a:p>
            <a:r>
              <a:rPr lang="en-US" dirty="0"/>
              <a:t>			{ 1 },</a:t>
            </a:r>
          </a:p>
          <a:p>
            <a:r>
              <a:rPr lang="en-US" dirty="0"/>
              <a:t>			{ 5 , 2 },</a:t>
            </a:r>
          </a:p>
          <a:p>
            <a:r>
              <a:rPr lang="en-US" dirty="0"/>
              <a:t>			 { 6 }</a:t>
            </a:r>
          </a:p>
          <a:p>
            <a:r>
              <a:rPr lang="en-US" dirty="0"/>
              <a:t>		 };</a:t>
            </a:r>
          </a:p>
          <a:p>
            <a:endParaRPr lang="en-US" dirty="0"/>
          </a:p>
          <a:p>
            <a:r>
              <a:rPr lang="en-US" dirty="0"/>
              <a:t>	 </a:t>
            </a:r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3;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	{ </a:t>
            </a:r>
          </a:p>
          <a:p>
            <a:r>
              <a:rPr lang="en-US" b="1" dirty="0"/>
              <a:t>		for</a:t>
            </a:r>
            <a:r>
              <a:rPr lang="en-US" dirty="0"/>
              <a:t> (j = 0; j &lt; 2; j++)</a:t>
            </a:r>
          </a:p>
          <a:p>
            <a:r>
              <a:rPr lang="en-US" dirty="0"/>
              <a:t> 		{ 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("%d ", a[</a:t>
            </a:r>
            <a:r>
              <a:rPr lang="en-US" dirty="0" err="1"/>
              <a:t>i</a:t>
            </a:r>
            <a:r>
              <a:rPr lang="en-US" dirty="0"/>
              <a:t>][j]); </a:t>
            </a:r>
          </a:p>
          <a:p>
            <a:r>
              <a:rPr lang="en-US" dirty="0"/>
              <a:t>		} 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("\n");</a:t>
            </a:r>
          </a:p>
          <a:p>
            <a:r>
              <a:rPr lang="en-US" dirty="0"/>
              <a:t>	 } </a:t>
            </a:r>
          </a:p>
          <a:p>
            <a:r>
              <a:rPr lang="en-US" b="1" dirty="0"/>
              <a:t>	return</a:t>
            </a:r>
            <a:r>
              <a:rPr lang="en-US" dirty="0"/>
              <a:t> 0;</a:t>
            </a:r>
          </a:p>
          <a:p>
            <a:endParaRPr lang="en-US" dirty="0"/>
          </a:p>
          <a:p>
            <a:r>
              <a:rPr lang="en-US" dirty="0"/>
              <a:t>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0" y="3505200"/>
            <a:ext cx="99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1 0 </a:t>
            </a:r>
          </a:p>
          <a:p>
            <a:r>
              <a:rPr lang="en-US" dirty="0"/>
              <a:t>5 2 </a:t>
            </a:r>
          </a:p>
          <a:p>
            <a:r>
              <a:rPr lang="en-US" dirty="0"/>
              <a:t>6 0</a:t>
            </a:r>
          </a:p>
        </p:txBody>
      </p:sp>
    </p:spTree>
    <p:extLst>
      <p:ext uri="{BB962C8B-B14F-4D97-AF65-F5344CB8AC3E}">
        <p14:creationId xmlns:p14="http://schemas.microsoft.com/office/powerpoint/2010/main" xmlns="" val="419847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3D array – array of 2D Arrays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0575FBF-34B3-44B7-A1A7-53BFB59CD657}"/>
              </a:ext>
            </a:extLst>
          </p:cNvPr>
          <p:cNvSpPr txBox="1"/>
          <p:nvPr/>
        </p:nvSpPr>
        <p:spPr>
          <a:xfrm>
            <a:off x="533400" y="838200"/>
            <a:ext cx="8382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#include&lt;stdio.h&gt;</a:t>
            </a:r>
          </a:p>
          <a:p>
            <a:r>
              <a:rPr lang="en-IN" dirty="0"/>
              <a:t>int main()</a:t>
            </a:r>
          </a:p>
          <a:p>
            <a:r>
              <a:rPr lang="en-IN" dirty="0"/>
              <a:t> {</a:t>
            </a:r>
          </a:p>
          <a:p>
            <a:r>
              <a:rPr lang="en-IN" dirty="0"/>
              <a:t>        int </a:t>
            </a:r>
            <a:r>
              <a:rPr lang="en-IN" dirty="0" err="1"/>
              <a:t>i</a:t>
            </a:r>
            <a:r>
              <a:rPr lang="en-IN" dirty="0"/>
              <a:t>, </a:t>
            </a:r>
            <a:r>
              <a:rPr lang="en-IN" dirty="0" err="1"/>
              <a:t>j,k</a:t>
            </a:r>
            <a:r>
              <a:rPr lang="en-IN" dirty="0"/>
              <a:t>;</a:t>
            </a:r>
          </a:p>
          <a:p>
            <a:r>
              <a:rPr lang="en-IN" dirty="0"/>
              <a:t>        int a[2][3][4] = {</a:t>
            </a:r>
          </a:p>
          <a:p>
            <a:r>
              <a:rPr lang="en-IN" dirty="0"/>
              <a:t>                     { {1, 2, 3, 4}, {5, 6, 7, 8}, {9, 10, 11, 12} },</a:t>
            </a:r>
          </a:p>
          <a:p>
            <a:r>
              <a:rPr lang="en-IN" dirty="0"/>
              <a:t>                     { {13,14, 15, 16}, {17, 18, 19, 20}, {21, 22, 23, 24} }</a:t>
            </a:r>
          </a:p>
          <a:p>
            <a:r>
              <a:rPr lang="en-IN" dirty="0"/>
              <a:t>                 };</a:t>
            </a:r>
          </a:p>
          <a:p>
            <a:r>
              <a:rPr lang="en-IN" dirty="0"/>
              <a:t>         for 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2;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      for (j = 0; j &lt; 3; </a:t>
            </a:r>
            <a:r>
              <a:rPr lang="en-IN" dirty="0" err="1"/>
              <a:t>j++</a:t>
            </a:r>
            <a:r>
              <a:rPr lang="en-IN" dirty="0"/>
              <a:t>)</a:t>
            </a:r>
          </a:p>
          <a:p>
            <a:r>
              <a:rPr lang="en-IN" dirty="0"/>
              <a:t>                {</a:t>
            </a:r>
          </a:p>
          <a:p>
            <a:r>
              <a:rPr lang="en-IN" dirty="0"/>
              <a:t>                        for (k = 0; k &lt; 4; k++)</a:t>
            </a:r>
          </a:p>
          <a:p>
            <a:r>
              <a:rPr lang="en-IN" dirty="0"/>
              <a:t>                        {</a:t>
            </a:r>
          </a:p>
          <a:p>
            <a:r>
              <a:rPr lang="en-IN" dirty="0"/>
              <a:t>                                </a:t>
            </a:r>
            <a:r>
              <a:rPr lang="en-IN" dirty="0" err="1"/>
              <a:t>printf</a:t>
            </a:r>
            <a:r>
              <a:rPr lang="en-IN" dirty="0"/>
              <a:t>("%d ", a[</a:t>
            </a:r>
            <a:r>
              <a:rPr lang="en-IN" dirty="0" err="1"/>
              <a:t>i</a:t>
            </a:r>
            <a:r>
              <a:rPr lang="en-IN" dirty="0"/>
              <a:t>][j][k]);</a:t>
            </a:r>
          </a:p>
          <a:p>
            <a:r>
              <a:rPr lang="en-IN" dirty="0"/>
              <a:t>                           }</a:t>
            </a:r>
          </a:p>
          <a:p>
            <a:r>
              <a:rPr lang="en-IN" dirty="0"/>
              <a:t>                </a:t>
            </a:r>
            <a:r>
              <a:rPr lang="en-IN" dirty="0" err="1"/>
              <a:t>printf</a:t>
            </a:r>
            <a:r>
              <a:rPr lang="en-IN" dirty="0"/>
              <a:t>("\n");</a:t>
            </a:r>
          </a:p>
          <a:p>
            <a:r>
              <a:rPr lang="en-IN" dirty="0"/>
              <a:t>                  }</a:t>
            </a:r>
          </a:p>
          <a:p>
            <a:r>
              <a:rPr lang="en-IN" dirty="0"/>
              <a:t>                </a:t>
            </a:r>
            <a:r>
              <a:rPr lang="en-IN" dirty="0" err="1"/>
              <a:t>printf</a:t>
            </a:r>
            <a:r>
              <a:rPr lang="en-IN" dirty="0"/>
              <a:t>("\n");</a:t>
            </a:r>
          </a:p>
          <a:p>
            <a:r>
              <a:rPr lang="en-IN" dirty="0"/>
              <a:t>         }</a:t>
            </a:r>
          </a:p>
          <a:p>
            <a:r>
              <a:rPr lang="en-IN" dirty="0"/>
              <a:t>        return 0;</a:t>
            </a:r>
          </a:p>
          <a:p>
            <a:r>
              <a:rPr lang="en-IN" dirty="0"/>
              <a:t>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4398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Arrays - 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961072"/>
            <a:ext cx="8610600" cy="2169825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Definition: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Array is a derived data type. Array is a collections of variables of same type.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Fixed size, size defines the number of elements in the array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Stored in contiguous memory locations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Array element is accessed by its index value</a:t>
            </a:r>
          </a:p>
        </p:txBody>
      </p:sp>
      <p:pic>
        <p:nvPicPr>
          <p:cNvPr id="212994" name="Picture 2" descr="Arrays in 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419600"/>
            <a:ext cx="7086600" cy="1495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0109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Declaring &amp; Initializing Array</a:t>
            </a: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838200" y="1905000"/>
            <a:ext cx="8077200" cy="34214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>
            <a:bevelT w="165100" prst="coolSlant"/>
            <a:bevelB prst="slope"/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365760" indent="-256032" algn="just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sz="2000" b="1" dirty="0">
                <a:solidFill>
                  <a:srgbClr val="C00000"/>
                </a:solidFill>
                <a:latin typeface="Arial" charset="0"/>
                <a:cs typeface="+mn-cs"/>
              </a:rPr>
              <a:t>Declaration:    </a:t>
            </a:r>
            <a:r>
              <a:rPr lang="en-US" sz="1800" b="1" dirty="0"/>
              <a:t>type </a:t>
            </a:r>
            <a:r>
              <a:rPr lang="en-US" sz="1800" b="1" dirty="0" err="1"/>
              <a:t>Array_Name</a:t>
            </a:r>
            <a:r>
              <a:rPr lang="en-US" sz="1800" b="1" dirty="0"/>
              <a:t> [array size]</a:t>
            </a:r>
          </a:p>
          <a:p>
            <a:pPr marL="365760" indent="-256032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sz="1800" b="1" dirty="0">
                <a:solidFill>
                  <a:srgbClr val="C00000"/>
                </a:solidFill>
              </a:rPr>
              <a:t>			Example:</a:t>
            </a:r>
            <a:r>
              <a:rPr lang="en-US" sz="1800" b="1" dirty="0"/>
              <a:t>  5 element array of integer type</a:t>
            </a:r>
          </a:p>
          <a:p>
            <a:pPr marL="365760" indent="-256032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sz="1800" b="1" dirty="0"/>
              <a:t>                           int </a:t>
            </a:r>
            <a:r>
              <a:rPr lang="en-US" sz="1800" b="1" dirty="0" err="1"/>
              <a:t>arr</a:t>
            </a:r>
            <a:r>
              <a:rPr lang="en-US" sz="1800" b="1" dirty="0"/>
              <a:t> [5];</a:t>
            </a:r>
          </a:p>
          <a:p>
            <a:pPr marL="365760" indent="-256032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IN" sz="1800" dirty="0"/>
              <a:t>                           </a:t>
            </a:r>
            <a:r>
              <a:rPr lang="en-IN" sz="1800" b="1" dirty="0"/>
              <a:t>int </a:t>
            </a:r>
            <a:r>
              <a:rPr lang="en-IN" sz="1800" b="1" dirty="0" err="1"/>
              <a:t>arr</a:t>
            </a:r>
            <a:r>
              <a:rPr lang="en-IN" sz="1800" b="1" dirty="0"/>
              <a:t>[ ] = {1,2,3,4,5};</a:t>
            </a:r>
            <a:endParaRPr lang="en-US" sz="1800" b="1" dirty="0"/>
          </a:p>
          <a:p>
            <a:pPr marL="365760" indent="-256032" algn="just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endParaRPr lang="en-US" sz="2000" b="1" dirty="0">
              <a:solidFill>
                <a:srgbClr val="C00000"/>
              </a:solidFill>
              <a:latin typeface="Arial" charset="0"/>
              <a:cs typeface="+mn-cs"/>
            </a:endParaRPr>
          </a:p>
          <a:p>
            <a:pPr marL="365760" indent="-256032" algn="just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sz="2000" b="1" dirty="0">
                <a:solidFill>
                  <a:srgbClr val="C00000"/>
                </a:solidFill>
                <a:latin typeface="Arial" charset="0"/>
                <a:cs typeface="+mn-cs"/>
              </a:rPr>
              <a:t>Initialization:</a:t>
            </a:r>
          </a:p>
          <a:p>
            <a:pPr marL="365760" indent="-256032" algn="just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sz="2000" b="1" dirty="0">
                <a:solidFill>
                  <a:srgbClr val="C00000"/>
                </a:solidFill>
                <a:latin typeface="Arial" charset="0"/>
                <a:cs typeface="+mn-cs"/>
              </a:rPr>
              <a:t>			</a:t>
            </a:r>
            <a:r>
              <a:rPr lang="en-US" sz="1800" b="1" dirty="0"/>
              <a:t>for(j=0;</a:t>
            </a:r>
            <a:r>
              <a:rPr lang="en-US" sz="1800" b="1"/>
              <a:t>j&lt;5;,</a:t>
            </a:r>
            <a:r>
              <a:rPr lang="en-US" sz="1800" b="1" dirty="0"/>
              <a:t>j++)</a:t>
            </a:r>
          </a:p>
          <a:p>
            <a:pPr marL="365760" indent="-256032" algn="just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sz="1800" b="1" dirty="0"/>
              <a:t>			                       </a:t>
            </a:r>
            <a:r>
              <a:rPr lang="en-US" sz="1800" b="1" dirty="0" err="1"/>
              <a:t>arr</a:t>
            </a:r>
            <a:r>
              <a:rPr lang="en-US" sz="1800" b="1" dirty="0"/>
              <a:t> [ j ]=j+1</a:t>
            </a:r>
            <a:r>
              <a:rPr lang="en-US" b="1" dirty="0"/>
              <a:t>;</a:t>
            </a:r>
            <a:endParaRPr lang="en-US" dirty="0">
              <a:solidFill>
                <a:srgbClr val="333300"/>
              </a:solidFill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225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Declaring &amp; Initializing Array</a:t>
            </a: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533400" y="990601"/>
            <a:ext cx="8077200" cy="30675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>
            <a:bevelT w="165100" prst="coolSlant"/>
            <a:bevelB prst="slope"/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365760" indent="-256032" algn="just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b="1" dirty="0"/>
              <a:t>Array Size specified Directly:</a:t>
            </a:r>
          </a:p>
          <a:p>
            <a:pPr marL="365760" indent="-256032" algn="just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b="1" dirty="0" err="1"/>
              <a:t>int</a:t>
            </a:r>
            <a:r>
              <a:rPr lang="en-US" dirty="0"/>
              <a:t> num[5] = {2,8,7,6,0}; </a:t>
            </a:r>
          </a:p>
          <a:p>
            <a:pPr marL="365760" indent="-256032" algn="just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b="1" dirty="0"/>
              <a:t>Array Size specified In-Directly:</a:t>
            </a:r>
          </a:p>
          <a:p>
            <a:pPr marL="365760" indent="-256032" algn="just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b="1" dirty="0" err="1"/>
              <a:t>int</a:t>
            </a:r>
            <a:r>
              <a:rPr lang="en-US" dirty="0"/>
              <a:t> num[] = {2,8,7,6,0};</a:t>
            </a:r>
          </a:p>
          <a:p>
            <a:pPr marL="365760" indent="-256032" algn="just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endParaRPr lang="en-US" dirty="0">
              <a:solidFill>
                <a:srgbClr val="333300"/>
              </a:solidFill>
              <a:latin typeface="Arial" charset="0"/>
              <a:cs typeface="+mn-cs"/>
            </a:endParaRPr>
          </a:p>
        </p:txBody>
      </p:sp>
      <p:pic>
        <p:nvPicPr>
          <p:cNvPr id="112642" name="Picture 2" descr="http://2.bp.blogspot.com/_ynkoLGkpwXY/TFV2iMt48vI/AAAAAAAAAlY/WzmaDdkJP6M/s1600/c-array-1d-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4495800"/>
            <a:ext cx="4591050" cy="20574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1225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" y="113773"/>
            <a:ext cx="8817120" cy="492532"/>
          </a:xfrm>
        </p:spPr>
        <p:txBody>
          <a:bodyPr lIns="82945" tIns="28737" rIns="82945" bIns="41473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3200" b="1" dirty="0"/>
              <a:t>Visualizing 1-D Arrays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195841" y="914400"/>
            <a:ext cx="8817120" cy="13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09600" y="1861609"/>
            <a:ext cx="8706720" cy="957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090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just" eaLnBrk="1">
              <a:spcAft>
                <a:spcPts val="1293"/>
              </a:spcAft>
            </a:pPr>
            <a:r>
              <a:rPr lang="en-IN" sz="1900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N" sz="19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Representing a single dimension Array</a:t>
            </a:r>
          </a:p>
          <a:p>
            <a:pPr algn="just" eaLnBrk="1">
              <a:spcAft>
                <a:spcPts val="1293"/>
              </a:spcAft>
            </a:pPr>
            <a:r>
              <a:rPr lang="en-IN" sz="1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IN" sz="19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N" sz="1900" dirty="0" err="1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IN" sz="1900" dirty="0">
                <a:solidFill>
                  <a:schemeClr val="accent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A[10];	</a:t>
            </a:r>
            <a:r>
              <a:rPr lang="en-IN" sz="1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endParaRPr lang="en-IN" sz="19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eaLnBrk="1">
              <a:spcAft>
                <a:spcPts val="1293"/>
              </a:spcAft>
            </a:pPr>
            <a:endParaRPr lang="en-IN" sz="19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3352800"/>
          <a:ext cx="7620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[1]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[2]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[3]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[4]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[5]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[6]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[7]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[8]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[9]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200" y="399288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Base                +0     +4       +8          +12     +16      etc.</a:t>
            </a:r>
          </a:p>
          <a:p>
            <a:r>
              <a:rPr lang="en-US" b="1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xmlns="" val="37957579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Accessing Arrays &amp; Operations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914400"/>
            <a:ext cx="80010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Individual element can be accessed using Index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85800" y="1828801"/>
            <a:ext cx="3581400" cy="20621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>
            <a:bevelT w="165100" prst="coolSlant"/>
            <a:bevelB prst="slope"/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365760" indent="-256032" algn="just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sz="2000" b="1" dirty="0">
                <a:solidFill>
                  <a:srgbClr val="C00000"/>
                </a:solidFill>
                <a:latin typeface="Arial" charset="0"/>
                <a:cs typeface="+mn-cs"/>
              </a:rPr>
              <a:t>Example:</a:t>
            </a:r>
          </a:p>
          <a:p>
            <a:pPr lvl="0" eaLnBrk="1" hangingPunct="1"/>
            <a:endParaRPr lang="en-US" sz="1800" b="1" dirty="0"/>
          </a:p>
          <a:p>
            <a:pPr lvl="0" eaLnBrk="1" hangingPunct="1"/>
            <a:r>
              <a:rPr lang="en-US" sz="1800" b="1" dirty="0"/>
              <a:t> </a:t>
            </a:r>
            <a:r>
              <a:rPr lang="en-US" sz="1800" b="1" dirty="0" err="1">
                <a:solidFill>
                  <a:srgbClr val="1A1A70"/>
                </a:solidFill>
                <a:latin typeface="Arial"/>
                <a:cs typeface="+mn-cs"/>
              </a:rPr>
              <a:t>Int</a:t>
            </a:r>
            <a:r>
              <a:rPr lang="en-US" sz="1800" b="1" dirty="0">
                <a:solidFill>
                  <a:srgbClr val="1A1A70"/>
                </a:solidFill>
                <a:latin typeface="Arial"/>
                <a:cs typeface="+mn-cs"/>
              </a:rPr>
              <a:t> </a:t>
            </a:r>
            <a:r>
              <a:rPr lang="en-US" sz="1800" b="1" dirty="0" err="1">
                <a:solidFill>
                  <a:srgbClr val="1A1A70"/>
                </a:solidFill>
                <a:latin typeface="Arial"/>
                <a:cs typeface="+mn-cs"/>
              </a:rPr>
              <a:t>arr</a:t>
            </a:r>
            <a:r>
              <a:rPr lang="en-US" sz="1800" b="1" dirty="0">
                <a:solidFill>
                  <a:srgbClr val="1A1A70"/>
                </a:solidFill>
                <a:latin typeface="Arial"/>
                <a:cs typeface="+mn-cs"/>
              </a:rPr>
              <a:t> [10];</a:t>
            </a:r>
          </a:p>
          <a:p>
            <a:pPr lvl="0" eaLnBrk="1" hangingPunct="1"/>
            <a:endParaRPr lang="en-US" sz="1800" b="1" dirty="0">
              <a:solidFill>
                <a:srgbClr val="1A1A70"/>
              </a:solidFill>
              <a:latin typeface="Arial"/>
              <a:cs typeface="+mn-cs"/>
            </a:endParaRPr>
          </a:p>
          <a:p>
            <a:pPr lvl="0" eaLnBrk="1" hangingPunct="1"/>
            <a:endParaRPr lang="en-US" sz="1800" b="1" dirty="0">
              <a:solidFill>
                <a:srgbClr val="1A1A70"/>
              </a:solidFill>
              <a:latin typeface="Arial"/>
              <a:cs typeface="+mn-cs"/>
            </a:endParaRPr>
          </a:p>
          <a:p>
            <a:pPr lvl="0" eaLnBrk="1" hangingPunct="1"/>
            <a:r>
              <a:rPr lang="en-US" sz="1800" b="1" dirty="0">
                <a:solidFill>
                  <a:srgbClr val="1A1A70"/>
                </a:solidFill>
                <a:latin typeface="Arial"/>
                <a:cs typeface="+mn-cs"/>
              </a:rPr>
              <a:t>Int value = </a:t>
            </a:r>
            <a:r>
              <a:rPr lang="en-US" sz="1800" b="1" dirty="0" err="1">
                <a:solidFill>
                  <a:srgbClr val="1A1A70"/>
                </a:solidFill>
                <a:latin typeface="Arial"/>
                <a:cs typeface="+mn-cs"/>
              </a:rPr>
              <a:t>arr</a:t>
            </a:r>
            <a:r>
              <a:rPr lang="en-US" sz="1800" b="1" dirty="0">
                <a:solidFill>
                  <a:srgbClr val="1A1A70"/>
                </a:solidFill>
                <a:latin typeface="Arial"/>
                <a:cs typeface="+mn-cs"/>
              </a:rPr>
              <a:t>[0];</a:t>
            </a:r>
          </a:p>
          <a:p>
            <a:pPr lvl="0" eaLnBrk="1" hangingPunct="1"/>
            <a:endParaRPr lang="en-US" sz="1800" dirty="0">
              <a:solidFill>
                <a:srgbClr val="1A1A70"/>
              </a:solidFill>
              <a:latin typeface="Arial"/>
              <a:cs typeface="+mn-cs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85800" y="4114800"/>
            <a:ext cx="3581400" cy="26161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>
            <a:bevelT w="165100" prst="coolSlant"/>
            <a:bevelB prst="slope"/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365760" indent="-256032" algn="just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sz="2000" b="1" dirty="0">
                <a:solidFill>
                  <a:srgbClr val="C00000"/>
                </a:solidFill>
                <a:latin typeface="Arial" charset="0"/>
                <a:cs typeface="+mn-cs"/>
              </a:rPr>
              <a:t>Examples:</a:t>
            </a:r>
          </a:p>
          <a:p>
            <a:pPr lvl="0" eaLnBrk="1" hangingPunct="1"/>
            <a:endParaRPr lang="en-US" sz="1800" b="1" dirty="0"/>
          </a:p>
          <a:p>
            <a:pPr lvl="0" eaLnBrk="1" hangingPunct="1"/>
            <a:r>
              <a:rPr lang="en-US" sz="1800" b="1" dirty="0" err="1">
                <a:solidFill>
                  <a:srgbClr val="1A1A70"/>
                </a:solidFill>
                <a:latin typeface="Arial"/>
                <a:cs typeface="+mn-cs"/>
              </a:rPr>
              <a:t>int</a:t>
            </a:r>
            <a:r>
              <a:rPr lang="en-US" sz="1800" b="1" dirty="0">
                <a:solidFill>
                  <a:srgbClr val="1A1A70"/>
                </a:solidFill>
                <a:latin typeface="Arial"/>
                <a:cs typeface="+mn-cs"/>
              </a:rPr>
              <a:t> </a:t>
            </a:r>
            <a:r>
              <a:rPr lang="en-US" sz="1800" b="1" dirty="0" err="1">
                <a:solidFill>
                  <a:srgbClr val="1A1A70"/>
                </a:solidFill>
                <a:latin typeface="Arial"/>
                <a:cs typeface="+mn-cs"/>
              </a:rPr>
              <a:t>arr</a:t>
            </a:r>
            <a:r>
              <a:rPr lang="en-US" sz="1800" b="1" dirty="0">
                <a:solidFill>
                  <a:srgbClr val="1A1A70"/>
                </a:solidFill>
                <a:latin typeface="Arial"/>
                <a:cs typeface="+mn-cs"/>
              </a:rPr>
              <a:t> [10];</a:t>
            </a:r>
          </a:p>
          <a:p>
            <a:pPr lvl="0" eaLnBrk="1" hangingPunct="1"/>
            <a:r>
              <a:rPr lang="en-US" sz="1800" b="1" dirty="0" err="1">
                <a:solidFill>
                  <a:srgbClr val="1A1A70"/>
                </a:solidFill>
                <a:latin typeface="Arial"/>
                <a:cs typeface="+mn-cs"/>
              </a:rPr>
              <a:t>int</a:t>
            </a:r>
            <a:r>
              <a:rPr lang="en-US" sz="1800" b="1" dirty="0">
                <a:solidFill>
                  <a:srgbClr val="1A1A70"/>
                </a:solidFill>
                <a:latin typeface="Arial"/>
                <a:cs typeface="+mn-cs"/>
              </a:rPr>
              <a:t> </a:t>
            </a:r>
            <a:r>
              <a:rPr lang="en-US" sz="1800" b="1" dirty="0" err="1">
                <a:solidFill>
                  <a:srgbClr val="1A1A70"/>
                </a:solidFill>
                <a:latin typeface="Arial"/>
                <a:cs typeface="+mn-cs"/>
              </a:rPr>
              <a:t>i</a:t>
            </a:r>
            <a:r>
              <a:rPr lang="en-US" sz="1800" b="1" dirty="0">
                <a:solidFill>
                  <a:srgbClr val="1A1A70"/>
                </a:solidFill>
                <a:latin typeface="Arial"/>
                <a:cs typeface="+mn-cs"/>
              </a:rPr>
              <a:t>=0;</a:t>
            </a:r>
          </a:p>
          <a:p>
            <a:pPr lvl="0" eaLnBrk="1" hangingPunct="1"/>
            <a:endParaRPr lang="en-US" sz="1800" b="1" dirty="0">
              <a:solidFill>
                <a:srgbClr val="1A1A70"/>
              </a:solidFill>
              <a:latin typeface="Arial"/>
              <a:cs typeface="+mn-cs"/>
            </a:endParaRPr>
          </a:p>
          <a:p>
            <a:pPr lvl="0" eaLnBrk="1" hangingPunct="1"/>
            <a:endParaRPr lang="en-US" sz="1800" b="1" dirty="0">
              <a:solidFill>
                <a:srgbClr val="1A1A70"/>
              </a:solidFill>
              <a:latin typeface="Arial"/>
              <a:cs typeface="+mn-cs"/>
            </a:endParaRPr>
          </a:p>
          <a:p>
            <a:pPr lvl="0" eaLnBrk="1" hangingPunct="1"/>
            <a:endParaRPr lang="en-US" sz="1800" b="1" dirty="0">
              <a:solidFill>
                <a:srgbClr val="1A1A70"/>
              </a:solidFill>
              <a:latin typeface="Arial"/>
              <a:cs typeface="+mn-cs"/>
            </a:endParaRPr>
          </a:p>
          <a:p>
            <a:pPr lvl="0" eaLnBrk="1" hangingPunct="1"/>
            <a:r>
              <a:rPr lang="en-US" sz="1800" b="1" dirty="0">
                <a:solidFill>
                  <a:srgbClr val="1A1A70"/>
                </a:solidFill>
                <a:latin typeface="Arial"/>
                <a:cs typeface="+mn-cs"/>
              </a:rPr>
              <a:t>Int value = </a:t>
            </a:r>
            <a:r>
              <a:rPr lang="en-US" sz="1800" b="1" dirty="0" err="1">
                <a:solidFill>
                  <a:srgbClr val="1A1A70"/>
                </a:solidFill>
                <a:latin typeface="Arial"/>
                <a:cs typeface="+mn-cs"/>
              </a:rPr>
              <a:t>arr</a:t>
            </a:r>
            <a:r>
              <a:rPr lang="en-US" sz="1800" b="1" dirty="0">
                <a:solidFill>
                  <a:srgbClr val="1A1A70"/>
                </a:solidFill>
                <a:latin typeface="Arial"/>
                <a:cs typeface="+mn-cs"/>
              </a:rPr>
              <a:t>[</a:t>
            </a:r>
            <a:r>
              <a:rPr lang="en-US" sz="1800" b="1" dirty="0" err="1">
                <a:solidFill>
                  <a:srgbClr val="1A1A70"/>
                </a:solidFill>
                <a:latin typeface="Arial"/>
                <a:cs typeface="+mn-cs"/>
              </a:rPr>
              <a:t>i</a:t>
            </a:r>
            <a:r>
              <a:rPr lang="en-US" sz="1800" b="1" dirty="0">
                <a:solidFill>
                  <a:srgbClr val="1A1A70"/>
                </a:solidFill>
                <a:latin typeface="Arial"/>
                <a:cs typeface="+mn-cs"/>
              </a:rPr>
              <a:t>];</a:t>
            </a:r>
          </a:p>
          <a:p>
            <a:pPr lvl="0" eaLnBrk="1" hangingPunct="1"/>
            <a:endParaRPr lang="en-US" sz="1800" dirty="0">
              <a:solidFill>
                <a:srgbClr val="1A1A70"/>
              </a:solidFill>
              <a:latin typeface="Arial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95800" y="1828800"/>
            <a:ext cx="4191000" cy="42473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NOTE:</a:t>
            </a:r>
            <a:r>
              <a:rPr lang="en-IN" dirty="0"/>
              <a:t> </a:t>
            </a:r>
          </a:p>
          <a:p>
            <a:endParaRPr lang="en-IN" dirty="0"/>
          </a:p>
          <a:p>
            <a:pPr marL="342900" indent="-342900" algn="just">
              <a:buFont typeface="+mj-lt"/>
              <a:buAutoNum type="arabicPeriod"/>
            </a:pPr>
            <a:r>
              <a:rPr lang="en-IN" dirty="0"/>
              <a:t>Don't try to access an element that is not in the array such as the eleventh element of a ten element array.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Case of “ out of bounds”</a:t>
            </a:r>
            <a:endParaRPr lang="en-IN" dirty="0"/>
          </a:p>
          <a:p>
            <a:pPr marL="342900" indent="-342900" algn="just">
              <a:buFont typeface="+mj-lt"/>
              <a:buAutoNum type="arabicPeriod"/>
            </a:pPr>
            <a:endParaRPr lang="en-IN" dirty="0"/>
          </a:p>
          <a:p>
            <a:pPr marL="342900" indent="-342900" algn="just">
              <a:buFont typeface="+mj-lt"/>
              <a:buAutoNum type="arabicPeriod"/>
            </a:pPr>
            <a:r>
              <a:rPr lang="en-IN" dirty="0"/>
              <a:t>Attempting to access a value past the end of an array will either crash your program or worse retrieve garbage data without telling you that an error occurred.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383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" y="113773"/>
            <a:ext cx="8817120" cy="492532"/>
          </a:xfrm>
        </p:spPr>
        <p:txBody>
          <a:bodyPr lIns="82945" tIns="28737" rIns="82945" bIns="41473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3200" b="1" dirty="0"/>
              <a:t>Example of 1-D Array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195841" y="914400"/>
            <a:ext cx="8817120" cy="13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09600" y="1861609"/>
            <a:ext cx="8706720" cy="3777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090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just" eaLnBrk="1">
              <a:spcAft>
                <a:spcPts val="1293"/>
              </a:spcAft>
            </a:pPr>
            <a:r>
              <a:rPr lang="en-US" sz="2000" b="1" dirty="0" err="1">
                <a:solidFill>
                  <a:schemeClr val="tx2"/>
                </a:solidFill>
              </a:rPr>
              <a:t>int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iarr</a:t>
            </a:r>
            <a:r>
              <a:rPr lang="en-US" sz="2000" dirty="0">
                <a:solidFill>
                  <a:schemeClr val="tx2"/>
                </a:solidFill>
              </a:rPr>
              <a:t>[3] = {2, 3, 4}; </a:t>
            </a:r>
          </a:p>
          <a:p>
            <a:pPr algn="just" eaLnBrk="1">
              <a:spcAft>
                <a:spcPts val="1293"/>
              </a:spcAft>
            </a:pPr>
            <a:r>
              <a:rPr lang="en-US" sz="2000" b="1" dirty="0">
                <a:solidFill>
                  <a:schemeClr val="tx2"/>
                </a:solidFill>
              </a:rPr>
              <a:t>char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carr</a:t>
            </a:r>
            <a:r>
              <a:rPr lang="en-US" sz="2000" dirty="0">
                <a:solidFill>
                  <a:schemeClr val="tx2"/>
                </a:solidFill>
              </a:rPr>
              <a:t>[20] = “ACTS" ;</a:t>
            </a:r>
          </a:p>
          <a:p>
            <a:pPr algn="just" eaLnBrk="1">
              <a:spcAft>
                <a:spcPts val="1293"/>
              </a:spcAft>
            </a:pP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chemeClr val="tx2"/>
                </a:solidFill>
              </a:rPr>
              <a:t>float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farr</a:t>
            </a:r>
            <a:r>
              <a:rPr lang="en-US" sz="2000" dirty="0">
                <a:solidFill>
                  <a:schemeClr val="tx2"/>
                </a:solidFill>
              </a:rPr>
              <a:t>[3] = {12.5,13.5,14.5} ;</a:t>
            </a:r>
            <a:endParaRPr lang="en-IN" sz="19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57579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232840"/>
            <a:ext cx="8817120" cy="492532"/>
          </a:xfrm>
        </p:spPr>
        <p:txBody>
          <a:bodyPr lIns="82945" tIns="28737" rIns="82945" bIns="41473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3200" b="1" dirty="0"/>
              <a:t>program on 1-D Array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195841" y="914400"/>
            <a:ext cx="8817120" cy="13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706720" cy="4996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090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just" eaLnBrk="1">
              <a:spcAft>
                <a:spcPts val="1293"/>
              </a:spcAft>
            </a:pPr>
            <a:r>
              <a:rPr lang="en-US" sz="2000" dirty="0">
                <a:solidFill>
                  <a:schemeClr val="tx2"/>
                </a:solidFill>
              </a:rPr>
              <a:t>#include &lt;</a:t>
            </a:r>
            <a:r>
              <a:rPr lang="en-US" sz="2000" dirty="0" err="1">
                <a:solidFill>
                  <a:schemeClr val="tx2"/>
                </a:solidFill>
              </a:rPr>
              <a:t>stdio.h</a:t>
            </a:r>
            <a:r>
              <a:rPr lang="en-US" sz="2000" dirty="0">
                <a:solidFill>
                  <a:schemeClr val="tx2"/>
                </a:solidFill>
              </a:rPr>
              <a:t>&gt; </a:t>
            </a:r>
          </a:p>
          <a:p>
            <a:pPr algn="just" eaLnBrk="1">
              <a:spcAft>
                <a:spcPts val="1293"/>
              </a:spcAft>
            </a:pPr>
            <a:r>
              <a:rPr lang="en-US" sz="2000" b="1" dirty="0" err="1">
                <a:solidFill>
                  <a:schemeClr val="tx2"/>
                </a:solidFill>
              </a:rPr>
              <a:t>int</a:t>
            </a:r>
            <a:r>
              <a:rPr lang="en-US" sz="2000" dirty="0">
                <a:solidFill>
                  <a:schemeClr val="tx2"/>
                </a:solidFill>
              </a:rPr>
              <a:t> main() </a:t>
            </a:r>
          </a:p>
          <a:p>
            <a:pPr algn="just" eaLnBrk="1">
              <a:spcAft>
                <a:spcPts val="1293"/>
              </a:spcAft>
            </a:pPr>
            <a:r>
              <a:rPr lang="en-US" sz="2000" dirty="0">
                <a:solidFill>
                  <a:schemeClr val="tx2"/>
                </a:solidFill>
              </a:rPr>
              <a:t>{ </a:t>
            </a:r>
          </a:p>
          <a:p>
            <a:pPr algn="just" eaLnBrk="1">
              <a:spcAft>
                <a:spcPts val="1293"/>
              </a:spcAft>
            </a:pPr>
            <a:r>
              <a:rPr lang="en-US" sz="2000" b="1" dirty="0">
                <a:solidFill>
                  <a:schemeClr val="tx2"/>
                </a:solidFill>
              </a:rPr>
              <a:t>		int</a:t>
            </a:r>
            <a:r>
              <a:rPr lang="en-US" sz="2000" dirty="0">
                <a:solidFill>
                  <a:schemeClr val="tx2"/>
                </a:solidFill>
              </a:rPr>
              <a:t> num[] = {21,18,57,45,50};</a:t>
            </a:r>
          </a:p>
          <a:p>
            <a:pPr algn="just" eaLnBrk="1">
              <a:spcAft>
                <a:spcPts val="1293"/>
              </a:spcAft>
            </a:pPr>
            <a:r>
              <a:rPr lang="en-US" sz="2000" dirty="0">
                <a:solidFill>
                  <a:schemeClr val="tx2"/>
                </a:solidFill>
              </a:rPr>
              <a:t> 	</a:t>
            </a:r>
            <a:r>
              <a:rPr lang="en-US" sz="2000" b="1" dirty="0" err="1">
                <a:solidFill>
                  <a:schemeClr val="tx2"/>
                </a:solidFill>
              </a:rPr>
              <a:t>int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i</a:t>
            </a:r>
            <a:r>
              <a:rPr lang="en-US" sz="2000" dirty="0">
                <a:solidFill>
                  <a:schemeClr val="tx2"/>
                </a:solidFill>
              </a:rPr>
              <a:t>; </a:t>
            </a:r>
          </a:p>
          <a:p>
            <a:pPr algn="just" eaLnBrk="1">
              <a:spcAft>
                <a:spcPts val="1293"/>
              </a:spcAft>
            </a:pPr>
            <a:r>
              <a:rPr lang="en-US" sz="2000" b="1" dirty="0">
                <a:solidFill>
                  <a:schemeClr val="tx2"/>
                </a:solidFill>
              </a:rPr>
              <a:t>		for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dirty="0" err="1">
                <a:solidFill>
                  <a:schemeClr val="tx2"/>
                </a:solidFill>
              </a:rPr>
              <a:t>i</a:t>
            </a:r>
            <a:r>
              <a:rPr lang="en-US" sz="2000" dirty="0">
                <a:solidFill>
                  <a:schemeClr val="tx2"/>
                </a:solidFill>
              </a:rPr>
              <a:t>=0;i&lt;5;i++)</a:t>
            </a:r>
          </a:p>
          <a:p>
            <a:pPr algn="just" eaLnBrk="1">
              <a:spcAft>
                <a:spcPts val="1293"/>
              </a:spcAft>
            </a:pPr>
            <a:r>
              <a:rPr lang="en-US" sz="2000" dirty="0">
                <a:solidFill>
                  <a:schemeClr val="tx2"/>
                </a:solidFill>
              </a:rPr>
              <a:t> 	{ </a:t>
            </a:r>
          </a:p>
          <a:p>
            <a:pPr algn="just" eaLnBrk="1">
              <a:spcAft>
                <a:spcPts val="1293"/>
              </a:spcAft>
            </a:pPr>
            <a:r>
              <a:rPr lang="en-US" sz="2000" dirty="0">
                <a:solidFill>
                  <a:schemeClr val="tx2"/>
                </a:solidFill>
              </a:rPr>
              <a:t>			</a:t>
            </a:r>
            <a:r>
              <a:rPr lang="en-US" sz="2000" dirty="0" err="1">
                <a:solidFill>
                  <a:schemeClr val="tx2"/>
                </a:solidFill>
              </a:rPr>
              <a:t>printf</a:t>
            </a:r>
            <a:r>
              <a:rPr lang="en-US" sz="2000" dirty="0">
                <a:solidFill>
                  <a:schemeClr val="tx2"/>
                </a:solidFill>
              </a:rPr>
              <a:t>("\n Integer Array Element num[%d] : %d",i+1,num[</a:t>
            </a:r>
            <a:r>
              <a:rPr lang="en-US" sz="2000" dirty="0" err="1">
                <a:solidFill>
                  <a:schemeClr val="tx2"/>
                </a:solidFill>
              </a:rPr>
              <a:t>i</a:t>
            </a:r>
            <a:r>
              <a:rPr lang="en-US" sz="2000" dirty="0">
                <a:solidFill>
                  <a:schemeClr val="tx2"/>
                </a:solidFill>
              </a:rPr>
              <a:t>]);</a:t>
            </a:r>
          </a:p>
          <a:p>
            <a:pPr algn="just" eaLnBrk="1">
              <a:spcAft>
                <a:spcPts val="1293"/>
              </a:spcAft>
            </a:pPr>
            <a:r>
              <a:rPr lang="en-US" sz="2000" dirty="0">
                <a:solidFill>
                  <a:schemeClr val="tx2"/>
                </a:solidFill>
              </a:rPr>
              <a:t> 	} </a:t>
            </a:r>
          </a:p>
          <a:p>
            <a:pPr algn="just" eaLnBrk="1">
              <a:spcAft>
                <a:spcPts val="1293"/>
              </a:spcAft>
            </a:pPr>
            <a:r>
              <a:rPr lang="en-US" sz="2000" b="1" dirty="0">
                <a:solidFill>
                  <a:schemeClr val="tx2"/>
                </a:solidFill>
              </a:rPr>
              <a:t>		return</a:t>
            </a:r>
            <a:r>
              <a:rPr lang="en-US" sz="2000" dirty="0">
                <a:solidFill>
                  <a:schemeClr val="tx2"/>
                </a:solidFill>
              </a:rPr>
              <a:t> 0;</a:t>
            </a:r>
          </a:p>
          <a:p>
            <a:pPr algn="just" eaLnBrk="1">
              <a:spcAft>
                <a:spcPts val="1293"/>
              </a:spcAft>
            </a:pPr>
            <a:r>
              <a:rPr lang="en-US" sz="2000" dirty="0">
                <a:solidFill>
                  <a:schemeClr val="tx2"/>
                </a:solidFill>
              </a:rPr>
              <a:t> }</a:t>
            </a:r>
            <a:endParaRPr lang="en-IN" sz="19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57579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rygood">
  <a:themeElements>
    <a:clrScheme name="ms01_1 1">
      <a:dk1>
        <a:srgbClr val="1A1A70"/>
      </a:dk1>
      <a:lt1>
        <a:srgbClr val="FFFFFF"/>
      </a:lt1>
      <a:dk2>
        <a:srgbClr val="12449E"/>
      </a:dk2>
      <a:lt2>
        <a:srgbClr val="C0C0C0"/>
      </a:lt2>
      <a:accent1>
        <a:srgbClr val="3167D3"/>
      </a:accent1>
      <a:accent2>
        <a:srgbClr val="87A3E9"/>
      </a:accent2>
      <a:accent3>
        <a:srgbClr val="FFFFFF"/>
      </a:accent3>
      <a:accent4>
        <a:srgbClr val="14145F"/>
      </a:accent4>
      <a:accent5>
        <a:srgbClr val="ADB8E6"/>
      </a:accent5>
      <a:accent6>
        <a:srgbClr val="7A93D3"/>
      </a:accent6>
      <a:hlink>
        <a:srgbClr val="90B54D"/>
      </a:hlink>
      <a:folHlink>
        <a:srgbClr val="F6A23C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01_1 1">
        <a:dk1>
          <a:srgbClr val="1A1A70"/>
        </a:dk1>
        <a:lt1>
          <a:srgbClr val="FFFFFF"/>
        </a:lt1>
        <a:dk2>
          <a:srgbClr val="12449E"/>
        </a:dk2>
        <a:lt2>
          <a:srgbClr val="C0C0C0"/>
        </a:lt2>
        <a:accent1>
          <a:srgbClr val="3167D3"/>
        </a:accent1>
        <a:accent2>
          <a:srgbClr val="87A3E9"/>
        </a:accent2>
        <a:accent3>
          <a:srgbClr val="FFFFFF"/>
        </a:accent3>
        <a:accent4>
          <a:srgbClr val="14145F"/>
        </a:accent4>
        <a:accent5>
          <a:srgbClr val="ADB8E6"/>
        </a:accent5>
        <a:accent6>
          <a:srgbClr val="7A93D3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0E5D92"/>
        </a:dk1>
        <a:lt1>
          <a:srgbClr val="FFFFFF"/>
        </a:lt1>
        <a:dk2>
          <a:srgbClr val="137C9D"/>
        </a:dk2>
        <a:lt2>
          <a:srgbClr val="C0C0C0"/>
        </a:lt2>
        <a:accent1>
          <a:srgbClr val="35AACF"/>
        </a:accent1>
        <a:accent2>
          <a:srgbClr val="75CDB2"/>
        </a:accent2>
        <a:accent3>
          <a:srgbClr val="FFFFFF"/>
        </a:accent3>
        <a:accent4>
          <a:srgbClr val="0A4E7C"/>
        </a:accent4>
        <a:accent5>
          <a:srgbClr val="AED2E4"/>
        </a:accent5>
        <a:accent6>
          <a:srgbClr val="69BAA1"/>
        </a:accent6>
        <a:hlink>
          <a:srgbClr val="E8C86E"/>
        </a:hlink>
        <a:folHlink>
          <a:srgbClr val="1E68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164D60"/>
        </a:dk1>
        <a:lt1>
          <a:srgbClr val="FFFFFF"/>
        </a:lt1>
        <a:dk2>
          <a:srgbClr val="2A8486"/>
        </a:dk2>
        <a:lt2>
          <a:srgbClr val="C0C0C0"/>
        </a:lt2>
        <a:accent1>
          <a:srgbClr val="48BC77"/>
        </a:accent1>
        <a:accent2>
          <a:srgbClr val="ECCA4C"/>
        </a:accent2>
        <a:accent3>
          <a:srgbClr val="FFFFFF"/>
        </a:accent3>
        <a:accent4>
          <a:srgbClr val="114051"/>
        </a:accent4>
        <a:accent5>
          <a:srgbClr val="B1DABD"/>
        </a:accent5>
        <a:accent6>
          <a:srgbClr val="D6B744"/>
        </a:accent6>
        <a:hlink>
          <a:srgbClr val="3191E9"/>
        </a:hlink>
        <a:folHlink>
          <a:srgbClr val="E369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verygood">
  <a:themeElements>
    <a:clrScheme name="ms01_1 1">
      <a:dk1>
        <a:srgbClr val="1A1A70"/>
      </a:dk1>
      <a:lt1>
        <a:srgbClr val="FFFFFF"/>
      </a:lt1>
      <a:dk2>
        <a:srgbClr val="12449E"/>
      </a:dk2>
      <a:lt2>
        <a:srgbClr val="C0C0C0"/>
      </a:lt2>
      <a:accent1>
        <a:srgbClr val="3167D3"/>
      </a:accent1>
      <a:accent2>
        <a:srgbClr val="87A3E9"/>
      </a:accent2>
      <a:accent3>
        <a:srgbClr val="FFFFFF"/>
      </a:accent3>
      <a:accent4>
        <a:srgbClr val="14145F"/>
      </a:accent4>
      <a:accent5>
        <a:srgbClr val="ADB8E6"/>
      </a:accent5>
      <a:accent6>
        <a:srgbClr val="7A93D3"/>
      </a:accent6>
      <a:hlink>
        <a:srgbClr val="90B54D"/>
      </a:hlink>
      <a:folHlink>
        <a:srgbClr val="F6A23C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01_1 1">
        <a:dk1>
          <a:srgbClr val="1A1A70"/>
        </a:dk1>
        <a:lt1>
          <a:srgbClr val="FFFFFF"/>
        </a:lt1>
        <a:dk2>
          <a:srgbClr val="12449E"/>
        </a:dk2>
        <a:lt2>
          <a:srgbClr val="C0C0C0"/>
        </a:lt2>
        <a:accent1>
          <a:srgbClr val="3167D3"/>
        </a:accent1>
        <a:accent2>
          <a:srgbClr val="87A3E9"/>
        </a:accent2>
        <a:accent3>
          <a:srgbClr val="FFFFFF"/>
        </a:accent3>
        <a:accent4>
          <a:srgbClr val="14145F"/>
        </a:accent4>
        <a:accent5>
          <a:srgbClr val="ADB8E6"/>
        </a:accent5>
        <a:accent6>
          <a:srgbClr val="7A93D3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0E5D92"/>
        </a:dk1>
        <a:lt1>
          <a:srgbClr val="FFFFFF"/>
        </a:lt1>
        <a:dk2>
          <a:srgbClr val="137C9D"/>
        </a:dk2>
        <a:lt2>
          <a:srgbClr val="C0C0C0"/>
        </a:lt2>
        <a:accent1>
          <a:srgbClr val="35AACF"/>
        </a:accent1>
        <a:accent2>
          <a:srgbClr val="75CDB2"/>
        </a:accent2>
        <a:accent3>
          <a:srgbClr val="FFFFFF"/>
        </a:accent3>
        <a:accent4>
          <a:srgbClr val="0A4E7C"/>
        </a:accent4>
        <a:accent5>
          <a:srgbClr val="AED2E4"/>
        </a:accent5>
        <a:accent6>
          <a:srgbClr val="69BAA1"/>
        </a:accent6>
        <a:hlink>
          <a:srgbClr val="E8C86E"/>
        </a:hlink>
        <a:folHlink>
          <a:srgbClr val="1E68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164D60"/>
        </a:dk1>
        <a:lt1>
          <a:srgbClr val="FFFFFF"/>
        </a:lt1>
        <a:dk2>
          <a:srgbClr val="2A8486"/>
        </a:dk2>
        <a:lt2>
          <a:srgbClr val="C0C0C0"/>
        </a:lt2>
        <a:accent1>
          <a:srgbClr val="48BC77"/>
        </a:accent1>
        <a:accent2>
          <a:srgbClr val="ECCA4C"/>
        </a:accent2>
        <a:accent3>
          <a:srgbClr val="FFFFFF"/>
        </a:accent3>
        <a:accent4>
          <a:srgbClr val="114051"/>
        </a:accent4>
        <a:accent5>
          <a:srgbClr val="B1DABD"/>
        </a:accent5>
        <a:accent6>
          <a:srgbClr val="D6B744"/>
        </a:accent6>
        <a:hlink>
          <a:srgbClr val="3191E9"/>
        </a:hlink>
        <a:folHlink>
          <a:srgbClr val="E369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verygood">
  <a:themeElements>
    <a:clrScheme name="ms01_1 1">
      <a:dk1>
        <a:srgbClr val="1A1A70"/>
      </a:dk1>
      <a:lt1>
        <a:srgbClr val="FFFFFF"/>
      </a:lt1>
      <a:dk2>
        <a:srgbClr val="12449E"/>
      </a:dk2>
      <a:lt2>
        <a:srgbClr val="C0C0C0"/>
      </a:lt2>
      <a:accent1>
        <a:srgbClr val="3167D3"/>
      </a:accent1>
      <a:accent2>
        <a:srgbClr val="87A3E9"/>
      </a:accent2>
      <a:accent3>
        <a:srgbClr val="FFFFFF"/>
      </a:accent3>
      <a:accent4>
        <a:srgbClr val="14145F"/>
      </a:accent4>
      <a:accent5>
        <a:srgbClr val="ADB8E6"/>
      </a:accent5>
      <a:accent6>
        <a:srgbClr val="7A93D3"/>
      </a:accent6>
      <a:hlink>
        <a:srgbClr val="90B54D"/>
      </a:hlink>
      <a:folHlink>
        <a:srgbClr val="F6A23C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01_1 1">
        <a:dk1>
          <a:srgbClr val="1A1A70"/>
        </a:dk1>
        <a:lt1>
          <a:srgbClr val="FFFFFF"/>
        </a:lt1>
        <a:dk2>
          <a:srgbClr val="12449E"/>
        </a:dk2>
        <a:lt2>
          <a:srgbClr val="C0C0C0"/>
        </a:lt2>
        <a:accent1>
          <a:srgbClr val="3167D3"/>
        </a:accent1>
        <a:accent2>
          <a:srgbClr val="87A3E9"/>
        </a:accent2>
        <a:accent3>
          <a:srgbClr val="FFFFFF"/>
        </a:accent3>
        <a:accent4>
          <a:srgbClr val="14145F"/>
        </a:accent4>
        <a:accent5>
          <a:srgbClr val="ADB8E6"/>
        </a:accent5>
        <a:accent6>
          <a:srgbClr val="7A93D3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0E5D92"/>
        </a:dk1>
        <a:lt1>
          <a:srgbClr val="FFFFFF"/>
        </a:lt1>
        <a:dk2>
          <a:srgbClr val="137C9D"/>
        </a:dk2>
        <a:lt2>
          <a:srgbClr val="C0C0C0"/>
        </a:lt2>
        <a:accent1>
          <a:srgbClr val="35AACF"/>
        </a:accent1>
        <a:accent2>
          <a:srgbClr val="75CDB2"/>
        </a:accent2>
        <a:accent3>
          <a:srgbClr val="FFFFFF"/>
        </a:accent3>
        <a:accent4>
          <a:srgbClr val="0A4E7C"/>
        </a:accent4>
        <a:accent5>
          <a:srgbClr val="AED2E4"/>
        </a:accent5>
        <a:accent6>
          <a:srgbClr val="69BAA1"/>
        </a:accent6>
        <a:hlink>
          <a:srgbClr val="E8C86E"/>
        </a:hlink>
        <a:folHlink>
          <a:srgbClr val="1E68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164D60"/>
        </a:dk1>
        <a:lt1>
          <a:srgbClr val="FFFFFF"/>
        </a:lt1>
        <a:dk2>
          <a:srgbClr val="2A8486"/>
        </a:dk2>
        <a:lt2>
          <a:srgbClr val="C0C0C0"/>
        </a:lt2>
        <a:accent1>
          <a:srgbClr val="48BC77"/>
        </a:accent1>
        <a:accent2>
          <a:srgbClr val="ECCA4C"/>
        </a:accent2>
        <a:accent3>
          <a:srgbClr val="FFFFFF"/>
        </a:accent3>
        <a:accent4>
          <a:srgbClr val="114051"/>
        </a:accent4>
        <a:accent5>
          <a:srgbClr val="B1DABD"/>
        </a:accent5>
        <a:accent6>
          <a:srgbClr val="D6B744"/>
        </a:accent6>
        <a:hlink>
          <a:srgbClr val="3191E9"/>
        </a:hlink>
        <a:folHlink>
          <a:srgbClr val="E369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OOFile" ma:contentTypeID="0x0101006025706CF4CD034688BEBAE97A2E701D020200C3831ACA17D8814887A164412888521E" ma:contentTypeVersion="7" ma:contentTypeDescription="Create a new document." ma:contentTypeScope="" ma:versionID="ed1fea5d08807278759d338940aa9e8f">
  <xsd:schema xmlns:xsd="http://www.w3.org/2001/XMLSchema" xmlns:xs="http://www.w3.org/2001/XMLSchema" xmlns:p="http://schemas.microsoft.com/office/2006/metadata/properties" xmlns:ns2="145c5697-5eb5-440b-b2f1-a8273fb59250" targetNamespace="http://schemas.microsoft.com/office/2006/metadata/properties" ma:root="true" ma:fieldsID="174e4b03d57b3d621fa064bbab783e99" ns2:_="">
    <xsd:import namespace="145c5697-5eb5-440b-b2f1-a8273fb59250"/>
    <xsd:element name="properties">
      <xsd:complexType>
        <xsd:sequence>
          <xsd:element name="documentManagement">
            <xsd:complexType>
              <xsd:all>
                <xsd:element ref="ns2:AssetId" minOccurs="0"/>
                <xsd:element ref="ns2:AuthoringAssetId" minOccurs="0"/>
                <xsd:element ref="ns2:AssetType" minOccurs="0"/>
                <xsd:element ref="ns2:Markets" minOccurs="0"/>
                <xsd:element ref="ns2:NumericAssetId" minOccurs="0"/>
                <xsd:element ref="ns2:AppV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c5697-5eb5-440b-b2f1-a8273fb59250" elementFormDefault="qualified">
    <xsd:import namespace="http://schemas.microsoft.com/office/2006/documentManagement/types"/>
    <xsd:import namespace="http://schemas.microsoft.com/office/infopath/2007/PartnerControls"/>
    <xsd:element name="AssetId" ma:index="8" nillable="true" ma:displayName="AssetId" ma:indexed="true" ma:internalName="AssetId" ma:readOnly="false">
      <xsd:simpleType>
        <xsd:restriction base="dms:Text"/>
      </xsd:simpleType>
    </xsd:element>
    <xsd:element name="AuthoringAssetId" ma:index="9" nillable="true" ma:displayName="AuthoringAssetId" ma:indexed="true" ma:internalName="AuthoringAssetId" ma:readOnly="false">
      <xsd:simpleType>
        <xsd:restriction base="dms:Text"/>
      </xsd:simpleType>
    </xsd:element>
    <xsd:element name="AssetType" ma:index="10" nillable="true" ma:displayName="AssetType" ma:internalName="AssetType" ma:readOnly="false">
      <xsd:simpleType>
        <xsd:restriction base="dms:Text"/>
      </xsd:simpleType>
    </xsd:element>
    <xsd:element name="Markets" ma:index="11" nillable="true" ma:displayName="Markets" ma:internalName="Markets" ma:readOnly="false">
      <xsd:simpleType>
        <xsd:restriction base="dms:Text"/>
      </xsd:simpleType>
    </xsd:element>
    <xsd:element name="NumericAssetId" ma:index="12" nillable="true" ma:displayName="NumericAssetId" ma:indexed="true" ma:internalName="NumericAssetId" ma:readOnly="false">
      <xsd:simpleType>
        <xsd:restriction base="dms:Unknown"/>
      </xsd:simpleType>
    </xsd:element>
    <xsd:element name="AppVer" ma:index="13" nillable="true" ma:displayName="AppVer" ma:internalName="AppVer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umericAssetId xmlns="145c5697-5eb5-440b-b2f1-a8273fb59250" xsi:nil="true"/>
    <AssetType xmlns="145c5697-5eb5-440b-b2f1-a8273fb59250">TP</AssetType>
    <Markets xmlns="145c5697-5eb5-440b-b2f1-a8273fb59250" xsi:nil="true"/>
    <AppVer xmlns="145c5697-5eb5-440b-b2f1-a8273fb59250" xsi:nil="true"/>
    <AuthoringAssetId xmlns="145c5697-5eb5-440b-b2f1-a8273fb59250">TP001136799</AuthoringAssetId>
    <AssetId xmlns="145c5697-5eb5-440b-b2f1-a8273fb59250">TS001136799</AssetId>
  </documentManagement>
</p:properties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8B8B300C-072C-44B9-9187-A98E9B7B39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6B320C-784B-48CF-9387-8B12FE18A3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5c5697-5eb5-440b-b2f1-a8273fb592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E7145063-8963-4F41-8ED0-702CABF182ED}">
  <ds:schemaRefs>
    <ds:schemaRef ds:uri="http://purl.org/dc/terms/"/>
    <ds:schemaRef ds:uri="http://schemas.openxmlformats.org/package/2006/metadata/core-properties"/>
    <ds:schemaRef ds:uri="145c5697-5eb5-440b-b2f1-a8273fb59250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A78211FA-ADA8-4F3C-AC46-3F760DFB4F3C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verygood</Template>
  <TotalTime>12020</TotalTime>
  <Words>1517</Words>
  <Application>Microsoft Office PowerPoint</Application>
  <PresentationFormat>On-screen Show (4:3)</PresentationFormat>
  <Paragraphs>339</Paragraphs>
  <Slides>24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verygood</vt:lpstr>
      <vt:lpstr>1_verygood</vt:lpstr>
      <vt:lpstr>3_verygood</vt:lpstr>
      <vt:lpstr>C Programming</vt:lpstr>
      <vt:lpstr>Slide 2</vt:lpstr>
      <vt:lpstr>Arrays - Introduction</vt:lpstr>
      <vt:lpstr>Declaring &amp; Initializing Array</vt:lpstr>
      <vt:lpstr>Declaring &amp; Initializing Array</vt:lpstr>
      <vt:lpstr>Visualizing 1-D Arrays</vt:lpstr>
      <vt:lpstr>Accessing Arrays &amp; Operations</vt:lpstr>
      <vt:lpstr>Example of 1-D Array</vt:lpstr>
      <vt:lpstr>program on 1-D Array</vt:lpstr>
      <vt:lpstr>Example 1: Average of n numbers</vt:lpstr>
      <vt:lpstr>Example 2: Largest of n numbers</vt:lpstr>
      <vt:lpstr>1-D Array</vt:lpstr>
      <vt:lpstr>Slide 13</vt:lpstr>
      <vt:lpstr>Multidimensional Arrays</vt:lpstr>
      <vt:lpstr>Multidimensional Arrays</vt:lpstr>
      <vt:lpstr>Memory Representation – 2D Arrays</vt:lpstr>
      <vt:lpstr>Multidimensional Arrays - Initialization</vt:lpstr>
      <vt:lpstr>Accessing Array Elements &amp; Operations</vt:lpstr>
      <vt:lpstr>2-D Arrays and Functions</vt:lpstr>
      <vt:lpstr>2D Arrays</vt:lpstr>
      <vt:lpstr>Initializing  2D Arrays</vt:lpstr>
      <vt:lpstr>Initializing  2D Arrays</vt:lpstr>
      <vt:lpstr>Initializing  2D Arrays</vt:lpstr>
      <vt:lpstr>3D array – array of 2D Arrays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</dc:title>
  <dc:creator>CDAC1</dc:creator>
  <cp:lastModifiedBy>mahendra</cp:lastModifiedBy>
  <cp:revision>4286</cp:revision>
  <dcterms:created xsi:type="dcterms:W3CDTF">2012-06-25T07:19:09Z</dcterms:created>
  <dcterms:modified xsi:type="dcterms:W3CDTF">2021-09-28T14:04:42Z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kets">
    <vt:lpwstr/>
  </property>
  <property fmtid="{D5CDD505-2E9C-101B-9397-08002B2CF9AE}" pid="3" name="AssetType">
    <vt:lpwstr>TP</vt:lpwstr>
  </property>
  <property fmtid="{D5CDD505-2E9C-101B-9397-08002B2CF9AE}" pid="4" name="BugNumber">
    <vt:lpwstr>490681L</vt:lpwstr>
  </property>
  <property fmtid="{D5CDD505-2E9C-101B-9397-08002B2CF9AE}" pid="5" name="TPInstallLocation">
    <vt:lpwstr>{Document Themes}</vt:lpwstr>
  </property>
  <property fmtid="{D5CDD505-2E9C-101B-9397-08002B2CF9AE}" pid="6" name="PrimaryImageGen">
    <vt:lpwstr>1</vt:lpwstr>
  </property>
  <property fmtid="{D5CDD505-2E9C-101B-9397-08002B2CF9AE}" pid="7" name="display_urn:schemas-microsoft-com:office:office#APAuthor">
    <vt:lpwstr>REDMOND\cynvey</vt:lpwstr>
  </property>
  <property fmtid="{D5CDD505-2E9C-101B-9397-08002B2CF9AE}" pid="8" name="APAuthor">
    <vt:lpwstr>191</vt:lpwstr>
  </property>
  <property fmtid="{D5CDD505-2E9C-101B-9397-08002B2CF9AE}" pid="9" name="Milestone">
    <vt:lpwstr>Continuous</vt:lpwstr>
  </property>
  <property fmtid="{D5CDD505-2E9C-101B-9397-08002B2CF9AE}" pid="10" name="TPAppVersion">
    <vt:lpwstr>11</vt:lpwstr>
  </property>
  <property fmtid="{D5CDD505-2E9C-101B-9397-08002B2CF9AE}" pid="11" name="TPCommandLine">
    <vt:lpwstr>{PP} {FilePath}</vt:lpwstr>
  </property>
  <property fmtid="{D5CDD505-2E9C-101B-9397-08002B2CF9AE}" pid="12" name="AssetId">
    <vt:lpwstr>TS001136799</vt:lpwstr>
  </property>
  <property fmtid="{D5CDD505-2E9C-101B-9397-08002B2CF9AE}" pid="13" name="IsSearchable">
    <vt:lpwstr>0</vt:lpwstr>
  </property>
  <property fmtid="{D5CDD505-2E9C-101B-9397-08002B2CF9AE}" pid="14" name="NumericId">
    <vt:lpwstr>-1.00000000000000</vt:lpwstr>
  </property>
  <property fmtid="{D5CDD505-2E9C-101B-9397-08002B2CF9AE}" pid="15" name="PublishTargets">
    <vt:lpwstr>OfficeOnline</vt:lpwstr>
  </property>
  <property fmtid="{D5CDD505-2E9C-101B-9397-08002B2CF9AE}" pid="16" name="TPLaunchHelpLinkType">
    <vt:lpwstr>Template</vt:lpwstr>
  </property>
  <property fmtid="{D5CDD505-2E9C-101B-9397-08002B2CF9AE}" pid="17" name="TPFriendlyName">
    <vt:lpwstr>Sample presentation slides with animation (Blue bars design)</vt:lpwstr>
  </property>
  <property fmtid="{D5CDD505-2E9C-101B-9397-08002B2CF9AE}" pid="18" name="display_urn:schemas-microsoft-com:office:office#APEditor">
    <vt:lpwstr>REDMOND\v-luannv</vt:lpwstr>
  </property>
  <property fmtid="{D5CDD505-2E9C-101B-9397-08002B2CF9AE}" pid="19" name="APEditor">
    <vt:lpwstr>92</vt:lpwstr>
  </property>
  <property fmtid="{D5CDD505-2E9C-101B-9397-08002B2CF9AE}" pid="20" name="Provider">
    <vt:lpwstr>EY001138790</vt:lpwstr>
  </property>
  <property fmtid="{D5CDD505-2E9C-101B-9397-08002B2CF9AE}" pid="21" name="SourceTitle">
    <vt:lpwstr>Sample presentation slides with animation (Blue bars design)</vt:lpwstr>
  </property>
  <property fmtid="{D5CDD505-2E9C-101B-9397-08002B2CF9AE}" pid="22" name="TPApplication">
    <vt:lpwstr>PowerPoint</vt:lpwstr>
  </property>
  <property fmtid="{D5CDD505-2E9C-101B-9397-08002B2CF9AE}" pid="23" name="TPLaunchHelpLink">
    <vt:lpwstr/>
  </property>
  <property fmtid="{D5CDD505-2E9C-101B-9397-08002B2CF9AE}" pid="24" name="TemplateType">
    <vt:lpwstr>Presentations</vt:lpwstr>
  </property>
  <property fmtid="{D5CDD505-2E9C-101B-9397-08002B2CF9AE}" pid="25" name="OpenTemplate">
    <vt:lpwstr>1</vt:lpwstr>
  </property>
  <property fmtid="{D5CDD505-2E9C-101B-9397-08002B2CF9AE}" pid="26" name="UACurrentWords">
    <vt:lpwstr>0</vt:lpwstr>
  </property>
  <property fmtid="{D5CDD505-2E9C-101B-9397-08002B2CF9AE}" pid="27" name="UALocRecommendation">
    <vt:lpwstr>Localize</vt:lpwstr>
  </property>
  <property fmtid="{D5CDD505-2E9C-101B-9397-08002B2CF9AE}" pid="28" name="Applications">
    <vt:lpwstr>79;#Template 12;#66;#PowerPoint - Design Templt 2003;#67;#PowerPoint - Design Templt 12;#64;#PowerPoint 2003;#182;#Office XP;#65;#Microsoft Office PowerPoint 2007</vt:lpwstr>
  </property>
  <property fmtid="{D5CDD505-2E9C-101B-9397-08002B2CF9AE}" pid="29" name="TemplateStatus">
    <vt:lpwstr>Complete</vt:lpwstr>
  </property>
  <property fmtid="{D5CDD505-2E9C-101B-9397-08002B2CF9AE}" pid="30" name="ContentTypeId">
    <vt:lpwstr>0x0101006025706CF4CD034688BEBAE97A2E701D020200C3831ACA17D8814887A164412888521E</vt:lpwstr>
  </property>
  <property fmtid="{D5CDD505-2E9C-101B-9397-08002B2CF9AE}" pid="31" name="IsDeleted">
    <vt:lpwstr>0</vt:lpwstr>
  </property>
  <property fmtid="{D5CDD505-2E9C-101B-9397-08002B2CF9AE}" pid="32" name="ShowIn">
    <vt:lpwstr>Show everywhere</vt:lpwstr>
  </property>
  <property fmtid="{D5CDD505-2E9C-101B-9397-08002B2CF9AE}" pid="33" name="PublishStatusLookup">
    <vt:lpwstr>259288</vt:lpwstr>
  </property>
  <property fmtid="{D5CDD505-2E9C-101B-9397-08002B2CF9AE}" pid="34" name="TPClientViewer">
    <vt:lpwstr>Microsoft Office PowerPoint</vt:lpwstr>
  </property>
  <property fmtid="{D5CDD505-2E9C-101B-9397-08002B2CF9AE}" pid="35" name="TPComponent">
    <vt:lpwstr>PPTFiles</vt:lpwstr>
  </property>
  <property fmtid="{D5CDD505-2E9C-101B-9397-08002B2CF9AE}" pid="36" name="TPNamespace">
    <vt:lpwstr>POWERPNT</vt:lpwstr>
  </property>
  <property fmtid="{D5CDD505-2E9C-101B-9397-08002B2CF9AE}" pid="37" name="APTrustLevel">
    <vt:lpwstr>1.00000000000000</vt:lpwstr>
  </property>
  <property fmtid="{D5CDD505-2E9C-101B-9397-08002B2CF9AE}" pid="38" name="TrustLevel">
    <vt:lpwstr>Microsoft Managed Content</vt:lpwstr>
  </property>
  <property fmtid="{D5CDD505-2E9C-101B-9397-08002B2CF9AE}" pid="39" name="Content Type">
    <vt:lpwstr>OOFile</vt:lpwstr>
  </property>
  <property fmtid="{D5CDD505-2E9C-101B-9397-08002B2CF9AE}" pid="40" name="AuthoringAssetId">
    <vt:lpwstr>TP001136799</vt:lpwstr>
  </property>
  <property fmtid="{D5CDD505-2E9C-101B-9397-08002B2CF9AE}" pid="41" name="NumericAssetId">
    <vt:lpwstr/>
  </property>
  <property fmtid="{D5CDD505-2E9C-101B-9397-08002B2CF9AE}" pid="42" name="AppVer">
    <vt:lpwstr/>
  </property>
</Properties>
</file>