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Lst>
  <p:notesMasterIdLst>
    <p:notesMasterId r:id="rId57"/>
  </p:notesMasterIdLst>
  <p:handoutMasterIdLst>
    <p:handoutMasterId r:id="rId58"/>
  </p:handoutMasterIdLst>
  <p:sldIdLst>
    <p:sldId id="1153" r:id="rId7"/>
    <p:sldId id="419" r:id="rId8"/>
    <p:sldId id="794" r:id="rId9"/>
    <p:sldId id="728" r:id="rId10"/>
    <p:sldId id="729" r:id="rId11"/>
    <p:sldId id="754" r:id="rId12"/>
    <p:sldId id="730" r:id="rId13"/>
    <p:sldId id="731" r:id="rId14"/>
    <p:sldId id="762" r:id="rId15"/>
    <p:sldId id="732" r:id="rId16"/>
    <p:sldId id="759" r:id="rId17"/>
    <p:sldId id="760" r:id="rId18"/>
    <p:sldId id="761" r:id="rId19"/>
    <p:sldId id="764" r:id="rId20"/>
    <p:sldId id="765" r:id="rId21"/>
    <p:sldId id="766" r:id="rId22"/>
    <p:sldId id="768" r:id="rId23"/>
    <p:sldId id="769" r:id="rId24"/>
    <p:sldId id="773" r:id="rId25"/>
    <p:sldId id="774" r:id="rId26"/>
    <p:sldId id="780" r:id="rId27"/>
    <p:sldId id="778" r:id="rId28"/>
    <p:sldId id="785" r:id="rId29"/>
    <p:sldId id="786" r:id="rId30"/>
    <p:sldId id="779" r:id="rId31"/>
    <p:sldId id="781" r:id="rId32"/>
    <p:sldId id="783" r:id="rId33"/>
    <p:sldId id="784" r:id="rId34"/>
    <p:sldId id="1162" r:id="rId35"/>
    <p:sldId id="1163" r:id="rId36"/>
    <p:sldId id="1164" r:id="rId37"/>
    <p:sldId id="1161" r:id="rId38"/>
    <p:sldId id="787" r:id="rId39"/>
    <p:sldId id="788" r:id="rId40"/>
    <p:sldId id="789" r:id="rId41"/>
    <p:sldId id="790" r:id="rId42"/>
    <p:sldId id="791" r:id="rId43"/>
    <p:sldId id="792" r:id="rId44"/>
    <p:sldId id="793" r:id="rId45"/>
    <p:sldId id="776" r:id="rId46"/>
    <p:sldId id="1070" r:id="rId47"/>
    <p:sldId id="630" r:id="rId48"/>
    <p:sldId id="1171" r:id="rId49"/>
    <p:sldId id="1172" r:id="rId50"/>
    <p:sldId id="1170" r:id="rId51"/>
    <p:sldId id="631" r:id="rId52"/>
    <p:sldId id="633" r:id="rId53"/>
    <p:sldId id="635" r:id="rId54"/>
    <p:sldId id="641" r:id="rId55"/>
    <p:sldId id="1169"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008000"/>
    <a:srgbClr val="FF6600"/>
    <a:srgbClr val="800000"/>
    <a:srgbClr val="993300"/>
    <a:srgbClr val="000099"/>
    <a:srgbClr val="FF0000"/>
    <a:srgbClr val="33CC33"/>
    <a:srgbClr val="FF99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87900" autoAdjust="0"/>
  </p:normalViewPr>
  <p:slideViewPr>
    <p:cSldViewPr>
      <p:cViewPr>
        <p:scale>
          <a:sx n="70" d="100"/>
          <a:sy n="70" d="100"/>
        </p:scale>
        <p:origin x="1344" y="54"/>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F0487692-BE05-4CB9-805D-B6C955161B9D}"/>
    <pc:docChg chg="modSld">
      <pc:chgData name="mahendra.cdac@gmail.com" userId="036982265d87b8e5" providerId="LiveId" clId="{F0487692-BE05-4CB9-805D-B6C955161B9D}" dt="2021-05-05T04:43:02.204" v="66" actId="5793"/>
      <pc:docMkLst>
        <pc:docMk/>
      </pc:docMkLst>
      <pc:sldChg chg="modSp mod">
        <pc:chgData name="mahendra.cdac@gmail.com" userId="036982265d87b8e5" providerId="LiveId" clId="{F0487692-BE05-4CB9-805D-B6C955161B9D}" dt="2021-05-05T04:43:02.204" v="66" actId="5793"/>
        <pc:sldMkLst>
          <pc:docMk/>
          <pc:sldMk cId="3901549534" sldId="1070"/>
        </pc:sldMkLst>
        <pc:spChg chg="mod">
          <ac:chgData name="mahendra.cdac@gmail.com" userId="036982265d87b8e5" providerId="LiveId" clId="{F0487692-BE05-4CB9-805D-B6C955161B9D}" dt="2021-05-05T04:43:02.204" v="66" actId="5793"/>
          <ac:spMkLst>
            <pc:docMk/>
            <pc:sldMk cId="3901549534" sldId="1070"/>
            <ac:spMk id="2" creationId="{00000000-0000-0000-0000-000000000000}"/>
          </ac:spMkLst>
        </pc:spChg>
      </pc:sldChg>
      <pc:sldChg chg="modSp">
        <pc:chgData name="mahendra.cdac@gmail.com" userId="036982265d87b8e5" providerId="LiveId" clId="{F0487692-BE05-4CB9-805D-B6C955161B9D}" dt="2021-05-05T04:29:57.257" v="0" actId="1036"/>
        <pc:sldMkLst>
          <pc:docMk/>
          <pc:sldMk cId="1103026987" sldId="1162"/>
        </pc:sldMkLst>
        <pc:spChg chg="mod">
          <ac:chgData name="mahendra.cdac@gmail.com" userId="036982265d87b8e5" providerId="LiveId" clId="{F0487692-BE05-4CB9-805D-B6C955161B9D}" dt="2021-05-05T04:29:57.257" v="0" actId="1036"/>
          <ac:spMkLst>
            <pc:docMk/>
            <pc:sldMk cId="1103026987" sldId="1162"/>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pPr/>
              <a:t>05-05-2021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pPr/>
              <a:t>‹#›</a:t>
            </a:fld>
            <a:endParaRPr lang="en-IN"/>
          </a:p>
        </p:txBody>
      </p:sp>
    </p:spTree>
    <p:extLst>
      <p:ext uri="{BB962C8B-B14F-4D97-AF65-F5344CB8AC3E}">
        <p14:creationId xmlns:p14="http://schemas.microsoft.com/office/powerpoint/2010/main"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5/5/2021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techterms.com/definition/runtime"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techterms.com/definition/ra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Process_(computing)" TargetMode="External"/><Relationship Id="rId3" Type="http://schemas.openxmlformats.org/officeDocument/2006/relationships/hyperlink" Target="http://www.linuxnix.com/2011/07/find-block-size-linux.html" TargetMode="External"/><Relationship Id="rId7" Type="http://schemas.openxmlformats.org/officeDocument/2006/relationships/hyperlink" Target="http://en.wikipedia.org/w/index.php?title=Recvmsg&amp;action=edit&amp;redlink=1"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ndex.php?title=Sendmsg&amp;action=edit&amp;redlink=1" TargetMode="External"/><Relationship Id="rId5" Type="http://schemas.openxmlformats.org/officeDocument/2006/relationships/hyperlink" Target="http://en.wikipedia.org/wiki/File_descriptor" TargetMode="External"/><Relationship Id="rId4" Type="http://schemas.openxmlformats.org/officeDocument/2006/relationships/hyperlink" Target="http://en.wikipedia.org/wiki/Inter-process_communication" TargetMode="External"/><Relationship Id="rId9" Type="http://schemas.openxmlformats.org/officeDocument/2006/relationships/hyperlink" Target="http://en.wikipedia.org/wiki/Mkfif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20</a:t>
            </a:fld>
            <a:endParaRPr lang="en-US"/>
          </a:p>
        </p:txBody>
      </p:sp>
    </p:spTree>
    <p:extLst>
      <p:ext uri="{BB962C8B-B14F-4D97-AF65-F5344CB8AC3E}">
        <p14:creationId xmlns:p14="http://schemas.microsoft.com/office/powerpoint/2010/main" val="295170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21</a:t>
            </a:fld>
            <a:endParaRPr lang="en-US"/>
          </a:p>
        </p:txBody>
      </p:sp>
    </p:spTree>
    <p:extLst>
      <p:ext uri="{BB962C8B-B14F-4D97-AF65-F5344CB8AC3E}">
        <p14:creationId xmlns:p14="http://schemas.microsoft.com/office/powerpoint/2010/main" val="3232342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25</a:t>
            </a:fld>
            <a:endParaRPr lang="en-US"/>
          </a:p>
        </p:txBody>
      </p:sp>
    </p:spTree>
    <p:extLst>
      <p:ext uri="{BB962C8B-B14F-4D97-AF65-F5344CB8AC3E}">
        <p14:creationId xmlns:p14="http://schemas.microsoft.com/office/powerpoint/2010/main" val="254265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28</a:t>
            </a:fld>
            <a:endParaRPr lang="en-US"/>
          </a:p>
        </p:txBody>
      </p:sp>
    </p:spTree>
    <p:extLst>
      <p:ext uri="{BB962C8B-B14F-4D97-AF65-F5344CB8AC3E}">
        <p14:creationId xmlns:p14="http://schemas.microsoft.com/office/powerpoint/2010/main" val="240611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29</a:t>
            </a:fld>
            <a:endParaRPr lang="en-US"/>
          </a:p>
        </p:txBody>
      </p:sp>
    </p:spTree>
    <p:extLst>
      <p:ext uri="{BB962C8B-B14F-4D97-AF65-F5344CB8AC3E}">
        <p14:creationId xmlns:p14="http://schemas.microsoft.com/office/powerpoint/2010/main" val="240611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30</a:t>
            </a:fld>
            <a:endParaRPr lang="en-US"/>
          </a:p>
        </p:txBody>
      </p:sp>
    </p:spTree>
    <p:extLst>
      <p:ext uri="{BB962C8B-B14F-4D97-AF65-F5344CB8AC3E}">
        <p14:creationId xmlns:p14="http://schemas.microsoft.com/office/powerpoint/2010/main" val="2406111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31</a:t>
            </a:fld>
            <a:endParaRPr lang="en-US"/>
          </a:p>
        </p:txBody>
      </p:sp>
    </p:spTree>
    <p:extLst>
      <p:ext uri="{BB962C8B-B14F-4D97-AF65-F5344CB8AC3E}">
        <p14:creationId xmlns:p14="http://schemas.microsoft.com/office/powerpoint/2010/main" val="2406111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37</a:t>
            </a:fld>
            <a:endParaRPr lang="en-US"/>
          </a:p>
        </p:txBody>
      </p:sp>
    </p:spTree>
    <p:extLst>
      <p:ext uri="{BB962C8B-B14F-4D97-AF65-F5344CB8AC3E}">
        <p14:creationId xmlns:p14="http://schemas.microsoft.com/office/powerpoint/2010/main" val="207201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38</a:t>
            </a:fld>
            <a:endParaRPr lang="en-US"/>
          </a:p>
        </p:txBody>
      </p:sp>
    </p:spTree>
    <p:extLst>
      <p:ext uri="{BB962C8B-B14F-4D97-AF65-F5344CB8AC3E}">
        <p14:creationId xmlns:p14="http://schemas.microsoft.com/office/powerpoint/2010/main" val="427693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42</a:t>
            </a:fld>
            <a:endParaRPr lang="en-US"/>
          </a:p>
        </p:txBody>
      </p:sp>
    </p:spTree>
    <p:extLst>
      <p:ext uri="{BB962C8B-B14F-4D97-AF65-F5344CB8AC3E}">
        <p14:creationId xmlns:p14="http://schemas.microsoft.com/office/powerpoint/2010/main" val="304509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a:t>
            </a:fld>
            <a:endParaRPr lang="en-US"/>
          </a:p>
        </p:txBody>
      </p:sp>
    </p:spTree>
    <p:extLst>
      <p:ext uri="{BB962C8B-B14F-4D97-AF65-F5344CB8AC3E}">
        <p14:creationId xmlns:p14="http://schemas.microsoft.com/office/powerpoint/2010/main" val="2564097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43</a:t>
            </a:fld>
            <a:endParaRPr lang="en-US"/>
          </a:p>
        </p:txBody>
      </p:sp>
    </p:spTree>
    <p:extLst>
      <p:ext uri="{BB962C8B-B14F-4D97-AF65-F5344CB8AC3E}">
        <p14:creationId xmlns:p14="http://schemas.microsoft.com/office/powerpoint/2010/main" val="159209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44</a:t>
            </a:fld>
            <a:endParaRPr lang="en-US"/>
          </a:p>
        </p:txBody>
      </p:sp>
    </p:spTree>
    <p:extLst>
      <p:ext uri="{BB962C8B-B14F-4D97-AF65-F5344CB8AC3E}">
        <p14:creationId xmlns:p14="http://schemas.microsoft.com/office/powerpoint/2010/main" val="2518061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Latest</a:t>
            </a:r>
            <a:r>
              <a:rPr lang="en-US" baseline="0" dirty="0"/>
              <a:t> ISO C document at ISO site: 683 pages</a:t>
            </a:r>
            <a:endParaRPr lang="en-US" dirty="0"/>
          </a:p>
          <a:p>
            <a:r>
              <a:rPr lang="en-US" dirty="0"/>
              <a:t>http://www.iso.org/iso/home/store/catalogue_tc/catalogue_detail.htm?csnumber=57853</a:t>
            </a:r>
          </a:p>
          <a:p>
            <a:endParaRPr lang="en-US" dirty="0"/>
          </a:p>
          <a:p>
            <a:r>
              <a:rPr lang="en-US" dirty="0"/>
              <a:t>http://www.open-std.org/JTC1/sc22/wg14/www/standards.html</a:t>
            </a:r>
          </a:p>
        </p:txBody>
      </p:sp>
      <p:sp>
        <p:nvSpPr>
          <p:cNvPr id="4" name="Slide Number Placeholder 3"/>
          <p:cNvSpPr>
            <a:spLocks noGrp="1"/>
          </p:cNvSpPr>
          <p:nvPr>
            <p:ph type="sldNum" sz="quarter" idx="10"/>
          </p:nvPr>
        </p:nvSpPr>
        <p:spPr/>
        <p:txBody>
          <a:bodyPr/>
          <a:lstStyle/>
          <a:p>
            <a:fld id="{5B6EB2E8-AC2F-4F75-B2AF-4BCD048A8986}" type="slidenum">
              <a:rPr lang="en-US" smtClean="0"/>
              <a:pPr/>
              <a:t>45</a:t>
            </a:fld>
            <a:endParaRPr lang="en-US"/>
          </a:p>
        </p:txBody>
      </p:sp>
    </p:spTree>
    <p:extLst>
      <p:ext uri="{BB962C8B-B14F-4D97-AF65-F5344CB8AC3E}">
        <p14:creationId xmlns:p14="http://schemas.microsoft.com/office/powerpoint/2010/main" val="1595641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What is RTE?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Stands for "Runtime Environment." As soon as a software program is executed, it is in a </a:t>
            </a:r>
            <a:r>
              <a:rPr lang="en-US" sz="1200" b="0" i="0" u="none" strike="noStrike" kern="1200" dirty="0">
                <a:solidFill>
                  <a:schemeClr val="tx1"/>
                </a:solidFill>
                <a:effectLst/>
                <a:latin typeface="+mn-lt"/>
                <a:ea typeface="+mn-ea"/>
                <a:cs typeface="+mn-cs"/>
                <a:hlinkClick r:id="rId3"/>
              </a:rPr>
              <a:t>runtime</a:t>
            </a:r>
            <a:r>
              <a:rPr lang="en-US" sz="1200" b="0" i="0" kern="1200" dirty="0">
                <a:solidFill>
                  <a:schemeClr val="tx1"/>
                </a:solidFill>
                <a:effectLst/>
                <a:latin typeface="+mn-lt"/>
                <a:ea typeface="+mn-ea"/>
                <a:cs typeface="+mn-cs"/>
              </a:rPr>
              <a:t> state. In this state, the program can send instructions to the computer's processor and access the computer's memory (</a:t>
            </a:r>
            <a:r>
              <a:rPr lang="en-US" sz="1200" b="0" i="0" u="none" strike="noStrike" kern="1200" dirty="0">
                <a:solidFill>
                  <a:schemeClr val="tx1"/>
                </a:solidFill>
                <a:effectLst/>
                <a:latin typeface="+mn-lt"/>
                <a:ea typeface="+mn-ea"/>
                <a:cs typeface="+mn-cs"/>
                <a:hlinkClick r:id="rId4"/>
              </a:rPr>
              <a:t>RAM</a:t>
            </a:r>
            <a:r>
              <a:rPr lang="en-US" sz="1200" b="0" i="0" kern="1200" dirty="0">
                <a:solidFill>
                  <a:schemeClr val="tx1"/>
                </a:solidFill>
                <a:effectLst/>
                <a:latin typeface="+mn-lt"/>
                <a:ea typeface="+mn-ea"/>
                <a:cs typeface="+mn-cs"/>
              </a:rPr>
              <a:t>) and other system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Distinguish this from Development Environments and Build Environments.</a:t>
            </a:r>
          </a:p>
          <a:p>
            <a:r>
              <a:rPr lang="en-US" sz="1200" b="0" i="0" kern="1200" dirty="0">
                <a:solidFill>
                  <a:schemeClr val="tx1"/>
                </a:solidFill>
                <a:effectLst/>
                <a:latin typeface="+mn-lt"/>
                <a:ea typeface="+mn-ea"/>
                <a:cs typeface="+mn-cs"/>
              </a:rPr>
              <a:t>You will tend to find a hierarchy here.</a:t>
            </a:r>
          </a:p>
          <a:p>
            <a:r>
              <a:rPr lang="en-US" sz="1200" b="0" i="0" kern="1200" dirty="0">
                <a:solidFill>
                  <a:schemeClr val="tx1"/>
                </a:solidFill>
                <a:effectLst/>
                <a:latin typeface="+mn-lt"/>
                <a:ea typeface="+mn-ea"/>
                <a:cs typeface="+mn-cs"/>
              </a:rPr>
              <a:t>Run - Everything you need to execute a program, but no tools to change it.</a:t>
            </a:r>
          </a:p>
          <a:p>
            <a:r>
              <a:rPr lang="en-US" sz="1200" b="0" i="0" kern="1200" dirty="0">
                <a:solidFill>
                  <a:schemeClr val="tx1"/>
                </a:solidFill>
                <a:effectLst/>
                <a:latin typeface="+mn-lt"/>
                <a:ea typeface="+mn-ea"/>
                <a:cs typeface="+mn-cs"/>
              </a:rPr>
              <a:t>Build - Given some code written by someone </a:t>
            </a:r>
            <a:r>
              <a:rPr lang="en-US" sz="1200" b="0" i="0" kern="1200" dirty="0" err="1">
                <a:solidFill>
                  <a:schemeClr val="tx1"/>
                </a:solidFill>
                <a:effectLst/>
                <a:latin typeface="+mn-lt"/>
                <a:ea typeface="+mn-ea"/>
                <a:cs typeface="+mn-cs"/>
              </a:rPr>
              <a:t>eveything</a:t>
            </a:r>
            <a:r>
              <a:rPr lang="en-US" sz="1200" b="0" i="0" kern="1200" dirty="0">
                <a:solidFill>
                  <a:schemeClr val="tx1"/>
                </a:solidFill>
                <a:effectLst/>
                <a:latin typeface="+mn-lt"/>
                <a:ea typeface="+mn-ea"/>
                <a:cs typeface="+mn-cs"/>
              </a:rPr>
              <a:t> you need to compile or otherwise prepare an executable that you put into a Run environment. Build environments are pretty useless unless you can </a:t>
            </a:r>
            <a:r>
              <a:rPr lang="en-US" sz="1200" b="0" i="0" kern="1200" dirty="0" err="1">
                <a:solidFill>
                  <a:schemeClr val="tx1"/>
                </a:solidFill>
                <a:effectLst/>
                <a:latin typeface="+mn-lt"/>
                <a:ea typeface="+mn-ea"/>
                <a:cs typeface="+mn-cs"/>
              </a:rPr>
              <a:t>tets</a:t>
            </a:r>
            <a:r>
              <a:rPr lang="en-US" sz="1200" b="0" i="0" kern="1200" dirty="0">
                <a:solidFill>
                  <a:schemeClr val="tx1"/>
                </a:solidFill>
                <a:effectLst/>
                <a:latin typeface="+mn-lt"/>
                <a:ea typeface="+mn-ea"/>
                <a:cs typeface="+mn-cs"/>
              </a:rPr>
              <a:t> what you built, so they often include Run too. In Build you can't actually modify the code.</a:t>
            </a:r>
          </a:p>
          <a:p>
            <a:r>
              <a:rPr lang="en-US" sz="1200" b="0" i="0" kern="1200" dirty="0">
                <a:solidFill>
                  <a:schemeClr val="tx1"/>
                </a:solidFill>
                <a:effectLst/>
                <a:latin typeface="+mn-lt"/>
                <a:ea typeface="+mn-ea"/>
                <a:cs typeface="+mn-cs"/>
              </a:rPr>
              <a:t>Develop - Everything you need to write code, build it and test it. Code Editors and other such tools. Typically also includes Build and Run.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B6EB2E8-AC2F-4F75-B2AF-4BCD048A8986}" type="slidenum">
              <a:rPr lang="en-US" smtClean="0"/>
              <a:pPr/>
              <a:t>47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C is</a:t>
            </a:r>
            <a:r>
              <a:rPr lang="en-US" baseline="0" dirty="0"/>
              <a:t> a programming language. So. It is a language. Every language has some constructs to build the useful components using that. </a:t>
            </a:r>
          </a:p>
          <a:p>
            <a:endParaRPr lang="en-US" baseline="0" dirty="0"/>
          </a:p>
          <a:p>
            <a:r>
              <a:rPr lang="en-US" baseline="0" dirty="0"/>
              <a:t>We combine several constructs </a:t>
            </a:r>
            <a:r>
              <a:rPr lang="en-US" baseline="0" dirty="0" err="1"/>
              <a:t>i.e</a:t>
            </a:r>
            <a:r>
              <a:rPr lang="en-US" baseline="0" dirty="0"/>
              <a:t> building blocks and make a complete program. </a:t>
            </a:r>
          </a:p>
          <a:p>
            <a:endParaRPr lang="en-US" baseline="0" dirty="0"/>
          </a:p>
          <a:p>
            <a:r>
              <a:rPr lang="en-US" baseline="0" dirty="0"/>
              <a:t>Start writing a block. It should start with a curly brace and with another curly brace. We need to write all the statements in that block. Block should be given a name, if it is a function then we should give the name of the </a:t>
            </a:r>
            <a:r>
              <a:rPr lang="en-US" baseline="0" dirty="0" err="1"/>
              <a:t>fucntion</a:t>
            </a:r>
            <a:r>
              <a:rPr lang="en-US" baseline="0" dirty="0"/>
              <a:t>.</a:t>
            </a:r>
          </a:p>
          <a:p>
            <a:endParaRPr lang="en-US" baseline="0" dirty="0"/>
          </a:p>
          <a:p>
            <a:r>
              <a:rPr lang="en-US" baseline="0" dirty="0"/>
              <a:t>Each C program should have a main function. So, we can name our first block as “main”. We learn more about functions later. This block can be empty. </a:t>
            </a:r>
          </a:p>
          <a:p>
            <a:endParaRPr lang="en-US" baseline="0" dirty="0"/>
          </a:p>
          <a:p>
            <a:r>
              <a:rPr lang="en-US" baseline="0" dirty="0"/>
              <a:t>What is include statement? Why do we need it?</a:t>
            </a:r>
          </a:p>
          <a:p>
            <a:endParaRPr lang="en-US" baseline="0" dirty="0"/>
          </a:p>
          <a:p>
            <a:r>
              <a:rPr lang="en-US" baseline="0" dirty="0"/>
              <a:t>We are using a function </a:t>
            </a:r>
            <a:r>
              <a:rPr lang="en-US" baseline="0" dirty="0" err="1"/>
              <a:t>printf</a:t>
            </a:r>
            <a:r>
              <a:rPr lang="en-US" baseline="0" dirty="0"/>
              <a:t> which prints “hello world”. It is a </a:t>
            </a:r>
            <a:r>
              <a:rPr lang="en-US" baseline="0" dirty="0" err="1"/>
              <a:t>fucntion</a:t>
            </a:r>
            <a:r>
              <a:rPr lang="en-US" baseline="0" dirty="0"/>
              <a:t>..i.e. a block of statements which are not written by us. It is not part of C language. It is a function defined in C library. We should </a:t>
            </a:r>
            <a:r>
              <a:rPr lang="en-US" baseline="0" dirty="0" err="1"/>
              <a:t>tel</a:t>
            </a:r>
            <a:r>
              <a:rPr lang="en-US" baseline="0" dirty="0"/>
              <a:t> that the prototype of this </a:t>
            </a:r>
            <a:r>
              <a:rPr lang="en-US" baseline="0" dirty="0" err="1"/>
              <a:t>fucntion</a:t>
            </a:r>
            <a:r>
              <a:rPr lang="en-US" baseline="0" dirty="0"/>
              <a:t> is in </a:t>
            </a:r>
            <a:r>
              <a:rPr lang="en-US" baseline="0" dirty="0" err="1"/>
              <a:t>stdio.h</a:t>
            </a:r>
            <a:r>
              <a:rPr lang="en-US" baseline="0" dirty="0"/>
              <a:t>.</a:t>
            </a:r>
          </a:p>
          <a:p>
            <a:endParaRPr lang="en-US" baseline="0" dirty="0"/>
          </a:p>
          <a:p>
            <a:r>
              <a:rPr lang="en-US" baseline="0" dirty="0"/>
              <a:t>What is </a:t>
            </a:r>
            <a:r>
              <a:rPr lang="en-US" baseline="0" dirty="0" err="1"/>
              <a:t>stdio.h</a:t>
            </a:r>
            <a:r>
              <a:rPr lang="en-US" baseline="0" dirty="0"/>
              <a:t>?</a:t>
            </a:r>
          </a:p>
          <a:p>
            <a:r>
              <a:rPr lang="en-US" baseline="0" dirty="0"/>
              <a:t>It is a header file contains the definitions/prototypes of standard IO functions and other symbolic constants.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48</a:t>
            </a:fld>
            <a:endParaRPr lang="en-US"/>
          </a:p>
        </p:txBody>
      </p:sp>
    </p:spTree>
    <p:extLst>
      <p:ext uri="{BB962C8B-B14F-4D97-AF65-F5344CB8AC3E}">
        <p14:creationId xmlns:p14="http://schemas.microsoft.com/office/powerpoint/2010/main" val="155795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50</a:t>
            </a:fld>
            <a:endParaRPr lang="en-US"/>
          </a:p>
        </p:txBody>
      </p:sp>
    </p:spTree>
    <p:extLst>
      <p:ext uri="{BB962C8B-B14F-4D97-AF65-F5344CB8AC3E}">
        <p14:creationId xmlns:p14="http://schemas.microsoft.com/office/powerpoint/2010/main" val="18513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rgbClr val="000066"/>
                </a:solidFill>
              </a:rPr>
              <a:t>You can have many users logged into a system simultaneously, each running many programs. </a:t>
            </a:r>
          </a:p>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5</a:t>
            </a:fld>
            <a:endParaRPr lang="en-US"/>
          </a:p>
        </p:txBody>
      </p:sp>
    </p:spTree>
    <p:extLst>
      <p:ext uri="{BB962C8B-B14F-4D97-AF65-F5344CB8AC3E}">
        <p14:creationId xmlns:p14="http://schemas.microsoft.com/office/powerpoint/2010/main" val="311572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UNIX .vs. Linux</a:t>
            </a:r>
          </a:p>
          <a:p>
            <a:endParaRPr lang="en-US" dirty="0"/>
          </a:p>
          <a:p>
            <a:r>
              <a:rPr lang="en-US" sz="1200" b="0" i="0" kern="1200" dirty="0">
                <a:solidFill>
                  <a:schemeClr val="tx1"/>
                </a:solidFill>
                <a:effectLst/>
                <a:latin typeface="+mn-lt"/>
                <a:ea typeface="+mn-ea"/>
                <a:cs typeface="+mn-cs"/>
              </a:rPr>
              <a:t>Most of you might have wondered what the difference between UNIX and Linux is.</a:t>
            </a:r>
            <a:br>
              <a:rPr lang="en-US" dirty="0"/>
            </a:br>
            <a:r>
              <a:rPr lang="en-US" sz="1200" b="0" i="0" kern="1200" dirty="0">
                <a:solidFill>
                  <a:schemeClr val="tx1"/>
                </a:solidFill>
                <a:effectLst/>
                <a:latin typeface="+mn-lt"/>
                <a:ea typeface="+mn-ea"/>
                <a:cs typeface="+mn-cs"/>
              </a:rPr>
              <a:t>Here is some of the information I found out while </a:t>
            </a:r>
            <a:r>
              <a:rPr lang="en-US" sz="1200" b="0" i="0" kern="1200" dirty="0" err="1">
                <a:solidFill>
                  <a:schemeClr val="tx1"/>
                </a:solidFill>
                <a:effectLst/>
                <a:latin typeface="+mn-lt"/>
                <a:ea typeface="+mn-ea"/>
                <a:cs typeface="+mn-cs"/>
              </a:rPr>
              <a:t>googling</a:t>
            </a:r>
            <a:r>
              <a:rPr lang="en-US" sz="1200" b="0" i="0" kern="1200" dirty="0">
                <a:solidFill>
                  <a:schemeClr val="tx1"/>
                </a:solidFill>
                <a:effectLst/>
                <a:latin typeface="+mn-lt"/>
                <a:ea typeface="+mn-ea"/>
                <a:cs typeface="+mn-cs"/>
              </a:rPr>
              <a:t>.</a:t>
            </a:r>
            <a:br>
              <a:rPr lang="en-US" dirty="0"/>
            </a:br>
            <a:br>
              <a:rPr lang="en-US" dirty="0"/>
            </a:br>
            <a:r>
              <a:rPr lang="en-US" sz="1200" b="0" i="0" kern="1200" dirty="0">
                <a:solidFill>
                  <a:schemeClr val="tx1"/>
                </a:solidFill>
                <a:effectLst/>
                <a:latin typeface="+mn-lt"/>
                <a:ea typeface="+mn-ea"/>
                <a:cs typeface="+mn-cs"/>
              </a:rPr>
              <a:t>UNIX </a:t>
            </a:r>
            <a:r>
              <a:rPr lang="en-US" sz="1200" b="0" i="0" kern="1200" dirty="0" err="1">
                <a:solidFill>
                  <a:schemeClr val="tx1"/>
                </a:solidFill>
                <a:effectLst/>
                <a:latin typeface="+mn-lt"/>
                <a:ea typeface="+mn-ea"/>
                <a:cs typeface="+mn-cs"/>
              </a:rPr>
              <a:t>Vs</a:t>
            </a:r>
            <a:r>
              <a:rPr lang="en-US" sz="1200" b="0" i="0" kern="1200" dirty="0">
                <a:solidFill>
                  <a:schemeClr val="tx1"/>
                </a:solidFill>
                <a:effectLst/>
                <a:latin typeface="+mn-lt"/>
                <a:ea typeface="+mn-ea"/>
                <a:cs typeface="+mn-cs"/>
              </a:rPr>
              <a:t> Linux.</a:t>
            </a:r>
            <a:br>
              <a:rPr lang="en-US" dirty="0"/>
            </a:br>
            <a:br>
              <a:rPr lang="en-US" dirty="0"/>
            </a:br>
            <a:r>
              <a:rPr lang="en-US" sz="1200" b="0" i="0" kern="1200" dirty="0">
                <a:solidFill>
                  <a:schemeClr val="tx1"/>
                </a:solidFill>
                <a:effectLst/>
                <a:latin typeface="+mn-lt"/>
                <a:ea typeface="+mn-ea"/>
                <a:cs typeface="+mn-cs"/>
              </a:rPr>
              <a:t>1. Most common difference: UNIX is propriety system while Linux is an </a:t>
            </a:r>
            <a:br>
              <a:rPr lang="en-US" dirty="0"/>
            </a:br>
            <a:r>
              <a:rPr lang="en-US" sz="1200" b="0" i="0" kern="1200" dirty="0">
                <a:solidFill>
                  <a:schemeClr val="tx1"/>
                </a:solidFill>
                <a:effectLst/>
                <a:latin typeface="+mn-lt"/>
                <a:ea typeface="+mn-ea"/>
                <a:cs typeface="+mn-cs"/>
              </a:rPr>
              <a:t>Open Source system.</a:t>
            </a:r>
            <a:br>
              <a:rPr lang="en-US" dirty="0"/>
            </a:br>
            <a:br>
              <a:rPr lang="en-US" dirty="0"/>
            </a:br>
            <a:r>
              <a:rPr lang="en-US" sz="1200" b="0" i="0" kern="1200" dirty="0">
                <a:solidFill>
                  <a:schemeClr val="tx1"/>
                </a:solidFill>
                <a:effectLst/>
                <a:latin typeface="+mn-lt"/>
                <a:ea typeface="+mn-ea"/>
                <a:cs typeface="+mn-cs"/>
              </a:rPr>
              <a:t>2. Technical</a:t>
            </a:r>
            <a:br>
              <a:rPr lang="en-US" dirty="0"/>
            </a:br>
            <a:r>
              <a:rPr lang="en-US" sz="1200" b="0" i="0" kern="1200" dirty="0">
                <a:solidFill>
                  <a:schemeClr val="tx1"/>
                </a:solidFill>
                <a:effectLst/>
                <a:latin typeface="+mn-lt"/>
                <a:ea typeface="+mn-ea"/>
                <a:cs typeface="+mn-cs"/>
              </a:rPr>
              <a:t>a) In UNIX ‘Development’ is targeted toward specific audience and platform.</a:t>
            </a:r>
            <a:br>
              <a:rPr lang="en-US" dirty="0"/>
            </a:br>
            <a:r>
              <a:rPr lang="en-US" sz="1200" b="0" i="0" kern="1200" dirty="0">
                <a:solidFill>
                  <a:schemeClr val="tx1"/>
                </a:solidFill>
                <a:effectLst/>
                <a:latin typeface="+mn-lt"/>
                <a:ea typeface="+mn-ea"/>
                <a:cs typeface="+mn-cs"/>
              </a:rPr>
              <a:t>Linux development is diverse. Linux standard base was formed to alleviate this problem</a:t>
            </a:r>
            <a:br>
              <a:rPr lang="en-US" dirty="0"/>
            </a:br>
            <a:r>
              <a:rPr lang="en-US" sz="1200" b="0" i="0" kern="1200" dirty="0">
                <a:solidFill>
                  <a:schemeClr val="tx1"/>
                </a:solidFill>
                <a:effectLst/>
                <a:latin typeface="+mn-lt"/>
                <a:ea typeface="+mn-ea"/>
                <a:cs typeface="+mn-cs"/>
              </a:rPr>
              <a:t>but it wasn’t of much help.</a:t>
            </a:r>
            <a:br>
              <a:rPr lang="en-US" dirty="0"/>
            </a:br>
            <a:br>
              <a:rPr lang="en-US" dirty="0"/>
            </a:br>
            <a:r>
              <a:rPr lang="en-US" sz="1200" b="0" i="0" kern="1200" dirty="0">
                <a:solidFill>
                  <a:schemeClr val="tx1"/>
                </a:solidFill>
                <a:effectLst/>
                <a:latin typeface="+mn-lt"/>
                <a:ea typeface="+mn-ea"/>
                <a:cs typeface="+mn-cs"/>
              </a:rPr>
              <a:t>b) UNIX maintains consistency b/w different versions. Have a published standard that they </a:t>
            </a:r>
            <a:br>
              <a:rPr lang="en-US" dirty="0"/>
            </a:br>
            <a:r>
              <a:rPr lang="en-US" sz="1200" b="0" i="0" kern="1200" dirty="0">
                <a:solidFill>
                  <a:schemeClr val="tx1"/>
                </a:solidFill>
                <a:effectLst/>
                <a:latin typeface="+mn-lt"/>
                <a:ea typeface="+mn-ea"/>
                <a:cs typeface="+mn-cs"/>
              </a:rPr>
              <a:t>follow for their customer. </a:t>
            </a:r>
            <a:br>
              <a:rPr lang="en-US" dirty="0"/>
            </a:br>
            <a:r>
              <a:rPr lang="en-US" sz="1200" b="0" i="0" kern="1200" dirty="0">
                <a:solidFill>
                  <a:schemeClr val="tx1"/>
                </a:solidFill>
                <a:effectLst/>
                <a:latin typeface="+mn-lt"/>
                <a:ea typeface="+mn-ea"/>
                <a:cs typeface="+mn-cs"/>
              </a:rPr>
              <a:t>Linux have inconsistencies b/w versions and no strict standards for tools, environment</a:t>
            </a:r>
            <a:br>
              <a:rPr lang="en-US" dirty="0"/>
            </a:br>
            <a:r>
              <a:rPr lang="en-US" sz="1200" b="0" i="0" kern="1200" dirty="0">
                <a:solidFill>
                  <a:schemeClr val="tx1"/>
                </a:solidFill>
                <a:effectLst/>
                <a:latin typeface="+mn-lt"/>
                <a:ea typeface="+mn-ea"/>
                <a:cs typeface="+mn-cs"/>
              </a:rPr>
              <a:t>and </a:t>
            </a:r>
            <a:r>
              <a:rPr lang="en-US" sz="1200" b="0" i="0" u="sng" kern="1200" dirty="0">
                <a:solidFill>
                  <a:schemeClr val="tx1"/>
                </a:solidFill>
                <a:effectLst/>
                <a:latin typeface="+mn-lt"/>
                <a:ea typeface="+mn-ea"/>
                <a:cs typeface="+mn-cs"/>
              </a:rPr>
              <a:t>functionality</a:t>
            </a:r>
            <a:r>
              <a:rPr lang="en-US" sz="1200" b="0" i="0" kern="1200" dirty="0">
                <a:solidFill>
                  <a:schemeClr val="tx1"/>
                </a:solidFill>
                <a:effectLst/>
                <a:latin typeface="+mn-lt"/>
                <a:ea typeface="+mn-ea"/>
                <a:cs typeface="+mn-cs"/>
              </a:rPr>
              <a:t>.</a:t>
            </a:r>
            <a:br>
              <a:rPr lang="en-US" dirty="0"/>
            </a:br>
            <a:br>
              <a:rPr lang="en-US" dirty="0"/>
            </a:br>
            <a:r>
              <a:rPr lang="en-US" sz="1200" b="0" i="0" kern="1200" dirty="0">
                <a:solidFill>
                  <a:schemeClr val="tx1"/>
                </a:solidFill>
                <a:effectLst/>
                <a:latin typeface="+mn-lt"/>
                <a:ea typeface="+mn-ea"/>
                <a:cs typeface="+mn-cs"/>
              </a:rPr>
              <a:t>c) In UNIX </a:t>
            </a:r>
            <a:r>
              <a:rPr lang="en-US" sz="1200" b="0" i="0" u="sng" kern="1200" dirty="0">
                <a:solidFill>
                  <a:schemeClr val="tx1"/>
                </a:solidFill>
                <a:effectLst/>
                <a:latin typeface="+mn-lt"/>
                <a:ea typeface="+mn-ea"/>
                <a:cs typeface="+mn-cs"/>
              </a:rPr>
              <a:t>developers</a:t>
            </a:r>
            <a:r>
              <a:rPr lang="en-US" sz="1200" b="0" i="0" kern="1200" dirty="0">
                <a:solidFill>
                  <a:schemeClr val="tx1"/>
                </a:solidFill>
                <a:effectLst/>
                <a:latin typeface="+mn-lt"/>
                <a:ea typeface="+mn-ea"/>
                <a:cs typeface="+mn-cs"/>
              </a:rPr>
              <a:t> are bounded by standard while in Linux developers are free and have</a:t>
            </a:r>
            <a:br>
              <a:rPr lang="en-US" dirty="0"/>
            </a:br>
            <a:r>
              <a:rPr lang="en-US" sz="1200" b="0" i="0" kern="1200" dirty="0">
                <a:solidFill>
                  <a:schemeClr val="tx1"/>
                </a:solidFill>
                <a:effectLst/>
                <a:latin typeface="+mn-lt"/>
                <a:ea typeface="+mn-ea"/>
                <a:cs typeface="+mn-cs"/>
              </a:rPr>
              <a:t>no restriction.</a:t>
            </a:r>
            <a:br>
              <a:rPr lang="en-US" dirty="0"/>
            </a:br>
            <a:br>
              <a:rPr lang="en-US" dirty="0"/>
            </a:br>
            <a:r>
              <a:rPr lang="en-US" sz="1200" b="0" i="0" kern="1200" dirty="0">
                <a:solidFill>
                  <a:schemeClr val="tx1"/>
                </a:solidFill>
                <a:effectLst/>
                <a:latin typeface="+mn-lt"/>
                <a:ea typeface="+mn-ea"/>
                <a:cs typeface="+mn-cs"/>
              </a:rPr>
              <a:t>d) In UNIX commands, tool and utilities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are rarely changed over versions. Hence it is </a:t>
            </a:r>
            <a:br>
              <a:rPr lang="en-US" dirty="0"/>
            </a:br>
            <a:r>
              <a:rPr lang="en-US" sz="1200" b="0" i="0" kern="1200" dirty="0">
                <a:solidFill>
                  <a:schemeClr val="tx1"/>
                </a:solidFill>
                <a:effectLst/>
                <a:latin typeface="+mn-lt"/>
                <a:ea typeface="+mn-ea"/>
                <a:cs typeface="+mn-cs"/>
              </a:rPr>
              <a:t>easy to for administrator </a:t>
            </a:r>
            <a:r>
              <a:rPr lang="en-US" sz="1200" b="0" i="0" u="sng" kern="1200" dirty="0">
                <a:solidFill>
                  <a:schemeClr val="tx1"/>
                </a:solidFill>
                <a:effectLst/>
                <a:latin typeface="+mn-lt"/>
                <a:ea typeface="+mn-ea"/>
                <a:cs typeface="+mn-cs"/>
              </a:rPr>
              <a:t>to update</a:t>
            </a:r>
            <a:r>
              <a:rPr lang="en-US" sz="1200" b="0" i="0" kern="1200" dirty="0">
                <a:solidFill>
                  <a:schemeClr val="tx1"/>
                </a:solidFill>
                <a:effectLst/>
                <a:latin typeface="+mn-lt"/>
                <a:ea typeface="+mn-ea"/>
                <a:cs typeface="+mn-cs"/>
              </a:rPr>
              <a:t> their skills. Moreover tools and application can </a:t>
            </a:r>
            <a:br>
              <a:rPr lang="en-US" dirty="0"/>
            </a:br>
            <a:r>
              <a:rPr lang="en-US" sz="1200" b="0" i="0" kern="1200" dirty="0">
                <a:solidFill>
                  <a:schemeClr val="tx1"/>
                </a:solidFill>
                <a:effectLst/>
                <a:latin typeface="+mn-lt"/>
                <a:ea typeface="+mn-ea"/>
                <a:cs typeface="+mn-cs"/>
              </a:rPr>
              <a:t>be used on new </a:t>
            </a:r>
            <a:r>
              <a:rPr lang="en-US" sz="1200" b="0" i="0" u="sng" kern="1200" dirty="0">
                <a:solidFill>
                  <a:schemeClr val="tx1"/>
                </a:solidFill>
                <a:effectLst/>
                <a:latin typeface="+mn-lt"/>
                <a:ea typeface="+mn-ea"/>
                <a:cs typeface="+mn-cs"/>
              </a:rPr>
              <a:t>edition</a:t>
            </a:r>
            <a:r>
              <a:rPr lang="en-US" sz="1200" b="0" i="0" kern="1200" dirty="0">
                <a:solidFill>
                  <a:schemeClr val="tx1"/>
                </a:solidFill>
                <a:effectLst/>
                <a:latin typeface="+mn-lt"/>
                <a:ea typeface="+mn-ea"/>
                <a:cs typeface="+mn-cs"/>
              </a:rPr>
              <a:t> of OS without a large body of testing. </a:t>
            </a:r>
            <a:br>
              <a:rPr lang="en-US" dirty="0"/>
            </a:br>
            <a:r>
              <a:rPr lang="en-US" sz="1200" b="0" i="0" kern="1200" dirty="0">
                <a:solidFill>
                  <a:schemeClr val="tx1"/>
                </a:solidFill>
                <a:effectLst/>
                <a:latin typeface="+mn-lt"/>
                <a:ea typeface="+mn-ea"/>
                <a:cs typeface="+mn-cs"/>
              </a:rPr>
              <a:t>In Linux commands, tools and utilities may change over time.</a:t>
            </a:r>
            <a:br>
              <a:rPr lang="en-US" dirty="0"/>
            </a:br>
            <a:br>
              <a:rPr lang="en-US" dirty="0"/>
            </a:br>
            <a:r>
              <a:rPr lang="en-US" sz="1200" b="0" i="0" kern="1200" dirty="0">
                <a:solidFill>
                  <a:schemeClr val="tx1"/>
                </a:solidFill>
                <a:effectLst/>
                <a:latin typeface="+mn-lt"/>
                <a:ea typeface="+mn-ea"/>
                <a:cs typeface="+mn-cs"/>
              </a:rPr>
              <a:t>3. Hardware</a:t>
            </a:r>
            <a:br>
              <a:rPr lang="en-US" dirty="0"/>
            </a:br>
            <a:r>
              <a:rPr lang="en-US" sz="1200" b="0" i="0" kern="1200" dirty="0">
                <a:solidFill>
                  <a:schemeClr val="tx1"/>
                </a:solidFill>
                <a:effectLst/>
                <a:latin typeface="+mn-lt"/>
                <a:ea typeface="+mn-ea"/>
                <a:cs typeface="+mn-cs"/>
              </a:rPr>
              <a:t>a) UNIX was coded for small handful h/w platform/architecture. </a:t>
            </a:r>
            <a:br>
              <a:rPr lang="en-US" dirty="0"/>
            </a:br>
            <a:r>
              <a:rPr lang="en-US" sz="1200" b="0" i="0" kern="1200" dirty="0">
                <a:solidFill>
                  <a:schemeClr val="tx1"/>
                </a:solidFill>
                <a:effectLst/>
                <a:latin typeface="+mn-lt"/>
                <a:ea typeface="+mn-ea"/>
                <a:cs typeface="+mn-cs"/>
              </a:rPr>
              <a:t>Linux was designed to be as </a:t>
            </a:r>
            <a:r>
              <a:rPr lang="en-US" sz="1200" b="0" i="0" u="sng" kern="1200" dirty="0">
                <a:solidFill>
                  <a:schemeClr val="tx1"/>
                </a:solidFill>
                <a:effectLst/>
                <a:latin typeface="+mn-lt"/>
                <a:ea typeface="+mn-ea"/>
                <a:cs typeface="+mn-cs"/>
              </a:rPr>
              <a:t>compatible</a:t>
            </a:r>
            <a:r>
              <a:rPr lang="en-US" sz="1200" b="0" i="0" kern="1200" dirty="0">
                <a:solidFill>
                  <a:schemeClr val="tx1"/>
                </a:solidFill>
                <a:effectLst/>
                <a:latin typeface="+mn-lt"/>
                <a:ea typeface="+mn-ea"/>
                <a:cs typeface="+mn-cs"/>
              </a:rPr>
              <a:t> as possible. Runs on dozens of </a:t>
            </a:r>
            <a:br>
              <a:rPr lang="en-US" dirty="0"/>
            </a:br>
            <a:r>
              <a:rPr lang="en-US" sz="1200" b="0" i="0" kern="1200" dirty="0">
                <a:solidFill>
                  <a:schemeClr val="tx1"/>
                </a:solidFill>
                <a:effectLst/>
                <a:latin typeface="+mn-lt"/>
                <a:ea typeface="+mn-ea"/>
                <a:cs typeface="+mn-cs"/>
              </a:rPr>
              <a:t>Architecture and support numerous I/O devices &amp; other external devices.</a:t>
            </a:r>
            <a:br>
              <a:rPr lang="en-US" dirty="0"/>
            </a:br>
            <a:r>
              <a:rPr lang="en-US" sz="1200" b="0" i="0" kern="1200" dirty="0">
                <a:solidFill>
                  <a:schemeClr val="tx1"/>
                </a:solidFill>
                <a:effectLst/>
                <a:latin typeface="+mn-lt"/>
                <a:ea typeface="+mn-ea"/>
                <a:cs typeface="+mn-cs"/>
              </a:rPr>
              <a:t>Supported devices are limitless.</a:t>
            </a:r>
            <a:br>
              <a:rPr lang="en-US" dirty="0"/>
            </a:br>
            <a:br>
              <a:rPr lang="en-US" dirty="0"/>
            </a:br>
            <a:r>
              <a:rPr lang="en-US" sz="1200" b="0" i="0" kern="1200" dirty="0">
                <a:solidFill>
                  <a:schemeClr val="tx1"/>
                </a:solidFill>
                <a:effectLst/>
                <a:latin typeface="+mn-lt"/>
                <a:ea typeface="+mn-ea"/>
                <a:cs typeface="+mn-cs"/>
              </a:rPr>
              <a:t>b) Commercial UNIX is usually custom written for each system, making the </a:t>
            </a:r>
            <a:br>
              <a:rPr lang="en-US" dirty="0"/>
            </a:br>
            <a:r>
              <a:rPr lang="en-US" sz="1200" b="0" i="0" kern="1200" dirty="0">
                <a:solidFill>
                  <a:schemeClr val="tx1"/>
                </a:solidFill>
                <a:effectLst/>
                <a:latin typeface="+mn-lt"/>
                <a:ea typeface="+mn-ea"/>
                <a:cs typeface="+mn-cs"/>
              </a:rPr>
              <a:t>original cost quite high, but having the benefit of being exactly what you </a:t>
            </a:r>
            <a:br>
              <a:rPr lang="en-US" dirty="0"/>
            </a:br>
            <a:r>
              <a:rPr lang="en-US" sz="1200" b="0" i="0" kern="1200" dirty="0">
                <a:solidFill>
                  <a:schemeClr val="tx1"/>
                </a:solidFill>
                <a:effectLst/>
                <a:latin typeface="+mn-lt"/>
                <a:ea typeface="+mn-ea"/>
                <a:cs typeface="+mn-cs"/>
              </a:rPr>
              <a:t>need.</a:t>
            </a:r>
            <a:br>
              <a:rPr lang="en-US" dirty="0"/>
            </a:br>
            <a:r>
              <a:rPr lang="en-US" sz="1200" b="0" i="0" kern="1200" dirty="0">
                <a:solidFill>
                  <a:schemeClr val="tx1"/>
                </a:solidFill>
                <a:effectLst/>
                <a:latin typeface="+mn-lt"/>
                <a:ea typeface="+mn-ea"/>
                <a:cs typeface="+mn-cs"/>
              </a:rPr>
              <a:t>e.g.</a:t>
            </a:r>
            <a:br>
              <a:rPr lang="en-US" dirty="0"/>
            </a:br>
            <a:r>
              <a:rPr lang="en-US" sz="1200" b="0" i="0" kern="1200" dirty="0">
                <a:solidFill>
                  <a:schemeClr val="tx1"/>
                </a:solidFill>
                <a:effectLst/>
                <a:latin typeface="+mn-lt"/>
                <a:ea typeface="+mn-ea"/>
                <a:cs typeface="+mn-cs"/>
              </a:rPr>
              <a:t>HP-UX =&gt; PA-RISC &amp; Itanium m/c</a:t>
            </a:r>
            <a:br>
              <a:rPr lang="en-US" dirty="0"/>
            </a:br>
            <a:r>
              <a:rPr lang="en-US" sz="1200" b="0" i="0" kern="1200" dirty="0">
                <a:solidFill>
                  <a:schemeClr val="tx1"/>
                </a:solidFill>
                <a:effectLst/>
                <a:latin typeface="+mn-lt"/>
                <a:ea typeface="+mn-ea"/>
                <a:cs typeface="+mn-cs"/>
              </a:rPr>
              <a:t>Solaris=&gt; SPARC and x86</a:t>
            </a:r>
            <a:br>
              <a:rPr lang="en-US" dirty="0"/>
            </a:br>
            <a:r>
              <a:rPr lang="en-US" sz="1200" b="0" i="0" kern="1200" dirty="0">
                <a:solidFill>
                  <a:schemeClr val="tx1"/>
                </a:solidFill>
                <a:effectLst/>
                <a:latin typeface="+mn-lt"/>
                <a:ea typeface="+mn-ea"/>
                <a:cs typeface="+mn-cs"/>
              </a:rPr>
              <a:t>AIX=&gt; Power </a:t>
            </a:r>
            <a:r>
              <a:rPr lang="en-US" sz="1200" b="0" i="0" u="sng" kern="1200" dirty="0">
                <a:solidFill>
                  <a:schemeClr val="tx1"/>
                </a:solidFill>
                <a:effectLst/>
                <a:latin typeface="+mn-lt"/>
                <a:ea typeface="+mn-ea"/>
                <a:cs typeface="+mn-cs"/>
              </a:rPr>
              <a:t>Processor</a:t>
            </a:r>
            <a:br>
              <a:rPr lang="en-US" dirty="0"/>
            </a:br>
            <a:br>
              <a:rPr lang="en-US" dirty="0"/>
            </a:br>
            <a:r>
              <a:rPr lang="en-US" sz="1200" b="0" i="0" kern="1200" dirty="0">
                <a:solidFill>
                  <a:schemeClr val="tx1"/>
                </a:solidFill>
                <a:effectLst/>
                <a:latin typeface="+mn-lt"/>
                <a:ea typeface="+mn-ea"/>
                <a:cs typeface="+mn-cs"/>
              </a:rPr>
              <a:t>Linux has base packages that are required, then you </a:t>
            </a:r>
            <a:r>
              <a:rPr lang="en-US" sz="1200" b="0" i="0" u="sng" kern="1200" dirty="0">
                <a:solidFill>
                  <a:schemeClr val="tx1"/>
                </a:solidFill>
                <a:effectLst/>
                <a:latin typeface="+mn-lt"/>
                <a:ea typeface="+mn-ea"/>
                <a:cs typeface="+mn-cs"/>
              </a:rPr>
              <a:t>install</a:t>
            </a:r>
            <a:r>
              <a:rPr lang="en-US" sz="1200" b="0" i="0" kern="1200" dirty="0">
                <a:solidFill>
                  <a:schemeClr val="tx1"/>
                </a:solidFill>
                <a:effectLst/>
                <a:latin typeface="+mn-lt"/>
                <a:ea typeface="+mn-ea"/>
                <a:cs typeface="+mn-cs"/>
              </a:rPr>
              <a:t> more to get the </a:t>
            </a:r>
            <a:br>
              <a:rPr lang="en-US" dirty="0"/>
            </a:br>
            <a:r>
              <a:rPr lang="en-US" sz="1200" b="0" i="0" kern="1200" dirty="0">
                <a:solidFill>
                  <a:schemeClr val="tx1"/>
                </a:solidFill>
                <a:effectLst/>
                <a:latin typeface="+mn-lt"/>
                <a:ea typeface="+mn-ea"/>
                <a:cs typeface="+mn-cs"/>
              </a:rPr>
              <a:t>system you need. (In this respect, Linux is closer in model to windows than a </a:t>
            </a:r>
            <a:br>
              <a:rPr lang="en-US" dirty="0"/>
            </a:br>
            <a:r>
              <a:rPr lang="en-US" sz="1200" b="0" i="0" kern="1200" dirty="0">
                <a:solidFill>
                  <a:schemeClr val="tx1"/>
                </a:solidFill>
                <a:effectLst/>
                <a:latin typeface="+mn-lt"/>
                <a:ea typeface="+mn-ea"/>
                <a:cs typeface="+mn-cs"/>
              </a:rPr>
              <a:t>commercial UNIX OS is.)</a:t>
            </a:r>
            <a:br>
              <a:rPr lang="en-US" dirty="0"/>
            </a:br>
            <a:br>
              <a:rPr lang="en-US" dirty="0"/>
            </a:br>
            <a:br>
              <a:rPr lang="en-US" dirty="0"/>
            </a:br>
            <a:r>
              <a:rPr lang="en-US" sz="1200" b="0" i="0" kern="1200" dirty="0">
                <a:solidFill>
                  <a:schemeClr val="tx1"/>
                </a:solidFill>
                <a:effectLst/>
                <a:latin typeface="+mn-lt"/>
                <a:ea typeface="+mn-ea"/>
                <a:cs typeface="+mn-cs"/>
              </a:rPr>
              <a:t>4. Kernel</a:t>
            </a:r>
            <a:br>
              <a:rPr lang="en-US" dirty="0"/>
            </a:br>
            <a:r>
              <a:rPr lang="en-US" sz="1200" b="0" i="0" kern="1200" dirty="0">
                <a:solidFill>
                  <a:schemeClr val="tx1"/>
                </a:solidFill>
                <a:effectLst/>
                <a:latin typeface="+mn-lt"/>
                <a:ea typeface="+mn-ea"/>
                <a:cs typeface="+mn-cs"/>
              </a:rPr>
              <a:t>a) UNIX kernel is not freely available.</a:t>
            </a:r>
            <a:br>
              <a:rPr lang="en-US" dirty="0"/>
            </a:br>
            <a:r>
              <a:rPr lang="en-US" sz="1200" b="0" i="0" kern="1200" dirty="0">
                <a:solidFill>
                  <a:schemeClr val="tx1"/>
                </a:solidFill>
                <a:effectLst/>
                <a:latin typeface="+mn-lt"/>
                <a:ea typeface="+mn-ea"/>
                <a:cs typeface="+mn-cs"/>
              </a:rPr>
              <a:t>Linux kernel is freely available.</a:t>
            </a:r>
            <a:br>
              <a:rPr lang="en-US" dirty="0"/>
            </a:br>
            <a:br>
              <a:rPr lang="en-US" dirty="0"/>
            </a:br>
            <a:r>
              <a:rPr lang="en-US" sz="1200" b="0" i="0" kern="1200" dirty="0">
                <a:solidFill>
                  <a:schemeClr val="tx1"/>
                </a:solidFill>
                <a:effectLst/>
                <a:latin typeface="+mn-lt"/>
                <a:ea typeface="+mn-ea"/>
                <a:cs typeface="+mn-cs"/>
              </a:rPr>
              <a:t>b) UNIX patches available are highly tested.</a:t>
            </a:r>
            <a:br>
              <a:rPr lang="en-US" dirty="0"/>
            </a:br>
            <a:r>
              <a:rPr lang="en-US" sz="1200" b="0" i="0" kern="1200" dirty="0">
                <a:solidFill>
                  <a:schemeClr val="tx1"/>
                </a:solidFill>
                <a:effectLst/>
                <a:latin typeface="+mn-lt"/>
                <a:ea typeface="+mn-ea"/>
                <a:cs typeface="+mn-cs"/>
              </a:rPr>
              <a:t>Linux patches are not highly tested as UNIX patches.</a:t>
            </a:r>
            <a:br>
              <a:rPr lang="en-US" dirty="0"/>
            </a:br>
            <a:br>
              <a:rPr lang="en-US" dirty="0"/>
            </a:br>
            <a:r>
              <a:rPr lang="en-US" sz="1200" b="0" i="0" kern="1200" dirty="0">
                <a:solidFill>
                  <a:schemeClr val="tx1"/>
                </a:solidFill>
                <a:effectLst/>
                <a:latin typeface="+mn-lt"/>
                <a:ea typeface="+mn-ea"/>
                <a:cs typeface="+mn-cs"/>
              </a:rPr>
              <a:t>5. Updates and Bugs</a:t>
            </a:r>
            <a:br>
              <a:rPr lang="en-US" dirty="0"/>
            </a:br>
            <a:r>
              <a:rPr lang="en-US" sz="1200" b="0" i="0" kern="1200" dirty="0">
                <a:solidFill>
                  <a:schemeClr val="tx1"/>
                </a:solidFill>
                <a:effectLst/>
                <a:latin typeface="+mn-lt"/>
                <a:ea typeface="+mn-ea"/>
                <a:cs typeface="+mn-cs"/>
              </a:rPr>
              <a:t>a) Every OS, including UNIX and Linux, suffers from vulnerabilities and bugs that have to </a:t>
            </a:r>
            <a:br>
              <a:rPr lang="en-US" dirty="0"/>
            </a:br>
            <a:r>
              <a:rPr lang="en-US" sz="1200" b="0" i="0" kern="1200" dirty="0">
                <a:solidFill>
                  <a:schemeClr val="tx1"/>
                </a:solidFill>
                <a:effectLst/>
                <a:latin typeface="+mn-lt"/>
                <a:ea typeface="+mn-ea"/>
                <a:cs typeface="+mn-cs"/>
              </a:rPr>
              <a:t>be patched, fixed and updated. </a:t>
            </a:r>
            <a:br>
              <a:rPr lang="en-US" dirty="0"/>
            </a:br>
            <a:r>
              <a:rPr lang="en-US" sz="1200" b="0" i="0" kern="1200" dirty="0">
                <a:solidFill>
                  <a:schemeClr val="tx1"/>
                </a:solidFill>
                <a:effectLst/>
                <a:latin typeface="+mn-lt"/>
                <a:ea typeface="+mn-ea"/>
                <a:cs typeface="+mn-cs"/>
              </a:rPr>
              <a:t>But Linux enjoys a clear advantage over its elder sibling in this department. </a:t>
            </a:r>
            <a:br>
              <a:rPr lang="en-US" dirty="0"/>
            </a:br>
            <a:r>
              <a:rPr lang="en-US" sz="1200" b="0" i="0" kern="1200" dirty="0">
                <a:solidFill>
                  <a:schemeClr val="tx1"/>
                </a:solidFill>
                <a:effectLst/>
                <a:latin typeface="+mn-lt"/>
                <a:ea typeface="+mn-ea"/>
                <a:cs typeface="+mn-cs"/>
              </a:rPr>
              <a:t>Linux bugs tend to die an early death, because the OS undergoes an incredible </a:t>
            </a:r>
            <a:br>
              <a:rPr lang="en-US" dirty="0"/>
            </a:br>
            <a:r>
              <a:rPr lang="en-US" sz="1200" b="0" i="0" kern="1200" dirty="0">
                <a:solidFill>
                  <a:schemeClr val="tx1"/>
                </a:solidFill>
                <a:effectLst/>
                <a:latin typeface="+mn-lt"/>
                <a:ea typeface="+mn-ea"/>
                <a:cs typeface="+mn-cs"/>
              </a:rPr>
              <a:t>amount of scrutiny in the global open-source community</a:t>
            </a:r>
            <a:br>
              <a:rPr lang="en-US" dirty="0"/>
            </a:br>
            <a:br>
              <a:rPr lang="en-US" dirty="0"/>
            </a:br>
            <a:r>
              <a:rPr lang="en-US" sz="1200" b="0" i="0" kern="1200" dirty="0">
                <a:solidFill>
                  <a:schemeClr val="tx1"/>
                </a:solidFill>
                <a:effectLst/>
                <a:latin typeface="+mn-lt"/>
                <a:ea typeface="+mn-ea"/>
                <a:cs typeface="+mn-cs"/>
              </a:rPr>
              <a:t>b) Constant peer review, proponents claim, allows one </a:t>
            </a:r>
            <a:r>
              <a:rPr lang="en-US" sz="1200" b="0" i="0" u="sng" kern="1200" dirty="0">
                <a:solidFill>
                  <a:schemeClr val="tx1"/>
                </a:solidFill>
                <a:effectLst/>
                <a:latin typeface="+mn-lt"/>
                <a:ea typeface="+mn-ea"/>
                <a:cs typeface="+mn-cs"/>
              </a:rPr>
              <a:t>developer</a:t>
            </a:r>
            <a:r>
              <a:rPr lang="en-US" sz="1200" b="0" i="0" kern="1200" dirty="0">
                <a:solidFill>
                  <a:schemeClr val="tx1"/>
                </a:solidFill>
                <a:effectLst/>
                <a:latin typeface="+mn-lt"/>
                <a:ea typeface="+mn-ea"/>
                <a:cs typeface="+mn-cs"/>
              </a:rPr>
              <a:t> to leverage the </a:t>
            </a:r>
            <a:br>
              <a:rPr lang="en-US" dirty="0"/>
            </a:br>
            <a:r>
              <a:rPr lang="en-US" sz="1200" b="0" i="0" kern="1200" dirty="0">
                <a:solidFill>
                  <a:schemeClr val="tx1"/>
                </a:solidFill>
                <a:effectLst/>
                <a:latin typeface="+mn-lt"/>
                <a:ea typeface="+mn-ea"/>
                <a:cs typeface="+mn-cs"/>
              </a:rPr>
              <a:t>experience and knowledge of all other developers around the globe;</a:t>
            </a:r>
            <a:br>
              <a:rPr lang="en-US" dirty="0"/>
            </a:br>
            <a:r>
              <a:rPr lang="en-US" sz="1200" b="0" i="0" kern="1200" dirty="0">
                <a:solidFill>
                  <a:schemeClr val="tx1"/>
                </a:solidFill>
                <a:effectLst/>
                <a:latin typeface="+mn-lt"/>
                <a:ea typeface="+mn-ea"/>
                <a:cs typeface="+mn-cs"/>
              </a:rPr>
              <a:t>As a result, the software develops faster and becomes more robust over time. </a:t>
            </a:r>
            <a:br>
              <a:rPr lang="en-US" dirty="0"/>
            </a:br>
            <a:r>
              <a:rPr lang="en-US" sz="1200" b="0" i="0" kern="1200" dirty="0">
                <a:solidFill>
                  <a:schemeClr val="tx1"/>
                </a:solidFill>
                <a:effectLst/>
                <a:latin typeface="+mn-lt"/>
                <a:ea typeface="+mn-ea"/>
                <a:cs typeface="+mn-cs"/>
              </a:rPr>
              <a:t>This process has made Linux an incredibly stable OS.</a:t>
            </a:r>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7</a:t>
            </a:fld>
            <a:endParaRPr lang="en-US"/>
          </a:p>
        </p:txBody>
      </p:sp>
    </p:spTree>
    <p:extLst>
      <p:ext uri="{BB962C8B-B14F-4D97-AF65-F5344CB8AC3E}">
        <p14:creationId xmlns:p14="http://schemas.microsoft.com/office/powerpoint/2010/main" val="1899941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Live CD distribution – Distribution that can operate from a CD or DVD</a:t>
            </a:r>
          </a:p>
        </p:txBody>
      </p:sp>
      <p:sp>
        <p:nvSpPr>
          <p:cNvPr id="4" name="Slide Number Placeholder 3"/>
          <p:cNvSpPr>
            <a:spLocks noGrp="1"/>
          </p:cNvSpPr>
          <p:nvPr>
            <p:ph type="sldNum" sz="quarter" idx="10"/>
          </p:nvPr>
        </p:nvSpPr>
        <p:spPr/>
        <p:txBody>
          <a:bodyPr/>
          <a:lstStyle/>
          <a:p>
            <a:fld id="{5B6EB2E8-AC2F-4F75-B2AF-4BCD048A8986}" type="slidenum">
              <a:rPr lang="en-US" smtClean="0"/>
              <a:pPr/>
              <a:t>10</a:t>
            </a:fld>
            <a:endParaRPr lang="en-US"/>
          </a:p>
        </p:txBody>
      </p:sp>
    </p:spTree>
    <p:extLst>
      <p:ext uri="{BB962C8B-B14F-4D97-AF65-F5344CB8AC3E}">
        <p14:creationId xmlns:p14="http://schemas.microsoft.com/office/powerpoint/2010/main" val="3385261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11</a:t>
            </a:fld>
            <a:endParaRPr lang="en-US"/>
          </a:p>
        </p:txBody>
      </p:sp>
    </p:spTree>
    <p:extLst>
      <p:ext uri="{BB962C8B-B14F-4D97-AF65-F5344CB8AC3E}">
        <p14:creationId xmlns:p14="http://schemas.microsoft.com/office/powerpoint/2010/main" val="300460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Bin – most of the Linux</a:t>
            </a:r>
            <a:r>
              <a:rPr lang="en-US" baseline="0" dirty="0"/>
              <a:t> commands will be present in this dir.</a:t>
            </a:r>
          </a:p>
          <a:p>
            <a:endParaRPr lang="en-US" baseline="0" dirty="0"/>
          </a:p>
          <a:p>
            <a:r>
              <a:rPr lang="en-US" baseline="0" dirty="0" err="1"/>
              <a:t>Etc</a:t>
            </a:r>
            <a:r>
              <a:rPr lang="en-US" baseline="0" dirty="0"/>
              <a:t> – Configuration files such as /</a:t>
            </a:r>
            <a:r>
              <a:rPr lang="en-US" baseline="0" dirty="0" err="1"/>
              <a:t>etc</a:t>
            </a:r>
            <a:r>
              <a:rPr lang="en-US" baseline="0" dirty="0"/>
              <a:t>/profile</a:t>
            </a:r>
          </a:p>
          <a:p>
            <a:endParaRPr lang="en-US" baseline="0" dirty="0"/>
          </a:p>
          <a:p>
            <a:r>
              <a:rPr lang="en-US" baseline="0" dirty="0" err="1"/>
              <a:t>Mnt</a:t>
            </a:r>
            <a:r>
              <a:rPr lang="en-US" baseline="0" dirty="0"/>
              <a:t> – it shows the mounted file systems such as </a:t>
            </a:r>
            <a:r>
              <a:rPr lang="en-US" baseline="0" dirty="0" err="1"/>
              <a:t>pendrives</a:t>
            </a:r>
            <a:r>
              <a:rPr lang="en-US" baseline="0" dirty="0"/>
              <a:t>, CDs, Mobile Data storage etc..</a:t>
            </a:r>
          </a:p>
          <a:p>
            <a:endParaRPr lang="en-US" baseline="0" dirty="0"/>
          </a:p>
          <a:p>
            <a:r>
              <a:rPr lang="en-US" baseline="0" dirty="0"/>
              <a:t>Root – all the files and settings related to root will be present in this</a:t>
            </a:r>
          </a:p>
          <a:p>
            <a:r>
              <a:rPr lang="en-US" baseline="0" dirty="0" err="1"/>
              <a:t>Sbin</a:t>
            </a:r>
            <a:r>
              <a:rPr lang="en-US" baseline="0" dirty="0"/>
              <a:t> – built in commands/programs for root user - /</a:t>
            </a:r>
            <a:r>
              <a:rPr lang="en-US" baseline="0" dirty="0" err="1"/>
              <a:t>sbin</a:t>
            </a:r>
            <a:r>
              <a:rPr lang="en-US" baseline="0" dirty="0"/>
              <a:t>/</a:t>
            </a:r>
            <a:r>
              <a:rPr lang="en-US" baseline="0" dirty="0" err="1"/>
              <a:t>ifconfig</a:t>
            </a:r>
            <a:endParaRPr lang="en-US" baseline="0" dirty="0"/>
          </a:p>
          <a:p>
            <a:r>
              <a:rPr lang="en-US" baseline="0" dirty="0" err="1"/>
              <a:t>Usr</a:t>
            </a:r>
            <a:r>
              <a:rPr lang="en-US" baseline="0" dirty="0"/>
              <a:t> – third party </a:t>
            </a:r>
            <a:r>
              <a:rPr lang="en-US" baseline="0" dirty="0" err="1"/>
              <a:t>softwares</a:t>
            </a:r>
            <a:r>
              <a:rPr lang="en-US" baseline="0" dirty="0"/>
              <a:t> – you can install java here</a:t>
            </a:r>
          </a:p>
          <a:p>
            <a:r>
              <a:rPr lang="en-US" baseline="0" dirty="0" err="1"/>
              <a:t>Var</a:t>
            </a:r>
            <a:r>
              <a:rPr lang="en-US" baseline="0" dirty="0"/>
              <a:t> – mostly it will have logs</a:t>
            </a:r>
          </a:p>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13</a:t>
            </a:fld>
            <a:endParaRPr lang="en-US"/>
          </a:p>
        </p:txBody>
      </p:sp>
    </p:spTree>
    <p:extLst>
      <p:ext uri="{BB962C8B-B14F-4D97-AF65-F5344CB8AC3E}">
        <p14:creationId xmlns:p14="http://schemas.microsoft.com/office/powerpoint/2010/main" val="2521173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14</a:t>
            </a:fld>
            <a:endParaRPr lang="en-US"/>
          </a:p>
        </p:txBody>
      </p:sp>
    </p:spTree>
    <p:extLst>
      <p:ext uri="{BB962C8B-B14F-4D97-AF65-F5344CB8AC3E}">
        <p14:creationId xmlns:p14="http://schemas.microsoft.com/office/powerpoint/2010/main" val="2754036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both files are related to writing data and reading data from one place to other place. But the difference between them is how they read/write data.</a:t>
            </a:r>
          </a:p>
          <a:p>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character file:</a:t>
            </a:r>
            <a:r>
              <a:rPr lang="en-US" sz="1200" b="0" i="0" kern="1200" dirty="0">
                <a:solidFill>
                  <a:schemeClr val="tx1"/>
                </a:solidFill>
                <a:effectLst/>
                <a:latin typeface="+mn-lt"/>
                <a:ea typeface="+mn-ea"/>
                <a:cs typeface="+mn-cs"/>
              </a:rPr>
              <a:t> A char file is a hardware file which reads/write data in character by character fashion. Some classic examples are keyboard, mouse, serial printer. If a user use a char file for writing data no other user can use same char file to write data which blocks access to other user. Character files uses </a:t>
            </a:r>
            <a:r>
              <a:rPr lang="en-US" sz="1200" b="0" i="0" kern="1200" dirty="0" err="1">
                <a:solidFill>
                  <a:schemeClr val="tx1"/>
                </a:solidFill>
                <a:effectLst/>
                <a:latin typeface="+mn-lt"/>
                <a:ea typeface="+mn-ea"/>
                <a:cs typeface="+mn-cs"/>
              </a:rPr>
              <a:t>synchronise</a:t>
            </a:r>
            <a:r>
              <a:rPr lang="en-US" sz="1200" b="0" i="0" kern="1200" dirty="0">
                <a:solidFill>
                  <a:schemeClr val="tx1"/>
                </a:solidFill>
                <a:effectLst/>
                <a:latin typeface="+mn-lt"/>
                <a:ea typeface="+mn-ea"/>
                <a:cs typeface="+mn-cs"/>
              </a:rPr>
              <a:t> Technic to write data. Of you observe char files are used for communication purpose and they can not be mounted.</a:t>
            </a:r>
          </a:p>
          <a:p>
            <a:r>
              <a:rPr lang="en-US" sz="1200" b="0" i="0" kern="1200" dirty="0">
                <a:solidFill>
                  <a:schemeClr val="tx1"/>
                </a:solidFill>
                <a:effectLst/>
                <a:latin typeface="+mn-lt"/>
                <a:ea typeface="+mn-ea"/>
                <a:cs typeface="+mn-cs"/>
              </a:rPr>
              <a:t>Example character files: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autofs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/console,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/crash,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/lp0,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/null,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ppp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/random,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etc</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ls</a:t>
            </a:r>
            <a:r>
              <a:rPr lang="en-US" sz="1200" b="0" i="0" kern="1200" dirty="0">
                <a:solidFill>
                  <a:schemeClr val="tx1"/>
                </a:solidFill>
                <a:effectLst/>
                <a:latin typeface="+mn-lt"/>
                <a:ea typeface="+mn-ea"/>
                <a:cs typeface="+mn-cs"/>
              </a:rPr>
              <a:t> -l output for a char file:</a:t>
            </a:r>
          </a:p>
          <a:p>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root@yumserver</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dev</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ls</a:t>
            </a:r>
            <a:r>
              <a:rPr lang="en-US" sz="1200" b="1" i="0" kern="1200" dirty="0">
                <a:solidFill>
                  <a:schemeClr val="tx1"/>
                </a:solidFill>
                <a:effectLst/>
                <a:latin typeface="+mn-lt"/>
                <a:ea typeface="+mn-ea"/>
                <a:cs typeface="+mn-cs"/>
              </a:rPr>
              <a:t> -l tty0</a:t>
            </a:r>
            <a:br>
              <a:rPr lang="en-US" sz="1200" b="0" i="0" kern="1200" dirty="0">
                <a:solidFill>
                  <a:schemeClr val="tx1"/>
                </a:solidFill>
                <a:effectLst/>
                <a:latin typeface="+mn-lt"/>
                <a:ea typeface="+mn-ea"/>
                <a:cs typeface="+mn-cs"/>
              </a:rPr>
            </a:br>
            <a:r>
              <a:rPr lang="en-US" sz="1200" b="1" i="0" kern="1200" dirty="0" err="1">
                <a:solidFill>
                  <a:schemeClr val="tx1"/>
                </a:solidFill>
                <a:effectLst/>
                <a:latin typeface="+mn-lt"/>
                <a:ea typeface="+mn-ea"/>
                <a:cs typeface="+mn-cs"/>
              </a:rPr>
              <a:t>crw</a:t>
            </a:r>
            <a:r>
              <a:rPr lang="en-US" sz="1200" b="1" i="0" kern="1200" dirty="0">
                <a:solidFill>
                  <a:schemeClr val="tx1"/>
                </a:solidFill>
                <a:effectLst/>
                <a:latin typeface="+mn-lt"/>
                <a:ea typeface="+mn-ea"/>
                <a:cs typeface="+mn-cs"/>
              </a:rPr>
              <a:t>–w—- 1 root </a:t>
            </a:r>
            <a:r>
              <a:rPr lang="en-US" sz="1200" b="1" i="0" kern="1200" dirty="0" err="1">
                <a:solidFill>
                  <a:schemeClr val="tx1"/>
                </a:solidFill>
                <a:effectLst/>
                <a:latin typeface="+mn-lt"/>
                <a:ea typeface="+mn-ea"/>
                <a:cs typeface="+mn-cs"/>
              </a:rPr>
              <a:t>root</a:t>
            </a:r>
            <a:r>
              <a:rPr lang="en-US" sz="1200" b="1" i="0" kern="1200" dirty="0">
                <a:solidFill>
                  <a:schemeClr val="tx1"/>
                </a:solidFill>
                <a:effectLst/>
                <a:latin typeface="+mn-lt"/>
                <a:ea typeface="+mn-ea"/>
                <a:cs typeface="+mn-cs"/>
              </a:rPr>
              <a:t> 4, 0 Dec 31 11:45 tty0</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root@yumserver</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dev</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Block file:</a:t>
            </a:r>
            <a:r>
              <a:rPr lang="en-US" sz="1200" b="0" i="0" kern="1200" dirty="0">
                <a:solidFill>
                  <a:schemeClr val="tx1"/>
                </a:solidFill>
                <a:effectLst/>
                <a:latin typeface="+mn-lt"/>
                <a:ea typeface="+mn-ea"/>
                <a:cs typeface="+mn-cs"/>
              </a:rPr>
              <a:t> A block file is a hardware file which read/write data in blocks instead of character by character. This type of files are very much useful when we want to write/read data in bulk fashion. All our disks such are HDD, USB and CDROMs are block devices. This is the reason when we are formatting we consider block size. The write of data is done in asynchronous fashion and it is CPU intensive activity. These devices files are used to store data on real hardware and can be mounted so that we can access the data we written. Have a look at our other post on </a:t>
            </a:r>
            <a:r>
              <a:rPr lang="en-US" sz="1200" b="1" i="0" u="sng" kern="1200" dirty="0">
                <a:solidFill>
                  <a:schemeClr val="tx1"/>
                </a:solidFill>
                <a:effectLst/>
                <a:latin typeface="+mn-lt"/>
                <a:ea typeface="+mn-ea"/>
                <a:cs typeface="+mn-cs"/>
                <a:hlinkClick r:id="rId3" tooltip="How to find block size in Linux and Unix"/>
              </a:rPr>
              <a:t>getting block size of a device</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Block file examples:/</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/loop0,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/ram0,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/sda1, /</a:t>
            </a:r>
            <a:r>
              <a:rPr lang="en-US" sz="1200" b="0" i="0" kern="1200" dirty="0" err="1">
                <a:solidFill>
                  <a:schemeClr val="tx1"/>
                </a:solidFill>
                <a:effectLst/>
                <a:latin typeface="+mn-lt"/>
                <a:ea typeface="+mn-ea"/>
                <a:cs typeface="+mn-cs"/>
              </a:rPr>
              <a:t>dev</a:t>
            </a:r>
            <a:r>
              <a:rPr lang="en-US" sz="1200" b="0" i="0" kern="1200" dirty="0">
                <a:solidFill>
                  <a:schemeClr val="tx1"/>
                </a:solidFill>
                <a:effectLst/>
                <a:latin typeface="+mn-lt"/>
                <a:ea typeface="+mn-ea"/>
                <a:cs typeface="+mn-cs"/>
              </a:rPr>
              <a:t>/sr0.</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socket is a </a:t>
            </a:r>
            <a:r>
              <a:rPr lang="en-US" sz="1200" b="0" i="0" kern="1200" dirty="0">
                <a:solidFill>
                  <a:schemeClr val="tx1"/>
                </a:solidFill>
                <a:effectLst/>
                <a:latin typeface="+mn-lt"/>
                <a:ea typeface="+mn-ea"/>
                <a:cs typeface="+mn-cs"/>
              </a:rPr>
              <a:t>special file used for </a:t>
            </a:r>
            <a:r>
              <a:rPr lang="en-US" sz="1200" b="0" i="0" u="none" strike="noStrike" kern="1200" dirty="0">
                <a:solidFill>
                  <a:schemeClr val="tx1"/>
                </a:solidFill>
                <a:effectLst/>
                <a:latin typeface="+mn-lt"/>
                <a:ea typeface="+mn-ea"/>
                <a:cs typeface="+mn-cs"/>
                <a:hlinkClick r:id="rId4" tooltip="Inter-process communication"/>
              </a:rPr>
              <a:t>inter-process communication</a:t>
            </a:r>
            <a:r>
              <a:rPr lang="en-US" sz="1200" b="0" i="0" kern="1200" dirty="0">
                <a:solidFill>
                  <a:schemeClr val="tx1"/>
                </a:solidFill>
                <a:effectLst/>
                <a:latin typeface="+mn-lt"/>
                <a:ea typeface="+mn-ea"/>
                <a:cs typeface="+mn-cs"/>
              </a:rPr>
              <a:t>. These allow communication between two processes. In addition to sending data, processes can send </a:t>
            </a:r>
            <a:r>
              <a:rPr lang="en-US" sz="1200" b="0" i="0" u="none" strike="noStrike" kern="1200" dirty="0">
                <a:solidFill>
                  <a:schemeClr val="tx1"/>
                </a:solidFill>
                <a:effectLst/>
                <a:latin typeface="+mn-lt"/>
                <a:ea typeface="+mn-ea"/>
                <a:cs typeface="+mn-cs"/>
                <a:hlinkClick r:id="rId5" tooltip="File descriptor"/>
              </a:rPr>
              <a:t>file descriptors</a:t>
            </a:r>
            <a:r>
              <a:rPr lang="en-US" sz="1200" b="0" i="0" kern="1200" dirty="0">
                <a:solidFill>
                  <a:schemeClr val="tx1"/>
                </a:solidFill>
                <a:effectLst/>
                <a:latin typeface="+mn-lt"/>
                <a:ea typeface="+mn-ea"/>
                <a:cs typeface="+mn-cs"/>
              </a:rPr>
              <a:t> across a Unix domain socket connection using the </a:t>
            </a:r>
            <a:r>
              <a:rPr lang="en-US" sz="1200" b="0" i="0" u="none" strike="noStrike" kern="1200" dirty="0" err="1">
                <a:solidFill>
                  <a:schemeClr val="tx1"/>
                </a:solidFill>
                <a:effectLst/>
                <a:latin typeface="+mn-lt"/>
                <a:ea typeface="+mn-ea"/>
                <a:cs typeface="+mn-cs"/>
                <a:hlinkClick r:id="rId6" tooltip="Sendmsg (page does not exist)"/>
              </a:rPr>
              <a:t>sendmsg</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7" tooltip="Recvmsg (page does not exist)"/>
              </a:rPr>
              <a:t>recvmsg</a:t>
            </a:r>
            <a:r>
              <a:rPr lang="en-US" sz="1200" b="0" i="0" kern="1200" dirty="0">
                <a:solidFill>
                  <a:schemeClr val="tx1"/>
                </a:solidFill>
                <a:effectLst/>
                <a:latin typeface="+mn-lt"/>
                <a:ea typeface="+mn-ea"/>
                <a:cs typeface="+mn-cs"/>
              </a:rPr>
              <a:t>() system calls.</a:t>
            </a:r>
          </a:p>
          <a:p>
            <a:r>
              <a:rPr lang="en-US" sz="1200" b="0" i="0" kern="1200" dirty="0">
                <a:solidFill>
                  <a:schemeClr val="tx1"/>
                </a:solidFill>
                <a:effectLst/>
                <a:latin typeface="+mn-lt"/>
                <a:ea typeface="+mn-ea"/>
                <a:cs typeface="+mn-cs"/>
              </a:rPr>
              <a:t>Unlike named pipes sockets are fully duplex-capable.</a:t>
            </a:r>
          </a:p>
          <a:p>
            <a:r>
              <a:rPr lang="en-US" sz="1200" b="0" i="0" kern="1200" dirty="0">
                <a:solidFill>
                  <a:schemeClr val="tx1"/>
                </a:solidFill>
                <a:effectLst/>
                <a:latin typeface="+mn-lt"/>
                <a:ea typeface="+mn-ea"/>
                <a:cs typeface="+mn-cs"/>
              </a:rPr>
              <a:t>A socket is marked with an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as the first letter of the mode string, e.g.</a:t>
            </a:r>
          </a:p>
          <a:p>
            <a:r>
              <a:rPr lang="en-US" b="1" dirty="0" err="1"/>
              <a:t>s</a:t>
            </a:r>
            <a:r>
              <a:rPr lang="en-US" dirty="0" err="1"/>
              <a:t>rwxrwxrwx</a:t>
            </a:r>
            <a:r>
              <a:rPr lang="en-US" dirty="0"/>
              <a:t> ... /</a:t>
            </a:r>
            <a:r>
              <a:rPr lang="en-US" dirty="0" err="1"/>
              <a:t>tmp</a:t>
            </a:r>
            <a:r>
              <a:rPr lang="en-US" dirty="0"/>
              <a:t>/.X11-unix/X0</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Named Pipes</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of the strengths of Unix has always been </a:t>
            </a:r>
            <a:r>
              <a:rPr lang="en-US" sz="1200" b="0" i="0" u="none" strike="noStrike" kern="1200" dirty="0">
                <a:solidFill>
                  <a:schemeClr val="tx1"/>
                </a:solidFill>
                <a:effectLst/>
                <a:latin typeface="+mn-lt"/>
                <a:ea typeface="+mn-ea"/>
                <a:cs typeface="+mn-cs"/>
                <a:hlinkClick r:id="rId4" tooltip="Inter-process communication"/>
              </a:rPr>
              <a:t>inter-process communication</a:t>
            </a:r>
            <a:r>
              <a:rPr lang="en-US" sz="1200" b="0" i="0" kern="1200" dirty="0">
                <a:solidFill>
                  <a:schemeClr val="tx1"/>
                </a:solidFill>
                <a:effectLst/>
                <a:latin typeface="+mn-lt"/>
                <a:ea typeface="+mn-ea"/>
                <a:cs typeface="+mn-cs"/>
              </a:rPr>
              <a:t>. Amongst the facilities provided by the OS are </a:t>
            </a:r>
            <a:r>
              <a:rPr lang="en-US" sz="1200" b="0" i="1" kern="1200" dirty="0">
                <a:solidFill>
                  <a:schemeClr val="tx1"/>
                </a:solidFill>
                <a:effectLst/>
                <a:latin typeface="+mn-lt"/>
                <a:ea typeface="+mn-ea"/>
                <a:cs typeface="+mn-cs"/>
              </a:rPr>
              <a:t>pipes</a:t>
            </a:r>
            <a:r>
              <a:rPr lang="en-US" sz="1200" b="0" i="0" kern="1200" dirty="0">
                <a:solidFill>
                  <a:schemeClr val="tx1"/>
                </a:solidFill>
                <a:effectLst/>
                <a:latin typeface="+mn-lt"/>
                <a:ea typeface="+mn-ea"/>
                <a:cs typeface="+mn-cs"/>
              </a:rPr>
              <a:t>. These pipes connect the output of one </a:t>
            </a:r>
            <a:r>
              <a:rPr lang="en-US" sz="1200" b="0" i="0" u="none" strike="noStrike" kern="1200" dirty="0">
                <a:solidFill>
                  <a:schemeClr val="tx1"/>
                </a:solidFill>
                <a:effectLst/>
                <a:latin typeface="+mn-lt"/>
                <a:ea typeface="+mn-ea"/>
                <a:cs typeface="+mn-cs"/>
                <a:hlinkClick r:id="rId8" tooltip="Process (computing)"/>
              </a:rPr>
              <a:t>process</a:t>
            </a:r>
            <a:r>
              <a:rPr lang="en-US" sz="1200" b="0" i="0" kern="1200" dirty="0">
                <a:solidFill>
                  <a:schemeClr val="tx1"/>
                </a:solidFill>
                <a:effectLst/>
                <a:latin typeface="+mn-lt"/>
                <a:ea typeface="+mn-ea"/>
                <a:cs typeface="+mn-cs"/>
              </a:rPr>
              <a:t> to the input of another. This is fine if both processes are living in the same parent process space, started by the same user. There are however circumstances where the communicating processes must use </a:t>
            </a:r>
            <a:r>
              <a:rPr lang="en-US" sz="1200" b="0" i="1" kern="1200" dirty="0">
                <a:solidFill>
                  <a:schemeClr val="tx1"/>
                </a:solidFill>
                <a:effectLst/>
                <a:latin typeface="+mn-lt"/>
                <a:ea typeface="+mn-ea"/>
                <a:cs typeface="+mn-cs"/>
              </a:rPr>
              <a:t>named</a:t>
            </a:r>
            <a:r>
              <a:rPr lang="en-US" sz="1200" b="0" i="0" kern="1200" dirty="0">
                <a:solidFill>
                  <a:schemeClr val="tx1"/>
                </a:solidFill>
                <a:effectLst/>
                <a:latin typeface="+mn-lt"/>
                <a:ea typeface="+mn-ea"/>
                <a:cs typeface="+mn-cs"/>
              </a:rPr>
              <a:t> pipes. One such circumstance is that the processes have to be executed under different user names and permissions.</a:t>
            </a:r>
          </a:p>
          <a:p>
            <a:r>
              <a:rPr lang="en-US" sz="1200" b="0" i="0" kern="1200" dirty="0">
                <a:solidFill>
                  <a:schemeClr val="tx1"/>
                </a:solidFill>
                <a:effectLst/>
                <a:latin typeface="+mn-lt"/>
                <a:ea typeface="+mn-ea"/>
                <a:cs typeface="+mn-cs"/>
              </a:rPr>
              <a:t>These named pipes are special files that can exist anywhere in the file system. These named pipe special files are made with the </a:t>
            </a:r>
            <a:r>
              <a:rPr lang="en-US" sz="1200" b="0" i="0" kern="1200" dirty="0" err="1">
                <a:solidFill>
                  <a:schemeClr val="tx1"/>
                </a:solidFill>
                <a:effectLst/>
                <a:latin typeface="+mn-lt"/>
                <a:ea typeface="+mn-ea"/>
                <a:cs typeface="+mn-cs"/>
              </a:rPr>
              <a:t>command</a:t>
            </a:r>
            <a:r>
              <a:rPr lang="en-US" sz="1200" b="0" i="0" u="none" strike="noStrike" kern="1200" dirty="0" err="1">
                <a:solidFill>
                  <a:schemeClr val="tx1"/>
                </a:solidFill>
                <a:effectLst/>
                <a:latin typeface="+mn-lt"/>
                <a:ea typeface="+mn-ea"/>
                <a:cs typeface="+mn-cs"/>
                <a:hlinkClick r:id="rId9" tooltip="Mkfifo"/>
              </a:rPr>
              <a:t>mkfifo</a:t>
            </a:r>
            <a:r>
              <a:rPr lang="en-US" sz="1200" b="0" i="0" kern="1200" dirty="0">
                <a:solidFill>
                  <a:schemeClr val="tx1"/>
                </a:solidFill>
                <a:effectLst/>
                <a:latin typeface="+mn-lt"/>
                <a:ea typeface="+mn-ea"/>
                <a:cs typeface="+mn-cs"/>
              </a:rPr>
              <a:t> as in </a:t>
            </a:r>
            <a:r>
              <a:rPr lang="en-US" sz="1200" b="0" i="0" kern="1200" dirty="0" err="1">
                <a:solidFill>
                  <a:schemeClr val="tx1"/>
                </a:solidFill>
                <a:effectLst/>
                <a:latin typeface="+mn-lt"/>
                <a:ea typeface="+mn-ea"/>
                <a:cs typeface="+mn-cs"/>
              </a:rPr>
              <a:t>mkfifo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mypipe</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named pipe </a:t>
            </a:r>
            <a:r>
              <a:rPr lang="en-US" sz="1200" b="0" i="0" kern="1200" dirty="0">
                <a:solidFill>
                  <a:schemeClr val="tx1"/>
                </a:solidFill>
                <a:effectLst/>
                <a:latin typeface="+mn-lt"/>
                <a:ea typeface="+mn-ea"/>
                <a:cs typeface="+mn-cs"/>
              </a:rPr>
              <a:t>is marked with a </a:t>
            </a:r>
            <a:r>
              <a:rPr lang="en-US" sz="1200" b="1" i="0"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 as the first letter of the mode string, e.g.</a:t>
            </a:r>
          </a:p>
          <a:p>
            <a:r>
              <a:rPr lang="en-US" b="1" dirty="0" err="1"/>
              <a:t>p</a:t>
            </a:r>
            <a:r>
              <a:rPr lang="en-US" dirty="0" err="1"/>
              <a:t>rw</a:t>
            </a:r>
            <a:r>
              <a:rPr lang="en-US" dirty="0"/>
              <a:t>-</a:t>
            </a:r>
            <a:r>
              <a:rPr lang="en-US" dirty="0" err="1"/>
              <a:t>rw</a:t>
            </a:r>
            <a:r>
              <a:rPr lang="en-US" dirty="0"/>
              <a:t>---- ... </a:t>
            </a:r>
            <a:r>
              <a:rPr lang="en-US" dirty="0" err="1"/>
              <a:t>mypipe</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symbolic link </a:t>
            </a:r>
            <a:r>
              <a:rPr lang="en-US" sz="1200" b="0" i="0" kern="1200" dirty="0">
                <a:solidFill>
                  <a:schemeClr val="tx1"/>
                </a:solidFill>
                <a:effectLst/>
                <a:latin typeface="+mn-lt"/>
                <a:ea typeface="+mn-ea"/>
                <a:cs typeface="+mn-cs"/>
              </a:rPr>
              <a:t>is a reference to another file. This special file is stored as a textual representation of the referenced file's path (which means the destination may be a relative path, or may not exist at all).</a:t>
            </a:r>
          </a:p>
          <a:p>
            <a:r>
              <a:rPr lang="en-US" sz="1200" b="0" i="0" kern="1200" dirty="0">
                <a:solidFill>
                  <a:schemeClr val="tx1"/>
                </a:solidFill>
                <a:effectLst/>
                <a:latin typeface="+mn-lt"/>
                <a:ea typeface="+mn-ea"/>
                <a:cs typeface="+mn-cs"/>
              </a:rPr>
              <a:t>A symbolic link is marked with an </a:t>
            </a:r>
            <a:r>
              <a:rPr lang="en-US" sz="1200" b="1" i="0"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 (lower case L) as the first letter of the mode string, e.g.</a:t>
            </a:r>
          </a:p>
          <a:p>
            <a:r>
              <a:rPr lang="en-US" b="1" dirty="0" err="1"/>
              <a:t>l</a:t>
            </a:r>
            <a:r>
              <a:rPr lang="en-US" dirty="0" err="1"/>
              <a:t>rwxrwxrwx</a:t>
            </a:r>
            <a:r>
              <a:rPr lang="en-US" dirty="0"/>
              <a:t> ... </a:t>
            </a:r>
            <a:r>
              <a:rPr lang="en-US" dirty="0" err="1"/>
              <a:t>termcap</a:t>
            </a:r>
            <a:r>
              <a:rPr lang="en-US" dirty="0"/>
              <a:t> -&gt; /</a:t>
            </a:r>
            <a:r>
              <a:rPr lang="en-US" dirty="0" err="1"/>
              <a:t>usr</a:t>
            </a:r>
            <a:r>
              <a:rPr lang="en-US" dirty="0"/>
              <a:t>/share/</a:t>
            </a:r>
            <a:r>
              <a:rPr lang="en-US" dirty="0" err="1"/>
              <a:t>misc</a:t>
            </a:r>
            <a:r>
              <a:rPr lang="en-US" dirty="0"/>
              <a:t>/</a:t>
            </a:r>
            <a:r>
              <a:rPr lang="en-US" dirty="0" err="1"/>
              <a:t>termcap</a:t>
            </a:r>
            <a:r>
              <a:rPr lang="en-US" dirty="0"/>
              <a:t> </a:t>
            </a:r>
            <a:r>
              <a:rPr lang="en-US" b="1" dirty="0" err="1"/>
              <a:t>l</a:t>
            </a:r>
            <a:r>
              <a:rPr lang="en-US" dirty="0" err="1"/>
              <a:t>rwxrwxrwx</a:t>
            </a:r>
            <a:r>
              <a:rPr lang="en-US" dirty="0"/>
              <a:t> ... S03xinetd -&gt; ../</a:t>
            </a:r>
            <a:r>
              <a:rPr lang="en-US" dirty="0" err="1"/>
              <a:t>init.d</a:t>
            </a:r>
            <a:r>
              <a:rPr lang="en-US" dirty="0"/>
              <a:t>/</a:t>
            </a:r>
            <a:r>
              <a:rPr lang="en-US" dirty="0" err="1"/>
              <a:t>xinetd</a:t>
            </a:r>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19</a:t>
            </a:fld>
            <a:endParaRPr lang="en-US"/>
          </a:p>
        </p:txBody>
      </p:sp>
    </p:spTree>
    <p:extLst>
      <p:ext uri="{BB962C8B-B14F-4D97-AF65-F5344CB8AC3E}">
        <p14:creationId xmlns:p14="http://schemas.microsoft.com/office/powerpoint/2010/main" val="181307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7183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0" y="3390902"/>
            <a:ext cx="30861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hyperlink" Target="http://www.top500.org/"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sp>
        <p:nvSpPr>
          <p:cNvPr id="3077" name="Rectangle 2"/>
          <p:cNvSpPr txBox="1">
            <a:spLocks noChangeArrowheads="1"/>
          </p:cNvSpPr>
          <p:nvPr/>
        </p:nvSpPr>
        <p:spPr bwMode="auto">
          <a:xfrm>
            <a:off x="3086100" y="6400800"/>
            <a:ext cx="6057900" cy="43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1336" tIns="21336" rIns="21336" bIns="21336"/>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lnSpc>
                <a:spcPct val="150000"/>
              </a:lnSpc>
            </a:pPr>
            <a:r>
              <a:rPr lang="en-US" altLang="en-US" sz="1500" b="1" dirty="0" err="1">
                <a:solidFill>
                  <a:srgbClr val="002060"/>
                </a:solidFill>
                <a:latin typeface="Imprint MT Shadow" pitchFamily="82" charset="0"/>
                <a:ea typeface="ヒラギノ角ゴ ProN W6" charset="-128"/>
              </a:rPr>
              <a:t>eDESD</a:t>
            </a:r>
            <a:r>
              <a:rPr lang="en-US" altLang="en-US" sz="1500" b="1" dirty="0">
                <a:solidFill>
                  <a:srgbClr val="002060"/>
                </a:solidFill>
                <a:latin typeface="Imprint MT Shadow" pitchFamily="82" charset="0"/>
                <a:ea typeface="ヒラギノ角ゴ ProN W6" charset="-128"/>
              </a:rPr>
              <a:t> - 2021</a:t>
            </a:r>
          </a:p>
        </p:txBody>
      </p:sp>
      <p:pic>
        <p:nvPicPr>
          <p:cNvPr id="3079"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3925" y="38100"/>
            <a:ext cx="56435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505" t="18543" r="9962"/>
          <a:stretch/>
        </p:blipFill>
        <p:spPr bwMode="auto">
          <a:xfrm>
            <a:off x="4724400" y="1981201"/>
            <a:ext cx="2590800" cy="199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par>
                          <p:cTn id="15" fill="hold">
                            <p:stCondLst>
                              <p:cond delay="1000"/>
                            </p:stCondLst>
                            <p:childTnLst>
                              <p:par>
                                <p:cTn id="16" presetID="55" presetClass="entr" presetSubtype="0" fill="hold" grpId="0" nodeType="afterEffect">
                                  <p:stCondLst>
                                    <p:cond delay="750"/>
                                  </p:stCondLst>
                                  <p:childTnLst>
                                    <p:set>
                                      <p:cBhvr>
                                        <p:cTn id="17" dur="1" fill="hold">
                                          <p:stCondLst>
                                            <p:cond delay="0"/>
                                          </p:stCondLst>
                                        </p:cTn>
                                        <p:tgtEl>
                                          <p:spTgt spid="3077"/>
                                        </p:tgtEl>
                                        <p:attrNameLst>
                                          <p:attrName>style.visibility</p:attrName>
                                        </p:attrNameLst>
                                      </p:cBhvr>
                                      <p:to>
                                        <p:strVal val="visible"/>
                                      </p:to>
                                    </p:set>
                                    <p:anim calcmode="lin" valueType="num">
                                      <p:cBhvr>
                                        <p:cTn id="18" dur="1000" fill="hold"/>
                                        <p:tgtEl>
                                          <p:spTgt spid="3077"/>
                                        </p:tgtEl>
                                        <p:attrNameLst>
                                          <p:attrName>ppt_w</p:attrName>
                                        </p:attrNameLst>
                                      </p:cBhvr>
                                      <p:tavLst>
                                        <p:tav tm="0">
                                          <p:val>
                                            <p:strVal val="#ppt_w*0.70"/>
                                          </p:val>
                                        </p:tav>
                                        <p:tav tm="100000">
                                          <p:val>
                                            <p:strVal val="#ppt_w"/>
                                          </p:val>
                                        </p:tav>
                                      </p:tavLst>
                                    </p:anim>
                                    <p:anim calcmode="lin" valueType="num">
                                      <p:cBhvr>
                                        <p:cTn id="19" dur="1000" fill="hold"/>
                                        <p:tgtEl>
                                          <p:spTgt spid="3077"/>
                                        </p:tgtEl>
                                        <p:attrNameLst>
                                          <p:attrName>ppt_h</p:attrName>
                                        </p:attrNameLst>
                                      </p:cBhvr>
                                      <p:tavLst>
                                        <p:tav tm="0">
                                          <p:val>
                                            <p:strVal val="#ppt_h"/>
                                          </p:val>
                                        </p:tav>
                                        <p:tav tm="100000">
                                          <p:val>
                                            <p:strVal val="#ppt_h"/>
                                          </p:val>
                                        </p:tav>
                                      </p:tavLst>
                                    </p:anim>
                                    <p:animEffect transition="in" filter="fade">
                                      <p:cBhvr>
                                        <p:cTn id="20" dur="1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Linux Distributions</a:t>
            </a:r>
          </a:p>
        </p:txBody>
      </p:sp>
      <p:sp>
        <p:nvSpPr>
          <p:cNvPr id="15363" name="Rectangle 3"/>
          <p:cNvSpPr>
            <a:spLocks noGrp="1" noChangeArrowheads="1"/>
          </p:cNvSpPr>
          <p:nvPr>
            <p:ph type="body" idx="1"/>
          </p:nvPr>
        </p:nvSpPr>
        <p:spPr>
          <a:xfrm>
            <a:off x="457200" y="762000"/>
            <a:ext cx="8229600" cy="5715000"/>
          </a:xfrm>
        </p:spPr>
        <p:txBody>
          <a:bodyPr/>
          <a:lstStyle/>
          <a:p>
            <a:pPr algn="just">
              <a:lnSpc>
                <a:spcPct val="150000"/>
              </a:lnSpc>
              <a:buFont typeface="Wingdings" panose="05000000000000000000" pitchFamily="2" charset="2"/>
              <a:buChar char="§"/>
            </a:pPr>
            <a:r>
              <a:rPr lang="en-US" altLang="en-US" sz="2200" dirty="0"/>
              <a:t>600+ Linux Distributions</a:t>
            </a:r>
          </a:p>
          <a:p>
            <a:pPr marL="742950" lvl="2" indent="-342900" algn="just">
              <a:lnSpc>
                <a:spcPct val="150000"/>
              </a:lnSpc>
            </a:pPr>
            <a:r>
              <a:rPr lang="en-US" altLang="en-US" sz="1800" dirty="0"/>
              <a:t>RHEL (Commercial Support)</a:t>
            </a:r>
          </a:p>
          <a:p>
            <a:pPr marL="742950" lvl="2" indent="-342900" algn="just">
              <a:lnSpc>
                <a:spcPct val="150000"/>
              </a:lnSpc>
            </a:pPr>
            <a:r>
              <a:rPr lang="en-US" altLang="en-US" sz="1800" dirty="0">
                <a:ea typeface="+mn-ea"/>
                <a:cs typeface="+mn-cs"/>
              </a:rPr>
              <a:t>Fedora (Free, Majorly used for Desktop)</a:t>
            </a:r>
          </a:p>
          <a:p>
            <a:pPr marL="742950" lvl="2" indent="-342900" algn="just">
              <a:lnSpc>
                <a:spcPct val="150000"/>
              </a:lnSpc>
            </a:pPr>
            <a:r>
              <a:rPr lang="en-US" altLang="en-US" sz="1800" dirty="0">
                <a:ea typeface="+mn-ea"/>
                <a:cs typeface="+mn-cs"/>
              </a:rPr>
              <a:t>Ubuntu (Free, </a:t>
            </a:r>
            <a:r>
              <a:rPr lang="en-US" altLang="en-US" sz="1800" dirty="0"/>
              <a:t>Majorly used for Desktop, From South Africa)</a:t>
            </a:r>
            <a:endParaRPr lang="en-US" altLang="en-US" sz="1800" dirty="0">
              <a:ea typeface="+mn-ea"/>
              <a:cs typeface="+mn-cs"/>
            </a:endParaRPr>
          </a:p>
          <a:p>
            <a:pPr marL="742950" lvl="2" indent="-342900" algn="just">
              <a:lnSpc>
                <a:spcPct val="150000"/>
              </a:lnSpc>
            </a:pPr>
            <a:r>
              <a:rPr lang="en-US" altLang="en-US" sz="1800" dirty="0" err="1">
                <a:ea typeface="+mn-ea"/>
                <a:cs typeface="+mn-cs"/>
              </a:rPr>
              <a:t>Slackware</a:t>
            </a:r>
            <a:r>
              <a:rPr lang="en-US" altLang="en-US" sz="1800" dirty="0">
                <a:ea typeface="+mn-ea"/>
                <a:cs typeface="+mn-cs"/>
              </a:rPr>
              <a:t> (One of the oldest, simple and stable)</a:t>
            </a:r>
          </a:p>
          <a:p>
            <a:pPr marL="742950" lvl="2" indent="-342900" algn="just">
              <a:lnSpc>
                <a:spcPct val="150000"/>
              </a:lnSpc>
            </a:pPr>
            <a:r>
              <a:rPr lang="en-US" altLang="en-US" sz="1800" dirty="0" err="1"/>
              <a:t>CentOS</a:t>
            </a:r>
            <a:r>
              <a:rPr lang="en-US" altLang="en-US" sz="1800" dirty="0"/>
              <a:t> (free RHEL, From England)</a:t>
            </a:r>
          </a:p>
          <a:p>
            <a:pPr marL="742950" lvl="2" indent="-342900" algn="just">
              <a:lnSpc>
                <a:spcPct val="150000"/>
              </a:lnSpc>
            </a:pPr>
            <a:r>
              <a:rPr lang="en-US" altLang="en-US" sz="1800" dirty="0" err="1"/>
              <a:t>SuSe</a:t>
            </a:r>
            <a:r>
              <a:rPr lang="en-US" altLang="en-US" sz="1800" dirty="0"/>
              <a:t> (Free and Commercial, From Germany)</a:t>
            </a:r>
          </a:p>
          <a:p>
            <a:pPr marL="742950" lvl="2" indent="-342900" algn="just">
              <a:lnSpc>
                <a:spcPct val="150000"/>
              </a:lnSpc>
            </a:pPr>
            <a:r>
              <a:rPr lang="en-US" altLang="en-US" sz="1800" dirty="0" err="1"/>
              <a:t>Knoppix</a:t>
            </a:r>
            <a:r>
              <a:rPr lang="en-US" altLang="en-US" sz="1800" dirty="0"/>
              <a:t> (first </a:t>
            </a:r>
            <a:r>
              <a:rPr lang="en-US" altLang="en-US" sz="1800" dirty="0" err="1"/>
              <a:t>LiveCD</a:t>
            </a:r>
            <a:r>
              <a:rPr lang="en-US" altLang="en-US" sz="1800" dirty="0"/>
              <a:t> distribution)</a:t>
            </a:r>
          </a:p>
        </p:txBody>
      </p:sp>
    </p:spTree>
    <p:extLst>
      <p:ext uri="{BB962C8B-B14F-4D97-AF65-F5344CB8AC3E}">
        <p14:creationId xmlns:p14="http://schemas.microsoft.com/office/powerpoint/2010/main" val="194155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Which Linux Distribution…?</a:t>
            </a:r>
          </a:p>
        </p:txBody>
      </p:sp>
      <p:sp>
        <p:nvSpPr>
          <p:cNvPr id="15363" name="Rectangle 3"/>
          <p:cNvSpPr>
            <a:spLocks noGrp="1" noChangeArrowheads="1"/>
          </p:cNvSpPr>
          <p:nvPr>
            <p:ph type="body" idx="1"/>
          </p:nvPr>
        </p:nvSpPr>
        <p:spPr>
          <a:xfrm>
            <a:off x="457200" y="762000"/>
            <a:ext cx="8229600" cy="5715000"/>
          </a:xfrm>
        </p:spPr>
        <p:txBody>
          <a:bodyPr/>
          <a:lstStyle/>
          <a:p>
            <a:pPr algn="just">
              <a:lnSpc>
                <a:spcPct val="150000"/>
              </a:lnSpc>
              <a:buFont typeface="Wingdings" panose="05000000000000000000" pitchFamily="2" charset="2"/>
              <a:buChar char="§"/>
            </a:pPr>
            <a:r>
              <a:rPr lang="en-US" altLang="en-US" sz="2200" dirty="0"/>
              <a:t>Depends on user requirements</a:t>
            </a:r>
          </a:p>
          <a:p>
            <a:pPr marL="742950" lvl="2" indent="-342900" algn="just">
              <a:lnSpc>
                <a:spcPct val="150000"/>
              </a:lnSpc>
              <a:buFont typeface="+mj-lt"/>
              <a:buAutoNum type="arabicPeriod"/>
            </a:pPr>
            <a:r>
              <a:rPr lang="en-US" altLang="en-US" sz="1800" dirty="0" err="1"/>
              <a:t>Slackware</a:t>
            </a:r>
            <a:endParaRPr lang="en-US" altLang="en-US" sz="1800" dirty="0"/>
          </a:p>
          <a:p>
            <a:pPr marL="742950" lvl="2" indent="-342900" algn="just">
              <a:lnSpc>
                <a:spcPct val="150000"/>
              </a:lnSpc>
              <a:buFont typeface="+mj-lt"/>
              <a:buAutoNum type="arabicPeriod"/>
            </a:pPr>
            <a:r>
              <a:rPr lang="en-US" altLang="en-US" sz="1800" dirty="0">
                <a:ea typeface="+mn-ea"/>
                <a:cs typeface="+mn-cs"/>
              </a:rPr>
              <a:t>Ubuntu</a:t>
            </a:r>
          </a:p>
          <a:p>
            <a:pPr marL="742950" lvl="2" indent="-342900" algn="just">
              <a:lnSpc>
                <a:spcPct val="150000"/>
              </a:lnSpc>
              <a:buFont typeface="+mj-lt"/>
              <a:buAutoNum type="arabicPeriod"/>
            </a:pPr>
            <a:r>
              <a:rPr lang="en-US" altLang="en-US" sz="1800" dirty="0">
                <a:ea typeface="+mn-ea"/>
                <a:cs typeface="+mn-cs"/>
              </a:rPr>
              <a:t>Fedora</a:t>
            </a:r>
          </a:p>
          <a:p>
            <a:pPr marL="742950" lvl="2" indent="-342900" algn="just">
              <a:lnSpc>
                <a:spcPct val="150000"/>
              </a:lnSpc>
              <a:buFont typeface="+mj-lt"/>
              <a:buAutoNum type="arabicPeriod"/>
            </a:pPr>
            <a:r>
              <a:rPr lang="en-US" altLang="en-US" sz="1800" dirty="0"/>
              <a:t>RHEL</a:t>
            </a:r>
          </a:p>
          <a:p>
            <a:pPr marL="742950" lvl="2" indent="-342900" algn="just">
              <a:lnSpc>
                <a:spcPct val="150000"/>
              </a:lnSpc>
              <a:buFont typeface="+mj-lt"/>
              <a:buAutoNum type="arabicPeriod"/>
            </a:pPr>
            <a:r>
              <a:rPr lang="en-US" altLang="en-US" sz="1800" dirty="0" err="1"/>
              <a:t>CentOS</a:t>
            </a:r>
            <a:endParaRPr lang="en-US" altLang="en-US" sz="1800" dirty="0"/>
          </a:p>
          <a:p>
            <a:pPr marL="742950" lvl="2" indent="-342900" algn="just">
              <a:lnSpc>
                <a:spcPct val="150000"/>
              </a:lnSpc>
            </a:pPr>
            <a:endParaRPr lang="en-US" altLang="en-US" sz="1800" dirty="0"/>
          </a:p>
        </p:txBody>
      </p:sp>
    </p:spTree>
    <p:extLst>
      <p:ext uri="{BB962C8B-B14F-4D97-AF65-F5344CB8AC3E}">
        <p14:creationId xmlns:p14="http://schemas.microsoft.com/office/powerpoint/2010/main" val="107272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UNIX/Linux Structure</a:t>
            </a:r>
          </a:p>
        </p:txBody>
      </p:sp>
      <p:pic>
        <p:nvPicPr>
          <p:cNvPr id="5" name="Picture 10" descr="intro-4-image-1"/>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2209800" y="990601"/>
            <a:ext cx="5029200" cy="5162315"/>
          </a:xfrm>
          <a:prstGeom prst="rect">
            <a:avLst/>
          </a:prstGeom>
          <a:noFill/>
          <a:ln/>
        </p:spPr>
      </p:pic>
    </p:spTree>
    <p:extLst>
      <p:ext uri="{BB962C8B-B14F-4D97-AF65-F5344CB8AC3E}">
        <p14:creationId xmlns:p14="http://schemas.microsoft.com/office/powerpoint/2010/main" val="277325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Linux File System</a:t>
            </a:r>
            <a:endParaRPr lang="en-IN" sz="3200" b="1" dirty="0"/>
          </a:p>
        </p:txBody>
      </p:sp>
      <p:pic>
        <p:nvPicPr>
          <p:cNvPr id="1026" name="Picture 2" descr="C:\Users\CDAC1\Desktop\ACTS-DSSD-2014\FS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833231"/>
            <a:ext cx="8305800" cy="556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11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Details of File System</a:t>
            </a:r>
            <a:endParaRPr lang="en-IN" sz="3200" b="1" dirty="0"/>
          </a:p>
        </p:txBody>
      </p:sp>
      <p:sp>
        <p:nvSpPr>
          <p:cNvPr id="4" name="Rectangle 3"/>
          <p:cNvSpPr/>
          <p:nvPr/>
        </p:nvSpPr>
        <p:spPr>
          <a:xfrm>
            <a:off x="457200" y="1219200"/>
            <a:ext cx="7696200" cy="449353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200" dirty="0">
                <a:solidFill>
                  <a:srgbClr val="000000"/>
                </a:solidFill>
                <a:effectLst/>
                <a:latin typeface="Bell MT" panose="02020503060305020303" pitchFamily="18" charset="0"/>
              </a:rPr>
              <a:t> /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root directory</a:t>
            </a:r>
          </a:p>
          <a:p>
            <a:r>
              <a:rPr lang="en-US" sz="2200" dirty="0">
                <a:solidFill>
                  <a:srgbClr val="000000"/>
                </a:solidFill>
                <a:effectLst/>
                <a:latin typeface="Bell MT" panose="02020503060305020303" pitchFamily="18" charset="0"/>
              </a:rPr>
              <a:t>/boot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files for booting system</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etc</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configuration files</a:t>
            </a:r>
          </a:p>
          <a:p>
            <a:r>
              <a:rPr lang="en-US" sz="2200" dirty="0">
                <a:solidFill>
                  <a:srgbClr val="000000"/>
                </a:solidFill>
                <a:effectLst/>
                <a:latin typeface="Bell MT" panose="02020503060305020303" pitchFamily="18" charset="0"/>
              </a:rPr>
              <a:t>/bin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important system binaries</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sbin</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contains system admin programs(super user)</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usr</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user applications</a:t>
            </a:r>
          </a:p>
          <a:p>
            <a:r>
              <a:rPr lang="en-US" sz="2200" dirty="0">
                <a:solidFill>
                  <a:srgbClr val="000000"/>
                </a:solidFill>
                <a:effectLst/>
                <a:latin typeface="Bell MT" panose="02020503060305020303" pitchFamily="18" charset="0"/>
              </a:rPr>
              <a:t>/lib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dynamic libraries</a:t>
            </a:r>
          </a:p>
          <a:p>
            <a:r>
              <a:rPr lang="en-US" sz="2200" dirty="0">
                <a:solidFill>
                  <a:srgbClr val="000000"/>
                </a:solidFill>
                <a:effectLst/>
                <a:latin typeface="Bell MT" panose="02020503060305020303" pitchFamily="18" charset="0"/>
              </a:rPr>
              <a:t>/home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user home directories</a:t>
            </a:r>
          </a:p>
          <a:p>
            <a:r>
              <a:rPr lang="en-US" sz="2200" dirty="0">
                <a:solidFill>
                  <a:srgbClr val="000000"/>
                </a:solidFill>
                <a:effectLst/>
                <a:latin typeface="Bell MT" panose="02020503060305020303" pitchFamily="18" charset="0"/>
              </a:rPr>
              <a:t>/root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super user home dir</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var</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contains variable data constantly generated when 		system is running</a:t>
            </a:r>
          </a:p>
          <a:p>
            <a:r>
              <a:rPr lang="en-US" sz="2200" dirty="0">
                <a:solidFill>
                  <a:srgbClr val="000000"/>
                </a:solidFill>
                <a:effectLst/>
                <a:latin typeface="Bell MT" panose="02020503060305020303" pitchFamily="18" charset="0"/>
              </a:rPr>
              <a:t>/</a:t>
            </a:r>
            <a:r>
              <a:rPr lang="en-US" sz="2200" dirty="0" err="1">
                <a:solidFill>
                  <a:srgbClr val="000000"/>
                </a:solidFill>
                <a:effectLst/>
                <a:latin typeface="Bell MT" panose="02020503060305020303" pitchFamily="18" charset="0"/>
              </a:rPr>
              <a:t>dev</a:t>
            </a:r>
            <a:r>
              <a:rPr lang="en-US" sz="2200" dirty="0">
                <a:solidFill>
                  <a:srgbClr val="000000"/>
                </a:solidFill>
                <a:effectLst/>
                <a:latin typeface="Bell MT" panose="02020503060305020303" pitchFamily="18" charset="0"/>
              </a:rPr>
              <a:t>	</a:t>
            </a:r>
            <a:r>
              <a:rPr lang="en-US" sz="2200" dirty="0">
                <a:solidFill>
                  <a:srgbClr val="000000"/>
                </a:solidFill>
                <a:effectLst/>
                <a:latin typeface="Bell MT" panose="02020503060305020303" pitchFamily="18" charset="0"/>
                <a:sym typeface="Wingdings" panose="05000000000000000000" pitchFamily="2" charset="2"/>
              </a:rPr>
              <a:t>	</a:t>
            </a:r>
            <a:r>
              <a:rPr lang="en-US" sz="2200" dirty="0">
                <a:solidFill>
                  <a:srgbClr val="000000"/>
                </a:solidFill>
                <a:effectLst/>
                <a:latin typeface="Bell MT" panose="02020503060305020303" pitchFamily="18" charset="0"/>
              </a:rPr>
              <a:t>device files</a:t>
            </a:r>
          </a:p>
          <a:p>
            <a:pPr>
              <a:buFont typeface="Wingdings" pitchFamily="2" charset="2"/>
              <a:buChar char="q"/>
            </a:pPr>
            <a:endParaRPr lang="en-US" sz="2200" dirty="0">
              <a:solidFill>
                <a:srgbClr val="000000"/>
              </a:solidFill>
              <a:effectLst/>
              <a:latin typeface="Bell MT" panose="02020503060305020303" pitchFamily="18" charset="0"/>
            </a:endParaRPr>
          </a:p>
        </p:txBody>
      </p:sp>
    </p:spTree>
    <p:extLst>
      <p:ext uri="{BB962C8B-B14F-4D97-AF65-F5344CB8AC3E}">
        <p14:creationId xmlns:p14="http://schemas.microsoft.com/office/powerpoint/2010/main" val="733743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Files, Directories and </a:t>
            </a:r>
            <a:r>
              <a:rPr lang="en-US" sz="3200" b="1" dirty="0" err="1"/>
              <a:t>Inodes</a:t>
            </a:r>
            <a:endParaRPr lang="en-IN" sz="3200" b="1" dirty="0"/>
          </a:p>
        </p:txBody>
      </p:sp>
      <p:sp>
        <p:nvSpPr>
          <p:cNvPr id="5" name="Rectangle 3"/>
          <p:cNvSpPr txBox="1">
            <a:spLocks noChangeArrowheads="1"/>
          </p:cNvSpPr>
          <p:nvPr/>
        </p:nvSpPr>
        <p:spPr bwMode="gray">
          <a:xfrm>
            <a:off x="457200" y="762000"/>
            <a:ext cx="8229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lgn="just">
              <a:lnSpc>
                <a:spcPct val="150000"/>
              </a:lnSpc>
              <a:buFont typeface="Wingdings" panose="05000000000000000000" pitchFamily="2" charset="2"/>
              <a:buChar char="§"/>
            </a:pPr>
            <a:r>
              <a:rPr lang="en-US" altLang="en-US" sz="2200" b="1" kern="0" dirty="0">
                <a:solidFill>
                  <a:srgbClr val="C00000"/>
                </a:solidFill>
              </a:rPr>
              <a:t>File: </a:t>
            </a:r>
            <a:r>
              <a:rPr lang="en-US" altLang="en-US" sz="2200" kern="0" dirty="0"/>
              <a:t>A file represents a sequence of bytes. </a:t>
            </a:r>
          </a:p>
          <a:p>
            <a:pPr marL="742950" lvl="2" indent="-342900" algn="just">
              <a:lnSpc>
                <a:spcPct val="150000"/>
              </a:lnSpc>
            </a:pPr>
            <a:r>
              <a:rPr lang="en-US" altLang="en-US" sz="1800" kern="0" dirty="0"/>
              <a:t>Each file will have a name</a:t>
            </a:r>
          </a:p>
          <a:p>
            <a:pPr marL="742950" lvl="2" indent="-342900" algn="just">
              <a:lnSpc>
                <a:spcPct val="150000"/>
              </a:lnSpc>
            </a:pPr>
            <a:r>
              <a:rPr lang="en-US" altLang="en-US" sz="1800" kern="0" dirty="0"/>
              <a:t>Special characters are allowed but need to be used carefully</a:t>
            </a:r>
            <a:endParaRPr lang="en-US" altLang="en-US" sz="2200" kern="0" dirty="0"/>
          </a:p>
          <a:p>
            <a:pPr algn="just">
              <a:lnSpc>
                <a:spcPct val="150000"/>
              </a:lnSpc>
              <a:buFont typeface="Wingdings" panose="05000000000000000000" pitchFamily="2" charset="2"/>
              <a:buChar char="§"/>
            </a:pPr>
            <a:r>
              <a:rPr lang="en-US" altLang="en-US" sz="2200" b="1" kern="0" dirty="0">
                <a:solidFill>
                  <a:srgbClr val="C00000"/>
                </a:solidFill>
              </a:rPr>
              <a:t>Directory: </a:t>
            </a:r>
            <a:r>
              <a:rPr lang="en-US" altLang="en-US" sz="2200" kern="0" dirty="0"/>
              <a:t>A directory represents a list of files.</a:t>
            </a:r>
          </a:p>
          <a:p>
            <a:pPr marL="742950" lvl="2" indent="-342900" algn="just">
              <a:lnSpc>
                <a:spcPct val="150000"/>
              </a:lnSpc>
            </a:pPr>
            <a:r>
              <a:rPr lang="en-US" altLang="en-US" sz="1800" b="1" kern="0" dirty="0"/>
              <a:t>A directory is also a file </a:t>
            </a:r>
            <a:r>
              <a:rPr lang="en-US" altLang="en-US" sz="1800" kern="0" dirty="0"/>
              <a:t>which contains the list of files containing in it.</a:t>
            </a:r>
          </a:p>
          <a:p>
            <a:pPr marL="742950" lvl="2" indent="-342900" algn="just">
              <a:lnSpc>
                <a:spcPct val="150000"/>
              </a:lnSpc>
            </a:pPr>
            <a:r>
              <a:rPr lang="en-US" altLang="en-US" sz="1800" kern="0" dirty="0"/>
              <a:t>Every directory and file will be listed in its parent directory</a:t>
            </a:r>
            <a:endParaRPr lang="en-US" altLang="en-US" sz="2200" kern="0" dirty="0"/>
          </a:p>
          <a:p>
            <a:pPr algn="just">
              <a:lnSpc>
                <a:spcPct val="150000"/>
              </a:lnSpc>
              <a:buFont typeface="Wingdings" panose="05000000000000000000" pitchFamily="2" charset="2"/>
              <a:buChar char="§"/>
            </a:pPr>
            <a:r>
              <a:rPr lang="en-US" altLang="en-US" sz="2200" b="1" kern="0" dirty="0" err="1">
                <a:solidFill>
                  <a:srgbClr val="C00000"/>
                </a:solidFill>
              </a:rPr>
              <a:t>Inode</a:t>
            </a:r>
            <a:r>
              <a:rPr lang="en-US" altLang="en-US" sz="2200" b="1" kern="0" dirty="0">
                <a:solidFill>
                  <a:srgbClr val="C00000"/>
                </a:solidFill>
              </a:rPr>
              <a:t>: </a:t>
            </a:r>
            <a:r>
              <a:rPr lang="en-US" altLang="en-US" sz="2200" kern="0" dirty="0"/>
              <a:t>An </a:t>
            </a:r>
            <a:r>
              <a:rPr lang="en-US" altLang="en-US" sz="2200" kern="0" dirty="0" err="1"/>
              <a:t>inode</a:t>
            </a:r>
            <a:r>
              <a:rPr lang="en-US" altLang="en-US" sz="2200" kern="0" dirty="0"/>
              <a:t> (Index Node) contains information about a file (metadata) – File permissions, UID, GID, Size, Time Stamp etc.</a:t>
            </a:r>
          </a:p>
          <a:p>
            <a:pPr marL="742950" lvl="2" indent="-342900" algn="just">
              <a:lnSpc>
                <a:spcPct val="150000"/>
              </a:lnSpc>
            </a:pPr>
            <a:r>
              <a:rPr lang="en-US" altLang="en-US" sz="1800" kern="0" dirty="0"/>
              <a:t>The information about all the files will be maintained in a table called </a:t>
            </a:r>
            <a:r>
              <a:rPr lang="en-US" altLang="en-US" sz="1800" b="1" kern="0" dirty="0">
                <a:solidFill>
                  <a:srgbClr val="006600"/>
                </a:solidFill>
              </a:rPr>
              <a:t>“</a:t>
            </a:r>
            <a:r>
              <a:rPr lang="en-US" altLang="en-US" sz="1800" b="1" kern="0" dirty="0" err="1">
                <a:solidFill>
                  <a:srgbClr val="006600"/>
                </a:solidFill>
              </a:rPr>
              <a:t>Inode</a:t>
            </a:r>
            <a:r>
              <a:rPr lang="en-US" altLang="en-US" sz="1800" b="1" kern="0" dirty="0">
                <a:solidFill>
                  <a:srgbClr val="006600"/>
                </a:solidFill>
              </a:rPr>
              <a:t> Table”</a:t>
            </a:r>
          </a:p>
          <a:p>
            <a:pPr marL="0" indent="0" algn="just">
              <a:lnSpc>
                <a:spcPct val="150000"/>
              </a:lnSpc>
              <a:buNone/>
            </a:pPr>
            <a:endParaRPr lang="en-US" altLang="en-US" sz="2200" kern="0" dirty="0"/>
          </a:p>
        </p:txBody>
      </p:sp>
    </p:spTree>
    <p:extLst>
      <p:ext uri="{BB962C8B-B14F-4D97-AF65-F5344CB8AC3E}">
        <p14:creationId xmlns:p14="http://schemas.microsoft.com/office/powerpoint/2010/main" val="323484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Users and Groups</a:t>
            </a:r>
            <a:endParaRPr lang="en-IN" sz="3200" b="1" dirty="0"/>
          </a:p>
        </p:txBody>
      </p:sp>
      <p:sp>
        <p:nvSpPr>
          <p:cNvPr id="5" name="Rectangle 3"/>
          <p:cNvSpPr txBox="1">
            <a:spLocks noChangeArrowheads="1"/>
          </p:cNvSpPr>
          <p:nvPr/>
        </p:nvSpPr>
        <p:spPr bwMode="gray">
          <a:xfrm>
            <a:off x="457200" y="762000"/>
            <a:ext cx="8229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lgn="just">
              <a:lnSpc>
                <a:spcPct val="150000"/>
              </a:lnSpc>
              <a:buFont typeface="Wingdings" panose="05000000000000000000" pitchFamily="2" charset="2"/>
              <a:buChar char="§"/>
            </a:pPr>
            <a:r>
              <a:rPr lang="en-US" altLang="en-US" sz="2000" b="1" kern="0" dirty="0">
                <a:solidFill>
                  <a:srgbClr val="C00000"/>
                </a:solidFill>
              </a:rPr>
              <a:t>Users: </a:t>
            </a:r>
            <a:r>
              <a:rPr lang="en-US" altLang="en-US" sz="2000" kern="0" dirty="0"/>
              <a:t>Users can be either people or accounts which exist to use specific applications of Linux.</a:t>
            </a:r>
          </a:p>
          <a:p>
            <a:pPr marL="742950" lvl="2" indent="-342900" algn="just">
              <a:lnSpc>
                <a:spcPct val="150000"/>
              </a:lnSpc>
            </a:pPr>
            <a:r>
              <a:rPr lang="en-US" altLang="en-US" sz="2000" kern="0" dirty="0"/>
              <a:t>Each user will be given a unique user ID (UID).</a:t>
            </a:r>
          </a:p>
          <a:p>
            <a:pPr marL="742950" lvl="2" indent="-342900" algn="just">
              <a:lnSpc>
                <a:spcPct val="150000"/>
              </a:lnSpc>
            </a:pPr>
            <a:r>
              <a:rPr lang="af-ZA" altLang="en-US" sz="2000" kern="0" dirty="0"/>
              <a:t>A </a:t>
            </a:r>
            <a:r>
              <a:rPr lang="af-ZA" altLang="en-US" sz="2000" b="1" kern="0" dirty="0"/>
              <a:t>root user </a:t>
            </a:r>
            <a:r>
              <a:rPr lang="af-ZA" altLang="en-US" sz="2000" kern="0" dirty="0"/>
              <a:t>will also be present and he has all the administrave privileges.</a:t>
            </a:r>
            <a:endParaRPr lang="en-US" altLang="en-US" sz="2000" kern="0" dirty="0"/>
          </a:p>
          <a:p>
            <a:pPr algn="just">
              <a:lnSpc>
                <a:spcPct val="150000"/>
              </a:lnSpc>
              <a:buFont typeface="Wingdings" panose="05000000000000000000" pitchFamily="2" charset="2"/>
              <a:buChar char="§"/>
            </a:pPr>
            <a:r>
              <a:rPr lang="en-US" altLang="en-US" sz="2000" b="1" kern="0" dirty="0">
                <a:solidFill>
                  <a:srgbClr val="C00000"/>
                </a:solidFill>
              </a:rPr>
              <a:t>Groups: </a:t>
            </a:r>
            <a:r>
              <a:rPr lang="en-US" altLang="en-US" sz="2000" kern="0" dirty="0"/>
              <a:t>Users can be tied together into groups for a common purpose.</a:t>
            </a:r>
          </a:p>
          <a:p>
            <a:pPr marL="742950" lvl="2" indent="-342900" algn="just">
              <a:lnSpc>
                <a:spcPct val="150000"/>
              </a:lnSpc>
            </a:pPr>
            <a:r>
              <a:rPr lang="en-US" altLang="en-US" sz="2000" kern="0" dirty="0"/>
              <a:t>Example: climate, </a:t>
            </a:r>
            <a:r>
              <a:rPr lang="en-US" altLang="en-US" sz="2000" kern="0" dirty="0" err="1"/>
              <a:t>ssdh</a:t>
            </a:r>
            <a:r>
              <a:rPr lang="en-US" altLang="en-US" sz="2000" kern="0" dirty="0"/>
              <a:t>, acts</a:t>
            </a:r>
          </a:p>
          <a:p>
            <a:pPr marL="742950" lvl="2" indent="-342900" algn="just">
              <a:lnSpc>
                <a:spcPct val="150000"/>
              </a:lnSpc>
            </a:pPr>
            <a:r>
              <a:rPr lang="af-ZA" altLang="en-US" sz="2000" kern="0" dirty="0"/>
              <a:t>Each group is associated with a group ID (GID).</a:t>
            </a:r>
            <a:endParaRPr lang="en-US" altLang="en-US" sz="2000" kern="0" dirty="0"/>
          </a:p>
        </p:txBody>
      </p:sp>
    </p:spTree>
    <p:extLst>
      <p:ext uri="{BB962C8B-B14F-4D97-AF65-F5344CB8AC3E}">
        <p14:creationId xmlns:p14="http://schemas.microsoft.com/office/powerpoint/2010/main" val="118762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Access Permissions</a:t>
            </a:r>
            <a:endParaRPr lang="en-IN" sz="3200" b="1" dirty="0"/>
          </a:p>
        </p:txBody>
      </p:sp>
      <p:sp>
        <p:nvSpPr>
          <p:cNvPr id="5" name="Rectangle 3"/>
          <p:cNvSpPr txBox="1">
            <a:spLocks noChangeArrowheads="1"/>
          </p:cNvSpPr>
          <p:nvPr/>
        </p:nvSpPr>
        <p:spPr bwMode="gray">
          <a:xfrm>
            <a:off x="304800" y="762000"/>
            <a:ext cx="8686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algn="just">
              <a:lnSpc>
                <a:spcPct val="150000"/>
              </a:lnSpc>
              <a:buFont typeface="Wingdings" panose="05000000000000000000" pitchFamily="2" charset="2"/>
              <a:buChar char="§"/>
            </a:pPr>
            <a:r>
              <a:rPr lang="en-US" altLang="en-US" sz="1800" b="1" kern="0" dirty="0">
                <a:solidFill>
                  <a:srgbClr val="C00000"/>
                </a:solidFill>
              </a:rPr>
              <a:t>File Permissions: </a:t>
            </a:r>
            <a:r>
              <a:rPr lang="en-US" altLang="en-US" sz="1800" kern="0" dirty="0"/>
              <a:t>There are 3 permissions for any file </a:t>
            </a:r>
            <a:r>
              <a:rPr lang="en-US" altLang="en-US" sz="1800" kern="0" dirty="0">
                <a:sym typeface="Wingdings" panose="05000000000000000000" pitchFamily="2" charset="2"/>
              </a:rPr>
              <a:t></a:t>
            </a:r>
            <a:r>
              <a:rPr lang="en-US" altLang="en-US" sz="1800" kern="0" dirty="0"/>
              <a:t> r, w, x.</a:t>
            </a:r>
          </a:p>
          <a:p>
            <a:pPr marL="742950" lvl="2" indent="-342900" algn="just">
              <a:lnSpc>
                <a:spcPct val="150000"/>
              </a:lnSpc>
              <a:buClrTx/>
              <a:buFont typeface="+mj-lt"/>
              <a:buAutoNum type="arabicPeriod"/>
            </a:pPr>
            <a:r>
              <a:rPr lang="af-ZA" altLang="en-US" sz="1800" kern="0" dirty="0">
                <a:solidFill>
                  <a:srgbClr val="006600"/>
                </a:solidFill>
              </a:rPr>
              <a:t>Read (r)</a:t>
            </a:r>
            <a:r>
              <a:rPr lang="af-ZA" altLang="en-US" sz="1800" kern="0" dirty="0"/>
              <a:t>	- </a:t>
            </a:r>
            <a:r>
              <a:rPr lang="en-US" altLang="en-US" sz="1800" dirty="0">
                <a:solidFill>
                  <a:srgbClr val="000066"/>
                </a:solidFill>
              </a:rPr>
              <a:t>Indicates that a given category of  user can read a file.</a:t>
            </a:r>
            <a:endParaRPr lang="af-ZA" altLang="en-US" sz="1800" kern="0" dirty="0"/>
          </a:p>
          <a:p>
            <a:pPr marL="742950" lvl="2" indent="-342900" algn="just">
              <a:lnSpc>
                <a:spcPct val="150000"/>
              </a:lnSpc>
              <a:buClrTx/>
              <a:buFont typeface="+mj-lt"/>
              <a:buAutoNum type="arabicPeriod"/>
            </a:pPr>
            <a:r>
              <a:rPr lang="af-ZA" altLang="en-US" sz="1800" kern="0" dirty="0">
                <a:solidFill>
                  <a:srgbClr val="006600"/>
                </a:solidFill>
              </a:rPr>
              <a:t>Write  (w)</a:t>
            </a:r>
            <a:r>
              <a:rPr lang="af-ZA" altLang="en-US" sz="1800" kern="0" dirty="0"/>
              <a:t>	- </a:t>
            </a:r>
            <a:r>
              <a:rPr lang="en-US" altLang="en-US" sz="1800" dirty="0">
                <a:solidFill>
                  <a:srgbClr val="000066"/>
                </a:solidFill>
              </a:rPr>
              <a:t>Indicates that a given category of user can write to a file.</a:t>
            </a:r>
            <a:endParaRPr lang="af-ZA" altLang="en-US" sz="1800" kern="0" dirty="0"/>
          </a:p>
          <a:p>
            <a:pPr marL="742950" lvl="2" indent="-342900" algn="just">
              <a:lnSpc>
                <a:spcPct val="150000"/>
              </a:lnSpc>
              <a:buClrTx/>
              <a:buFont typeface="+mj-lt"/>
              <a:buAutoNum type="arabicPeriod"/>
            </a:pPr>
            <a:r>
              <a:rPr lang="af-ZA" altLang="en-US" sz="1800" kern="0" dirty="0">
                <a:solidFill>
                  <a:srgbClr val="006600"/>
                </a:solidFill>
              </a:rPr>
              <a:t>Execute (x)</a:t>
            </a:r>
            <a:r>
              <a:rPr lang="af-ZA" altLang="en-US" sz="1800" kern="0" dirty="0"/>
              <a:t>- </a:t>
            </a:r>
            <a:r>
              <a:rPr lang="en-US" altLang="en-US" sz="1800" dirty="0">
                <a:solidFill>
                  <a:srgbClr val="000066"/>
                </a:solidFill>
              </a:rPr>
              <a:t>Indicates that a given category of user can execute the file.</a:t>
            </a:r>
            <a:endParaRPr lang="en-US" altLang="en-US" sz="1800" kern="0" dirty="0"/>
          </a:p>
          <a:p>
            <a:pPr algn="just">
              <a:lnSpc>
                <a:spcPct val="150000"/>
              </a:lnSpc>
              <a:buFont typeface="Wingdings" panose="05000000000000000000" pitchFamily="2" charset="2"/>
              <a:buChar char="§"/>
            </a:pPr>
            <a:r>
              <a:rPr lang="af-ZA" altLang="en-US" sz="1800" b="1" kern="0" dirty="0">
                <a:solidFill>
                  <a:srgbClr val="C00000"/>
                </a:solidFill>
              </a:rPr>
              <a:t>Directory permissions: </a:t>
            </a:r>
          </a:p>
          <a:p>
            <a:pPr marL="742950" lvl="2" indent="-342900" algn="just">
              <a:lnSpc>
                <a:spcPct val="150000"/>
              </a:lnSpc>
              <a:buClrTx/>
              <a:buFont typeface="+mj-lt"/>
              <a:buAutoNum type="arabicPeriod"/>
            </a:pPr>
            <a:r>
              <a:rPr lang="af-ZA" altLang="en-US" sz="1800" kern="0" dirty="0">
                <a:solidFill>
                  <a:srgbClr val="006600"/>
                </a:solidFill>
              </a:rPr>
              <a:t>Read (r)</a:t>
            </a:r>
            <a:r>
              <a:rPr lang="af-ZA" altLang="en-US" sz="1800" kern="0" dirty="0"/>
              <a:t>	- The direcotry can be read.</a:t>
            </a:r>
          </a:p>
          <a:p>
            <a:pPr marL="742950" lvl="2" indent="-342900" algn="just">
              <a:lnSpc>
                <a:spcPct val="150000"/>
              </a:lnSpc>
              <a:buClrTx/>
              <a:buFont typeface="+mj-lt"/>
              <a:buAutoNum type="arabicPeriod"/>
            </a:pPr>
            <a:r>
              <a:rPr lang="af-ZA" altLang="en-US" sz="1800" kern="0" dirty="0">
                <a:solidFill>
                  <a:srgbClr val="006600"/>
                </a:solidFill>
              </a:rPr>
              <a:t>Write  (w)</a:t>
            </a:r>
            <a:r>
              <a:rPr lang="af-ZA" altLang="en-US" sz="1800" kern="0" dirty="0"/>
              <a:t>	- The directory can be updated, renamed or deleted</a:t>
            </a:r>
            <a:r>
              <a:rPr lang="en-US" altLang="en-US" sz="1800" dirty="0">
                <a:solidFill>
                  <a:srgbClr val="000066"/>
                </a:solidFill>
              </a:rPr>
              <a:t>.</a:t>
            </a:r>
            <a:endParaRPr lang="af-ZA" altLang="en-US" sz="1800" kern="0" dirty="0"/>
          </a:p>
          <a:p>
            <a:pPr marL="742950" lvl="2" indent="-342900" algn="just">
              <a:lnSpc>
                <a:spcPct val="150000"/>
              </a:lnSpc>
              <a:buClrTx/>
              <a:buFont typeface="+mj-lt"/>
              <a:buAutoNum type="arabicPeriod"/>
            </a:pPr>
            <a:r>
              <a:rPr lang="af-ZA" altLang="en-US" sz="1800" kern="0" dirty="0">
                <a:solidFill>
                  <a:srgbClr val="006600"/>
                </a:solidFill>
              </a:rPr>
              <a:t>Execute (x)</a:t>
            </a:r>
            <a:r>
              <a:rPr lang="af-ZA" altLang="en-US" sz="1800" kern="0" dirty="0"/>
              <a:t>- Operations can be perfomred on the files of the directories</a:t>
            </a:r>
            <a:r>
              <a:rPr lang="en-US" altLang="en-US" sz="1800" dirty="0">
                <a:solidFill>
                  <a:srgbClr val="000066"/>
                </a:solidFill>
              </a:rPr>
              <a:t>. This bit is also called as search bit, it indicates whether you are permitted to search files under that directory</a:t>
            </a:r>
            <a:endParaRPr lang="en-US" altLang="en-US" sz="1800" kern="0" dirty="0"/>
          </a:p>
          <a:p>
            <a:pPr algn="just">
              <a:lnSpc>
                <a:spcPct val="150000"/>
              </a:lnSpc>
              <a:buFont typeface="Wingdings" panose="05000000000000000000" pitchFamily="2" charset="2"/>
              <a:buChar char="§"/>
            </a:pPr>
            <a:r>
              <a:rPr lang="en-US" altLang="en-US" sz="1800" b="1" kern="0" dirty="0">
                <a:solidFill>
                  <a:srgbClr val="C00000"/>
                </a:solidFill>
              </a:rPr>
              <a:t>Categories of users: </a:t>
            </a:r>
            <a:r>
              <a:rPr lang="en-US" altLang="en-US" sz="1800" kern="0" dirty="0"/>
              <a:t> All of these three permissions are assigned to three categories of users – User (U), Group(G), Others(O)</a:t>
            </a:r>
          </a:p>
        </p:txBody>
      </p:sp>
    </p:spTree>
    <p:extLst>
      <p:ext uri="{BB962C8B-B14F-4D97-AF65-F5344CB8AC3E}">
        <p14:creationId xmlns:p14="http://schemas.microsoft.com/office/powerpoint/2010/main" val="258980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Access Permissions…</a:t>
            </a:r>
            <a:endParaRPr lang="en-IN" sz="32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143000"/>
            <a:ext cx="4552950" cy="3042699"/>
          </a:xfrm>
          <a:prstGeom prst="rect">
            <a:avLst/>
          </a:prstGeom>
          <a:solidFill>
            <a:schemeClr val="bg2"/>
          </a:solidFill>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2550" y="1143000"/>
            <a:ext cx="3829050" cy="32099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6150" y="4724401"/>
            <a:ext cx="3752850" cy="1972983"/>
          </a:xfrm>
          <a:prstGeom prst="rect">
            <a:avLst/>
          </a:prstGeom>
        </p:spPr>
      </p:pic>
    </p:spTree>
    <p:extLst>
      <p:ext uri="{BB962C8B-B14F-4D97-AF65-F5344CB8AC3E}">
        <p14:creationId xmlns:p14="http://schemas.microsoft.com/office/powerpoint/2010/main" val="2763643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File Types</a:t>
            </a:r>
            <a:endParaRPr lang="en-IN" sz="3200" b="1"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9225" t="16518" r="9821" b="10927"/>
          <a:stretch/>
        </p:blipFill>
        <p:spPr>
          <a:xfrm>
            <a:off x="762002" y="1295401"/>
            <a:ext cx="7961569" cy="5314828"/>
          </a:xfrm>
          <a:prstGeom prst="rect">
            <a:avLst/>
          </a:prstGeom>
        </p:spPr>
      </p:pic>
    </p:spTree>
    <p:extLst>
      <p:ext uri="{BB962C8B-B14F-4D97-AF65-F5344CB8AC3E}">
        <p14:creationId xmlns:p14="http://schemas.microsoft.com/office/powerpoint/2010/main" val="317882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1981200" y="23622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Day 1</a:t>
            </a:r>
          </a:p>
        </p:txBody>
      </p:sp>
      <p:sp>
        <p:nvSpPr>
          <p:cNvPr id="8" name="Rectangle 7"/>
          <p:cNvSpPr/>
          <p:nvPr/>
        </p:nvSpPr>
        <p:spPr>
          <a:xfrm>
            <a:off x="1981200" y="2983867"/>
            <a:ext cx="5791200" cy="861774"/>
          </a:xfrm>
          <a:prstGeom prst="rect">
            <a:avLst/>
          </a:prstGeom>
        </p:spPr>
        <p:txBody>
          <a:bodyPr wrap="square">
            <a:spAutoFit/>
          </a:bodyPr>
          <a:lstStyle/>
          <a:p>
            <a:pPr marL="457200" indent="-457200">
              <a:spcBef>
                <a:spcPts val="600"/>
              </a:spcBef>
              <a:spcAft>
                <a:spcPts val="600"/>
              </a:spcAft>
              <a:buFont typeface="+mj-lt"/>
              <a:buAutoNum type="arabicPeriod"/>
            </a:pPr>
            <a:r>
              <a:rPr lang="en-US" sz="2000" b="1" dirty="0">
                <a:solidFill>
                  <a:schemeClr val="accent1">
                    <a:lumMod val="50000"/>
                  </a:schemeClr>
                </a:solidFill>
                <a:latin typeface="Bookman Old Style" pitchFamily="18" charset="0"/>
              </a:rPr>
              <a:t>Introduction to Linux , vi editor and C</a:t>
            </a:r>
          </a:p>
          <a:p>
            <a:pPr marL="457200" indent="-457200">
              <a:spcBef>
                <a:spcPts val="600"/>
              </a:spcBef>
              <a:spcAft>
                <a:spcPts val="600"/>
              </a:spcAft>
              <a:buFont typeface="+mj-lt"/>
              <a:buAutoNum type="arabicPeriod"/>
            </a:pPr>
            <a:r>
              <a:rPr lang="en-US" sz="2000" dirty="0">
                <a:solidFill>
                  <a:schemeClr val="accent1">
                    <a:lumMod val="50000"/>
                  </a:schemeClr>
                </a:solidFill>
                <a:latin typeface="Bookman Old Style" pitchFamily="18" charset="0"/>
              </a:rPr>
              <a:t>Data Types &amp; Operators in C </a:t>
            </a:r>
          </a:p>
        </p:txBody>
      </p:sp>
    </p:spTree>
    <p:extLst>
      <p:ext uri="{BB962C8B-B14F-4D97-AF65-F5344CB8AC3E}">
        <p14:creationId xmlns:p14="http://schemas.microsoft.com/office/powerpoint/2010/main" val="1270621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009" y="914400"/>
            <a:ext cx="3029227" cy="27432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00" y="914400"/>
            <a:ext cx="3641642" cy="2759312"/>
          </a:xfrm>
          <a:prstGeom prst="rect">
            <a:avLst/>
          </a:prstGeom>
        </p:spPr>
      </p:pic>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a:t>What is Linux Shell?</a:t>
            </a:r>
            <a:endParaRPr lang="en-US" sz="3200" b="1" kern="0" dirty="0"/>
          </a:p>
        </p:txBody>
      </p:sp>
      <p:sp>
        <p:nvSpPr>
          <p:cNvPr id="8" name="Content Placeholder 1"/>
          <p:cNvSpPr>
            <a:spLocks noGrp="1"/>
          </p:cNvSpPr>
          <p:nvPr>
            <p:ph idx="1"/>
          </p:nvPr>
        </p:nvSpPr>
        <p:spPr>
          <a:xfrm>
            <a:off x="533400" y="3810000"/>
            <a:ext cx="8229600" cy="2895600"/>
          </a:xfrm>
        </p:spPr>
        <p:txBody>
          <a:bodyPr/>
          <a:lstStyle/>
          <a:p>
            <a:pPr algn="just">
              <a:spcBef>
                <a:spcPts val="600"/>
              </a:spcBef>
              <a:spcAft>
                <a:spcPts val="600"/>
              </a:spcAft>
              <a:buFont typeface="Wingdings" panose="05000000000000000000" pitchFamily="2" charset="2"/>
              <a:buChar char="§"/>
            </a:pPr>
            <a:r>
              <a:rPr lang="en-US" sz="1800" dirty="0">
                <a:solidFill>
                  <a:srgbClr val="000099"/>
                </a:solidFill>
              </a:rPr>
              <a:t>The </a:t>
            </a:r>
            <a:r>
              <a:rPr lang="en-US" sz="1800" b="1" dirty="0">
                <a:solidFill>
                  <a:srgbClr val="993300"/>
                </a:solidFill>
              </a:rPr>
              <a:t>kernel </a:t>
            </a:r>
            <a:r>
              <a:rPr lang="en-US" sz="1800" dirty="0">
                <a:solidFill>
                  <a:srgbClr val="000099"/>
                </a:solidFill>
              </a:rPr>
              <a:t>sits on top of the hardware and is the core of the OS; </a:t>
            </a:r>
            <a:r>
              <a:rPr lang="en-US" sz="1800" b="1" dirty="0">
                <a:solidFill>
                  <a:srgbClr val="000099"/>
                </a:solidFill>
              </a:rPr>
              <a:t>it receives tasks from the shell and performs them </a:t>
            </a:r>
          </a:p>
          <a:p>
            <a:pPr algn="just">
              <a:spcBef>
                <a:spcPts val="600"/>
              </a:spcBef>
              <a:spcAft>
                <a:spcPts val="600"/>
              </a:spcAft>
              <a:buFont typeface="Wingdings" panose="05000000000000000000" pitchFamily="2" charset="2"/>
              <a:buChar char="§"/>
            </a:pPr>
            <a:r>
              <a:rPr lang="en-US" sz="1800" dirty="0">
                <a:solidFill>
                  <a:srgbClr val="000099"/>
                </a:solidFill>
              </a:rPr>
              <a:t>The </a:t>
            </a:r>
            <a:r>
              <a:rPr lang="en-US" sz="1800" b="1" dirty="0">
                <a:solidFill>
                  <a:srgbClr val="993300"/>
                </a:solidFill>
              </a:rPr>
              <a:t>shell</a:t>
            </a:r>
            <a:r>
              <a:rPr lang="en-US" sz="1800" dirty="0">
                <a:solidFill>
                  <a:srgbClr val="000099"/>
                </a:solidFill>
              </a:rPr>
              <a:t> is the command line interface through which the </a:t>
            </a:r>
            <a:r>
              <a:rPr lang="en-US" sz="1800" b="1" dirty="0">
                <a:solidFill>
                  <a:srgbClr val="000099"/>
                </a:solidFill>
              </a:rPr>
              <a:t>user interacts with the OS</a:t>
            </a:r>
            <a:r>
              <a:rPr lang="en-US" sz="1800" dirty="0">
                <a:solidFill>
                  <a:srgbClr val="000099"/>
                </a:solidFill>
              </a:rPr>
              <a:t>. Most commonly used shell is “bash” </a:t>
            </a:r>
          </a:p>
          <a:p>
            <a:pPr algn="just">
              <a:spcBef>
                <a:spcPts val="600"/>
              </a:spcBef>
              <a:spcAft>
                <a:spcPts val="600"/>
              </a:spcAft>
              <a:buFont typeface="Wingdings" panose="05000000000000000000" pitchFamily="2" charset="2"/>
              <a:buChar char="§"/>
            </a:pPr>
            <a:r>
              <a:rPr lang="en-US" sz="1800" dirty="0">
                <a:solidFill>
                  <a:srgbClr val="000099"/>
                </a:solidFill>
              </a:rPr>
              <a:t>Linux has a kernel and one or more shells – bash, </a:t>
            </a:r>
            <a:r>
              <a:rPr lang="en-US" sz="1800" dirty="0" err="1">
                <a:solidFill>
                  <a:srgbClr val="000099"/>
                </a:solidFill>
              </a:rPr>
              <a:t>csh</a:t>
            </a:r>
            <a:r>
              <a:rPr lang="en-US" sz="1800" dirty="0">
                <a:solidFill>
                  <a:srgbClr val="000099"/>
                </a:solidFill>
              </a:rPr>
              <a:t>, </a:t>
            </a:r>
            <a:r>
              <a:rPr lang="en-US" sz="1800" dirty="0" err="1">
                <a:solidFill>
                  <a:srgbClr val="000099"/>
                </a:solidFill>
              </a:rPr>
              <a:t>ksh</a:t>
            </a:r>
            <a:r>
              <a:rPr lang="en-US" sz="1800" dirty="0">
                <a:solidFill>
                  <a:srgbClr val="000099"/>
                </a:solidFill>
              </a:rPr>
              <a:t> etc.</a:t>
            </a:r>
          </a:p>
          <a:p>
            <a:pPr algn="just">
              <a:spcBef>
                <a:spcPts val="600"/>
              </a:spcBef>
              <a:spcAft>
                <a:spcPts val="600"/>
              </a:spcAft>
              <a:buFont typeface="Wingdings" panose="05000000000000000000" pitchFamily="2" charset="2"/>
              <a:buChar char="§"/>
            </a:pPr>
            <a:r>
              <a:rPr lang="en-US" altLang="zh-TW" sz="1800" dirty="0">
                <a:solidFill>
                  <a:srgbClr val="000099"/>
                </a:solidFill>
              </a:rPr>
              <a:t>When you login to the system the default shell will be given to the user. </a:t>
            </a:r>
            <a:r>
              <a:rPr lang="en-US" altLang="zh-TW" sz="1800" dirty="0">
                <a:solidFill>
                  <a:srgbClr val="993300"/>
                </a:solidFill>
              </a:rPr>
              <a:t>Bash is the default shell for Linux </a:t>
            </a:r>
            <a:r>
              <a:rPr lang="en-US" altLang="zh-TW" sz="1800" dirty="0">
                <a:solidFill>
                  <a:srgbClr val="000099"/>
                </a:solidFill>
              </a:rPr>
              <a:t>(We can change the default shell)</a:t>
            </a:r>
          </a:p>
          <a:p>
            <a:pPr algn="just">
              <a:spcBef>
                <a:spcPts val="600"/>
              </a:spcBef>
              <a:spcAft>
                <a:spcPts val="600"/>
              </a:spcAft>
              <a:buFont typeface="Wingdings" panose="05000000000000000000" pitchFamily="2" charset="2"/>
              <a:buChar char="§"/>
            </a:pPr>
            <a:r>
              <a:rPr lang="en-US" altLang="zh-TW" sz="1800" dirty="0">
                <a:solidFill>
                  <a:srgbClr val="000099"/>
                </a:solidFill>
              </a:rPr>
              <a:t>GUI of Linux is in fact an application program works on the shell.</a:t>
            </a:r>
          </a:p>
          <a:p>
            <a:pPr algn="just">
              <a:spcBef>
                <a:spcPts val="600"/>
              </a:spcBef>
              <a:spcAft>
                <a:spcPts val="600"/>
              </a:spcAft>
              <a:buFont typeface="Wingdings" panose="05000000000000000000" pitchFamily="2" charset="2"/>
              <a:buChar char="§"/>
            </a:pPr>
            <a:endParaRPr lang="en-US" sz="1800" dirty="0">
              <a:solidFill>
                <a:srgbClr val="000099"/>
              </a:solidFill>
            </a:endParaRPr>
          </a:p>
          <a:p>
            <a:pPr algn="just">
              <a:spcBef>
                <a:spcPts val="600"/>
              </a:spcBef>
              <a:spcAft>
                <a:spcPts val="600"/>
              </a:spcAft>
              <a:buFont typeface="Wingdings" panose="05000000000000000000" pitchFamily="2" charset="2"/>
              <a:buChar char="§"/>
            </a:pPr>
            <a:endParaRPr lang="en-US" sz="1800" dirty="0"/>
          </a:p>
        </p:txBody>
      </p:sp>
    </p:spTree>
    <p:extLst>
      <p:ext uri="{BB962C8B-B14F-4D97-AF65-F5344CB8AC3E}">
        <p14:creationId xmlns:p14="http://schemas.microsoft.com/office/powerpoint/2010/main" val="3337319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9" name="Rectangle 8"/>
          <p:cNvSpPr>
            <a:spLocks noChangeArrowheads="1"/>
          </p:cNvSpPr>
          <p:nvPr/>
        </p:nvSpPr>
        <p:spPr bwMode="auto">
          <a:xfrm>
            <a:off x="669134" y="914400"/>
            <a:ext cx="7805737"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Shell Command </a:t>
            </a:r>
            <a:r>
              <a:rPr lang="en-US" altLang="en-US" dirty="0">
                <a:latin typeface="+mn-lt"/>
              </a:rPr>
              <a:t>- A </a:t>
            </a:r>
            <a:r>
              <a:rPr lang="en-US" altLang="en-US" b="1" dirty="0">
                <a:latin typeface="+mn-lt"/>
              </a:rPr>
              <a:t>command is a program </a:t>
            </a:r>
            <a:r>
              <a:rPr lang="en-US" altLang="en-US" dirty="0">
                <a:latin typeface="+mn-lt"/>
              </a:rPr>
              <a:t>which interacts with the kernel to provide the environment and perform the functions called by the user. </a:t>
            </a:r>
          </a:p>
          <a:p>
            <a:pPr marL="342900" indent="-342900" algn="just">
              <a:lnSpc>
                <a:spcPct val="150000"/>
              </a:lnSpc>
              <a:spcBef>
                <a:spcPct val="20000"/>
              </a:spcBef>
              <a:buClr>
                <a:srgbClr val="DF0587"/>
              </a:buClr>
              <a:buSzTx/>
              <a:buFont typeface="Wingdings" pitchFamily="2" charset="2"/>
              <a:buChar char="§"/>
            </a:pPr>
            <a:r>
              <a:rPr lang="en-US" altLang="en-US" dirty="0">
                <a:solidFill>
                  <a:srgbClr val="7028C0"/>
                </a:solidFill>
                <a:latin typeface="+mn-lt"/>
              </a:rPr>
              <a:t>A command can be: </a:t>
            </a:r>
            <a:r>
              <a:rPr lang="en-US" altLang="en-US" b="1" dirty="0">
                <a:latin typeface="+mn-lt"/>
              </a:rPr>
              <a:t>a built-in shell command</a:t>
            </a:r>
            <a:r>
              <a:rPr lang="en-US" altLang="en-US" dirty="0">
                <a:latin typeface="+mn-lt"/>
              </a:rPr>
              <a:t>; an executable shell file, known as a </a:t>
            </a:r>
            <a:r>
              <a:rPr lang="en-US" altLang="en-US" b="1" dirty="0">
                <a:latin typeface="+mn-lt"/>
              </a:rPr>
              <a:t>shell script</a:t>
            </a:r>
            <a:r>
              <a:rPr lang="en-US" altLang="en-US" dirty="0">
                <a:latin typeface="+mn-lt"/>
              </a:rPr>
              <a:t>; or a source compiled, object code file. </a:t>
            </a:r>
          </a:p>
          <a:p>
            <a:pPr marL="342900" indent="-342900" algn="just">
              <a:lnSpc>
                <a:spcPct val="150000"/>
              </a:lnSpc>
              <a:spcBef>
                <a:spcPct val="20000"/>
              </a:spcBef>
              <a:buClr>
                <a:srgbClr val="DF0587"/>
              </a:buClr>
              <a:buSzTx/>
              <a:buFont typeface="Wingdings" pitchFamily="2" charset="2"/>
              <a:buChar char="§"/>
            </a:pPr>
            <a:endParaRPr lang="en-US" altLang="en-US" dirty="0">
              <a:solidFill>
                <a:srgbClr val="C00000"/>
              </a:solidFill>
              <a:latin typeface="+mn-lt"/>
            </a:endParaRPr>
          </a:p>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Examples:</a:t>
            </a:r>
            <a:r>
              <a:rPr lang="en-US" altLang="en-US" dirty="0">
                <a:latin typeface="+mn-lt"/>
              </a:rPr>
              <a:t> </a:t>
            </a:r>
            <a:r>
              <a:rPr lang="en-US" altLang="en-US" dirty="0" err="1">
                <a:latin typeface="+mn-lt"/>
              </a:rPr>
              <a:t>ls</a:t>
            </a:r>
            <a:r>
              <a:rPr lang="en-US" altLang="en-US" dirty="0">
                <a:latin typeface="+mn-lt"/>
              </a:rPr>
              <a:t>, </a:t>
            </a:r>
            <a:r>
              <a:rPr lang="en-US" altLang="en-US" dirty="0" err="1">
                <a:latin typeface="+mn-lt"/>
              </a:rPr>
              <a:t>mkdir</a:t>
            </a:r>
            <a:r>
              <a:rPr lang="en-US" altLang="en-US" dirty="0">
                <a:latin typeface="+mn-lt"/>
              </a:rPr>
              <a:t>, </a:t>
            </a:r>
            <a:r>
              <a:rPr lang="en-US" altLang="en-US" dirty="0" err="1">
                <a:latin typeface="+mn-lt"/>
              </a:rPr>
              <a:t>pwd</a:t>
            </a:r>
            <a:r>
              <a:rPr lang="en-US" altLang="en-US" dirty="0">
                <a:latin typeface="+mn-lt"/>
              </a:rPr>
              <a:t>, cd</a:t>
            </a:r>
          </a:p>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Command Structure: </a:t>
            </a:r>
          </a:p>
          <a:p>
            <a:pPr algn="just">
              <a:lnSpc>
                <a:spcPct val="150000"/>
              </a:lnSpc>
              <a:spcBef>
                <a:spcPct val="20000"/>
              </a:spcBef>
              <a:buClr>
                <a:srgbClr val="DF0587"/>
              </a:buClr>
              <a:buSzTx/>
            </a:pPr>
            <a:r>
              <a:rPr lang="en-US" altLang="en-US" dirty="0">
                <a:latin typeface="+mn-lt"/>
              </a:rPr>
              <a:t>	</a:t>
            </a:r>
            <a:r>
              <a:rPr lang="en-US" altLang="en-US" dirty="0">
                <a:solidFill>
                  <a:srgbClr val="006600"/>
                </a:solidFill>
                <a:latin typeface="+mn-lt"/>
              </a:rPr>
              <a:t>$ command &lt;options&gt;  &lt;arguments&gt;</a:t>
            </a:r>
          </a:p>
          <a:p>
            <a:pPr marL="342900" indent="-342900" algn="just">
              <a:lnSpc>
                <a:spcPct val="150000"/>
              </a:lnSpc>
              <a:spcBef>
                <a:spcPct val="20000"/>
              </a:spcBef>
              <a:buClr>
                <a:srgbClr val="DF0587"/>
              </a:buClr>
              <a:buSzTx/>
              <a:buFont typeface="Wingdings" pitchFamily="2" charset="2"/>
              <a:buChar char="§"/>
            </a:pPr>
            <a:r>
              <a:rPr lang="en-US" altLang="en-US" dirty="0">
                <a:latin typeface="+mn-lt"/>
              </a:rPr>
              <a:t> Multiple commands can be executed one by one using a single line by separating them with semicolon.</a:t>
            </a:r>
          </a:p>
          <a:p>
            <a:pPr algn="just">
              <a:lnSpc>
                <a:spcPct val="150000"/>
              </a:lnSpc>
              <a:spcBef>
                <a:spcPct val="20000"/>
              </a:spcBef>
              <a:buClr>
                <a:srgbClr val="DF0587"/>
              </a:buClr>
              <a:buSzTx/>
            </a:pPr>
            <a:r>
              <a:rPr lang="en-US" altLang="en-US" dirty="0">
                <a:latin typeface="+mn-lt"/>
              </a:rPr>
              <a:t>	</a:t>
            </a:r>
            <a:r>
              <a:rPr lang="en-US" altLang="en-US" dirty="0">
                <a:solidFill>
                  <a:srgbClr val="006600"/>
                </a:solidFill>
                <a:latin typeface="+mn-lt"/>
              </a:rPr>
              <a:t>$ </a:t>
            </a:r>
            <a:r>
              <a:rPr lang="en-US" altLang="en-US" dirty="0" err="1">
                <a:solidFill>
                  <a:srgbClr val="006600"/>
                </a:solidFill>
                <a:latin typeface="+mn-lt"/>
              </a:rPr>
              <a:t>ls</a:t>
            </a:r>
            <a:r>
              <a:rPr lang="en-US" altLang="en-US" dirty="0">
                <a:solidFill>
                  <a:srgbClr val="006600"/>
                </a:solidFill>
                <a:latin typeface="+mn-lt"/>
              </a:rPr>
              <a:t>; </a:t>
            </a:r>
            <a:r>
              <a:rPr lang="en-US" altLang="en-US" dirty="0" err="1">
                <a:solidFill>
                  <a:srgbClr val="006600"/>
                </a:solidFill>
                <a:latin typeface="+mn-lt"/>
              </a:rPr>
              <a:t>mkdir</a:t>
            </a:r>
            <a:r>
              <a:rPr lang="en-US" altLang="en-US" dirty="0">
                <a:solidFill>
                  <a:srgbClr val="006600"/>
                </a:solidFill>
                <a:latin typeface="+mn-lt"/>
              </a:rPr>
              <a:t> </a:t>
            </a:r>
            <a:r>
              <a:rPr lang="en-US" altLang="en-US" dirty="0" err="1">
                <a:solidFill>
                  <a:srgbClr val="006600"/>
                </a:solidFill>
                <a:latin typeface="+mn-lt"/>
              </a:rPr>
              <a:t>my_dir</a:t>
            </a:r>
            <a:r>
              <a:rPr lang="en-US" altLang="en-US" dirty="0">
                <a:solidFill>
                  <a:srgbClr val="006600"/>
                </a:solidFill>
                <a:latin typeface="+mn-lt"/>
              </a:rPr>
              <a:t>; </a:t>
            </a:r>
            <a:r>
              <a:rPr lang="en-US" altLang="en-US" dirty="0" err="1">
                <a:solidFill>
                  <a:srgbClr val="006600"/>
                </a:solidFill>
                <a:latin typeface="+mn-lt"/>
              </a:rPr>
              <a:t>ls</a:t>
            </a:r>
            <a:endParaRPr lang="en-US" altLang="en-US" dirty="0">
              <a:solidFill>
                <a:srgbClr val="006600"/>
              </a:solidFill>
              <a:latin typeface="+mn-lt"/>
            </a:endParaRPr>
          </a:p>
        </p:txBody>
      </p:sp>
    </p:spTree>
    <p:extLst>
      <p:ext uri="{BB962C8B-B14F-4D97-AF65-F5344CB8AC3E}">
        <p14:creationId xmlns:p14="http://schemas.microsoft.com/office/powerpoint/2010/main" val="234186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Programming</a:t>
            </a:r>
          </a:p>
        </p:txBody>
      </p:sp>
      <p:sp>
        <p:nvSpPr>
          <p:cNvPr id="9" name="Rectangle 8"/>
          <p:cNvSpPr>
            <a:spLocks noChangeArrowheads="1"/>
          </p:cNvSpPr>
          <p:nvPr/>
        </p:nvSpPr>
        <p:spPr bwMode="auto">
          <a:xfrm>
            <a:off x="669134" y="914400"/>
            <a:ext cx="7805737"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Shell Script </a:t>
            </a:r>
            <a:r>
              <a:rPr lang="en-US" altLang="en-US" dirty="0">
                <a:latin typeface="+mn-lt"/>
              </a:rPr>
              <a:t>- A series of commands can be written into a text file and execute that file. This is called as shell script.</a:t>
            </a:r>
          </a:p>
          <a:p>
            <a:pPr marL="342900" indent="-342900" algn="just">
              <a:lnSpc>
                <a:spcPct val="150000"/>
              </a:lnSpc>
              <a:spcBef>
                <a:spcPct val="20000"/>
              </a:spcBef>
              <a:buClr>
                <a:srgbClr val="DF0587"/>
              </a:buClr>
              <a:buSzTx/>
              <a:buFont typeface="Wingdings" pitchFamily="2" charset="2"/>
              <a:buChar char="§"/>
            </a:pPr>
            <a:r>
              <a:rPr lang="en-US" altLang="en-US" dirty="0">
                <a:latin typeface="+mn-lt"/>
              </a:rPr>
              <a:t>The first line of a shell script must be </a:t>
            </a:r>
            <a:r>
              <a:rPr lang="en-US" altLang="en-US" dirty="0">
                <a:solidFill>
                  <a:srgbClr val="7028C0"/>
                </a:solidFill>
                <a:latin typeface="+mn-lt"/>
              </a:rPr>
              <a:t>“#!/bin/Shell-Name” </a:t>
            </a:r>
          </a:p>
          <a:p>
            <a:pPr marL="342900" indent="-342900" algn="just">
              <a:lnSpc>
                <a:spcPct val="150000"/>
              </a:lnSpc>
              <a:spcBef>
                <a:spcPct val="20000"/>
              </a:spcBef>
              <a:buClr>
                <a:srgbClr val="DF0587"/>
              </a:buClr>
              <a:buSzTx/>
              <a:buFont typeface="Wingdings" pitchFamily="2" charset="2"/>
              <a:buChar char="§"/>
            </a:pPr>
            <a:r>
              <a:rPr lang="en-US" altLang="en-US" dirty="0"/>
              <a:t>In order to execute a shell script we need to give execute permission (x) to that file using “</a:t>
            </a:r>
            <a:r>
              <a:rPr lang="en-US" altLang="en-US" dirty="0" err="1"/>
              <a:t>chmod</a:t>
            </a:r>
            <a:r>
              <a:rPr lang="en-US" altLang="en-US" dirty="0"/>
              <a:t>” </a:t>
            </a:r>
            <a:r>
              <a:rPr lang="en-US" altLang="en-US" dirty="0" err="1"/>
              <a:t>comand</a:t>
            </a:r>
            <a:r>
              <a:rPr lang="en-US" altLang="en-US" dirty="0"/>
              <a:t>. </a:t>
            </a:r>
          </a:p>
          <a:p>
            <a:pPr algn="just">
              <a:lnSpc>
                <a:spcPct val="150000"/>
              </a:lnSpc>
              <a:spcBef>
                <a:spcPct val="20000"/>
              </a:spcBef>
              <a:buClr>
                <a:srgbClr val="DF0587"/>
              </a:buClr>
              <a:buSzTx/>
            </a:pPr>
            <a:r>
              <a:rPr lang="en-US" altLang="en-US" dirty="0"/>
              <a:t>	</a:t>
            </a:r>
            <a:r>
              <a:rPr lang="en-US" altLang="en-US" dirty="0" err="1">
                <a:solidFill>
                  <a:srgbClr val="7030A0"/>
                </a:solidFill>
              </a:rPr>
              <a:t>chmod</a:t>
            </a:r>
            <a:r>
              <a:rPr lang="en-US" altLang="en-US" dirty="0">
                <a:solidFill>
                  <a:srgbClr val="7030A0"/>
                </a:solidFill>
              </a:rPr>
              <a:t> +x users.sh</a:t>
            </a:r>
          </a:p>
          <a:p>
            <a:pPr marL="342900" indent="-342900" algn="just">
              <a:lnSpc>
                <a:spcPct val="150000"/>
              </a:lnSpc>
              <a:spcBef>
                <a:spcPct val="20000"/>
              </a:spcBef>
              <a:buClr>
                <a:srgbClr val="DF0587"/>
              </a:buClr>
              <a:buSzTx/>
              <a:buFont typeface="Wingdings" pitchFamily="2" charset="2"/>
              <a:buChar char="§"/>
            </a:pPr>
            <a:r>
              <a:rPr lang="en-US" altLang="en-US" dirty="0">
                <a:solidFill>
                  <a:srgbClr val="C00000"/>
                </a:solidFill>
                <a:latin typeface="+mn-lt"/>
              </a:rPr>
              <a:t>Example:</a:t>
            </a:r>
          </a:p>
          <a:p>
            <a:pPr algn="just">
              <a:lnSpc>
                <a:spcPct val="150000"/>
              </a:lnSpc>
              <a:spcBef>
                <a:spcPct val="20000"/>
              </a:spcBef>
              <a:buClr>
                <a:srgbClr val="DF0587"/>
              </a:buClr>
              <a:buSzTx/>
            </a:pPr>
            <a:endParaRPr lang="en-US" altLang="en-US" dirty="0">
              <a:solidFill>
                <a:srgbClr val="7028C0"/>
              </a:solidFill>
              <a:latin typeface="+mn-lt"/>
            </a:endParaRPr>
          </a:p>
          <a:p>
            <a:pPr marL="342900" indent="-342900" algn="just">
              <a:lnSpc>
                <a:spcPct val="150000"/>
              </a:lnSpc>
              <a:spcBef>
                <a:spcPct val="20000"/>
              </a:spcBef>
              <a:buClr>
                <a:srgbClr val="DF0587"/>
              </a:buClr>
              <a:buSzTx/>
              <a:buFont typeface="Wingdings" pitchFamily="2" charset="2"/>
              <a:buChar char="§"/>
            </a:pPr>
            <a:endParaRPr lang="en-US" altLang="en-US" dirty="0">
              <a:latin typeface="+mn-lt"/>
            </a:endParaRPr>
          </a:p>
        </p:txBody>
      </p:sp>
      <p:sp>
        <p:nvSpPr>
          <p:cNvPr id="2" name="Rectangle 1"/>
          <p:cNvSpPr/>
          <p:nvPr/>
        </p:nvSpPr>
        <p:spPr>
          <a:xfrm>
            <a:off x="2743200" y="4114800"/>
            <a:ext cx="2139108" cy="1920526"/>
          </a:xfrm>
          <a:prstGeom prst="rect">
            <a:avLst/>
          </a:prstGeom>
          <a:ln>
            <a:solidFill>
              <a:schemeClr val="accent1"/>
            </a:solidFill>
          </a:ln>
        </p:spPr>
        <p:txBody>
          <a:bodyPr wrap="square">
            <a:spAutoFit/>
          </a:bodyPr>
          <a:lstStyle/>
          <a:p>
            <a:pPr algn="just">
              <a:lnSpc>
                <a:spcPct val="150000"/>
              </a:lnSpc>
              <a:spcBef>
                <a:spcPct val="20000"/>
              </a:spcBef>
              <a:buClr>
                <a:srgbClr val="DF0587"/>
              </a:buClr>
              <a:buSzTx/>
            </a:pPr>
            <a:r>
              <a:rPr lang="en-US" altLang="en-US" dirty="0">
                <a:solidFill>
                  <a:srgbClr val="663300"/>
                </a:solidFill>
              </a:rPr>
              <a:t>#!/bin/bash</a:t>
            </a:r>
          </a:p>
          <a:p>
            <a:pPr algn="just">
              <a:lnSpc>
                <a:spcPct val="150000"/>
              </a:lnSpc>
              <a:spcBef>
                <a:spcPct val="20000"/>
              </a:spcBef>
              <a:buClr>
                <a:srgbClr val="DF0587"/>
              </a:buClr>
              <a:buSzTx/>
            </a:pPr>
            <a:r>
              <a:rPr lang="en-US" altLang="en-US" dirty="0">
                <a:solidFill>
                  <a:srgbClr val="663300"/>
                </a:solidFill>
              </a:rPr>
              <a:t>date</a:t>
            </a:r>
          </a:p>
          <a:p>
            <a:pPr algn="just">
              <a:lnSpc>
                <a:spcPct val="150000"/>
              </a:lnSpc>
              <a:spcBef>
                <a:spcPct val="20000"/>
              </a:spcBef>
              <a:buClr>
                <a:srgbClr val="DF0587"/>
              </a:buClr>
              <a:buSzTx/>
            </a:pPr>
            <a:r>
              <a:rPr lang="en-US" altLang="en-US" dirty="0">
                <a:solidFill>
                  <a:srgbClr val="663300"/>
                </a:solidFill>
              </a:rPr>
              <a:t>who</a:t>
            </a:r>
          </a:p>
          <a:p>
            <a:pPr algn="just">
              <a:lnSpc>
                <a:spcPct val="150000"/>
              </a:lnSpc>
              <a:spcBef>
                <a:spcPct val="20000"/>
              </a:spcBef>
              <a:buClr>
                <a:srgbClr val="DF0587"/>
              </a:buClr>
              <a:buSzTx/>
            </a:pPr>
            <a:r>
              <a:rPr lang="en-US" altLang="en-US" dirty="0" err="1">
                <a:solidFill>
                  <a:srgbClr val="663300"/>
                </a:solidFill>
              </a:rPr>
              <a:t>ps</a:t>
            </a:r>
            <a:r>
              <a:rPr lang="en-US" altLang="en-US" dirty="0">
                <a:solidFill>
                  <a:srgbClr val="663300"/>
                </a:solidFill>
              </a:rPr>
              <a:t> -ax</a:t>
            </a:r>
          </a:p>
        </p:txBody>
      </p:sp>
    </p:spTree>
    <p:extLst>
      <p:ext uri="{BB962C8B-B14F-4D97-AF65-F5344CB8AC3E}">
        <p14:creationId xmlns:p14="http://schemas.microsoft.com/office/powerpoint/2010/main" val="92562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47800" y="76200"/>
            <a:ext cx="6858000" cy="533400"/>
          </a:xfrm>
        </p:spPr>
        <p:txBody>
          <a:bodyPr/>
          <a:lstStyle/>
          <a:p>
            <a:r>
              <a:rPr lang="en-US" altLang="en-US" sz="3200" b="1" dirty="0"/>
              <a:t>How to explore?</a:t>
            </a:r>
          </a:p>
        </p:txBody>
      </p:sp>
      <p:sp>
        <p:nvSpPr>
          <p:cNvPr id="16387" name="Rectangle 3"/>
          <p:cNvSpPr>
            <a:spLocks noGrp="1" noChangeArrowheads="1"/>
          </p:cNvSpPr>
          <p:nvPr>
            <p:ph type="body" sz="half" idx="1"/>
          </p:nvPr>
        </p:nvSpPr>
        <p:spPr/>
        <p:txBody>
          <a:bodyPr/>
          <a:lstStyle/>
          <a:p>
            <a:pPr>
              <a:lnSpc>
                <a:spcPct val="150000"/>
              </a:lnSpc>
              <a:buFont typeface="Wingdings" panose="05000000000000000000" pitchFamily="2" charset="2"/>
              <a:buChar char="§"/>
            </a:pPr>
            <a:r>
              <a:rPr lang="en-US" altLang="en-US" sz="2200" dirty="0" err="1"/>
              <a:t>Manpage</a:t>
            </a:r>
            <a:endParaRPr lang="en-US" altLang="en-US" sz="2200" dirty="0"/>
          </a:p>
          <a:p>
            <a:pPr marL="742950" lvl="2" indent="-342900">
              <a:lnSpc>
                <a:spcPct val="150000"/>
              </a:lnSpc>
            </a:pPr>
            <a:r>
              <a:rPr lang="en-US" altLang="en-US" sz="1800" dirty="0">
                <a:ea typeface="+mn-ea"/>
                <a:cs typeface="+mn-cs"/>
              </a:rPr>
              <a:t>$ man </a:t>
            </a:r>
            <a:r>
              <a:rPr lang="en-US" altLang="en-US" sz="1800" dirty="0" err="1">
                <a:ea typeface="+mn-ea"/>
                <a:cs typeface="+mn-cs"/>
              </a:rPr>
              <a:t>ls</a:t>
            </a:r>
            <a:endParaRPr lang="en-US" altLang="en-US" sz="1800" dirty="0">
              <a:ea typeface="+mn-ea"/>
              <a:cs typeface="+mn-cs"/>
            </a:endParaRPr>
          </a:p>
          <a:p>
            <a:pPr marL="742950" lvl="2" indent="-342900">
              <a:lnSpc>
                <a:spcPct val="150000"/>
              </a:lnSpc>
            </a:pPr>
            <a:r>
              <a:rPr lang="en-US" altLang="en-US" sz="1800" dirty="0">
                <a:ea typeface="+mn-ea"/>
                <a:cs typeface="+mn-cs"/>
              </a:rPr>
              <a:t>$ man 2 </a:t>
            </a:r>
            <a:r>
              <a:rPr lang="en-US" altLang="en-US" sz="1800" dirty="0" err="1">
                <a:ea typeface="+mn-ea"/>
                <a:cs typeface="+mn-cs"/>
              </a:rPr>
              <a:t>mkdir</a:t>
            </a:r>
            <a:endParaRPr lang="en-US" altLang="en-US" sz="1800" dirty="0">
              <a:ea typeface="+mn-ea"/>
              <a:cs typeface="+mn-cs"/>
            </a:endParaRPr>
          </a:p>
          <a:p>
            <a:pPr marL="742950" lvl="2" indent="-342900">
              <a:lnSpc>
                <a:spcPct val="150000"/>
              </a:lnSpc>
            </a:pPr>
            <a:r>
              <a:rPr lang="en-US" altLang="en-US" sz="1800" dirty="0">
                <a:ea typeface="+mn-ea"/>
                <a:cs typeface="+mn-cs"/>
              </a:rPr>
              <a:t>$ man </a:t>
            </a:r>
            <a:r>
              <a:rPr lang="en-US" altLang="en-US" sz="1800" dirty="0" err="1">
                <a:ea typeface="+mn-ea"/>
                <a:cs typeface="+mn-cs"/>
              </a:rPr>
              <a:t>man</a:t>
            </a:r>
            <a:endParaRPr lang="en-US" altLang="en-US" sz="1800" dirty="0">
              <a:ea typeface="+mn-ea"/>
              <a:cs typeface="+mn-cs"/>
            </a:endParaRPr>
          </a:p>
          <a:p>
            <a:pPr marL="400050" lvl="2" indent="0">
              <a:lnSpc>
                <a:spcPct val="150000"/>
              </a:lnSpc>
              <a:buNone/>
            </a:pPr>
            <a:endParaRPr lang="en-US" altLang="en-US" sz="1800" dirty="0">
              <a:ea typeface="+mn-ea"/>
              <a:cs typeface="+mn-cs"/>
            </a:endParaRPr>
          </a:p>
          <a:p>
            <a:pPr marL="342900" lvl="1" indent="-342900">
              <a:lnSpc>
                <a:spcPct val="150000"/>
              </a:lnSpc>
              <a:buFont typeface="Wingdings" panose="05000000000000000000" pitchFamily="2" charset="2"/>
              <a:buChar char="§"/>
            </a:pPr>
            <a:endParaRPr lang="en-US" altLang="en-US" sz="2200" dirty="0">
              <a:ea typeface="+mn-ea"/>
              <a:cs typeface="+mn-cs"/>
            </a:endParaRPr>
          </a:p>
        </p:txBody>
      </p:sp>
      <p:sp>
        <p:nvSpPr>
          <p:cNvPr id="2" name="Rectangle 1"/>
          <p:cNvSpPr/>
          <p:nvPr/>
        </p:nvSpPr>
        <p:spPr>
          <a:xfrm>
            <a:off x="4011621" y="838200"/>
            <a:ext cx="1774845" cy="387798"/>
          </a:xfrm>
          <a:prstGeom prst="rect">
            <a:avLst/>
          </a:prstGeom>
        </p:spPr>
        <p:txBody>
          <a:bodyPr wrap="none">
            <a:spAutoFit/>
          </a:bodyPr>
          <a:lstStyle/>
          <a:p>
            <a:pPr>
              <a:lnSpc>
                <a:spcPct val="80000"/>
              </a:lnSpc>
            </a:pPr>
            <a:r>
              <a:rPr lang="en-US" altLang="en-US" sz="2400" b="1" dirty="0">
                <a:solidFill>
                  <a:srgbClr val="C00000"/>
                </a:solidFill>
              </a:rPr>
              <a:t>Man pages</a:t>
            </a:r>
          </a:p>
        </p:txBody>
      </p:sp>
    </p:spTree>
    <p:extLst>
      <p:ext uri="{BB962C8B-B14F-4D97-AF65-F5344CB8AC3E}">
        <p14:creationId xmlns:p14="http://schemas.microsoft.com/office/powerpoint/2010/main" val="487517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447800" y="76200"/>
            <a:ext cx="6858000" cy="533400"/>
          </a:xfrm>
        </p:spPr>
        <p:txBody>
          <a:bodyPr/>
          <a:lstStyle/>
          <a:p>
            <a:r>
              <a:rPr lang="en-US" altLang="en-US" sz="3200" b="1" dirty="0"/>
              <a:t>How to explore…?</a:t>
            </a:r>
          </a:p>
        </p:txBody>
      </p:sp>
      <p:sp>
        <p:nvSpPr>
          <p:cNvPr id="16388" name="Rectangle 4"/>
          <p:cNvSpPr>
            <a:spLocks noGrp="1" noChangeArrowheads="1"/>
          </p:cNvSpPr>
          <p:nvPr>
            <p:ph type="body" sz="half" idx="2"/>
          </p:nvPr>
        </p:nvSpPr>
        <p:spPr>
          <a:xfrm>
            <a:off x="304800" y="1371601"/>
            <a:ext cx="8610600" cy="5026025"/>
          </a:xfrm>
        </p:spPr>
        <p:txBody>
          <a:bodyPr/>
          <a:lstStyle/>
          <a:p>
            <a:pPr marL="914400" lvl="1" indent="-457200">
              <a:lnSpc>
                <a:spcPct val="150000"/>
              </a:lnSpc>
              <a:buClrTx/>
              <a:buSzPct val="100000"/>
              <a:buFont typeface="+mj-lt"/>
              <a:buAutoNum type="arabicPeriod"/>
            </a:pPr>
            <a:r>
              <a:rPr lang="en-US" altLang="en-US" sz="2000" dirty="0"/>
              <a:t>User-level commands and apps 		- </a:t>
            </a:r>
            <a:r>
              <a:rPr lang="en-US" altLang="en-US" sz="1800" dirty="0">
                <a:solidFill>
                  <a:srgbClr val="7028C0"/>
                </a:solidFill>
              </a:rPr>
              <a:t>/bin/</a:t>
            </a:r>
            <a:r>
              <a:rPr lang="en-US" altLang="en-US" sz="1800" dirty="0" err="1">
                <a:solidFill>
                  <a:srgbClr val="7028C0"/>
                </a:solidFill>
              </a:rPr>
              <a:t>mkdir</a:t>
            </a:r>
            <a:endParaRPr lang="en-US" altLang="en-US" sz="1800" dirty="0">
              <a:solidFill>
                <a:srgbClr val="7028C0"/>
              </a:solidFill>
            </a:endParaRPr>
          </a:p>
          <a:p>
            <a:pPr marL="914400" lvl="1" indent="-457200">
              <a:lnSpc>
                <a:spcPct val="150000"/>
              </a:lnSpc>
              <a:buClrTx/>
              <a:buSzPct val="100000"/>
              <a:buFont typeface="+mj-lt"/>
              <a:buAutoNum type="arabicPeriod"/>
            </a:pPr>
            <a:r>
              <a:rPr lang="en-US" altLang="en-US" sz="2000" dirty="0"/>
              <a:t>System calls  				- </a:t>
            </a:r>
            <a:r>
              <a:rPr lang="en-US" altLang="en-US" sz="1800" dirty="0" err="1">
                <a:solidFill>
                  <a:srgbClr val="7028C0"/>
                </a:solidFill>
              </a:rPr>
              <a:t>int</a:t>
            </a:r>
            <a:r>
              <a:rPr lang="en-US" altLang="en-US" sz="1800" dirty="0">
                <a:solidFill>
                  <a:srgbClr val="7028C0"/>
                </a:solidFill>
              </a:rPr>
              <a:t> </a:t>
            </a:r>
            <a:r>
              <a:rPr lang="en-US" altLang="en-US" sz="1800" dirty="0" err="1">
                <a:solidFill>
                  <a:srgbClr val="7028C0"/>
                </a:solidFill>
              </a:rPr>
              <a:t>mkdir</a:t>
            </a:r>
            <a:r>
              <a:rPr lang="en-US" altLang="en-US" sz="1800" dirty="0">
                <a:solidFill>
                  <a:srgbClr val="7028C0"/>
                </a:solidFill>
              </a:rPr>
              <a:t>(</a:t>
            </a:r>
            <a:r>
              <a:rPr lang="en-US" altLang="en-US" sz="1800" dirty="0" err="1">
                <a:solidFill>
                  <a:srgbClr val="7028C0"/>
                </a:solidFill>
              </a:rPr>
              <a:t>const</a:t>
            </a:r>
            <a:r>
              <a:rPr lang="en-US" altLang="en-US" sz="1800" dirty="0">
                <a:solidFill>
                  <a:srgbClr val="7028C0"/>
                </a:solidFill>
              </a:rPr>
              <a:t> char *, …);</a:t>
            </a:r>
          </a:p>
          <a:p>
            <a:pPr marL="914400" lvl="1" indent="-457200">
              <a:lnSpc>
                <a:spcPct val="150000"/>
              </a:lnSpc>
              <a:buClrTx/>
              <a:buSzPct val="100000"/>
              <a:buFont typeface="+mj-lt"/>
              <a:buAutoNum type="arabicPeriod"/>
            </a:pPr>
            <a:r>
              <a:rPr lang="en-US" altLang="en-US" sz="2000" dirty="0"/>
              <a:t>Library calls 				- </a:t>
            </a:r>
            <a:r>
              <a:rPr lang="en-US" altLang="en-US" sz="1800" dirty="0" err="1">
                <a:solidFill>
                  <a:srgbClr val="7028C0"/>
                </a:solidFill>
              </a:rPr>
              <a:t>int</a:t>
            </a:r>
            <a:r>
              <a:rPr lang="en-US" altLang="en-US" sz="1800" dirty="0">
                <a:solidFill>
                  <a:srgbClr val="7028C0"/>
                </a:solidFill>
              </a:rPr>
              <a:t> </a:t>
            </a:r>
            <a:r>
              <a:rPr lang="en-US" altLang="en-US" sz="1800" dirty="0" err="1">
                <a:solidFill>
                  <a:srgbClr val="7028C0"/>
                </a:solidFill>
              </a:rPr>
              <a:t>printf</a:t>
            </a:r>
            <a:r>
              <a:rPr lang="en-US" altLang="en-US" sz="1800" dirty="0">
                <a:solidFill>
                  <a:srgbClr val="7028C0"/>
                </a:solidFill>
              </a:rPr>
              <a:t>(</a:t>
            </a:r>
            <a:r>
              <a:rPr lang="en-US" altLang="en-US" sz="1800" dirty="0" err="1">
                <a:solidFill>
                  <a:srgbClr val="7028C0"/>
                </a:solidFill>
              </a:rPr>
              <a:t>const</a:t>
            </a:r>
            <a:r>
              <a:rPr lang="en-US" altLang="en-US" sz="1800" dirty="0">
                <a:solidFill>
                  <a:srgbClr val="7028C0"/>
                </a:solidFill>
              </a:rPr>
              <a:t> char *, …);</a:t>
            </a:r>
          </a:p>
          <a:p>
            <a:pPr marL="914400" lvl="1" indent="-457200">
              <a:lnSpc>
                <a:spcPct val="150000"/>
              </a:lnSpc>
              <a:buClrTx/>
              <a:buSzPct val="100000"/>
              <a:buFont typeface="+mj-lt"/>
              <a:buAutoNum type="arabicPeriod"/>
            </a:pPr>
            <a:r>
              <a:rPr lang="en-US" altLang="en-US" sz="2000" dirty="0"/>
              <a:t>Device drivers and network protocols 	- </a:t>
            </a:r>
            <a:r>
              <a:rPr lang="en-US" altLang="en-US" sz="1800" dirty="0">
                <a:solidFill>
                  <a:srgbClr val="7028C0"/>
                </a:solidFill>
              </a:rPr>
              <a:t>/</a:t>
            </a:r>
            <a:r>
              <a:rPr lang="en-US" altLang="en-US" sz="1800" dirty="0" err="1">
                <a:solidFill>
                  <a:srgbClr val="7028C0"/>
                </a:solidFill>
              </a:rPr>
              <a:t>dev</a:t>
            </a:r>
            <a:r>
              <a:rPr lang="en-US" altLang="en-US" sz="1800" dirty="0">
                <a:solidFill>
                  <a:srgbClr val="7028C0"/>
                </a:solidFill>
              </a:rPr>
              <a:t>/</a:t>
            </a:r>
            <a:r>
              <a:rPr lang="en-US" altLang="en-US" sz="1800" dirty="0" err="1">
                <a:solidFill>
                  <a:srgbClr val="7028C0"/>
                </a:solidFill>
              </a:rPr>
              <a:t>tty</a:t>
            </a:r>
            <a:endParaRPr lang="en-US" altLang="en-US" sz="1800" dirty="0">
              <a:solidFill>
                <a:srgbClr val="7028C0"/>
              </a:solidFill>
            </a:endParaRPr>
          </a:p>
          <a:p>
            <a:pPr marL="914400" lvl="1" indent="-457200">
              <a:lnSpc>
                <a:spcPct val="150000"/>
              </a:lnSpc>
              <a:buClrTx/>
              <a:buSzPct val="100000"/>
              <a:buFont typeface="+mj-lt"/>
              <a:buAutoNum type="arabicPeriod"/>
            </a:pPr>
            <a:r>
              <a:rPr lang="en-US" altLang="en-US" sz="2000" dirty="0"/>
              <a:t>Standard file formats  			- </a:t>
            </a:r>
            <a:r>
              <a:rPr lang="en-US" altLang="en-US" sz="1800" dirty="0">
                <a:solidFill>
                  <a:srgbClr val="7028C0"/>
                </a:solidFill>
              </a:rPr>
              <a:t>/</a:t>
            </a:r>
            <a:r>
              <a:rPr lang="en-US" altLang="en-US" sz="1800" dirty="0" err="1">
                <a:solidFill>
                  <a:srgbClr val="7028C0"/>
                </a:solidFill>
              </a:rPr>
              <a:t>etc</a:t>
            </a:r>
            <a:r>
              <a:rPr lang="en-US" altLang="en-US" sz="1800" dirty="0">
                <a:solidFill>
                  <a:srgbClr val="7028C0"/>
                </a:solidFill>
              </a:rPr>
              <a:t>/hosts</a:t>
            </a:r>
          </a:p>
          <a:p>
            <a:pPr marL="914400" lvl="1" indent="-457200">
              <a:lnSpc>
                <a:spcPct val="150000"/>
              </a:lnSpc>
              <a:buClrTx/>
              <a:buSzPct val="100000"/>
              <a:buFont typeface="+mj-lt"/>
              <a:buAutoNum type="arabicPeriod"/>
            </a:pPr>
            <a:r>
              <a:rPr lang="en-US" altLang="en-US" sz="2000" dirty="0"/>
              <a:t>Games and demos 			- </a:t>
            </a:r>
            <a:r>
              <a:rPr lang="en-US" altLang="en-US" sz="1800" dirty="0">
                <a:solidFill>
                  <a:srgbClr val="7028C0"/>
                </a:solidFill>
              </a:rPr>
              <a:t>/</a:t>
            </a:r>
            <a:r>
              <a:rPr lang="en-US" altLang="en-US" sz="1800" dirty="0" err="1">
                <a:solidFill>
                  <a:srgbClr val="7028C0"/>
                </a:solidFill>
              </a:rPr>
              <a:t>usr</a:t>
            </a:r>
            <a:r>
              <a:rPr lang="en-US" altLang="en-US" sz="1800" dirty="0">
                <a:solidFill>
                  <a:srgbClr val="7028C0"/>
                </a:solidFill>
              </a:rPr>
              <a:t>/games/fortune</a:t>
            </a:r>
          </a:p>
          <a:p>
            <a:pPr marL="914400" lvl="1" indent="-457200">
              <a:lnSpc>
                <a:spcPct val="150000"/>
              </a:lnSpc>
              <a:buClrTx/>
              <a:buSzPct val="100000"/>
              <a:buFont typeface="+mj-lt"/>
              <a:buAutoNum type="arabicPeriod"/>
            </a:pPr>
            <a:r>
              <a:rPr lang="en-US" altLang="en-US" sz="2000" dirty="0"/>
              <a:t>Misc. files and docs 			- </a:t>
            </a:r>
            <a:r>
              <a:rPr lang="en-US" altLang="en-US" sz="1800" dirty="0">
                <a:solidFill>
                  <a:srgbClr val="7028C0"/>
                </a:solidFill>
              </a:rPr>
              <a:t>man 7 locale</a:t>
            </a:r>
          </a:p>
          <a:p>
            <a:pPr marL="914400" lvl="1" indent="-457200">
              <a:lnSpc>
                <a:spcPct val="150000"/>
              </a:lnSpc>
              <a:buClrTx/>
              <a:buSzPct val="100000"/>
              <a:buFont typeface="+mj-lt"/>
              <a:buAutoNum type="arabicPeriod"/>
            </a:pPr>
            <a:r>
              <a:rPr lang="en-US" altLang="en-US" sz="2000" dirty="0"/>
              <a:t>System admin. commands 		- </a:t>
            </a:r>
            <a:r>
              <a:rPr lang="en-US" altLang="en-US" sz="1800" dirty="0">
                <a:solidFill>
                  <a:srgbClr val="7028C0"/>
                </a:solidFill>
              </a:rPr>
              <a:t>/</a:t>
            </a:r>
            <a:r>
              <a:rPr lang="en-US" altLang="en-US" sz="1800" dirty="0" err="1">
                <a:solidFill>
                  <a:srgbClr val="7028C0"/>
                </a:solidFill>
              </a:rPr>
              <a:t>sbin</a:t>
            </a:r>
            <a:r>
              <a:rPr lang="en-US" altLang="en-US" sz="1800" dirty="0">
                <a:solidFill>
                  <a:srgbClr val="7028C0"/>
                </a:solidFill>
              </a:rPr>
              <a:t>/reboot</a:t>
            </a:r>
          </a:p>
          <a:p>
            <a:pPr>
              <a:lnSpc>
                <a:spcPct val="80000"/>
              </a:lnSpc>
            </a:pPr>
            <a:endParaRPr lang="en-US" altLang="en-US" sz="2200" dirty="0"/>
          </a:p>
          <a:p>
            <a:pPr>
              <a:lnSpc>
                <a:spcPct val="80000"/>
              </a:lnSpc>
            </a:pPr>
            <a:endParaRPr lang="en-US" altLang="en-US" sz="2200" dirty="0"/>
          </a:p>
        </p:txBody>
      </p:sp>
      <p:sp>
        <p:nvSpPr>
          <p:cNvPr id="7" name="Rectangle 6"/>
          <p:cNvSpPr/>
          <p:nvPr/>
        </p:nvSpPr>
        <p:spPr>
          <a:xfrm>
            <a:off x="457200" y="838200"/>
            <a:ext cx="8686800" cy="387798"/>
          </a:xfrm>
          <a:prstGeom prst="rect">
            <a:avLst/>
          </a:prstGeom>
        </p:spPr>
        <p:txBody>
          <a:bodyPr wrap="square">
            <a:spAutoFit/>
          </a:bodyPr>
          <a:lstStyle/>
          <a:p>
            <a:pPr algn="ctr">
              <a:lnSpc>
                <a:spcPct val="80000"/>
              </a:lnSpc>
            </a:pPr>
            <a:r>
              <a:rPr lang="en-US" altLang="en-US" sz="2400" b="1" dirty="0">
                <a:solidFill>
                  <a:srgbClr val="C00000"/>
                </a:solidFill>
              </a:rPr>
              <a:t>Man page sections</a:t>
            </a:r>
          </a:p>
        </p:txBody>
      </p:sp>
    </p:spTree>
    <p:extLst>
      <p:ext uri="{BB962C8B-B14F-4D97-AF65-F5344CB8AC3E}">
        <p14:creationId xmlns:p14="http://schemas.microsoft.com/office/powerpoint/2010/main" val="862030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4" name="Rectangle 3"/>
          <p:cNvSpPr txBox="1">
            <a:spLocks noChangeArrowheads="1"/>
          </p:cNvSpPr>
          <p:nvPr/>
        </p:nvSpPr>
        <p:spPr bwMode="gray">
          <a:xfrm>
            <a:off x="533400" y="1066801"/>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457200" indent="-457200">
              <a:lnSpc>
                <a:spcPct val="150000"/>
              </a:lnSpc>
              <a:buSzPct val="60000"/>
              <a:buFont typeface="+mj-lt"/>
              <a:buAutoNum type="arabicPeriod"/>
            </a:pPr>
            <a:r>
              <a:rPr lang="en-US" altLang="en-US" sz="2400" kern="1200" dirty="0">
                <a:solidFill>
                  <a:srgbClr val="6600FF"/>
                </a:solidFill>
                <a:latin typeface="Bookman Old Style" pitchFamily="18" charset="0"/>
              </a:rPr>
              <a:t>File management</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System information</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Process and Job management</a:t>
            </a:r>
            <a:endParaRPr lang="en-US" altLang="en-US" sz="2400" kern="1200" dirty="0">
              <a:solidFill>
                <a:srgbClr val="6600FF"/>
              </a:solidFill>
              <a:latin typeface="Bookman Old Style" pitchFamily="18" charset="0"/>
            </a:endParaRP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Network</a:t>
            </a:r>
            <a:endParaRPr lang="en-US" altLang="en-US" sz="2400" kern="1200" dirty="0">
              <a:solidFill>
                <a:srgbClr val="6600FF"/>
              </a:solidFill>
              <a:latin typeface="Bookman Old Style" pitchFamily="18" charset="0"/>
            </a:endParaRP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Searching</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System start and stop</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Compression and decompression</a:t>
            </a:r>
          </a:p>
          <a:p>
            <a:pPr marL="457200" indent="-457200">
              <a:lnSpc>
                <a:spcPct val="150000"/>
              </a:lnSpc>
              <a:buSzPct val="60000"/>
              <a:buFont typeface="+mj-lt"/>
              <a:buAutoNum type="arabicPeriod"/>
            </a:pPr>
            <a:r>
              <a:rPr lang="en-US" altLang="en-US" sz="2400" dirty="0">
                <a:solidFill>
                  <a:srgbClr val="6600FF"/>
                </a:solidFill>
                <a:latin typeface="Bookman Old Style" pitchFamily="18" charset="0"/>
              </a:rPr>
              <a:t>Miscellaneous </a:t>
            </a:r>
            <a:endParaRPr lang="en-US" altLang="en-US" sz="2400" kern="1200" dirty="0">
              <a:solidFill>
                <a:srgbClr val="6600FF"/>
              </a:solidFill>
              <a:latin typeface="Bookman Old Style" pitchFamily="18" charset="0"/>
            </a:endParaRPr>
          </a:p>
          <a:p>
            <a:pPr>
              <a:buFont typeface="Wingdings" pitchFamily="2" charset="2"/>
              <a:buNone/>
            </a:pPr>
            <a:endParaRPr lang="en-US" altLang="en-US" kern="0" dirty="0"/>
          </a:p>
        </p:txBody>
      </p:sp>
    </p:spTree>
    <p:extLst>
      <p:ext uri="{BB962C8B-B14F-4D97-AF65-F5344CB8AC3E}">
        <p14:creationId xmlns:p14="http://schemas.microsoft.com/office/powerpoint/2010/main" val="2037405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24384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a:t>
            </a:r>
          </a:p>
        </p:txBody>
      </p:sp>
      <p:sp>
        <p:nvSpPr>
          <p:cNvPr id="8" name="Rectangle 3"/>
          <p:cNvSpPr txBox="1">
            <a:spLocks noChangeArrowheads="1"/>
          </p:cNvSpPr>
          <p:nvPr/>
        </p:nvSpPr>
        <p:spPr bwMode="gray">
          <a:xfrm>
            <a:off x="533400" y="1219200"/>
            <a:ext cx="82296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a:lstStyle>
          <a:p>
            <a:pPr marL="0" indent="0">
              <a:lnSpc>
                <a:spcPct val="150000"/>
              </a:lnSpc>
              <a:buSzPct val="60000"/>
              <a:buNone/>
            </a:pPr>
            <a:r>
              <a:rPr lang="en-US" altLang="en-US" sz="1800" b="1" dirty="0">
                <a:solidFill>
                  <a:schemeClr val="accent1">
                    <a:lumMod val="50000"/>
                  </a:schemeClr>
                </a:solidFill>
                <a:latin typeface="Bookman Old Style" pitchFamily="18" charset="0"/>
              </a:rPr>
              <a:t>ls</a:t>
            </a:r>
            <a:r>
              <a:rPr lang="en-US" altLang="en-US" sz="1800" dirty="0">
                <a:solidFill>
                  <a:schemeClr val="accent1">
                    <a:lumMod val="50000"/>
                  </a:schemeClr>
                </a:solidFill>
                <a:latin typeface="Bookman Old Style" pitchFamily="18" charset="0"/>
              </a:rPr>
              <a:t> 		- directory listing   ( ex: ls a* , ls *.c )</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ls</a:t>
            </a:r>
            <a:r>
              <a:rPr lang="en-US" altLang="en-US" sz="1800" b="1" dirty="0">
                <a:solidFill>
                  <a:schemeClr val="accent1">
                    <a:lumMod val="50000"/>
                  </a:schemeClr>
                </a:solidFill>
                <a:latin typeface="Bookman Old Style" pitchFamily="18" charset="0"/>
              </a:rPr>
              <a:t> -al</a:t>
            </a:r>
            <a:r>
              <a:rPr lang="en-US" altLang="en-US" sz="1800" dirty="0">
                <a:solidFill>
                  <a:schemeClr val="accent1">
                    <a:lumMod val="50000"/>
                  </a:schemeClr>
                </a:solidFill>
                <a:latin typeface="Bookman Old Style" pitchFamily="18" charset="0"/>
              </a:rPr>
              <a:t> 		- formatted listing with hidden files</a:t>
            </a:r>
          </a:p>
          <a:p>
            <a:pPr marL="0" indent="0">
              <a:lnSpc>
                <a:spcPct val="150000"/>
              </a:lnSpc>
              <a:buSzPct val="60000"/>
              <a:buNone/>
            </a:pPr>
            <a:r>
              <a:rPr lang="en-US" altLang="en-US" sz="1800" b="1" dirty="0">
                <a:solidFill>
                  <a:schemeClr val="accent1">
                    <a:lumMod val="50000"/>
                  </a:schemeClr>
                </a:solidFill>
                <a:latin typeface="Bookman Old Style" pitchFamily="18" charset="0"/>
              </a:rPr>
              <a:t>cd </a:t>
            </a:r>
            <a:r>
              <a:rPr lang="en-US" altLang="en-US" sz="1800" b="1" dirty="0" err="1">
                <a:solidFill>
                  <a:schemeClr val="accent1">
                    <a:lumMod val="50000"/>
                  </a:schemeClr>
                </a:solidFill>
                <a:latin typeface="Bookman Old Style" pitchFamily="18" charset="0"/>
              </a:rPr>
              <a:t>dir</a:t>
            </a:r>
            <a:r>
              <a:rPr lang="en-US" altLang="en-US" sz="1800" dirty="0">
                <a:solidFill>
                  <a:schemeClr val="accent1">
                    <a:lumMod val="50000"/>
                  </a:schemeClr>
                </a:solidFill>
                <a:latin typeface="Bookman Old Style" pitchFamily="18" charset="0"/>
              </a:rPr>
              <a:t> 		- change directory to </a:t>
            </a:r>
            <a:r>
              <a:rPr lang="en-US" altLang="en-US" sz="1800" dirty="0" err="1">
                <a:solidFill>
                  <a:schemeClr val="accent1">
                    <a:lumMod val="50000"/>
                  </a:schemeClr>
                </a:solidFill>
                <a:latin typeface="Bookman Old Style" pitchFamily="18" charset="0"/>
              </a:rPr>
              <a:t>dir</a:t>
            </a:r>
            <a:endParaRPr lang="en-US" altLang="en-US" sz="1800" dirty="0">
              <a:solidFill>
                <a:schemeClr val="accent1">
                  <a:lumMod val="50000"/>
                </a:schemeClr>
              </a:solidFill>
              <a:latin typeface="Bookman Old Style" pitchFamily="18" charset="0"/>
            </a:endParaRPr>
          </a:p>
          <a:p>
            <a:pPr marL="0" indent="0">
              <a:lnSpc>
                <a:spcPct val="150000"/>
              </a:lnSpc>
              <a:buSzPct val="60000"/>
              <a:buNone/>
            </a:pPr>
            <a:r>
              <a:rPr lang="en-US" altLang="en-US" sz="1800" b="1" dirty="0">
                <a:solidFill>
                  <a:schemeClr val="accent1">
                    <a:lumMod val="50000"/>
                  </a:schemeClr>
                </a:solidFill>
                <a:latin typeface="Bookman Old Style" pitchFamily="18" charset="0"/>
              </a:rPr>
              <a:t>cd</a:t>
            </a:r>
            <a:r>
              <a:rPr lang="en-US" altLang="en-US" sz="1800" dirty="0">
                <a:solidFill>
                  <a:schemeClr val="accent1">
                    <a:lumMod val="50000"/>
                  </a:schemeClr>
                </a:solidFill>
                <a:latin typeface="Bookman Old Style" pitchFamily="18" charset="0"/>
              </a:rPr>
              <a:t> 		- change to home</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pwd</a:t>
            </a:r>
            <a:r>
              <a:rPr lang="en-US" altLang="en-US" sz="1800" dirty="0">
                <a:solidFill>
                  <a:schemeClr val="accent1">
                    <a:lumMod val="50000"/>
                  </a:schemeClr>
                </a:solidFill>
                <a:latin typeface="Bookman Old Style" pitchFamily="18" charset="0"/>
              </a:rPr>
              <a:t> 		- show current directory</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mkdir</a:t>
            </a:r>
            <a:r>
              <a:rPr lang="en-US" altLang="en-US" sz="1800" b="1" dirty="0">
                <a:solidFill>
                  <a:schemeClr val="accent1">
                    <a:lumMod val="50000"/>
                  </a:schemeClr>
                </a:solidFill>
                <a:latin typeface="Bookman Old Style" pitchFamily="18" charset="0"/>
              </a:rPr>
              <a:t> </a:t>
            </a:r>
            <a:r>
              <a:rPr lang="en-US" altLang="en-US" sz="1800" b="1" dirty="0" err="1">
                <a:solidFill>
                  <a:schemeClr val="accent1">
                    <a:lumMod val="50000"/>
                  </a:schemeClr>
                </a:solidFill>
                <a:latin typeface="Bookman Old Style" pitchFamily="18" charset="0"/>
              </a:rPr>
              <a:t>dir</a:t>
            </a:r>
            <a:r>
              <a:rPr lang="en-US" altLang="en-US" sz="1800" b="1" dirty="0">
                <a:solidFill>
                  <a:schemeClr val="accent1">
                    <a:lumMod val="50000"/>
                  </a:schemeClr>
                </a:solidFill>
                <a:latin typeface="Bookman Old Style" pitchFamily="18" charset="0"/>
              </a:rPr>
              <a:t> </a:t>
            </a:r>
            <a:r>
              <a:rPr lang="en-US" altLang="en-US" sz="1800" dirty="0">
                <a:solidFill>
                  <a:schemeClr val="accent1">
                    <a:lumMod val="50000"/>
                  </a:schemeClr>
                </a:solidFill>
                <a:latin typeface="Bookman Old Style" pitchFamily="18" charset="0"/>
              </a:rPr>
              <a:t>	- create a directory </a:t>
            </a:r>
            <a:r>
              <a:rPr lang="en-US" altLang="en-US" sz="1800" dirty="0" err="1">
                <a:solidFill>
                  <a:schemeClr val="accent1">
                    <a:lumMod val="50000"/>
                  </a:schemeClr>
                </a:solidFill>
                <a:latin typeface="Bookman Old Style" pitchFamily="18" charset="0"/>
              </a:rPr>
              <a:t>dir</a:t>
            </a:r>
            <a:endParaRPr lang="en-US" altLang="en-US" sz="1800" dirty="0">
              <a:solidFill>
                <a:schemeClr val="accent1">
                  <a:lumMod val="50000"/>
                </a:schemeClr>
              </a:solidFill>
              <a:latin typeface="Bookman Old Style" pitchFamily="18" charset="0"/>
            </a:endParaRP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file </a:t>
            </a:r>
            <a:r>
              <a:rPr lang="en-US" altLang="en-US" sz="1800" dirty="0">
                <a:solidFill>
                  <a:schemeClr val="accent1">
                    <a:lumMod val="50000"/>
                  </a:schemeClr>
                </a:solidFill>
                <a:latin typeface="Bookman Old Style" pitchFamily="18" charset="0"/>
              </a:rPr>
              <a:t>		- delete file</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-r </a:t>
            </a:r>
            <a:r>
              <a:rPr lang="en-US" altLang="en-US" sz="1800" b="1" dirty="0" err="1">
                <a:solidFill>
                  <a:schemeClr val="accent1">
                    <a:lumMod val="50000"/>
                  </a:schemeClr>
                </a:solidFill>
                <a:latin typeface="Bookman Old Style" pitchFamily="18" charset="0"/>
              </a:rPr>
              <a:t>dir</a:t>
            </a:r>
            <a:r>
              <a:rPr lang="en-US" altLang="en-US" sz="1800" dirty="0">
                <a:solidFill>
                  <a:schemeClr val="accent1">
                    <a:lumMod val="50000"/>
                  </a:schemeClr>
                </a:solidFill>
                <a:latin typeface="Bookman Old Style" pitchFamily="18" charset="0"/>
              </a:rPr>
              <a:t>	- delete directory </a:t>
            </a:r>
            <a:r>
              <a:rPr lang="en-US" altLang="en-US" sz="1800" dirty="0" err="1">
                <a:solidFill>
                  <a:schemeClr val="accent1">
                    <a:lumMod val="50000"/>
                  </a:schemeClr>
                </a:solidFill>
                <a:latin typeface="Bookman Old Style" pitchFamily="18" charset="0"/>
              </a:rPr>
              <a:t>dir</a:t>
            </a:r>
            <a:endParaRPr lang="en-US" altLang="en-US" sz="1800" dirty="0">
              <a:solidFill>
                <a:schemeClr val="accent1">
                  <a:lumMod val="50000"/>
                </a:schemeClr>
              </a:solidFill>
              <a:latin typeface="Bookman Old Style" pitchFamily="18" charset="0"/>
            </a:endParaRP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-f file </a:t>
            </a:r>
            <a:r>
              <a:rPr lang="en-US" altLang="en-US" sz="1800" dirty="0">
                <a:solidFill>
                  <a:schemeClr val="accent1">
                    <a:lumMod val="50000"/>
                  </a:schemeClr>
                </a:solidFill>
                <a:latin typeface="Bookman Old Style" pitchFamily="18" charset="0"/>
              </a:rPr>
              <a:t>	- force remove file</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rm</a:t>
            </a:r>
            <a:r>
              <a:rPr lang="en-US" altLang="en-US" sz="1800" b="1" dirty="0">
                <a:solidFill>
                  <a:schemeClr val="accent1">
                    <a:lumMod val="50000"/>
                  </a:schemeClr>
                </a:solidFill>
                <a:latin typeface="Bookman Old Style" pitchFamily="18" charset="0"/>
              </a:rPr>
              <a:t> -</a:t>
            </a:r>
            <a:r>
              <a:rPr lang="en-US" altLang="en-US" sz="1800" b="1" dirty="0" err="1">
                <a:solidFill>
                  <a:schemeClr val="accent1">
                    <a:lumMod val="50000"/>
                  </a:schemeClr>
                </a:solidFill>
                <a:latin typeface="Bookman Old Style" pitchFamily="18" charset="0"/>
              </a:rPr>
              <a:t>rf</a:t>
            </a:r>
            <a:r>
              <a:rPr lang="en-US" altLang="en-US" sz="1800" b="1" dirty="0">
                <a:solidFill>
                  <a:schemeClr val="accent1">
                    <a:lumMod val="50000"/>
                  </a:schemeClr>
                </a:solidFill>
                <a:latin typeface="Bookman Old Style" pitchFamily="18" charset="0"/>
              </a:rPr>
              <a:t> </a:t>
            </a:r>
            <a:r>
              <a:rPr lang="en-US" altLang="en-US" sz="1800" b="1" dirty="0" err="1">
                <a:solidFill>
                  <a:schemeClr val="accent1">
                    <a:lumMod val="50000"/>
                  </a:schemeClr>
                </a:solidFill>
                <a:latin typeface="Bookman Old Style" pitchFamily="18" charset="0"/>
              </a:rPr>
              <a:t>dir</a:t>
            </a:r>
            <a:r>
              <a:rPr lang="en-US" altLang="en-US" sz="1800" b="1" dirty="0">
                <a:solidFill>
                  <a:schemeClr val="accent1">
                    <a:lumMod val="50000"/>
                  </a:schemeClr>
                </a:solidFill>
                <a:latin typeface="Bookman Old Style" pitchFamily="18" charset="0"/>
              </a:rPr>
              <a:t> </a:t>
            </a:r>
            <a:r>
              <a:rPr lang="en-US" altLang="en-US" sz="1800" dirty="0">
                <a:solidFill>
                  <a:schemeClr val="accent1">
                    <a:lumMod val="50000"/>
                  </a:schemeClr>
                </a:solidFill>
                <a:latin typeface="Bookman Old Style" pitchFamily="18" charset="0"/>
              </a:rPr>
              <a:t>	- force remove directory </a:t>
            </a:r>
            <a:r>
              <a:rPr lang="en-US" altLang="en-US" sz="1800" dirty="0" err="1">
                <a:solidFill>
                  <a:schemeClr val="accent1">
                    <a:lumMod val="50000"/>
                  </a:schemeClr>
                </a:solidFill>
                <a:latin typeface="Bookman Old Style" pitchFamily="18" charset="0"/>
              </a:rPr>
              <a:t>dir</a:t>
            </a:r>
            <a:r>
              <a:rPr lang="en-US" altLang="en-US" sz="1800" dirty="0">
                <a:solidFill>
                  <a:schemeClr val="accent1">
                    <a:lumMod val="50000"/>
                  </a:schemeClr>
                </a:solidFill>
                <a:latin typeface="Bookman Old Style" pitchFamily="18" charset="0"/>
              </a:rPr>
              <a:t> *</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cp</a:t>
            </a:r>
            <a:r>
              <a:rPr lang="en-US" altLang="en-US" sz="1800" b="1" dirty="0">
                <a:solidFill>
                  <a:schemeClr val="accent1">
                    <a:lumMod val="50000"/>
                  </a:schemeClr>
                </a:solidFill>
                <a:latin typeface="Bookman Old Style" pitchFamily="18" charset="0"/>
              </a:rPr>
              <a:t> file1 file2 </a:t>
            </a:r>
            <a:r>
              <a:rPr lang="en-US" altLang="en-US" sz="1800" dirty="0">
                <a:solidFill>
                  <a:schemeClr val="accent1">
                    <a:lumMod val="50000"/>
                  </a:schemeClr>
                </a:solidFill>
                <a:latin typeface="Bookman Old Style" pitchFamily="18" charset="0"/>
              </a:rPr>
              <a:t>	- copy file1 to file2</a:t>
            </a:r>
          </a:p>
          <a:p>
            <a:pPr marL="0" indent="0">
              <a:lnSpc>
                <a:spcPct val="150000"/>
              </a:lnSpc>
              <a:buSzPct val="60000"/>
              <a:buNone/>
            </a:pPr>
            <a:r>
              <a:rPr lang="en-US" altLang="en-US" sz="1800" b="1" dirty="0" err="1">
                <a:solidFill>
                  <a:schemeClr val="accent1">
                    <a:lumMod val="50000"/>
                  </a:schemeClr>
                </a:solidFill>
                <a:latin typeface="Bookman Old Style" pitchFamily="18" charset="0"/>
              </a:rPr>
              <a:t>cp</a:t>
            </a:r>
            <a:r>
              <a:rPr lang="en-US" altLang="en-US" sz="1800" b="1" dirty="0">
                <a:solidFill>
                  <a:schemeClr val="accent1">
                    <a:lumMod val="50000"/>
                  </a:schemeClr>
                </a:solidFill>
                <a:latin typeface="Bookman Old Style" pitchFamily="18" charset="0"/>
              </a:rPr>
              <a:t> -r dir1 dir2 </a:t>
            </a:r>
            <a:r>
              <a:rPr lang="en-US" altLang="en-US" sz="1800" dirty="0">
                <a:solidFill>
                  <a:schemeClr val="accent1">
                    <a:lumMod val="50000"/>
                  </a:schemeClr>
                </a:solidFill>
                <a:latin typeface="Bookman Old Style" pitchFamily="18" charset="0"/>
              </a:rPr>
              <a:t>	- copy dir1 to dir2; create dir2 if it doesn't exist</a:t>
            </a:r>
          </a:p>
        </p:txBody>
      </p:sp>
    </p:spTree>
    <p:extLst>
      <p:ext uri="{BB962C8B-B14F-4D97-AF65-F5344CB8AC3E}">
        <p14:creationId xmlns:p14="http://schemas.microsoft.com/office/powerpoint/2010/main" val="2326987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mv file1 file2</a:t>
            </a:r>
            <a:r>
              <a:rPr lang="en-US" b="0" dirty="0"/>
              <a:t> 		- rename or move file1 to file2. If file2 is an 				   existing </a:t>
            </a:r>
            <a:r>
              <a:rPr lang="en-US" b="0" dirty="0" err="1"/>
              <a:t>dir</a:t>
            </a:r>
            <a:r>
              <a:rPr lang="en-US" b="0" dirty="0"/>
              <a:t>, moves file1 into directory file2</a:t>
            </a:r>
          </a:p>
          <a:p>
            <a:r>
              <a:rPr lang="en-US" dirty="0"/>
              <a:t>touch file </a:t>
            </a:r>
            <a:r>
              <a:rPr lang="en-US" b="0" dirty="0"/>
              <a:t>		- create or update file</a:t>
            </a:r>
          </a:p>
          <a:p>
            <a:r>
              <a:rPr lang="en-US" dirty="0"/>
              <a:t>cat &gt; file </a:t>
            </a:r>
            <a:r>
              <a:rPr lang="en-US" b="0" dirty="0"/>
              <a:t>		- places standard input into file</a:t>
            </a:r>
          </a:p>
          <a:p>
            <a:r>
              <a:rPr lang="en-US" dirty="0"/>
              <a:t>more file </a:t>
            </a:r>
            <a:r>
              <a:rPr lang="en-US" b="0" dirty="0"/>
              <a:t>		- output the contents of file</a:t>
            </a:r>
          </a:p>
          <a:p>
            <a:r>
              <a:rPr lang="en-US" dirty="0"/>
              <a:t>head file </a:t>
            </a:r>
            <a:r>
              <a:rPr lang="en-US" b="0" dirty="0"/>
              <a:t>		- output the first 10 lines of file</a:t>
            </a:r>
          </a:p>
          <a:p>
            <a:r>
              <a:rPr lang="en-US" dirty="0"/>
              <a:t>tail file 	</a:t>
            </a:r>
            <a:r>
              <a:rPr lang="en-US" b="0" dirty="0"/>
              <a:t>	- output the last 10 lines of file</a:t>
            </a:r>
          </a:p>
          <a:p>
            <a:r>
              <a:rPr lang="en-US" dirty="0"/>
              <a:t>tail -f file </a:t>
            </a:r>
            <a:r>
              <a:rPr lang="en-US" b="0" dirty="0"/>
              <a:t>		- output the contents of file as it grows, starting 				   with the last 10 lines</a:t>
            </a:r>
          </a:p>
          <a:p>
            <a:endParaRPr lang="en-US" b="0" dirty="0"/>
          </a:p>
          <a:p>
            <a:r>
              <a:rPr lang="en-US" b="0" dirty="0"/>
              <a:t>ls &gt; dir-file-list.txt         - redirecting the command output into file</a:t>
            </a:r>
          </a:p>
          <a:p>
            <a:endParaRPr lang="en-US" altLang="en-US" b="0" dirty="0"/>
          </a:p>
        </p:txBody>
      </p:sp>
    </p:spTree>
    <p:extLst>
      <p:ext uri="{BB962C8B-B14F-4D97-AF65-F5344CB8AC3E}">
        <p14:creationId xmlns:p14="http://schemas.microsoft.com/office/powerpoint/2010/main" val="1992272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The single most useful command…….</a:t>
            </a:r>
          </a:p>
          <a:p>
            <a:r>
              <a:rPr lang="en-US" altLang="en-US" b="0" dirty="0">
                <a:solidFill>
                  <a:srgbClr val="000099"/>
                </a:solidFill>
              </a:rPr>
              <a:t>		$ man </a:t>
            </a:r>
            <a:r>
              <a:rPr lang="en-US" altLang="en-US" b="0" dirty="0" err="1">
                <a:solidFill>
                  <a:srgbClr val="000099"/>
                </a:solidFill>
              </a:rPr>
              <a:t>man</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Who am I?</a:t>
            </a:r>
          </a:p>
          <a:p>
            <a:r>
              <a:rPr lang="en-US" altLang="en-US" b="0" dirty="0">
                <a:solidFill>
                  <a:srgbClr val="000099"/>
                </a:solidFill>
              </a:rPr>
              <a:t>		$ </a:t>
            </a:r>
            <a:r>
              <a:rPr lang="en-US" altLang="en-US" b="0" dirty="0" err="1">
                <a:solidFill>
                  <a:srgbClr val="000099"/>
                </a:solidFill>
              </a:rPr>
              <a:t>whoami</a:t>
            </a:r>
            <a:endParaRPr lang="en-US" altLang="en-US" b="0" dirty="0">
              <a:solidFill>
                <a:srgbClr val="000099"/>
              </a:solidFill>
            </a:endParaRP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148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Where am I?</a:t>
            </a:r>
          </a:p>
          <a:p>
            <a:r>
              <a:rPr lang="en-US" altLang="en-US" b="0" dirty="0">
                <a:solidFill>
                  <a:srgbClr val="000099"/>
                </a:solidFill>
              </a:rPr>
              <a:t>		$ cd </a:t>
            </a:r>
          </a:p>
          <a:p>
            <a:r>
              <a:rPr lang="en-US" altLang="en-US" b="0" dirty="0">
                <a:solidFill>
                  <a:srgbClr val="000099"/>
                </a:solidFill>
              </a:rPr>
              <a:t>		$ </a:t>
            </a:r>
            <a:r>
              <a:rPr lang="en-US" altLang="en-US" b="0" dirty="0" err="1">
                <a:solidFill>
                  <a:srgbClr val="000099"/>
                </a:solidFill>
              </a:rPr>
              <a:t>pwd</a:t>
            </a:r>
            <a:endParaRPr lang="en-US" altLang="en-US" b="0" dirty="0">
              <a:solidFill>
                <a:srgbClr val="000099"/>
              </a:solidFill>
            </a:endParaRP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val="162931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What is here?</a:t>
            </a:r>
          </a:p>
          <a:p>
            <a:r>
              <a:rPr lang="en-US" altLang="en-US" b="0" dirty="0">
                <a:solidFill>
                  <a:srgbClr val="000099"/>
                </a:solidFill>
              </a:rPr>
              <a:t>		$ </a:t>
            </a:r>
            <a:r>
              <a:rPr lang="en-US" altLang="en-US" b="0" dirty="0" err="1">
                <a:solidFill>
                  <a:srgbClr val="000099"/>
                </a:solidFill>
              </a:rPr>
              <a:t>ls</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That’s all? Or still more files??</a:t>
            </a:r>
          </a:p>
          <a:p>
            <a:r>
              <a:rPr lang="en-US" altLang="en-US" b="0" dirty="0">
                <a:solidFill>
                  <a:srgbClr val="000099"/>
                </a:solidFill>
              </a:rPr>
              <a:t>		$ </a:t>
            </a:r>
            <a:r>
              <a:rPr lang="en-US" altLang="en-US" b="0" dirty="0" err="1">
                <a:solidFill>
                  <a:srgbClr val="000099"/>
                </a:solidFill>
              </a:rPr>
              <a:t>ls</a:t>
            </a:r>
            <a:r>
              <a:rPr lang="en-US" altLang="en-US" b="0" dirty="0">
                <a:solidFill>
                  <a:srgbClr val="000099"/>
                </a:solidFill>
              </a:rPr>
              <a:t> -a</a:t>
            </a: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910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A file or a directory?</a:t>
            </a:r>
          </a:p>
          <a:p>
            <a:r>
              <a:rPr lang="en-US" altLang="en-US" b="0" dirty="0">
                <a:solidFill>
                  <a:srgbClr val="000099"/>
                </a:solidFill>
              </a:rPr>
              <a:t>		$ </a:t>
            </a:r>
            <a:r>
              <a:rPr lang="en-US" altLang="en-US" b="0" dirty="0" err="1">
                <a:solidFill>
                  <a:srgbClr val="000099"/>
                </a:solidFill>
              </a:rPr>
              <a:t>ls</a:t>
            </a:r>
            <a:r>
              <a:rPr lang="en-US" altLang="en-US" b="0" dirty="0">
                <a:solidFill>
                  <a:srgbClr val="000099"/>
                </a:solidFill>
              </a:rPr>
              <a:t> -F 		</a:t>
            </a:r>
          </a:p>
          <a:p>
            <a:endParaRPr lang="en-US" altLang="en-US" b="0" dirty="0">
              <a:solidFill>
                <a:srgbClr val="000099"/>
              </a:solidFill>
            </a:endParaRPr>
          </a:p>
          <a:p>
            <a:endParaRPr lang="en-US" altLang="en-US" b="0" dirty="0"/>
          </a:p>
        </p:txBody>
      </p:sp>
      <p:sp>
        <p:nvSpPr>
          <p:cNvPr id="9" name="Rectangle 3"/>
          <p:cNvSpPr txBox="1">
            <a:spLocks noChangeArrowheads="1"/>
          </p:cNvSpPr>
          <p:nvPr/>
        </p:nvSpPr>
        <p:spPr bwMode="gray">
          <a:xfrm>
            <a:off x="457200" y="54102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see the details of all the files/</a:t>
            </a:r>
            <a:r>
              <a:rPr lang="en-US" altLang="en-US" dirty="0" err="1"/>
              <a:t>dirs</a:t>
            </a:r>
            <a:r>
              <a:rPr lang="en-US" altLang="en-US" dirty="0"/>
              <a:t>?</a:t>
            </a:r>
          </a:p>
          <a:p>
            <a:r>
              <a:rPr lang="en-US" altLang="en-US" b="0" dirty="0">
                <a:solidFill>
                  <a:srgbClr val="000099"/>
                </a:solidFill>
              </a:rPr>
              <a:t>		$ </a:t>
            </a:r>
            <a:r>
              <a:rPr lang="en-US" altLang="en-US" b="0" dirty="0" err="1">
                <a:solidFill>
                  <a:srgbClr val="000099"/>
                </a:solidFill>
              </a:rPr>
              <a:t>ls</a:t>
            </a:r>
            <a:r>
              <a:rPr lang="en-US" altLang="en-US" b="0" dirty="0">
                <a:solidFill>
                  <a:srgbClr val="000099"/>
                </a:solidFill>
              </a:rPr>
              <a:t> -l</a:t>
            </a: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val="110302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8"/>
          <p:cNvSpPr>
            <a:spLocks noChangeArrowheads="1"/>
          </p:cNvSpPr>
          <p:nvPr/>
        </p:nvSpPr>
        <p:spPr bwMode="gray">
          <a:xfrm>
            <a:off x="1981200" y="3124200"/>
            <a:ext cx="5410200" cy="5334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1. Introduction to Linux, Vi and C</a:t>
            </a:r>
          </a:p>
        </p:txBody>
      </p:sp>
    </p:spTree>
    <p:extLst>
      <p:ext uri="{BB962C8B-B14F-4D97-AF65-F5344CB8AC3E}">
        <p14:creationId xmlns:p14="http://schemas.microsoft.com/office/powerpoint/2010/main" val="174687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Want to go to a different directory?</a:t>
            </a:r>
          </a:p>
          <a:p>
            <a:r>
              <a:rPr lang="en-US" altLang="en-US" b="0" dirty="0">
                <a:solidFill>
                  <a:srgbClr val="000099"/>
                </a:solidFill>
              </a:rPr>
              <a:t>		$ cd </a:t>
            </a:r>
            <a:r>
              <a:rPr lang="en-US" altLang="en-US" b="0" dirty="0" err="1">
                <a:solidFill>
                  <a:srgbClr val="000099"/>
                </a:solidFill>
              </a:rPr>
              <a:t>path_of_dest_dir</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go to your parent </a:t>
            </a:r>
            <a:r>
              <a:rPr lang="en-US" altLang="en-US" dirty="0" err="1"/>
              <a:t>dir</a:t>
            </a:r>
            <a:r>
              <a:rPr lang="en-US" altLang="en-US" dirty="0"/>
              <a:t>?</a:t>
            </a:r>
          </a:p>
          <a:p>
            <a:r>
              <a:rPr lang="en-US" altLang="en-US" b="0" dirty="0">
                <a:solidFill>
                  <a:srgbClr val="000099"/>
                </a:solidFill>
              </a:rPr>
              <a:t>		$ cd ..</a:t>
            </a: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148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jump into your home?</a:t>
            </a:r>
          </a:p>
          <a:p>
            <a:r>
              <a:rPr lang="en-US" altLang="en-US" b="0" dirty="0">
                <a:solidFill>
                  <a:srgbClr val="000099"/>
                </a:solidFill>
              </a:rPr>
              <a:t>		$ cd</a:t>
            </a:r>
          </a:p>
          <a:p>
            <a:endParaRPr lang="en-US" altLang="en-US" b="0" dirty="0">
              <a:solidFill>
                <a:srgbClr val="000099"/>
              </a:solidFill>
            </a:endParaRPr>
          </a:p>
          <a:p>
            <a:endParaRPr lang="en-US" altLang="en-US" b="0" dirty="0"/>
          </a:p>
        </p:txBody>
      </p:sp>
      <p:sp>
        <p:nvSpPr>
          <p:cNvPr id="9" name="Rectangle 3"/>
          <p:cNvSpPr txBox="1">
            <a:spLocks noChangeArrowheads="1"/>
          </p:cNvSpPr>
          <p:nvPr/>
        </p:nvSpPr>
        <p:spPr bwMode="gray">
          <a:xfrm>
            <a:off x="457200" y="54864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go to root of entire machine?</a:t>
            </a:r>
          </a:p>
          <a:p>
            <a:r>
              <a:rPr lang="en-US" altLang="en-US" b="0" dirty="0">
                <a:solidFill>
                  <a:srgbClr val="000099"/>
                </a:solidFill>
              </a:rPr>
              <a:t>		$ cd /</a:t>
            </a: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val="4285947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Want to create a new directory?</a:t>
            </a:r>
          </a:p>
          <a:p>
            <a:r>
              <a:rPr lang="en-US" altLang="en-US" b="0" dirty="0">
                <a:solidFill>
                  <a:srgbClr val="000099"/>
                </a:solidFill>
              </a:rPr>
              <a:t>		$ </a:t>
            </a:r>
            <a:r>
              <a:rPr lang="en-US" altLang="en-US" b="0" dirty="0" err="1">
                <a:solidFill>
                  <a:srgbClr val="000099"/>
                </a:solidFill>
              </a:rPr>
              <a:t>mkdir</a:t>
            </a:r>
            <a:r>
              <a:rPr lang="en-US" altLang="en-US" b="0" dirty="0">
                <a:solidFill>
                  <a:srgbClr val="000099"/>
                </a:solidFill>
              </a:rPr>
              <a:t> </a:t>
            </a:r>
            <a:r>
              <a:rPr lang="en-US" altLang="en-US" b="0" dirty="0" err="1">
                <a:solidFill>
                  <a:srgbClr val="000099"/>
                </a:solidFill>
              </a:rPr>
              <a:t>dir_name</a:t>
            </a:r>
            <a:endParaRPr lang="en-US" altLang="en-US" b="0" dirty="0">
              <a:solidFill>
                <a:srgbClr val="000099"/>
              </a:solidFill>
            </a:endParaRPr>
          </a:p>
          <a:p>
            <a:endParaRPr lang="en-US" altLang="en-US" b="0" dirty="0"/>
          </a:p>
        </p:txBody>
      </p:sp>
      <p:sp>
        <p:nvSpPr>
          <p:cNvPr id="5" name="Rectangle 3"/>
          <p:cNvSpPr txBox="1">
            <a:spLocks noChangeArrowheads="1"/>
          </p:cNvSpPr>
          <p:nvPr/>
        </p:nvSpPr>
        <p:spPr bwMode="gray">
          <a:xfrm>
            <a:off x="457200" y="25908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create a directory tree (In the current directory)?</a:t>
            </a:r>
          </a:p>
          <a:p>
            <a:r>
              <a:rPr lang="en-US" altLang="en-US" b="0" dirty="0">
                <a:solidFill>
                  <a:srgbClr val="000099"/>
                </a:solidFill>
              </a:rPr>
              <a:t>		$ </a:t>
            </a:r>
            <a:r>
              <a:rPr lang="en-US" altLang="en-US" b="0" dirty="0" err="1">
                <a:solidFill>
                  <a:srgbClr val="000099"/>
                </a:solidFill>
              </a:rPr>
              <a:t>mkdir</a:t>
            </a:r>
            <a:r>
              <a:rPr lang="en-US" altLang="en-US" b="0" dirty="0">
                <a:solidFill>
                  <a:srgbClr val="000099"/>
                </a:solidFill>
              </a:rPr>
              <a:t>  -</a:t>
            </a:r>
            <a:r>
              <a:rPr lang="en-US" altLang="en-US" dirty="0">
                <a:solidFill>
                  <a:srgbClr val="000099"/>
                </a:solidFill>
              </a:rPr>
              <a:t>p  </a:t>
            </a:r>
            <a:r>
              <a:rPr lang="en-US" altLang="en-US" b="0" dirty="0" err="1">
                <a:solidFill>
                  <a:srgbClr val="000099"/>
                </a:solidFill>
              </a:rPr>
              <a:t>eDESD</a:t>
            </a:r>
            <a:r>
              <a:rPr lang="en-US" altLang="en-US" b="0" dirty="0">
                <a:solidFill>
                  <a:srgbClr val="000099"/>
                </a:solidFill>
              </a:rPr>
              <a:t>/c/day1/</a:t>
            </a:r>
            <a:r>
              <a:rPr lang="en-US" altLang="en-US" b="0" dirty="0" err="1">
                <a:solidFill>
                  <a:srgbClr val="000099"/>
                </a:solidFill>
              </a:rPr>
              <a:t>linux</a:t>
            </a:r>
            <a:endParaRPr lang="en-US" altLang="en-US" b="0" dirty="0">
              <a:solidFill>
                <a:srgbClr val="000099"/>
              </a:solidFill>
            </a:endParaRPr>
          </a:p>
          <a:p>
            <a:endParaRPr lang="en-US" altLang="en-US" b="0" dirty="0">
              <a:solidFill>
                <a:srgbClr val="000099"/>
              </a:solidFill>
            </a:endParaRPr>
          </a:p>
          <a:p>
            <a:endParaRPr lang="en-US" altLang="en-US" b="0" dirty="0"/>
          </a:p>
        </p:txBody>
      </p:sp>
      <p:sp>
        <p:nvSpPr>
          <p:cNvPr id="6" name="Rectangle 3"/>
          <p:cNvSpPr txBox="1">
            <a:spLocks noChangeArrowheads="1"/>
          </p:cNvSpPr>
          <p:nvPr/>
        </p:nvSpPr>
        <p:spPr bwMode="gray">
          <a:xfrm>
            <a:off x="457200" y="41148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copy the contents of one file to another file?</a:t>
            </a:r>
          </a:p>
          <a:p>
            <a:r>
              <a:rPr lang="en-US" altLang="en-US" b="0" dirty="0">
                <a:solidFill>
                  <a:srgbClr val="000099"/>
                </a:solidFill>
              </a:rPr>
              <a:t>		$ </a:t>
            </a:r>
            <a:r>
              <a:rPr lang="en-US" altLang="en-US" b="0" dirty="0" err="1">
                <a:solidFill>
                  <a:srgbClr val="000099"/>
                </a:solidFill>
              </a:rPr>
              <a:t>cp</a:t>
            </a:r>
            <a:r>
              <a:rPr lang="en-US" altLang="en-US" b="0" dirty="0">
                <a:solidFill>
                  <a:srgbClr val="000099"/>
                </a:solidFill>
              </a:rPr>
              <a:t>  file1 file2</a:t>
            </a:r>
          </a:p>
          <a:p>
            <a:endParaRPr lang="en-US" altLang="en-US" b="0" dirty="0">
              <a:solidFill>
                <a:srgbClr val="000099"/>
              </a:solidFill>
            </a:endParaRPr>
          </a:p>
          <a:p>
            <a:endParaRPr lang="en-US" altLang="en-US" b="0" dirty="0"/>
          </a:p>
        </p:txBody>
      </p:sp>
      <p:sp>
        <p:nvSpPr>
          <p:cNvPr id="9" name="Rectangle 3"/>
          <p:cNvSpPr txBox="1">
            <a:spLocks noChangeArrowheads="1"/>
          </p:cNvSpPr>
          <p:nvPr/>
        </p:nvSpPr>
        <p:spPr bwMode="gray">
          <a:xfrm>
            <a:off x="457200" y="5410200"/>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Want to copy a directory to another directory?</a:t>
            </a:r>
          </a:p>
          <a:p>
            <a:r>
              <a:rPr lang="en-US" altLang="en-US" b="0" dirty="0">
                <a:solidFill>
                  <a:srgbClr val="000099"/>
                </a:solidFill>
              </a:rPr>
              <a:t>		$ </a:t>
            </a:r>
            <a:r>
              <a:rPr lang="en-US" altLang="en-US" b="0" dirty="0" err="1">
                <a:solidFill>
                  <a:srgbClr val="000099"/>
                </a:solidFill>
              </a:rPr>
              <a:t>cp</a:t>
            </a:r>
            <a:r>
              <a:rPr lang="en-US" altLang="en-US" b="0" dirty="0">
                <a:solidFill>
                  <a:srgbClr val="000099"/>
                </a:solidFill>
              </a:rPr>
              <a:t> –r dir1 dir2</a:t>
            </a:r>
          </a:p>
          <a:p>
            <a:endParaRPr lang="en-US" altLang="en-US" b="0" dirty="0">
              <a:solidFill>
                <a:srgbClr val="000099"/>
              </a:solidFill>
            </a:endParaRPr>
          </a:p>
          <a:p>
            <a:endParaRPr lang="en-US" altLang="en-US" b="0" dirty="0"/>
          </a:p>
        </p:txBody>
      </p:sp>
    </p:spTree>
    <p:extLst>
      <p:ext uri="{BB962C8B-B14F-4D97-AF65-F5344CB8AC3E}">
        <p14:creationId xmlns:p14="http://schemas.microsoft.com/office/powerpoint/2010/main" val="643278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1. File management …</a:t>
            </a:r>
          </a:p>
        </p:txBody>
      </p:sp>
      <p:sp>
        <p:nvSpPr>
          <p:cNvPr id="8" name="Rectangle 3"/>
          <p:cNvSpPr txBox="1">
            <a:spLocks noChangeArrowheads="1"/>
          </p:cNvSpPr>
          <p:nvPr/>
        </p:nvSpPr>
        <p:spPr bwMode="gray">
          <a:xfrm>
            <a:off x="457200" y="1219200"/>
            <a:ext cx="8534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chmod</a:t>
            </a:r>
            <a:r>
              <a:rPr lang="en-US" dirty="0"/>
              <a:t> </a:t>
            </a:r>
            <a:r>
              <a:rPr lang="en-US" i="1" dirty="0"/>
              <a:t>octal file 	</a:t>
            </a:r>
            <a:r>
              <a:rPr lang="en-US" b="0" dirty="0"/>
              <a:t>– change the permissions of </a:t>
            </a:r>
            <a:r>
              <a:rPr lang="en-US" b="0" i="1" dirty="0"/>
              <a:t>file </a:t>
            </a:r>
            <a:r>
              <a:rPr lang="en-US" b="0" dirty="0"/>
              <a:t>to </a:t>
            </a:r>
            <a:r>
              <a:rPr lang="en-US" b="0" i="1" dirty="0"/>
              <a:t>octal</a:t>
            </a:r>
            <a:r>
              <a:rPr lang="en-US" b="0" dirty="0"/>
              <a:t>, which 				can be found separately for user, group, and 				world by adding:</a:t>
            </a:r>
          </a:p>
          <a:p>
            <a:r>
              <a:rPr lang="en-US" b="0" dirty="0"/>
              <a:t>			● 4 – read (r)</a:t>
            </a:r>
          </a:p>
          <a:p>
            <a:r>
              <a:rPr lang="en-US" b="0" dirty="0"/>
              <a:t>			● 2 – write (w)</a:t>
            </a:r>
          </a:p>
          <a:p>
            <a:r>
              <a:rPr lang="en-US" b="0" dirty="0"/>
              <a:t>			● 1 – execute (x)</a:t>
            </a:r>
          </a:p>
          <a:p>
            <a:r>
              <a:rPr lang="en-US" dirty="0">
                <a:solidFill>
                  <a:srgbClr val="7028C0"/>
                </a:solidFill>
              </a:rPr>
              <a:t>Examples:</a:t>
            </a:r>
          </a:p>
          <a:p>
            <a:r>
              <a:rPr lang="en-US" dirty="0" err="1"/>
              <a:t>chmod</a:t>
            </a:r>
            <a:r>
              <a:rPr lang="en-US" dirty="0"/>
              <a:t> 777 </a:t>
            </a:r>
            <a:r>
              <a:rPr lang="en-US" b="0" dirty="0"/>
              <a:t>– read, write, execute for all</a:t>
            </a:r>
          </a:p>
          <a:p>
            <a:r>
              <a:rPr lang="en-US" dirty="0" err="1"/>
              <a:t>chmod</a:t>
            </a:r>
            <a:r>
              <a:rPr lang="en-US" dirty="0"/>
              <a:t> 755 </a:t>
            </a:r>
            <a:r>
              <a:rPr lang="en-US" b="0" dirty="0"/>
              <a:t>– </a:t>
            </a:r>
            <a:r>
              <a:rPr lang="en-US" b="0" dirty="0" err="1"/>
              <a:t>rwx</a:t>
            </a:r>
            <a:r>
              <a:rPr lang="en-US" b="0" dirty="0"/>
              <a:t> for owner, </a:t>
            </a:r>
            <a:r>
              <a:rPr lang="en-US" b="0" dirty="0" err="1"/>
              <a:t>rx</a:t>
            </a:r>
            <a:r>
              <a:rPr lang="en-US" b="0" dirty="0"/>
              <a:t> for group and world</a:t>
            </a:r>
          </a:p>
          <a:p>
            <a:r>
              <a:rPr lang="en-US" b="0" dirty="0"/>
              <a:t>For more options, see </a:t>
            </a:r>
            <a:r>
              <a:rPr lang="en-US" dirty="0"/>
              <a:t>man </a:t>
            </a:r>
            <a:r>
              <a:rPr lang="en-US" dirty="0" err="1"/>
              <a:t>chmod</a:t>
            </a:r>
            <a:r>
              <a:rPr lang="en-US" b="0" dirty="0"/>
              <a:t>.</a:t>
            </a:r>
            <a:endParaRPr lang="en-US" altLang="en-US" b="0" dirty="0"/>
          </a:p>
        </p:txBody>
      </p:sp>
    </p:spTree>
    <p:extLst>
      <p:ext uri="{BB962C8B-B14F-4D97-AF65-F5344CB8AC3E}">
        <p14:creationId xmlns:p14="http://schemas.microsoft.com/office/powerpoint/2010/main" val="2708648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2. System Information</a:t>
            </a:r>
          </a:p>
        </p:txBody>
      </p:sp>
      <p:sp>
        <p:nvSpPr>
          <p:cNvPr id="8" name="Rectangle 3"/>
          <p:cNvSpPr txBox="1">
            <a:spLocks noChangeArrowheads="1"/>
          </p:cNvSpPr>
          <p:nvPr/>
        </p:nvSpPr>
        <p:spPr bwMode="gray">
          <a:xfrm>
            <a:off x="457200" y="1219200"/>
            <a:ext cx="8534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altLang="en-US" dirty="0"/>
              <a:t>date</a:t>
            </a:r>
            <a:r>
              <a:rPr lang="en-US" altLang="en-US" b="0" dirty="0"/>
              <a:t> 			– Show the current date and time</a:t>
            </a:r>
          </a:p>
          <a:p>
            <a:r>
              <a:rPr lang="en-US" altLang="en-US" dirty="0" err="1"/>
              <a:t>cal</a:t>
            </a:r>
            <a:r>
              <a:rPr lang="en-US" altLang="en-US" b="0" dirty="0"/>
              <a:t> 			– Show this month's calendar</a:t>
            </a:r>
          </a:p>
          <a:p>
            <a:r>
              <a:rPr lang="en-US" altLang="en-US" dirty="0"/>
              <a:t>uptime</a:t>
            </a:r>
            <a:r>
              <a:rPr lang="en-US" altLang="en-US" b="0" dirty="0"/>
              <a:t> 			– Show current uptime</a:t>
            </a:r>
          </a:p>
          <a:p>
            <a:r>
              <a:rPr lang="en-US" altLang="en-US" dirty="0"/>
              <a:t>w</a:t>
            </a:r>
            <a:r>
              <a:rPr lang="en-US" altLang="en-US" b="0" dirty="0"/>
              <a:t>			– Display who is online</a:t>
            </a:r>
          </a:p>
          <a:p>
            <a:r>
              <a:rPr lang="en-US" altLang="en-US" dirty="0" err="1"/>
              <a:t>whoami</a:t>
            </a:r>
            <a:r>
              <a:rPr lang="en-US" altLang="en-US" b="0" dirty="0"/>
              <a:t> 		– Who you are logged in as</a:t>
            </a:r>
          </a:p>
          <a:p>
            <a:r>
              <a:rPr lang="en-US" altLang="en-US" dirty="0"/>
              <a:t>finger</a:t>
            </a:r>
            <a:r>
              <a:rPr lang="en-US" altLang="en-US" b="0" dirty="0"/>
              <a:t> </a:t>
            </a:r>
            <a:r>
              <a:rPr lang="en-US" altLang="en-US" dirty="0"/>
              <a:t>user</a:t>
            </a:r>
            <a:r>
              <a:rPr lang="en-US" altLang="en-US" b="0" dirty="0"/>
              <a:t> 		– Display information about user</a:t>
            </a:r>
          </a:p>
          <a:p>
            <a:r>
              <a:rPr lang="en-US" altLang="en-US" dirty="0" err="1"/>
              <a:t>uname</a:t>
            </a:r>
            <a:r>
              <a:rPr lang="en-US" altLang="en-US" b="0" dirty="0"/>
              <a:t> -a 		– Show kernel information</a:t>
            </a:r>
          </a:p>
          <a:p>
            <a:r>
              <a:rPr lang="en-US" altLang="en-US" dirty="0"/>
              <a:t>cat</a:t>
            </a:r>
            <a:r>
              <a:rPr lang="en-US" altLang="en-US" b="0" dirty="0"/>
              <a:t> /</a:t>
            </a:r>
            <a:r>
              <a:rPr lang="en-US" altLang="en-US" b="0" dirty="0" err="1"/>
              <a:t>proc</a:t>
            </a:r>
            <a:r>
              <a:rPr lang="en-US" altLang="en-US" b="0" dirty="0"/>
              <a:t>/</a:t>
            </a:r>
            <a:r>
              <a:rPr lang="en-US" altLang="en-US" b="0" dirty="0" err="1"/>
              <a:t>cpuinfo</a:t>
            </a:r>
            <a:r>
              <a:rPr lang="en-US" altLang="en-US" b="0" dirty="0"/>
              <a:t>	– CPU information</a:t>
            </a:r>
          </a:p>
          <a:p>
            <a:r>
              <a:rPr lang="en-US" altLang="en-US" dirty="0"/>
              <a:t>cat</a:t>
            </a:r>
            <a:r>
              <a:rPr lang="en-US" altLang="en-US" b="0" dirty="0"/>
              <a:t> /</a:t>
            </a:r>
            <a:r>
              <a:rPr lang="en-US" altLang="en-US" b="0" dirty="0" err="1"/>
              <a:t>proc</a:t>
            </a:r>
            <a:r>
              <a:rPr lang="en-US" altLang="en-US" b="0" dirty="0"/>
              <a:t>/</a:t>
            </a:r>
            <a:r>
              <a:rPr lang="en-US" altLang="en-US" b="0" dirty="0" err="1"/>
              <a:t>meminfo</a:t>
            </a:r>
            <a:r>
              <a:rPr lang="en-US" altLang="en-US" b="0" dirty="0"/>
              <a:t> 	– Memory information</a:t>
            </a:r>
          </a:p>
          <a:p>
            <a:r>
              <a:rPr lang="en-US" altLang="en-US" dirty="0" err="1"/>
              <a:t>df</a:t>
            </a:r>
            <a:r>
              <a:rPr lang="en-US" altLang="en-US" b="0" dirty="0"/>
              <a:t> 			– Show disk usage</a:t>
            </a:r>
          </a:p>
          <a:p>
            <a:r>
              <a:rPr lang="en-US" altLang="en-US" dirty="0"/>
              <a:t>du</a:t>
            </a:r>
            <a:r>
              <a:rPr lang="en-US" altLang="en-US" b="0" dirty="0"/>
              <a:t> 			– Show directory space usage</a:t>
            </a:r>
          </a:p>
          <a:p>
            <a:r>
              <a:rPr lang="en-US" altLang="en-US" dirty="0"/>
              <a:t>free</a:t>
            </a:r>
            <a:r>
              <a:rPr lang="en-US" altLang="en-US" b="0" dirty="0"/>
              <a:t>			– Show memory and swap usage</a:t>
            </a:r>
          </a:p>
        </p:txBody>
      </p:sp>
    </p:spTree>
    <p:extLst>
      <p:ext uri="{BB962C8B-B14F-4D97-AF65-F5344CB8AC3E}">
        <p14:creationId xmlns:p14="http://schemas.microsoft.com/office/powerpoint/2010/main" val="818868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3. Process and Job management</a:t>
            </a:r>
          </a:p>
        </p:txBody>
      </p:sp>
      <p:sp>
        <p:nvSpPr>
          <p:cNvPr id="8" name="Rectangle 3"/>
          <p:cNvSpPr txBox="1">
            <a:spLocks noChangeArrowheads="1"/>
          </p:cNvSpPr>
          <p:nvPr/>
        </p:nvSpPr>
        <p:spPr bwMode="gray">
          <a:xfrm>
            <a:off x="457200" y="1219200"/>
            <a:ext cx="8534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ps</a:t>
            </a:r>
            <a:r>
              <a:rPr lang="en-US" b="0" dirty="0"/>
              <a:t> 		– Display your currently active processes</a:t>
            </a:r>
            <a:br>
              <a:rPr lang="en-US" dirty="0"/>
            </a:br>
            <a:r>
              <a:rPr lang="en-US" dirty="0"/>
              <a:t>top</a:t>
            </a:r>
            <a:r>
              <a:rPr lang="en-US" b="0" dirty="0"/>
              <a:t> 		– Display all running processes</a:t>
            </a:r>
            <a:br>
              <a:rPr lang="en-US" dirty="0"/>
            </a:br>
            <a:r>
              <a:rPr lang="en-US" dirty="0"/>
              <a:t>kill </a:t>
            </a:r>
            <a:r>
              <a:rPr lang="en-US" i="1" dirty="0" err="1"/>
              <a:t>pid</a:t>
            </a:r>
            <a:r>
              <a:rPr lang="en-US" b="0" dirty="0"/>
              <a:t> 	– Kill process id </a:t>
            </a:r>
            <a:r>
              <a:rPr lang="en-US" b="0" i="1" dirty="0" err="1"/>
              <a:t>pid</a:t>
            </a:r>
            <a:br>
              <a:rPr lang="en-US" dirty="0"/>
            </a:br>
            <a:r>
              <a:rPr lang="en-US" dirty="0" err="1"/>
              <a:t>killall</a:t>
            </a:r>
            <a:r>
              <a:rPr lang="en-US" dirty="0"/>
              <a:t> </a:t>
            </a:r>
            <a:r>
              <a:rPr lang="en-US" i="1" dirty="0"/>
              <a:t>proc</a:t>
            </a:r>
            <a:r>
              <a:rPr lang="en-US" b="0" dirty="0"/>
              <a:t> 	– Kill all processes named </a:t>
            </a:r>
            <a:r>
              <a:rPr lang="en-US" b="0" i="1" dirty="0"/>
              <a:t>proc</a:t>
            </a:r>
            <a:r>
              <a:rPr lang="en-US" b="0" dirty="0"/>
              <a:t> (use with extreme caution)</a:t>
            </a:r>
            <a:br>
              <a:rPr lang="en-US" dirty="0"/>
            </a:br>
            <a:r>
              <a:rPr lang="en-US" dirty="0" err="1"/>
              <a:t>bg</a:t>
            </a:r>
            <a:r>
              <a:rPr lang="en-US" b="0" dirty="0"/>
              <a:t> 		– Lists stopped or background jobs; resume a stopped job 		   in the background</a:t>
            </a:r>
            <a:br>
              <a:rPr lang="en-US" dirty="0"/>
            </a:br>
            <a:r>
              <a:rPr lang="en-US" dirty="0" err="1"/>
              <a:t>fg</a:t>
            </a:r>
            <a:r>
              <a:rPr lang="en-US" b="0" dirty="0"/>
              <a:t> 		– Brings the most recent job to foreground</a:t>
            </a:r>
            <a:br>
              <a:rPr lang="en-US"/>
            </a:br>
            <a:endParaRPr lang="en-US" altLang="en-US" b="0" dirty="0"/>
          </a:p>
        </p:txBody>
      </p:sp>
    </p:spTree>
    <p:extLst>
      <p:ext uri="{BB962C8B-B14F-4D97-AF65-F5344CB8AC3E}">
        <p14:creationId xmlns:p14="http://schemas.microsoft.com/office/powerpoint/2010/main" val="192441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4. Network commands</a:t>
            </a:r>
          </a:p>
        </p:txBody>
      </p:sp>
      <p:sp>
        <p:nvSpPr>
          <p:cNvPr id="8" name="Rectangle 3"/>
          <p:cNvSpPr txBox="1">
            <a:spLocks noChangeArrowheads="1"/>
          </p:cNvSpPr>
          <p:nvPr/>
        </p:nvSpPr>
        <p:spPr bwMode="gray">
          <a:xfrm>
            <a:off x="457200" y="1219200"/>
            <a:ext cx="8534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ifconfig</a:t>
            </a:r>
            <a:r>
              <a:rPr lang="en-US" b="0" dirty="0"/>
              <a:t> 	– List IP addresses for all devices on the local machine</a:t>
            </a:r>
            <a:br>
              <a:rPr lang="en-US" dirty="0"/>
            </a:br>
            <a:r>
              <a:rPr lang="en-US" dirty="0"/>
              <a:t>ping</a:t>
            </a:r>
            <a:r>
              <a:rPr lang="en-US" i="1" dirty="0"/>
              <a:t> host</a:t>
            </a:r>
            <a:r>
              <a:rPr lang="en-US" b="0" dirty="0"/>
              <a:t> 	– Ping </a:t>
            </a:r>
            <a:r>
              <a:rPr lang="en-US" i="1" dirty="0"/>
              <a:t>host</a:t>
            </a:r>
            <a:r>
              <a:rPr lang="en-US" b="0" dirty="0"/>
              <a:t> and output results</a:t>
            </a:r>
            <a:br>
              <a:rPr lang="en-US" dirty="0"/>
            </a:br>
            <a:r>
              <a:rPr lang="en-US" dirty="0" err="1"/>
              <a:t>wget</a:t>
            </a:r>
            <a:r>
              <a:rPr lang="en-US" dirty="0"/>
              <a:t> </a:t>
            </a:r>
            <a:r>
              <a:rPr lang="en-US" i="1" dirty="0"/>
              <a:t>file</a:t>
            </a:r>
            <a:r>
              <a:rPr lang="en-US" b="0" dirty="0"/>
              <a:t> 	– Download </a:t>
            </a:r>
            <a:r>
              <a:rPr lang="en-US" i="1" dirty="0"/>
              <a:t>file</a:t>
            </a:r>
            <a:br>
              <a:rPr lang="en-US" dirty="0"/>
            </a:br>
            <a:r>
              <a:rPr lang="en-US" dirty="0" err="1"/>
              <a:t>wget</a:t>
            </a:r>
            <a:r>
              <a:rPr lang="en-US" dirty="0"/>
              <a:t> -c</a:t>
            </a:r>
            <a:r>
              <a:rPr lang="en-US" i="1" dirty="0"/>
              <a:t> file</a:t>
            </a:r>
            <a:r>
              <a:rPr lang="en-US" b="0" dirty="0"/>
              <a:t> 	– Continue a stopped download</a:t>
            </a:r>
            <a:endParaRPr lang="en-US" altLang="en-US" b="0" dirty="0"/>
          </a:p>
        </p:txBody>
      </p:sp>
    </p:spTree>
    <p:extLst>
      <p:ext uri="{BB962C8B-B14F-4D97-AF65-F5344CB8AC3E}">
        <p14:creationId xmlns:p14="http://schemas.microsoft.com/office/powerpoint/2010/main" val="809293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5. Searching</a:t>
            </a: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grep</a:t>
            </a:r>
            <a:r>
              <a:rPr lang="en-US" dirty="0"/>
              <a:t> </a:t>
            </a:r>
            <a:r>
              <a:rPr lang="en-US" i="1" dirty="0"/>
              <a:t>pattern</a:t>
            </a:r>
            <a:r>
              <a:rPr lang="en-US" dirty="0"/>
              <a:t> </a:t>
            </a:r>
            <a:r>
              <a:rPr lang="en-US" i="1" dirty="0"/>
              <a:t>files</a:t>
            </a:r>
            <a:r>
              <a:rPr lang="en-US" b="0" dirty="0"/>
              <a:t> 		– Search for </a:t>
            </a:r>
            <a:r>
              <a:rPr lang="en-US" b="0" i="1" dirty="0"/>
              <a:t>pattern</a:t>
            </a:r>
            <a:r>
              <a:rPr lang="en-US" b="0" dirty="0"/>
              <a:t> in </a:t>
            </a:r>
            <a:r>
              <a:rPr lang="en-US" b="0" i="1" dirty="0"/>
              <a:t>files</a:t>
            </a:r>
            <a:br>
              <a:rPr lang="en-US" dirty="0"/>
            </a:br>
            <a:r>
              <a:rPr lang="en-US" dirty="0" err="1"/>
              <a:t>grep</a:t>
            </a:r>
            <a:r>
              <a:rPr lang="en-US" dirty="0"/>
              <a:t> -r </a:t>
            </a:r>
            <a:r>
              <a:rPr lang="en-US" i="1" dirty="0"/>
              <a:t>pattern</a:t>
            </a:r>
            <a:r>
              <a:rPr lang="en-US" dirty="0"/>
              <a:t> </a:t>
            </a:r>
            <a:r>
              <a:rPr lang="en-US" i="1" dirty="0" err="1"/>
              <a:t>dir</a:t>
            </a:r>
            <a:r>
              <a:rPr lang="en-US" b="0" dirty="0"/>
              <a:t> 		– Search recursively for </a:t>
            </a:r>
            <a:r>
              <a:rPr lang="en-US" b="0" i="1" dirty="0"/>
              <a:t>pattern</a:t>
            </a:r>
            <a:r>
              <a:rPr lang="en-US" b="0" dirty="0"/>
              <a:t> in </a:t>
            </a:r>
            <a:r>
              <a:rPr lang="en-US" b="0" i="1" dirty="0" err="1"/>
              <a:t>dir</a:t>
            </a:r>
            <a:br>
              <a:rPr lang="en-US" b="0" dirty="0"/>
            </a:br>
            <a:r>
              <a:rPr lang="en-US" i="1" dirty="0"/>
              <a:t>command | </a:t>
            </a:r>
            <a:r>
              <a:rPr lang="en-US" dirty="0" err="1"/>
              <a:t>grep</a:t>
            </a:r>
            <a:r>
              <a:rPr lang="en-US" i="1" dirty="0"/>
              <a:t> pattern</a:t>
            </a:r>
            <a:r>
              <a:rPr lang="en-US" b="0" dirty="0"/>
              <a:t> 	– Search for </a:t>
            </a:r>
            <a:r>
              <a:rPr lang="en-US" b="0" i="1" dirty="0"/>
              <a:t>pattern</a:t>
            </a:r>
            <a:r>
              <a:rPr lang="en-US" b="0" dirty="0"/>
              <a:t> in the output 					   of </a:t>
            </a:r>
            <a:r>
              <a:rPr lang="en-US" b="0" i="1" dirty="0"/>
              <a:t>command</a:t>
            </a:r>
            <a:br>
              <a:rPr lang="en-US" b="0" dirty="0"/>
            </a:br>
            <a:r>
              <a:rPr lang="en-US" dirty="0"/>
              <a:t>locate </a:t>
            </a:r>
            <a:r>
              <a:rPr lang="en-US" i="1" dirty="0"/>
              <a:t>file</a:t>
            </a:r>
            <a:r>
              <a:rPr lang="en-US" b="0" dirty="0"/>
              <a:t> 			– Find all instances of </a:t>
            </a:r>
            <a:r>
              <a:rPr lang="en-US" b="0" i="1" dirty="0"/>
              <a:t>file</a:t>
            </a:r>
            <a:br>
              <a:rPr lang="en-US" dirty="0"/>
            </a:br>
            <a:r>
              <a:rPr lang="en-US" dirty="0"/>
              <a:t>find / -name </a:t>
            </a:r>
            <a:r>
              <a:rPr lang="en-US" i="1" dirty="0"/>
              <a:t>filename</a:t>
            </a:r>
            <a:r>
              <a:rPr lang="en-US" b="0" dirty="0"/>
              <a:t> 		– Starting with the root directory, look for 				   the file called </a:t>
            </a:r>
            <a:r>
              <a:rPr lang="en-US" b="0" i="1" dirty="0"/>
              <a:t>filename</a:t>
            </a:r>
            <a:br>
              <a:rPr lang="en-US" dirty="0"/>
            </a:br>
            <a:r>
              <a:rPr lang="en-US" dirty="0"/>
              <a:t>locate </a:t>
            </a:r>
            <a:r>
              <a:rPr lang="en-US" i="1" dirty="0"/>
              <a:t>filename</a:t>
            </a:r>
            <a:r>
              <a:rPr lang="en-US" b="0" dirty="0"/>
              <a:t> 		– Find a file called </a:t>
            </a:r>
            <a:r>
              <a:rPr lang="en-US" b="0" i="1" dirty="0"/>
              <a:t>filename</a:t>
            </a:r>
            <a:r>
              <a:rPr lang="en-US" b="0" dirty="0"/>
              <a:t>  </a:t>
            </a:r>
          </a:p>
          <a:p>
            <a:r>
              <a:rPr lang="en-US" dirty="0"/>
              <a:t>which </a:t>
            </a:r>
            <a:r>
              <a:rPr lang="en-US" i="1" dirty="0"/>
              <a:t>filename</a:t>
            </a:r>
            <a:r>
              <a:rPr lang="en-US" b="0" dirty="0"/>
              <a:t> 		– Show the subdirectory containing the 					   executable file  called </a:t>
            </a:r>
            <a:r>
              <a:rPr lang="en-US" b="0" i="1" dirty="0"/>
              <a:t>filename</a:t>
            </a:r>
            <a:br>
              <a:rPr lang="en-US" dirty="0"/>
            </a:br>
            <a:r>
              <a:rPr lang="en-US" dirty="0" err="1"/>
              <a:t>grep</a:t>
            </a:r>
            <a:r>
              <a:rPr lang="en-US" dirty="0"/>
              <a:t> </a:t>
            </a:r>
            <a:r>
              <a:rPr lang="en-US" i="1" dirty="0" err="1"/>
              <a:t>TextStringToFind</a:t>
            </a:r>
            <a:r>
              <a:rPr lang="en-US" dirty="0"/>
              <a:t> /</a:t>
            </a:r>
            <a:r>
              <a:rPr lang="en-US" i="1" dirty="0" err="1"/>
              <a:t>dir</a:t>
            </a:r>
            <a:r>
              <a:rPr lang="en-US" b="0" dirty="0"/>
              <a:t> 	– Starting with the directory called </a:t>
            </a:r>
            <a:r>
              <a:rPr lang="en-US" i="1" dirty="0" err="1"/>
              <a:t>dir</a:t>
            </a:r>
            <a:r>
              <a:rPr lang="en-US" b="0" dirty="0"/>
              <a:t>, look for and list all files containing </a:t>
            </a:r>
            <a:r>
              <a:rPr lang="en-US" b="0" i="1" dirty="0" err="1"/>
              <a:t>TextStringToFind</a:t>
            </a:r>
            <a:endParaRPr lang="en-US" altLang="en-US" b="0" dirty="0"/>
          </a:p>
        </p:txBody>
      </p:sp>
    </p:spTree>
    <p:extLst>
      <p:ext uri="{BB962C8B-B14F-4D97-AF65-F5344CB8AC3E}">
        <p14:creationId xmlns:p14="http://schemas.microsoft.com/office/powerpoint/2010/main" val="660296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6. System stop and start</a:t>
            </a: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t>shutdown -h now</a:t>
            </a:r>
            <a:r>
              <a:rPr lang="en-US" b="0" dirty="0"/>
              <a:t> 	– Shutdown the system now and do not reboot</a:t>
            </a:r>
            <a:br>
              <a:rPr lang="en-US" dirty="0"/>
            </a:br>
            <a:r>
              <a:rPr lang="en-US" dirty="0"/>
              <a:t>shutdown -r 5</a:t>
            </a:r>
            <a:r>
              <a:rPr lang="en-US" b="0" dirty="0"/>
              <a:t> 		– Shutdown the system in 5 minutes and reboot</a:t>
            </a:r>
            <a:br>
              <a:rPr lang="en-US" dirty="0"/>
            </a:br>
            <a:r>
              <a:rPr lang="en-US" dirty="0"/>
              <a:t>shutdown -r now</a:t>
            </a:r>
            <a:r>
              <a:rPr lang="en-US" b="0" dirty="0"/>
              <a:t> 	– Shutdown the system now and reboot</a:t>
            </a:r>
            <a:br>
              <a:rPr lang="en-US" dirty="0"/>
            </a:br>
            <a:r>
              <a:rPr lang="en-US" dirty="0" err="1"/>
              <a:t>reboot</a:t>
            </a:r>
            <a:r>
              <a:rPr lang="en-US" b="0" dirty="0"/>
              <a:t> 			– Stop all processes and then reboot - same as 				   above</a:t>
            </a:r>
            <a:br>
              <a:rPr lang="en-US" dirty="0"/>
            </a:br>
            <a:endParaRPr lang="en-US" altLang="en-US" b="0" dirty="0"/>
          </a:p>
        </p:txBody>
      </p:sp>
    </p:spTree>
    <p:extLst>
      <p:ext uri="{BB962C8B-B14F-4D97-AF65-F5344CB8AC3E}">
        <p14:creationId xmlns:p14="http://schemas.microsoft.com/office/powerpoint/2010/main" val="790004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7. Compression and </a:t>
            </a:r>
            <a:r>
              <a:rPr lang="en-US" altLang="en-US" dirty="0" err="1">
                <a:solidFill>
                  <a:srgbClr val="C00000"/>
                </a:solidFill>
                <a:latin typeface="Bookman Old Style" pitchFamily="18" charset="0"/>
              </a:rPr>
              <a:t>uncompression</a:t>
            </a:r>
            <a:endParaRPr lang="en-US" altLang="en-US" dirty="0">
              <a:solidFill>
                <a:srgbClr val="C00000"/>
              </a:solidFill>
              <a:latin typeface="Bookman Old Style" pitchFamily="18" charset="0"/>
            </a:endParaRP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a:solidFill>
                  <a:srgbClr val="000099"/>
                </a:solidFill>
              </a:rPr>
              <a:t>tar </a:t>
            </a:r>
            <a:r>
              <a:rPr lang="en-US" dirty="0" err="1">
                <a:solidFill>
                  <a:srgbClr val="000099"/>
                </a:solidFill>
              </a:rPr>
              <a:t>cf</a:t>
            </a:r>
            <a:r>
              <a:rPr lang="en-US" dirty="0">
                <a:solidFill>
                  <a:srgbClr val="000099"/>
                </a:solidFill>
              </a:rPr>
              <a:t> </a:t>
            </a:r>
            <a:r>
              <a:rPr lang="en-US" i="1" dirty="0">
                <a:solidFill>
                  <a:srgbClr val="000099"/>
                </a:solidFill>
              </a:rPr>
              <a:t>file.tar files</a:t>
            </a:r>
            <a:r>
              <a:rPr lang="en-US" b="0" i="1" dirty="0">
                <a:solidFill>
                  <a:srgbClr val="000099"/>
                </a:solidFill>
              </a:rPr>
              <a:t> 	</a:t>
            </a:r>
            <a:r>
              <a:rPr lang="en-US" b="0" dirty="0">
                <a:solidFill>
                  <a:srgbClr val="000099"/>
                </a:solidFill>
              </a:rPr>
              <a:t>– Create a tar named </a:t>
            </a:r>
            <a:r>
              <a:rPr lang="en-US" i="1" dirty="0">
                <a:solidFill>
                  <a:srgbClr val="000099"/>
                </a:solidFill>
              </a:rPr>
              <a:t>file.tar</a:t>
            </a:r>
            <a:r>
              <a:rPr lang="en-US" b="0" dirty="0">
                <a:solidFill>
                  <a:srgbClr val="000099"/>
                </a:solidFill>
              </a:rPr>
              <a:t> containing </a:t>
            </a:r>
            <a:r>
              <a:rPr lang="en-US" i="1" dirty="0">
                <a:solidFill>
                  <a:srgbClr val="000099"/>
                </a:solidFill>
              </a:rPr>
              <a:t>files</a:t>
            </a:r>
            <a:br>
              <a:rPr lang="en-US" b="0" dirty="0">
                <a:solidFill>
                  <a:srgbClr val="000099"/>
                </a:solidFill>
              </a:rPr>
            </a:br>
            <a:r>
              <a:rPr lang="en-US" i="1" dirty="0"/>
              <a:t>tar </a:t>
            </a:r>
            <a:r>
              <a:rPr lang="en-US" i="1" dirty="0" err="1"/>
              <a:t>xf</a:t>
            </a:r>
            <a:r>
              <a:rPr lang="en-US" i="1" dirty="0"/>
              <a:t> file.tar</a:t>
            </a:r>
            <a:r>
              <a:rPr lang="en-US" b="0" dirty="0"/>
              <a:t> 		– Extract the files from </a:t>
            </a:r>
            <a:r>
              <a:rPr lang="en-US" i="1" dirty="0"/>
              <a:t>file.tar</a:t>
            </a:r>
            <a:endParaRPr lang="en-US" b="0" dirty="0"/>
          </a:p>
          <a:p>
            <a:r>
              <a:rPr lang="en-US" dirty="0"/>
              <a:t>tar </a:t>
            </a:r>
            <a:r>
              <a:rPr lang="en-US" dirty="0" err="1"/>
              <a:t>czf</a:t>
            </a:r>
            <a:r>
              <a:rPr lang="en-US" dirty="0"/>
              <a:t> </a:t>
            </a:r>
            <a:r>
              <a:rPr lang="en-US" i="1" dirty="0"/>
              <a:t>file.tar.gz files</a:t>
            </a:r>
            <a:r>
              <a:rPr lang="en-US" b="0" dirty="0"/>
              <a:t> 	– Create a tar with </a:t>
            </a:r>
            <a:r>
              <a:rPr lang="en-US" b="0" dirty="0" err="1"/>
              <a:t>Gzip</a:t>
            </a:r>
            <a:r>
              <a:rPr lang="en-US" b="0" dirty="0"/>
              <a:t> compression</a:t>
            </a:r>
            <a:br>
              <a:rPr lang="en-US" b="0" dirty="0"/>
            </a:br>
            <a:r>
              <a:rPr lang="en-US" dirty="0">
                <a:solidFill>
                  <a:srgbClr val="000099"/>
                </a:solidFill>
              </a:rPr>
              <a:t>tar </a:t>
            </a:r>
            <a:r>
              <a:rPr lang="en-US" dirty="0" err="1">
                <a:solidFill>
                  <a:srgbClr val="000099"/>
                </a:solidFill>
              </a:rPr>
              <a:t>xzf</a:t>
            </a:r>
            <a:r>
              <a:rPr lang="en-US" dirty="0">
                <a:solidFill>
                  <a:srgbClr val="000099"/>
                </a:solidFill>
              </a:rPr>
              <a:t> </a:t>
            </a:r>
            <a:r>
              <a:rPr lang="en-US" i="1" dirty="0">
                <a:solidFill>
                  <a:srgbClr val="000099"/>
                </a:solidFill>
              </a:rPr>
              <a:t>file.tar.gz</a:t>
            </a:r>
            <a:r>
              <a:rPr lang="en-US" dirty="0">
                <a:solidFill>
                  <a:srgbClr val="000099"/>
                </a:solidFill>
              </a:rPr>
              <a:t> 	</a:t>
            </a:r>
            <a:r>
              <a:rPr lang="en-US" b="0" dirty="0">
                <a:solidFill>
                  <a:srgbClr val="000099"/>
                </a:solidFill>
              </a:rPr>
              <a:t>– Extract a tar using </a:t>
            </a:r>
            <a:r>
              <a:rPr lang="en-US" b="0" dirty="0" err="1">
                <a:solidFill>
                  <a:srgbClr val="000099"/>
                </a:solidFill>
              </a:rPr>
              <a:t>Gzip</a:t>
            </a:r>
            <a:endParaRPr lang="en-US" b="0" dirty="0">
              <a:solidFill>
                <a:srgbClr val="000099"/>
              </a:solidFill>
            </a:endParaRPr>
          </a:p>
          <a:p>
            <a:r>
              <a:rPr lang="en-US" i="1" dirty="0"/>
              <a:t>tar </a:t>
            </a:r>
            <a:r>
              <a:rPr lang="en-US" i="1" dirty="0" err="1"/>
              <a:t>cjf</a:t>
            </a:r>
            <a:r>
              <a:rPr lang="en-US" i="1" dirty="0"/>
              <a:t> file.tar.bz2</a:t>
            </a:r>
            <a:r>
              <a:rPr lang="en-US" b="0" dirty="0"/>
              <a:t> 	– Create a tar with Bzip2 compression</a:t>
            </a:r>
            <a:br>
              <a:rPr lang="en-US" b="0" dirty="0"/>
            </a:br>
            <a:r>
              <a:rPr lang="en-US" dirty="0"/>
              <a:t>tar </a:t>
            </a:r>
            <a:r>
              <a:rPr lang="en-US" dirty="0" err="1"/>
              <a:t>xjf</a:t>
            </a:r>
            <a:r>
              <a:rPr lang="en-US" dirty="0"/>
              <a:t> </a:t>
            </a:r>
            <a:r>
              <a:rPr lang="en-US" i="1" dirty="0"/>
              <a:t>file.tar.bz2</a:t>
            </a:r>
            <a:r>
              <a:rPr lang="en-US" b="0" dirty="0"/>
              <a:t> 	– Extract a tar using Bzip2</a:t>
            </a:r>
          </a:p>
          <a:p>
            <a:r>
              <a:rPr lang="en-US" dirty="0" err="1"/>
              <a:t>gzip</a:t>
            </a:r>
            <a:r>
              <a:rPr lang="en-US" dirty="0"/>
              <a:t> </a:t>
            </a:r>
            <a:r>
              <a:rPr lang="en-US" i="1" dirty="0"/>
              <a:t>file</a:t>
            </a:r>
            <a:r>
              <a:rPr lang="en-US" b="0" dirty="0"/>
              <a:t> 		– Compresses </a:t>
            </a:r>
            <a:r>
              <a:rPr lang="en-US" i="1" dirty="0"/>
              <a:t>file</a:t>
            </a:r>
            <a:r>
              <a:rPr lang="en-US" b="0" dirty="0"/>
              <a:t> and renames it to </a:t>
            </a:r>
            <a:r>
              <a:rPr lang="en-US" i="1" dirty="0"/>
              <a:t>file.gz</a:t>
            </a:r>
            <a:br>
              <a:rPr lang="en-US" b="0" dirty="0"/>
            </a:br>
            <a:r>
              <a:rPr lang="en-US" dirty="0" err="1"/>
              <a:t>gzip</a:t>
            </a:r>
            <a:r>
              <a:rPr lang="en-US" dirty="0"/>
              <a:t> -d </a:t>
            </a:r>
            <a:r>
              <a:rPr lang="en-US" i="1" dirty="0"/>
              <a:t>file.gz</a:t>
            </a:r>
            <a:r>
              <a:rPr lang="en-US" b="0" dirty="0"/>
              <a:t> 		– Decompresses </a:t>
            </a:r>
            <a:r>
              <a:rPr lang="en-US" i="1" dirty="0"/>
              <a:t>file.gz</a:t>
            </a:r>
            <a:r>
              <a:rPr lang="en-US" b="0" dirty="0"/>
              <a:t> back to </a:t>
            </a:r>
            <a:r>
              <a:rPr lang="en-US" i="1" dirty="0"/>
              <a:t>file</a:t>
            </a:r>
            <a:endParaRPr lang="en-US" b="0" dirty="0"/>
          </a:p>
        </p:txBody>
      </p:sp>
    </p:spTree>
    <p:extLst>
      <p:ext uri="{BB962C8B-B14F-4D97-AF65-F5344CB8AC3E}">
        <p14:creationId xmlns:p14="http://schemas.microsoft.com/office/powerpoint/2010/main" val="1619570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Shell commands…</a:t>
            </a:r>
          </a:p>
        </p:txBody>
      </p:sp>
      <p:sp>
        <p:nvSpPr>
          <p:cNvPr id="2" name="Rectangle 1"/>
          <p:cNvSpPr/>
          <p:nvPr/>
        </p:nvSpPr>
        <p:spPr>
          <a:xfrm>
            <a:off x="304800" y="762002"/>
            <a:ext cx="5943600" cy="507831"/>
          </a:xfrm>
          <a:prstGeom prst="rect">
            <a:avLst/>
          </a:prstGeom>
        </p:spPr>
        <p:txBody>
          <a:bodyPr wrap="square">
            <a:spAutoFit/>
          </a:bodyPr>
          <a:lstStyle/>
          <a:p>
            <a:pPr>
              <a:lnSpc>
                <a:spcPct val="150000"/>
              </a:lnSpc>
              <a:buSzPct val="60000"/>
            </a:pPr>
            <a:r>
              <a:rPr lang="en-US" altLang="en-US" dirty="0">
                <a:solidFill>
                  <a:srgbClr val="C00000"/>
                </a:solidFill>
                <a:latin typeface="Bookman Old Style" pitchFamily="18" charset="0"/>
              </a:rPr>
              <a:t>8. Miscellaneous</a:t>
            </a:r>
          </a:p>
        </p:txBody>
      </p:sp>
      <p:sp>
        <p:nvSpPr>
          <p:cNvPr id="8" name="Rectangle 3"/>
          <p:cNvSpPr txBox="1">
            <a:spLocks noChangeArrowheads="1"/>
          </p:cNvSpPr>
          <p:nvPr/>
        </p:nvSpPr>
        <p:spPr bwMode="gray">
          <a:xfrm>
            <a:off x="457200" y="12192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indent="0" eaLnBrk="1" hangingPunct="1">
              <a:lnSpc>
                <a:spcPct val="150000"/>
              </a:lnSpc>
              <a:spcBef>
                <a:spcPct val="20000"/>
              </a:spcBef>
              <a:buSzPct val="60000"/>
              <a:buFont typeface="Wingdings" pitchFamily="2" charset="2"/>
              <a:buNone/>
              <a:defRPr sz="1800" b="1">
                <a:solidFill>
                  <a:schemeClr val="accent1">
                    <a:lumMod val="50000"/>
                  </a:schemeClr>
                </a:solidFill>
                <a:latin typeface="Bookman Old Style" pitchFamily="18" charset="0"/>
              </a:defRPr>
            </a:lvl1pPr>
            <a:lvl2pPr marL="742950" indent="-285750" eaLnBrk="1" hangingPunct="1">
              <a:spcBef>
                <a:spcPct val="20000"/>
              </a:spcBef>
              <a:buClr>
                <a:schemeClr val="accent1"/>
              </a:buClr>
              <a:buSzPct val="50000"/>
              <a:buFont typeface="Wingdings 2" pitchFamily="18" charset="2"/>
              <a:buChar char=""/>
              <a:defRPr sz="2800">
                <a:latin typeface="+mn-lt"/>
              </a:defRPr>
            </a:lvl2pPr>
            <a:lvl3pPr marL="1143000" indent="-228600" eaLnBrk="1" hangingPunct="1">
              <a:spcBef>
                <a:spcPct val="20000"/>
              </a:spcBef>
              <a:buClr>
                <a:schemeClr val="hlink"/>
              </a:buClr>
              <a:buFont typeface="Wingdings" pitchFamily="2" charset="2"/>
              <a:buChar char="§"/>
              <a:defRPr sz="2400">
                <a:latin typeface="+mn-lt"/>
              </a:defRPr>
            </a:lvl3pPr>
            <a:lvl4pPr marL="1600200" indent="-228600" eaLnBrk="1" hangingPunct="1">
              <a:spcBef>
                <a:spcPct val="20000"/>
              </a:spcBef>
              <a:buClr>
                <a:schemeClr val="folHlink"/>
              </a:buClr>
              <a:buSzPct val="60000"/>
              <a:buFont typeface="Wingdings 2" pitchFamily="18" charset="2"/>
              <a:buChar char=""/>
              <a:defRPr sz="2000">
                <a:latin typeface="+mn-lt"/>
              </a:defRPr>
            </a:lvl4pPr>
            <a:lvl5pPr marL="2057400" indent="-228600" eaLnBrk="1" hangingPunct="1">
              <a:spcBef>
                <a:spcPct val="20000"/>
              </a:spcBef>
              <a:buFont typeface="Wingdings" pitchFamily="2" charset="2"/>
              <a:buChar char="§"/>
              <a:defRPr sz="2000">
                <a:latin typeface="+mn-lt"/>
              </a:defRPr>
            </a:lvl5pPr>
            <a:lvl6pPr marL="2514600" indent="-228600" fontAlgn="base">
              <a:spcBef>
                <a:spcPct val="20000"/>
              </a:spcBef>
              <a:spcAft>
                <a:spcPct val="0"/>
              </a:spcAft>
              <a:buFont typeface="Wingdings" pitchFamily="2" charset="2"/>
              <a:buChar char="§"/>
              <a:defRPr sz="2000">
                <a:latin typeface="+mn-lt"/>
              </a:defRPr>
            </a:lvl6pPr>
            <a:lvl7pPr marL="2971800" indent="-228600" fontAlgn="base">
              <a:spcBef>
                <a:spcPct val="20000"/>
              </a:spcBef>
              <a:spcAft>
                <a:spcPct val="0"/>
              </a:spcAft>
              <a:buFont typeface="Wingdings" pitchFamily="2" charset="2"/>
              <a:buChar char="§"/>
              <a:defRPr sz="2000">
                <a:latin typeface="+mn-lt"/>
              </a:defRPr>
            </a:lvl7pPr>
            <a:lvl8pPr marL="3429000" indent="-228600" fontAlgn="base">
              <a:spcBef>
                <a:spcPct val="20000"/>
              </a:spcBef>
              <a:spcAft>
                <a:spcPct val="0"/>
              </a:spcAft>
              <a:buFont typeface="Wingdings" pitchFamily="2" charset="2"/>
              <a:buChar char="§"/>
              <a:defRPr sz="2000">
                <a:latin typeface="+mn-lt"/>
              </a:defRPr>
            </a:lvl8pPr>
            <a:lvl9pPr marL="3886200" indent="-228600" fontAlgn="base">
              <a:spcBef>
                <a:spcPct val="20000"/>
              </a:spcBef>
              <a:spcAft>
                <a:spcPct val="0"/>
              </a:spcAft>
              <a:buFont typeface="Wingdings" pitchFamily="2" charset="2"/>
              <a:buChar char="§"/>
              <a:defRPr sz="2000">
                <a:latin typeface="+mn-lt"/>
              </a:defRPr>
            </a:lvl9pPr>
          </a:lstStyle>
          <a:p>
            <a:r>
              <a:rPr lang="en-US" dirty="0" err="1"/>
              <a:t>adduser</a:t>
            </a:r>
            <a:r>
              <a:rPr lang="en-US" dirty="0"/>
              <a:t> </a:t>
            </a:r>
            <a:r>
              <a:rPr lang="en-US" i="1" dirty="0" err="1"/>
              <a:t>accountname</a:t>
            </a:r>
            <a:r>
              <a:rPr lang="en-US" b="0" dirty="0"/>
              <a:t> 		– Create a new user call </a:t>
            </a:r>
            <a:r>
              <a:rPr lang="en-US" i="1" dirty="0" err="1"/>
              <a:t>accountname</a:t>
            </a:r>
            <a:br>
              <a:rPr lang="en-US" dirty="0"/>
            </a:br>
            <a:r>
              <a:rPr lang="en-US" dirty="0" err="1"/>
              <a:t>passwd</a:t>
            </a:r>
            <a:r>
              <a:rPr lang="en-US" dirty="0"/>
              <a:t> </a:t>
            </a:r>
            <a:r>
              <a:rPr lang="en-US" i="1" dirty="0" err="1"/>
              <a:t>accountname</a:t>
            </a:r>
            <a:r>
              <a:rPr lang="en-US" b="0" dirty="0"/>
              <a:t> 		– Give </a:t>
            </a:r>
            <a:r>
              <a:rPr lang="en-US" i="1" dirty="0" err="1"/>
              <a:t>accountname</a:t>
            </a:r>
            <a:r>
              <a:rPr lang="en-US" b="0" dirty="0"/>
              <a:t> a new password</a:t>
            </a:r>
            <a:br>
              <a:rPr lang="en-US" dirty="0"/>
            </a:br>
            <a:r>
              <a:rPr lang="en-US" dirty="0" err="1"/>
              <a:t>su</a:t>
            </a:r>
            <a:r>
              <a:rPr lang="en-US" b="0" dirty="0"/>
              <a:t> 				– Log in as </a:t>
            </a:r>
            <a:r>
              <a:rPr lang="en-US" b="0" dirty="0" err="1"/>
              <a:t>superuser</a:t>
            </a:r>
            <a:r>
              <a:rPr lang="en-US" b="0" dirty="0"/>
              <a:t> from current login</a:t>
            </a:r>
            <a:br>
              <a:rPr lang="en-US" dirty="0"/>
            </a:br>
            <a:r>
              <a:rPr lang="en-US" dirty="0"/>
              <a:t>exit</a:t>
            </a:r>
            <a:r>
              <a:rPr lang="en-US" b="0" dirty="0"/>
              <a:t> 				– Stop being </a:t>
            </a:r>
            <a:r>
              <a:rPr lang="en-US" b="0" dirty="0" err="1"/>
              <a:t>superuser</a:t>
            </a:r>
            <a:r>
              <a:rPr lang="en-US" b="0" dirty="0"/>
              <a:t> and revert to 					   normal user</a:t>
            </a:r>
          </a:p>
          <a:p>
            <a:endParaRPr lang="en-US" b="0" dirty="0"/>
          </a:p>
          <a:p>
            <a:endParaRPr lang="en-US" altLang="en-US" b="0" dirty="0"/>
          </a:p>
        </p:txBody>
      </p:sp>
    </p:spTree>
    <p:extLst>
      <p:ext uri="{BB962C8B-B14F-4D97-AF65-F5344CB8AC3E}">
        <p14:creationId xmlns:p14="http://schemas.microsoft.com/office/powerpoint/2010/main" val="2798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219200" y="76200"/>
            <a:ext cx="6858000" cy="533400"/>
          </a:xfrm>
        </p:spPr>
        <p:txBody>
          <a:bodyPr/>
          <a:lstStyle/>
          <a:p>
            <a:r>
              <a:rPr lang="en-US" altLang="en-US" sz="3200" b="1" dirty="0"/>
              <a:t>Introduction to Linux - Outline</a:t>
            </a:r>
          </a:p>
        </p:txBody>
      </p:sp>
      <p:sp>
        <p:nvSpPr>
          <p:cNvPr id="3075" name="Rectangle 3"/>
          <p:cNvSpPr>
            <a:spLocks noGrp="1" noChangeArrowheads="1"/>
          </p:cNvSpPr>
          <p:nvPr>
            <p:ph type="body" idx="1"/>
          </p:nvPr>
        </p:nvSpPr>
        <p:spPr>
          <a:xfrm>
            <a:off x="533400" y="1066801"/>
            <a:ext cx="8229600" cy="5026025"/>
          </a:xfrm>
        </p:spPr>
        <p:txBody>
          <a:bodyPr/>
          <a:lstStyle/>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What is Unix?</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What is Linux?</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Linux Distributions</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Linux File System</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Shell and Basic Commands</a:t>
            </a:r>
          </a:p>
          <a:p>
            <a:pPr>
              <a:lnSpc>
                <a:spcPct val="150000"/>
              </a:lnSpc>
              <a:buSzPct val="60000"/>
              <a:buFont typeface="Wingdings" panose="05000000000000000000" pitchFamily="2" charset="2"/>
              <a:buChar char="§"/>
            </a:pPr>
            <a:r>
              <a:rPr lang="en-US" altLang="en-US" sz="2400" kern="1200" dirty="0">
                <a:solidFill>
                  <a:schemeClr val="accent1">
                    <a:lumMod val="50000"/>
                  </a:schemeClr>
                </a:solidFill>
                <a:latin typeface="Bookman Old Style" pitchFamily="18" charset="0"/>
              </a:rPr>
              <a:t>vim (</a:t>
            </a:r>
            <a:r>
              <a:rPr lang="en-US" altLang="en-US" sz="2400" kern="1200" dirty="0">
                <a:solidFill>
                  <a:srgbClr val="FF0000"/>
                </a:solidFill>
                <a:latin typeface="Bookman Old Style" pitchFamily="18" charset="0"/>
              </a:rPr>
              <a:t>vi</a:t>
            </a:r>
            <a:r>
              <a:rPr lang="en-US" altLang="en-US" sz="2400" kern="1200" dirty="0">
                <a:solidFill>
                  <a:schemeClr val="accent1">
                    <a:lumMod val="50000"/>
                  </a:schemeClr>
                </a:solidFill>
                <a:latin typeface="Bookman Old Style" pitchFamily="18" charset="0"/>
              </a:rPr>
              <a:t> i</a:t>
            </a:r>
            <a:r>
              <a:rPr lang="en-US" altLang="en-US" sz="2400" kern="1200" dirty="0">
                <a:solidFill>
                  <a:srgbClr val="FF0000"/>
                </a:solidFill>
                <a:latin typeface="Bookman Old Style" pitchFamily="18" charset="0"/>
              </a:rPr>
              <a:t>m</a:t>
            </a:r>
            <a:r>
              <a:rPr lang="en-US" altLang="en-US" sz="2400" kern="1200" dirty="0">
                <a:solidFill>
                  <a:schemeClr val="accent1">
                    <a:lumMod val="50000"/>
                  </a:schemeClr>
                </a:solidFill>
                <a:latin typeface="Bookman Old Style" pitchFamily="18" charset="0"/>
              </a:rPr>
              <a:t>proved) Editor (vi – visual interactive)</a:t>
            </a:r>
          </a:p>
          <a:p>
            <a:pPr>
              <a:buFont typeface="Wingdings" pitchFamily="2" charset="2"/>
              <a:buNone/>
            </a:pPr>
            <a:endParaRPr lang="en-US" altLang="en-US" dirty="0"/>
          </a:p>
        </p:txBody>
      </p:sp>
    </p:spTree>
    <p:extLst>
      <p:ext uri="{BB962C8B-B14F-4D97-AF65-F5344CB8AC3E}">
        <p14:creationId xmlns:p14="http://schemas.microsoft.com/office/powerpoint/2010/main" val="1050981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How to connect to Linux system?</a:t>
            </a:r>
            <a:endParaRPr lang="en-IN" sz="3200" b="1" dirty="0"/>
          </a:p>
        </p:txBody>
      </p:sp>
      <p:pic>
        <p:nvPicPr>
          <p:cNvPr id="1028" name="Picture 4" descr="http://caligari.dartmouth.edu/classes/unix1.new/images/ssh_connection_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918" y="990600"/>
            <a:ext cx="7009482"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955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txBox="1">
            <a:spLocks/>
          </p:cNvSpPr>
          <p:nvPr/>
        </p:nvSpPr>
        <p:spPr>
          <a:xfrm>
            <a:off x="1447800" y="76200"/>
            <a:ext cx="6858000" cy="533400"/>
          </a:xfrm>
          <a:prstGeom prst="rect">
            <a:avLst/>
          </a:prstGeom>
        </p:spPr>
        <p:txBody>
          <a:bodyPr/>
          <a:lst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a:lstStyle>
          <a:p>
            <a:r>
              <a:rPr lang="en-US" sz="3200" b="1" kern="0" dirty="0"/>
              <a:t>Quiz - 1</a:t>
            </a:r>
          </a:p>
        </p:txBody>
      </p:sp>
      <p:sp>
        <p:nvSpPr>
          <p:cNvPr id="2" name="Rectangle 1"/>
          <p:cNvSpPr/>
          <p:nvPr/>
        </p:nvSpPr>
        <p:spPr>
          <a:xfrm>
            <a:off x="304800" y="762000"/>
            <a:ext cx="8534400" cy="2953757"/>
          </a:xfrm>
          <a:prstGeom prst="rect">
            <a:avLst/>
          </a:prstGeom>
        </p:spPr>
        <p:txBody>
          <a:bodyPr wrap="square">
            <a:spAutoFit/>
          </a:bodyPr>
          <a:lstStyle/>
          <a:p>
            <a:pPr marL="342900" indent="-342900">
              <a:lnSpc>
                <a:spcPct val="150000"/>
              </a:lnSpc>
              <a:buSzPct val="60000"/>
              <a:buAutoNum type="arabicPeriod"/>
            </a:pPr>
            <a:r>
              <a:rPr lang="en-US" altLang="en-US" dirty="0">
                <a:solidFill>
                  <a:srgbClr val="C00000"/>
                </a:solidFill>
                <a:latin typeface="Bookman Old Style" pitchFamily="18" charset="0"/>
              </a:rPr>
              <a:t>List the hidden files in the current directory.</a:t>
            </a:r>
          </a:p>
          <a:p>
            <a:pPr marL="342900" indent="-342900">
              <a:lnSpc>
                <a:spcPct val="150000"/>
              </a:lnSpc>
              <a:buSzPct val="60000"/>
              <a:buAutoNum type="arabicPeriod"/>
            </a:pPr>
            <a:r>
              <a:rPr lang="en-US" altLang="en-US" dirty="0">
                <a:solidFill>
                  <a:srgbClr val="C00000"/>
                </a:solidFill>
                <a:latin typeface="Bookman Old Style" pitchFamily="18" charset="0"/>
              </a:rPr>
              <a:t>Search for a string “DESD” in a file “</a:t>
            </a:r>
            <a:r>
              <a:rPr lang="en-US" altLang="en-US" dirty="0" err="1">
                <a:solidFill>
                  <a:srgbClr val="C00000"/>
                </a:solidFill>
                <a:latin typeface="Bookman Old Style" pitchFamily="18" charset="0"/>
              </a:rPr>
              <a:t>desd.c</a:t>
            </a:r>
            <a:r>
              <a:rPr lang="en-US" altLang="en-US" dirty="0">
                <a:solidFill>
                  <a:srgbClr val="C00000"/>
                </a:solidFill>
                <a:latin typeface="Bookman Old Style" pitchFamily="18" charset="0"/>
              </a:rPr>
              <a:t>”.</a:t>
            </a:r>
          </a:p>
          <a:p>
            <a:pPr marL="342900" indent="-342900">
              <a:lnSpc>
                <a:spcPct val="150000"/>
              </a:lnSpc>
              <a:buSzPct val="60000"/>
              <a:buAutoNum type="arabicPeriod"/>
            </a:pPr>
            <a:r>
              <a:rPr lang="en-US" altLang="en-US" dirty="0">
                <a:solidFill>
                  <a:srgbClr val="C00000"/>
                </a:solidFill>
                <a:latin typeface="Bookman Old Style" pitchFamily="18" charset="0"/>
              </a:rPr>
              <a:t>Display disk usage statistics in GBs.</a:t>
            </a:r>
          </a:p>
          <a:p>
            <a:pPr marL="342900" indent="-342900">
              <a:lnSpc>
                <a:spcPct val="150000"/>
              </a:lnSpc>
              <a:buSzPct val="60000"/>
              <a:buAutoNum type="arabicPeriod"/>
            </a:pPr>
            <a:r>
              <a:rPr lang="en-US" altLang="en-US" dirty="0">
                <a:solidFill>
                  <a:srgbClr val="C00000"/>
                </a:solidFill>
                <a:latin typeface="Bookman Old Style" pitchFamily="18" charset="0"/>
              </a:rPr>
              <a:t>Which command is used to change the file permissions of a file?</a:t>
            </a:r>
          </a:p>
          <a:p>
            <a:pPr>
              <a:lnSpc>
                <a:spcPct val="150000"/>
              </a:lnSpc>
              <a:buSzPct val="60000"/>
            </a:pPr>
            <a:endParaRPr lang="en-US" altLang="en-US" dirty="0">
              <a:solidFill>
                <a:srgbClr val="C00000"/>
              </a:solidFill>
              <a:latin typeface="Bookman Old Style" pitchFamily="18" charset="0"/>
            </a:endParaRPr>
          </a:p>
          <a:p>
            <a:pPr marL="342900" indent="-342900">
              <a:lnSpc>
                <a:spcPct val="150000"/>
              </a:lnSpc>
              <a:buSzPct val="60000"/>
              <a:buAutoNum type="arabicPeriod"/>
            </a:pPr>
            <a:endParaRPr lang="en-US" altLang="en-US" dirty="0">
              <a:solidFill>
                <a:srgbClr val="C00000"/>
              </a:solidFill>
              <a:latin typeface="Bookman Old Style" pitchFamily="18" charset="0"/>
            </a:endParaRPr>
          </a:p>
          <a:p>
            <a:pPr marL="342900" indent="-342900">
              <a:lnSpc>
                <a:spcPct val="150000"/>
              </a:lnSpc>
              <a:buSzPct val="60000"/>
              <a:buAutoNum type="arabicPeriod"/>
            </a:pPr>
            <a:endParaRPr lang="en-US" altLang="en-US" dirty="0">
              <a:solidFill>
                <a:srgbClr val="C00000"/>
              </a:solidFill>
              <a:latin typeface="Bookman Old Style" pitchFamily="18" charset="0"/>
            </a:endParaRPr>
          </a:p>
        </p:txBody>
      </p:sp>
    </p:spTree>
    <p:extLst>
      <p:ext uri="{BB962C8B-B14F-4D97-AF65-F5344CB8AC3E}">
        <p14:creationId xmlns:p14="http://schemas.microsoft.com/office/powerpoint/2010/main" val="390154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1"/>
            <a:ext cx="8686800" cy="5178425"/>
          </a:xfrm>
        </p:spPr>
        <p:txBody>
          <a:bodyPr/>
          <a:lstStyle/>
          <a:p>
            <a:pPr algn="l"/>
            <a:r>
              <a:rPr lang="en-US" sz="2400" b="0" i="0" dirty="0">
                <a:solidFill>
                  <a:srgbClr val="222222"/>
                </a:solidFill>
                <a:effectLst/>
                <a:latin typeface="Source Sans Pro" panose="020B0503030403020204" pitchFamily="34" charset="0"/>
              </a:rPr>
              <a:t>The VI editor is the most popular and classic text editor in the Linux family. Below, are some reasons which make it a widely used editor –</a:t>
            </a:r>
          </a:p>
          <a:p>
            <a:pPr marL="0" indent="0" algn="l">
              <a:buNone/>
            </a:pPr>
            <a:r>
              <a:rPr lang="en-US" sz="2400" b="0" i="0" dirty="0">
                <a:solidFill>
                  <a:srgbClr val="222222"/>
                </a:solidFill>
                <a:effectLst/>
                <a:latin typeface="Source Sans Pro" panose="020B0503030403020204" pitchFamily="34" charset="0"/>
              </a:rPr>
              <a:t>      1) It is available in almost all Linux Distributions</a:t>
            </a:r>
          </a:p>
          <a:p>
            <a:pPr marL="0" indent="0" algn="l">
              <a:buNone/>
            </a:pPr>
            <a:r>
              <a:rPr lang="en-US" sz="2400" b="0" i="0" dirty="0">
                <a:solidFill>
                  <a:srgbClr val="222222"/>
                </a:solidFill>
                <a:effectLst/>
                <a:latin typeface="Source Sans Pro" panose="020B0503030403020204" pitchFamily="34" charset="0"/>
              </a:rPr>
              <a:t>     2) It works the same across different platforms and Distributions</a:t>
            </a:r>
          </a:p>
          <a:p>
            <a:pPr marL="0" indent="0">
              <a:buNone/>
            </a:pPr>
            <a:r>
              <a:rPr lang="en-IN" sz="2400" b="1" i="0" dirty="0">
                <a:solidFill>
                  <a:srgbClr val="222222"/>
                </a:solidFill>
                <a:effectLst/>
                <a:latin typeface="Source Sans Pro" panose="020B0503030403020204" pitchFamily="34" charset="0"/>
              </a:rPr>
              <a:t>vi Command mode: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The vi editor opens in this mode, and it only </a:t>
            </a:r>
            <a:r>
              <a:rPr lang="en-US" sz="2400" b="1" i="0" dirty="0">
                <a:solidFill>
                  <a:srgbClr val="222222"/>
                </a:solidFill>
                <a:effectLst/>
                <a:latin typeface="Source Sans Pro" panose="020B0503030403020204" pitchFamily="34" charset="0"/>
              </a:rPr>
              <a:t>understands commands</a:t>
            </a:r>
            <a:endParaRPr lang="en-US" sz="24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In this mode, you can, </a:t>
            </a:r>
            <a:r>
              <a:rPr lang="en-US" sz="2400" b="1" i="0" dirty="0">
                <a:solidFill>
                  <a:srgbClr val="222222"/>
                </a:solidFill>
                <a:effectLst/>
                <a:latin typeface="Source Sans Pro" panose="020B0503030403020204" pitchFamily="34" charset="0"/>
              </a:rPr>
              <a:t>move the cursor and cut, copy, paste the text</a:t>
            </a:r>
            <a:endParaRPr lang="en-US" sz="24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This mode also saves the changes you have made to the file</a:t>
            </a:r>
          </a:p>
          <a:p>
            <a:pPr algn="l">
              <a:buFont typeface="Arial" panose="020B0604020202020204" pitchFamily="34" charset="0"/>
              <a:buChar char="•"/>
            </a:pPr>
            <a:r>
              <a:rPr lang="en-US" sz="2400" b="1" i="0" dirty="0">
                <a:solidFill>
                  <a:srgbClr val="222222"/>
                </a:solidFill>
                <a:effectLst/>
                <a:latin typeface="Source Sans Pro" panose="020B0503030403020204" pitchFamily="34" charset="0"/>
              </a:rPr>
              <a:t>Commands are case sensitive.</a:t>
            </a:r>
            <a:r>
              <a:rPr lang="en-US" sz="2400" b="0" i="0" dirty="0">
                <a:solidFill>
                  <a:srgbClr val="222222"/>
                </a:solidFill>
                <a:effectLst/>
                <a:latin typeface="Source Sans Pro" panose="020B0503030403020204" pitchFamily="34" charset="0"/>
              </a:rPr>
              <a:t> You should use the right letter case</a:t>
            </a:r>
          </a:p>
          <a:p>
            <a:pPr marL="0" indent="0" algn="l">
              <a:buNone/>
            </a:pPr>
            <a:endParaRPr lang="en-US" sz="2400" b="0" i="0" dirty="0">
              <a:solidFill>
                <a:srgbClr val="222222"/>
              </a:solidFill>
              <a:effectLst/>
              <a:latin typeface="Source Sans Pro" panose="020B0503030403020204" pitchFamily="34"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Vi editor</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https://www.guru99.com/the-vi-editor.html)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792" y="762000"/>
            <a:ext cx="8676807" cy="5254627"/>
          </a:xfrm>
        </p:spPr>
        <p:txBody>
          <a:bodyPr/>
          <a:lstStyle/>
          <a:p>
            <a:pPr algn="l"/>
            <a:r>
              <a:rPr lang="en-US" sz="2400" b="1" i="0" dirty="0">
                <a:solidFill>
                  <a:srgbClr val="222222"/>
                </a:solidFill>
                <a:effectLst/>
                <a:latin typeface="Source Sans Pro" panose="020B0503030403020204" pitchFamily="34" charset="0"/>
              </a:rPr>
              <a:t>vi Editor Insert mode: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This mode is for inserting text in the file.</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You can switch to the Insert mode from the command mode </a:t>
            </a:r>
            <a:r>
              <a:rPr lang="en-US" sz="2400" b="1" i="0" dirty="0">
                <a:solidFill>
                  <a:srgbClr val="222222"/>
                </a:solidFill>
                <a:effectLst/>
                <a:latin typeface="Source Sans Pro" panose="020B0503030403020204" pitchFamily="34" charset="0"/>
              </a:rPr>
              <a:t> by pressing '</a:t>
            </a:r>
            <a:r>
              <a:rPr lang="en-US" sz="2400" b="1" i="0" dirty="0" err="1">
                <a:solidFill>
                  <a:srgbClr val="222222"/>
                </a:solidFill>
                <a:effectLst/>
                <a:latin typeface="Source Sans Pro" panose="020B0503030403020204" pitchFamily="34" charset="0"/>
              </a:rPr>
              <a:t>i</a:t>
            </a:r>
            <a:r>
              <a:rPr lang="en-US" sz="2400" b="1" i="0" dirty="0">
                <a:solidFill>
                  <a:srgbClr val="222222"/>
                </a:solidFill>
                <a:effectLst/>
                <a:latin typeface="Source Sans Pro" panose="020B0503030403020204" pitchFamily="34" charset="0"/>
              </a:rPr>
              <a:t>' on the keyboard</a:t>
            </a:r>
            <a:endParaRPr lang="en-US" sz="2400"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Once you are in Insert mode, any key would be taken as an input for the file on which you are currently working.</a:t>
            </a:r>
          </a:p>
          <a:p>
            <a:pPr algn="l">
              <a:buFont typeface="Arial" panose="020B0604020202020204" pitchFamily="34" charset="0"/>
              <a:buChar char="•"/>
            </a:pPr>
            <a:r>
              <a:rPr lang="en-US" sz="2400" b="0" i="0" dirty="0">
                <a:solidFill>
                  <a:srgbClr val="222222"/>
                </a:solidFill>
                <a:effectLst/>
                <a:latin typeface="Source Sans Pro" panose="020B0503030403020204" pitchFamily="34" charset="0"/>
              </a:rPr>
              <a:t>To return to the command mode and save the changes you have made you need to press the Esc key</a:t>
            </a:r>
          </a:p>
          <a:p>
            <a:pPr marL="0" indent="0">
              <a:buNone/>
            </a:pPr>
            <a:r>
              <a:rPr lang="en-US" sz="2400" b="1" i="0" dirty="0">
                <a:solidFill>
                  <a:srgbClr val="222222"/>
                </a:solidFill>
                <a:effectLst/>
                <a:latin typeface="Source Sans Pro" panose="020B0503030403020204" pitchFamily="34" charset="0"/>
              </a:rPr>
              <a:t>How to use vi editor</a:t>
            </a:r>
          </a:p>
          <a:p>
            <a:pPr marL="0" indent="0" algn="l">
              <a:buNone/>
            </a:pPr>
            <a:endParaRPr lang="en-US" sz="2400" b="0" i="0" dirty="0">
              <a:solidFill>
                <a:srgbClr val="222222"/>
              </a:solidFill>
              <a:effectLst/>
              <a:latin typeface="Source Sans Pro" panose="020B0503030403020204" pitchFamily="34"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Vi editor</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https://www.guru99.com/the-vi-editor.html)</a:t>
            </a:r>
          </a:p>
        </p:txBody>
      </p:sp>
      <p:sp>
        <p:nvSpPr>
          <p:cNvPr id="4" name="Rectangle 1">
            <a:extLst>
              <a:ext uri="{FF2B5EF4-FFF2-40B4-BE49-F238E27FC236}">
                <a16:creationId xmlns:a16="http://schemas.microsoft.com/office/drawing/2014/main" id="{B494DBE9-E1E1-4B62-92D0-7E04A6DD54BA}"/>
              </a:ext>
            </a:extLst>
          </p:cNvPr>
          <p:cNvSpPr>
            <a:spLocks noChangeArrowheads="1"/>
          </p:cNvSpPr>
          <p:nvPr/>
        </p:nvSpPr>
        <p:spPr bwMode="auto">
          <a:xfrm>
            <a:off x="162920" y="4572000"/>
            <a:ext cx="8828680" cy="156966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To launch the VI Editor -Open the Terminal (CLI) and type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B050"/>
                </a:solidFill>
                <a:effectLst/>
                <a:latin typeface="Monaco"/>
              </a:rPr>
              <a:t>vi &lt;</a:t>
            </a:r>
            <a:r>
              <a:rPr kumimoji="0" lang="en-US" altLang="en-US" sz="2400" b="1" i="0" u="none" strike="noStrike" cap="none" normalizeH="0" baseline="0" dirty="0" err="1">
                <a:ln>
                  <a:noFill/>
                </a:ln>
                <a:solidFill>
                  <a:srgbClr val="00B050"/>
                </a:solidFill>
                <a:effectLst/>
                <a:latin typeface="Monaco"/>
              </a:rPr>
              <a:t>filename_NEW</a:t>
            </a:r>
            <a:r>
              <a:rPr kumimoji="0" lang="en-US" altLang="en-US" sz="2400" b="1" i="0" u="none" strike="noStrike" cap="none" normalizeH="0" baseline="0" dirty="0">
                <a:ln>
                  <a:noFill/>
                </a:ln>
                <a:solidFill>
                  <a:srgbClr val="00B050"/>
                </a:solidFill>
                <a:effectLst/>
                <a:latin typeface="Monaco"/>
              </a:rPr>
              <a:t>&gt; or &lt;</a:t>
            </a:r>
            <a:r>
              <a:rPr kumimoji="0" lang="en-US" altLang="en-US" sz="2400" b="1" i="0" u="none" strike="noStrike" cap="none" normalizeH="0" baseline="0" dirty="0" err="1">
                <a:ln>
                  <a:noFill/>
                </a:ln>
                <a:solidFill>
                  <a:srgbClr val="00B050"/>
                </a:solidFill>
                <a:effectLst/>
                <a:latin typeface="Monaco"/>
              </a:rPr>
              <a:t>filename_EXISTING</a:t>
            </a:r>
            <a:r>
              <a:rPr kumimoji="0" lang="en-US" altLang="en-US" sz="2400" b="1" i="0" u="none" strike="noStrike" cap="none" normalizeH="0" baseline="0" dirty="0">
                <a:ln>
                  <a:noFill/>
                </a:ln>
                <a:solidFill>
                  <a:srgbClr val="00B050"/>
                </a:solidFill>
                <a:effectLst/>
                <a:latin typeface="Monaco"/>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Sans Pro" panose="020B0503030403020204" pitchFamily="34" charset="0"/>
              </a:rPr>
              <a:t>And if you specify an existing file, then the editor would open it for you to edit. Else, you can create a new file.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0200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792" y="838201"/>
            <a:ext cx="8676807" cy="3886200"/>
          </a:xfrm>
        </p:spPr>
        <p:txBody>
          <a:bodyPr/>
          <a:lstStyle/>
          <a:p>
            <a:pPr algn="l">
              <a:buFont typeface="Arial" panose="020B0604020202020204" pitchFamily="34" charset="0"/>
              <a:buChar char="•"/>
            </a:pPr>
            <a:r>
              <a:rPr lang="en-US" sz="1800" b="0" i="0" dirty="0" err="1">
                <a:solidFill>
                  <a:srgbClr val="222222"/>
                </a:solidFill>
                <a:effectLst/>
                <a:latin typeface="Source Sans Pro" panose="020B0503030403020204" pitchFamily="34" charset="0"/>
              </a:rPr>
              <a:t>i</a:t>
            </a:r>
            <a:r>
              <a:rPr lang="en-US" sz="1800" b="0" i="0" dirty="0">
                <a:solidFill>
                  <a:srgbClr val="222222"/>
                </a:solidFill>
                <a:effectLst/>
                <a:latin typeface="Source Sans Pro" panose="020B0503030403020204" pitchFamily="34" charset="0"/>
              </a:rPr>
              <a:t> - Insert at cursor (goes into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a - Write after cursor (goes into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A - Write at the end of line (goes into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ESC - Terminate insert mode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u - Undo last change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U - Undo all changes to the entire line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dd - Delete line</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3dd - Delete 3 lines.</a:t>
            </a:r>
          </a:p>
          <a:p>
            <a:pPr algn="l">
              <a:buFont typeface="Arial" panose="020B0604020202020204" pitchFamily="34" charset="0"/>
              <a:buChar char="•"/>
            </a:pPr>
            <a:r>
              <a:rPr lang="en-US" sz="1800" b="0" i="0" dirty="0" err="1">
                <a:solidFill>
                  <a:srgbClr val="222222"/>
                </a:solidFill>
                <a:effectLst/>
                <a:latin typeface="Source Sans Pro" panose="020B0503030403020204" pitchFamily="34" charset="0"/>
              </a:rPr>
              <a:t>cw</a:t>
            </a:r>
            <a:r>
              <a:rPr lang="en-US" sz="1800" b="0" i="0" dirty="0">
                <a:solidFill>
                  <a:srgbClr val="222222"/>
                </a:solidFill>
                <a:effectLst/>
                <a:latin typeface="Source Sans Pro" panose="020B0503030403020204" pitchFamily="34" charset="0"/>
              </a:rPr>
              <a:t> - Change word</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x - Delete character at the cursor</a:t>
            </a:r>
          </a:p>
          <a:p>
            <a:pPr algn="l">
              <a:buFont typeface="Arial" panose="020B0604020202020204" pitchFamily="34" charset="0"/>
              <a:buChar char="•"/>
            </a:pPr>
            <a:r>
              <a:rPr lang="en-US" sz="1800" b="0" i="0" dirty="0">
                <a:solidFill>
                  <a:srgbClr val="222222"/>
                </a:solidFill>
                <a:effectLst/>
                <a:latin typeface="Source Sans Pro" panose="020B0503030403020204" pitchFamily="34" charset="0"/>
              </a:rPr>
              <a:t>r - Replace character</a:t>
            </a:r>
          </a:p>
          <a:p>
            <a:pPr marL="0" indent="0">
              <a:buNone/>
            </a:pPr>
            <a:r>
              <a:rPr lang="en-US" sz="2400" b="1" i="0" dirty="0">
                <a:solidFill>
                  <a:srgbClr val="222222"/>
                </a:solidFill>
                <a:effectLst/>
                <a:latin typeface="Source Sans Pro" panose="020B0503030403020204" pitchFamily="34" charset="0"/>
              </a:rPr>
              <a:t>Saving and Closing the file</a:t>
            </a:r>
          </a:p>
          <a:p>
            <a:pPr algn="l">
              <a:buFont typeface="Arial" panose="020B0604020202020204" pitchFamily="34" charset="0"/>
              <a:buChar char="•"/>
            </a:pPr>
            <a:r>
              <a:rPr lang="en-US" sz="2000" b="0" i="0" dirty="0" err="1">
                <a:solidFill>
                  <a:srgbClr val="222222"/>
                </a:solidFill>
                <a:effectLst/>
                <a:latin typeface="Source Sans Pro" panose="020B0503030403020204" pitchFamily="34" charset="0"/>
              </a:rPr>
              <a:t>Shift+zz</a:t>
            </a:r>
            <a:r>
              <a:rPr lang="en-US" sz="2000" b="0" i="0" dirty="0">
                <a:solidFill>
                  <a:srgbClr val="222222"/>
                </a:solidFill>
                <a:effectLst/>
                <a:latin typeface="Source Sans Pro" panose="020B0503030403020204" pitchFamily="34" charset="0"/>
              </a:rPr>
              <a:t> - Save the file and quit</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:w - Save the file but keep it open</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:q - Quit without saving</a:t>
            </a:r>
          </a:p>
          <a:p>
            <a:pPr algn="l">
              <a:buFont typeface="Arial" panose="020B0604020202020204" pitchFamily="34" charset="0"/>
              <a:buChar char="•"/>
            </a:pPr>
            <a:r>
              <a:rPr lang="en-US" sz="2000" b="0" i="0" dirty="0">
                <a:solidFill>
                  <a:srgbClr val="222222"/>
                </a:solidFill>
                <a:effectLst/>
                <a:latin typeface="Source Sans Pro" panose="020B0503030403020204" pitchFamily="34" charset="0"/>
              </a:rPr>
              <a:t>:</a:t>
            </a:r>
            <a:r>
              <a:rPr lang="en-US" sz="2000" b="0" i="0" dirty="0" err="1">
                <a:solidFill>
                  <a:srgbClr val="222222"/>
                </a:solidFill>
                <a:effectLst/>
                <a:latin typeface="Source Sans Pro" panose="020B0503030403020204" pitchFamily="34" charset="0"/>
              </a:rPr>
              <a:t>wq</a:t>
            </a:r>
            <a:r>
              <a:rPr lang="en-US" sz="2000" b="0" i="0" dirty="0">
                <a:solidFill>
                  <a:srgbClr val="222222"/>
                </a:solidFill>
                <a:effectLst/>
                <a:latin typeface="Source Sans Pro" panose="020B0503030403020204" pitchFamily="34" charset="0"/>
              </a:rPr>
              <a:t> - Save the file and quit</a:t>
            </a:r>
          </a:p>
          <a:p>
            <a:pPr marL="0" indent="0">
              <a:buNone/>
            </a:pPr>
            <a:endParaRPr lang="en-US" sz="2400" b="1" i="0" dirty="0">
              <a:solidFill>
                <a:srgbClr val="222222"/>
              </a:solidFill>
              <a:effectLst/>
              <a:latin typeface="Source Sans Pro" panose="020B0503030403020204" pitchFamily="34" charset="0"/>
            </a:endParaRPr>
          </a:p>
          <a:p>
            <a:pPr marL="0" indent="0" algn="l">
              <a:buNone/>
            </a:pPr>
            <a:endParaRPr lang="en-US" sz="1800" b="0" i="0" dirty="0">
              <a:solidFill>
                <a:srgbClr val="222222"/>
              </a:solidFill>
              <a:effectLst/>
              <a:latin typeface="Source Sans Pro" panose="020B0503030403020204" pitchFamily="34" charset="0"/>
            </a:endParaRPr>
          </a:p>
          <a:p>
            <a:pPr marL="0" indent="0" algn="l">
              <a:buNone/>
            </a:pPr>
            <a:endParaRPr lang="en-US" sz="1800" b="0" i="0" dirty="0">
              <a:solidFill>
                <a:srgbClr val="222222"/>
              </a:solidFill>
              <a:effectLst/>
              <a:latin typeface="Source Sans Pro" panose="020B0503030403020204" pitchFamily="34"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Vi editing basic commands</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https://www.guru99.com/the-vi-editor.html)</a:t>
            </a:r>
          </a:p>
        </p:txBody>
      </p:sp>
    </p:spTree>
    <p:extLst>
      <p:ext uri="{BB962C8B-B14F-4D97-AF65-F5344CB8AC3E}">
        <p14:creationId xmlns:p14="http://schemas.microsoft.com/office/powerpoint/2010/main" val="1015688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1"/>
            <a:ext cx="8686800" cy="5178425"/>
          </a:xfrm>
        </p:spPr>
        <p:txBody>
          <a:bodyPr/>
          <a:lstStyle/>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C is a general-purpose, procedural, computer programming language developed in between </a:t>
            </a:r>
            <a:r>
              <a:rPr lang="en-US" sz="1800" b="1" kern="1200" dirty="0">
                <a:solidFill>
                  <a:schemeClr val="accent1">
                    <a:lumMod val="50000"/>
                  </a:schemeClr>
                </a:solidFill>
                <a:latin typeface="Bookman Old Style" pitchFamily="18" charset="0"/>
              </a:rPr>
              <a:t>1969</a:t>
            </a:r>
            <a:r>
              <a:rPr lang="en-US" sz="1800" kern="1200" dirty="0">
                <a:solidFill>
                  <a:schemeClr val="accent1">
                    <a:lumMod val="50000"/>
                  </a:schemeClr>
                </a:solidFill>
                <a:latin typeface="Bookman Old Style" pitchFamily="18" charset="0"/>
              </a:rPr>
              <a:t> and </a:t>
            </a:r>
            <a:r>
              <a:rPr lang="en-US" sz="1800" b="1" kern="1200" dirty="0">
                <a:solidFill>
                  <a:schemeClr val="accent1">
                    <a:lumMod val="50000"/>
                  </a:schemeClr>
                </a:solidFill>
                <a:latin typeface="Bookman Old Style" pitchFamily="18" charset="0"/>
              </a:rPr>
              <a:t>1973</a:t>
            </a:r>
            <a:r>
              <a:rPr lang="en-US" sz="1800" kern="1200" dirty="0">
                <a:solidFill>
                  <a:schemeClr val="accent1">
                    <a:lumMod val="50000"/>
                  </a:schemeClr>
                </a:solidFill>
                <a:latin typeface="Bookman Old Style" pitchFamily="18" charset="0"/>
              </a:rPr>
              <a:t> by </a:t>
            </a:r>
            <a:r>
              <a:rPr lang="en-US" sz="1800" b="1" kern="1200" dirty="0">
                <a:solidFill>
                  <a:srgbClr val="7028C0"/>
                </a:solidFill>
                <a:latin typeface="Bookman Old Style" pitchFamily="18" charset="0"/>
              </a:rPr>
              <a:t>Dennis M. Ritchie </a:t>
            </a:r>
            <a:r>
              <a:rPr lang="en-US" sz="1800" kern="1200" dirty="0">
                <a:solidFill>
                  <a:schemeClr val="accent1">
                    <a:lumMod val="50000"/>
                  </a:schemeClr>
                </a:solidFill>
                <a:latin typeface="Bookman Old Style" pitchFamily="18" charset="0"/>
              </a:rPr>
              <a:t>at the Bell Telephone Laboratories to develop the UNIX operating system</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UNIX OS, C compiler have been written in C</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C standards </a:t>
            </a:r>
          </a:p>
          <a:p>
            <a:pPr lvl="1" algn="just">
              <a:lnSpc>
                <a:spcPct val="150000"/>
              </a:lnSpc>
              <a:buSzPct val="60000"/>
              <a:buFont typeface="Wingdings" panose="05000000000000000000" pitchFamily="2" charset="2"/>
              <a:buChar char="§"/>
            </a:pPr>
            <a:r>
              <a:rPr lang="en-US" sz="1600" kern="1200" dirty="0">
                <a:solidFill>
                  <a:schemeClr val="accent1">
                    <a:lumMod val="50000"/>
                  </a:schemeClr>
                </a:solidFill>
                <a:latin typeface="Bookman Old Style" pitchFamily="18" charset="0"/>
              </a:rPr>
              <a:t>1989	-	ANSI C (C89)</a:t>
            </a:r>
          </a:p>
          <a:p>
            <a:pPr lvl="1" algn="just">
              <a:lnSpc>
                <a:spcPct val="150000"/>
              </a:lnSpc>
              <a:buSzPct val="60000"/>
              <a:buFont typeface="Wingdings" panose="05000000000000000000" pitchFamily="2" charset="2"/>
              <a:buChar char="§"/>
            </a:pPr>
            <a:r>
              <a:rPr lang="en-US" sz="1600" kern="1200" dirty="0">
                <a:solidFill>
                  <a:schemeClr val="accent1">
                    <a:lumMod val="50000"/>
                  </a:schemeClr>
                </a:solidFill>
                <a:latin typeface="Bookman Old Style" pitchFamily="18" charset="0"/>
              </a:rPr>
              <a:t>1990	-	C90 (Same as C89, but approved by ISO)</a:t>
            </a:r>
          </a:p>
          <a:p>
            <a:pPr lvl="1" algn="just">
              <a:lnSpc>
                <a:spcPct val="150000"/>
              </a:lnSpc>
              <a:buSzPct val="60000"/>
              <a:buFont typeface="Wingdings" panose="05000000000000000000" pitchFamily="2" charset="2"/>
              <a:buChar char="§"/>
            </a:pPr>
            <a:r>
              <a:rPr lang="en-US" sz="1600" kern="1200" dirty="0">
                <a:solidFill>
                  <a:schemeClr val="accent1">
                    <a:lumMod val="50000"/>
                  </a:schemeClr>
                </a:solidFill>
                <a:latin typeface="Bookman Old Style" pitchFamily="18" charset="0"/>
              </a:rPr>
              <a:t>1999	-	C99</a:t>
            </a:r>
          </a:p>
          <a:p>
            <a:pPr lvl="1" algn="just">
              <a:lnSpc>
                <a:spcPct val="150000"/>
              </a:lnSpc>
              <a:buSzPct val="60000"/>
              <a:buFont typeface="Wingdings" panose="05000000000000000000" pitchFamily="2" charset="2"/>
              <a:buChar char="§"/>
            </a:pPr>
            <a:r>
              <a:rPr lang="en-US" sz="1600" kern="1200" dirty="0">
                <a:solidFill>
                  <a:srgbClr val="006600"/>
                </a:solidFill>
                <a:latin typeface="Bookman Old Style" pitchFamily="18" charset="0"/>
              </a:rPr>
              <a:t>2011	-	</a:t>
            </a:r>
            <a:r>
              <a:rPr lang="en-US" sz="1600" b="1" kern="1200" dirty="0">
                <a:solidFill>
                  <a:srgbClr val="006600"/>
                </a:solidFill>
                <a:latin typeface="Bookman Old Style" pitchFamily="18" charset="0"/>
              </a:rPr>
              <a:t>C11</a:t>
            </a:r>
            <a:r>
              <a:rPr lang="en-US" sz="1600" kern="1200" dirty="0">
                <a:solidFill>
                  <a:srgbClr val="006600"/>
                </a:solidFill>
                <a:latin typeface="Bookman Old Style" pitchFamily="18" charset="0"/>
              </a:rPr>
              <a:t> (Approved in Dec-2011)</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New features in C11 – Type generic macros, Anonymous structures, Atomic operations, Bounds-Checked functions etc.</a:t>
            </a:r>
          </a:p>
          <a:p>
            <a:pPr algn="just">
              <a:lnSpc>
                <a:spcPct val="150000"/>
              </a:lnSpc>
              <a:buSzPct val="60000"/>
              <a:buFont typeface="Wingdings" panose="05000000000000000000" pitchFamily="2" charset="2"/>
              <a:buChar char="§"/>
            </a:pPr>
            <a:endParaRPr lang="en-US" sz="1800" kern="1200" dirty="0">
              <a:solidFill>
                <a:schemeClr val="accent1">
                  <a:lumMod val="50000"/>
                </a:schemeClr>
              </a:solidFill>
              <a:latin typeface="Bookman Old Style" pitchFamily="18" charset="0"/>
            </a:endParaRPr>
          </a:p>
          <a:p>
            <a:pPr algn="just">
              <a:lnSpc>
                <a:spcPct val="150000"/>
              </a:lnSpc>
              <a:buSzPct val="60000"/>
              <a:buFont typeface="Wingdings" panose="05000000000000000000" pitchFamily="2" charset="2"/>
              <a:buChar char="§"/>
            </a:pPr>
            <a:endParaRPr lang="en-US" sz="1800" kern="1200" dirty="0">
              <a:solidFill>
                <a:schemeClr val="accent1">
                  <a:lumMod val="50000"/>
                </a:schemeClr>
              </a:solidFill>
              <a:latin typeface="Bookman Old Style" pitchFamily="18" charset="0"/>
            </a:endParaRPr>
          </a:p>
        </p:txBody>
      </p:sp>
      <p:sp>
        <p:nvSpPr>
          <p:cNvPr id="3" name="Title 2"/>
          <p:cNvSpPr>
            <a:spLocks noGrp="1"/>
          </p:cNvSpPr>
          <p:nvPr>
            <p:ph type="title"/>
          </p:nvPr>
        </p:nvSpPr>
        <p:spPr>
          <a:xfrm>
            <a:off x="0" y="76200"/>
            <a:ext cx="9144000" cy="555627"/>
          </a:xfrm>
        </p:spPr>
        <p:txBody>
          <a:bodyPr>
            <a:noAutofit/>
          </a:bodyPr>
          <a:lstStyle/>
          <a:p>
            <a:pPr algn="ctr"/>
            <a:r>
              <a:rPr lang="en-US" sz="3200" b="1" dirty="0"/>
              <a:t>Overview of C</a:t>
            </a:r>
          </a:p>
        </p:txBody>
      </p:sp>
      <p:sp>
        <p:nvSpPr>
          <p:cNvPr id="5" name="Rectangle 4"/>
          <p:cNvSpPr/>
          <p:nvPr/>
        </p:nvSpPr>
        <p:spPr>
          <a:xfrm>
            <a:off x="4419600" y="6548870"/>
            <a:ext cx="4800600" cy="276999"/>
          </a:xfrm>
          <a:prstGeom prst="rect">
            <a:avLst/>
          </a:prstGeom>
        </p:spPr>
        <p:txBody>
          <a:bodyPr wrap="square">
            <a:spAutoFit/>
          </a:bodyPr>
          <a:lstStyle/>
          <a:p>
            <a:r>
              <a:rPr lang="en-US" sz="1200" dirty="0">
                <a:solidFill>
                  <a:srgbClr val="FF0000"/>
                </a:solidFill>
              </a:rPr>
              <a:t>Reference: </a:t>
            </a:r>
            <a:r>
              <a:rPr lang="en-US" sz="1200" dirty="0"/>
              <a:t>http://en.wikipedia.org/wiki/C_(programming_language)</a:t>
            </a:r>
          </a:p>
        </p:txBody>
      </p:sp>
      <p:sp>
        <p:nvSpPr>
          <p:cNvPr id="7" name="Left Arrow 6"/>
          <p:cNvSpPr/>
          <p:nvPr/>
        </p:nvSpPr>
        <p:spPr>
          <a:xfrm rot="20474074">
            <a:off x="5956429" y="4279587"/>
            <a:ext cx="1066800" cy="256032"/>
          </a:xfrm>
          <a:prstGeom prst="lef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8" name="Explosion 1 7"/>
          <p:cNvSpPr/>
          <p:nvPr/>
        </p:nvSpPr>
        <p:spPr>
          <a:xfrm>
            <a:off x="7010400" y="3733800"/>
            <a:ext cx="1447800" cy="990600"/>
          </a:xfrm>
          <a:prstGeom prst="irregularSeal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Latest</a:t>
            </a:r>
          </a:p>
        </p:txBody>
      </p:sp>
    </p:spTree>
    <p:extLst>
      <p:ext uri="{BB962C8B-B14F-4D97-AF65-F5344CB8AC3E}">
        <p14:creationId xmlns:p14="http://schemas.microsoft.com/office/powerpoint/2010/main" val="3020222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1"/>
            <a:ext cx="8610600" cy="5026025"/>
          </a:xfrm>
        </p:spPr>
        <p:txBody>
          <a:bodyPr>
            <a:normAutofit/>
          </a:bodyPr>
          <a:lstStyle/>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Operating Systems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Language Compilers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Assemblers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Text Editors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Device Drivers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Modern Programs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Databases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Lang. Interpreters	</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Utilities</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Libraries		</a:t>
            </a:r>
          </a:p>
          <a:p>
            <a:endParaRPr lang="en-US" dirty="0"/>
          </a:p>
        </p:txBody>
      </p:sp>
      <p:sp>
        <p:nvSpPr>
          <p:cNvPr id="3" name="Title 2"/>
          <p:cNvSpPr>
            <a:spLocks noGrp="1"/>
          </p:cNvSpPr>
          <p:nvPr>
            <p:ph type="title"/>
          </p:nvPr>
        </p:nvSpPr>
        <p:spPr>
          <a:xfrm>
            <a:off x="1447800" y="76200"/>
            <a:ext cx="6858000" cy="533400"/>
          </a:xfrm>
        </p:spPr>
        <p:txBody>
          <a:bodyPr/>
          <a:lstStyle/>
          <a:p>
            <a:r>
              <a:rPr lang="en-US" sz="3200" b="1" dirty="0"/>
              <a:t>Applications of “C”</a:t>
            </a:r>
          </a:p>
        </p:txBody>
      </p:sp>
      <p:sp>
        <p:nvSpPr>
          <p:cNvPr id="4" name="Rectangle 3"/>
          <p:cNvSpPr/>
          <p:nvPr/>
        </p:nvSpPr>
        <p:spPr>
          <a:xfrm>
            <a:off x="1035632" y="5791200"/>
            <a:ext cx="6994222" cy="400110"/>
          </a:xfrm>
          <a:prstGeom prst="rect">
            <a:avLst/>
          </a:prstGeom>
          <a:ln>
            <a:solidFill>
              <a:schemeClr val="accent1"/>
            </a:solidFill>
          </a:ln>
        </p:spPr>
        <p:txBody>
          <a:bodyPr wrap="none">
            <a:spAutoFit/>
          </a:bodyPr>
          <a:lstStyle/>
          <a:p>
            <a:r>
              <a:rPr lang="en-US" altLang="en-US" sz="2000" dirty="0">
                <a:solidFill>
                  <a:srgbClr val="7028C0"/>
                </a:solidFill>
              </a:rPr>
              <a:t>Most widely used &amp; popular system programming Language</a:t>
            </a:r>
            <a:endParaRPr lang="en-US" sz="2000" dirty="0">
              <a:solidFill>
                <a:srgbClr val="7028C0"/>
              </a:solidFill>
            </a:endParaRPr>
          </a:p>
        </p:txBody>
      </p:sp>
      <p:sp>
        <p:nvSpPr>
          <p:cNvPr id="5" name="Rectangle 4"/>
          <p:cNvSpPr/>
          <p:nvPr/>
        </p:nvSpPr>
        <p:spPr>
          <a:xfrm>
            <a:off x="4648202" y="990601"/>
            <a:ext cx="4203395" cy="4247317"/>
          </a:xfrm>
          <a:prstGeom prst="rect">
            <a:avLst/>
          </a:prstGeom>
          <a:ln>
            <a:solidFill>
              <a:schemeClr val="accent1"/>
            </a:solidFill>
          </a:ln>
        </p:spPr>
        <p:txBody>
          <a:bodyPr wrap="none">
            <a:spAutoFit/>
          </a:bodyPr>
          <a:lstStyle/>
          <a:p>
            <a:pPr>
              <a:lnSpc>
                <a:spcPct val="150000"/>
              </a:lnSpc>
            </a:pPr>
            <a:r>
              <a:rPr lang="en-US" dirty="0">
                <a:solidFill>
                  <a:srgbClr val="C00000"/>
                </a:solidFill>
                <a:latin typeface="Bookman Old Style" pitchFamily="18" charset="0"/>
              </a:rPr>
              <a:t>Applications developed using C</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Google Chrome, Firefox browsers</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Unix/Linux</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MySQL</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MS Office</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Mozilla Thunderbird (Mail client)</a:t>
            </a:r>
          </a:p>
          <a:p>
            <a:pPr marL="285750" indent="-285750">
              <a:lnSpc>
                <a:spcPct val="150000"/>
              </a:lnSpc>
              <a:buFont typeface="Arial" panose="020B0604020202020204" pitchFamily="34" charset="0"/>
              <a:buChar char="•"/>
            </a:pPr>
            <a:r>
              <a:rPr lang="en-US" dirty="0" err="1">
                <a:solidFill>
                  <a:schemeClr val="accent1">
                    <a:lumMod val="50000"/>
                  </a:schemeClr>
                </a:solidFill>
                <a:latin typeface="Bookman Old Style" pitchFamily="18" charset="0"/>
              </a:rPr>
              <a:t>Winamp</a:t>
            </a:r>
            <a:endParaRPr lang="en-US" dirty="0">
              <a:solidFill>
                <a:schemeClr val="accent1">
                  <a:lumMod val="50000"/>
                </a:schemeClr>
              </a:solidFill>
              <a:latin typeface="Bookman Old Style" pitchFamily="18" charset="0"/>
            </a:endParaRP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VC++ Compiler</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JVM</a:t>
            </a:r>
          </a:p>
          <a:p>
            <a:pPr marL="285750" indent="-285750">
              <a:lnSpc>
                <a:spcPct val="150000"/>
              </a:lnSpc>
              <a:buFont typeface="Arial" panose="020B0604020202020204" pitchFamily="34" charset="0"/>
              <a:buChar char="•"/>
            </a:pPr>
            <a:r>
              <a:rPr lang="en-US" dirty="0">
                <a:solidFill>
                  <a:schemeClr val="accent1">
                    <a:lumMod val="50000"/>
                  </a:schemeClr>
                </a:solidFill>
                <a:latin typeface="Bookman Old Style" pitchFamily="18" charset="0"/>
              </a:rPr>
              <a:t>And many more……</a:t>
            </a:r>
            <a:endParaRPr lang="en-US" dirty="0">
              <a:solidFill>
                <a:srgbClr val="7028C0"/>
              </a:solidFill>
              <a:latin typeface="Bookman Old Style"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Start Working with C</a:t>
            </a:r>
          </a:p>
        </p:txBody>
      </p:sp>
      <p:sp>
        <p:nvSpPr>
          <p:cNvPr id="3" name="Content Placeholder 2"/>
          <p:cNvSpPr>
            <a:spLocks noGrp="1"/>
          </p:cNvSpPr>
          <p:nvPr>
            <p:ph idx="1"/>
          </p:nvPr>
        </p:nvSpPr>
        <p:spPr>
          <a:xfrm>
            <a:off x="381000" y="990601"/>
            <a:ext cx="8534400" cy="5026025"/>
          </a:xfrm>
        </p:spPr>
        <p:txBody>
          <a:bodyPr/>
          <a:lstStyle/>
          <a:p>
            <a:pPr marL="0" indent="0" algn="just">
              <a:lnSpc>
                <a:spcPct val="150000"/>
              </a:lnSpc>
              <a:buSzPct val="60000"/>
              <a:buNone/>
            </a:pPr>
            <a:r>
              <a:rPr lang="en-US" sz="1800" b="1" kern="1200" dirty="0">
                <a:solidFill>
                  <a:srgbClr val="C00000"/>
                </a:solidFill>
                <a:latin typeface="Bookman Old Style" pitchFamily="18" charset="0"/>
              </a:rPr>
              <a:t>Requirements:</a:t>
            </a:r>
          </a:p>
          <a:p>
            <a:pPr algn="just">
              <a:lnSpc>
                <a:spcPct val="150000"/>
              </a:lnSpc>
              <a:buSzPct val="60000"/>
              <a:buFont typeface="Wingdings" panose="05000000000000000000" pitchFamily="2" charset="2"/>
              <a:buChar char="§"/>
            </a:pPr>
            <a:r>
              <a:rPr lang="en-US" sz="1800" b="1" kern="1200" dirty="0">
                <a:solidFill>
                  <a:schemeClr val="accent1">
                    <a:lumMod val="50000"/>
                  </a:schemeClr>
                </a:solidFill>
                <a:latin typeface="Bookman Old Style" pitchFamily="18" charset="0"/>
              </a:rPr>
              <a:t>Editor:</a:t>
            </a:r>
            <a:r>
              <a:rPr lang="en-US" sz="1800" kern="1200" dirty="0">
                <a:solidFill>
                  <a:schemeClr val="accent1">
                    <a:lumMod val="50000"/>
                  </a:schemeClr>
                </a:solidFill>
                <a:latin typeface="Bookman Old Style" pitchFamily="18" charset="0"/>
              </a:rPr>
              <a:t> vi (or) vim (or) </a:t>
            </a:r>
            <a:r>
              <a:rPr lang="en-US" sz="1800" kern="1200" dirty="0" err="1">
                <a:solidFill>
                  <a:schemeClr val="accent1">
                    <a:lumMod val="50000"/>
                  </a:schemeClr>
                </a:solidFill>
                <a:latin typeface="Bookman Old Style" pitchFamily="18" charset="0"/>
              </a:rPr>
              <a:t>gedit</a:t>
            </a:r>
            <a:endParaRPr lang="en-US" sz="1800" kern="1200" dirty="0">
              <a:solidFill>
                <a:schemeClr val="accent1">
                  <a:lumMod val="50000"/>
                </a:schemeClr>
              </a:solidFill>
              <a:latin typeface="Bookman Old Style" pitchFamily="18" charset="0"/>
            </a:endParaRPr>
          </a:p>
          <a:p>
            <a:pPr algn="just">
              <a:lnSpc>
                <a:spcPct val="150000"/>
              </a:lnSpc>
              <a:buSzPct val="60000"/>
              <a:buFont typeface="Wingdings" panose="05000000000000000000" pitchFamily="2" charset="2"/>
              <a:buChar char="§"/>
            </a:pPr>
            <a:r>
              <a:rPr lang="en-US" sz="1800" b="1" kern="1200" dirty="0">
                <a:solidFill>
                  <a:schemeClr val="accent1">
                    <a:lumMod val="50000"/>
                  </a:schemeClr>
                </a:solidFill>
                <a:latin typeface="Bookman Old Style" pitchFamily="18" charset="0"/>
              </a:rPr>
              <a:t>Compiler</a:t>
            </a:r>
            <a:r>
              <a:rPr lang="en-US" sz="1800" kern="1200" dirty="0">
                <a:solidFill>
                  <a:schemeClr val="accent1">
                    <a:lumMod val="50000"/>
                  </a:schemeClr>
                </a:solidFill>
                <a:latin typeface="Bookman Old Style" pitchFamily="18" charset="0"/>
              </a:rPr>
              <a:t>: </a:t>
            </a:r>
            <a:r>
              <a:rPr lang="en-US" sz="1800" kern="1200" dirty="0" err="1">
                <a:solidFill>
                  <a:schemeClr val="accent1">
                    <a:lumMod val="50000"/>
                  </a:schemeClr>
                </a:solidFill>
                <a:latin typeface="Bookman Old Style" pitchFamily="18" charset="0"/>
              </a:rPr>
              <a:t>gcc</a:t>
            </a:r>
            <a:r>
              <a:rPr lang="en-US" sz="1800" kern="1200" dirty="0">
                <a:solidFill>
                  <a:schemeClr val="accent1">
                    <a:lumMod val="50000"/>
                  </a:schemeClr>
                </a:solidFill>
                <a:latin typeface="Bookman Old Style" pitchFamily="18" charset="0"/>
              </a:rPr>
              <a:t> or </a:t>
            </a:r>
            <a:r>
              <a:rPr lang="en-US" sz="1800" kern="1200" dirty="0" err="1">
                <a:solidFill>
                  <a:schemeClr val="accent1">
                    <a:lumMod val="50000"/>
                  </a:schemeClr>
                </a:solidFill>
                <a:latin typeface="Bookman Old Style" pitchFamily="18" charset="0"/>
              </a:rPr>
              <a:t>icc</a:t>
            </a:r>
            <a:endParaRPr lang="en-US" sz="1800" kern="1200" dirty="0">
              <a:solidFill>
                <a:schemeClr val="accent1">
                  <a:lumMod val="50000"/>
                </a:schemeClr>
              </a:solidFill>
              <a:latin typeface="Bookman Old Style" pitchFamily="18" charset="0"/>
            </a:endParaRPr>
          </a:p>
          <a:p>
            <a:pPr algn="just">
              <a:lnSpc>
                <a:spcPct val="150000"/>
              </a:lnSpc>
              <a:buSzPct val="60000"/>
              <a:buFont typeface="Wingdings" panose="05000000000000000000" pitchFamily="2" charset="2"/>
              <a:buChar char="§"/>
            </a:pPr>
            <a:r>
              <a:rPr lang="en-US" sz="1800" b="1" kern="1200" dirty="0">
                <a:solidFill>
                  <a:schemeClr val="accent1">
                    <a:lumMod val="50000"/>
                  </a:schemeClr>
                </a:solidFill>
                <a:latin typeface="Bookman Old Style" pitchFamily="18" charset="0"/>
              </a:rPr>
              <a:t>OS:</a:t>
            </a:r>
            <a:r>
              <a:rPr lang="en-US" sz="1800" kern="1200" dirty="0">
                <a:solidFill>
                  <a:schemeClr val="accent1">
                    <a:lumMod val="50000"/>
                  </a:schemeClr>
                </a:solidFill>
                <a:latin typeface="Bookman Old Style" pitchFamily="18" charset="0"/>
              </a:rPr>
              <a:t> Linux</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Run Time Environment</a:t>
            </a:r>
          </a:p>
          <a:p>
            <a:pPr algn="just">
              <a:lnSpc>
                <a:spcPct val="150000"/>
              </a:lnSpc>
              <a:buSzPct val="60000"/>
              <a:buFont typeface="Wingdings" panose="05000000000000000000" pitchFamily="2" charset="2"/>
              <a:buChar char="§"/>
            </a:pPr>
            <a:r>
              <a:rPr lang="en-US" sz="1800" kern="1200" dirty="0">
                <a:solidFill>
                  <a:schemeClr val="accent1">
                    <a:lumMod val="50000"/>
                  </a:schemeClr>
                </a:solidFill>
                <a:latin typeface="Bookman Old Style" pitchFamily="18" charset="0"/>
              </a:rPr>
              <a:t>Syntax of 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Components of a C Program</a:t>
            </a:r>
          </a:p>
        </p:txBody>
      </p:sp>
      <p:sp>
        <p:nvSpPr>
          <p:cNvPr id="3" name="Content Placeholder 2"/>
          <p:cNvSpPr>
            <a:spLocks noGrp="1"/>
          </p:cNvSpPr>
          <p:nvPr>
            <p:ph idx="1"/>
          </p:nvPr>
        </p:nvSpPr>
        <p:spPr>
          <a:xfrm>
            <a:off x="3276600" y="1374777"/>
            <a:ext cx="3886200" cy="5026025"/>
          </a:xfrm>
          <a:noFill/>
          <a:ln w="19050">
            <a:solidFill>
              <a:schemeClr val="accent1"/>
            </a:solidFill>
          </a:ln>
        </p:spPr>
        <p:txBody>
          <a:bodyPr/>
          <a:lstStyle/>
          <a:p>
            <a:pPr marL="0" lvl="0" indent="0">
              <a:spcBef>
                <a:spcPct val="0"/>
              </a:spcBef>
              <a:buNone/>
            </a:pPr>
            <a:r>
              <a:rPr lang="en-US" sz="2000" dirty="0">
                <a:solidFill>
                  <a:srgbClr val="880000"/>
                </a:solidFill>
                <a:latin typeface="Arial Unicode MS" pitchFamily="34" charset="-128"/>
                <a:cs typeface="Arial" pitchFamily="34" charset="0"/>
              </a:rPr>
              <a:t>#include</a:t>
            </a:r>
            <a:r>
              <a:rPr lang="en-US" sz="2000" dirty="0">
                <a:solidFill>
                  <a:srgbClr val="000000"/>
                </a:solidFill>
                <a:latin typeface="Arial Unicode MS" pitchFamily="34" charset="-128"/>
                <a:cs typeface="Arial" pitchFamily="34" charset="0"/>
              </a:rPr>
              <a:t> </a:t>
            </a:r>
            <a:r>
              <a:rPr lang="en-US" sz="2000" dirty="0">
                <a:solidFill>
                  <a:srgbClr val="008800"/>
                </a:solidFill>
                <a:latin typeface="Arial Unicode MS" pitchFamily="34" charset="-128"/>
                <a:cs typeface="Arial" pitchFamily="34" charset="0"/>
              </a:rPr>
              <a:t>&lt;</a:t>
            </a:r>
            <a:r>
              <a:rPr lang="en-US" sz="2000" dirty="0" err="1">
                <a:solidFill>
                  <a:srgbClr val="008800"/>
                </a:solidFill>
                <a:latin typeface="Arial Unicode MS" pitchFamily="34" charset="-128"/>
                <a:cs typeface="Arial" pitchFamily="34" charset="0"/>
              </a:rPr>
              <a:t>stdio.h</a:t>
            </a:r>
            <a:r>
              <a:rPr lang="en-US" sz="2000" dirty="0">
                <a:solidFill>
                  <a:srgbClr val="008800"/>
                </a:solidFill>
                <a:latin typeface="Arial Unicode MS" pitchFamily="34" charset="-128"/>
                <a:cs typeface="Arial" pitchFamily="34" charset="0"/>
              </a:rPr>
              <a:t>&gt;</a:t>
            </a:r>
          </a:p>
          <a:p>
            <a:pPr marL="0" lvl="0" indent="0">
              <a:spcBef>
                <a:spcPct val="0"/>
              </a:spcBef>
              <a:buNone/>
            </a:pPr>
            <a:endParaRPr lang="en-US" sz="2000" dirty="0">
              <a:solidFill>
                <a:srgbClr val="008800"/>
              </a:solidFill>
              <a:latin typeface="Arial Unicode MS" pitchFamily="34" charset="-128"/>
              <a:cs typeface="Arial" pitchFamily="34" charset="0"/>
            </a:endParaRP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err="1">
                <a:solidFill>
                  <a:srgbClr val="000088"/>
                </a:solidFill>
                <a:latin typeface="Arial Unicode MS" pitchFamily="34" charset="-128"/>
                <a:cs typeface="Arial" pitchFamily="34" charset="0"/>
              </a:rPr>
              <a:t>int</a:t>
            </a:r>
            <a:r>
              <a:rPr lang="en-US" sz="2000" dirty="0">
                <a:solidFill>
                  <a:srgbClr val="000000"/>
                </a:solidFill>
                <a:latin typeface="Arial Unicode MS" pitchFamily="34" charset="-128"/>
                <a:cs typeface="Arial" pitchFamily="34" charset="0"/>
              </a:rPr>
              <a:t> main</a:t>
            </a:r>
            <a:r>
              <a:rPr lang="en-US" sz="2000" dirty="0">
                <a:solidFill>
                  <a:srgbClr val="666600"/>
                </a:solidFill>
                <a:latin typeface="Arial Unicode MS" pitchFamily="34" charset="-128"/>
                <a:cs typeface="Arial" pitchFamily="34" charset="0"/>
              </a:rPr>
              <a:t>()</a:t>
            </a: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a:solidFill>
                  <a:srgbClr val="666600"/>
                </a:solidFill>
                <a:latin typeface="Arial Unicode MS" pitchFamily="34" charset="-128"/>
                <a:cs typeface="Arial" pitchFamily="34" charset="0"/>
              </a:rPr>
              <a:t>{</a:t>
            </a: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a:solidFill>
                  <a:srgbClr val="880000"/>
                </a:solidFill>
                <a:latin typeface="Arial Unicode MS" pitchFamily="34" charset="-128"/>
                <a:cs typeface="Arial" pitchFamily="34" charset="0"/>
              </a:rPr>
              <a:t>/*My first program in C */</a:t>
            </a:r>
            <a:r>
              <a:rPr lang="en-US" sz="2000" dirty="0">
                <a:solidFill>
                  <a:srgbClr val="000000"/>
                </a:solidFill>
                <a:latin typeface="Arial Unicode MS" pitchFamily="34" charset="-128"/>
                <a:cs typeface="Arial" pitchFamily="34" charset="0"/>
              </a:rPr>
              <a:t> </a:t>
            </a:r>
          </a:p>
          <a:p>
            <a:pPr marL="0" lvl="0" indent="0">
              <a:spcBef>
                <a:spcPct val="0"/>
              </a:spcBef>
              <a:buNone/>
            </a:pPr>
            <a:endParaRPr lang="en-US" sz="2000" dirty="0">
              <a:solidFill>
                <a:srgbClr val="000000"/>
              </a:solidFill>
              <a:latin typeface="Arial Unicode MS" pitchFamily="34" charset="-128"/>
              <a:cs typeface="Arial" pitchFamily="34" charset="0"/>
            </a:endParaRP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err="1">
                <a:solidFill>
                  <a:srgbClr val="000000"/>
                </a:solidFill>
                <a:latin typeface="Arial Unicode MS" pitchFamily="34" charset="-128"/>
                <a:cs typeface="Arial" pitchFamily="34" charset="0"/>
              </a:rPr>
              <a:t>int</a:t>
            </a:r>
            <a:r>
              <a:rPr lang="en-US" sz="2000" dirty="0">
                <a:solidFill>
                  <a:srgbClr val="000000"/>
                </a:solidFill>
                <a:latin typeface="Arial Unicode MS" pitchFamily="34" charset="-128"/>
                <a:cs typeface="Arial" pitchFamily="34" charset="0"/>
              </a:rPr>
              <a:t> </a:t>
            </a:r>
            <a:r>
              <a:rPr lang="en-US" sz="2000" dirty="0" err="1">
                <a:solidFill>
                  <a:srgbClr val="000000"/>
                </a:solidFill>
                <a:latin typeface="Arial Unicode MS" pitchFamily="34" charset="-128"/>
                <a:cs typeface="Arial" pitchFamily="34" charset="0"/>
              </a:rPr>
              <a:t>i,j</a:t>
            </a:r>
            <a:r>
              <a:rPr lang="en-US" sz="2000" dirty="0">
                <a:solidFill>
                  <a:srgbClr val="000000"/>
                </a:solidFill>
                <a:latin typeface="Arial Unicode MS" pitchFamily="34" charset="-128"/>
                <a:cs typeface="Arial" pitchFamily="34" charset="0"/>
              </a:rPr>
              <a:t> ;</a:t>
            </a:r>
          </a:p>
          <a:p>
            <a:pPr marL="0" lvl="0" indent="0">
              <a:spcBef>
                <a:spcPct val="0"/>
              </a:spcBef>
              <a:buNone/>
            </a:pPr>
            <a:endParaRPr lang="en-US" sz="2000" dirty="0">
              <a:solidFill>
                <a:srgbClr val="000000"/>
              </a:solidFill>
              <a:latin typeface="Arial Unicode MS" pitchFamily="34" charset="-128"/>
              <a:cs typeface="Arial" pitchFamily="34" charset="0"/>
            </a:endParaRPr>
          </a:p>
          <a:p>
            <a:pPr marL="0" lvl="0" indent="0">
              <a:spcBef>
                <a:spcPct val="0"/>
              </a:spcBef>
              <a:buNone/>
            </a:pPr>
            <a:r>
              <a:rPr lang="en-US" sz="2000" dirty="0">
                <a:solidFill>
                  <a:srgbClr val="000000"/>
                </a:solidFill>
                <a:latin typeface="Arial Unicode MS" pitchFamily="34" charset="-128"/>
                <a:cs typeface="Arial" pitchFamily="34" charset="0"/>
              </a:rPr>
              <a:t> 	</a:t>
            </a:r>
            <a:r>
              <a:rPr lang="en-US" sz="2000" dirty="0" err="1">
                <a:solidFill>
                  <a:srgbClr val="000000"/>
                </a:solidFill>
                <a:latin typeface="Arial Unicode MS" pitchFamily="34" charset="-128"/>
                <a:cs typeface="Arial" pitchFamily="34" charset="0"/>
              </a:rPr>
              <a:t>printf</a:t>
            </a:r>
            <a:r>
              <a:rPr lang="en-US" sz="2000" dirty="0">
                <a:solidFill>
                  <a:srgbClr val="666600"/>
                </a:solidFill>
                <a:latin typeface="Arial Unicode MS" pitchFamily="34" charset="-128"/>
                <a:cs typeface="Arial" pitchFamily="34" charset="0"/>
              </a:rPr>
              <a:t>(</a:t>
            </a:r>
            <a:r>
              <a:rPr lang="en-US" sz="2000" dirty="0">
                <a:solidFill>
                  <a:srgbClr val="008800"/>
                </a:solidFill>
                <a:latin typeface="Arial Unicode MS" pitchFamily="34" charset="-128"/>
                <a:cs typeface="Arial" pitchFamily="34" charset="0"/>
              </a:rPr>
              <a:t>"Hello, World! \n"</a:t>
            </a:r>
            <a:r>
              <a:rPr lang="en-US" sz="2000" dirty="0">
                <a:solidFill>
                  <a:srgbClr val="666600"/>
                </a:solidFill>
                <a:latin typeface="Arial Unicode MS" pitchFamily="34" charset="-128"/>
                <a:cs typeface="Arial" pitchFamily="34" charset="0"/>
              </a:rPr>
              <a:t>);</a:t>
            </a:r>
          </a:p>
          <a:p>
            <a:pPr marL="0" lvl="0" indent="0">
              <a:spcBef>
                <a:spcPct val="0"/>
              </a:spcBef>
              <a:buNone/>
            </a:pPr>
            <a:endParaRPr lang="en-US" sz="2000" dirty="0">
              <a:solidFill>
                <a:srgbClr val="666600"/>
              </a:solidFill>
              <a:latin typeface="Arial Unicode MS" pitchFamily="34" charset="-128"/>
              <a:cs typeface="Arial" pitchFamily="34" charset="0"/>
            </a:endParaRPr>
          </a:p>
          <a:p>
            <a:pPr marL="0" lvl="0" indent="0">
              <a:spcBef>
                <a:spcPct val="0"/>
              </a:spcBef>
              <a:buNone/>
            </a:pPr>
            <a:r>
              <a:rPr lang="en-US" sz="2000" dirty="0">
                <a:solidFill>
                  <a:srgbClr val="666600"/>
                </a:solidFill>
                <a:latin typeface="Arial Unicode MS" pitchFamily="34" charset="-128"/>
                <a:cs typeface="Arial" pitchFamily="34" charset="0"/>
              </a:rPr>
              <a:t> 	</a:t>
            </a:r>
            <a:r>
              <a:rPr lang="en-US" sz="2000" dirty="0" err="1">
                <a:solidFill>
                  <a:srgbClr val="666600"/>
                </a:solidFill>
                <a:latin typeface="Arial Unicode MS" pitchFamily="34" charset="-128"/>
                <a:cs typeface="Arial" pitchFamily="34" charset="0"/>
              </a:rPr>
              <a:t>i</a:t>
            </a:r>
            <a:r>
              <a:rPr lang="en-US" sz="2000" dirty="0">
                <a:solidFill>
                  <a:srgbClr val="666600"/>
                </a:solidFill>
                <a:latin typeface="Arial Unicode MS" pitchFamily="34" charset="-128"/>
                <a:cs typeface="Arial" pitchFamily="34" charset="0"/>
              </a:rPr>
              <a:t>=2;</a:t>
            </a:r>
          </a:p>
          <a:p>
            <a:pPr marL="0" lvl="0" indent="0">
              <a:spcBef>
                <a:spcPct val="0"/>
              </a:spcBef>
              <a:buNone/>
            </a:pPr>
            <a:r>
              <a:rPr lang="en-US" sz="2000" dirty="0">
                <a:solidFill>
                  <a:srgbClr val="666600"/>
                </a:solidFill>
                <a:latin typeface="Arial Unicode MS" pitchFamily="34" charset="-128"/>
                <a:cs typeface="Arial" pitchFamily="34" charset="0"/>
              </a:rPr>
              <a:t>	j=i+5;</a:t>
            </a:r>
          </a:p>
          <a:p>
            <a:pPr marL="0" lvl="0" indent="0">
              <a:spcBef>
                <a:spcPct val="0"/>
              </a:spcBef>
              <a:buNone/>
            </a:pPr>
            <a:endParaRPr lang="en-US" sz="2000" dirty="0">
              <a:solidFill>
                <a:srgbClr val="000088"/>
              </a:solidFill>
              <a:latin typeface="Arial Unicode MS" pitchFamily="34" charset="-128"/>
              <a:cs typeface="Arial" pitchFamily="34" charset="0"/>
            </a:endParaRPr>
          </a:p>
          <a:p>
            <a:pPr marL="0" lvl="0" indent="0">
              <a:spcBef>
                <a:spcPct val="0"/>
              </a:spcBef>
              <a:buNone/>
            </a:pPr>
            <a:r>
              <a:rPr lang="en-US" sz="2000" dirty="0">
                <a:solidFill>
                  <a:srgbClr val="000088"/>
                </a:solidFill>
                <a:latin typeface="Arial Unicode MS" pitchFamily="34" charset="-128"/>
                <a:cs typeface="Arial" pitchFamily="34" charset="0"/>
              </a:rPr>
              <a:t>	return</a:t>
            </a:r>
            <a:r>
              <a:rPr lang="en-US" sz="2000" dirty="0">
                <a:solidFill>
                  <a:srgbClr val="000000"/>
                </a:solidFill>
                <a:latin typeface="Arial Unicode MS" pitchFamily="34" charset="-128"/>
                <a:cs typeface="Arial" pitchFamily="34" charset="0"/>
              </a:rPr>
              <a:t> </a:t>
            </a:r>
            <a:r>
              <a:rPr lang="en-US" sz="2000" dirty="0">
                <a:solidFill>
                  <a:srgbClr val="006666"/>
                </a:solidFill>
                <a:latin typeface="Arial Unicode MS" pitchFamily="34" charset="-128"/>
                <a:cs typeface="Arial" pitchFamily="34" charset="0"/>
              </a:rPr>
              <a:t>0</a:t>
            </a:r>
            <a:r>
              <a:rPr lang="en-US" sz="2000" dirty="0">
                <a:solidFill>
                  <a:srgbClr val="666600"/>
                </a:solidFill>
                <a:latin typeface="Arial Unicode MS" pitchFamily="34" charset="-128"/>
                <a:cs typeface="Arial" pitchFamily="34" charset="0"/>
              </a:rPr>
              <a:t>;</a:t>
            </a:r>
            <a:r>
              <a:rPr lang="en-US" sz="2000" dirty="0">
                <a:solidFill>
                  <a:srgbClr val="000000"/>
                </a:solidFill>
                <a:latin typeface="Arial Unicode MS" pitchFamily="34" charset="-128"/>
                <a:cs typeface="Arial" pitchFamily="34" charset="0"/>
              </a:rPr>
              <a:t> </a:t>
            </a:r>
          </a:p>
          <a:p>
            <a:pPr marL="0" lvl="0" indent="0">
              <a:spcBef>
                <a:spcPct val="0"/>
              </a:spcBef>
              <a:buNone/>
            </a:pPr>
            <a:r>
              <a:rPr lang="en-US" sz="2000" dirty="0">
                <a:solidFill>
                  <a:srgbClr val="666600"/>
                </a:solidFill>
                <a:latin typeface="Arial Unicode MS" pitchFamily="34" charset="-128"/>
                <a:cs typeface="Arial" pitchFamily="34" charset="0"/>
              </a:rPr>
              <a:t>}</a:t>
            </a:r>
            <a:endParaRPr lang="en-US" sz="2000" dirty="0"/>
          </a:p>
        </p:txBody>
      </p:sp>
      <p:sp>
        <p:nvSpPr>
          <p:cNvPr id="4" name="TextBox 3"/>
          <p:cNvSpPr txBox="1"/>
          <p:nvPr/>
        </p:nvSpPr>
        <p:spPr>
          <a:xfrm>
            <a:off x="458119" y="1371600"/>
            <a:ext cx="1676400" cy="369332"/>
          </a:xfrm>
          <a:prstGeom prst="rect">
            <a:avLst/>
          </a:prstGeom>
          <a:noFill/>
          <a:ln>
            <a:solidFill>
              <a:schemeClr val="accent1"/>
            </a:solidFill>
          </a:ln>
        </p:spPr>
        <p:txBody>
          <a:bodyPr wrap="square" rtlCol="0">
            <a:spAutoFit/>
          </a:bodyPr>
          <a:lstStyle/>
          <a:p>
            <a:r>
              <a:rPr lang="en-US" dirty="0">
                <a:solidFill>
                  <a:srgbClr val="7028C0"/>
                </a:solidFill>
              </a:rPr>
              <a:t>Preprocessor</a:t>
            </a:r>
          </a:p>
        </p:txBody>
      </p:sp>
      <p:sp>
        <p:nvSpPr>
          <p:cNvPr id="5" name="TextBox 4"/>
          <p:cNvSpPr txBox="1"/>
          <p:nvPr/>
        </p:nvSpPr>
        <p:spPr>
          <a:xfrm>
            <a:off x="457200" y="20574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Functions</a:t>
            </a:r>
          </a:p>
        </p:txBody>
      </p:sp>
      <p:sp>
        <p:nvSpPr>
          <p:cNvPr id="6" name="TextBox 5"/>
          <p:cNvSpPr txBox="1"/>
          <p:nvPr/>
        </p:nvSpPr>
        <p:spPr>
          <a:xfrm>
            <a:off x="457200" y="26670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Comments</a:t>
            </a:r>
          </a:p>
        </p:txBody>
      </p:sp>
      <p:sp>
        <p:nvSpPr>
          <p:cNvPr id="7" name="TextBox 6"/>
          <p:cNvSpPr txBox="1"/>
          <p:nvPr/>
        </p:nvSpPr>
        <p:spPr>
          <a:xfrm>
            <a:off x="457200" y="32766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Variables</a:t>
            </a:r>
          </a:p>
        </p:txBody>
      </p:sp>
      <p:sp>
        <p:nvSpPr>
          <p:cNvPr id="8" name="TextBox 7"/>
          <p:cNvSpPr txBox="1"/>
          <p:nvPr/>
        </p:nvSpPr>
        <p:spPr>
          <a:xfrm>
            <a:off x="457200" y="38862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Statements</a:t>
            </a:r>
          </a:p>
        </p:txBody>
      </p:sp>
      <p:sp>
        <p:nvSpPr>
          <p:cNvPr id="9" name="TextBox 8"/>
          <p:cNvSpPr txBox="1"/>
          <p:nvPr/>
        </p:nvSpPr>
        <p:spPr>
          <a:xfrm>
            <a:off x="457200" y="46482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Expressions</a:t>
            </a:r>
          </a:p>
        </p:txBody>
      </p:sp>
      <p:sp>
        <p:nvSpPr>
          <p:cNvPr id="10" name="TextBox 9"/>
          <p:cNvSpPr txBox="1"/>
          <p:nvPr/>
        </p:nvSpPr>
        <p:spPr>
          <a:xfrm>
            <a:off x="7772400" y="3200400"/>
            <a:ext cx="1295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Semicolon</a:t>
            </a:r>
          </a:p>
        </p:txBody>
      </p:sp>
      <p:cxnSp>
        <p:nvCxnSpPr>
          <p:cNvPr id="13" name="Straight Arrow Connector 12"/>
          <p:cNvCxnSpPr/>
          <p:nvPr/>
        </p:nvCxnSpPr>
        <p:spPr>
          <a:xfrm>
            <a:off x="2133600" y="15621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33600" y="22098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33600" y="28194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33600" y="34290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33600" y="4038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133600" y="48006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p:cNvCxnSpPr>
          <p:nvPr/>
        </p:nvCxnSpPr>
        <p:spPr>
          <a:xfrm flipH="1">
            <a:off x="5029200" y="3385066"/>
            <a:ext cx="2743200" cy="82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200" y="5562600"/>
            <a:ext cx="1676400" cy="369332"/>
          </a:xfrm>
          <a:prstGeom prst="rect">
            <a:avLst/>
          </a:prstGeom>
          <a:noFill/>
          <a:ln>
            <a:solidFill>
              <a:schemeClr val="accent1"/>
            </a:solidFill>
          </a:ln>
        </p:spPr>
        <p:txBody>
          <a:bodyPr wrap="square" rtlCol="0">
            <a:spAutoFit/>
          </a:bodyPr>
          <a:lstStyle>
            <a:defPPr>
              <a:defRPr lang="en-US"/>
            </a:defPPr>
            <a:lvl1pPr>
              <a:defRPr>
                <a:solidFill>
                  <a:srgbClr val="C00000"/>
                </a:solidFill>
              </a:defRPr>
            </a:lvl1pPr>
          </a:lstStyle>
          <a:p>
            <a:r>
              <a:rPr lang="en-US" dirty="0">
                <a:solidFill>
                  <a:srgbClr val="7028C0"/>
                </a:solidFill>
              </a:rPr>
              <a:t>Whitespaces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391400" cy="533400"/>
          </a:xfrm>
        </p:spPr>
        <p:txBody>
          <a:bodyPr/>
          <a:lstStyle/>
          <a:p>
            <a:r>
              <a:rPr lang="en-US" sz="3200" b="1" dirty="0"/>
              <a:t>Compiling and running C programs</a:t>
            </a:r>
          </a:p>
        </p:txBody>
      </p:sp>
      <p:sp>
        <p:nvSpPr>
          <p:cNvPr id="3" name="Content Placeholder 2"/>
          <p:cNvSpPr>
            <a:spLocks noGrp="1"/>
          </p:cNvSpPr>
          <p:nvPr>
            <p:ph idx="1"/>
          </p:nvPr>
        </p:nvSpPr>
        <p:spPr>
          <a:xfrm>
            <a:off x="304800" y="914400"/>
            <a:ext cx="8686800" cy="5867400"/>
          </a:xfrm>
        </p:spPr>
        <p:txBody>
          <a:bodyPr/>
          <a:lstStyle/>
          <a:p>
            <a:pPr>
              <a:buNone/>
            </a:pPr>
            <a:r>
              <a:rPr lang="en-US" sz="1600" dirty="0">
                <a:solidFill>
                  <a:srgbClr val="C00000"/>
                </a:solidFill>
              </a:rPr>
              <a:t>Source Files:	</a:t>
            </a:r>
            <a:r>
              <a:rPr lang="en-US" sz="1600" dirty="0" err="1"/>
              <a:t>hello.c</a:t>
            </a:r>
            <a:endParaRPr lang="en-US" sz="1600" dirty="0"/>
          </a:p>
          <a:p>
            <a:pPr>
              <a:buNone/>
            </a:pPr>
            <a:r>
              <a:rPr lang="en-US" sz="1600" dirty="0">
                <a:solidFill>
                  <a:srgbClr val="C00000"/>
                </a:solidFill>
              </a:rPr>
              <a:t>Executables:	</a:t>
            </a:r>
            <a:r>
              <a:rPr lang="en-US" sz="1600" dirty="0"/>
              <a:t>hello</a:t>
            </a:r>
            <a:endParaRPr lang="en-US" sz="1600" dirty="0">
              <a:solidFill>
                <a:srgbClr val="C00000"/>
              </a:solidFill>
            </a:endParaRPr>
          </a:p>
          <a:p>
            <a:pPr>
              <a:buNone/>
            </a:pPr>
            <a:endParaRPr lang="en-US" sz="1800" dirty="0">
              <a:solidFill>
                <a:srgbClr val="006600"/>
              </a:solidFill>
              <a:sym typeface="Wingdings" panose="05000000000000000000" pitchFamily="2" charset="2"/>
            </a:endParaRPr>
          </a:p>
          <a:p>
            <a:pPr>
              <a:buNone/>
            </a:pPr>
            <a:r>
              <a:rPr lang="en-US" sz="2800" dirty="0" err="1">
                <a:solidFill>
                  <a:srgbClr val="006600"/>
                </a:solidFill>
                <a:sym typeface="Wingdings" panose="05000000000000000000" pitchFamily="2" charset="2"/>
              </a:rPr>
              <a:t>gcc</a:t>
            </a:r>
            <a:r>
              <a:rPr lang="en-US" sz="2800" dirty="0">
                <a:solidFill>
                  <a:srgbClr val="006600"/>
                </a:solidFill>
                <a:sym typeface="Wingdings" panose="05000000000000000000" pitchFamily="2" charset="2"/>
              </a:rPr>
              <a:t>  </a:t>
            </a:r>
            <a:r>
              <a:rPr lang="en-US" sz="2800" dirty="0" err="1">
                <a:solidFill>
                  <a:srgbClr val="006600"/>
                </a:solidFill>
                <a:sym typeface="Wingdings" panose="05000000000000000000" pitchFamily="2" charset="2"/>
              </a:rPr>
              <a:t>hello.c</a:t>
            </a:r>
            <a:r>
              <a:rPr lang="en-US" sz="2800" dirty="0">
                <a:solidFill>
                  <a:srgbClr val="006600"/>
                </a:solidFill>
                <a:sym typeface="Wingdings" panose="05000000000000000000" pitchFamily="2" charset="2"/>
              </a:rPr>
              <a:t>   -o  hello</a:t>
            </a:r>
          </a:p>
          <a:p>
            <a:pPr>
              <a:buNone/>
            </a:pPr>
            <a:r>
              <a:rPr lang="en-US" sz="2800" dirty="0">
                <a:solidFill>
                  <a:srgbClr val="C00000"/>
                </a:solidFill>
                <a:sym typeface="Wingdings" panose="05000000000000000000" pitchFamily="2" charset="2"/>
              </a:rPr>
              <a:t>Execution:</a:t>
            </a:r>
          </a:p>
          <a:p>
            <a:pPr>
              <a:buNone/>
            </a:pPr>
            <a:r>
              <a:rPr lang="en-US" sz="2800" dirty="0">
                <a:solidFill>
                  <a:srgbClr val="C00000"/>
                </a:solidFill>
                <a:sym typeface="Wingdings" panose="05000000000000000000" pitchFamily="2" charset="2"/>
              </a:rPr>
              <a:t>	</a:t>
            </a:r>
            <a:r>
              <a:rPr lang="en-US" dirty="0">
                <a:sym typeface="Wingdings" panose="05000000000000000000" pitchFamily="2" charset="2"/>
              </a:rPr>
              <a:t>./hello</a:t>
            </a:r>
          </a:p>
          <a:p>
            <a:pPr>
              <a:buNone/>
            </a:pPr>
            <a:endParaRPr lang="en-US" sz="2800" dirty="0">
              <a:solidFill>
                <a:srgbClr val="006600"/>
              </a:solidFill>
              <a:sym typeface="Wingdings" panose="05000000000000000000" pitchFamily="2" charset="2"/>
            </a:endParaRPr>
          </a:p>
          <a:p>
            <a:pPr>
              <a:buNone/>
            </a:pPr>
            <a:r>
              <a:rPr lang="en-US" sz="2800" dirty="0">
                <a:solidFill>
                  <a:srgbClr val="C00000"/>
                </a:solidFill>
              </a:rPr>
              <a:t>Source Files:	</a:t>
            </a:r>
            <a:r>
              <a:rPr lang="en-US" sz="2800" dirty="0" err="1"/>
              <a:t>main.c</a:t>
            </a:r>
            <a:r>
              <a:rPr lang="en-US" sz="2800" dirty="0"/>
              <a:t>  </a:t>
            </a:r>
            <a:r>
              <a:rPr lang="en-US" sz="2800" dirty="0" err="1"/>
              <a:t>hello.c</a:t>
            </a:r>
            <a:endParaRPr lang="en-US" sz="2800" dirty="0"/>
          </a:p>
          <a:p>
            <a:pPr>
              <a:buNone/>
            </a:pPr>
            <a:r>
              <a:rPr lang="en-US" sz="2800" dirty="0">
                <a:solidFill>
                  <a:srgbClr val="C00000"/>
                </a:solidFill>
              </a:rPr>
              <a:t>Executables:	</a:t>
            </a:r>
            <a:r>
              <a:rPr lang="en-US" sz="2800" dirty="0"/>
              <a:t>main</a:t>
            </a:r>
          </a:p>
          <a:p>
            <a:pPr>
              <a:buNone/>
            </a:pPr>
            <a:r>
              <a:rPr lang="en-US" sz="2800" dirty="0" err="1">
                <a:solidFill>
                  <a:srgbClr val="006600"/>
                </a:solidFill>
                <a:sym typeface="Wingdings" panose="05000000000000000000" pitchFamily="2" charset="2"/>
              </a:rPr>
              <a:t>gcc</a:t>
            </a:r>
            <a:r>
              <a:rPr lang="en-US" sz="2800" dirty="0">
                <a:solidFill>
                  <a:srgbClr val="006600"/>
                </a:solidFill>
                <a:sym typeface="Wingdings" panose="05000000000000000000" pitchFamily="2" charset="2"/>
              </a:rPr>
              <a:t>  </a:t>
            </a:r>
            <a:r>
              <a:rPr lang="en-US" sz="2800" dirty="0" err="1">
                <a:solidFill>
                  <a:srgbClr val="006600"/>
                </a:solidFill>
                <a:sym typeface="Wingdings" panose="05000000000000000000" pitchFamily="2" charset="2"/>
              </a:rPr>
              <a:t>main.c</a:t>
            </a:r>
            <a:r>
              <a:rPr lang="en-US" sz="2800" dirty="0">
                <a:solidFill>
                  <a:srgbClr val="006600"/>
                </a:solidFill>
                <a:sym typeface="Wingdings" panose="05000000000000000000" pitchFamily="2" charset="2"/>
              </a:rPr>
              <a:t> </a:t>
            </a:r>
            <a:r>
              <a:rPr lang="en-US" sz="2800" dirty="0" err="1">
                <a:solidFill>
                  <a:srgbClr val="006600"/>
                </a:solidFill>
                <a:sym typeface="Wingdings" panose="05000000000000000000" pitchFamily="2" charset="2"/>
              </a:rPr>
              <a:t>hello.c</a:t>
            </a:r>
            <a:r>
              <a:rPr lang="en-US" sz="2800" dirty="0">
                <a:solidFill>
                  <a:srgbClr val="006600"/>
                </a:solidFill>
                <a:sym typeface="Wingdings" panose="05000000000000000000" pitchFamily="2" charset="2"/>
              </a:rPr>
              <a:t>   -o  main</a:t>
            </a:r>
          </a:p>
          <a:p>
            <a:pPr>
              <a:buNone/>
            </a:pPr>
            <a:endParaRPr lang="en-US" sz="1800" dirty="0">
              <a:sym typeface="Wingdings" panose="05000000000000000000" pitchFamily="2" charset="2"/>
            </a:endParaRPr>
          </a:p>
          <a:p>
            <a:pPr>
              <a:buNone/>
            </a:pPr>
            <a:r>
              <a:rPr lang="en-US" sz="1600" dirty="0">
                <a:solidFill>
                  <a:srgbClr val="C00000"/>
                </a:solidFill>
                <a:sym typeface="Wingdings" panose="05000000000000000000" pitchFamily="2" charset="2"/>
              </a:rPr>
              <a:t>Execution:</a:t>
            </a:r>
          </a:p>
          <a:p>
            <a:pPr>
              <a:buNone/>
            </a:pPr>
            <a:r>
              <a:rPr lang="en-US" dirty="0">
                <a:sym typeface="Wingdings" panose="05000000000000000000" pitchFamily="2" charset="2"/>
              </a:rPr>
              <a:t>	./main</a:t>
            </a:r>
          </a:p>
          <a:p>
            <a:pPr>
              <a:buNone/>
            </a:pPr>
            <a:endParaRPr lang="en-US" sz="1800" dirty="0">
              <a:solidFill>
                <a:srgbClr val="006600"/>
              </a:solidFill>
              <a:sym typeface="Wingdings" panose="05000000000000000000" pitchFamily="2" charset="2"/>
            </a:endParaRPr>
          </a:p>
          <a:p>
            <a:pPr>
              <a:buNone/>
            </a:pPr>
            <a:endParaRPr lang="en-US" sz="18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47800" y="76200"/>
            <a:ext cx="6858000" cy="533400"/>
          </a:xfrm>
        </p:spPr>
        <p:txBody>
          <a:bodyPr/>
          <a:lstStyle/>
          <a:p>
            <a:r>
              <a:rPr lang="en-US" altLang="en-US" sz="3200" b="1" dirty="0"/>
              <a:t>What is Unix?</a:t>
            </a:r>
          </a:p>
        </p:txBody>
      </p:sp>
      <p:sp>
        <p:nvSpPr>
          <p:cNvPr id="24579" name="Rectangle 3"/>
          <p:cNvSpPr>
            <a:spLocks noGrp="1" noChangeArrowheads="1"/>
          </p:cNvSpPr>
          <p:nvPr>
            <p:ph type="body" idx="1"/>
          </p:nvPr>
        </p:nvSpPr>
        <p:spPr>
          <a:xfrm>
            <a:off x="457200" y="685800"/>
            <a:ext cx="8229600" cy="5929699"/>
          </a:xfrm>
        </p:spPr>
        <p:txBody>
          <a:bodyPr/>
          <a:lstStyle/>
          <a:p>
            <a:pPr>
              <a:lnSpc>
                <a:spcPct val="150000"/>
              </a:lnSpc>
              <a:buFont typeface="Wingdings" panose="05000000000000000000" pitchFamily="2" charset="2"/>
              <a:buChar char="§"/>
            </a:pPr>
            <a:r>
              <a:rPr lang="en-US" altLang="en-US" sz="2200" dirty="0"/>
              <a:t>Initially, Named as “</a:t>
            </a:r>
            <a:r>
              <a:rPr lang="en-US" altLang="en-US" sz="2200" dirty="0" err="1">
                <a:solidFill>
                  <a:srgbClr val="C00000"/>
                </a:solidFill>
              </a:rPr>
              <a:t>UN</a:t>
            </a:r>
            <a:r>
              <a:rPr lang="en-US" altLang="en-US" sz="2200" dirty="0" err="1"/>
              <a:t>iplexed</a:t>
            </a:r>
            <a:r>
              <a:rPr lang="en-US" altLang="en-US" sz="2200" dirty="0"/>
              <a:t> </a:t>
            </a:r>
            <a:r>
              <a:rPr lang="en-US" altLang="en-US" sz="2200" dirty="0">
                <a:solidFill>
                  <a:srgbClr val="C00000"/>
                </a:solidFill>
              </a:rPr>
              <a:t>I</a:t>
            </a:r>
            <a:r>
              <a:rPr lang="en-US" altLang="en-US" sz="2200" dirty="0"/>
              <a:t>nformation </a:t>
            </a:r>
            <a:r>
              <a:rPr lang="en-US" altLang="en-US" sz="2200" dirty="0">
                <a:solidFill>
                  <a:srgbClr val="C00000"/>
                </a:solidFill>
              </a:rPr>
              <a:t>C</a:t>
            </a:r>
            <a:r>
              <a:rPr lang="en-US" altLang="en-US" sz="2200" dirty="0"/>
              <a:t>omputing </a:t>
            </a:r>
            <a:r>
              <a:rPr lang="en-US" altLang="en-US" sz="2200" dirty="0">
                <a:solidFill>
                  <a:srgbClr val="C00000"/>
                </a:solidFill>
              </a:rPr>
              <a:t>S</a:t>
            </a:r>
            <a:r>
              <a:rPr lang="en-US" altLang="en-US" sz="2200" dirty="0"/>
              <a:t>ystem (UNICS)”</a:t>
            </a:r>
          </a:p>
          <a:p>
            <a:pPr>
              <a:lnSpc>
                <a:spcPct val="150000"/>
              </a:lnSpc>
              <a:buFont typeface="Wingdings" panose="05000000000000000000" pitchFamily="2" charset="2"/>
              <a:buChar char="§"/>
            </a:pPr>
            <a:r>
              <a:rPr lang="en-US" altLang="en-US" sz="2200" dirty="0"/>
              <a:t>Changed the name to </a:t>
            </a:r>
            <a:r>
              <a:rPr lang="en-US" altLang="en-US" sz="2200" dirty="0">
                <a:solidFill>
                  <a:srgbClr val="C00000"/>
                </a:solidFill>
              </a:rPr>
              <a:t>“UNIX”</a:t>
            </a:r>
          </a:p>
          <a:p>
            <a:pPr>
              <a:lnSpc>
                <a:spcPct val="150000"/>
              </a:lnSpc>
              <a:buFont typeface="Wingdings" panose="05000000000000000000" pitchFamily="2" charset="2"/>
              <a:buChar char="§"/>
            </a:pPr>
            <a:r>
              <a:rPr lang="en-US" altLang="en-US" sz="2200" dirty="0"/>
              <a:t>Developed in 1969 at AT&amp;T’s Bell Labs by</a:t>
            </a:r>
          </a:p>
          <a:p>
            <a:pPr lvl="1">
              <a:lnSpc>
                <a:spcPct val="150000"/>
              </a:lnSpc>
              <a:buFont typeface="Wingdings" pitchFamily="2" charset="2"/>
              <a:buChar char="v"/>
            </a:pPr>
            <a:r>
              <a:rPr lang="en-US" altLang="en-US" sz="1800" dirty="0"/>
              <a:t>Ken Thompson - UNIX</a:t>
            </a:r>
          </a:p>
          <a:p>
            <a:pPr lvl="1">
              <a:lnSpc>
                <a:spcPct val="150000"/>
              </a:lnSpc>
              <a:buFont typeface="Wingdings" pitchFamily="2" charset="2"/>
              <a:buChar char="v"/>
            </a:pPr>
            <a:r>
              <a:rPr lang="en-US" altLang="en-US" sz="1800" dirty="0"/>
              <a:t>Dennis Ritchie - C Language</a:t>
            </a:r>
          </a:p>
          <a:p>
            <a:pPr lvl="1">
              <a:lnSpc>
                <a:spcPct val="150000"/>
              </a:lnSpc>
              <a:buFont typeface="Wingdings" pitchFamily="2" charset="2"/>
              <a:buChar char="v"/>
            </a:pPr>
            <a:r>
              <a:rPr lang="en-US" altLang="en-US" sz="1800" dirty="0"/>
              <a:t>Douglas </a:t>
            </a:r>
            <a:r>
              <a:rPr lang="en-US" altLang="en-US" sz="1800" dirty="0" err="1"/>
              <a:t>Mcllroy</a:t>
            </a:r>
            <a:r>
              <a:rPr lang="en-US" altLang="en-US" sz="1800" dirty="0"/>
              <a:t> -  Pipes </a:t>
            </a:r>
          </a:p>
          <a:p>
            <a:pPr>
              <a:lnSpc>
                <a:spcPct val="150000"/>
              </a:lnSpc>
              <a:buFont typeface="Wingdings" panose="05000000000000000000" pitchFamily="2" charset="2"/>
              <a:buChar char="§"/>
            </a:pPr>
            <a:r>
              <a:rPr lang="en-US" altLang="en-US" sz="2200" dirty="0"/>
              <a:t>A </a:t>
            </a:r>
            <a:r>
              <a:rPr lang="en-US" altLang="en-US" sz="2200" dirty="0">
                <a:solidFill>
                  <a:srgbClr val="C00000"/>
                </a:solidFill>
              </a:rPr>
              <a:t>multi-tasking</a:t>
            </a:r>
            <a:r>
              <a:rPr lang="en-US" altLang="en-US" sz="2200" dirty="0"/>
              <a:t> and </a:t>
            </a:r>
            <a:r>
              <a:rPr lang="en-US" altLang="en-US" sz="2200" dirty="0">
                <a:solidFill>
                  <a:srgbClr val="C00000"/>
                </a:solidFill>
              </a:rPr>
              <a:t>multi-user</a:t>
            </a:r>
            <a:r>
              <a:rPr lang="en-US" altLang="en-US" sz="2200" dirty="0"/>
              <a:t> Operating System</a:t>
            </a:r>
          </a:p>
          <a:p>
            <a:pPr lvl="1">
              <a:lnSpc>
                <a:spcPct val="150000"/>
              </a:lnSpc>
              <a:buFont typeface="Wingdings" pitchFamily="2" charset="2"/>
              <a:buChar char="v"/>
            </a:pPr>
            <a:r>
              <a:rPr lang="en-US" altLang="en-US" sz="1800" dirty="0"/>
              <a:t>You can have many users logged into a system simultaneously, each running many programs.</a:t>
            </a:r>
          </a:p>
          <a:p>
            <a:pPr lvl="1">
              <a:lnSpc>
                <a:spcPct val="150000"/>
              </a:lnSpc>
              <a:buFont typeface="Wingdings" pitchFamily="2" charset="2"/>
              <a:buChar char="v"/>
            </a:pPr>
            <a:r>
              <a:rPr lang="en-US" altLang="en-US" sz="1800" b="1" dirty="0">
                <a:solidFill>
                  <a:srgbClr val="7030A0"/>
                </a:solidFill>
              </a:rPr>
              <a:t>00:00:00 Hours, Jan 1, 1970 </a:t>
            </a:r>
            <a:r>
              <a:rPr lang="en-US" altLang="en-US" sz="1800" dirty="0"/>
              <a:t>is time zero for UNIX. It is also called as </a:t>
            </a:r>
            <a:r>
              <a:rPr lang="en-US" altLang="en-US" sz="1800" b="1" dirty="0">
                <a:solidFill>
                  <a:srgbClr val="7030A0"/>
                </a:solidFill>
              </a:rPr>
              <a:t>epoch.</a:t>
            </a:r>
          </a:p>
          <a:p>
            <a:pPr lvl="1">
              <a:lnSpc>
                <a:spcPct val="150000"/>
              </a:lnSpc>
              <a:buFont typeface="Wingdings" panose="05000000000000000000" pitchFamily="2" charset="2"/>
              <a:buChar char="§"/>
            </a:pPr>
            <a:endParaRPr lang="en-US" altLang="en-US" sz="1800" dirty="0"/>
          </a:p>
          <a:p>
            <a:pPr lvl="1">
              <a:lnSpc>
                <a:spcPct val="150000"/>
              </a:lnSpc>
              <a:buFont typeface="Wingdings" panose="05000000000000000000" pitchFamily="2" charset="2"/>
              <a:buChar char="§"/>
            </a:pPr>
            <a:endParaRPr lang="en-US" altLang="en-US" sz="1800" dirty="0"/>
          </a:p>
        </p:txBody>
      </p:sp>
      <p:sp>
        <p:nvSpPr>
          <p:cNvPr id="6" name="Rectangle 5"/>
          <p:cNvSpPr/>
          <p:nvPr/>
        </p:nvSpPr>
        <p:spPr>
          <a:xfrm>
            <a:off x="5249986" y="6477002"/>
            <a:ext cx="3894015" cy="276999"/>
          </a:xfrm>
          <a:prstGeom prst="rect">
            <a:avLst/>
          </a:prstGeom>
        </p:spPr>
        <p:txBody>
          <a:bodyPr wrap="none">
            <a:spAutoFit/>
          </a:bodyPr>
          <a:lstStyle/>
          <a:p>
            <a:r>
              <a:rPr lang="en-US" sz="1200" dirty="0">
                <a:solidFill>
                  <a:srgbClr val="FF0000"/>
                </a:solidFill>
              </a:rPr>
              <a:t>Reference: </a:t>
            </a:r>
            <a:r>
              <a:rPr lang="en-US" sz="1200" dirty="0"/>
              <a:t>http://en.wikipedia.org/wiki/History_of_Unix</a:t>
            </a:r>
          </a:p>
        </p:txBody>
      </p:sp>
    </p:spTree>
    <p:extLst>
      <p:ext uri="{BB962C8B-B14F-4D97-AF65-F5344CB8AC3E}">
        <p14:creationId xmlns:p14="http://schemas.microsoft.com/office/powerpoint/2010/main" val="2824117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p14="http://schemas.microsoft.com/office/powerpoint/2010/main" val="19610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76200"/>
            <a:ext cx="6858000" cy="533400"/>
          </a:xfrm>
        </p:spPr>
        <p:txBody>
          <a:bodyPr>
            <a:normAutofit fontScale="90000"/>
          </a:bodyPr>
          <a:lstStyle/>
          <a:p>
            <a:r>
              <a:rPr lang="en-US" b="1" dirty="0"/>
              <a:t>UNIX</a:t>
            </a:r>
          </a:p>
        </p:txBody>
      </p:sp>
      <p:pic>
        <p:nvPicPr>
          <p:cNvPr id="1026" name="Picture 2" descr="http://upload.wikimedia.org/wikipedia/commons/thumb/8/8f/Ken_Thompson_%28sitting%29_and_Dennis_Ritchie_at_PDP-11_%282876612463%29.jpg/220px-Ken_Thompson_%28sitting%29_and_Dennis_Ritchie_at_PDP-11_%282876612463%2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1148" y="990600"/>
            <a:ext cx="3397102"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1828800"/>
            <a:ext cx="4572000" cy="923330"/>
          </a:xfrm>
          <a:prstGeom prst="rect">
            <a:avLst/>
          </a:prstGeom>
        </p:spPr>
        <p:txBody>
          <a:bodyPr>
            <a:spAutoFit/>
          </a:bodyPr>
          <a:lstStyle/>
          <a:p>
            <a:pPr algn="just"/>
            <a:r>
              <a:rPr lang="en-US" dirty="0">
                <a:solidFill>
                  <a:srgbClr val="003300"/>
                </a:solidFill>
              </a:rPr>
              <a:t>Ken Thompson (Sitting) </a:t>
            </a:r>
            <a:r>
              <a:rPr lang="en-US" dirty="0"/>
              <a:t>and </a:t>
            </a:r>
            <a:r>
              <a:rPr lang="en-US" dirty="0">
                <a:solidFill>
                  <a:srgbClr val="003300"/>
                </a:solidFill>
              </a:rPr>
              <a:t>Dennis Ritchie</a:t>
            </a:r>
            <a:r>
              <a:rPr lang="en-US" dirty="0"/>
              <a:t> (Standing) working together at a </a:t>
            </a:r>
            <a:r>
              <a:rPr lang="en-US" b="1" dirty="0"/>
              <a:t>PDP-11</a:t>
            </a:r>
          </a:p>
        </p:txBody>
      </p:sp>
      <p:pic>
        <p:nvPicPr>
          <p:cNvPr id="1028" name="Picture 4" descr="http://upload.wikimedia.org/wikipedia/commons/thumb/3/36/Ken_n_dennis.jpg/220px-Ken_n_denni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1148" y="4038600"/>
            <a:ext cx="3397102"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25008" y="4800600"/>
            <a:ext cx="3745577" cy="369332"/>
          </a:xfrm>
          <a:prstGeom prst="rect">
            <a:avLst/>
          </a:prstGeom>
        </p:spPr>
        <p:txBody>
          <a:bodyPr wrap="none">
            <a:spAutoFit/>
          </a:bodyPr>
          <a:lstStyle/>
          <a:p>
            <a:r>
              <a:rPr lang="en-US" dirty="0"/>
              <a:t>Ken Thompson and Dennis Ritchie</a:t>
            </a:r>
          </a:p>
        </p:txBody>
      </p:sp>
      <p:sp>
        <p:nvSpPr>
          <p:cNvPr id="7" name="Rectangle 6"/>
          <p:cNvSpPr/>
          <p:nvPr/>
        </p:nvSpPr>
        <p:spPr>
          <a:xfrm>
            <a:off x="5097587" y="6581002"/>
            <a:ext cx="3894015" cy="276999"/>
          </a:xfrm>
          <a:prstGeom prst="rect">
            <a:avLst/>
          </a:prstGeom>
        </p:spPr>
        <p:txBody>
          <a:bodyPr wrap="none">
            <a:spAutoFit/>
          </a:bodyPr>
          <a:lstStyle/>
          <a:p>
            <a:r>
              <a:rPr lang="en-US" sz="1200" dirty="0">
                <a:solidFill>
                  <a:srgbClr val="FF0000"/>
                </a:solidFill>
              </a:rPr>
              <a:t>Reference: </a:t>
            </a:r>
            <a:r>
              <a:rPr lang="en-US" sz="1200" dirty="0"/>
              <a:t>http://en.wikipedia.org/wiki/History_of_Unix</a:t>
            </a:r>
          </a:p>
        </p:txBody>
      </p:sp>
    </p:spTree>
    <p:extLst>
      <p:ext uri="{BB962C8B-B14F-4D97-AF65-F5344CB8AC3E}">
        <p14:creationId xmlns:p14="http://schemas.microsoft.com/office/powerpoint/2010/main" val="30502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47800" y="76200"/>
            <a:ext cx="6858000" cy="533400"/>
          </a:xfrm>
        </p:spPr>
        <p:txBody>
          <a:bodyPr/>
          <a:lstStyle/>
          <a:p>
            <a:r>
              <a:rPr lang="en-US" altLang="en-US" sz="3200" b="1" dirty="0"/>
              <a:t>What is Linux?</a:t>
            </a:r>
          </a:p>
        </p:txBody>
      </p:sp>
      <p:sp>
        <p:nvSpPr>
          <p:cNvPr id="14339" name="Rectangle 3"/>
          <p:cNvSpPr>
            <a:spLocks noGrp="1" noChangeArrowheads="1"/>
          </p:cNvSpPr>
          <p:nvPr>
            <p:ph type="body" idx="1"/>
          </p:nvPr>
        </p:nvSpPr>
        <p:spPr>
          <a:xfrm>
            <a:off x="457200" y="685800"/>
            <a:ext cx="8229600" cy="6172200"/>
          </a:xfrm>
        </p:spPr>
        <p:txBody>
          <a:bodyPr/>
          <a:lstStyle/>
          <a:p>
            <a:pPr algn="just">
              <a:lnSpc>
                <a:spcPct val="150000"/>
              </a:lnSpc>
              <a:buFont typeface="Wingdings" panose="05000000000000000000" pitchFamily="2" charset="2"/>
              <a:buChar char="§"/>
            </a:pPr>
            <a:r>
              <a:rPr lang="en-US" altLang="en-US" sz="2200" dirty="0"/>
              <a:t>A clone of UNIX, Developed in </a:t>
            </a:r>
            <a:r>
              <a:rPr lang="en-US" altLang="en-US" sz="2200" b="1" dirty="0"/>
              <a:t>1991</a:t>
            </a:r>
            <a:r>
              <a:rPr lang="en-US" altLang="en-US" sz="2200" dirty="0"/>
              <a:t> by </a:t>
            </a:r>
            <a:r>
              <a:rPr lang="en-US" altLang="en-US" sz="2200" b="1" dirty="0">
                <a:solidFill>
                  <a:srgbClr val="7030A0"/>
                </a:solidFill>
              </a:rPr>
              <a:t>Linus Torvalds, </a:t>
            </a:r>
            <a:r>
              <a:rPr lang="en-US" altLang="en-US" sz="2200" dirty="0"/>
              <a:t>a Finnish graduate student </a:t>
            </a:r>
            <a:r>
              <a:rPr lang="en-US" altLang="en-US" sz="2200" b="1" dirty="0">
                <a:solidFill>
                  <a:srgbClr val="FF0000"/>
                </a:solidFill>
              </a:rPr>
              <a:t>(It was his personal project)</a:t>
            </a:r>
          </a:p>
          <a:p>
            <a:pPr algn="just">
              <a:lnSpc>
                <a:spcPct val="150000"/>
              </a:lnSpc>
              <a:buFont typeface="Wingdings" panose="05000000000000000000" pitchFamily="2" charset="2"/>
              <a:buChar char="§"/>
            </a:pPr>
            <a:r>
              <a:rPr lang="en-US" altLang="en-US" sz="2200" dirty="0"/>
              <a:t>Inspired by and replacement of “</a:t>
            </a:r>
            <a:r>
              <a:rPr lang="en-US" altLang="en-US" sz="2200" b="1" dirty="0" err="1"/>
              <a:t>Minix</a:t>
            </a:r>
            <a:r>
              <a:rPr lang="en-US" altLang="en-US" sz="2200" dirty="0"/>
              <a:t> (Mini Unix by </a:t>
            </a:r>
            <a:r>
              <a:rPr lang="en-US" altLang="en-US" sz="2200" dirty="0" err="1"/>
              <a:t>Tanenbaum</a:t>
            </a:r>
            <a:r>
              <a:rPr lang="en-US" altLang="en-US" sz="2200" dirty="0"/>
              <a:t> for education)”</a:t>
            </a:r>
          </a:p>
          <a:p>
            <a:pPr algn="just">
              <a:lnSpc>
                <a:spcPct val="150000"/>
              </a:lnSpc>
              <a:buFont typeface="Wingdings" panose="05000000000000000000" pitchFamily="2" charset="2"/>
              <a:buChar char="§"/>
            </a:pPr>
            <a:r>
              <a:rPr lang="en-US" altLang="en-US" sz="2200" dirty="0">
                <a:solidFill>
                  <a:srgbClr val="C00000"/>
                </a:solidFill>
              </a:rPr>
              <a:t>Linu</a:t>
            </a:r>
            <a:r>
              <a:rPr lang="en-US" altLang="en-US" sz="2200" dirty="0"/>
              <a:t>s + </a:t>
            </a:r>
            <a:r>
              <a:rPr lang="en-US" altLang="en-US" sz="2200" dirty="0" err="1"/>
              <a:t>Mini</a:t>
            </a:r>
            <a:r>
              <a:rPr lang="en-US" altLang="en-US" sz="2200" dirty="0" err="1">
                <a:solidFill>
                  <a:srgbClr val="C00000"/>
                </a:solidFill>
              </a:rPr>
              <a:t>x</a:t>
            </a:r>
            <a:r>
              <a:rPr lang="en-US" altLang="en-US" sz="2200" dirty="0"/>
              <a:t> </a:t>
            </a:r>
            <a:r>
              <a:rPr lang="en-US" altLang="en-US" sz="2200" dirty="0">
                <a:sym typeface="Wingdings" panose="05000000000000000000" pitchFamily="2" charset="2"/>
              </a:rPr>
              <a:t> </a:t>
            </a:r>
            <a:r>
              <a:rPr lang="en-US" altLang="en-US" sz="2200" dirty="0">
                <a:solidFill>
                  <a:srgbClr val="C00000"/>
                </a:solidFill>
              </a:rPr>
              <a:t>Linux</a:t>
            </a:r>
          </a:p>
          <a:p>
            <a:pPr algn="just">
              <a:lnSpc>
                <a:spcPct val="150000"/>
              </a:lnSpc>
              <a:buFont typeface="Wingdings" panose="05000000000000000000" pitchFamily="2" charset="2"/>
              <a:buChar char="§"/>
            </a:pPr>
            <a:r>
              <a:rPr lang="en-US" altLang="en-US" sz="2200" dirty="0"/>
              <a:t>First kernel (v1.0) was released in </a:t>
            </a:r>
            <a:r>
              <a:rPr lang="en-US" altLang="en-US" sz="2200" b="1" dirty="0"/>
              <a:t>1994</a:t>
            </a:r>
            <a:r>
              <a:rPr lang="en-US" altLang="en-US" sz="2200" dirty="0"/>
              <a:t> (Under GNU general public license)</a:t>
            </a:r>
          </a:p>
          <a:p>
            <a:pPr algn="just">
              <a:lnSpc>
                <a:spcPct val="150000"/>
              </a:lnSpc>
              <a:buFont typeface="Wingdings" panose="05000000000000000000" pitchFamily="2" charset="2"/>
              <a:buChar char="§"/>
            </a:pPr>
            <a:r>
              <a:rPr lang="en-US" altLang="en-US" sz="2200" dirty="0"/>
              <a:t>Consist of</a:t>
            </a:r>
          </a:p>
          <a:p>
            <a:pPr lvl="1" algn="just">
              <a:lnSpc>
                <a:spcPct val="150000"/>
              </a:lnSpc>
              <a:buFont typeface="Wingdings" panose="05000000000000000000" pitchFamily="2" charset="2"/>
              <a:buChar char="§"/>
            </a:pPr>
            <a:r>
              <a:rPr lang="en-US" altLang="en-US" sz="2200" dirty="0">
                <a:ea typeface="+mn-ea"/>
                <a:cs typeface="+mn-cs"/>
              </a:rPr>
              <a:t>Linux Kernel</a:t>
            </a:r>
          </a:p>
          <a:p>
            <a:pPr lvl="1" algn="just">
              <a:lnSpc>
                <a:spcPct val="150000"/>
              </a:lnSpc>
              <a:buFont typeface="Wingdings" panose="05000000000000000000" pitchFamily="2" charset="2"/>
              <a:buChar char="§"/>
            </a:pPr>
            <a:r>
              <a:rPr lang="en-US" altLang="en-US" sz="2200" dirty="0">
                <a:ea typeface="+mn-ea"/>
                <a:cs typeface="+mn-cs"/>
              </a:rPr>
              <a:t>GNU (</a:t>
            </a:r>
            <a:r>
              <a:rPr lang="en-US" altLang="en-US" sz="2200" dirty="0">
                <a:solidFill>
                  <a:srgbClr val="C00000"/>
                </a:solidFill>
                <a:ea typeface="+mn-ea"/>
                <a:cs typeface="+mn-cs"/>
              </a:rPr>
              <a:t>G</a:t>
            </a:r>
            <a:r>
              <a:rPr lang="en-US" altLang="en-US" sz="2200" dirty="0">
                <a:ea typeface="+mn-ea"/>
                <a:cs typeface="+mn-cs"/>
              </a:rPr>
              <a:t>NU is </a:t>
            </a:r>
            <a:r>
              <a:rPr lang="en-US" altLang="en-US" sz="2200" dirty="0">
                <a:solidFill>
                  <a:srgbClr val="C00000"/>
                </a:solidFill>
                <a:ea typeface="+mn-ea"/>
                <a:cs typeface="+mn-cs"/>
              </a:rPr>
              <a:t>N</a:t>
            </a:r>
            <a:r>
              <a:rPr lang="en-US" altLang="en-US" sz="2200" dirty="0">
                <a:ea typeface="+mn-ea"/>
                <a:cs typeface="+mn-cs"/>
              </a:rPr>
              <a:t>ot </a:t>
            </a:r>
            <a:r>
              <a:rPr lang="en-US" altLang="en-US" sz="2200" dirty="0">
                <a:solidFill>
                  <a:srgbClr val="C00000"/>
                </a:solidFill>
                <a:ea typeface="+mn-ea"/>
                <a:cs typeface="+mn-cs"/>
              </a:rPr>
              <a:t>U</a:t>
            </a:r>
            <a:r>
              <a:rPr lang="en-US" altLang="en-US" sz="2200" dirty="0">
                <a:ea typeface="+mn-ea"/>
                <a:cs typeface="+mn-cs"/>
              </a:rPr>
              <a:t>nix) Software</a:t>
            </a:r>
          </a:p>
          <a:p>
            <a:pPr lvl="1" algn="just">
              <a:lnSpc>
                <a:spcPct val="150000"/>
              </a:lnSpc>
              <a:buFont typeface="Wingdings" panose="05000000000000000000" pitchFamily="2" charset="2"/>
              <a:buChar char="§"/>
            </a:pPr>
            <a:r>
              <a:rPr lang="en-US" altLang="en-US" sz="2200" dirty="0">
                <a:ea typeface="+mn-ea"/>
                <a:cs typeface="+mn-cs"/>
              </a:rPr>
              <a:t>Software Package management &amp; Others</a:t>
            </a:r>
          </a:p>
        </p:txBody>
      </p:sp>
    </p:spTree>
    <p:extLst>
      <p:ext uri="{BB962C8B-B14F-4D97-AF65-F5344CB8AC3E}">
        <p14:creationId xmlns:p14="http://schemas.microsoft.com/office/powerpoint/2010/main" val="293827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 y="76200"/>
            <a:ext cx="8963025" cy="533400"/>
          </a:xfrm>
        </p:spPr>
        <p:txBody>
          <a:bodyPr/>
          <a:lstStyle/>
          <a:p>
            <a:r>
              <a:rPr lang="en-US" altLang="en-US" sz="3200" b="1" dirty="0"/>
              <a:t>Linux is everywhere</a:t>
            </a:r>
          </a:p>
        </p:txBody>
      </p:sp>
      <p:sp>
        <p:nvSpPr>
          <p:cNvPr id="31747" name="Rectangle 3"/>
          <p:cNvSpPr>
            <a:spLocks noGrp="1" noChangeArrowheads="1"/>
          </p:cNvSpPr>
          <p:nvPr>
            <p:ph type="body" sz="half" idx="1"/>
          </p:nvPr>
        </p:nvSpPr>
        <p:spPr>
          <a:xfrm>
            <a:off x="228600" y="838200"/>
            <a:ext cx="3733800" cy="5334000"/>
          </a:xfrm>
        </p:spPr>
        <p:txBody>
          <a:bodyPr/>
          <a:lstStyle/>
          <a:p>
            <a:pPr algn="just">
              <a:lnSpc>
                <a:spcPct val="150000"/>
              </a:lnSpc>
              <a:buFont typeface="Wingdings" panose="05000000000000000000" pitchFamily="2" charset="2"/>
              <a:buChar char="§"/>
            </a:pPr>
            <a:r>
              <a:rPr lang="en-US" altLang="en-US" sz="1800" dirty="0"/>
              <a:t>Originally developed for X86-32 Bit</a:t>
            </a:r>
          </a:p>
          <a:p>
            <a:pPr algn="just">
              <a:lnSpc>
                <a:spcPct val="150000"/>
              </a:lnSpc>
              <a:buFont typeface="Wingdings" panose="05000000000000000000" pitchFamily="2" charset="2"/>
              <a:buChar char="§"/>
            </a:pPr>
            <a:r>
              <a:rPr lang="en-US" altLang="en-US" sz="1800" b="1" dirty="0"/>
              <a:t>Internet </a:t>
            </a:r>
            <a:r>
              <a:rPr lang="en-US" altLang="en-US" sz="1800" dirty="0"/>
              <a:t>was built around UNIX</a:t>
            </a:r>
            <a:endParaRPr lang="en-US" altLang="en-US" sz="1800" b="1" dirty="0"/>
          </a:p>
          <a:p>
            <a:pPr algn="just">
              <a:lnSpc>
                <a:spcPct val="150000"/>
              </a:lnSpc>
              <a:buFont typeface="Wingdings" panose="05000000000000000000" pitchFamily="2" charset="2"/>
              <a:buChar char="§"/>
            </a:pPr>
            <a:r>
              <a:rPr lang="en-US" altLang="en-US" sz="1800" b="1" dirty="0"/>
              <a:t>Android &amp; MAC OS</a:t>
            </a:r>
            <a:r>
              <a:rPr lang="en-US" altLang="en-US" sz="1800" dirty="0"/>
              <a:t> are developed based on Linux kernel</a:t>
            </a:r>
          </a:p>
          <a:p>
            <a:pPr algn="just">
              <a:lnSpc>
                <a:spcPct val="150000"/>
              </a:lnSpc>
              <a:buFont typeface="Wingdings" panose="05000000000000000000" pitchFamily="2" charset="2"/>
              <a:buChar char="§"/>
            </a:pPr>
            <a:r>
              <a:rPr lang="en-US" altLang="en-US" sz="1800" dirty="0"/>
              <a:t>Ported to other architectures.</a:t>
            </a:r>
          </a:p>
          <a:p>
            <a:pPr lvl="1" algn="just">
              <a:lnSpc>
                <a:spcPct val="150000"/>
              </a:lnSpc>
              <a:buFont typeface="Wingdings" panose="05000000000000000000" pitchFamily="2" charset="2"/>
              <a:buChar char="§"/>
            </a:pPr>
            <a:r>
              <a:rPr lang="en-US" altLang="en-US" sz="1800" dirty="0">
                <a:ea typeface="+mn-ea"/>
                <a:cs typeface="+mn-cs"/>
              </a:rPr>
              <a:t>IBM PowerPC</a:t>
            </a:r>
          </a:p>
          <a:p>
            <a:pPr lvl="1" algn="just">
              <a:lnSpc>
                <a:spcPct val="150000"/>
              </a:lnSpc>
              <a:buFont typeface="Wingdings" panose="05000000000000000000" pitchFamily="2" charset="2"/>
              <a:buChar char="§"/>
            </a:pPr>
            <a:r>
              <a:rPr lang="en-US" altLang="en-US" sz="1800" dirty="0">
                <a:ea typeface="+mn-ea"/>
                <a:cs typeface="+mn-cs"/>
              </a:rPr>
              <a:t>Mobile Phones -Nokia N810, </a:t>
            </a:r>
            <a:r>
              <a:rPr lang="en-US" altLang="en-US" sz="1800" b="1" dirty="0">
                <a:ea typeface="+mn-ea"/>
                <a:cs typeface="+mn-cs"/>
              </a:rPr>
              <a:t>Google Nexus </a:t>
            </a:r>
            <a:r>
              <a:rPr lang="en-US" altLang="en-US" sz="1800" dirty="0">
                <a:ea typeface="+mn-ea"/>
                <a:cs typeface="+mn-cs"/>
              </a:rPr>
              <a:t>(Ubuntu), etc.</a:t>
            </a:r>
          </a:p>
          <a:p>
            <a:pPr lvl="1" algn="just">
              <a:lnSpc>
                <a:spcPct val="150000"/>
              </a:lnSpc>
              <a:buFont typeface="Wingdings" panose="05000000000000000000" pitchFamily="2" charset="2"/>
              <a:buChar char="§"/>
            </a:pPr>
            <a:r>
              <a:rPr lang="en-US" altLang="en-US" sz="1800" dirty="0">
                <a:ea typeface="+mn-ea"/>
                <a:cs typeface="+mn-cs"/>
              </a:rPr>
              <a:t>Routers, GPS</a:t>
            </a:r>
          </a:p>
          <a:p>
            <a:pPr lvl="1" algn="just">
              <a:lnSpc>
                <a:spcPct val="150000"/>
              </a:lnSpc>
              <a:buFont typeface="Wingdings" panose="05000000000000000000" pitchFamily="2" charset="2"/>
              <a:buChar char="§"/>
            </a:pPr>
            <a:r>
              <a:rPr lang="en-US" altLang="en-US" sz="1800" b="1" dirty="0" err="1">
                <a:ea typeface="+mn-ea"/>
                <a:cs typeface="+mn-cs"/>
              </a:rPr>
              <a:t>Robo</a:t>
            </a:r>
            <a:endParaRPr lang="en-US" altLang="en-US" sz="1800" b="1" dirty="0">
              <a:ea typeface="+mn-ea"/>
              <a:cs typeface="+mn-cs"/>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914400"/>
            <a:ext cx="2552700" cy="27432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790715"/>
            <a:ext cx="2438400" cy="27432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2" y="4325958"/>
            <a:ext cx="2105025" cy="219969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2800" y="914401"/>
            <a:ext cx="1828800" cy="2639452"/>
          </a:xfrm>
          <a:prstGeom prst="rect">
            <a:avLst/>
          </a:prstGeom>
        </p:spPr>
      </p:pic>
      <p:sp>
        <p:nvSpPr>
          <p:cNvPr id="7" name="Rectangle 6"/>
          <p:cNvSpPr/>
          <p:nvPr/>
        </p:nvSpPr>
        <p:spPr>
          <a:xfrm rot="19966272">
            <a:off x="3184248" y="3423748"/>
            <a:ext cx="6069418" cy="400110"/>
          </a:xfrm>
          <a:prstGeom prst="rect">
            <a:avLst/>
          </a:prstGeom>
        </p:spPr>
        <p:txBody>
          <a:bodyPr wrap="none">
            <a:spAutoFit/>
          </a:bodyPr>
          <a:lstStyle/>
          <a:p>
            <a:r>
              <a:rPr lang="en-US" altLang="en-US" sz="2000" dirty="0">
                <a:solidFill>
                  <a:srgbClr val="FF0000"/>
                </a:solidFill>
              </a:rPr>
              <a:t>Check</a:t>
            </a:r>
            <a:r>
              <a:rPr lang="en-US" altLang="en-US" sz="2000" dirty="0"/>
              <a:t> </a:t>
            </a:r>
            <a:r>
              <a:rPr lang="en-US" altLang="en-US" sz="2000" b="1" dirty="0">
                <a:solidFill>
                  <a:srgbClr val="006600"/>
                </a:solidFill>
                <a:hlinkClick r:id="rId6"/>
              </a:rPr>
              <a:t>www.top500.org</a:t>
            </a:r>
            <a:r>
              <a:rPr lang="en-US" altLang="en-US" sz="2000" dirty="0"/>
              <a:t> </a:t>
            </a:r>
            <a:r>
              <a:rPr lang="en-US" altLang="en-US" sz="2000" dirty="0">
                <a:solidFill>
                  <a:srgbClr val="FF0000"/>
                </a:solidFill>
              </a:rPr>
              <a:t>to know the power of Linux</a:t>
            </a:r>
            <a:endParaRPr lang="en-US" sz="2000" dirty="0">
              <a:solidFill>
                <a:srgbClr val="FF0000"/>
              </a:solidFill>
            </a:endParaRPr>
          </a:p>
        </p:txBody>
      </p:sp>
    </p:spTree>
    <p:extLst>
      <p:ext uri="{BB962C8B-B14F-4D97-AF65-F5344CB8AC3E}">
        <p14:creationId xmlns:p14="http://schemas.microsoft.com/office/powerpoint/2010/main" val="2049575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47800" y="76200"/>
            <a:ext cx="6858000" cy="533400"/>
          </a:xfrm>
        </p:spPr>
        <p:txBody>
          <a:bodyPr/>
          <a:lstStyle/>
          <a:p>
            <a:r>
              <a:rPr lang="en-US" altLang="en-US" sz="3200" b="1" dirty="0"/>
              <a:t>Why Linux is everywhere?</a:t>
            </a:r>
          </a:p>
        </p:txBody>
      </p:sp>
      <p:sp>
        <p:nvSpPr>
          <p:cNvPr id="15363" name="Rectangle 3"/>
          <p:cNvSpPr>
            <a:spLocks noGrp="1" noChangeArrowheads="1"/>
          </p:cNvSpPr>
          <p:nvPr>
            <p:ph type="body" idx="1"/>
          </p:nvPr>
        </p:nvSpPr>
        <p:spPr>
          <a:xfrm>
            <a:off x="457200" y="762000"/>
            <a:ext cx="8229600" cy="5715000"/>
          </a:xfrm>
        </p:spPr>
        <p:txBody>
          <a:bodyPr/>
          <a:lstStyle/>
          <a:p>
            <a:pPr algn="just">
              <a:lnSpc>
                <a:spcPct val="150000"/>
              </a:lnSpc>
              <a:buFont typeface="Wingdings" panose="05000000000000000000" pitchFamily="2" charset="2"/>
              <a:buChar char="§"/>
            </a:pPr>
            <a:r>
              <a:rPr lang="en-US" altLang="en-US" sz="2200" dirty="0">
                <a:solidFill>
                  <a:srgbClr val="800000"/>
                </a:solidFill>
              </a:rPr>
              <a:t>Open, Free or Cheap</a:t>
            </a:r>
          </a:p>
          <a:p>
            <a:pPr algn="just">
              <a:lnSpc>
                <a:spcPct val="150000"/>
              </a:lnSpc>
              <a:buFont typeface="Wingdings" panose="05000000000000000000" pitchFamily="2" charset="2"/>
              <a:buChar char="§"/>
            </a:pPr>
            <a:r>
              <a:rPr lang="en-US" altLang="en-US" sz="2200" dirty="0">
                <a:solidFill>
                  <a:srgbClr val="800000"/>
                </a:solidFill>
              </a:rPr>
              <a:t>Scalable and Portable </a:t>
            </a:r>
          </a:p>
          <a:p>
            <a:pPr lvl="1" algn="just">
              <a:lnSpc>
                <a:spcPct val="150000"/>
              </a:lnSpc>
              <a:buFont typeface="Wingdings" panose="05000000000000000000" pitchFamily="2" charset="2"/>
              <a:buChar char="§"/>
            </a:pPr>
            <a:r>
              <a:rPr lang="en-US" altLang="en-US" sz="1800" b="1" dirty="0">
                <a:solidFill>
                  <a:srgbClr val="006600"/>
                </a:solidFill>
              </a:rPr>
              <a:t>Scalable</a:t>
            </a:r>
            <a:r>
              <a:rPr lang="en-US" altLang="en-US" sz="1800" dirty="0"/>
              <a:t> – In terms of processor count, Number of users, Memory size, I/O, Resource management etc..</a:t>
            </a:r>
          </a:p>
          <a:p>
            <a:pPr lvl="1" algn="just">
              <a:lnSpc>
                <a:spcPct val="150000"/>
              </a:lnSpc>
              <a:buFont typeface="Wingdings" panose="05000000000000000000" pitchFamily="2" charset="2"/>
              <a:buChar char="§"/>
            </a:pPr>
            <a:r>
              <a:rPr lang="en-US" altLang="en-US" sz="1800" b="1" dirty="0">
                <a:solidFill>
                  <a:srgbClr val="006600"/>
                </a:solidFill>
              </a:rPr>
              <a:t>Portable</a:t>
            </a:r>
            <a:r>
              <a:rPr lang="en-US" altLang="en-US" sz="1800" dirty="0"/>
              <a:t> – It can work efficiently on anything from wristwatch to World’s fastest Supercomputer</a:t>
            </a:r>
          </a:p>
          <a:p>
            <a:pPr algn="just">
              <a:lnSpc>
                <a:spcPct val="150000"/>
              </a:lnSpc>
              <a:buFont typeface="Wingdings" panose="05000000000000000000" pitchFamily="2" charset="2"/>
              <a:buChar char="§"/>
            </a:pPr>
            <a:r>
              <a:rPr lang="en-US" altLang="en-US" sz="2200" dirty="0">
                <a:solidFill>
                  <a:srgbClr val="800000"/>
                </a:solidFill>
              </a:rPr>
              <a:t>Multiuser and multitasking</a:t>
            </a:r>
          </a:p>
          <a:p>
            <a:pPr algn="just">
              <a:lnSpc>
                <a:spcPct val="150000"/>
              </a:lnSpc>
              <a:buFont typeface="Wingdings" panose="05000000000000000000" pitchFamily="2" charset="2"/>
              <a:buChar char="§"/>
            </a:pPr>
            <a:r>
              <a:rPr lang="en-US" altLang="en-US" sz="2200" dirty="0">
                <a:solidFill>
                  <a:srgbClr val="800000"/>
                </a:solidFill>
              </a:rPr>
              <a:t>Robust</a:t>
            </a:r>
            <a:r>
              <a:rPr lang="en-US" altLang="en-US" sz="2200" dirty="0"/>
              <a:t> – A cluster or a Server can run for years without rebooting </a:t>
            </a:r>
            <a:r>
              <a:rPr lang="en-US" altLang="en-US" sz="2200" dirty="0">
                <a:sym typeface="Wingdings" panose="05000000000000000000" pitchFamily="2" charset="2"/>
              </a:rPr>
              <a:t> Reliable</a:t>
            </a:r>
            <a:endParaRPr lang="en-US" altLang="en-US" sz="2200" dirty="0"/>
          </a:p>
          <a:p>
            <a:pPr algn="just">
              <a:lnSpc>
                <a:spcPct val="150000"/>
              </a:lnSpc>
              <a:buFont typeface="Wingdings" panose="05000000000000000000" pitchFamily="2" charset="2"/>
              <a:buChar char="§"/>
            </a:pPr>
            <a:endParaRPr lang="en-US" altLang="en-US" sz="2200" dirty="0"/>
          </a:p>
          <a:p>
            <a:pPr algn="just">
              <a:lnSpc>
                <a:spcPct val="150000"/>
              </a:lnSpc>
              <a:buFont typeface="Wingdings" panose="05000000000000000000" pitchFamily="2" charset="2"/>
              <a:buChar char="§"/>
            </a:pPr>
            <a:endParaRPr lang="en-US" altLang="en-US" sz="2200" dirty="0"/>
          </a:p>
        </p:txBody>
      </p:sp>
    </p:spTree>
    <p:extLst>
      <p:ext uri="{BB962C8B-B14F-4D97-AF65-F5344CB8AC3E}">
        <p14:creationId xmlns:p14="http://schemas.microsoft.com/office/powerpoint/2010/main" val="12239188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4.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2.xml><?xml version="1.0" encoding="utf-8"?>
<ds:datastoreItem xmlns:ds="http://schemas.openxmlformats.org/officeDocument/2006/customXml" ds:itemID="{8B8B300C-072C-44B9-9187-A98E9B7B3914}">
  <ds:schemaRefs>
    <ds:schemaRef ds:uri="http://schemas.microsoft.com/sharepoint/v3/contenttype/forms"/>
  </ds:schemaRefs>
</ds:datastoreItem>
</file>

<file path=customXml/itemProps3.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verygood</Template>
  <TotalTime>36656</TotalTime>
  <Words>5534</Words>
  <Application>Microsoft Office PowerPoint</Application>
  <PresentationFormat>On-screen Show (4:3)</PresentationFormat>
  <Paragraphs>504</Paragraphs>
  <Slides>50</Slides>
  <Notes>25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50</vt:i4>
      </vt:variant>
    </vt:vector>
  </HeadingPairs>
  <TitlesOfParts>
    <vt:vector size="65" baseType="lpstr">
      <vt:lpstr>Algerian</vt:lpstr>
      <vt:lpstr>Arial</vt:lpstr>
      <vt:lpstr>Arial Unicode MS</vt:lpstr>
      <vt:lpstr>Bell MT</vt:lpstr>
      <vt:lpstr>Bookman Old Style</vt:lpstr>
      <vt:lpstr>Calibri</vt:lpstr>
      <vt:lpstr>GillSans</vt:lpstr>
      <vt:lpstr>Imprint MT Shadow</vt:lpstr>
      <vt:lpstr>Monaco</vt:lpstr>
      <vt:lpstr>Source Sans Pro</vt:lpstr>
      <vt:lpstr>Verdana</vt:lpstr>
      <vt:lpstr>Wingdings</vt:lpstr>
      <vt:lpstr>Wingdings 2</vt:lpstr>
      <vt:lpstr>verygood</vt:lpstr>
      <vt:lpstr>Title &amp; Subtitle copy</vt:lpstr>
      <vt:lpstr>PowerPoint Presentation</vt:lpstr>
      <vt:lpstr>PowerPoint Presentation</vt:lpstr>
      <vt:lpstr>PowerPoint Presentation</vt:lpstr>
      <vt:lpstr>Introduction to Linux - Outline</vt:lpstr>
      <vt:lpstr>What is Unix?</vt:lpstr>
      <vt:lpstr>UNIX</vt:lpstr>
      <vt:lpstr>What is Linux?</vt:lpstr>
      <vt:lpstr>Linux is everywhere</vt:lpstr>
      <vt:lpstr>Why Linux is everywhere?</vt:lpstr>
      <vt:lpstr>Linux Distributions</vt:lpstr>
      <vt:lpstr>Which Linux Distribution…?</vt:lpstr>
      <vt:lpstr>UNIX/Linux Structure</vt:lpstr>
      <vt:lpstr>Linux File System</vt:lpstr>
      <vt:lpstr>Details of File System</vt:lpstr>
      <vt:lpstr>Files, Directories and Inodes</vt:lpstr>
      <vt:lpstr>Users and Groups</vt:lpstr>
      <vt:lpstr>Access Permissions</vt:lpstr>
      <vt:lpstr>Access Permissions…</vt:lpstr>
      <vt:lpstr>File Types</vt:lpstr>
      <vt:lpstr>PowerPoint Presentation</vt:lpstr>
      <vt:lpstr>PowerPoint Presentation</vt:lpstr>
      <vt:lpstr>PowerPoint Presentation</vt:lpstr>
      <vt:lpstr>How to explore?</vt:lpstr>
      <vt:lpstr>How to explore…?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connect to Linux system?</vt:lpstr>
      <vt:lpstr>PowerPoint Presentation</vt:lpstr>
      <vt:lpstr>Vi editor</vt:lpstr>
      <vt:lpstr>Vi editor</vt:lpstr>
      <vt:lpstr>Vi editing basic commands</vt:lpstr>
      <vt:lpstr>Overview of C</vt:lpstr>
      <vt:lpstr>Applications of “C”</vt:lpstr>
      <vt:lpstr>Start Working with C</vt:lpstr>
      <vt:lpstr>Components of a C Program</vt:lpstr>
      <vt:lpstr>Compiling and running C programs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mahendra.cdac@gmail.com</cp:lastModifiedBy>
  <cp:revision>4134</cp:revision>
  <dcterms:created xsi:type="dcterms:W3CDTF">2012-06-25T07:19:09Z</dcterms:created>
  <dcterms:modified xsi:type="dcterms:W3CDTF">2021-05-05T04:43:03Z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