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66"/>
  </p:notesMasterIdLst>
  <p:handoutMasterIdLst>
    <p:handoutMasterId r:id="rId67"/>
  </p:handoutMasterIdLst>
  <p:sldIdLst>
    <p:sldId id="1153" r:id="rId7"/>
    <p:sldId id="646" r:id="rId8"/>
    <p:sldId id="1079" r:id="rId9"/>
    <p:sldId id="647" r:id="rId10"/>
    <p:sldId id="1098" r:id="rId11"/>
    <p:sldId id="1097" r:id="rId12"/>
    <p:sldId id="1103" r:id="rId13"/>
    <p:sldId id="1104" r:id="rId14"/>
    <p:sldId id="1105" r:id="rId15"/>
    <p:sldId id="1106" r:id="rId16"/>
    <p:sldId id="1107" r:id="rId17"/>
    <p:sldId id="1108" r:id="rId18"/>
    <p:sldId id="1109" r:id="rId19"/>
    <p:sldId id="1110" r:id="rId20"/>
    <p:sldId id="1111" r:id="rId21"/>
    <p:sldId id="1112" r:id="rId22"/>
    <p:sldId id="1113" r:id="rId23"/>
    <p:sldId id="1114" r:id="rId24"/>
    <p:sldId id="1115" r:id="rId25"/>
    <p:sldId id="1116" r:id="rId26"/>
    <p:sldId id="648" r:id="rId27"/>
    <p:sldId id="797" r:id="rId28"/>
    <p:sldId id="649" r:id="rId29"/>
    <p:sldId id="650" r:id="rId30"/>
    <p:sldId id="653" r:id="rId31"/>
    <p:sldId id="655" r:id="rId32"/>
    <p:sldId id="1121" r:id="rId33"/>
    <p:sldId id="1122" r:id="rId34"/>
    <p:sldId id="1123" r:id="rId35"/>
    <p:sldId id="1124" r:id="rId36"/>
    <p:sldId id="1125" r:id="rId37"/>
    <p:sldId id="1126" r:id="rId38"/>
    <p:sldId id="1127" r:id="rId39"/>
    <p:sldId id="1128" r:id="rId40"/>
    <p:sldId id="1129" r:id="rId41"/>
    <p:sldId id="799" r:id="rId42"/>
    <p:sldId id="668" r:id="rId43"/>
    <p:sldId id="798" r:id="rId44"/>
    <p:sldId id="669" r:id="rId45"/>
    <p:sldId id="1099" r:id="rId46"/>
    <p:sldId id="1100" r:id="rId47"/>
    <p:sldId id="664" r:id="rId48"/>
    <p:sldId id="1080" r:id="rId49"/>
    <p:sldId id="667" r:id="rId50"/>
    <p:sldId id="662" r:id="rId51"/>
    <p:sldId id="674" r:id="rId52"/>
    <p:sldId id="1088" r:id="rId53"/>
    <p:sldId id="800" r:id="rId54"/>
    <p:sldId id="801" r:id="rId55"/>
    <p:sldId id="802" r:id="rId56"/>
    <p:sldId id="803" r:id="rId57"/>
    <p:sldId id="804" r:id="rId58"/>
    <p:sldId id="805" r:id="rId59"/>
    <p:sldId id="1085" r:id="rId60"/>
    <p:sldId id="1087" r:id="rId61"/>
    <p:sldId id="1090" r:id="rId62"/>
    <p:sldId id="1156" r:id="rId63"/>
    <p:sldId id="1091" r:id="rId64"/>
    <p:sldId id="1154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6600"/>
    <a:srgbClr val="800000"/>
    <a:srgbClr val="993300"/>
    <a:srgbClr val="000099"/>
    <a:srgbClr val="FF0000"/>
    <a:srgbClr val="33CC33"/>
    <a:srgbClr val="FF9900"/>
    <a:srgbClr val="080808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87900" autoAdjust="0"/>
  </p:normalViewPr>
  <p:slideViewPr>
    <p:cSldViewPr>
      <p:cViewPr varScale="1">
        <p:scale>
          <a:sx n="87" d="100"/>
          <a:sy n="87" d="100"/>
        </p:scale>
        <p:origin x="1448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 L" userId="036982265d87b8e5" providerId="LiveId" clId="{7D62009F-A93B-4592-9101-D7E30F9296B8}"/>
    <pc:docChg chg="undo redo custSel addSld delSld modSld">
      <pc:chgData name="Mahendra L" userId="036982265d87b8e5" providerId="LiveId" clId="{7D62009F-A93B-4592-9101-D7E30F9296B8}" dt="2021-09-22T02:01:21.160" v="201" actId="20577"/>
      <pc:docMkLst>
        <pc:docMk/>
      </pc:docMkLst>
      <pc:sldChg chg="modSp del mod">
        <pc:chgData name="Mahendra L" userId="036982265d87b8e5" providerId="LiveId" clId="{7D62009F-A93B-4592-9101-D7E30F9296B8}" dt="2021-09-22T01:35:45.387" v="73" actId="2696"/>
        <pc:sldMkLst>
          <pc:docMk/>
          <pc:sldMk cId="232877452" sldId="1088"/>
        </pc:sldMkLst>
        <pc:spChg chg="mod">
          <ac:chgData name="Mahendra L" userId="036982265d87b8e5" providerId="LiveId" clId="{7D62009F-A93B-4592-9101-D7E30F9296B8}" dt="2021-09-22T01:35:22.096" v="72" actId="20577"/>
          <ac:spMkLst>
            <pc:docMk/>
            <pc:sldMk cId="232877452" sldId="1088"/>
            <ac:spMk id="3" creationId="{00000000-0000-0000-0000-000000000000}"/>
          </ac:spMkLst>
        </pc:spChg>
      </pc:sldChg>
      <pc:sldChg chg="add">
        <pc:chgData name="Mahendra L" userId="036982265d87b8e5" providerId="LiveId" clId="{7D62009F-A93B-4592-9101-D7E30F9296B8}" dt="2021-09-22T01:35:51.557" v="74"/>
        <pc:sldMkLst>
          <pc:docMk/>
          <pc:sldMk cId="1329615394" sldId="1088"/>
        </pc:sldMkLst>
      </pc:sldChg>
      <pc:sldChg chg="modSp mod">
        <pc:chgData name="Mahendra L" userId="036982265d87b8e5" providerId="LiveId" clId="{7D62009F-A93B-4592-9101-D7E30F9296B8}" dt="2021-09-22T02:01:21.160" v="201" actId="20577"/>
        <pc:sldMkLst>
          <pc:docMk/>
          <pc:sldMk cId="786210785" sldId="1091"/>
        </pc:sldMkLst>
        <pc:spChg chg="mod">
          <ac:chgData name="Mahendra L" userId="036982265d87b8e5" providerId="LiveId" clId="{7D62009F-A93B-4592-9101-D7E30F9296B8}" dt="2021-09-22T01:36:54.833" v="94" actId="20577"/>
          <ac:spMkLst>
            <pc:docMk/>
            <pc:sldMk cId="786210785" sldId="1091"/>
            <ac:spMk id="2" creationId="{00000000-0000-0000-0000-000000000000}"/>
          </ac:spMkLst>
        </pc:spChg>
        <pc:spChg chg="mod">
          <ac:chgData name="Mahendra L" userId="036982265d87b8e5" providerId="LiveId" clId="{7D62009F-A93B-4592-9101-D7E30F9296B8}" dt="2021-09-22T02:01:21.160" v="201" actId="20577"/>
          <ac:spMkLst>
            <pc:docMk/>
            <pc:sldMk cId="786210785" sldId="1091"/>
            <ac:spMk id="3" creationId="{00000000-0000-0000-0000-000000000000}"/>
          </ac:spMkLst>
        </pc:spChg>
      </pc:sldChg>
      <pc:sldChg chg="del">
        <pc:chgData name="Mahendra L" userId="036982265d87b8e5" providerId="LiveId" clId="{7D62009F-A93B-4592-9101-D7E30F9296B8}" dt="2021-09-22T01:42:29.770" v="95" actId="47"/>
        <pc:sldMkLst>
          <pc:docMk/>
          <pc:sldMk cId="3982368919" sldId="11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7B68-CB97-422F-831D-2195A8BCFFAA}" type="datetimeFigureOut">
              <a:rPr lang="en-IN" smtClean="0"/>
              <a:pPr/>
              <a:t>05-08-2023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670A-B031-4341-B3FE-38431035D6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1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5F777-A5E4-413A-B09F-A753EB7C2B8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77C042E-0351-458C-87A6-816D7F4FE78B}" type="slidenum">
              <a:rPr lang="en-US" altLang="en-US" sz="1200"/>
              <a:pPr algn="r" eaLnBrk="1" hangingPunct="1"/>
              <a:t>53</a:t>
            </a:fld>
            <a:endParaRPr lang="en-US" altLang="en-US" sz="120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5DB46-74A7-45B1-AD80-92D08DD55F1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69666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3325EC7-0905-4FA8-A1A9-921598F9A4FA}" type="slidenum">
              <a:rPr lang="en-US" altLang="en-US" sz="1200"/>
              <a:pPr algn="r" eaLnBrk="1" hangingPunct="1"/>
              <a:t>48</a:t>
            </a:fld>
            <a:endParaRPr lang="en-US" altLang="en-US" sz="120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See </a:t>
            </a:r>
            <a:r>
              <a:rPr lang="en-US" altLang="en-US" dirty="0">
                <a:cs typeface="Times New Roman" pitchFamily="18" charset="0"/>
              </a:rPr>
              <a:t>§2.9 and §6.9 in Kernighan &amp; Ritchie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172AA-F082-4A45-B799-BEDD102EFCF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CC88F93-DCE3-4977-9D14-706D81AE80CF}" type="slidenum">
              <a:rPr lang="en-US" altLang="en-US" sz="1200"/>
              <a:pPr algn="r" eaLnBrk="1" hangingPunct="1"/>
              <a:t>49</a:t>
            </a:fld>
            <a:endParaRPr lang="en-US" altLang="en-US" sz="12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http://www.cs.umd.edu/class/spring2003/cmsc311/Notes/BitOp/bitwise.html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172AA-F082-4A45-B799-BEDD102EFCF2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FCC88F93-DCE3-4977-9D14-706D81AE80CF}" type="slidenum">
              <a:rPr lang="en-US" altLang="en-US" sz="1200"/>
              <a:pPr algn="r" eaLnBrk="1" hangingPunct="1"/>
              <a:t>50</a:t>
            </a:fld>
            <a:endParaRPr lang="en-US" altLang="en-US" sz="12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http://www.cs.umd.edu/class/spring2003/cmsc311/Notes/BitOp/bitwise.html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96638-11C6-4539-9748-64757F92EE6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7376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626D48F-00C7-485C-84C6-787AD4AC695F}" type="slidenum">
              <a:rPr lang="en-US" altLang="en-US" sz="1200"/>
              <a:pPr algn="r" eaLnBrk="1" hangingPunct="1"/>
              <a:t>51</a:t>
            </a:fld>
            <a:endParaRPr lang="en-US" altLang="en-US" sz="120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5F777-A5E4-413A-B09F-A753EB7C2B83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94242" name="Rectangle 7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577C042E-0351-458C-87A6-816D7F4FE78B}" type="slidenum">
              <a:rPr lang="en-US" altLang="en-US" sz="1200"/>
              <a:pPr algn="r" eaLnBrk="1" hangingPunct="1"/>
              <a:t>52</a:t>
            </a:fld>
            <a:endParaRPr lang="en-US" altLang="en-US" sz="1200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3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1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1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4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1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1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1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0390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581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5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8126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7183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1"/>
            <a:ext cx="9144000" cy="760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49"/>
            <a:ext cx="9125894" cy="603251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1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1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" name="Rectangle 47"/>
          <p:cNvSpPr>
            <a:spLocks noChangeArrowheads="1"/>
          </p:cNvSpPr>
          <p:nvPr userDrawn="1"/>
        </p:nvSpPr>
        <p:spPr bwMode="gray">
          <a:xfrm>
            <a:off x="-2808" y="751116"/>
            <a:ext cx="228600" cy="6070179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rgbClr val="B6A27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47"/>
          <p:cNvSpPr>
            <a:spLocks noChangeArrowheads="1"/>
          </p:cNvSpPr>
          <p:nvPr userDrawn="1"/>
        </p:nvSpPr>
        <p:spPr bwMode="gray">
          <a:xfrm>
            <a:off x="8572500" y="1"/>
            <a:ext cx="114300" cy="760663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0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2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200" b="1" dirty="0"/>
              <a:t>Assignment Through a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1064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>
                <a:latin typeface="+mj-lt"/>
              </a:rPr>
              <a:t>y = f(x);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+mj-lt"/>
              </a:rPr>
              <a:t>    Q = sin(30);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r>
              <a:rPr lang="en-US" altLang="en-US" sz="2400" dirty="0">
                <a:latin typeface="+mj-lt"/>
              </a:rPr>
              <a:t>The assignment operator is still the = sign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8242" y="2468880"/>
            <a:ext cx="874713" cy="609600"/>
            <a:chOff x="2304" y="1968"/>
            <a:chExt cx="624" cy="240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274445" name="AutoShape 13"/>
          <p:cNvSpPr>
            <a:spLocks/>
          </p:cNvSpPr>
          <p:nvPr/>
        </p:nvSpPr>
        <p:spPr bwMode="auto">
          <a:xfrm rot="5400000">
            <a:off x="1882140" y="212598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7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2192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Assignment Through </a:t>
            </a:r>
            <a:r>
              <a:rPr lang="en-US" altLang="en-US" sz="3200" b="1" dirty="0" err="1"/>
              <a:t>scanf</a:t>
            </a:r>
            <a:r>
              <a:rPr lang="en-US" altLang="en-US" sz="3200" b="1" dirty="0"/>
              <a:t>()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          </a:t>
            </a:r>
            <a:r>
              <a:rPr lang="en-US" altLang="en-US" dirty="0" err="1"/>
              <a:t>int</a:t>
            </a:r>
            <a:r>
              <a:rPr lang="en-US" altLang="en-US" dirty="0"/>
              <a:t> variable; 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           </a:t>
            </a:r>
            <a:r>
              <a:rPr lang="en-US" altLang="en-US" dirty="0" err="1"/>
              <a:t>scanf</a:t>
            </a:r>
            <a:r>
              <a:rPr lang="en-US" altLang="en-US" dirty="0"/>
              <a:t>(“%d”, &amp;variable);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/>
              <a:t>&lt;</a:t>
            </a:r>
            <a:r>
              <a:rPr lang="en-US" altLang="en-US" sz="2400" dirty="0" err="1"/>
              <a:t>keyboardinput</a:t>
            </a:r>
            <a:r>
              <a:rPr lang="en-US" altLang="en-US" sz="2400" dirty="0"/>
              <a:t>&gt; 30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400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/>
              <a:t>There is not assignment operator in this case</a:t>
            </a:r>
          </a:p>
        </p:txBody>
      </p:sp>
      <p:sp>
        <p:nvSpPr>
          <p:cNvPr id="275464" name="AutoShape 8"/>
          <p:cNvSpPr>
            <a:spLocks/>
          </p:cNvSpPr>
          <p:nvPr/>
        </p:nvSpPr>
        <p:spPr bwMode="auto">
          <a:xfrm rot="5400000">
            <a:off x="3543300" y="33909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altLang="en-US" dirty="0"/>
              <a:t>                                    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88080" y="3581401"/>
            <a:ext cx="1714500" cy="807721"/>
            <a:chOff x="2400" y="1920"/>
            <a:chExt cx="2160" cy="1440"/>
          </a:xfrm>
        </p:grpSpPr>
        <p:sp>
          <p:nvSpPr>
            <p:cNvPr id="9222" name="Line 12"/>
            <p:cNvSpPr>
              <a:spLocks noChangeShapeType="1"/>
            </p:cNvSpPr>
            <p:nvPr/>
          </p:nvSpPr>
          <p:spPr bwMode="auto">
            <a:xfrm>
              <a:off x="2400" y="3024"/>
              <a:ext cx="0" cy="3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3" name="Line 13"/>
            <p:cNvSpPr>
              <a:spLocks noChangeShapeType="1"/>
            </p:cNvSpPr>
            <p:nvPr/>
          </p:nvSpPr>
          <p:spPr bwMode="auto">
            <a:xfrm>
              <a:off x="2400" y="3360"/>
              <a:ext cx="216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4" name="Line 14"/>
            <p:cNvSpPr>
              <a:spLocks noChangeShapeType="1"/>
            </p:cNvSpPr>
            <p:nvPr/>
          </p:nvSpPr>
          <p:spPr bwMode="auto">
            <a:xfrm flipV="1">
              <a:off x="4560" y="1920"/>
              <a:ext cx="0" cy="144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494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fig0104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3" y="1219200"/>
            <a:ext cx="2730499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5600" y="76202"/>
            <a:ext cx="4148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  <a:latin typeface="+mj-lt"/>
              </a:rPr>
              <a:t>Variables in Memory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5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Numbers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Once information is digitized, it is represented and stored in memory using the </a:t>
            </a:r>
            <a:r>
              <a:rPr lang="en-US" altLang="en-US" sz="2200" i="1" dirty="0"/>
              <a:t>binary number system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A single binary digit (0 or 1) is called a </a:t>
            </a:r>
            <a:r>
              <a:rPr lang="en-US" altLang="en-US" sz="2200" i="1" dirty="0"/>
              <a:t>bit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Devices that store and move information are cheaper and more reliable if they have to represent only two states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A single bit can represent two possible states, like a light bulb that is either on (1) or off (0)</a:t>
            </a:r>
          </a:p>
          <a:p>
            <a:pPr algn="just" eaLnBrk="1" hangingPunct="1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Permutations of bits are used to store values</a:t>
            </a:r>
          </a:p>
        </p:txBody>
      </p:sp>
    </p:spTree>
    <p:extLst>
      <p:ext uri="{BB962C8B-B14F-4D97-AF65-F5344CB8AC3E}">
        <p14:creationId xmlns:p14="http://schemas.microsoft.com/office/powerpoint/2010/main" val="67734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Bit Permutations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31924" y="1371600"/>
            <a:ext cx="768350" cy="1273176"/>
            <a:chOff x="809" y="864"/>
            <a:chExt cx="484" cy="802"/>
          </a:xfrm>
        </p:grpSpPr>
        <p:sp>
          <p:nvSpPr>
            <p:cNvPr id="24592" name="Rectangle 4"/>
            <p:cNvSpPr>
              <a:spLocks noChangeArrowheads="1"/>
            </p:cNvSpPr>
            <p:nvPr/>
          </p:nvSpPr>
          <p:spPr bwMode="auto">
            <a:xfrm>
              <a:off x="809" y="864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1 bit</a:t>
              </a:r>
            </a:p>
          </p:txBody>
        </p:sp>
        <p:sp>
          <p:nvSpPr>
            <p:cNvPr id="24593" name="Text Box 5"/>
            <p:cNvSpPr txBox="1">
              <a:spLocks noChangeArrowheads="1"/>
            </p:cNvSpPr>
            <p:nvPr/>
          </p:nvSpPr>
          <p:spPr bwMode="auto">
            <a:xfrm>
              <a:off x="939" y="1143"/>
              <a:ext cx="2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01951" y="1371601"/>
            <a:ext cx="922338" cy="2012951"/>
            <a:chOff x="1735" y="864"/>
            <a:chExt cx="581" cy="1268"/>
          </a:xfrm>
        </p:grpSpPr>
        <p:sp>
          <p:nvSpPr>
            <p:cNvPr id="24590" name="Rectangle 7"/>
            <p:cNvSpPr>
              <a:spLocks noChangeArrowheads="1"/>
            </p:cNvSpPr>
            <p:nvPr/>
          </p:nvSpPr>
          <p:spPr bwMode="auto">
            <a:xfrm>
              <a:off x="1735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2 bits</a:t>
              </a:r>
            </a:p>
          </p:txBody>
        </p:sp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1854" y="1143"/>
              <a:ext cx="33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491040" y="1371600"/>
            <a:ext cx="922338" cy="3489325"/>
            <a:chOff x="2736" y="864"/>
            <a:chExt cx="581" cy="2198"/>
          </a:xfrm>
        </p:grpSpPr>
        <p:sp>
          <p:nvSpPr>
            <p:cNvPr id="24588" name="Rectangle 10"/>
            <p:cNvSpPr>
              <a:spLocks noChangeArrowheads="1"/>
            </p:cNvSpPr>
            <p:nvPr/>
          </p:nvSpPr>
          <p:spPr bwMode="auto">
            <a:xfrm>
              <a:off x="2736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3 bits</a:t>
              </a:r>
            </a:p>
          </p:txBody>
        </p:sp>
        <p:sp>
          <p:nvSpPr>
            <p:cNvPr id="24589" name="Text Box 11"/>
            <p:cNvSpPr txBox="1">
              <a:spLocks noChangeArrowheads="1"/>
            </p:cNvSpPr>
            <p:nvPr/>
          </p:nvSpPr>
          <p:spPr bwMode="auto">
            <a:xfrm>
              <a:off x="2807" y="1143"/>
              <a:ext cx="440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>
                  <a:latin typeface="Arial Unicode MS" pitchFamily="34" charset="-128"/>
                </a:rPr>
                <a:t>000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011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101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110</a:t>
              </a:r>
            </a:p>
            <a:p>
              <a:r>
                <a:rPr lang="en-US" altLang="en-US" b="1">
                  <a:latin typeface="Arial Unicode MS" pitchFamily="34" charset="-128"/>
                </a:rPr>
                <a:t>111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070602" y="1371600"/>
            <a:ext cx="1938338" cy="3489325"/>
            <a:chOff x="3731" y="864"/>
            <a:chExt cx="1221" cy="2198"/>
          </a:xfrm>
        </p:grpSpPr>
        <p:sp>
          <p:nvSpPr>
            <p:cNvPr id="24584" name="Rectangle 13"/>
            <p:cNvSpPr>
              <a:spLocks noChangeArrowheads="1"/>
            </p:cNvSpPr>
            <p:nvPr/>
          </p:nvSpPr>
          <p:spPr bwMode="auto">
            <a:xfrm>
              <a:off x="4043" y="864"/>
              <a:ext cx="5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hlink"/>
                  </a:solidFill>
                  <a:latin typeface="Arial Unicode MS" pitchFamily="34" charset="-128"/>
                </a:rPr>
                <a:t>4 bits</a:t>
              </a:r>
            </a:p>
          </p:txBody>
        </p:sp>
        <p:grpSp>
          <p:nvGrpSpPr>
            <p:cNvPr id="24585" name="Group 14"/>
            <p:cNvGrpSpPr>
              <a:grpSpLocks/>
            </p:cNvGrpSpPr>
            <p:nvPr/>
          </p:nvGrpSpPr>
          <p:grpSpPr bwMode="auto">
            <a:xfrm>
              <a:off x="3731" y="1143"/>
              <a:ext cx="1221" cy="1919"/>
              <a:chOff x="3936" y="1442"/>
              <a:chExt cx="1221" cy="1919"/>
            </a:xfrm>
          </p:grpSpPr>
          <p:sp>
            <p:nvSpPr>
              <p:cNvPr id="24586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442"/>
                <a:ext cx="549" cy="1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altLang="en-US" b="1">
                    <a:latin typeface="Arial Unicode MS" pitchFamily="34" charset="-128"/>
                  </a:rPr>
                  <a:t>0000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0011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0111</a:t>
                </a:r>
              </a:p>
            </p:txBody>
          </p:sp>
          <p:sp>
            <p:nvSpPr>
              <p:cNvPr id="24587" name="Text Box 16"/>
              <p:cNvSpPr txBox="1">
                <a:spLocks noChangeArrowheads="1"/>
              </p:cNvSpPr>
              <p:nvPr/>
            </p:nvSpPr>
            <p:spPr bwMode="auto">
              <a:xfrm>
                <a:off x="4608" y="1442"/>
                <a:ext cx="549" cy="1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altLang="en-US" b="1">
                    <a:latin typeface="Arial Unicode MS" pitchFamily="34" charset="-128"/>
                  </a:rPr>
                  <a:t>1000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1011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1100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1101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1110</a:t>
                </a:r>
              </a:p>
              <a:p>
                <a:r>
                  <a:rPr lang="en-US" altLang="en-US" b="1">
                    <a:latin typeface="Arial Unicode MS" pitchFamily="34" charset="-128"/>
                  </a:rPr>
                  <a:t>1111</a:t>
                </a:r>
              </a:p>
            </p:txBody>
          </p:sp>
        </p:grpSp>
      </p:grp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1193801" y="5183189"/>
            <a:ext cx="7487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="1">
                <a:solidFill>
                  <a:schemeClr val="hlink"/>
                </a:solidFill>
                <a:latin typeface="Arial Unicode MS" pitchFamily="34" charset="-128"/>
              </a:rPr>
              <a:t>Each additional bit doubles the number of possible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67054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Bit Permutations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924800" cy="2078039"/>
          </a:xfrm>
          <a:noFill/>
        </p:spPr>
        <p:txBody>
          <a:bodyPr lIns="92075" tIns="46038" rIns="92075" bIns="46038"/>
          <a:lstStyle/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Each permutation can represent a particular item</a:t>
            </a:r>
          </a:p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There are 2^N permutations of N bits</a:t>
            </a:r>
          </a:p>
          <a:p>
            <a:pPr algn="just"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/>
              <a:t>Therefore, N bits are needed to represent 2^N unique items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5797552" y="3311526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en-US" b="1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=  2 items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5781677" y="3854451"/>
            <a:ext cx="18293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=  4 items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5781676" y="4398964"/>
            <a:ext cx="1854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8 items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5781677" y="4941889"/>
            <a:ext cx="2008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16 items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5781677" y="5486401"/>
            <a:ext cx="2008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en-US" b="1" baseline="50000">
                <a:solidFill>
                  <a:schemeClr val="hlink"/>
                </a:solidFill>
                <a:latin typeface="Times New Roman" pitchFamily="18" charset="0"/>
              </a:rPr>
              <a:t>5</a:t>
            </a:r>
            <a:r>
              <a:rPr lang="en-US" altLang="en-US" b="1">
                <a:solidFill>
                  <a:schemeClr val="hlink"/>
                </a:solidFill>
                <a:latin typeface="Times New Roman" pitchFamily="18" charset="0"/>
              </a:rPr>
              <a:t>  =  32 items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81114" y="3124201"/>
            <a:ext cx="4035426" cy="2862263"/>
            <a:chOff x="759" y="1874"/>
            <a:chExt cx="2542" cy="180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592" y="1874"/>
              <a:ext cx="709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1 bit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2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3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4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5 bits ?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759" y="2321"/>
              <a:ext cx="13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How many</a:t>
              </a:r>
            </a:p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items can be</a:t>
              </a:r>
            </a:p>
            <a:p>
              <a:pPr algn="ctr"/>
              <a:r>
                <a:rPr lang="en-US" altLang="en-US" b="1" dirty="0">
                  <a:solidFill>
                    <a:srgbClr val="0070C0"/>
                  </a:solidFill>
                  <a:latin typeface="Times New Roman" pitchFamily="18" charset="0"/>
                </a:rPr>
                <a:t>represented by</a:t>
              </a:r>
            </a:p>
          </p:txBody>
        </p:sp>
        <p:sp>
          <p:nvSpPr>
            <p:cNvPr id="25612" name="AutoShape 12"/>
            <p:cNvSpPr>
              <a:spLocks/>
            </p:cNvSpPr>
            <p:nvPr/>
          </p:nvSpPr>
          <p:spPr bwMode="auto">
            <a:xfrm>
              <a:off x="2256" y="2064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5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utoUpdateAnimBg="0"/>
      <p:bldP spid="243717" grpId="0" autoUpdateAnimBg="0"/>
      <p:bldP spid="243718" grpId="0" autoUpdateAnimBg="0"/>
      <p:bldP spid="243719" grpId="0" autoUpdateAnimBg="0"/>
      <p:bldP spid="2437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Relationship Between a Byte and a Bit</a:t>
            </a:r>
          </a:p>
        </p:txBody>
      </p:sp>
      <p:pic>
        <p:nvPicPr>
          <p:cNvPr id="26627" name="Picture 4" descr="fig0105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500313"/>
            <a:ext cx="5791200" cy="230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3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What is the value of this binary number?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8229600" cy="5026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6600"/>
                </a:solidFill>
              </a:rPr>
              <a:t>0 0 1 0 1 1 0 0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0           0         1          0         1         1        0         0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0*2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   +  0*2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 + 0*2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+ 0*2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+ 0*2</a:t>
            </a:r>
            <a:r>
              <a:rPr lang="en-US" altLang="en-US" sz="2400" baseline="30000" dirty="0"/>
              <a:t>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0*128 + 0*64 + 1*32 + 0*16 + 1*8  + 1*4  + 0*2  + 0*1</a:t>
            </a:r>
            <a:endParaRPr lang="en-US" altLang="en-US" sz="2400" baseline="300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0*128 + 0*64 +</a:t>
            </a:r>
            <a:r>
              <a:rPr lang="en-US" altLang="en-US" sz="2400" dirty="0"/>
              <a:t> 1*32 </a:t>
            </a:r>
            <a:r>
              <a:rPr lang="en-US" altLang="en-US" sz="2400" dirty="0">
                <a:solidFill>
                  <a:schemeClr val="bg2"/>
                </a:solidFill>
              </a:rPr>
              <a:t>+ 0*16</a:t>
            </a:r>
            <a:r>
              <a:rPr lang="en-US" altLang="en-US" sz="2400" dirty="0"/>
              <a:t> + 1*8  + 1*4  </a:t>
            </a:r>
            <a:r>
              <a:rPr lang="en-US" altLang="en-US" sz="2400" dirty="0">
                <a:solidFill>
                  <a:schemeClr val="bg2"/>
                </a:solidFill>
              </a:rPr>
              <a:t>+ 0*2  + 0*1</a:t>
            </a:r>
            <a:endParaRPr lang="en-US" altLang="en-US" sz="2400" baseline="30000" dirty="0">
              <a:solidFill>
                <a:schemeClr val="bg2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400" dirty="0"/>
              <a:t>32+ 8 + 4 = 44 (in decimal)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51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645026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8676" name="Picture 4" descr="fig0105"/>
          <p:cNvPicPr preferRelativeResize="0"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791200" cy="230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10600" cy="533400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What is the maximum number that can be stored in one byte (8 bits)?</a:t>
            </a:r>
          </a:p>
        </p:txBody>
      </p:sp>
    </p:spTree>
    <p:extLst>
      <p:ext uri="{BB962C8B-B14F-4D97-AF65-F5344CB8AC3E}">
        <p14:creationId xmlns:p14="http://schemas.microsoft.com/office/powerpoint/2010/main" val="166304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44450" y="152400"/>
            <a:ext cx="9112250" cy="68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What is the </a:t>
            </a:r>
            <a:r>
              <a:rPr lang="en-US" altLang="en-US" sz="2400" dirty="0" err="1"/>
              <a:t>max.num</a:t>
            </a:r>
            <a:r>
              <a:rPr lang="en-US" altLang="en-US" sz="2400" dirty="0"/>
              <a:t>. that can be stored in one byte (8 bits)?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6600"/>
                </a:solidFill>
              </a:rPr>
              <a:t> 1 1 1 1 1 1 1 1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1           1         1          1         1         1        1         1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1*2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   +  1*2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 + 1*2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+ 1*2</a:t>
            </a:r>
            <a:r>
              <a:rPr lang="en-US" altLang="en-US" sz="2400" baseline="30000" dirty="0"/>
              <a:t>0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1*128 + 1*64 + 1*32 + 1*16 + 1*8  + 1*4  + 1*2  + 1*1</a:t>
            </a:r>
            <a:endParaRPr lang="en-US" altLang="en-US" sz="2400" baseline="300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128 + 64 + 32 + 16 + 8 + 4 + 2 + 1 = 255 (in decimal)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Another way is:   1*2</a:t>
            </a:r>
            <a:r>
              <a:rPr lang="en-US" altLang="en-US" sz="2400" baseline="30000" dirty="0"/>
              <a:t>8</a:t>
            </a:r>
            <a:r>
              <a:rPr lang="en-US" altLang="en-US" sz="2400" dirty="0"/>
              <a:t> – 1 = 256 – 1 = 255 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35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1981200" y="2362200"/>
            <a:ext cx="5410200" cy="3810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Day 1</a:t>
            </a:r>
            <a:endParaRPr lang="en-US" sz="2200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983867"/>
            <a:ext cx="579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Introduction to Linux,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vi editor  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C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7028C0"/>
                </a:solidFill>
                <a:latin typeface="Bookman Old Style" pitchFamily="18" charset="0"/>
              </a:rPr>
              <a:t>Data Types in C &amp; Operators in C</a:t>
            </a:r>
          </a:p>
        </p:txBody>
      </p:sp>
    </p:spTree>
    <p:extLst>
      <p:ext uri="{BB962C8B-B14F-4D97-AF65-F5344CB8AC3E}">
        <p14:creationId xmlns:p14="http://schemas.microsoft.com/office/powerpoint/2010/main" val="127062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914401"/>
            <a:ext cx="8915400" cy="803275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C00000"/>
                </a:solidFill>
              </a:rPr>
              <a:t>What would happen if we try to add 1 to the largest number that can be stored in one byte (8 bits)?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0725" y="1524000"/>
            <a:ext cx="5791200" cy="4953000"/>
          </a:xfrm>
        </p:spPr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    1   1   1   1   1   1   1   1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+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                                  1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-------------------------------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1   0   0   0   0   0   0   0   0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    0   0   0   0   0   0   0   0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5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6388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000" b="1" dirty="0">
                <a:solidFill>
                  <a:srgbClr val="C00000"/>
                </a:solidFill>
              </a:rPr>
              <a:t>Variable Naming Rules: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can contain </a:t>
            </a:r>
            <a:r>
              <a:rPr lang="en-US" sz="2000" dirty="0">
                <a:solidFill>
                  <a:srgbClr val="7028C0"/>
                </a:solidFill>
              </a:rPr>
              <a:t>letters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28C0"/>
                </a:solidFill>
              </a:rPr>
              <a:t>digits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28C0"/>
                </a:solidFill>
              </a:rPr>
              <a:t>and _</a:t>
            </a:r>
            <a:r>
              <a:rPr lang="en-US" sz="2000" dirty="0"/>
              <a:t>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First character must be a letter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should start with letters.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Keywords (e.g., for, while, do, if, switch etc.) cannot be used as variable names  and are reserved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Variable names are case sensitive.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Example: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x, X; </a:t>
            </a:r>
            <a:r>
              <a:rPr lang="en-US" sz="2000" dirty="0">
                <a:sym typeface="Wingdings" panose="05000000000000000000" pitchFamily="2" charset="2"/>
              </a:rPr>
              <a:t> x and X are </a:t>
            </a:r>
            <a:r>
              <a:rPr lang="en-US" sz="2000" dirty="0"/>
              <a:t>two different variables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 Definition &amp;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Variable Definition:</a:t>
            </a:r>
            <a:r>
              <a:rPr lang="en-US" sz="1800" dirty="0"/>
              <a:t> A variable definition means to tell the compiler where and how much to </a:t>
            </a:r>
            <a:r>
              <a:rPr lang="en-US" sz="1800" b="1" dirty="0">
                <a:solidFill>
                  <a:srgbClr val="006600"/>
                </a:solidFill>
              </a:rPr>
              <a:t>create the storage </a:t>
            </a:r>
            <a:r>
              <a:rPr lang="en-US" sz="1800" dirty="0"/>
              <a:t>for the variable.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</a:t>
            </a:r>
            <a:r>
              <a:rPr lang="en-US" sz="1800" b="1" dirty="0">
                <a:solidFill>
                  <a:srgbClr val="7028C0"/>
                </a:solidFill>
              </a:rPr>
              <a:t>Examples: 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, j, k;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char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ch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Variable Declaration:</a:t>
            </a:r>
            <a:r>
              <a:rPr lang="en-US" sz="1800" dirty="0"/>
              <a:t> A variable declaration provides assurance to the compiler that </a:t>
            </a:r>
            <a:r>
              <a:rPr lang="en-US" sz="1800" b="1" dirty="0">
                <a:solidFill>
                  <a:srgbClr val="006600"/>
                </a:solidFill>
              </a:rPr>
              <a:t>there is one variable existing with the given type and name </a:t>
            </a:r>
            <a:r>
              <a:rPr lang="en-US" sz="1800" dirty="0"/>
              <a:t>so that compiler proceed for further compilation without needing complete detail about the variable.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</a:t>
            </a:r>
            <a:r>
              <a:rPr lang="en-US" sz="1800" b="1" dirty="0">
                <a:solidFill>
                  <a:srgbClr val="7028C0"/>
                </a:solidFill>
              </a:rPr>
              <a:t>Example: </a:t>
            </a:r>
          </a:p>
          <a:p>
            <a:pPr>
              <a:buNone/>
            </a:pPr>
            <a:r>
              <a:rPr lang="en-US" sz="1800" dirty="0">
                <a:solidFill>
                  <a:srgbClr val="7028C0"/>
                </a:solidFill>
              </a:rPr>
              <a:t>			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extern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dssd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	</a:t>
            </a:r>
            <a:r>
              <a:rPr lang="en-US" sz="1800" kern="1200" dirty="0">
                <a:solidFill>
                  <a:srgbClr val="006600"/>
                </a:solidFill>
                <a:latin typeface="Bookman Old Style" pitchFamily="18" charset="0"/>
                <a:sym typeface="Wingdings" panose="05000000000000000000" pitchFamily="2" charset="2"/>
              </a:rPr>
              <a:t> Declaration</a:t>
            </a:r>
            <a:endParaRPr lang="en-US" sz="1800" kern="1200" dirty="0">
              <a:solidFill>
                <a:srgbClr val="006600"/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main()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{</a:t>
            </a: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	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dssd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  <a:r>
              <a:rPr lang="en-US" sz="1800" kern="1200" dirty="0">
                <a:solidFill>
                  <a:srgbClr val="006600"/>
                </a:solidFill>
                <a:latin typeface="Bookman Old Style" pitchFamily="18" charset="0"/>
                <a:sym typeface="Wingdings" panose="05000000000000000000" pitchFamily="2" charset="2"/>
              </a:rPr>
              <a:t> Definition</a:t>
            </a:r>
            <a:endParaRPr lang="en-US" sz="1800" kern="1200" dirty="0">
              <a:solidFill>
                <a:srgbClr val="006600"/>
              </a:solidFill>
              <a:latin typeface="Bookman Old Style" pitchFamily="18" charset="0"/>
            </a:endParaRPr>
          </a:p>
          <a:p>
            <a:pPr>
              <a:buNone/>
            </a:pPr>
            <a:endParaRPr lang="en-US" sz="1800" kern="12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>
              <a:buNone/>
            </a:pP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			}	</a:t>
            </a:r>
          </a:p>
        </p:txBody>
      </p:sp>
    </p:spTree>
    <p:extLst>
      <p:ext uri="{BB962C8B-B14F-4D97-AF65-F5344CB8AC3E}">
        <p14:creationId xmlns:p14="http://schemas.microsoft.com/office/powerpoint/2010/main" val="1562141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Keywords in C</a:t>
            </a:r>
          </a:p>
        </p:txBody>
      </p:sp>
      <p:sp>
        <p:nvSpPr>
          <p:cNvPr id="1026" name="AutoShape 2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MTEhUQExQSFRMXGRgVGRUWGREVFRQXGCIiFhgZFxgYKCggGRolGyAXITEhJiosLi4uFx80ODgsNzQvMSsBCgoKDg0NGA0PGSscFh8sKysrLCw3NywsOCs3Nys3KzY4Nys3KywsLCw3KzcrKzcrKysrKzcyNzc3Nzc3KywrLP/AABEIAL0BCwMBIgACEQEDEQH/xAAbAAEAAgMBAQAAAAAAAAAAAAAABQYDBAcCAf/EAEcQAAIBAwEDBgcNBwQDAQEAAAECAwAEERIFEyEGFCIxU9EyQVGRk7PTBxUXIzM1VFVhcXJ0lDRCc4GCsrQWJFLBYqGxokP/xAAVAQEBAAAAAAAAAAAAAAAAAAAAAf/EABQRAQAAAAAAAAAAAAAAAAAAAAD/2gAMAwEAAhEDEQA/ALzSlKBSlKBSlKBSlKBSlKCAsNn852hcws82FMOkLPdxKoMKMQFidRxYk9XWasv+g4+0uf1W0Pa1E8kvnW7++H1EddIoOaTbEhErRKL9wrBGcXV4qKxwTjXOGfAIyVBHWOJBFY9o7JgilMAF/IwjSU6Lu6A0yF1UDeTqSco3AfZVknW4hu2YRQyQyEHUzyI8fibCBGDnH2rWnt21uUvhdxRwyRvFFHh3lQoYzI2dKxtqHTHDI6qIh0stnlIn51c/HcETnG1DKSM5XdrIWDAhgRjgVIrPZbJ2fLHvUvHKBimTe3y4YErghpQQchseXFRV1ybvFwq6Wj1xzaiZI/jVl5xKd0oOQzE6QX6PAY8ZyLsO9jDqAhR3mdhrkjLiZi4YlUJBTLAoD0uHSHUSpHlDyfitIxKwvpEyATHd3Q0lmCLnXOuclvF5DWbZ/Ju3lTeb24TpaCGvLwlWzgKSsxGo8OGfGK3NlbJmbZcdrLhnjFupyWwwhZGfBxk5CnHV1jOKgrmzcXhWPO70rLIoDALdaGhGD1N8SVJA8EpGfHQTNtyStpCRHcyuVwSFvL5tIPEE4l4ZFYzyYtAm950+7J06+e3ugt5NW+xn7KrPJ/YtzPbxLhIitobcadept6qE7xSq6ACvFekSWPEePdk2DesjuAkdwXLa99IwU6BGHxugH6PRKEAEKvSHiCy/6Dj7S5/VbQ9rULyv5Oc0txcxyXGtZrcdK4vXUhpURgVeQqQQSCCPHV/2OzGJdYIbHHNV/wB1H9gb+NaevjoMVy+rQ2AupFJAAAz9wrDXt/Bj/Av/AHXigUpSgUpSgUpSgUpSgUpSgUpSgUpSgUpSgUpSgUpSg122HFvudJNJHI4XeBXmXJUBAcLwHRAHCtrmh+lT+mua80oPXND9Kn9Nc05ofpU/prmvNKD1zQ/Sp/TXNOaH6VP6a5rzSgjeSxkms7eaS7nMjxo7fGzjpEZPBeA/lUg2zgWDG6myOo7654VDcifm+1/gp/8AKm6D5Hs/T1XUwzx+Wua980P0qf01zXmlB65ofpU/prmta/2OsybuS4lZcq2GluGXUhDqSDwOGAP8qz0oM1yFGlVOoKoXPEcR99YaUoFKUoFKUoFKUoFKUoFKUoFKUoFKUoFKUoFKg73a84uTawQRyFYllLPKYuDMyYACNnwf/deud3/0W2/Uv7KgmqVC87v/AKLbfqX9lTnd/wDRbb9S/sqCapULzu/+i236l/ZU53f/AEW2/Uv7KgmqVC87v/ott+pf2VOd3/0W2/Uv7KgmqVC87v8A6LbfqX9lTnd/9Ftv1L+yoPnIn5vtf4Kf/Km6rGxI7+3t4rfm9s27RU1c4ddWOGcbo489bvO7/wCi236l/ZUE1SoXnd/9Ftv1L+ypzu/+i236l/ZUE1SoXnd/9Ftv1L+ypzu/+i236l/ZUE1SoXnd/wDRbb9S/sqc7v8A6LbfqX9lQTVKhed3/wBFtv1L+yrPsDabTo7OgjdJHhZQ2sZQ4JDYGR/Kgk6UpQKUpQKUpQKUpQKVpXe1I45FiIcuylwqI7nSpCk9EcMEjz1898x2dz6GbuoN6laPvmOzufQzd1PfMdnc+hm7qDepWj75js7n0M3dT3zXsrjyfIzdR6/FQRtv86zflIfWSVYKpEGw1W9a5LXzQlFAhKXR4gk6WP70QzkIcjJPiAzaffQdnc+hm7qDepWj75js7n0M3dT3zHZ3PoZu6g3qVo++Y7O59DN3U98x2dz6GbuoN6laPvmOzufQzd1eRtiPXHGwlRpW3aa45EUsQWxqIwOAPmoJCle5oipKnrH8+vjXigUpWntHaUcOjXqzI2hAqs5ZsFsYX7AfNQblK0ffRezufQzd1PfMdnc+hm7qDepWj75js7n0M3dT3zHZ3PoZu6g3qVo++Y7O59DN3U98x2dz6GbuoN6oDkf4Nz+buP8A6K3Lq8SRDG0d1g/8Yp1YHxFWAyrDxEdVQHJTZfNTI8jXszM7suqO4wqt4yuMGUjwmx9g4UFypWj75js7n0M3dT3zHZ3PoZu6g3qVo++Y7O59DN3U98x2dz6GbuoN6laPvmOzufQzd1PfMdnc+hm7qDepUXdbeijAaRZkUsq6milC6mOlQTjhk1YRsuU8QAR5Qy4oKhtBQdqWgPUYZf7469StIL2bdpLiOd9RaUmBogo+LWEselnHEIuOJ1eI49tS7raFpcMkpiEciF0imlAYujAfFqTnAJq1xbesFkeUJdZfJb/Y7R4k8CT8V1mgricqgY47k28Yd7UziMSSbviY9KnhjV0jlscOrjW7/qpVdw9tDpinhgcq0mWE+jS6AjA07xMgnjg9XDOZ7jZhUJu7nSo0Acx2jgJw6A+K4LwXh9gr2b3Zx1ZS6OrSzZsdo9Jk06GPxXFhpTB8WkUGtd8rok3mmCNxu2lhbMqLJpcRlSWHUdQIcAjr6xxOyOUSCTcPBEJWaHRgvoeJ8mVskZymibh48J1Z4aIh2WGLCO545B/2G0OOTqI+S6s4P30uru1e4jlJuysalE/2O0RoVsNJk7vLlmUeQADHjJIbO1LFZtoGIGVE5vA6hJZ4lVmebUxEbAMSFTwsjo/fUds3lYEij3kcc2HSN5AGBdJJTDHNqUbsak0yY8eTjAxUptnaOzLiQM6TGVVCkGxv2Yx8cBlMWSuS3Xw4mte8GzJGDslyX6I1Gw2gT0Tlf/5funq8lBg2dymJRw8cDyby5CALL0o4ZGXqUHAA0AseAyM5Jrb28YbrZsd/CJYmIgYBJZ48CVo9Stu2AY4JGTnHHGKwzJsxs9C54nUf9htDi3UT8l1kdflqRs9qbPS3NrpujHwwvMdo6RpwVwN1wwQMfcKDQsdspCeavEGkDgqWeSQm3ZGlMrM5LHpK8fEniF8VebXljHu0mltowsls1yojdmwUCko2RxB1jpAcMEYPDOO4uLV7jfM10QE3SYsdoLu4/CYZ3eXLPxJ4DCqABxJx8no7CCMRstyQFWMnmG0AZFUY6WIvHxOPtNBuz8qERGZrZQqthpSlyEEenVrKFQ4AbKk9QADE8cDD7pcUe72fIigZul4jybuQ17C7LCGPdT6ckgGw2iQCeHZeQDzVoctL+KaOyigW5bd3Idi9teRKq6HXJaVFXrIHX46Cy3fhf0p/aKw1mu/C/pT+0VhoFVbl112X5kf2PVpqr8u0bTayBJGWO4VnKJJJpXQ4yQgJxnAoLnyi2UxtEMCZYFWdFd4nljwQVSReKNkq2QRnTjIBzUBb8p4kSNI4HlIhSUq++eUhmaPd6hr+MG7fLO2CdPE5JEzccorGaFY5EuWwARmy2iwBxjI+K8hPnqMkbZjBMx3GU8E8w2hhRw6KjdcBwHD7KDO3KSMxS3C28ZiR2iVdTBy4kEAaRgCI0L5J8IhePXwGOflKqPuDbwmXeRrq1SCMpIrvq6shlKN0eOQVORnh65xs3W7iO4zIpWT/AGG0PjARg6viuOQB1+SscMmzVAAS5AVta4sdojDY06vkuvTwz5KBFykWQbtbeETAT69TuF+JfdDRgZ6XhZI6P/lUbyW5TItvaLJGsilbaKR/jNaNJGpDMxGktkglc5w2fIDJ3cmzHOox3GQSwzYbQOGbix+S62PE+WtVbfZYIIS5BGnBFhtDhowEx8VwwAAPsFBsQ8rI1VJp7eNYGMylkZ2ZDGC0erIA6YSTh4iUHHNZNv4kjssqY2kkxKsUk0Y1bp3K60KsVDgffitTak1m0KwJzoRa1kaPmO0ekyEOmG3fRAcajgZPAcBnMhdbS2fLAkEi3LaDqBNltElXxjI+K4HBI+40Gha7R5vJNbErPpkVYy4lkdfixI8RZcs5XIOpjwD4JOKw2nK9Xk3m7hWBra3lCEOzRyyl1K6kGXywRQAOPDAya3JH2ayCNkuCFOUHMNoAIeOSo3XAnJz5cmsax7L0hd3ccF0D/YbQwE/4gbrwfsoJfYdxDfJPA8Rikik3baHmiJwFkDKylXTgwBGfERxFVbYW1RawpLMryrJFIQzSzSO08Y1pGokYgF119WOKVYNh7RsLVmaNboauJAsdojJwBk4i4nAHH7KjtsT2brHGnOVhRxJuhYbQHTX5MhjH0VUktgDJIXjjIIZ/9UKGk1W0JSKaKB9LtqO8EeWUEY4NJwBOWA8Xj9jlQjF93aa1+OC8JlOqNtChmK6SGwx6JJGAOOeEbaxWK3DzEXJLsH1Gx2hqU6FjwDus/uk5/wDI1Il9ma2cR3GXGGzY7R6XjOfivKB5qCL5eXkVxsgzIFyJ4VJUOuCJQpBV8MpGMEHiDmr5yfP+2i/DXO+WktubBre1S5LGWF9HNL6JAFcMxy8YUeM8TXROT37NF+GgiFn6OgqjDOrpAnB6vEa+78dnF5m76w0oM2/HZxeZu+m/HZxeZu+sNKDNvx2cXmbvpvx2cXmbvrDSghLeUe+sx0R/skPDDY+Uk49dWHfjs4vM3fVHtrfaHvnIzLCIzDGhnCvpZFZmAVSflTkgjJAxnxgG5Ggzb8dnF5m76b8dnF5m76w0oM2/HZxeZu+m/HZxeZu+sNKDNvx2cXmbvoZl8cUXmbvrDSgyTyl2LHAJxwHVwGKx0pQKyxTYDKVVg2MhgT1dXV99YqUGYTjs4vM3fTfjs4vM3fWGlBm347OLzN30347OLzN31hpQZt+Ozi8zd9N+Ozi8zd9YaUGbfjs4vM3fVf5LygTX/QjOboniG4fFx8Bx6ql5w2k6NOvHDUCVz9uCD9n2Zzx6qqXI6S7Nxd72BIUM5ZiWLlm0KumPGMjAVtZ/5AYPiC7b8dnF5m76b8dnF5m76w0oM2/HZxeZu+m/HZxeZu+sNKDNvx2cXmbvpvx2cXmbvrDSgytMp4GOLzN31tR7WdQFVYwBwAAPD/3WhSgq9nybhvNo3ayxxMQ0PSdFY43ERwCfFnNWH4LLTsrf0Sd1YOR3znefii/x4quu2drrbhMqzvI27jRdOWbBc5LEBVVFZiSepeGSQCFR+Cy07K39EndT4LLTsrf0Sd1S8nLOKOWOO4EcCukr7x5VCjdtGoGSADnWTnIxp8eeE4dqwCRYTNDvXAKx601uDxBVc5IwCeHkoKZ8Flp2Vv6JO6nwWWnZW/ok7qtj8obQDUbm2A1aMmWIDVgNpznrwVOPIwrLebZt4m0SzwoxUuFZ0VioySwBOSMA8fsNBTvgstOyt/RJ3U+Cy07K39EndVosuU9nLFHcLcQiOXGgs6Lk8OjgngwyAR1g1vw30Tu0ayRs6eEispZMkgalHEcQRx8hoKR8Flp2Vv6JO6nwWWnZW/ok7qv9KCgfBZadlb+iTup8Flp2Vv6JO6r/AEoKB8Flp2Vv6JO6oPlRyOhsGtLiBYkk50ihkRVOCkhPEeLgK63VK91L5K0/Nx+rloMt85LknrIU/wD5Fa9Zrvwv6U/tFYaBVX5b26yGzR1VlM5BVgGU/FSdYP24P8qtFV3lb8pZfmD6qSgmIfcutCoO6t+IB+STur38Flp2Vv6JO6r1beAv3CsG2NoC3hecgtpHBRjU7Hoqi54ZZiFGfGaCmfBZadlb+iTup8Flp2Vv6JO6rRs/lJbSxxSb1EMwGhHZFcsSF0gE8WDMq4HjIFZByis8K3OrbDHSp3sWGOFbCnPE4ZD/AFr5RQVP4LLTsrf0Sd1PgstOyt/RJ3VdhtCHh8bH0nMQ6S8ZFzqjHlcaWyvX0T5K2aCgfBZadlb+iTup8Flp2Vv6JO6r/SgoHwWWnZW/ok7qfBZadlb+iTuq/wBKCgfBZadlb+iTup8Flp2Vv6JO6r/SgoHwWWnZW/ok7qfBZadlb+iTuq/0oOP8vOQdvaWbXMSQq6SQYZY1VhmVF4EffXStj3DPDG7cWI4ny1B+6582S/xLf1yVL7B/Z4/w0FU5HfOd5+KL/Hiq0crtlSTJG8TASwvrUMCVcFSjo2OOCD1jqIB49Rq/I75zvPxRf48VWzlFto2z2wwCksrRvkEkKsMswK8evUijjngT99BA3ezJbia3mdETdpLEypqPyhjIIYgeJGzw/eFV3/S98kcMBfUkDWpQgygLzfRqAQdE6ipIZskasfbVtn5e2+4adElYiHnCIwCGWPhxUnqAyuc8eIODwrdXlhbcMlxxRGJAxE8mAivgnicr1ZwGBOAaCnPyZvBbLCG6OiWN0zKgLScRJ0MFsdLKHAOrJ6q3dg7IuoXOvDRS6C56YdWSNYeGPCXCKQDjGW8tWOLlhbsqsglYuWCKE6TBPDYA9SA8NRwCcAZyM/By0tCiyBm0FBIx0kGKMkoHkB4qCQ3DGei3DgaCkx8kLlIljzqAhFtIuudFeNcgMNPHpAnKkHxceHG1ckdivDJKWPRdzIOvjkBRqz1kAAZ+ypvZe3IrhpFj1fFs0ZJGFLKSrBT+9gjrHDiPtxJ0ClKUClKUCqV7qXyVp+bj9XLV1qle6l8lafm4/Vy0Hu78L+lP7RWGs134X9Kf2isNAqu8rflLL8wfVSVYqrvK35Sy/MH1UlB1W28BfuFQvLHZj3EccasQokWRwCys2gExhSvViTQ+f/DHjqatvAX7hVe5b7fe0FvoeGPeytG0kyNIqARvIOirpxLKo8Lx0Fa2XyRnt7mM6sxJv9PhFwJ2jkOWPjBWQfcwrVueSN2tktmHBQQG3YAyourAXeAJjWOvotw4541ZtmcuozEHuFdHVdcpVG0RoSVWRs8VVgpbHEgdflraPK2NZGibVI2uRUESHOIwpYMSxBPSzq6IOQMZ6wqOx7CY32enu1OekrDFyyiKR0LdYEQAyOGZX6zmupKMACqivLW13+dL7vm6XAnxwKvr6OjwwehjGM5OMeXefljbAhDvBIXEYj05fUytIp4EjSVV+OcDSQcUFhpXlHBGRxFeqBSlKBSlKBSlKCm+6582S/xLf1yVL7B/Z4/w1Ee6582S/wAS39clS+wf2eP8NBVOR3znefii/wAeKrdyk2KLkRcSGicyLjGCWR4TnPi0ux+8CqjyO+c7z8UX+PFU17oO0JIRa7sydOdlZY2CM6iGVwNRIwAyq3X+7QR59z9TDHFqfoQtbA5XJjYINR4eGNC/ZxPCvI5DESLLqJbK6+jAd4VAUMSVypKhQdOOodVYIOU0sNyUOpzIlqiJJIdKuwlZizDUAcKckA5KgceFb13y+0RM+5UyR73eRB5S2IsZaMrGcqQettABIB45wGpe8kWghjaLeGSIsFZWiD6G4sra1KkEhfFnog1obG5EO8cbsdMiqqNgRurgEvjMik8Cz9IYJz5rJsHlQ891PCyIYQy7tgW1YKI+HBGM5Y8c/Z9tWwCgr/Jnk8LYvxJDM7jOCQZGLkcPECSB9lWGlKBSlKBSlKBVK91L5K0/Nx+rlq61SvdS+StPzcfq5aD3d+F/Sn9orDWa78L+lP7RWGgVXeVvyll+YPqpKsVV3lb8pZfmD6qSg6rbeAv3CovlHsQXO5OWDQuZFxgAlkaI5+zS56scQKlLbwF+4VC8snuFhR4A7BXzKkZVJZI9LDEbHgDr3Z6xkKRkUEZt3kUspLI0iiRBFNGCumZRnryCVOCwypBIP3Yx2/IsrMJtRPSdscNPxmnUOrqGgY+81HLy8kjLMEWa3W1hmXpOsxLGQENqGNR0gcSMY+3Amv8AWeFlLRrri3OQHJVt6QpwxUHC58nHHioI34PlGAGcputwVJTpICSrE4yGUsxBGOvjmvVtyFKlCzszRybwHECaui0eGEarkYYny5+zhWxtfllLze7nt449MKT6Wdn1F4QQxMYXGnUrYy3HA6gc19TlyQk+uJQ8NulxgO2HLGQaclQQBuxxx+91cOIXGFNKhfIMV7qlzcvQrOu6GN8beM6nbWwVpGZlRCVUIp6skkYwBxqe5ObaF1Fr0NGwLKUOr90ldQ1AEqcZBIBwRwFBLUpSgUpSgUpSgpvuufNkv8S39clS+wf2eP8ADUR7rnzZL/Et/XJUvsH9nj/DQVTkd853n4ov8eKrvtbZsc4TWBlG1qT+6xBQkf0sw/nVI5HfOd5+KL/HiqR90x4wLIzbrd85bO90bv5CcDVr6PXjGfHigl9qcloJzqZV4hAT5d3koc+IqSSCPLUfLyDt2UKVXgGXqwCrnU4bHhajxOc5PHrqrx7b5pIywSiOxkkRRLhd1G2gs5h1fFqjNu11eBq1+OtyHl+6qN8yJmG4KMQFEzxOVidAessmltI69XDhQWrZHJyKGXeRkawAj48eAMBh5cY49eMVPJIDxBB4kcCDxBwR94ORXIo+VcqXE8kcqCR3gYQEKTcMYolYAdfEZxp8HrORXq05VSW4cKwjje4v23jGIBXE7FEJk6PS1MfL8WceUB12lR+wr5poUkdQrlRqCnK6scdJ8a56jUhQKUpQKUpQKpXupfJWn5uP1ctXWqV7qXyVp+bj9XLQe7vwv6U/tFYazXfhf0p/aKw0Cq7yt+UsvzB9VJViqu8rflLL8wfVSUHVbbwF+4Vr7V2ck6aG8RyOLLg9XWpB6s1sW3gL9wqr8vp901lcEhUjuG1ueCoHhljBYngBqZRk+NhQZW5FQEAaVyF3eAMLu/EmBw0jxDxZr7f8jIJSrMqlwFBYjwgp1JnylTkgnqzwqrx7blF05gkAhuZ3YOqo+8VIY01RluHhqelgggfcaw/6xmHxxWMTCGFJJAg4ATPE8h8ehV1OFJwDn7aC4pyQhDMwC/GKUlBzplDDQ2pepiV4ZI6qwXHIeB1VSoOkaATqOUzkK3/IAkkZzgnhVfj5YztIkKTK8bSlFnVI2Lru9ZUEdAsr8NQGMHGMgmrVyK229zBmUDeI8sbEDAbdSNFqx4idOcfbQeByPgKPGwBDnUevOvr1A9YP2ipPYuylt00L1fzJ/mTxNSNKBSlKBSlKBSlKCm+6582S/wAS39clS+wf2eP8NRHuufNkv8S39clS+wf2eP8ADQVTkd853n4ov8eKrztExMVgkIBk1FRx6WjicHygHNUbkd853n4ov8eKrFy8tJGt1nhUvNbSJOijgWHGOVR9piaQDxZxQb1pZW7hwp16WMbHicMvWMnyV8i2dA+pBxKNpbryGwGxk/YR565vHBcoucTtqhyjQu0YF2zPJM7AMBlnZSC2VAB/nsG7vN4zTCd4zMC27Z1yu4jQFdJB3W9Eh0rjpEHGM0F7sLC2mUPESVBdc9IHKMUYYPHwgR/KtxtjxYI09f8A1Vc9zSJ0hZZAwIeQ4Y5YBnZhk5OSQQc5PXVzoMVvAEXSOqstKUClKUClKUCqV7qXyVp+bj9XLV1qle6l8lafm4/Vy0Hu78L+lP7RWGs134X9Kf2isNAqu8rflLL8wfVSVYqrvK35Sy/MH1UlB1W28BfuFam2r2CNVWdsCQ6FGHYswBcgBQT4IY/cDW3beAv3Cqj7pdvIy2roJcRzMzNGAWRTFJGDxzwLMo6vHQT9ns+FkDLkg4YE5B+zgeI+41mbZMRbUV41zracF0wmMLXGrmsbQYd0+PTeNnQpALk7vIYYPAY66zLtm6DhCs3Runl156BiZX0jOclQzKNOOBXq6jQXxdixDxZ8mfF91bcNqqksBxPXXKbG0vGSMM10C1sQ/wAdcZFwANJyG4OMv1cOAznAqe2zfXbWtu+GOCROFD51aeiSI3RiobVkAniV4Y4gL4HGSuRkAEjxgHODjyHB8xr1XIBBerK8ymZpHtYUWTUylzGZNakMxCSaGUAtwyc5zqNXfktfjATTOFbUcyFm0FdI0sZGLZOeGMjoN1eMLRSlKBSlKBSlKCm+6582S/xLf1yVL7B/Z4/w1Ee6582S/wAS39clS+wf2eP8NBVOR3znefii/wAeKuikZ4VzGbYj84e6hurmBpNOtU3BUlVWIEa0JHRUcONZ+a3f1le+az9lQdDNsmNOkY8lObJ1aR5K55zW7+sr3zWfsqc1u/rK981n7Kg6JFCq+CAPurJXN+a3f1le+az9lTmt39ZXvms/ZUHSKVzfmt39ZXvms/ZU5rd/WV75rP2VB0ilc35rd/WV75rP2VOa3f1le+az9lQdIpXN+a3f1le+az9lTmt39ZXvms/ZUHSKpXupfJWn5uP1ctRnNbv6yvfNZ+yrXvNjTSmPfXt1KI3Eiq4ttOoAqCdCKepj4/HQT134X9Kf2isNe5ZNRz1cAPMAP+q8UCq7yt+UsvzB9VJViqM27scXKoN5JE8b7xHTRkHBQ5DA5GGPkoOjW3gL9wr1JGGGGAI8hrnKWd2AB75XvD7LP2dfea3f1le+az9lQdCS2QdSgV8a0Q9ar5q59zW7+sr3zWfsqc1u/rK981n7Kg6IIF/4im5XGMDHkrnfNbv6yvfNZ+ypzW7+sr3zWfsqDoQtU4DSOFFtUByFFc95rd/WV75rP2VOa3f1le+az9lQdIpXN+a3f1le+az9lTmt39ZXvms/ZUHSKVzfmt39ZXvms/ZU5rd/WV75rP2VB0ilc35rd/WV75rP2VOa3f1le+az9lQS3uufNkv8S39clS+wf2eP8NUjaexJriMwzX928ZKsVYWuklCHXOmMHrA8dWiw2juo1j06tIxnOM/yxwoP/9k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8077200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3886201"/>
            <a:ext cx="8229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Total keywords - 32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Additional </a:t>
            </a:r>
            <a:r>
              <a:rPr lang="en-US" b="1" dirty="0">
                <a:solidFill>
                  <a:srgbClr val="FF0000"/>
                </a:solidFill>
                <a:latin typeface="Bookman Old Style" pitchFamily="18" charset="0"/>
              </a:rPr>
              <a:t>C99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key words (Total -5): 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inline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For writing inline functions (Discuss in functions)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_imaginary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– To declare imaginary values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_complex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To declare complex variables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a+ib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_</a:t>
            </a:r>
            <a:r>
              <a:rPr lang="en-US" b="1" dirty="0" err="1">
                <a:solidFill>
                  <a:srgbClr val="7028C0"/>
                </a:solidFill>
                <a:latin typeface="Bookman Old Style" pitchFamily="18" charset="0"/>
              </a:rPr>
              <a:t>Bool</a:t>
            </a: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To declare a Boolean type variable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stdbool.h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)</a:t>
            </a:r>
          </a:p>
          <a:p>
            <a:pPr lvl="2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28C0"/>
                </a:solidFill>
                <a:latin typeface="Bookman Old Style" pitchFamily="18" charset="0"/>
              </a:rPr>
              <a:t>restrict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To declare restricted pointers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2"/>
            <a:ext cx="2362200" cy="3657599"/>
          </a:xfrm>
        </p:spPr>
        <p:txBody>
          <a:bodyPr>
            <a:noAutofit/>
          </a:bodyPr>
          <a:lstStyle/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money$owed</a:t>
            </a:r>
            <a:r>
              <a:rPr lang="en-US" sz="1800" dirty="0"/>
              <a:t>;  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total_count</a:t>
            </a:r>
            <a:r>
              <a:rPr lang="en-US" sz="1800" dirty="0"/>
              <a:t>;    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score2 ;		</a:t>
            </a:r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2ndscore;    </a:t>
            </a:r>
          </a:p>
          <a:p>
            <a:pPr marL="624078" indent="-514350">
              <a:buNone/>
            </a:pPr>
            <a:endParaRPr lang="en-US" sz="1800" dirty="0"/>
          </a:p>
          <a:p>
            <a:pPr marL="624078" indent="-514350">
              <a:buNone/>
            </a:pPr>
            <a:r>
              <a:rPr lang="en-US" sz="1800" dirty="0" err="1"/>
              <a:t>int</a:t>
            </a:r>
            <a:r>
              <a:rPr lang="en-US" sz="1800" dirty="0"/>
              <a:t> long;</a:t>
            </a:r>
          </a:p>
          <a:p>
            <a:pPr marL="624078" indent="-514350">
              <a:buNone/>
            </a:pPr>
            <a:endParaRPr lang="en-US" sz="1800" dirty="0"/>
          </a:p>
          <a:p>
            <a:pPr marL="624078" indent="-514350">
              <a:buNone/>
            </a:pPr>
            <a:r>
              <a:rPr lang="en-US" sz="1800" dirty="0"/>
              <a:t>_</a:t>
            </a:r>
            <a:r>
              <a:rPr lang="en-US" sz="1800" dirty="0" err="1"/>
              <a:t>Bool</a:t>
            </a:r>
            <a:r>
              <a:rPr lang="en-US" sz="1800" dirty="0"/>
              <a:t> x;              			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67000" y="16002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67000" y="22098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67000" y="2819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7000" y="3429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7000" y="4038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1403732"/>
            <a:ext cx="1511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2" y="2025135"/>
            <a:ext cx="114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2" y="2634735"/>
            <a:ext cx="105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6429" y="3244335"/>
            <a:ext cx="119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2" y="3853935"/>
            <a:ext cx="119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C00000"/>
                </a:solidFill>
              </a:rPr>
              <a:t>Incorrect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667000" y="47244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0" y="4495800"/>
            <a:ext cx="4604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4078" indent="-514350">
              <a:buNone/>
            </a:pPr>
            <a:r>
              <a:rPr lang="en-US" dirty="0">
                <a:solidFill>
                  <a:srgbClr val="006600"/>
                </a:solidFill>
              </a:rPr>
              <a:t>Correct  (B must be capital letter or “</a:t>
            </a:r>
            <a:r>
              <a:rPr lang="en-US" dirty="0" err="1">
                <a:solidFill>
                  <a:srgbClr val="006600"/>
                </a:solidFill>
              </a:rPr>
              <a:t>bool</a:t>
            </a:r>
            <a:r>
              <a:rPr lang="en-US" dirty="0">
                <a:solidFill>
                  <a:srgbClr val="006600"/>
                </a:solidFill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914401"/>
            <a:ext cx="8686800" cy="4525963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type of an object determines: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Type of values it can have</a:t>
            </a:r>
          </a:p>
          <a:p>
            <a:pPr marL="859536" marR="0" lvl="2" indent="-2286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Type of operations that can be performed on it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200" dirty="0">
              <a:solidFill>
                <a:srgbClr val="C00000"/>
              </a:solidFill>
              <a:latin typeface="+mn-lt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Data Types:</a:t>
            </a: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Basic data types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Bookman Old Style" panose="02050604050505020204" pitchFamily="18" charset="0"/>
              </a:rPr>
              <a:t> 	</a:t>
            </a:r>
            <a:r>
              <a:rPr lang="en-US" sz="2200" dirty="0" err="1">
                <a:latin typeface="Bookman Old Style" panose="02050604050505020204" pitchFamily="18" charset="0"/>
              </a:rPr>
              <a:t>int</a:t>
            </a:r>
            <a:r>
              <a:rPr lang="en-US" sz="2200" dirty="0">
                <a:latin typeface="Bookman Old Style" panose="02050604050505020204" pitchFamily="18" charset="0"/>
              </a:rPr>
              <a:t>, char, float, double</a:t>
            </a: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Enumerated data types 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</a:t>
            </a:r>
            <a:r>
              <a:rPr lang="en-US" sz="2200" dirty="0" err="1">
                <a:latin typeface="Bookman Old Style" panose="02050604050505020204" pitchFamily="18" charset="0"/>
                <a:sym typeface="Wingdings" panose="05000000000000000000" pitchFamily="2" charset="2"/>
              </a:rPr>
              <a:t>enum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Void </a:t>
            </a:r>
            <a:r>
              <a:rPr lang="en-US" sz="2200" dirty="0">
                <a:highlight>
                  <a:srgbClr val="FF0000"/>
                </a:highlight>
                <a:latin typeface="Bookman Old Style" panose="02050604050505020204" pitchFamily="18" charset="0"/>
              </a:rPr>
              <a:t>not a data type </a:t>
            </a:r>
            <a:r>
              <a:rPr lang="en-US" sz="2200" dirty="0">
                <a:highlight>
                  <a:srgbClr val="00FF00"/>
                </a:highlight>
                <a:latin typeface="Bookman Old Style" panose="02050604050505020204" pitchFamily="18" charset="0"/>
              </a:rPr>
              <a:t>(void is a keyword)</a:t>
            </a:r>
            <a:r>
              <a:rPr lang="en-US" sz="2200" dirty="0">
                <a:latin typeface="Bookman Old Style" panose="02050604050505020204" pitchFamily="18" charset="0"/>
              </a:rPr>
              <a:t>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void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1280160" lvl="2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200" dirty="0">
                <a:latin typeface="Bookman Old Style" panose="02050604050505020204" pitchFamily="18" charset="0"/>
              </a:rPr>
              <a:t>Derived data types		</a:t>
            </a:r>
            <a:r>
              <a:rPr lang="en-US" sz="2200" dirty="0">
                <a:latin typeface="Bookman Old Style" panose="02050604050505020204" pitchFamily="18" charset="0"/>
                <a:sym typeface="Wingdings" panose="05000000000000000000" pitchFamily="2" charset="2"/>
              </a:rPr>
              <a:t> 	Arrays, Pointers, 						Structures and Unions</a:t>
            </a:r>
            <a:endParaRPr lang="en-US" sz="2200" dirty="0">
              <a:latin typeface="Bookman Old Style" panose="02050604050505020204" pitchFamily="18" charset="0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531128"/>
              </p:ext>
            </p:extLst>
          </p:nvPr>
        </p:nvGraphicFramePr>
        <p:xfrm>
          <a:off x="381000" y="855916"/>
          <a:ext cx="8534400" cy="577348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6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735"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Value Range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95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95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95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043">
                <a:tc>
                  <a:txBody>
                    <a:bodyPr/>
                    <a:lstStyle/>
                    <a:p>
                      <a:r>
                        <a:rPr lang="en-US" sz="1900" kern="1200" dirty="0" err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-32,768 to 32,767 (or)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-2,147,483,648   to 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5043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US" sz="1900" kern="1200" dirty="0" err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int</a:t>
                      </a:r>
                      <a:endParaRPr lang="en-US" sz="1900" kern="12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65,535 (or)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095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-32,768 to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095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095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1095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>
            <a:normAutofit/>
          </a:bodyPr>
          <a:lstStyle/>
          <a:p>
            <a:r>
              <a:rPr lang="en-US" sz="3200" b="1" dirty="0"/>
              <a:t>Sizes of Basic data types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Computer 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0" y="1219201"/>
            <a:ext cx="4724400" cy="4841875"/>
            <a:chOff x="1728" y="838"/>
            <a:chExt cx="2976" cy="3050"/>
          </a:xfrm>
        </p:grpSpPr>
        <p:grpSp>
          <p:nvGrpSpPr>
            <p:cNvPr id="37895" name="Group 4"/>
            <p:cNvGrpSpPr>
              <a:grpSpLocks/>
            </p:cNvGrpSpPr>
            <p:nvPr/>
          </p:nvGrpSpPr>
          <p:grpSpPr bwMode="auto">
            <a:xfrm>
              <a:off x="1728" y="838"/>
              <a:ext cx="912" cy="3050"/>
              <a:chOff x="1728" y="838"/>
              <a:chExt cx="912" cy="3050"/>
            </a:xfrm>
          </p:grpSpPr>
          <p:grpSp>
            <p:nvGrpSpPr>
              <p:cNvPr id="37897" name="Group 5"/>
              <p:cNvGrpSpPr>
                <a:grpSpLocks/>
              </p:cNvGrpSpPr>
              <p:nvPr/>
            </p:nvGrpSpPr>
            <p:grpSpPr bwMode="auto">
              <a:xfrm>
                <a:off x="2160" y="838"/>
                <a:ext cx="62" cy="362"/>
                <a:chOff x="2910" y="814"/>
                <a:chExt cx="62" cy="362"/>
              </a:xfrm>
            </p:grpSpPr>
            <p:sp>
              <p:nvSpPr>
                <p:cNvPr id="37912" name="Oval 6"/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3" name="Oval 7"/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4" name="Oval 8"/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7898" name="Group 9"/>
              <p:cNvGrpSpPr>
                <a:grpSpLocks/>
              </p:cNvGrpSpPr>
              <p:nvPr/>
            </p:nvGrpSpPr>
            <p:grpSpPr bwMode="auto">
              <a:xfrm>
                <a:off x="2160" y="3526"/>
                <a:ext cx="62" cy="362"/>
                <a:chOff x="2938" y="3420"/>
                <a:chExt cx="62" cy="362"/>
              </a:xfrm>
            </p:grpSpPr>
            <p:sp>
              <p:nvSpPr>
                <p:cNvPr id="37909" name="Oval 10"/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0" name="Oval 11"/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1" name="Oval 12"/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7899" name="Group 13"/>
              <p:cNvGrpSpPr>
                <a:grpSpLocks/>
              </p:cNvGrpSpPr>
              <p:nvPr/>
            </p:nvGrpSpPr>
            <p:grpSpPr bwMode="auto">
              <a:xfrm>
                <a:off x="1728" y="1270"/>
                <a:ext cx="912" cy="2160"/>
                <a:chOff x="2496" y="1248"/>
                <a:chExt cx="912" cy="2160"/>
              </a:xfrm>
            </p:grpSpPr>
            <p:sp>
              <p:nvSpPr>
                <p:cNvPr id="37900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1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3" name="Rectangle 1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4" name="Rectangle 18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5" name="Rectangle 19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6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7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08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37896" name="Text Box 23"/>
            <p:cNvSpPr txBox="1">
              <a:spLocks noChangeArrowheads="1"/>
            </p:cNvSpPr>
            <p:nvPr/>
          </p:nvSpPr>
          <p:spPr bwMode="auto">
            <a:xfrm>
              <a:off x="2880" y="1414"/>
              <a:ext cx="182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Main memory is divided into many memory locations (or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Arial Unicode MS" pitchFamily="34" charset="-128"/>
                </a:rPr>
                <a:t>cells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)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981200" y="1905001"/>
            <a:ext cx="5943600" cy="3490913"/>
            <a:chOff x="1296" y="1200"/>
            <a:chExt cx="3744" cy="2199"/>
          </a:xfrm>
        </p:grpSpPr>
        <p:sp>
          <p:nvSpPr>
            <p:cNvPr id="37893" name="Rectangle 25"/>
            <p:cNvSpPr>
              <a:spLocks noChangeArrowheads="1"/>
            </p:cNvSpPr>
            <p:nvPr/>
          </p:nvSpPr>
          <p:spPr bwMode="auto">
            <a:xfrm>
              <a:off x="1296" y="1200"/>
              <a:ext cx="549" cy="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9278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9279</a:t>
              </a:r>
            </a:p>
            <a:p>
              <a:pPr>
                <a:lnSpc>
                  <a:spcPct val="120000"/>
                </a:lnSpc>
              </a:pPr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9280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9281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9282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9283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9284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9285</a:t>
              </a:r>
            </a:p>
            <a:p>
              <a:r>
                <a:rPr lang="en-US" altLang="en-US" b="1" dirty="0">
                  <a:solidFill>
                    <a:schemeClr val="hlink"/>
                  </a:solidFill>
                  <a:latin typeface="Arial Unicode MS" pitchFamily="34" charset="-128"/>
                </a:rPr>
                <a:t>9286</a:t>
              </a:r>
            </a:p>
          </p:txBody>
        </p:sp>
        <p:sp>
          <p:nvSpPr>
            <p:cNvPr id="37894" name="Text Box 26"/>
            <p:cNvSpPr txBox="1">
              <a:spLocks noChangeArrowheads="1"/>
            </p:cNvSpPr>
            <p:nvPr/>
          </p:nvSpPr>
          <p:spPr bwMode="auto">
            <a:xfrm>
              <a:off x="3120" y="2496"/>
              <a:ext cx="192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Each memory cell has a numeric </a:t>
              </a:r>
              <a:r>
                <a:rPr lang="en-US" altLang="en-US" sz="2000" b="1" i="1" dirty="0">
                  <a:solidFill>
                    <a:schemeClr val="hlink"/>
                  </a:solidFill>
                  <a:latin typeface="Arial Unicode MS" pitchFamily="34" charset="-128"/>
                </a:rPr>
                <a:t>address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, which uniquely identifies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r>
              <a:rPr lang="en-US" altLang="en-US" sz="3200" b="1"/>
              <a:t>Storing Information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38927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38942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3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4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28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38939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0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1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8929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38930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1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2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3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4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5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6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7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38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0" y="3352800"/>
            <a:ext cx="2921000" cy="1015999"/>
            <a:chOff x="2784" y="2182"/>
            <a:chExt cx="1840" cy="640"/>
          </a:xfrm>
        </p:grpSpPr>
        <p:sp>
          <p:nvSpPr>
            <p:cNvPr id="38925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3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Large values are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stored in consecutive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memory locations</a:t>
              </a:r>
            </a:p>
          </p:txBody>
        </p:sp>
        <p:sp>
          <p:nvSpPr>
            <p:cNvPr id="38926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3429000"/>
            <a:ext cx="1447800" cy="762000"/>
            <a:chOff x="4128" y="1920"/>
            <a:chExt cx="912" cy="480"/>
          </a:xfrm>
        </p:grpSpPr>
        <p:sp>
          <p:nvSpPr>
            <p:cNvPr id="38923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4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469" name="Text Box 29"/>
          <p:cNvSpPr txBox="1">
            <a:spLocks noChangeArrowheads="1"/>
          </p:cNvSpPr>
          <p:nvPr/>
        </p:nvSpPr>
        <p:spPr bwMode="auto">
          <a:xfrm>
            <a:off x="3095625" y="2300289"/>
            <a:ext cx="141577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10011010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638677" y="1981203"/>
            <a:ext cx="3743325" cy="1016000"/>
            <a:chOff x="2730" y="1318"/>
            <a:chExt cx="2358" cy="640"/>
          </a:xfrm>
        </p:grpSpPr>
        <p:sp>
          <p:nvSpPr>
            <p:cNvPr id="38921" name="Text Box 31"/>
            <p:cNvSpPr txBox="1">
              <a:spLocks noChangeArrowheads="1"/>
            </p:cNvSpPr>
            <p:nvPr/>
          </p:nvSpPr>
          <p:spPr bwMode="auto">
            <a:xfrm>
              <a:off x="3031" y="1318"/>
              <a:ext cx="20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Each memory cell stores a set number of bits (usually 8 bits, or one </a:t>
              </a:r>
              <a:r>
                <a:rPr lang="en-US" altLang="en-US" sz="2000" b="1" i="1">
                  <a:solidFill>
                    <a:schemeClr val="hlink"/>
                  </a:solidFill>
                  <a:latin typeface="Arial Unicode MS" pitchFamily="34" charset="-128"/>
                </a:rPr>
                <a:t>byte</a:t>
              </a:r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)</a:t>
              </a:r>
            </a:p>
          </p:txBody>
        </p:sp>
        <p:sp>
          <p:nvSpPr>
            <p:cNvPr id="38922" name="Line 32"/>
            <p:cNvSpPr>
              <a:spLocks noChangeShapeType="1"/>
            </p:cNvSpPr>
            <p:nvPr/>
          </p:nvSpPr>
          <p:spPr bwMode="auto">
            <a:xfrm>
              <a:off x="2730" y="1636"/>
              <a:ext cx="25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991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Storing a char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39962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3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4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9948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39959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0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1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9949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39950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1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2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3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4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5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6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7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58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39940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2" y="2133600"/>
            <a:ext cx="2957513" cy="609600"/>
            <a:chOff x="2784" y="2182"/>
            <a:chExt cx="1863" cy="528"/>
          </a:xfrm>
        </p:grpSpPr>
        <p:sp>
          <p:nvSpPr>
            <p:cNvPr id="39945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6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char (8 bits = 1 byte)</a:t>
              </a:r>
            </a:p>
          </p:txBody>
        </p:sp>
        <p:sp>
          <p:nvSpPr>
            <p:cNvPr id="39946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381000"/>
            <a:chOff x="4128" y="1920"/>
            <a:chExt cx="912" cy="480"/>
          </a:xfrm>
        </p:grpSpPr>
        <p:sp>
          <p:nvSpPr>
            <p:cNvPr id="39943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2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2.  (a) Data types</a:t>
            </a:r>
          </a:p>
        </p:txBody>
      </p:sp>
    </p:spTree>
    <p:extLst>
      <p:ext uri="{BB962C8B-B14F-4D97-AF65-F5344CB8AC3E}">
        <p14:creationId xmlns:p14="http://schemas.microsoft.com/office/powerpoint/2010/main" val="3052778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short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0971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0986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7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8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0972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0983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4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5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0973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0974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5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6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7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8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79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0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1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982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0964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1" y="2057400"/>
            <a:ext cx="3201988" cy="990600"/>
            <a:chOff x="2784" y="2182"/>
            <a:chExt cx="2017" cy="528"/>
          </a:xfrm>
        </p:grpSpPr>
        <p:sp>
          <p:nvSpPr>
            <p:cNvPr id="40969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815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short (16 bits = 2 bytes)</a:t>
              </a:r>
            </a:p>
          </p:txBody>
        </p:sp>
        <p:sp>
          <p:nvSpPr>
            <p:cNvPr id="40970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0967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68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5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an </a:t>
            </a:r>
            <a:r>
              <a:rPr lang="en-US" altLang="en-US" dirty="0" err="1"/>
              <a:t>int</a:t>
            </a:r>
            <a:endParaRPr lang="en-US" altLang="en-US" dirty="0"/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1998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5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1999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2010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1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12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2000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2001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2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3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4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5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6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7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8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9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1988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0" y="1905000"/>
            <a:ext cx="2974975" cy="1981200"/>
            <a:chOff x="2784" y="2182"/>
            <a:chExt cx="1874" cy="528"/>
          </a:xfrm>
        </p:grpSpPr>
        <p:sp>
          <p:nvSpPr>
            <p:cNvPr id="41996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67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int  (32 bits = 4 bytes)</a:t>
              </a:r>
            </a:p>
          </p:txBody>
        </p:sp>
        <p:sp>
          <p:nvSpPr>
            <p:cNvPr id="41997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1994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5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1992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3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8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Storing a long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3028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3043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4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5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3029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3040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1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2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3030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3031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2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3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4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5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6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7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8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9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3012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08525" y="1447800"/>
            <a:ext cx="3117166" cy="4027488"/>
            <a:chOff x="2784" y="2182"/>
            <a:chExt cx="1954" cy="528"/>
          </a:xfrm>
        </p:grpSpPr>
        <p:sp>
          <p:nvSpPr>
            <p:cNvPr id="43026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75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long (64 bits = 8 bytes)</a:t>
              </a:r>
            </a:p>
          </p:txBody>
        </p:sp>
        <p:sp>
          <p:nvSpPr>
            <p:cNvPr id="43027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3024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5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3022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3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048000" y="3810000"/>
            <a:ext cx="1447800" cy="762000"/>
            <a:chOff x="4128" y="1920"/>
            <a:chExt cx="912" cy="480"/>
          </a:xfrm>
        </p:grpSpPr>
        <p:sp>
          <p:nvSpPr>
            <p:cNvPr id="43020" name="Rectangle 33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1" name="Rectangle 34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048000" y="4572000"/>
            <a:ext cx="1447800" cy="762000"/>
            <a:chOff x="4128" y="1920"/>
            <a:chExt cx="912" cy="480"/>
          </a:xfrm>
        </p:grpSpPr>
        <p:sp>
          <p:nvSpPr>
            <p:cNvPr id="43018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19" name="Rectangle 37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7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float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4046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4061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2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3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047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4058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9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0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4048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4049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0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1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2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3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4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5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6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57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4036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1" y="1905000"/>
            <a:ext cx="3189288" cy="1981200"/>
            <a:chOff x="2784" y="2182"/>
            <a:chExt cx="2009" cy="528"/>
          </a:xfrm>
        </p:grpSpPr>
        <p:sp>
          <p:nvSpPr>
            <p:cNvPr id="44044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80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float  (32 bits = 4 bytes)</a:t>
              </a:r>
            </a:p>
          </p:txBody>
        </p:sp>
        <p:sp>
          <p:nvSpPr>
            <p:cNvPr id="44045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4042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3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4040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1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4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Storing a double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3048000" y="1219201"/>
            <a:ext cx="1447800" cy="4841875"/>
            <a:chOff x="1728" y="838"/>
            <a:chExt cx="912" cy="3050"/>
          </a:xfrm>
        </p:grpSpPr>
        <p:grpSp>
          <p:nvGrpSpPr>
            <p:cNvPr id="45076" name="Group 4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45091" name="Oval 5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2" name="Oval 6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3" name="Oval 7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5077" name="Group 8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45088" name="Oval 9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9" name="Oval 10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0" name="Oval 11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5078" name="Group 12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45079" name="Rectangle 13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0" name="Rectangle 14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1" name="Rectangle 15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2" name="Rectangle 16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3" name="Rectangle 17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4" name="Rectangle 1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5" name="Rectangle 1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6" name="Rectangle 20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7" name="Rectangle 21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5060" name="Rectangle 22"/>
          <p:cNvSpPr>
            <a:spLocks noChangeArrowheads="1"/>
          </p:cNvSpPr>
          <p:nvPr/>
        </p:nvSpPr>
        <p:spPr bwMode="auto">
          <a:xfrm>
            <a:off x="1981200" y="1905000"/>
            <a:ext cx="872034" cy="349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9278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9279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9280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9281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9282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9283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9284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9285</a:t>
            </a:r>
          </a:p>
          <a:p>
            <a:r>
              <a:rPr lang="en-US" altLang="en-US" b="1">
                <a:solidFill>
                  <a:schemeClr val="hlink"/>
                </a:solidFill>
                <a:latin typeface="Arial Unicode MS" pitchFamily="34" charset="-128"/>
              </a:rPr>
              <a:t>9286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08527" y="1447800"/>
            <a:ext cx="3404249" cy="4027488"/>
            <a:chOff x="2784" y="2182"/>
            <a:chExt cx="2131" cy="528"/>
          </a:xfrm>
        </p:grpSpPr>
        <p:sp>
          <p:nvSpPr>
            <p:cNvPr id="45074" name="Rectangle 24"/>
            <p:cNvSpPr>
              <a:spLocks noChangeArrowheads="1"/>
            </p:cNvSpPr>
            <p:nvPr/>
          </p:nvSpPr>
          <p:spPr bwMode="auto">
            <a:xfrm>
              <a:off x="2986" y="2182"/>
              <a:ext cx="192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endParaRPr lang="en-US" altLang="en-US" sz="2000" b="1">
                <a:solidFill>
                  <a:schemeClr val="hlink"/>
                </a:solidFill>
                <a:latin typeface="Arial Unicode MS" pitchFamily="34" charset="-128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double (64 bits = 8 bytes)</a:t>
              </a:r>
            </a:p>
          </p:txBody>
        </p:sp>
        <p:sp>
          <p:nvSpPr>
            <p:cNvPr id="45075" name="AutoShape 25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048000" y="2286000"/>
            <a:ext cx="1447800" cy="762000"/>
            <a:chOff x="4128" y="1920"/>
            <a:chExt cx="912" cy="480"/>
          </a:xfrm>
        </p:grpSpPr>
        <p:sp>
          <p:nvSpPr>
            <p:cNvPr id="45072" name="Rectangle 27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3" name="Rectangle 28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048000" y="3048000"/>
            <a:ext cx="1447800" cy="762000"/>
            <a:chOff x="4128" y="1920"/>
            <a:chExt cx="912" cy="480"/>
          </a:xfrm>
        </p:grpSpPr>
        <p:sp>
          <p:nvSpPr>
            <p:cNvPr id="45070" name="Rectangle 30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1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048000" y="3810000"/>
            <a:ext cx="1447800" cy="762000"/>
            <a:chOff x="4128" y="1920"/>
            <a:chExt cx="912" cy="480"/>
          </a:xfrm>
        </p:grpSpPr>
        <p:sp>
          <p:nvSpPr>
            <p:cNvPr id="45068" name="Rectangle 33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9" name="Rectangle 34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048000" y="4572000"/>
            <a:ext cx="1447800" cy="762000"/>
            <a:chOff x="4128" y="1920"/>
            <a:chExt cx="912" cy="480"/>
          </a:xfrm>
        </p:grpSpPr>
        <p:sp>
          <p:nvSpPr>
            <p:cNvPr id="45066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7" name="Rectangle 37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62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sizeof() operator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162051"/>
            <a:ext cx="8763000" cy="5337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#include &lt;</a:t>
            </a:r>
            <a:r>
              <a:rPr lang="en-US" altLang="en-US" sz="1800" dirty="0" err="1">
                <a:latin typeface="Courier New" pitchFamily="49" charset="0"/>
              </a:rPr>
              <a:t>stdio.h</a:t>
            </a:r>
            <a:r>
              <a:rPr lang="en-US" altLang="en-US" sz="18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#include &lt;</a:t>
            </a:r>
            <a:r>
              <a:rPr lang="en-US" altLang="en-US" sz="1800" dirty="0" err="1">
                <a:latin typeface="Courier New" pitchFamily="49" charset="0"/>
              </a:rPr>
              <a:t>stdlib.h</a:t>
            </a:r>
            <a:r>
              <a:rPr lang="en-US" altLang="en-US" sz="1800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char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(char));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short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(short));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</a:t>
            </a:r>
            <a:r>
              <a:rPr lang="en-US" altLang="en-US" sz="1800" dirty="0" err="1">
                <a:latin typeface="Courier New" pitchFamily="49" charset="0"/>
              </a:rPr>
              <a:t>long</a:t>
            </a:r>
            <a:r>
              <a:rPr lang="en-US" altLang="en-US" sz="1800" dirty="0">
                <a:latin typeface="Courier New" pitchFamily="49" charset="0"/>
              </a:rPr>
              <a:t>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 long));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float 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(float));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double     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(double));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</a:rPr>
              <a:t>("Size of long double = %d \n", </a:t>
            </a:r>
            <a:r>
              <a:rPr lang="en-US" altLang="en-US" sz="1800" dirty="0" err="1">
                <a:latin typeface="Courier New" pitchFamily="49" charset="0"/>
              </a:rPr>
              <a:t>sizeof</a:t>
            </a:r>
            <a:r>
              <a:rPr lang="en-US" altLang="en-US" sz="1800" dirty="0">
                <a:latin typeface="Courier New" pitchFamily="49" charset="0"/>
              </a:rPr>
              <a:t>(long double));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highlight>
                  <a:srgbClr val="FFFF00"/>
                </a:highlight>
                <a:latin typeface="Courier New" pitchFamily="49" charset="0"/>
              </a:rPr>
              <a:t>Size of char        = 1				Size of short       =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highlight>
                  <a:srgbClr val="FFFF00"/>
                </a:highlight>
                <a:latin typeface="Courier New" pitchFamily="49" charset="0"/>
              </a:rPr>
              <a:t>Size of int         = 4				Size of long        =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highlight>
                  <a:srgbClr val="FFFF00"/>
                </a:highlight>
                <a:latin typeface="Courier New" pitchFamily="49" charset="0"/>
              </a:rPr>
              <a:t>Size of long </a:t>
            </a:r>
            <a:r>
              <a:rPr lang="en-US" altLang="en-US" sz="1400" dirty="0" err="1">
                <a:highlight>
                  <a:srgbClr val="FFFF00"/>
                </a:highlight>
                <a:latin typeface="Courier New" pitchFamily="49" charset="0"/>
              </a:rPr>
              <a:t>long</a:t>
            </a:r>
            <a:r>
              <a:rPr lang="en-US" altLang="en-US" sz="1400" dirty="0">
                <a:highlight>
                  <a:srgbClr val="FFFF00"/>
                </a:highlight>
                <a:latin typeface="Courier New" pitchFamily="49" charset="0"/>
              </a:rPr>
              <a:t>   = 8				Size of float       =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highlight>
                  <a:srgbClr val="FFFF00"/>
                </a:highlight>
                <a:latin typeface="Courier New" pitchFamily="49" charset="0"/>
              </a:rPr>
              <a:t>Size of double      = 8				Size of long double = 12</a:t>
            </a:r>
            <a:endParaRPr lang="en-US" altLang="en-US" sz="1800" dirty="0">
              <a:highlight>
                <a:srgbClr val="FFFF00"/>
              </a:highligh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4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6096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The type specifier void indicates that </a:t>
            </a:r>
            <a:r>
              <a:rPr lang="en-US" sz="1800" b="1" kern="1200" dirty="0">
                <a:solidFill>
                  <a:srgbClr val="FF0000"/>
                </a:solidFill>
              </a:rPr>
              <a:t>no value </a:t>
            </a:r>
            <a:r>
              <a:rPr lang="en-US" sz="1800" kern="1200" dirty="0"/>
              <a:t>is available.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It is an </a:t>
            </a:r>
            <a:r>
              <a:rPr lang="en-US" sz="1800" b="1" kern="1200" dirty="0">
                <a:solidFill>
                  <a:srgbClr val="C00000"/>
                </a:solidFill>
              </a:rPr>
              <a:t>empty data type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200" dirty="0"/>
              <a:t>It can be used in the following situations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Function returns as void</a:t>
            </a:r>
            <a:br>
              <a:rPr lang="en-US" sz="1600" dirty="0">
                <a:solidFill>
                  <a:srgbClr val="7028C0"/>
                </a:solidFill>
              </a:rPr>
            </a:br>
            <a:r>
              <a:rPr lang="en-US" sz="1600" dirty="0"/>
              <a:t>A function with no return value has the return type as void.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	Example: </a:t>
            </a:r>
            <a:r>
              <a:rPr lang="en-US" sz="1600" b="1" dirty="0">
                <a:solidFill>
                  <a:srgbClr val="006600"/>
                </a:solidFill>
              </a:rPr>
              <a:t>void exit (int status);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Function arguments as void</a:t>
            </a:r>
            <a:br>
              <a:rPr lang="en-US" sz="1600" dirty="0">
                <a:solidFill>
                  <a:srgbClr val="7028C0"/>
                </a:solidFill>
              </a:rPr>
            </a:br>
            <a:r>
              <a:rPr lang="en-US" sz="1600" dirty="0"/>
              <a:t>A function with no parameter can accept as a void.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b="1" dirty="0"/>
              <a:t>Example:</a:t>
            </a:r>
            <a:r>
              <a:rPr lang="en-US" sz="1600" dirty="0"/>
              <a:t> </a:t>
            </a:r>
            <a:r>
              <a:rPr lang="en-US" sz="1600" b="1" dirty="0">
                <a:solidFill>
                  <a:srgbClr val="006600"/>
                </a:solidFill>
              </a:rPr>
              <a:t>int rand(void);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7028C0"/>
                </a:solidFill>
              </a:rPr>
              <a:t>Pointers to void</a:t>
            </a:r>
            <a:r>
              <a:rPr lang="en-US" sz="1600" b="1" dirty="0"/>
              <a:t> </a:t>
            </a:r>
            <a:br>
              <a:rPr lang="en-US" sz="1600" dirty="0"/>
            </a:br>
            <a:r>
              <a:rPr lang="en-US" sz="1600" dirty="0"/>
              <a:t>A pointer of type “void *” represents the address of an object, but not its type. For example a memory allocation function 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/>
              <a:t>		Example: </a:t>
            </a:r>
            <a:r>
              <a:rPr lang="en-US" sz="1600" b="1" dirty="0">
                <a:solidFill>
                  <a:srgbClr val="006600"/>
                </a:solidFill>
              </a:rPr>
              <a:t>void *malloc( </a:t>
            </a:r>
            <a:r>
              <a:rPr lang="en-US" sz="1600" b="1" dirty="0" err="1">
                <a:solidFill>
                  <a:srgbClr val="006600"/>
                </a:solidFill>
              </a:rPr>
              <a:t>size_t</a:t>
            </a:r>
            <a:r>
              <a:rPr lang="en-US" sz="1600" b="1" dirty="0">
                <a:solidFill>
                  <a:srgbClr val="006600"/>
                </a:solidFill>
              </a:rPr>
              <a:t> size );</a:t>
            </a:r>
            <a:r>
              <a:rPr lang="en-US" sz="1600" dirty="0"/>
              <a:t> 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/>
              <a:t>     It returns a pointer to void </a:t>
            </a:r>
            <a:r>
              <a:rPr lang="en-US" sz="1600" b="1" dirty="0">
                <a:solidFill>
                  <a:srgbClr val="C00000"/>
                </a:solidFill>
              </a:rPr>
              <a:t>which can be casted to any data type.</a:t>
            </a:r>
            <a:endParaRPr lang="en-US" sz="1600" b="1" kern="12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kern="1200" dirty="0">
              <a:latin typeface="Bookman Old Style" panose="0205060405050502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Void Data Type</a:t>
            </a:r>
          </a:p>
        </p:txBody>
      </p:sp>
    </p:spTree>
    <p:extLst>
      <p:ext uri="{BB962C8B-B14F-4D97-AF65-F5344CB8AC3E}">
        <p14:creationId xmlns:p14="http://schemas.microsoft.com/office/powerpoint/2010/main" val="65700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762000"/>
            <a:ext cx="8686800" cy="2743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Type conversion: </a:t>
            </a:r>
            <a:r>
              <a:rPr lang="en-US" noProof="0" dirty="0">
                <a:latin typeface="Bookman Old Style" panose="02050604050505020204" pitchFamily="18" charset="0"/>
              </a:rPr>
              <a:t>It is a way to convert a variable/constant from one data type to another data type. There are two types: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1088136" marR="0" lvl="2" indent="-4572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lphaLcParenR"/>
              <a:tabLst/>
              <a:defRPr/>
            </a:pP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Implicit type conversion </a:t>
            </a:r>
          </a:p>
          <a:p>
            <a:pPr marL="1088136" marR="0" lvl="2" indent="-457200" algn="just" defTabSz="914400" rtl="0" eaLnBrk="1" fontAlgn="auto" latinLnBrk="0" hangingPunct="1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lphaLcParenR"/>
              <a:tabLst/>
              <a:defRPr/>
            </a:pPr>
            <a:r>
              <a:rPr lang="en-US" dirty="0">
                <a:solidFill>
                  <a:srgbClr val="006600"/>
                </a:solidFill>
                <a:latin typeface="Bookman Old Style" panose="02050604050505020204" pitchFamily="18" charset="0"/>
              </a:rPr>
              <a:t>Explicit Type conversion</a:t>
            </a:r>
            <a:endParaRPr lang="en-US" dirty="0">
              <a:solidFill>
                <a:srgbClr val="006600"/>
              </a:solidFill>
              <a:latin typeface="+mn-lt"/>
            </a:endParaRPr>
          </a:p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a) Implicit type conversion: </a:t>
            </a:r>
            <a:r>
              <a:rPr lang="en-US" dirty="0">
                <a:latin typeface="Bookman Old Style" panose="02050604050505020204" pitchFamily="18" charset="0"/>
              </a:rPr>
              <a:t>Implicit type conversion, also known as </a:t>
            </a:r>
            <a:r>
              <a:rPr lang="en-US" b="1" dirty="0">
                <a:latin typeface="Bookman Old Style" panose="02050604050505020204" pitchFamily="18" charset="0"/>
              </a:rPr>
              <a:t>coercion</a:t>
            </a:r>
            <a:r>
              <a:rPr lang="en-US" dirty="0">
                <a:latin typeface="Bookman Old Style" panose="02050604050505020204" pitchFamily="18" charset="0"/>
              </a:rPr>
              <a:t>, is an automatic type conversion by the compiler.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550147"/>
            <a:ext cx="4267200" cy="297004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i="1" dirty="0">
                <a:latin typeface="Bookman Old Style" panose="02050604050505020204" pitchFamily="18" charset="0"/>
              </a:rPr>
              <a:t>#include &lt;</a:t>
            </a:r>
            <a:r>
              <a:rPr lang="en-US" sz="1700" i="1" dirty="0" err="1">
                <a:latin typeface="Bookman Old Style" panose="02050604050505020204" pitchFamily="18" charset="0"/>
              </a:rPr>
              <a:t>stdio.h</a:t>
            </a:r>
            <a:r>
              <a:rPr lang="en-US" sz="1700" i="1" dirty="0">
                <a:latin typeface="Bookman Old Style" panose="02050604050505020204" pitchFamily="18" charset="0"/>
              </a:rPr>
              <a:t>&gt;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main()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int</a:t>
            </a:r>
            <a:r>
              <a:rPr lang="en-US" sz="1700" i="1" dirty="0">
                <a:latin typeface="Bookman Old Style" panose="02050604050505020204" pitchFamily="18" charset="0"/>
              </a:rPr>
              <a:t>  </a:t>
            </a:r>
            <a:r>
              <a:rPr lang="en-US" sz="1700" i="1" dirty="0" err="1">
                <a:latin typeface="Bookman Old Style" panose="02050604050505020204" pitchFamily="18" charset="0"/>
              </a:rPr>
              <a:t>i</a:t>
            </a:r>
            <a:r>
              <a:rPr lang="en-US" sz="1700" i="1" dirty="0">
                <a:latin typeface="Bookman Old Style" panose="02050604050505020204" pitchFamily="18" charset="0"/>
              </a:rPr>
              <a:t> = 10;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char c = ‘a'; /* </a:t>
            </a:r>
            <a:r>
              <a:rPr lang="en-US" sz="1700" i="1" dirty="0" err="1">
                <a:latin typeface="Bookman Old Style" panose="02050604050505020204" pitchFamily="18" charset="0"/>
              </a:rPr>
              <a:t>ascii</a:t>
            </a:r>
            <a:r>
              <a:rPr lang="en-US" sz="1700" i="1" dirty="0">
                <a:latin typeface="Bookman Old Style" panose="02050604050505020204" pitchFamily="18" charset="0"/>
              </a:rPr>
              <a:t> value is 97 */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float sum;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sum = </a:t>
            </a:r>
            <a:r>
              <a:rPr lang="en-US" sz="1700" b="1" i="1" dirty="0" err="1">
                <a:solidFill>
                  <a:srgbClr val="7028C0"/>
                </a:solidFill>
                <a:latin typeface="Bookman Old Style" panose="02050604050505020204" pitchFamily="18" charset="0"/>
              </a:rPr>
              <a:t>i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 + c;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</a:t>
            </a:r>
            <a:r>
              <a:rPr lang="en-US" sz="1700" i="1" dirty="0" err="1">
                <a:latin typeface="Bookman Old Style" panose="02050604050505020204" pitchFamily="18" charset="0"/>
              </a:rPr>
              <a:t>printf</a:t>
            </a:r>
            <a:r>
              <a:rPr lang="en-US" sz="1700" i="1" dirty="0">
                <a:latin typeface="Bookman Old Style" panose="02050604050505020204" pitchFamily="18" charset="0"/>
              </a:rPr>
              <a:t>("Value of sum : %f\n", sum );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5083" y="427886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107.0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Conversions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838200"/>
            <a:ext cx="86868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b) Explicit type conversion: </a:t>
            </a:r>
            <a:r>
              <a:rPr lang="en-US" dirty="0">
                <a:latin typeface="Bookman Old Style" panose="02050604050505020204" pitchFamily="18" charset="0"/>
              </a:rPr>
              <a:t>Converting the data type of a variable/operand/expression from one data type to another data type explicitly by the programmer using type cast operator. </a:t>
            </a:r>
          </a:p>
          <a:p>
            <a:pPr marL="365760" lvl="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dirty="0">
                <a:solidFill>
                  <a:srgbClr val="7028C0"/>
                </a:solidFill>
                <a:latin typeface="Bookman Old Style" panose="02050604050505020204" pitchFamily="18" charset="0"/>
              </a:rPr>
              <a:t>Syntax: </a:t>
            </a:r>
          </a:p>
          <a:p>
            <a:pPr marL="109728" lvl="0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b="1" i="1" dirty="0">
                <a:latin typeface="Bookman Old Style" panose="02050604050505020204" pitchFamily="18" charset="0"/>
              </a:rPr>
              <a:t>(</a:t>
            </a:r>
            <a:r>
              <a:rPr lang="en-US" b="1" i="1" dirty="0" err="1">
                <a:latin typeface="Bookman Old Style" panose="02050604050505020204" pitchFamily="18" charset="0"/>
              </a:rPr>
              <a:t>type_name</a:t>
            </a:r>
            <a:r>
              <a:rPr lang="en-US" b="1" i="1" dirty="0">
                <a:latin typeface="Bookman Old Style" panose="02050604050505020204" pitchFamily="18" charset="0"/>
              </a:rPr>
              <a:t>) expression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352800"/>
            <a:ext cx="4267200" cy="297004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i="1" dirty="0">
                <a:latin typeface="Bookman Old Style" panose="02050604050505020204" pitchFamily="18" charset="0"/>
              </a:rPr>
              <a:t>#include &lt;</a:t>
            </a:r>
            <a:r>
              <a:rPr lang="en-US" sz="1700" i="1" dirty="0" err="1">
                <a:latin typeface="Bookman Old Style" panose="02050604050505020204" pitchFamily="18" charset="0"/>
              </a:rPr>
              <a:t>stdio.h</a:t>
            </a:r>
            <a:r>
              <a:rPr lang="en-US" sz="1700" i="1" dirty="0">
                <a:latin typeface="Bookman Old Style" panose="02050604050505020204" pitchFamily="18" charset="0"/>
              </a:rPr>
              <a:t>&gt;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main()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int</a:t>
            </a:r>
            <a:r>
              <a:rPr lang="en-US" sz="1700" i="1" dirty="0">
                <a:latin typeface="Bookman Old Style" panose="02050604050505020204" pitchFamily="18" charset="0"/>
              </a:rPr>
              <a:t> sum = 14, count = 4;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   double mean;</a:t>
            </a:r>
          </a:p>
          <a:p>
            <a:endParaRPr lang="en-US" sz="1700" i="1" dirty="0"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mean = </a:t>
            </a:r>
            <a:r>
              <a:rPr lang="en-US" sz="1700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(double) </a:t>
            </a:r>
            <a:r>
              <a:rPr lang="en-US" sz="1700" b="1" i="1" dirty="0">
                <a:solidFill>
                  <a:srgbClr val="7028C0"/>
                </a:solidFill>
                <a:latin typeface="Bookman Old Style" panose="02050604050505020204" pitchFamily="18" charset="0"/>
              </a:rPr>
              <a:t>sum / count;</a:t>
            </a:r>
          </a:p>
          <a:p>
            <a:endParaRPr lang="en-US" sz="1700" b="1" i="1" dirty="0">
              <a:solidFill>
                <a:srgbClr val="7028C0"/>
              </a:solidFill>
              <a:latin typeface="Bookman Old Style" panose="02050604050505020204" pitchFamily="18" charset="0"/>
            </a:endParaRPr>
          </a:p>
          <a:p>
            <a:r>
              <a:rPr lang="en-US" sz="1700" i="1" dirty="0">
                <a:latin typeface="Bookman Old Style" panose="02050604050505020204" pitchFamily="18" charset="0"/>
              </a:rPr>
              <a:t>   </a:t>
            </a:r>
            <a:r>
              <a:rPr lang="en-US" sz="1700" i="1" dirty="0" err="1">
                <a:latin typeface="Bookman Old Style" panose="02050604050505020204" pitchFamily="18" charset="0"/>
              </a:rPr>
              <a:t>printf</a:t>
            </a:r>
            <a:r>
              <a:rPr lang="en-US" sz="1700" i="1" dirty="0">
                <a:latin typeface="Bookman Old Style" panose="02050604050505020204" pitchFamily="18" charset="0"/>
              </a:rPr>
              <a:t>("Value of mean : %f\n", mean );</a:t>
            </a:r>
          </a:p>
          <a:p>
            <a:r>
              <a:rPr lang="en-US" sz="1700" i="1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5082" y="4278868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3.5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03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&lt;</a:t>
            </a:r>
            <a:r>
              <a:rPr lang="en-US" sz="3200" b="1" dirty="0" err="1"/>
              <a:t>ctype.h</a:t>
            </a:r>
            <a:r>
              <a:rPr lang="en-US" sz="3200" b="1" dirty="0"/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443037"/>
            <a:ext cx="817245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C Language Character 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1565" r="26263" b="27533"/>
          <a:stretch/>
        </p:blipFill>
        <p:spPr bwMode="auto">
          <a:xfrm>
            <a:off x="838200" y="3886200"/>
            <a:ext cx="7745083" cy="2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9906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C is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a language</a:t>
            </a:r>
            <a:r>
              <a:rPr lang="en-US" sz="2400" dirty="0">
                <a:latin typeface="Calibri" panose="020F0502020204030204" pitchFamily="34" charset="0"/>
              </a:rPr>
              <a:t>, hence it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requires characters </a:t>
            </a:r>
            <a:r>
              <a:rPr lang="en-US" sz="2400" dirty="0">
                <a:latin typeface="Calibri" panose="020F0502020204030204" pitchFamily="34" charset="0"/>
              </a:rPr>
              <a:t>to build </a:t>
            </a:r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</a:rPr>
              <a:t>its building blocks.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Every character has its own ASCII Value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</a:rPr>
              <a:t>C character Set contains: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uppercase letters A to Z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lowercase letters a to z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The digits 0 to 9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3300"/>
                </a:solidFill>
                <a:latin typeface="Calibri" panose="020F0502020204030204" pitchFamily="34" charset="0"/>
              </a:rPr>
              <a:t>Certain special characters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556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The modifiers define the amount of storage allocated to the variable.</a:t>
            </a:r>
            <a:r>
              <a:rPr lang="en-US" sz="1900" dirty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short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long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signed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6600"/>
                </a:solidFill>
              </a:rPr>
              <a:t>unsigned</a:t>
            </a:r>
          </a:p>
          <a:p>
            <a:pPr marL="342900" lvl="3" indent="-342900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</a:rPr>
              <a:t>Rule</a:t>
            </a:r>
            <a:r>
              <a:rPr lang="en-US" sz="1900" dirty="0"/>
              <a:t>:</a:t>
            </a:r>
          </a:p>
          <a:p>
            <a:pPr marL="800100" lvl="4" indent="-342900" algn="just">
              <a:lnSpc>
                <a:spcPct val="150000"/>
              </a:lnSpc>
              <a:spcBef>
                <a:spcPts val="0"/>
              </a:spcBef>
            </a:pPr>
            <a:r>
              <a:rPr lang="en-IN" sz="1800" dirty="0"/>
              <a:t>short int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int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long int float </a:t>
            </a:r>
            <a:r>
              <a:rPr lang="en-IN" sz="1800" b="1" dirty="0">
                <a:solidFill>
                  <a:srgbClr val="7028C0"/>
                </a:solidFill>
              </a:rPr>
              <a:t>&lt;=</a:t>
            </a:r>
            <a:r>
              <a:rPr lang="en-IN" sz="1800" dirty="0"/>
              <a:t> double </a:t>
            </a:r>
            <a:r>
              <a:rPr lang="en-IN" sz="1800" b="1" dirty="0"/>
              <a:t>&lt;=</a:t>
            </a:r>
            <a:r>
              <a:rPr lang="en-IN" sz="1800" dirty="0"/>
              <a:t> long double</a:t>
            </a:r>
            <a:endParaRPr lang="en-US" sz="19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</a:rPr>
              <a:t>Syntax</a:t>
            </a:r>
            <a:r>
              <a:rPr lang="en-US" sz="1900" dirty="0">
                <a:solidFill>
                  <a:srgbClr val="C00000"/>
                </a:solidFill>
              </a:rPr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short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  <a:r>
              <a:rPr lang="en-US" sz="1600" b="1" dirty="0">
                <a:solidFill>
                  <a:srgbClr val="7028C0"/>
                </a:solidFill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long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unsigned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r>
              <a:rPr lang="en-US" sz="1600" b="1" dirty="0">
                <a:solidFill>
                  <a:srgbClr val="663300"/>
                </a:solidFill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6600"/>
                </a:solidFill>
              </a:rPr>
              <a:t>unsigned long </a:t>
            </a:r>
            <a:r>
              <a:rPr lang="en-US" sz="1600" b="1" dirty="0" err="1">
                <a:solidFill>
                  <a:srgbClr val="006600"/>
                </a:solidFill>
              </a:rPr>
              <a:t>int</a:t>
            </a:r>
            <a:r>
              <a:rPr lang="en-US" sz="1600" b="1" dirty="0">
                <a:solidFill>
                  <a:srgbClr val="7028C0"/>
                </a:solidFill>
              </a:rPr>
              <a:t> x</a:t>
            </a:r>
            <a:endParaRPr lang="en-US" sz="1400" dirty="0">
              <a:solidFill>
                <a:srgbClr val="0000FF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Modifiers</a:t>
            </a:r>
          </a:p>
        </p:txBody>
      </p:sp>
    </p:spTree>
    <p:extLst>
      <p:ext uri="{BB962C8B-B14F-4D97-AF65-F5344CB8AC3E}">
        <p14:creationId xmlns:p14="http://schemas.microsoft.com/office/powerpoint/2010/main" val="2670865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 Modifiers…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1" y="990600"/>
            <a:ext cx="7543801" cy="483286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int main()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(char)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(char));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(short)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(short));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</a:t>
            </a:r>
            <a:r>
              <a:rPr lang="en-IN" sz="1700" i="1" dirty="0" err="1">
                <a:latin typeface="Bookman Old Style" panose="02050604050505020204" pitchFamily="18" charset="0"/>
              </a:rPr>
              <a:t>int</a:t>
            </a:r>
            <a:r>
              <a:rPr lang="en-IN" sz="1700" i="1" dirty="0">
                <a:latin typeface="Bookman Old Style" panose="02050604050505020204" pitchFamily="18" charset="0"/>
              </a:rPr>
              <a:t>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</a:t>
            </a:r>
            <a:r>
              <a:rPr lang="en-IN" sz="1700" i="1" dirty="0" err="1">
                <a:latin typeface="Bookman Old Style" panose="02050604050505020204" pitchFamily="18" charset="0"/>
              </a:rPr>
              <a:t>int</a:t>
            </a:r>
            <a:r>
              <a:rPr lang="en-IN" sz="1700" i="1" dirty="0">
                <a:latin typeface="Bookman Old Style" panose="02050604050505020204" pitchFamily="18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(float)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(float));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(double)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(double));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double)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double));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</a:t>
            </a:r>
            <a:r>
              <a:rPr lang="en-IN" sz="1700" i="1" dirty="0" err="1">
                <a:latin typeface="Bookman Old Style" panose="02050604050505020204" pitchFamily="18" charset="0"/>
              </a:rPr>
              <a:t>printf</a:t>
            </a:r>
            <a:r>
              <a:rPr lang="en-IN" sz="1700" i="1" dirty="0">
                <a:latin typeface="Bookman Old Style" panose="02050604050505020204" pitchFamily="18" charset="0"/>
              </a:rPr>
              <a:t>("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long) == %d\n", </a:t>
            </a:r>
            <a:r>
              <a:rPr lang="en-IN" sz="1700" i="1" dirty="0" err="1">
                <a:latin typeface="Bookman Old Style" panose="02050604050505020204" pitchFamily="18" charset="0"/>
              </a:rPr>
              <a:t>sizeof</a:t>
            </a:r>
            <a:r>
              <a:rPr lang="en-IN" sz="1700" i="1" dirty="0">
                <a:latin typeface="Bookman Old Style" panose="02050604050505020204" pitchFamily="18" charset="0"/>
              </a:rPr>
              <a:t>(long long));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  return 0;</a:t>
            </a:r>
          </a:p>
          <a:p>
            <a:pPr>
              <a:lnSpc>
                <a:spcPct val="150000"/>
              </a:lnSpc>
            </a:pPr>
            <a:r>
              <a:rPr lang="en-IN" sz="1700" i="1" dirty="0">
                <a:latin typeface="Bookman Old Style" panose="02050604050505020204" pitchFamily="18" charset="0"/>
              </a:rPr>
              <a:t>}</a:t>
            </a:r>
            <a:endParaRPr lang="en-US" sz="1700" i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1" y="6008132"/>
            <a:ext cx="615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  <a:latin typeface="Bookman Old Style" panose="02050604050505020204" pitchFamily="18" charset="0"/>
              </a:rPr>
              <a:t>Output:</a:t>
            </a:r>
            <a:r>
              <a:rPr lang="en-US" dirty="0">
                <a:latin typeface="Bookman Old Style" panose="02050604050505020204" pitchFamily="18" charset="0"/>
              </a:rPr>
              <a:t>   Machine dependent (1, 2, 4, 8, 4, 8, 16, 8)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4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3352800" cy="50260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Combination of characters comprising of backslash followed by a character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dirty="0"/>
              <a:t>backslash causes an "escape" from the normal way characters are interpreted by the compiler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131983"/>
            <a:ext cx="487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2.  (b) Operators</a:t>
            </a:r>
          </a:p>
        </p:txBody>
      </p:sp>
    </p:spTree>
    <p:extLst>
      <p:ext uri="{BB962C8B-B14F-4D97-AF65-F5344CB8AC3E}">
        <p14:creationId xmlns:p14="http://schemas.microsoft.com/office/powerpoint/2010/main" val="715509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533400"/>
          </a:xfrm>
        </p:spPr>
        <p:txBody>
          <a:bodyPr/>
          <a:lstStyle/>
          <a:p>
            <a:r>
              <a:rPr lang="en-US" sz="3200" b="1" dirty="0"/>
              <a:t>Operators, operands and expressions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04800" y="838201"/>
            <a:ext cx="8686800" cy="5026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Operators</a:t>
            </a:r>
            <a:r>
              <a:rPr lang="en-US" sz="2000" dirty="0"/>
              <a:t> are symbols which take one or more operands or expressions and perform arithmetic or logical computations.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Examples: +, -, *, /, =, ==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C00000"/>
                </a:solidFill>
              </a:rPr>
              <a:t>"operand" </a:t>
            </a:r>
            <a:r>
              <a:rPr lang="en-US" sz="2000" dirty="0"/>
              <a:t>is an entity on which an operator acts.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28C0"/>
                </a:solidFill>
              </a:rPr>
              <a:t>Example: a+b-5		</a:t>
            </a:r>
            <a:r>
              <a:rPr lang="en-US" sz="2000" dirty="0">
                <a:solidFill>
                  <a:srgbClr val="7028C0"/>
                </a:solidFill>
                <a:sym typeface="Wingdings" panose="05000000000000000000" pitchFamily="2" charset="2"/>
              </a:rPr>
              <a:t> a, b and 5 are operands</a:t>
            </a:r>
            <a:endParaRPr lang="en-US" sz="2000" dirty="0">
              <a:solidFill>
                <a:srgbClr val="7028C0"/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C00000"/>
                </a:solidFill>
              </a:rPr>
              <a:t>"expression"</a:t>
            </a:r>
            <a:r>
              <a:rPr lang="en-US" sz="2000" dirty="0"/>
              <a:t> is a sequence of operators and operands that performs any combination of these actions: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Computes a value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Designates an object or function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/>
              <a:t>Generates side effects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7028C0"/>
                </a:solidFill>
              </a:rPr>
              <a:t>Example:  a + (b / 6.0)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Types of 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9" y="2209800"/>
            <a:ext cx="4801292" cy="44196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838202"/>
            <a:ext cx="8686800" cy="533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Operators</a:t>
            </a:r>
            <a:r>
              <a:rPr lang="en-US" sz="2000" dirty="0"/>
              <a:t> are classified in </a:t>
            </a:r>
            <a:r>
              <a:rPr lang="en-US" sz="2000" dirty="0">
                <a:solidFill>
                  <a:srgbClr val="C00000"/>
                </a:solidFill>
              </a:rPr>
              <a:t>two</a:t>
            </a:r>
            <a:r>
              <a:rPr lang="en-US" sz="2000" dirty="0"/>
              <a:t> ways</a:t>
            </a:r>
            <a:endParaRPr lang="en-US" sz="2000" dirty="0">
              <a:solidFill>
                <a:srgbClr val="7028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2" y="1701970"/>
            <a:ext cx="35814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rgbClr val="006600"/>
                </a:solidFill>
              </a:rPr>
              <a:t>1. Based on Type of Operation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2209800"/>
            <a:ext cx="4476947" cy="243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38947" y="1701970"/>
            <a:ext cx="3886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solidFill>
                  <a:srgbClr val="006600"/>
                </a:solidFill>
              </a:rPr>
              <a:t>2. Based on number of 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76400"/>
            <a:ext cx="2667000" cy="7620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rgbClr val="C00000"/>
                </a:solidFill>
              </a:rPr>
              <a:t>Precedence and Order of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45" y="76200"/>
            <a:ext cx="5959207" cy="7239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1"/>
            <a:ext cx="8382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What do you mean by Binary Operators?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What is an unary operator?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If x=10 and y=2, z=5 what is the value of  </a:t>
            </a:r>
            <a:r>
              <a:rPr lang="en-US" dirty="0">
                <a:solidFill>
                  <a:srgbClr val="C00000"/>
                </a:solidFill>
              </a:rPr>
              <a:t>x + y*z  ?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15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Memory?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Collection of Bits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real life applications, some times it is necessary to deal with memory bit by bit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For example,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Gaming and Puzzles (Ex: Sudoku)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Controlling attached devices (Ex: Printers)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Obtaining status</a:t>
            </a:r>
          </a:p>
          <a:p>
            <a:pPr lvl="2">
              <a:lnSpc>
                <a:spcPct val="150000"/>
              </a:lnSpc>
            </a:pPr>
            <a:r>
              <a:rPr lang="en-US" altLang="en-US" sz="1800" dirty="0">
                <a:cs typeface="Times New Roman" pitchFamily="18" charset="0"/>
              </a:rPr>
              <a:t>Checking buffer overflows…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combination of bit level operators and the pointers can replace the assembly code. For example, only 10% of UNIX is written using assembly code and the rest is in C.</a:t>
            </a:r>
          </a:p>
        </p:txBody>
      </p:sp>
    </p:spTree>
    <p:extLst>
      <p:ext uri="{BB962C8B-B14F-4D97-AF65-F5344CB8AC3E}">
        <p14:creationId xmlns:p14="http://schemas.microsoft.com/office/powerpoint/2010/main" val="449301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4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 in Integers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2950" y="1828800"/>
            <a:ext cx="3810000" cy="4038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– AND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both operand bits are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– OR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either operand bit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 – Exclusive OR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operand bits are different</a:t>
            </a:r>
            <a:endParaRPr lang="en-US" alt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24400" y="1752600"/>
            <a:ext cx="4191000" cy="403860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 – Complement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bit is reversed</a:t>
            </a:r>
          </a:p>
          <a:p>
            <a:pPr lvl="2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– Shift left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by 2</a:t>
            </a:r>
          </a:p>
          <a:p>
            <a:pPr lvl="2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– Shift right</a:t>
            </a:r>
          </a:p>
          <a:p>
            <a:pPr lvl="2"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by 2</a:t>
            </a: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914400" y="931413"/>
            <a:ext cx="73152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>
                <a:solidFill>
                  <a:srgbClr val="800000"/>
                </a:solidFill>
                <a:latin typeface="Times New Roman" pitchFamily="18" charset="0"/>
              </a:rPr>
              <a:t>There are six operators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381000" y="5640021"/>
            <a:ext cx="8610600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0" rIns="25400" bIns="0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Restrictions: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use these operators only on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char data typed variables - Signed and unsigned char, short,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long, long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Character Set – ASCII Values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3200400"/>
            <a:ext cx="8054009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6593" y="1258669"/>
            <a:ext cx="83588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ASCII</a:t>
            </a:r>
            <a:r>
              <a:rPr lang="en-US" sz="2200" b="1" dirty="0"/>
              <a:t> - American Standard Code for Information Interchange</a:t>
            </a:r>
          </a:p>
          <a:p>
            <a:endParaRPr lang="en-US" sz="2200" b="1" dirty="0"/>
          </a:p>
          <a:p>
            <a:r>
              <a:rPr lang="en-US" sz="2200" b="1" dirty="0"/>
              <a:t>Total – 128 Characters</a:t>
            </a:r>
          </a:p>
          <a:p>
            <a:r>
              <a:rPr lang="en-US" sz="2200" b="1" dirty="0"/>
              <a:t>Printable Characters – 95</a:t>
            </a:r>
          </a:p>
          <a:p>
            <a:r>
              <a:rPr lang="en-US" sz="2200" b="1" dirty="0"/>
              <a:t>Non-printable Control characters - 33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8489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4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Bitwise Operations in Integers…</a:t>
            </a:r>
          </a:p>
        </p:txBody>
      </p:sp>
      <p:pic>
        <p:nvPicPr>
          <p:cNvPr id="10" name="Picture 4" descr="bitwi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6705600" cy="3962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867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Examples - &amp;, |, ^ and ~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2"/>
            <a:ext cx="4419600" cy="76199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unsigned short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a,b</a:t>
            </a:r>
            <a:r>
              <a:rPr lang="en-US" altLang="en-US" sz="20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unsigned short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c;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60562"/>
              </p:ext>
            </p:extLst>
          </p:nvPr>
        </p:nvGraphicFramePr>
        <p:xfrm>
          <a:off x="2743200" y="21336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19150" y="2133600"/>
            <a:ext cx="177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= 0xb786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8200" y="2861846"/>
            <a:ext cx="177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= 0xb420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09087"/>
              </p:ext>
            </p:extLst>
          </p:nvPr>
        </p:nvGraphicFramePr>
        <p:xfrm>
          <a:off x="2743200" y="28194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7483"/>
              </p:ext>
            </p:extLst>
          </p:nvPr>
        </p:nvGraphicFramePr>
        <p:xfrm>
          <a:off x="2743200" y="373380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01662"/>
              </p:ext>
            </p:extLst>
          </p:nvPr>
        </p:nvGraphicFramePr>
        <p:xfrm>
          <a:off x="2743200" y="45110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90409"/>
              </p:ext>
            </p:extLst>
          </p:nvPr>
        </p:nvGraphicFramePr>
        <p:xfrm>
          <a:off x="2743200" y="53492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11706"/>
              </p:ext>
            </p:extLst>
          </p:nvPr>
        </p:nvGraphicFramePr>
        <p:xfrm>
          <a:off x="2743200" y="61112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304800" y="37762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a&amp;b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0xb400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4800" y="45382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a|b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0xb765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53764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</a:t>
            </a:r>
            <a:r>
              <a:rPr lang="en-US" altLang="en-US" sz="16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a^b</a:t>
            </a:r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0x0365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800" y="6138446"/>
            <a:ext cx="2305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= ~a = 0x4879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3809" y="76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b="1" dirty="0"/>
              <a:t>Example - Left Shift (&lt;&lt;)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gray">
          <a:xfrm>
            <a:off x="1371600" y="1143002"/>
            <a:ext cx="4419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short </a:t>
            </a:r>
            <a:r>
              <a:rPr lang="en-US" altLang="en-US" sz="18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0xb786;</a:t>
            </a:r>
          </a:p>
          <a:p>
            <a:pPr>
              <a:buNone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&lt;&lt; = 3;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32505"/>
              </p:ext>
            </p:extLst>
          </p:nvPr>
        </p:nvGraphicFramePr>
        <p:xfrm>
          <a:off x="2819400" y="25298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37153"/>
              </p:ext>
            </p:extLst>
          </p:nvPr>
        </p:nvGraphicFramePr>
        <p:xfrm>
          <a:off x="2886956" y="4206240"/>
          <a:ext cx="6104647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4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Rectangle 3"/>
          <p:cNvSpPr txBox="1">
            <a:spLocks noChangeArrowheads="1"/>
          </p:cNvSpPr>
          <p:nvPr/>
        </p:nvSpPr>
        <p:spPr bwMode="gray">
          <a:xfrm>
            <a:off x="685800" y="2438402"/>
            <a:ext cx="19050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0xb786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gray">
          <a:xfrm>
            <a:off x="685800" y="4114802"/>
            <a:ext cx="19050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0x9a30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2895600" y="2957512"/>
            <a:ext cx="1066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001000" y="2943224"/>
            <a:ext cx="885824" cy="123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Up Arrow 68"/>
          <p:cNvSpPr/>
          <p:nvPr/>
        </p:nvSpPr>
        <p:spPr>
          <a:xfrm>
            <a:off x="8229600" y="4724400"/>
            <a:ext cx="484632" cy="978408"/>
          </a:xfrm>
          <a:prstGeom prst="upArrow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580478" y="5754470"/>
            <a:ext cx="2563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three bits are</a:t>
            </a:r>
          </a:p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filled with zeroes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 animBg="1"/>
      <p:bldP spid="7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"/>
          <p:cNvSpPr txBox="1">
            <a:spLocks noChangeArrowheads="1"/>
          </p:cNvSpPr>
          <p:nvPr/>
        </p:nvSpPr>
        <p:spPr bwMode="gray">
          <a:xfrm>
            <a:off x="1371600" y="1143002"/>
            <a:ext cx="4419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unsigned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short </a:t>
            </a:r>
            <a:r>
              <a:rPr lang="en-US" altLang="en-US" sz="1800" b="1" kern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0xb786;</a:t>
            </a:r>
          </a:p>
          <a:p>
            <a:pPr>
              <a:buNone/>
            </a:pPr>
            <a:r>
              <a:rPr lang="en-US" altLang="en-US" sz="18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&lt;&lt; = 3;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01742"/>
              </p:ext>
            </p:extLst>
          </p:nvPr>
        </p:nvGraphicFramePr>
        <p:xfrm>
          <a:off x="2819400" y="2529840"/>
          <a:ext cx="6096000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30290"/>
              </p:ext>
            </p:extLst>
          </p:nvPr>
        </p:nvGraphicFramePr>
        <p:xfrm>
          <a:off x="2886956" y="4206240"/>
          <a:ext cx="6104647" cy="38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80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4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Rectangle 3"/>
          <p:cNvSpPr txBox="1">
            <a:spLocks noChangeArrowheads="1"/>
          </p:cNvSpPr>
          <p:nvPr/>
        </p:nvSpPr>
        <p:spPr bwMode="gray">
          <a:xfrm>
            <a:off x="685800" y="2438402"/>
            <a:ext cx="19050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0xb786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gray">
          <a:xfrm>
            <a:off x="685800" y="4114802"/>
            <a:ext cx="19050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en-US" sz="18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shift</a:t>
            </a:r>
          </a:p>
          <a:p>
            <a:pPr>
              <a:buNone/>
            </a:pPr>
            <a:r>
              <a:rPr lang="en-US" altLang="en-US" sz="1800" b="1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a= 0x16f0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73809" y="76200"/>
            <a:ext cx="77724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en-US" sz="3200" b="1" kern="0"/>
              <a:t>Example - Right Shift (&lt;&lt;)</a:t>
            </a:r>
            <a:endParaRPr lang="en-US" altLang="en-US" sz="3200" b="1" kern="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19400" y="2857502"/>
            <a:ext cx="1295400" cy="131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2872" y="2857502"/>
            <a:ext cx="1228728" cy="131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>
            <a:off x="3249322" y="4648200"/>
            <a:ext cx="484632" cy="978408"/>
          </a:xfrm>
          <a:prstGeom prst="upArrow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78559" y="5678270"/>
            <a:ext cx="2606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three bits are</a:t>
            </a:r>
          </a:p>
          <a:p>
            <a:pPr algn="just"/>
            <a:r>
              <a:rPr lang="en-US" altLang="en-US" b="1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filled with zeroes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21" grpId="0" animBg="1"/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1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4572000" cy="31624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 err="1"/>
              <a:t>int</a:t>
            </a:r>
            <a:r>
              <a:rPr lang="en-US" sz="1900" dirty="0"/>
              <a:t>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    </a:t>
            </a:r>
            <a:r>
              <a:rPr lang="en-US" sz="1900" dirty="0" err="1"/>
              <a:t>int</a:t>
            </a:r>
            <a:r>
              <a:rPr lang="en-US" sz="1900" dirty="0"/>
              <a:t> x = 1, y = 0, z = 5;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        </a:t>
            </a:r>
            <a:r>
              <a:rPr lang="en-US" sz="1900" dirty="0" err="1">
                <a:solidFill>
                  <a:srgbClr val="C00000"/>
                </a:solidFill>
              </a:rPr>
              <a:t>int</a:t>
            </a:r>
            <a:r>
              <a:rPr lang="en-US" sz="1900" dirty="0">
                <a:solidFill>
                  <a:srgbClr val="C00000"/>
                </a:solidFill>
              </a:rPr>
              <a:t> a = x &amp;&amp; y || z++;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    </a:t>
            </a:r>
            <a:r>
              <a:rPr lang="en-US" sz="1900" dirty="0" err="1"/>
              <a:t>printf</a:t>
            </a:r>
            <a:r>
              <a:rPr lang="en-US" sz="1900" dirty="0"/>
              <a:t>("%d \n", a); return 0;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5298" y="4724401"/>
            <a:ext cx="69119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6</a:t>
            </a:r>
          </a:p>
          <a:p>
            <a:pPr marL="342900" indent="-342900">
              <a:buAutoNum type="alphaLcParenBoth"/>
            </a:pPr>
            <a:r>
              <a:rPr lang="en-US" b="1" dirty="0"/>
              <a:t> 1</a:t>
            </a:r>
          </a:p>
          <a:p>
            <a:pPr marL="342900" indent="-342900">
              <a:buAutoNum type="alphaLcParenBoth"/>
            </a:pPr>
            <a:r>
              <a:rPr lang="en-US" b="1" dirty="0"/>
              <a:t> 5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C (z++=5, 0 || 5 = 1)</a:t>
            </a: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2.   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fontAlgn="t"/>
            <a:r>
              <a:rPr lang="en-US" sz="2000" dirty="0"/>
              <a:t>void main()</a:t>
            </a:r>
          </a:p>
          <a:p>
            <a:pPr fontAlgn="t"/>
            <a:r>
              <a:rPr lang="en-US" sz="2000" dirty="0"/>
              <a:t>{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x = 0, y = 2, z = 3;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a = x &amp; y | z;</a:t>
            </a:r>
          </a:p>
          <a:p>
            <a:pPr fontAlgn="t"/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("%d \n", a);</a:t>
            </a:r>
          </a:p>
          <a:p>
            <a:pPr fontAlgn="t"/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692548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6</a:t>
            </a:r>
          </a:p>
          <a:p>
            <a:pPr marL="342900" indent="-342900">
              <a:buAutoNum type="alphaLcParenBoth"/>
            </a:pPr>
            <a:r>
              <a:rPr lang="en-US" b="1" dirty="0"/>
              <a:t> 3</a:t>
            </a:r>
          </a:p>
          <a:p>
            <a:pPr marL="342900" indent="-342900">
              <a:buAutoNum type="alphaLcParenBoth"/>
            </a:pPr>
            <a:r>
              <a:rPr lang="en-US" b="1" dirty="0"/>
              <a:t> 0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c ( 0 &amp; 2 | 3 = 00 &amp; 10 | 11 =  10 | 11 = 11 = 3  (L</a:t>
            </a:r>
            <a:r>
              <a:rPr lang="en-US" b="1" dirty="0">
                <a:solidFill>
                  <a:srgbClr val="7028C0"/>
                </a:solidFill>
                <a:sym typeface="Wingdings" panose="05000000000000000000" pitchFamily="2" charset="2"/>
              </a:rPr>
              <a:t>R)</a:t>
            </a:r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3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3a and 3b.   What is the output of this code?:</a:t>
            </a:r>
            <a:r>
              <a:rPr lang="en-US" b="1" dirty="0" err="1">
                <a:solidFill>
                  <a:srgbClr val="7028C0"/>
                </a:solidFill>
              </a:rPr>
              <a:t>wq</a:t>
            </a:r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4579495" cy="312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void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{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        int x = 5 * 9 / 3 + 9;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C00000"/>
                </a:solidFill>
              </a:rPr>
              <a:t>	</a:t>
            </a:r>
            <a:r>
              <a:rPr lang="en-US" sz="1900" dirty="0" err="1">
                <a:solidFill>
                  <a:srgbClr val="C00000"/>
                </a:solidFill>
              </a:rPr>
              <a:t>printf</a:t>
            </a:r>
            <a:r>
              <a:rPr lang="en-US" sz="1900" dirty="0">
                <a:solidFill>
                  <a:srgbClr val="C00000"/>
                </a:solidFill>
              </a:rPr>
              <a:t>(“%d \</a:t>
            </a:r>
            <a:r>
              <a:rPr lang="en-US" sz="1900" dirty="0" err="1">
                <a:solidFill>
                  <a:srgbClr val="C00000"/>
                </a:solidFill>
              </a:rPr>
              <a:t>n”x</a:t>
            </a:r>
            <a:r>
              <a:rPr lang="en-US" sz="19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    }</a:t>
            </a:r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6400802" y="1752600"/>
            <a:ext cx="16209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3</a:t>
            </a:r>
          </a:p>
          <a:p>
            <a:pPr marL="342900" indent="-342900">
              <a:buAutoNum type="alphaLcParenBoth"/>
            </a:pPr>
            <a:r>
              <a:rPr lang="en-US" b="1" dirty="0"/>
              <a:t> 24</a:t>
            </a:r>
          </a:p>
          <a:p>
            <a:pPr marL="342900" indent="-342900">
              <a:buAutoNum type="alphaLcParenBoth"/>
            </a:pPr>
            <a:r>
              <a:rPr lang="en-US" b="1" dirty="0"/>
              <a:t> 60</a:t>
            </a:r>
          </a:p>
          <a:p>
            <a:pPr marL="342900" indent="-342900">
              <a:buAutoNum type="alphaLcParenBoth"/>
            </a:pPr>
            <a:r>
              <a:rPr lang="en-US" b="1" dirty="0"/>
              <a:t> None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r>
              <a:rPr lang="en-US" b="1" dirty="0">
                <a:solidFill>
                  <a:srgbClr val="7028C0"/>
                </a:solidFill>
              </a:rPr>
              <a:t>Answers:    b</a:t>
            </a:r>
          </a:p>
          <a:p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976CB-9553-4B12-8613-A7CAFD584A34}"/>
              </a:ext>
            </a:extLst>
          </p:cNvPr>
          <p:cNvSpPr/>
          <p:nvPr/>
        </p:nvSpPr>
        <p:spPr>
          <a:xfrm>
            <a:off x="1516505" y="4344650"/>
            <a:ext cx="4579495" cy="310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int x = 10, y = 20, z = 5;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</a:t>
            </a:r>
            <a:r>
              <a:rPr lang="en-US" sz="1900" dirty="0" err="1"/>
              <a:t>printf</a:t>
            </a:r>
            <a:r>
              <a:rPr lang="en-US" sz="1900" dirty="0"/>
              <a:t>("%d\n", </a:t>
            </a:r>
            <a:r>
              <a:rPr lang="en-US" sz="1900" dirty="0" err="1"/>
              <a:t>x+y</a:t>
            </a:r>
            <a:r>
              <a:rPr lang="en-US" sz="1900" dirty="0"/>
              <a:t>*z); 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	return 0;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4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4…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28C0"/>
                </a:solidFill>
              </a:rPr>
              <a:t>6</a:t>
            </a:r>
            <a:r>
              <a:rPr lang="en-US" b="1">
                <a:solidFill>
                  <a:srgbClr val="7028C0"/>
                </a:solidFill>
              </a:rPr>
              <a:t>.   </a:t>
            </a:r>
            <a:r>
              <a:rPr lang="en-US" b="1" dirty="0">
                <a:solidFill>
                  <a:srgbClr val="7028C0"/>
                </a:solidFill>
              </a:rPr>
              <a:t>What is the output of this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2400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2000" dirty="0"/>
              <a:t>#include&lt;stdio.h&gt;</a:t>
            </a:r>
          </a:p>
          <a:p>
            <a:pPr fontAlgn="t"/>
            <a:r>
              <a:rPr lang="en-US" sz="2000" dirty="0"/>
              <a:t>int main()</a:t>
            </a:r>
          </a:p>
          <a:p>
            <a:pPr fontAlgn="t"/>
            <a:r>
              <a:rPr lang="en-US" sz="2000" dirty="0"/>
              <a:t>{     </a:t>
            </a:r>
          </a:p>
          <a:p>
            <a:pPr fontAlgn="t"/>
            <a:r>
              <a:rPr lang="en-US" sz="2000" dirty="0"/>
              <a:t>   int n=6;        (n%2)?</a:t>
            </a:r>
            <a:r>
              <a:rPr lang="en-US" sz="2000" dirty="0" err="1"/>
              <a:t>printf</a:t>
            </a:r>
            <a:r>
              <a:rPr lang="en-US" sz="2000" dirty="0"/>
              <a:t>("Odd\n"):</a:t>
            </a:r>
            <a:r>
              <a:rPr lang="en-US" sz="2000" dirty="0" err="1"/>
              <a:t>printf</a:t>
            </a:r>
            <a:r>
              <a:rPr lang="en-US" sz="2000" dirty="0"/>
              <a:t>("Even\n");        return 0;</a:t>
            </a:r>
          </a:p>
          <a:p>
            <a:pPr fontAlgn="t"/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5298" y="4038601"/>
            <a:ext cx="19159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/>
              <a:t>Syntax Error</a:t>
            </a:r>
          </a:p>
          <a:p>
            <a:pPr marL="342900" indent="-342900">
              <a:buAutoNum type="alphaLcParenBoth"/>
            </a:pPr>
            <a:r>
              <a:rPr lang="en-US" b="1" dirty="0"/>
              <a:t> Odd</a:t>
            </a:r>
          </a:p>
          <a:p>
            <a:pPr marL="342900" indent="-342900">
              <a:buAutoNum type="alphaLcParenBoth"/>
            </a:pPr>
            <a:r>
              <a:rPr lang="en-US" b="1" dirty="0"/>
              <a:t> Even</a:t>
            </a:r>
          </a:p>
          <a:p>
            <a:pPr marL="342900" indent="-342900">
              <a:buAutoNum type="alphaLcParenBoth"/>
            </a:pPr>
            <a:r>
              <a:rPr lang="en-US" b="1" dirty="0"/>
              <a:t> 0</a:t>
            </a:r>
          </a:p>
          <a:p>
            <a:endParaRPr lang="en-US" b="1" dirty="0">
              <a:solidFill>
                <a:srgbClr val="7028C0"/>
              </a:solidFill>
            </a:endParaRPr>
          </a:p>
          <a:p>
            <a:endParaRPr lang="en-US" b="1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Assignment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2"/>
            <a:ext cx="83820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1.	Develop a C program to perform operations (+,*,-, / and %) on two whole numbers. Identify suitable data types to represent the numbers and resultant values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Write a program to demonstrate bitwise operators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7028C0"/>
                </a:solidFill>
              </a:rPr>
              <a:t>Develop a C program to add two operands and store the result in one of the operand using addition assignment operator.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>
                <a:solidFill>
                  <a:srgbClr val="7028C0"/>
                </a:solidFill>
              </a:rPr>
              <a:t>Write </a:t>
            </a:r>
            <a:r>
              <a:rPr lang="en-US" dirty="0">
                <a:solidFill>
                  <a:srgbClr val="7028C0"/>
                </a:solidFill>
              </a:rPr>
              <a:t>a C program to find the maximum of 2 numbers using Conditional operator.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dirty="0">
              <a:solidFill>
                <a:srgbClr val="702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10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559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400"/>
          </a:xfrm>
        </p:spPr>
        <p:txBody>
          <a:bodyPr/>
          <a:lstStyle/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Tokens: 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Individual unit of C program is called as Tokens</a:t>
            </a:r>
            <a:endParaRPr lang="en-US" sz="1800" kern="1200" dirty="0">
              <a:solidFill>
                <a:srgbClr val="C00000"/>
              </a:solidFill>
              <a:latin typeface="Bookman Old Style" pitchFamily="18" charset="0"/>
            </a:endParaRP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Variable declarations: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ﬂoat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f;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Initialization: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char c=’A’;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x=y=10;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Operators: 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+,−,∗,/,%  and many more….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Expressions: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x,y,z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; x=y∗2+z∗3; </a:t>
            </a:r>
          </a:p>
          <a:p>
            <a:pPr>
              <a:lnSpc>
                <a:spcPct val="150000"/>
              </a:lnSpc>
              <a:buSzPct val="60000"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</a:rPr>
              <a:t>Functions: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factorial (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n);  /∗function takes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, returns </a:t>
            </a:r>
            <a:r>
              <a:rPr lang="en-US" sz="1800" kern="1200" dirty="0" err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int</a:t>
            </a:r>
            <a:r>
              <a:rPr lang="en-US" sz="1800" kern="12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 ∗/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67743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Variables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81000" y="914401"/>
            <a:ext cx="86868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70000"/>
              </a:spcBef>
            </a:pPr>
            <a:r>
              <a:rPr lang="en-US" altLang="en-US" sz="1800" dirty="0"/>
              <a:t>A variable is a name for a location in memory</a:t>
            </a:r>
          </a:p>
          <a:p>
            <a:pPr algn="just">
              <a:spcBef>
                <a:spcPct val="70000"/>
              </a:spcBef>
            </a:pPr>
            <a:r>
              <a:rPr lang="en-US" altLang="en-US" sz="1800" dirty="0"/>
              <a:t>A variable must be declared by specifying the variable's name and the type of information that it will hold</a:t>
            </a:r>
          </a:p>
          <a:p>
            <a:pPr algn="just">
              <a:spcBef>
                <a:spcPct val="70000"/>
              </a:spcBef>
            </a:pPr>
            <a:r>
              <a:rPr lang="en-US" altLang="en-US" sz="1800" dirty="0"/>
              <a:t>Variable should be declared before we use 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47840" y="3125789"/>
            <a:ext cx="6248415" cy="2516247"/>
            <a:chOff x="1747838" y="3125788"/>
            <a:chExt cx="6248415" cy="251624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906951" y="4081463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>
                  <a:latin typeface="Courier New" pitchFamily="49" charset="0"/>
                </a:rPr>
                <a:t>int total;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96533" y="4556125"/>
              <a:ext cx="38779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 dirty="0" err="1">
                  <a:latin typeface="Courier New" pitchFamily="49" charset="0"/>
                </a:rPr>
                <a:t>int</a:t>
              </a:r>
              <a:r>
                <a:rPr lang="en-US" altLang="en-US" sz="2000" b="1" dirty="0">
                  <a:latin typeface="Courier New" pitchFamily="49" charset="0"/>
                </a:rPr>
                <a:t> count, temp, result;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52611" y="5241925"/>
              <a:ext cx="60436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Arial Unicode MS" pitchFamily="34" charset="-128"/>
                </a:rPr>
                <a:t>Multiple variables can be created in one declaration</a:t>
              </a:r>
              <a:endParaRPr lang="en-US" altLang="en-US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747838" y="3168650"/>
              <a:ext cx="1395413" cy="836613"/>
              <a:chOff x="849" y="1777"/>
              <a:chExt cx="879" cy="527"/>
            </a:xfrm>
          </p:grpSpPr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849" y="1777"/>
                <a:ext cx="7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chemeClr val="hlink"/>
                    </a:solidFill>
                    <a:latin typeface="Arial Unicode MS" pitchFamily="34" charset="-128"/>
                  </a:rPr>
                  <a:t>data type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144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4114801" y="3125788"/>
              <a:ext cx="1838326" cy="836612"/>
              <a:chOff x="2352" y="1777"/>
              <a:chExt cx="1158" cy="527"/>
            </a:xfrm>
          </p:grpSpPr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378" y="1777"/>
                <a:ext cx="11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chemeClr val="hlink"/>
                    </a:solidFill>
                    <a:latin typeface="Arial Unicode MS" pitchFamily="34" charset="-128"/>
                  </a:rPr>
                  <a:t>variable name</a:t>
                </a:r>
                <a:endParaRPr lang="en-US" alt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96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594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Variable Initialization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924800" cy="798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70000"/>
              </a:spcBef>
            </a:pPr>
            <a:r>
              <a:rPr lang="en-US" altLang="en-US" sz="1800" kern="1200"/>
              <a:t>A variable can be given an initial value in the declaration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09600" y="327660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dirty="0">
                <a:latin typeface="+mn-lt"/>
              </a:rPr>
              <a:t>When a variable is referenced in a program, its current value is used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990600" y="4343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b="1">
              <a:latin typeface="Arial" charset="0"/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362201" y="2209801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="1">
                <a:latin typeface="Courier New" pitchFamily="49" charset="0"/>
              </a:rPr>
              <a:t>int sum = 0;</a:t>
            </a:r>
          </a:p>
          <a:p>
            <a:r>
              <a:rPr lang="en-US" altLang="en-US" sz="2000" b="1">
                <a:latin typeface="Courier New" pitchFamily="49" charset="0"/>
              </a:rPr>
              <a:t>int base = 32, max = 149;</a:t>
            </a: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utoUpdateAnimBg="0"/>
      <p:bldP spid="254981" grpId="0" autoUpdateAnimBg="0"/>
      <p:bldP spid="25498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b="1" dirty="0"/>
              <a:t>Variable Assignment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1064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dirty="0">
                <a:latin typeface="+mj-lt"/>
              </a:rPr>
              <a:t>An </a:t>
            </a:r>
            <a:r>
              <a:rPr lang="en-US" altLang="en-US" sz="2200" i="1" dirty="0">
                <a:latin typeface="+mj-lt"/>
              </a:rPr>
              <a:t>assignment statement</a:t>
            </a:r>
            <a:r>
              <a:rPr lang="en-US" altLang="en-US" sz="2200" dirty="0">
                <a:latin typeface="+mj-lt"/>
              </a:rPr>
              <a:t> changes the value of a variable</a:t>
            </a:r>
          </a:p>
          <a:p>
            <a:pPr eaLnBrk="1" hangingPunct="1"/>
            <a:r>
              <a:rPr lang="en-US" altLang="en-US" sz="2200" dirty="0">
                <a:latin typeface="+mj-lt"/>
              </a:rPr>
              <a:t>The assignment operator is the = sign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3846008" y="2590800"/>
            <a:ext cx="1877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altLang="en-US" sz="2000" b="1">
                <a:latin typeface="Courier New" pitchFamily="49" charset="0"/>
              </a:rPr>
              <a:t>total = 55;</a:t>
            </a:r>
            <a:endParaRPr lang="en-US" altLang="en-US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11650" y="3048000"/>
            <a:ext cx="990600" cy="304800"/>
            <a:chOff x="2304" y="1968"/>
            <a:chExt cx="624" cy="240"/>
          </a:xfrm>
        </p:grpSpPr>
        <p:sp>
          <p:nvSpPr>
            <p:cNvPr id="7176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990600" y="441960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200" dirty="0">
                <a:latin typeface="+mj-lt"/>
              </a:rPr>
              <a:t>The value that was in total is overwritten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200" dirty="0">
                <a:latin typeface="+mj-lt"/>
              </a:rPr>
              <a:t>You can only assign a value to a variable that is consistent with the variable's declared type</a:t>
            </a:r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655320" y="3505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altLang="en-US" sz="2200" dirty="0">
                <a:latin typeface="+mj-lt"/>
              </a:rPr>
              <a:t>The expression on the right is evaluated and the result is stored in the variable on the left</a:t>
            </a:r>
          </a:p>
        </p:txBody>
      </p:sp>
    </p:spTree>
    <p:extLst>
      <p:ext uri="{BB962C8B-B14F-4D97-AF65-F5344CB8AC3E}">
        <p14:creationId xmlns:p14="http://schemas.microsoft.com/office/powerpoint/2010/main" val="37271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autoUpdateAnimBg="0"/>
      <p:bldP spid="256009" grpId="0" build="p" autoUpdateAnimBg="0"/>
      <p:bldP spid="256010" grpId="0" build="p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Props1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7145063-8963-4F41-8ED0-702CABF182ED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145c5697-5eb5-440b-b2f1-a8273fb5925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37540</TotalTime>
  <Words>3513</Words>
  <Application>Microsoft Office PowerPoint</Application>
  <PresentationFormat>On-screen Show (4:3)</PresentationFormat>
  <Paragraphs>793</Paragraphs>
  <Slides>59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Arial Unicode MS</vt:lpstr>
      <vt:lpstr>Algerian</vt:lpstr>
      <vt:lpstr>Arial</vt:lpstr>
      <vt:lpstr>Bookman Old Style</vt:lpstr>
      <vt:lpstr>Calibri</vt:lpstr>
      <vt:lpstr>Courier New</vt:lpstr>
      <vt:lpstr>GillSans</vt:lpstr>
      <vt:lpstr>Imprint MT Shadow</vt:lpstr>
      <vt:lpstr>Times</vt:lpstr>
      <vt:lpstr>Times New Roman</vt:lpstr>
      <vt:lpstr>Verdana</vt:lpstr>
      <vt:lpstr>Wingdings</vt:lpstr>
      <vt:lpstr>Wingdings 2</vt:lpstr>
      <vt:lpstr>Wingdings 3</vt:lpstr>
      <vt:lpstr>verygood</vt:lpstr>
      <vt:lpstr>Title &amp; Subtitle copy</vt:lpstr>
      <vt:lpstr>PowerPoint Presentation</vt:lpstr>
      <vt:lpstr>PowerPoint Presentation</vt:lpstr>
      <vt:lpstr>PowerPoint Presentation</vt:lpstr>
      <vt:lpstr>C Language Character Set</vt:lpstr>
      <vt:lpstr>Character Set – ASCII Values</vt:lpstr>
      <vt:lpstr>Basics</vt:lpstr>
      <vt:lpstr>Variables</vt:lpstr>
      <vt:lpstr>Variable Initialization</vt:lpstr>
      <vt:lpstr>Variable Assignment</vt:lpstr>
      <vt:lpstr>Assignment Through a Function</vt:lpstr>
      <vt:lpstr>Assignment Through scanf()</vt:lpstr>
      <vt:lpstr>PowerPoint Presentation</vt:lpstr>
      <vt:lpstr>Binary Numbers</vt:lpstr>
      <vt:lpstr>Bit Permutations</vt:lpstr>
      <vt:lpstr>Bit Permutations</vt:lpstr>
      <vt:lpstr>Relationship Between a Byte and a Bit</vt:lpstr>
      <vt:lpstr>What is the value of this binary number?</vt:lpstr>
      <vt:lpstr>What is the maximum number that can be stored in one byte (8 bits)?</vt:lpstr>
      <vt:lpstr>What is the max.num. that can be stored in one byte (8 bits)?</vt:lpstr>
      <vt:lpstr>What would happen if we try to add 1 to the largest number that can be stored in one byte (8 bits)?</vt:lpstr>
      <vt:lpstr>Variables…</vt:lpstr>
      <vt:lpstr>Variable Definition &amp; Declaration</vt:lpstr>
      <vt:lpstr>Keywords in C</vt:lpstr>
      <vt:lpstr>Quiz </vt:lpstr>
      <vt:lpstr>Data Types</vt:lpstr>
      <vt:lpstr>Sizes of Basic data types</vt:lpstr>
      <vt:lpstr>Computer Memory</vt:lpstr>
      <vt:lpstr>Storing Information</vt:lpstr>
      <vt:lpstr>Storing a char</vt:lpstr>
      <vt:lpstr>Storing a short</vt:lpstr>
      <vt:lpstr>Storing an int</vt:lpstr>
      <vt:lpstr>Storing a long</vt:lpstr>
      <vt:lpstr>Storing a float</vt:lpstr>
      <vt:lpstr>Storing a double</vt:lpstr>
      <vt:lpstr>The sizeof() operator</vt:lpstr>
      <vt:lpstr>Void Data Type</vt:lpstr>
      <vt:lpstr>Type Conversions</vt:lpstr>
      <vt:lpstr>Type Conversions</vt:lpstr>
      <vt:lpstr>&lt;ctype.h&gt;</vt:lpstr>
      <vt:lpstr>Type Modifiers</vt:lpstr>
      <vt:lpstr>Type Modifiers…</vt:lpstr>
      <vt:lpstr>Escape Sequences</vt:lpstr>
      <vt:lpstr>PowerPoint Presentation</vt:lpstr>
      <vt:lpstr>Operators, operands and expressions</vt:lpstr>
      <vt:lpstr>Types of Operators</vt:lpstr>
      <vt:lpstr>Precedence and Order of Evaluation</vt:lpstr>
      <vt:lpstr>Quiz </vt:lpstr>
      <vt:lpstr>Bitwise Operations</vt:lpstr>
      <vt:lpstr>Bitwise Operations in Integers</vt:lpstr>
      <vt:lpstr>Bitwise Operations in Integers…</vt:lpstr>
      <vt:lpstr>Examples - &amp;, |, ^ and ~</vt:lpstr>
      <vt:lpstr>Example - Left Shift (&lt;&lt;)</vt:lpstr>
      <vt:lpstr>PowerPoint Presentation</vt:lpstr>
      <vt:lpstr>Quiz 1 </vt:lpstr>
      <vt:lpstr>Quiz …</vt:lpstr>
      <vt:lpstr>Quiz 3 </vt:lpstr>
      <vt:lpstr>Quiz 4…</vt:lpstr>
      <vt:lpstr>Assignment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</dc:creator>
  <cp:lastModifiedBy>GIRISH BELANI</cp:lastModifiedBy>
  <cp:revision>4130</cp:revision>
  <dcterms:created xsi:type="dcterms:W3CDTF">2012-06-25T07:19:09Z</dcterms:created>
  <dcterms:modified xsi:type="dcterms:W3CDTF">2023-08-05T07:46:10Z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