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9" r:id="rId7"/>
    <p:sldId id="310" r:id="rId8"/>
    <p:sldId id="315" r:id="rId9"/>
    <p:sldId id="307" r:id="rId10"/>
    <p:sldId id="308" r:id="rId11"/>
    <p:sldId id="306" r:id="rId12"/>
    <p:sldId id="311" r:id="rId13"/>
    <p:sldId id="300" r:id="rId14"/>
    <p:sldId id="263" r:id="rId15"/>
    <p:sldId id="283" r:id="rId16"/>
    <p:sldId id="282" r:id="rId17"/>
    <p:sldId id="261" r:id="rId18"/>
    <p:sldId id="262" r:id="rId19"/>
    <p:sldId id="274" r:id="rId20"/>
    <p:sldId id="275" r:id="rId21"/>
    <p:sldId id="285" r:id="rId22"/>
    <p:sldId id="293" r:id="rId23"/>
    <p:sldId id="294" r:id="rId24"/>
    <p:sldId id="297" r:id="rId25"/>
    <p:sldId id="313" r:id="rId26"/>
    <p:sldId id="314" r:id="rId27"/>
    <p:sldId id="295" r:id="rId28"/>
    <p:sldId id="312" r:id="rId29"/>
    <p:sldId id="305" r:id="rId30"/>
    <p:sldId id="296" r:id="rId31"/>
    <p:sldId id="289" r:id="rId32"/>
    <p:sldId id="299" r:id="rId33"/>
    <p:sldId id="287" r:id="rId34"/>
    <p:sldId id="303" r:id="rId35"/>
    <p:sldId id="277" r:id="rId36"/>
    <p:sldId id="304" r:id="rId37"/>
    <p:sldId id="278" r:id="rId38"/>
    <p:sldId id="279" r:id="rId39"/>
    <p:sldId id="280" r:id="rId40"/>
    <p:sldId id="281" r:id="rId41"/>
    <p:sldId id="284" r:id="rId42"/>
    <p:sldId id="271" r:id="rId43"/>
    <p:sldId id="27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GULAM" initials="V" lastIdx="1" clrIdx="0">
    <p:extLst>
      <p:ext uri="{19B8F6BF-5375-455C-9EA6-DF929625EA0E}">
        <p15:presenceInfo xmlns:p15="http://schemas.microsoft.com/office/powerpoint/2012/main" userId="aa015d5938b6e7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6" autoAdjust="0"/>
    <p:restoredTop sz="94660"/>
  </p:normalViewPr>
  <p:slideViewPr>
    <p:cSldViewPr>
      <p:cViewPr varScale="1">
        <p:scale>
          <a:sx n="88" d="100"/>
          <a:sy n="88" d="100"/>
        </p:scale>
        <p:origin x="10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5F96CE-7C48-4D9A-9BBC-39EB1FD8E81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363454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5F96CE-7C48-4D9A-9BBC-39EB1FD8E81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232099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5F96CE-7C48-4D9A-9BBC-39EB1FD8E81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142716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5F96CE-7C48-4D9A-9BBC-39EB1FD8E81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361144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F96CE-7C48-4D9A-9BBC-39EB1FD8E81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197431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5F96CE-7C48-4D9A-9BBC-39EB1FD8E81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298761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5F96CE-7C48-4D9A-9BBC-39EB1FD8E813}"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34230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5F96CE-7C48-4D9A-9BBC-39EB1FD8E813}"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54600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F96CE-7C48-4D9A-9BBC-39EB1FD8E813}"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101626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F96CE-7C48-4D9A-9BBC-39EB1FD8E81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315080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F96CE-7C48-4D9A-9BBC-39EB1FD8E81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A1EF8-3CEE-4B94-8A7F-A2891D987791}" type="slidenum">
              <a:rPr lang="en-US" smtClean="0"/>
              <a:t>‹#›</a:t>
            </a:fld>
            <a:endParaRPr lang="en-US"/>
          </a:p>
        </p:txBody>
      </p:sp>
    </p:spTree>
    <p:extLst>
      <p:ext uri="{BB962C8B-B14F-4D97-AF65-F5344CB8AC3E}">
        <p14:creationId xmlns:p14="http://schemas.microsoft.com/office/powerpoint/2010/main" val="271311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96CE-7C48-4D9A-9BBC-39EB1FD8E813}" type="datetimeFigureOut">
              <a:rPr lang="en-US" smtClean="0"/>
              <a:t>6/17/2023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A1EF8-3CEE-4B94-8A7F-A2891D987791}" type="slidenum">
              <a:rPr lang="en-US" smtClean="0"/>
              <a:t>‹#›</a:t>
            </a:fld>
            <a:endParaRPr lang="en-US"/>
          </a:p>
        </p:txBody>
      </p:sp>
    </p:spTree>
    <p:extLst>
      <p:ext uri="{BB962C8B-B14F-4D97-AF65-F5344CB8AC3E}">
        <p14:creationId xmlns:p14="http://schemas.microsoft.com/office/powerpoint/2010/main" val="316494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rive.google.com/file/d/1mxhGf-_3-zTvSrSLxnqpXR1Ther935SY/view?usp=share_link"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p:cNvPicPr/>
          <p:nvPr/>
        </p:nvPicPr>
        <p:blipFill>
          <a:blip r:embed="rId2" cstate="print"/>
          <a:stretch>
            <a:fillRect/>
          </a:stretch>
        </p:blipFill>
        <p:spPr>
          <a:xfrm>
            <a:off x="808038" y="533401"/>
            <a:ext cx="6811962" cy="1143000"/>
          </a:xfrm>
          <a:prstGeom prst="rect">
            <a:avLst/>
          </a:prstGeom>
        </p:spPr>
      </p:pic>
      <p:sp>
        <p:nvSpPr>
          <p:cNvPr id="6" name="object 2"/>
          <p:cNvSpPr txBox="1">
            <a:spLocks/>
          </p:cNvSpPr>
          <p:nvPr/>
        </p:nvSpPr>
        <p:spPr>
          <a:xfrm>
            <a:off x="787717" y="2167354"/>
            <a:ext cx="7476273" cy="1380506"/>
          </a:xfrm>
          <a:prstGeom prst="rect">
            <a:avLst/>
          </a:prstGeom>
        </p:spPr>
        <p:txBody>
          <a:bodyPr vert="horz" wrap="square" lIns="0" tIns="13335"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5"/>
              </a:spcBef>
            </a:pPr>
            <a:r>
              <a:rPr lang="en-US" sz="2600" b="1" dirty="0">
                <a:latin typeface="Times New Roman" panose="02020603050405020304" pitchFamily="18" charset="0"/>
                <a:cs typeface="Times New Roman" panose="02020603050405020304" pitchFamily="18" charset="0"/>
              </a:rPr>
              <a:t>ULTRA-GAIN BOOST CONVERTER FED BLDC MOTOR FOR FCEV APPLICATIONS</a:t>
            </a:r>
            <a:endParaRPr lang="en-IN" sz="2600" b="1" dirty="0">
              <a:latin typeface="Times New Roman" panose="02020603050405020304" pitchFamily="18" charset="0"/>
              <a:cs typeface="Times New Roman" panose="02020603050405020304" pitchFamily="18" charset="0"/>
            </a:endParaRPr>
          </a:p>
          <a:p>
            <a:pPr marL="12700">
              <a:spcBef>
                <a:spcPts val="105"/>
              </a:spcBef>
            </a:pPr>
            <a:endParaRPr lang="en-US" sz="3600" dirty="0">
              <a:latin typeface="Georgia"/>
              <a:cs typeface="Georgia"/>
            </a:endParaRPr>
          </a:p>
        </p:txBody>
      </p:sp>
      <p:sp>
        <p:nvSpPr>
          <p:cNvPr id="7" name="object 4"/>
          <p:cNvSpPr txBox="1"/>
          <p:nvPr/>
        </p:nvSpPr>
        <p:spPr>
          <a:xfrm>
            <a:off x="796636" y="3810000"/>
            <a:ext cx="3546764" cy="1445267"/>
          </a:xfrm>
          <a:prstGeom prst="rect">
            <a:avLst/>
          </a:prstGeom>
        </p:spPr>
        <p:txBody>
          <a:bodyPr vert="horz" wrap="square" lIns="0" tIns="16510" rIns="0" bIns="0" rtlCol="0">
            <a:spAutoFit/>
          </a:bodyPr>
          <a:lstStyle/>
          <a:p>
            <a:pPr algn="l"/>
            <a:r>
              <a:rPr lang="en-US" sz="2000" u="sng" dirty="0">
                <a:solidFill>
                  <a:schemeClr val="tx1"/>
                </a:solidFill>
                <a:latin typeface="Times New Roman" panose="02020603050405020304" pitchFamily="18" charset="0"/>
                <a:cs typeface="Times New Roman" panose="02020603050405020304" pitchFamily="18" charset="0"/>
              </a:rPr>
              <a:t>Under the guidance of,</a:t>
            </a:r>
          </a:p>
          <a:p>
            <a:pPr algn="l"/>
            <a:r>
              <a:rPr lang="en-US" sz="2000" dirty="0">
                <a:solidFill>
                  <a:schemeClr val="tx1"/>
                </a:solidFill>
                <a:latin typeface="Times New Roman" panose="02020603050405020304" pitchFamily="18" charset="0"/>
                <a:cs typeface="Times New Roman" panose="02020603050405020304" pitchFamily="18" charset="0"/>
              </a:rPr>
              <a:t>Dr. B. </a:t>
            </a:r>
            <a:r>
              <a:rPr lang="en-US" sz="2000" dirty="0" err="1">
                <a:solidFill>
                  <a:schemeClr val="tx1"/>
                </a:solidFill>
                <a:latin typeface="Times New Roman" panose="02020603050405020304" pitchFamily="18" charset="0"/>
                <a:cs typeface="Times New Roman" panose="02020603050405020304" pitchFamily="18" charset="0"/>
              </a:rPr>
              <a:t>Nagi</a:t>
            </a:r>
            <a:r>
              <a:rPr lang="en-US" sz="2000" dirty="0">
                <a:solidFill>
                  <a:schemeClr val="tx1"/>
                </a:solidFill>
                <a:latin typeface="Times New Roman" panose="02020603050405020304" pitchFamily="18" charset="0"/>
                <a:cs typeface="Times New Roman" panose="02020603050405020304" pitchFamily="18" charset="0"/>
              </a:rPr>
              <a:t> Reddy </a:t>
            </a:r>
            <a:r>
              <a:rPr lang="en-US" sz="2000" baseline="-25000" dirty="0" err="1">
                <a:solidFill>
                  <a:schemeClr val="tx1"/>
                </a:solidFill>
                <a:latin typeface="Times New Roman" panose="02020603050405020304" pitchFamily="18" charset="0"/>
                <a:cs typeface="Times New Roman" panose="02020603050405020304" pitchFamily="18" charset="0"/>
              </a:rPr>
              <a:t>M.Tech</a:t>
            </a:r>
            <a:r>
              <a:rPr lang="en-US" sz="2000" baseline="-25000" dirty="0">
                <a:solidFill>
                  <a:schemeClr val="tx1"/>
                </a:solidFill>
                <a:latin typeface="Times New Roman" panose="02020603050405020304" pitchFamily="18" charset="0"/>
                <a:cs typeface="Times New Roman" panose="02020603050405020304" pitchFamily="18" charset="0"/>
              </a:rPr>
              <a:t>, PhD, MISRD </a:t>
            </a:r>
            <a:r>
              <a:rPr lang="en-US" sz="2000" dirty="0">
                <a:solidFill>
                  <a:schemeClr val="tx1"/>
                </a:solidFill>
                <a:latin typeface="Times New Roman" panose="02020603050405020304" pitchFamily="18" charset="0"/>
                <a:cs typeface="Times New Roman" panose="02020603050405020304" pitchFamily="18" charset="0"/>
              </a:rPr>
              <a:t>Associate Professor</a:t>
            </a:r>
          </a:p>
          <a:p>
            <a:pPr marL="12700">
              <a:lnSpc>
                <a:spcPct val="100000"/>
              </a:lnSpc>
              <a:spcBef>
                <a:spcPts val="130"/>
              </a:spcBef>
            </a:pPr>
            <a:endParaRPr sz="3200" dirty="0">
              <a:latin typeface="Cambria"/>
              <a:cs typeface="Cambria"/>
            </a:endParaRPr>
          </a:p>
        </p:txBody>
      </p:sp>
      <p:sp>
        <p:nvSpPr>
          <p:cNvPr id="8" name="object 3"/>
          <p:cNvSpPr txBox="1"/>
          <p:nvPr/>
        </p:nvSpPr>
        <p:spPr>
          <a:xfrm>
            <a:off x="5181602" y="3597680"/>
            <a:ext cx="3307078" cy="1876155"/>
          </a:xfrm>
          <a:prstGeom prst="rect">
            <a:avLst/>
          </a:prstGeom>
        </p:spPr>
        <p:txBody>
          <a:bodyPr vert="horz" wrap="square" lIns="0" tIns="16510" rIns="0" bIns="0" rtlCol="0">
            <a:spAutoFit/>
          </a:bodyPr>
          <a:lstStyle/>
          <a:p>
            <a:pPr algn="l"/>
            <a:r>
              <a:rPr lang="en-US" sz="2000" u="sng" dirty="0">
                <a:solidFill>
                  <a:schemeClr val="tx1"/>
                </a:solidFill>
                <a:latin typeface="Times New Roman" panose="02020603050405020304" pitchFamily="18" charset="0"/>
                <a:cs typeface="Times New Roman" panose="02020603050405020304" pitchFamily="18" charset="0"/>
              </a:rPr>
              <a:t>Presented by,</a:t>
            </a:r>
          </a:p>
          <a:p>
            <a:pPr algn="l"/>
            <a:r>
              <a:rPr lang="en-US" sz="2000" dirty="0">
                <a:solidFill>
                  <a:schemeClr val="tx1"/>
                </a:solidFill>
                <a:latin typeface="Times New Roman" panose="02020603050405020304" pitchFamily="18" charset="0"/>
                <a:cs typeface="Times New Roman" panose="02020603050405020304" pitchFamily="18" charset="0"/>
              </a:rPr>
              <a:t>G. Vinay Kumar (20P65A0222)</a:t>
            </a:r>
          </a:p>
          <a:p>
            <a:pPr algn="l"/>
            <a:r>
              <a:rPr lang="en-US" sz="2000" dirty="0">
                <a:solidFill>
                  <a:schemeClr val="tx1"/>
                </a:solidFill>
                <a:latin typeface="Times New Roman" panose="02020603050405020304" pitchFamily="18" charset="0"/>
                <a:cs typeface="Times New Roman" panose="02020603050405020304" pitchFamily="18" charset="0"/>
              </a:rPr>
              <a:t>B. Jhansi (19P61A0218)</a:t>
            </a:r>
          </a:p>
          <a:p>
            <a:pPr algn="l"/>
            <a:r>
              <a:rPr lang="en-US" sz="2000" dirty="0">
                <a:solidFill>
                  <a:schemeClr val="tx1"/>
                </a:solidFill>
                <a:latin typeface="Times New Roman" panose="02020603050405020304" pitchFamily="18" charset="0"/>
                <a:cs typeface="Times New Roman" panose="02020603050405020304" pitchFamily="18" charset="0"/>
              </a:rPr>
              <a:t>B. Vinay Kumar (19P61A0217)</a:t>
            </a:r>
          </a:p>
          <a:p>
            <a:pPr algn="l"/>
            <a:r>
              <a:rPr lang="en-US" sz="2000" dirty="0">
                <a:solidFill>
                  <a:schemeClr val="tx1"/>
                </a:solidFill>
                <a:latin typeface="Times New Roman" panose="02020603050405020304" pitchFamily="18" charset="0"/>
                <a:cs typeface="Times New Roman" panose="02020603050405020304" pitchFamily="18" charset="0"/>
              </a:rPr>
              <a:t>B. Sandeep (20P65A0205)</a:t>
            </a:r>
          </a:p>
          <a:p>
            <a:pPr marL="279400" marR="5080" indent="-267335">
              <a:lnSpc>
                <a:spcPct val="100000"/>
              </a:lnSpc>
              <a:spcBef>
                <a:spcPts val="130"/>
              </a:spcBef>
            </a:pPr>
            <a:endParaRPr sz="2000" dirty="0">
              <a:latin typeface="Cambria"/>
              <a:cs typeface="Cambria"/>
            </a:endParaRPr>
          </a:p>
        </p:txBody>
      </p:sp>
      <p:sp>
        <p:nvSpPr>
          <p:cNvPr id="10" name="Footer Placeholder 4"/>
          <p:cNvSpPr>
            <a:spLocks noGrp="1" noEditPoints="1"/>
          </p:cNvSpPr>
          <p:nvPr>
            <p:ph type="ftr" sz="quarter" idx="10"/>
          </p:nvPr>
        </p:nvSpPr>
        <p:spPr>
          <a:xfrm>
            <a:off x="796636" y="6340475"/>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11"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3"/>
          <a:srcRect l="25002" t="10156" r="24478" b="36719"/>
          <a:stretch/>
        </p:blipFill>
        <p:spPr bwMode="auto">
          <a:xfrm>
            <a:off x="228600" y="6096000"/>
            <a:ext cx="579438" cy="609600"/>
          </a:xfrm>
          <a:prstGeom prst="rect">
            <a:avLst/>
          </a:prstGeom>
          <a:noFill/>
          <a:ln>
            <a:noFill/>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909" y="34709"/>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42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AF1B0919-4831-F011-44C2-9F606DE225D7}"/>
              </a:ext>
            </a:extLst>
          </p:cNvPr>
          <p:cNvSpPr>
            <a:spLocks noGrp="1"/>
          </p:cNvSpPr>
          <p:nvPr>
            <p:ph idx="1"/>
          </p:nvPr>
        </p:nvSpPr>
        <p:spPr>
          <a:xfrm>
            <a:off x="343833" y="741363"/>
            <a:ext cx="8456334" cy="5181600"/>
          </a:xfrm>
        </p:spPr>
        <p:txBody>
          <a:bodyPr>
            <a:normAutofit fontScale="55000" lnSpcReduction="20000"/>
          </a:bodyPr>
          <a:lstStyle/>
          <a:p>
            <a:pPr algn="just">
              <a:lnSpc>
                <a:spcPct val="150000"/>
              </a:lnSpc>
              <a:buFont typeface="Wingdings" pitchFamily="2" charset="2"/>
              <a:buChar char="Ø"/>
            </a:pPr>
            <a:r>
              <a:rPr lang="en-US" sz="3200" dirty="0">
                <a:latin typeface="Times New Roman" pitchFamily="18" charset="0"/>
                <a:cs typeface="Times New Roman" pitchFamily="18" charset="0"/>
              </a:rPr>
              <a:t>A controller circuit is essential to operate and control the speed of a BLDC motor. There are many types of speed control system developed for controllers but the speed controllers have to modernize with the ages. </a:t>
            </a:r>
          </a:p>
          <a:p>
            <a:pPr algn="just">
              <a:lnSpc>
                <a:spcPct val="150000"/>
              </a:lnSpc>
              <a:buFont typeface="Wingdings" pitchFamily="2" charset="2"/>
              <a:buChar char="Ø"/>
            </a:pPr>
            <a:r>
              <a:rPr lang="en-US" sz="3200" dirty="0">
                <a:latin typeface="Times New Roman" pitchFamily="18" charset="0"/>
                <a:cs typeface="Times New Roman" pitchFamily="18" charset="0"/>
              </a:rPr>
              <a:t>However, they are generally classified as closed loop and open loop control systems, respectively. Closed loop techniques are used for high accuracy control system.</a:t>
            </a:r>
          </a:p>
          <a:p>
            <a:pPr algn="just">
              <a:lnSpc>
                <a:spcPct val="150000"/>
              </a:lnSpc>
              <a:buFont typeface="Wingdings" pitchFamily="2" charset="2"/>
              <a:buChar char="Ø"/>
            </a:pPr>
            <a:r>
              <a:rPr lang="en-US" sz="3200" dirty="0">
                <a:latin typeface="Times New Roman" pitchFamily="18" charset="0"/>
                <a:cs typeface="Times New Roman" pitchFamily="18" charset="0"/>
              </a:rPr>
              <a:t>In this case, the internal loop is used for tuning and sense the power supply polarity and the external loop is used to control the speed. The motor speed controller helps to adjust the voltage of the DC bus. </a:t>
            </a:r>
          </a:p>
          <a:p>
            <a:pPr algn="just">
              <a:lnSpc>
                <a:spcPct val="150000"/>
              </a:lnSpc>
              <a:buFont typeface="Wingdings" pitchFamily="2" charset="2"/>
              <a:buChar char="Ø"/>
            </a:pPr>
            <a:r>
              <a:rPr lang="en-US" sz="3200" dirty="0">
                <a:latin typeface="Times New Roman" pitchFamily="18" charset="0"/>
                <a:cs typeface="Times New Roman" pitchFamily="18" charset="0"/>
              </a:rPr>
              <a:t>To control the system, DC supply is required and its value depends on the motor speed (rpm) and its capacity. </a:t>
            </a:r>
          </a:p>
          <a:p>
            <a:pPr algn="just">
              <a:lnSpc>
                <a:spcPct val="150000"/>
              </a:lnSpc>
              <a:buFont typeface="Wingdings" pitchFamily="2" charset="2"/>
              <a:buChar char="Ø"/>
            </a:pPr>
            <a:r>
              <a:rPr lang="en-US" sz="3200" dirty="0">
                <a:latin typeface="Times New Roman" pitchFamily="18" charset="0"/>
                <a:cs typeface="Times New Roman" pitchFamily="18" charset="0"/>
              </a:rPr>
              <a:t>This system also requires a controller, in which case a PID controller is used that ultimately controls the inverter output voltage. A sensor is an integral part of a closed loop controller for controlling the speed of a motor.</a:t>
            </a:r>
          </a:p>
          <a:p>
            <a:endParaRPr lang="en-IN" dirty="0"/>
          </a:p>
        </p:txBody>
      </p:sp>
    </p:spTree>
    <p:extLst>
      <p:ext uri="{BB962C8B-B14F-4D97-AF65-F5344CB8AC3E}">
        <p14:creationId xmlns:p14="http://schemas.microsoft.com/office/powerpoint/2010/main" val="179305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949926E-ECC5-0639-5BA8-CFC743C64283}"/>
              </a:ext>
            </a:extLst>
          </p:cNvPr>
          <p:cNvSpPr txBox="1"/>
          <p:nvPr/>
        </p:nvSpPr>
        <p:spPr>
          <a:xfrm>
            <a:off x="685799" y="1443841"/>
            <a:ext cx="7611711" cy="3493264"/>
          </a:xfrm>
          <a:prstGeom prst="rect">
            <a:avLst/>
          </a:prstGeom>
          <a:noFill/>
        </p:spPr>
        <p:txBody>
          <a:bodyPr wrap="square">
            <a:spAutoFit/>
          </a:bodyPr>
          <a:lstStyle/>
          <a:p>
            <a:pPr algn="just">
              <a:lnSpc>
                <a:spcPct val="100000"/>
              </a:lnSpc>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BLDC motor is normally powered by conventional three phase inverter which is controlled by the rotor position information obtained from Hall sensors or simply from hall position sensors. </a:t>
            </a:r>
          </a:p>
          <a:p>
            <a:pPr algn="just">
              <a:lnSpc>
                <a:spcPct val="100000"/>
              </a:lnSpc>
              <a:buFont typeface="Wingdings"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In three phase windings, we use one Hall Sensor for each winding to provide three overlapping signals giving a 60° or 120° wide position range.</a:t>
            </a:r>
          </a:p>
          <a:p>
            <a:pPr algn="just">
              <a:lnSpc>
                <a:spcPct val="100000"/>
              </a:lnSpc>
              <a:buFont typeface="Wingdings"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At present, permanent magnet BLDC motor is mostly used in FCEV applications due to simple control, high reliability and high ruggedness.  </a:t>
            </a:r>
          </a:p>
          <a:p>
            <a:pPr algn="just">
              <a:lnSpc>
                <a:spcPct val="100000"/>
              </a:lnSpc>
              <a:buFont typeface="Wingdings"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An adequate motor considerably reduces the cost and size of the fuel cell.</a:t>
            </a:r>
          </a:p>
          <a:p>
            <a:pPr algn="just">
              <a:lnSpc>
                <a:spcPct val="100000"/>
              </a:lnSpc>
              <a:buFont typeface="Wingdings" pitchFamily="2" charset="2"/>
              <a:buChar char="Ø"/>
            </a:pP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6B97F937-A4CE-CDC9-7855-1E64045C1050}"/>
              </a:ext>
            </a:extLst>
          </p:cNvPr>
          <p:cNvSpPr/>
          <p:nvPr/>
        </p:nvSpPr>
        <p:spPr>
          <a:xfrm>
            <a:off x="609600" y="770254"/>
            <a:ext cx="3307124"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BLDC MOTOR IN EV:</a:t>
            </a:r>
            <a:endParaRPr lang="en-US" sz="2400" b="1" dirty="0"/>
          </a:p>
        </p:txBody>
      </p:sp>
    </p:spTree>
    <p:extLst>
      <p:ext uri="{BB962C8B-B14F-4D97-AF65-F5344CB8AC3E}">
        <p14:creationId xmlns:p14="http://schemas.microsoft.com/office/powerpoint/2010/main" val="398015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949926E-ECC5-0639-5BA8-CFC743C64283}"/>
              </a:ext>
            </a:extLst>
          </p:cNvPr>
          <p:cNvSpPr txBox="1"/>
          <p:nvPr/>
        </p:nvSpPr>
        <p:spPr>
          <a:xfrm>
            <a:off x="658502" y="1348884"/>
            <a:ext cx="7620312" cy="4401205"/>
          </a:xfrm>
          <a:prstGeom prst="rect">
            <a:avLst/>
          </a:prstGeom>
          <a:noFill/>
        </p:spPr>
        <p:txBody>
          <a:bodyPr wrap="square">
            <a:spAutoFit/>
          </a:bodyPr>
          <a:lstStyle/>
          <a:p>
            <a:pPr algn="just">
              <a:lnSpc>
                <a:spcPct val="100000"/>
              </a:lnSpc>
              <a:buFont typeface="Wingdings" pitchFamily="2" charset="2"/>
              <a:buChar char="Ø"/>
            </a:pPr>
            <a:r>
              <a:rPr lang="en-US" sz="2000" dirty="0">
                <a:latin typeface="Times New Roman" pitchFamily="18" charset="0"/>
                <a:cs typeface="Times New Roman" pitchFamily="18" charset="0"/>
              </a:rPr>
              <a:t>With advancements in power electronics, A.C motor drives with IM or PMSM are much more preferred than a D.C drive with advantages of  Reliability, Greater Efficiency, Less Maintenance and High Power Density. </a:t>
            </a:r>
          </a:p>
          <a:p>
            <a:pPr algn="just">
              <a:buFont typeface="Wingdings" pitchFamily="2" charset="2"/>
              <a:buChar char="Ø"/>
            </a:pPr>
            <a:r>
              <a:rPr lang="en-US" sz="2000" dirty="0">
                <a:latin typeface="Times New Roman" pitchFamily="18" charset="0"/>
                <a:cs typeface="Times New Roman" pitchFamily="18" charset="0"/>
              </a:rPr>
              <a:t>PMSM offers overall reduction in the weight and volume for a given value of power. Owing to no rotor copper losses, the efficiency is much higher. </a:t>
            </a:r>
          </a:p>
          <a:p>
            <a:pPr algn="just">
              <a:buFont typeface="Wingdings" pitchFamily="2" charset="2"/>
              <a:buChar char="Ø"/>
            </a:pPr>
            <a:r>
              <a:rPr lang="en-US" sz="2000" dirty="0">
                <a:latin typeface="Times New Roman" pitchFamily="18" charset="0"/>
                <a:cs typeface="Times New Roman" pitchFamily="18" charset="0"/>
              </a:rPr>
              <a:t>The reliability is quite high.</a:t>
            </a:r>
          </a:p>
          <a:p>
            <a:pPr algn="just">
              <a:buFont typeface="Wingdings" pitchFamily="2" charset="2"/>
              <a:buChar char="Ø"/>
            </a:pPr>
            <a:r>
              <a:rPr lang="en-US" sz="2000" dirty="0">
                <a:latin typeface="Times New Roman" pitchFamily="18" charset="0"/>
                <a:cs typeface="Times New Roman" pitchFamily="18" charset="0"/>
              </a:rPr>
              <a:t>With advantages like elimination of the Brushes, ability to produce a larger Torque than the others at the same values of Current and Voltage, High Power Density and Great Efficiency, P.M Brushless D.C Motor Drive an ideal choice for being used in the Electric Vehicle Propulsion System.</a:t>
            </a:r>
          </a:p>
          <a:p>
            <a:pPr algn="just">
              <a:lnSpc>
                <a:spcPct val="100000"/>
              </a:lnSpc>
              <a:buFont typeface="Wingdings"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6B97F937-A4CE-CDC9-7855-1E64045C1050}"/>
              </a:ext>
            </a:extLst>
          </p:cNvPr>
          <p:cNvSpPr/>
          <p:nvPr/>
        </p:nvSpPr>
        <p:spPr>
          <a:xfrm>
            <a:off x="381000" y="741363"/>
            <a:ext cx="6096000" cy="461665"/>
          </a:xfrm>
          <a:prstGeom prst="rect">
            <a:avLst/>
          </a:prstGeom>
        </p:spPr>
        <p:txBody>
          <a:bodyPr wrap="square">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ADVANTAGES OF BLDC MOTOR IN EV:</a:t>
            </a:r>
            <a:endParaRPr lang="en-US" sz="2400" b="1" dirty="0"/>
          </a:p>
        </p:txBody>
      </p:sp>
    </p:spTree>
    <p:extLst>
      <p:ext uri="{BB962C8B-B14F-4D97-AF65-F5344CB8AC3E}">
        <p14:creationId xmlns:p14="http://schemas.microsoft.com/office/powerpoint/2010/main" val="188558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tabLst>
                <a:tab pos="355600" algn="l"/>
                <a:tab pos="356235" algn="l"/>
              </a:tabLst>
            </a:pPr>
            <a:r>
              <a:rPr lang="en-US" dirty="0">
                <a:cs typeface="Calibri"/>
              </a:rPr>
              <a:t>Operation</a:t>
            </a:r>
          </a:p>
        </p:txBody>
      </p:sp>
      <p:sp>
        <p:nvSpPr>
          <p:cNvPr id="3" name="Content Placeholder 2"/>
          <p:cNvSpPr>
            <a:spLocks noGrp="1"/>
          </p:cNvSpPr>
          <p:nvPr>
            <p:ph idx="1"/>
          </p:nvPr>
        </p:nvSpPr>
        <p:spPr>
          <a:xfrm>
            <a:off x="457200" y="1143000"/>
            <a:ext cx="8382000" cy="4983163"/>
          </a:xfrm>
        </p:spPr>
        <p:txBody>
          <a:bodyPr>
            <a:normAutofit fontScale="70000" lnSpcReduction="20000"/>
          </a:bodyPr>
          <a:lstStyle/>
          <a:p>
            <a:pPr marL="0" indent="0">
              <a:lnSpc>
                <a:spcPct val="150000"/>
              </a:lnSpc>
              <a:buNone/>
            </a:pPr>
            <a:r>
              <a:rPr lang="en-US" b="1" dirty="0">
                <a:latin typeface="Times New Roman" pitchFamily="18" charset="0"/>
                <a:cs typeface="Times New Roman" pitchFamily="18" charset="0"/>
              </a:rPr>
              <a:t>Mode 1:</a:t>
            </a:r>
          </a:p>
          <a:p>
            <a:pPr algn="just">
              <a:lnSpc>
                <a:spcPct val="150000"/>
              </a:lnSpc>
              <a:buFont typeface="Wingdings" pitchFamily="2" charset="2"/>
              <a:buChar char="Ø"/>
            </a:pPr>
            <a:r>
              <a:rPr lang="en-US" dirty="0">
                <a:latin typeface="Times New Roman" pitchFamily="18" charset="0"/>
                <a:cs typeface="Times New Roman" pitchFamily="18" charset="0"/>
              </a:rPr>
              <a:t>This mode is activated once the switches are turned on, the three switches are turned on simultaneously.</a:t>
            </a:r>
          </a:p>
          <a:p>
            <a:pPr algn="just">
              <a:lnSpc>
                <a:spcPct val="150000"/>
              </a:lnSpc>
              <a:buFont typeface="Wingdings" pitchFamily="2" charset="2"/>
              <a:buChar char="Ø"/>
            </a:pPr>
            <a:r>
              <a:rPr lang="en-US" dirty="0">
                <a:latin typeface="Times New Roman" pitchFamily="18" charset="0"/>
                <a:cs typeface="Times New Roman" pitchFamily="18" charset="0"/>
              </a:rPr>
              <a:t> In this mode, inductor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is energized from the input dc-source, while inductors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Y</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L</a:t>
            </a:r>
            <a:r>
              <a:rPr lang="en-US" baseline="-25000" dirty="0">
                <a:latin typeface="Times New Roman" pitchFamily="18" charset="0"/>
                <a:cs typeface="Times New Roman" pitchFamily="18" charset="0"/>
              </a:rPr>
              <a:t>Z </a:t>
            </a:r>
            <a:r>
              <a:rPr lang="en-US" dirty="0">
                <a:latin typeface="Times New Roman" pitchFamily="18" charset="0"/>
                <a:cs typeface="Times New Roman" pitchFamily="18" charset="0"/>
              </a:rPr>
              <a:t>are energized from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t>
            </a:r>
          </a:p>
          <a:p>
            <a:pPr algn="just">
              <a:lnSpc>
                <a:spcPct val="150000"/>
              </a:lnSpc>
              <a:buFont typeface="Wingdings" pitchFamily="2" charset="2"/>
              <a:buChar char="Ø"/>
            </a:pPr>
            <a:r>
              <a:rPr lang="en-US" dirty="0">
                <a:latin typeface="Times New Roman" pitchFamily="18" charset="0"/>
                <a:cs typeface="Times New Roman" pitchFamily="18" charset="0"/>
              </a:rPr>
              <a:t>Diodes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are reversely biased. </a:t>
            </a:r>
          </a:p>
          <a:p>
            <a:pPr algn="just">
              <a:lnSpc>
                <a:spcPct val="150000"/>
              </a:lnSpc>
              <a:buFont typeface="Wingdings" pitchFamily="2" charset="2"/>
              <a:buChar char="Ø"/>
            </a:pPr>
            <a:r>
              <a:rPr lang="en-US" dirty="0">
                <a:latin typeface="Times New Roman" pitchFamily="18" charset="0"/>
                <a:cs typeface="Times New Roman" pitchFamily="18" charset="0"/>
              </a:rPr>
              <a:t>Output capacitor C</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releases its energy to the load side. </a:t>
            </a:r>
          </a:p>
          <a:p>
            <a:pPr algn="just">
              <a:lnSpc>
                <a:spcPct val="150000"/>
              </a:lnSpc>
              <a:buFont typeface="Wingdings" pitchFamily="2" charset="2"/>
              <a:buChar char="Ø"/>
            </a:pPr>
            <a:r>
              <a:rPr lang="en-US" dirty="0">
                <a:latin typeface="Times New Roman" pitchFamily="18" charset="0"/>
                <a:cs typeface="Times New Roman" pitchFamily="18" charset="0"/>
              </a:rPr>
              <a:t>The characteristic equations that describe this mode of operation are as follows:</a:t>
            </a:r>
          </a:p>
          <a:p>
            <a:pPr marL="0" indent="0">
              <a:buNone/>
            </a:pP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4" y="152400"/>
            <a:ext cx="795914"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12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a:extLst>
              <a:ext uri="{FF2B5EF4-FFF2-40B4-BE49-F238E27FC236}">
                <a16:creationId xmlns:a16="http://schemas.microsoft.com/office/drawing/2014/main" id="{7643D2E1-7141-A01E-F29E-F50F8B16ADCF}"/>
              </a:ext>
            </a:extLst>
          </p:cNvPr>
          <p:cNvPicPr>
            <a:picLocks noGrp="1" noChangeAspect="1"/>
          </p:cNvPicPr>
          <p:nvPr>
            <p:ph idx="1"/>
          </p:nvPr>
        </p:nvPicPr>
        <p:blipFill>
          <a:blip r:embed="rId4" cstate="print"/>
          <a:stretch>
            <a:fillRect/>
          </a:stretch>
        </p:blipFill>
        <p:spPr>
          <a:xfrm>
            <a:off x="296256" y="1794589"/>
            <a:ext cx="8695344" cy="3158411"/>
          </a:xfrm>
          <a:prstGeom prst="rect">
            <a:avLst/>
          </a:prstGeom>
        </p:spPr>
      </p:pic>
      <p:sp>
        <p:nvSpPr>
          <p:cNvPr id="7" name="Rectangle 6">
            <a:extLst>
              <a:ext uri="{FF2B5EF4-FFF2-40B4-BE49-F238E27FC236}">
                <a16:creationId xmlns:a16="http://schemas.microsoft.com/office/drawing/2014/main" id="{88DD8A41-18AE-4D06-81C4-8D98F038A244}"/>
              </a:ext>
            </a:extLst>
          </p:cNvPr>
          <p:cNvSpPr/>
          <p:nvPr/>
        </p:nvSpPr>
        <p:spPr>
          <a:xfrm>
            <a:off x="2227126" y="5257800"/>
            <a:ext cx="4842147" cy="377188"/>
          </a:xfrm>
          <a:prstGeom prst="rect">
            <a:avLst/>
          </a:prstGeom>
        </p:spPr>
        <p:txBody>
          <a:bodyPr wrap="square">
            <a:spAutoFit/>
          </a:bodyPr>
          <a:lstStyle/>
          <a:p>
            <a:pPr algn="ctr"/>
            <a:r>
              <a:rPr lang="en-IN" i="1" dirty="0">
                <a:latin typeface="Times New Roman" panose="02020603050405020304" pitchFamily="18" charset="0"/>
                <a:cs typeface="Times New Roman" panose="02020603050405020304" pitchFamily="18" charset="0"/>
              </a:rPr>
              <a:t>Fig.2 Mode-1 configuration of proposed converter</a:t>
            </a:r>
            <a:endParaRPr lang="en-IN" dirty="0"/>
          </a:p>
        </p:txBody>
      </p:sp>
    </p:spTree>
    <p:extLst>
      <p:ext uri="{BB962C8B-B14F-4D97-AF65-F5344CB8AC3E}">
        <p14:creationId xmlns:p14="http://schemas.microsoft.com/office/powerpoint/2010/main" val="134625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A36FDA87-BACD-AE83-BE82-D5AF97A0E652}"/>
              </a:ext>
            </a:extLst>
          </p:cNvPr>
          <p:cNvSpPr>
            <a:spLocks noGrp="1"/>
          </p:cNvSpPr>
          <p:nvPr>
            <p:ph idx="1"/>
          </p:nvPr>
        </p:nvSpPr>
        <p:spPr>
          <a:xfrm>
            <a:off x="457200" y="1066800"/>
            <a:ext cx="8229600" cy="4953000"/>
          </a:xfrm>
        </p:spPr>
        <p:txBody>
          <a:bodyPr>
            <a:normAutofit fontScale="62500" lnSpcReduction="20000"/>
          </a:bodyPr>
          <a:lstStyle/>
          <a:p>
            <a:pPr marL="0" indent="0" algn="just">
              <a:lnSpc>
                <a:spcPct val="150000"/>
              </a:lnSpc>
              <a:buNone/>
            </a:pPr>
            <a:r>
              <a:rPr lang="en-US" b="1" dirty="0">
                <a:latin typeface="Times New Roman" pitchFamily="18" charset="0"/>
                <a:cs typeface="Times New Roman" pitchFamily="18" charset="0"/>
              </a:rPr>
              <a:t>Mode 2:</a:t>
            </a:r>
          </a:p>
          <a:p>
            <a:pPr algn="just">
              <a:lnSpc>
                <a:spcPct val="150000"/>
              </a:lnSpc>
              <a:buFont typeface="Wingdings" pitchFamily="2" charset="2"/>
              <a:buChar char="Ø"/>
            </a:pPr>
            <a:r>
              <a:rPr lang="en-US" dirty="0">
                <a:latin typeface="Times New Roman" pitchFamily="18" charset="0"/>
                <a:cs typeface="Times New Roman" pitchFamily="18" charset="0"/>
              </a:rPr>
              <a:t>This mode is activated once the switches are turned off, the three switches are turned off at the same time. </a:t>
            </a:r>
          </a:p>
          <a:p>
            <a:pPr algn="just">
              <a:lnSpc>
                <a:spcPct val="150000"/>
              </a:lnSpc>
              <a:buFont typeface="Wingdings" pitchFamily="2" charset="2"/>
              <a:buChar char="Ø"/>
            </a:pPr>
            <a:r>
              <a:rPr lang="en-US" dirty="0">
                <a:latin typeface="Times New Roman" pitchFamily="18" charset="0"/>
                <a:cs typeface="Times New Roman" pitchFamily="18" charset="0"/>
              </a:rPr>
              <a:t>In this mode, inductor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is discharging its energy into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while inductors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Y</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L</a:t>
            </a:r>
            <a:r>
              <a:rPr lang="en-US" i="1" baseline="-25000" dirty="0">
                <a:latin typeface="Times New Roman" pitchFamily="18" charset="0"/>
                <a:cs typeface="Times New Roman" pitchFamily="18" charset="0"/>
              </a:rPr>
              <a:t>Z</a:t>
            </a:r>
            <a:r>
              <a:rPr lang="en-US" dirty="0">
                <a:latin typeface="Times New Roman" pitchFamily="18" charset="0"/>
                <a:cs typeface="Times New Roman" pitchFamily="18" charset="0"/>
              </a:rPr>
              <a:t> are discharging their energy into output load and output capacitor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Y</a:t>
            </a:r>
            <a:r>
              <a:rPr lang="en-US" dirty="0">
                <a:latin typeface="Times New Roman" pitchFamily="18" charset="0"/>
                <a:cs typeface="Times New Roman" pitchFamily="18" charset="0"/>
              </a:rPr>
              <a:t>.</a:t>
            </a:r>
          </a:p>
          <a:p>
            <a:pPr algn="just">
              <a:lnSpc>
                <a:spcPct val="150000"/>
              </a:lnSpc>
              <a:buFont typeface="Wingdings" pitchFamily="2" charset="2"/>
              <a:buChar char="Ø"/>
            </a:pPr>
            <a:r>
              <a:rPr lang="en-US" dirty="0">
                <a:latin typeface="Times New Roman" pitchFamily="18" charset="0"/>
                <a:cs typeface="Times New Roman" pitchFamily="18" charset="0"/>
              </a:rPr>
              <a:t> In order to maintain a continuous path for the inductor currents, diodes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X</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work as freewheeling diodes when they are turned on. </a:t>
            </a:r>
          </a:p>
          <a:p>
            <a:pPr algn="just">
              <a:lnSpc>
                <a:spcPct val="150000"/>
              </a:lnSpc>
              <a:buFont typeface="Wingdings" pitchFamily="2" charset="2"/>
              <a:buChar char="Ø"/>
            </a:pPr>
            <a:r>
              <a:rPr lang="en-US" dirty="0">
                <a:latin typeface="Times New Roman" pitchFamily="18" charset="0"/>
                <a:cs typeface="Times New Roman" pitchFamily="18" charset="0"/>
              </a:rPr>
              <a:t>The characteristic equations that describe this mode of operation are as follows:</a:t>
            </a:r>
          </a:p>
          <a:p>
            <a:endParaRPr lang="en-IN" dirty="0"/>
          </a:p>
        </p:txBody>
      </p:sp>
    </p:spTree>
    <p:extLst>
      <p:ext uri="{BB962C8B-B14F-4D97-AF65-F5344CB8AC3E}">
        <p14:creationId xmlns:p14="http://schemas.microsoft.com/office/powerpoint/2010/main" val="167914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88DD8A41-18AE-4D06-81C4-8D98F038A244}"/>
              </a:ext>
            </a:extLst>
          </p:cNvPr>
          <p:cNvSpPr/>
          <p:nvPr/>
        </p:nvSpPr>
        <p:spPr>
          <a:xfrm>
            <a:off x="2227126" y="5257800"/>
            <a:ext cx="4842147" cy="377188"/>
          </a:xfrm>
          <a:prstGeom prst="rect">
            <a:avLst/>
          </a:prstGeom>
        </p:spPr>
        <p:txBody>
          <a:bodyPr wrap="square">
            <a:spAutoFit/>
          </a:bodyPr>
          <a:lstStyle/>
          <a:p>
            <a:pPr algn="ctr"/>
            <a:r>
              <a:rPr lang="en-IN" i="1" dirty="0">
                <a:latin typeface="Times New Roman" panose="02020603050405020304" pitchFamily="18" charset="0"/>
                <a:cs typeface="Times New Roman" panose="02020603050405020304" pitchFamily="18" charset="0"/>
              </a:rPr>
              <a:t>Fig.3 Mode-2 configuration of proposed converter</a:t>
            </a:r>
            <a:endParaRPr lang="en-IN" dirty="0"/>
          </a:p>
        </p:txBody>
      </p:sp>
      <p:pic>
        <p:nvPicPr>
          <p:cNvPr id="8" name="Content Placeholder 7">
            <a:extLst>
              <a:ext uri="{FF2B5EF4-FFF2-40B4-BE49-F238E27FC236}">
                <a16:creationId xmlns:a16="http://schemas.microsoft.com/office/drawing/2014/main" id="{19E44FE3-F233-B04D-18B8-0F7C2A57886B}"/>
              </a:ext>
            </a:extLst>
          </p:cNvPr>
          <p:cNvPicPr>
            <a:picLocks noGrp="1" noChangeAspect="1"/>
          </p:cNvPicPr>
          <p:nvPr>
            <p:ph idx="1"/>
          </p:nvPr>
        </p:nvPicPr>
        <p:blipFill>
          <a:blip r:embed="rId4" cstate="print"/>
          <a:stretch>
            <a:fillRect/>
          </a:stretch>
        </p:blipFill>
        <p:spPr>
          <a:xfrm>
            <a:off x="975519" y="990600"/>
            <a:ext cx="7650162" cy="4114799"/>
          </a:xfrm>
          <a:prstGeom prst="rect">
            <a:avLst/>
          </a:prstGeom>
        </p:spPr>
      </p:pic>
    </p:spTree>
    <p:extLst>
      <p:ext uri="{BB962C8B-B14F-4D97-AF65-F5344CB8AC3E}">
        <p14:creationId xmlns:p14="http://schemas.microsoft.com/office/powerpoint/2010/main" val="305475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997"/>
            <a:ext cx="8229600" cy="715962"/>
          </a:xfrm>
        </p:spPr>
        <p:txBody>
          <a:bodyPr>
            <a:normAutofit fontScale="90000"/>
          </a:bodyPr>
          <a:lstStyle/>
          <a:p>
            <a:pPr marL="355600" indent="-343535">
              <a:spcBef>
                <a:spcPts val="5"/>
              </a:spcBef>
              <a:tabLst>
                <a:tab pos="355600" algn="l"/>
                <a:tab pos="356235" algn="l"/>
              </a:tabLst>
            </a:pPr>
            <a:r>
              <a:rPr lang="en-US" dirty="0">
                <a:latin typeface="Times New Roman" panose="02020603050405020304" pitchFamily="18" charset="0"/>
                <a:cs typeface="Times New Roman" panose="02020603050405020304" pitchFamily="18" charset="0"/>
              </a:rPr>
              <a:t>Design Analysis</a:t>
            </a: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61551"/>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11">
            <a:extLst>
              <a:ext uri="{FF2B5EF4-FFF2-40B4-BE49-F238E27FC236}">
                <a16:creationId xmlns:a16="http://schemas.microsoft.com/office/drawing/2014/main" id="{E3394B75-690B-7742-CA0A-73EFFAA6ADCB}"/>
              </a:ext>
            </a:extLst>
          </p:cNvPr>
          <p:cNvSpPr>
            <a:spLocks noGrp="1"/>
          </p:cNvSpPr>
          <p:nvPr>
            <p:ph idx="1"/>
          </p:nvPr>
        </p:nvSpPr>
        <p:spPr>
          <a:xfrm>
            <a:off x="457200" y="1524000"/>
            <a:ext cx="8229600" cy="4602164"/>
          </a:xfrm>
        </p:spPr>
        <p:txBody>
          <a:bodyPr>
            <a:normAutofit/>
          </a:bodyPr>
          <a:lstStyle/>
          <a:p>
            <a:pPr>
              <a:spcBef>
                <a:spcPts val="200"/>
              </a:spcBef>
            </a:pPr>
            <a:endParaRPr lang="en-IN" sz="24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endParaRPr>
          </a:p>
          <a:p>
            <a:pPr>
              <a:spcBef>
                <a:spcPts val="200"/>
              </a:spcBef>
            </a:pPr>
            <a:endParaRPr lang="en-IN" sz="24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endParaRPr>
          </a:p>
          <a:p>
            <a:pPr marL="0" indent="0">
              <a:spcBef>
                <a:spcPts val="200"/>
              </a:spcBef>
              <a:buNone/>
            </a:pPr>
            <a:r>
              <a:rPr lang="en-IN" sz="26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Inductor Equations:</a:t>
            </a:r>
          </a:p>
          <a:p>
            <a:pPr marL="0" indent="0">
              <a:spcBef>
                <a:spcPts val="200"/>
              </a:spcBef>
              <a:buNone/>
            </a:pPr>
            <a:endParaRPr lang="en-IN" sz="24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endParaRPr>
          </a:p>
          <a:p>
            <a:pPr marL="285750" indent="-285750">
              <a:spcBef>
                <a:spcPts val="200"/>
              </a:spcBef>
              <a:buFont typeface="Wingdings" panose="05000000000000000000" pitchFamily="2" charset="2"/>
              <a:buChar char="Ø"/>
            </a:pPr>
            <a:r>
              <a:rPr lang="en-IN" sz="22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Inductor L</a:t>
            </a:r>
            <a:r>
              <a:rPr lang="en-IN" sz="2200" b="1" baseline="-250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x  </a:t>
            </a:r>
            <a:r>
              <a:rPr lang="en-IN" sz="22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Design</a:t>
            </a:r>
          </a:p>
          <a:p>
            <a:endParaRPr lang="en-IN" dirty="0"/>
          </a:p>
        </p:txBody>
      </p:sp>
      <p:sp>
        <p:nvSpPr>
          <p:cNvPr id="13" name="TextBox 12">
            <a:extLst>
              <a:ext uri="{FF2B5EF4-FFF2-40B4-BE49-F238E27FC236}">
                <a16:creationId xmlns:a16="http://schemas.microsoft.com/office/drawing/2014/main" id="{6C7B9229-E4AF-9A77-B86D-54A645E984B3}"/>
              </a:ext>
            </a:extLst>
          </p:cNvPr>
          <p:cNvSpPr txBox="1">
            <a:spLocks noRot="1" noChangeAspect="1" noMove="1" noResize="1" noEditPoints="1" noAdjustHandles="1" noChangeArrowheads="1" noChangeShapeType="1" noTextEdit="1"/>
          </p:cNvSpPr>
          <p:nvPr/>
        </p:nvSpPr>
        <p:spPr>
          <a:xfrm>
            <a:off x="685800" y="1668121"/>
            <a:ext cx="8077198" cy="576825"/>
          </a:xfrm>
          <a:prstGeom prst="rect">
            <a:avLst/>
          </a:prstGeom>
          <a:blipFill>
            <a:blip r:embed="rId4" cstate="print"/>
            <a:stretch>
              <a:fillRect l="-831" b="-1064"/>
            </a:stretch>
          </a:blipFill>
        </p:spPr>
        <p:txBody>
          <a:bodyPr/>
          <a:lstStyle/>
          <a:p>
            <a:r>
              <a:rPr lang="en-IN">
                <a:noFill/>
              </a:rPr>
              <a:t> </a:t>
            </a:r>
          </a:p>
        </p:txBody>
      </p:sp>
      <p:sp>
        <p:nvSpPr>
          <p:cNvPr id="14" name="TextBox 13">
            <a:extLst>
              <a:ext uri="{FF2B5EF4-FFF2-40B4-BE49-F238E27FC236}">
                <a16:creationId xmlns:a16="http://schemas.microsoft.com/office/drawing/2014/main" id="{4445B0C5-3B55-A9F7-C255-3C7AB6F24864}"/>
              </a:ext>
            </a:extLst>
          </p:cNvPr>
          <p:cNvSpPr txBox="1">
            <a:spLocks noRot="1" noChangeAspect="1" noMove="1" noResize="1" noEditPoints="1" noAdjustHandles="1" noChangeArrowheads="1" noChangeShapeType="1" noTextEdit="1"/>
          </p:cNvSpPr>
          <p:nvPr/>
        </p:nvSpPr>
        <p:spPr>
          <a:xfrm>
            <a:off x="925513" y="3329428"/>
            <a:ext cx="8102327" cy="1363835"/>
          </a:xfrm>
          <a:prstGeom prst="rect">
            <a:avLst/>
          </a:prstGeom>
          <a:blipFill>
            <a:blip r:embed="rId5" cstate="print"/>
            <a:stretch>
              <a:fillRect l="-677"/>
            </a:stretch>
          </a:blipFill>
        </p:spPr>
        <p:txBody>
          <a:bodyPr/>
          <a:lstStyle/>
          <a:p>
            <a:r>
              <a:rPr lang="en-IN" dirty="0">
                <a:noFill/>
              </a:rPr>
              <a:t> </a:t>
            </a:r>
          </a:p>
        </p:txBody>
      </p:sp>
      <p:sp>
        <p:nvSpPr>
          <p:cNvPr id="16" name="TextBox 15">
            <a:extLst>
              <a:ext uri="{FF2B5EF4-FFF2-40B4-BE49-F238E27FC236}">
                <a16:creationId xmlns:a16="http://schemas.microsoft.com/office/drawing/2014/main" id="{EF743934-CC88-5042-34F2-E7D1C3820569}"/>
              </a:ext>
            </a:extLst>
          </p:cNvPr>
          <p:cNvSpPr txBox="1"/>
          <p:nvPr/>
        </p:nvSpPr>
        <p:spPr>
          <a:xfrm>
            <a:off x="457200" y="4529378"/>
            <a:ext cx="4612694" cy="545919"/>
          </a:xfrm>
          <a:prstGeom prst="rect">
            <a:avLst/>
          </a:prstGeom>
          <a:noFill/>
        </p:spPr>
        <p:txBody>
          <a:bodyPr wrap="square">
            <a:spAutoFit/>
          </a:bodyPr>
          <a:lstStyle/>
          <a:p>
            <a:pPr marL="285750" indent="-285750">
              <a:lnSpc>
                <a:spcPct val="150000"/>
              </a:lnSpc>
              <a:spcBef>
                <a:spcPts val="200"/>
              </a:spcBef>
              <a:buFont typeface="Wingdings" panose="05000000000000000000" pitchFamily="2" charset="2"/>
              <a:buChar char="Ø"/>
            </a:pPr>
            <a:r>
              <a:rPr lang="en-IN" sz="22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Inductor L</a:t>
            </a:r>
            <a:r>
              <a:rPr lang="en-IN" sz="2200" b="1" baseline="-250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y </a:t>
            </a:r>
            <a:r>
              <a:rPr lang="en-IN" sz="22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and </a:t>
            </a:r>
            <a:r>
              <a:rPr lang="en-IN" sz="2200" b="1" dirty="0" err="1">
                <a:solidFill>
                  <a:srgbClr val="000000"/>
                </a:solidFill>
                <a:latin typeface="Times New Roman" panose="02020603050405020304" pitchFamily="18" charset="0"/>
                <a:ea typeface="Times New Roman" panose="02020603050405020304" pitchFamily="18" charset="0"/>
                <a:cs typeface="Gautami" panose="020B0502040204020203" pitchFamily="34" charset="0"/>
              </a:rPr>
              <a:t>L</a:t>
            </a:r>
            <a:r>
              <a:rPr lang="en-IN" sz="2200" b="1" baseline="-25000" dirty="0" err="1">
                <a:solidFill>
                  <a:srgbClr val="000000"/>
                </a:solidFill>
                <a:latin typeface="Times New Roman" panose="02020603050405020304" pitchFamily="18" charset="0"/>
                <a:ea typeface="Times New Roman" panose="02020603050405020304" pitchFamily="18" charset="0"/>
                <a:cs typeface="Gautami" panose="020B0502040204020203" pitchFamily="34" charset="0"/>
              </a:rPr>
              <a:t>z</a:t>
            </a:r>
            <a:r>
              <a:rPr lang="en-IN" sz="2200" b="1" baseline="-250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 </a:t>
            </a:r>
            <a:r>
              <a:rPr lang="en-IN" sz="2200" b="1"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Design:</a:t>
            </a:r>
            <a:endParaRPr lang="en-IN" sz="2200" b="1" dirty="0">
              <a:solidFill>
                <a:srgbClr val="1F3763"/>
              </a:solidFill>
              <a:latin typeface="Calibri Light" panose="020F0302020204030204" pitchFamily="34" charset="0"/>
              <a:ea typeface="Times New Roman" panose="02020603050405020304" pitchFamily="18" charset="0"/>
              <a:cs typeface="Gautami" panose="020B0502040204020203" pitchFamily="34" charset="0"/>
            </a:endParaRPr>
          </a:p>
        </p:txBody>
      </p:sp>
      <p:sp>
        <p:nvSpPr>
          <p:cNvPr id="17" name="TextBox 16">
            <a:extLst>
              <a:ext uri="{FF2B5EF4-FFF2-40B4-BE49-F238E27FC236}">
                <a16:creationId xmlns:a16="http://schemas.microsoft.com/office/drawing/2014/main" id="{3643D6E0-87B3-89F7-4CA6-3FCDC3B606A9}"/>
              </a:ext>
            </a:extLst>
          </p:cNvPr>
          <p:cNvSpPr txBox="1">
            <a:spLocks noRot="1" noChangeAspect="1" noMove="1" noResize="1" noEditPoints="1" noAdjustHandles="1" noChangeArrowheads="1" noChangeShapeType="1" noTextEdit="1"/>
          </p:cNvSpPr>
          <p:nvPr/>
        </p:nvSpPr>
        <p:spPr>
          <a:xfrm>
            <a:off x="925513" y="4865058"/>
            <a:ext cx="7837485" cy="876715"/>
          </a:xfrm>
          <a:prstGeom prst="rect">
            <a:avLst/>
          </a:prstGeom>
          <a:blipFill>
            <a:blip r:embed="rId6" cstate="print"/>
            <a:stretch>
              <a:fillRect l="-700"/>
            </a:stretch>
          </a:blipFill>
        </p:spPr>
        <p:txBody>
          <a:bodyPr/>
          <a:lstStyle/>
          <a:p>
            <a:r>
              <a:rPr lang="en-IN">
                <a:noFill/>
              </a:rPr>
              <a:t> </a:t>
            </a:r>
          </a:p>
        </p:txBody>
      </p:sp>
    </p:spTree>
    <p:extLst>
      <p:ext uri="{BB962C8B-B14F-4D97-AF65-F5344CB8AC3E}">
        <p14:creationId xmlns:p14="http://schemas.microsoft.com/office/powerpoint/2010/main" val="268662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82000" cy="5211763"/>
          </a:xfrm>
        </p:spPr>
        <p:txBody>
          <a:bodyPr>
            <a:normAutofit/>
          </a:bodyPr>
          <a:lstStyle/>
          <a:p>
            <a:pPr>
              <a:buNone/>
            </a:pPr>
            <a:r>
              <a:rPr lang="en-IN" sz="2600" b="1" dirty="0">
                <a:latin typeface="Times New Roman" pitchFamily="18" charset="0"/>
                <a:cs typeface="Times New Roman" pitchFamily="18" charset="0"/>
              </a:rPr>
              <a:t>Capacitor Equations:</a:t>
            </a:r>
          </a:p>
          <a:p>
            <a:pPr>
              <a:buNone/>
            </a:pPr>
            <a:endParaRPr lang="en-IN" sz="2400" b="1" dirty="0">
              <a:latin typeface="Times New Roman" pitchFamily="18" charset="0"/>
              <a:cs typeface="Times New Roman" pitchFamily="18" charset="0"/>
            </a:endParaRPr>
          </a:p>
          <a:p>
            <a:pPr>
              <a:buFont typeface="Wingdings" panose="05000000000000000000" pitchFamily="2" charset="2"/>
              <a:buChar char="Ø"/>
            </a:pPr>
            <a:r>
              <a:rPr lang="en-IN" sz="2200" b="1" dirty="0">
                <a:latin typeface="Times New Roman" pitchFamily="18" charset="0"/>
                <a:cs typeface="Times New Roman" pitchFamily="18" charset="0"/>
              </a:rPr>
              <a:t>Capacitor C</a:t>
            </a:r>
            <a:r>
              <a:rPr lang="en-IN" sz="2200" b="1" baseline="-25000" dirty="0">
                <a:latin typeface="Times New Roman" pitchFamily="18" charset="0"/>
                <a:cs typeface="Times New Roman" pitchFamily="18" charset="0"/>
              </a:rPr>
              <a:t>X</a:t>
            </a:r>
            <a:r>
              <a:rPr lang="en-IN" sz="2200" b="1" dirty="0">
                <a:latin typeface="Times New Roman" pitchFamily="18" charset="0"/>
                <a:cs typeface="Times New Roman" pitchFamily="18" charset="0"/>
              </a:rPr>
              <a:t> design:</a:t>
            </a:r>
          </a:p>
          <a:p>
            <a:pPr>
              <a:buFont typeface="Wingdings" panose="05000000000000000000" pitchFamily="2" charset="2"/>
              <a:buChar char="Ø"/>
            </a:pPr>
            <a:endParaRPr lang="en-IN" sz="2400" b="1" baseline="-25000" dirty="0">
              <a:latin typeface="Times New Roman" pitchFamily="18" charset="0"/>
              <a:cs typeface="Times New Roman" pitchFamily="18" charset="0"/>
            </a:endParaRPr>
          </a:p>
          <a:p>
            <a:pPr marL="0" indent="0">
              <a:buNone/>
            </a:pP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4" y="152400"/>
            <a:ext cx="795914"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88F8E41C-B548-AB8F-FFD9-1D4269EBDE36}"/>
              </a:ext>
            </a:extLst>
          </p:cNvPr>
          <p:cNvSpPr txBox="1">
            <a:spLocks noRot="1" noChangeAspect="1" noMove="1" noResize="1" noEditPoints="1" noAdjustHandles="1" noChangeArrowheads="1" noChangeShapeType="1" noTextEdit="1"/>
          </p:cNvSpPr>
          <p:nvPr/>
        </p:nvSpPr>
        <p:spPr>
          <a:xfrm>
            <a:off x="925513" y="2509422"/>
            <a:ext cx="8294686" cy="659861"/>
          </a:xfrm>
          <a:prstGeom prst="rect">
            <a:avLst/>
          </a:prstGeom>
          <a:blipFill>
            <a:blip r:embed="rId4" cstate="print"/>
            <a:stretch>
              <a:fillRect/>
            </a:stretch>
          </a:blipFill>
        </p:spPr>
        <p:txBody>
          <a:bodyPr/>
          <a:lstStyle/>
          <a:p>
            <a:r>
              <a:rPr lang="en-IN">
                <a:noFill/>
              </a:rPr>
              <a:t> </a:t>
            </a:r>
          </a:p>
        </p:txBody>
      </p:sp>
      <p:sp>
        <p:nvSpPr>
          <p:cNvPr id="7" name="TextBox 6">
            <a:extLst>
              <a:ext uri="{FF2B5EF4-FFF2-40B4-BE49-F238E27FC236}">
                <a16:creationId xmlns:a16="http://schemas.microsoft.com/office/drawing/2014/main" id="{CC3F8AC4-658A-6E6A-97B5-C893FF1731D9}"/>
              </a:ext>
            </a:extLst>
          </p:cNvPr>
          <p:cNvSpPr txBox="1">
            <a:spLocks noRot="1" noChangeAspect="1" noMove="1" noResize="1" noEditPoints="1" noAdjustHandles="1" noChangeArrowheads="1" noChangeShapeType="1" noTextEdit="1"/>
          </p:cNvSpPr>
          <p:nvPr/>
        </p:nvSpPr>
        <p:spPr>
          <a:xfrm>
            <a:off x="990599" y="4348578"/>
            <a:ext cx="7924799" cy="534249"/>
          </a:xfrm>
          <a:prstGeom prst="rect">
            <a:avLst/>
          </a:prstGeom>
          <a:blipFill>
            <a:blip r:embed="rId5" cstate="print"/>
            <a:stretch>
              <a:fillRect/>
            </a:stretch>
          </a:blipFill>
        </p:spPr>
        <p:txBody>
          <a:bodyPr/>
          <a:lstStyle/>
          <a:p>
            <a:r>
              <a:rPr lang="en-IN">
                <a:noFill/>
              </a:rPr>
              <a:t> </a:t>
            </a:r>
          </a:p>
        </p:txBody>
      </p:sp>
      <p:sp>
        <p:nvSpPr>
          <p:cNvPr id="9" name="TextBox 8">
            <a:extLst>
              <a:ext uri="{FF2B5EF4-FFF2-40B4-BE49-F238E27FC236}">
                <a16:creationId xmlns:a16="http://schemas.microsoft.com/office/drawing/2014/main" id="{F7CE4409-5922-78EF-560C-1EAC758BEBB5}"/>
              </a:ext>
            </a:extLst>
          </p:cNvPr>
          <p:cNvSpPr txBox="1"/>
          <p:nvPr/>
        </p:nvSpPr>
        <p:spPr>
          <a:xfrm>
            <a:off x="518319" y="3588206"/>
            <a:ext cx="4609706" cy="54591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2200" b="1" dirty="0">
                <a:latin typeface="Times New Roman" panose="02020603050405020304" pitchFamily="18" charset="0"/>
                <a:ea typeface="Calibri" panose="020F0502020204030204" pitchFamily="34" charset="0"/>
                <a:cs typeface="Gautami" panose="020B0502040204020203" pitchFamily="34" charset="0"/>
              </a:rPr>
              <a:t>Capacitor </a:t>
            </a:r>
            <a:r>
              <a:rPr lang="en-IN" sz="2200" b="1" i="1" dirty="0">
                <a:latin typeface="Times New Roman" panose="02020603050405020304" pitchFamily="18" charset="0"/>
                <a:ea typeface="Calibri" panose="020F0502020204030204" pitchFamily="34" charset="0"/>
                <a:cs typeface="Gautami" panose="020B0502040204020203" pitchFamily="34" charset="0"/>
              </a:rPr>
              <a:t>C</a:t>
            </a:r>
            <a:r>
              <a:rPr lang="en-IN" sz="2200" b="1" i="1" baseline="-25000" dirty="0">
                <a:latin typeface="Times New Roman" panose="02020603050405020304" pitchFamily="18" charset="0"/>
                <a:ea typeface="Calibri" panose="020F0502020204030204" pitchFamily="34" charset="0"/>
                <a:cs typeface="Gautami" panose="020B0502040204020203" pitchFamily="34" charset="0"/>
              </a:rPr>
              <a:t>Y</a:t>
            </a:r>
            <a:r>
              <a:rPr lang="en-IN" sz="2200" b="1" baseline="-25000" dirty="0">
                <a:latin typeface="Times New Roman" panose="02020603050405020304" pitchFamily="18" charset="0"/>
                <a:ea typeface="Calibri" panose="020F0502020204030204" pitchFamily="34" charset="0"/>
                <a:cs typeface="Gautami" panose="020B0502040204020203" pitchFamily="34" charset="0"/>
              </a:rPr>
              <a:t> </a:t>
            </a:r>
            <a:r>
              <a:rPr lang="en-IN" sz="2200" b="1" dirty="0">
                <a:latin typeface="Times New Roman" panose="02020603050405020304" pitchFamily="18" charset="0"/>
                <a:ea typeface="Calibri" panose="020F0502020204030204" pitchFamily="34" charset="0"/>
                <a:cs typeface="Gautami" panose="020B0502040204020203" pitchFamily="34" charset="0"/>
              </a:rPr>
              <a:t>Design:</a:t>
            </a:r>
            <a:endParaRPr lang="en-IN" sz="2200" dirty="0">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39860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582"/>
            <a:ext cx="8229600" cy="715962"/>
          </a:xfrm>
        </p:spPr>
        <p:txBody>
          <a:bodyPr>
            <a:normAutofit/>
          </a:bodyPr>
          <a:lstStyle/>
          <a:p>
            <a:pPr marL="355600" indent="-343535">
              <a:tabLst>
                <a:tab pos="355600" algn="l"/>
                <a:tab pos="356235" algn="l"/>
              </a:tabLst>
            </a:pPr>
            <a:r>
              <a:rPr lang="en-US" sz="3600" spc="-10" dirty="0">
                <a:cs typeface="Calibri"/>
              </a:rPr>
              <a:t>Simulink diagram</a:t>
            </a: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9CD035F-483F-5DBA-3DCE-C5D2F31450FB}"/>
              </a:ext>
            </a:extLst>
          </p:cNvPr>
          <p:cNvSpPr txBox="1"/>
          <p:nvPr/>
        </p:nvSpPr>
        <p:spPr>
          <a:xfrm>
            <a:off x="2514600" y="5420477"/>
            <a:ext cx="5170209" cy="369332"/>
          </a:xfrm>
          <a:prstGeom prst="rect">
            <a:avLst/>
          </a:prstGeom>
          <a:noFill/>
        </p:spPr>
        <p:txBody>
          <a:bodyPr wrap="square">
            <a:spAutoFit/>
          </a:bodyPr>
          <a:lstStyle/>
          <a:p>
            <a:r>
              <a:rPr lang="en-US" i="1" dirty="0">
                <a:latin typeface="Times New Roman" pitchFamily="18" charset="0"/>
                <a:cs typeface="Times New Roman" pitchFamily="18" charset="0"/>
              </a:rPr>
              <a:t>Fig 4: MATLAB Simulation Diagram of Whole System</a:t>
            </a:r>
          </a:p>
        </p:txBody>
      </p:sp>
      <p:pic>
        <p:nvPicPr>
          <p:cNvPr id="12" name="Picture 11">
            <a:extLst>
              <a:ext uri="{FF2B5EF4-FFF2-40B4-BE49-F238E27FC236}">
                <a16:creationId xmlns:a16="http://schemas.microsoft.com/office/drawing/2014/main" id="{2BEB7CCA-5C54-36A2-67A0-B9BF486A4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728" y="1584575"/>
            <a:ext cx="8380544" cy="3688850"/>
          </a:xfrm>
          <a:prstGeom prst="rect">
            <a:avLst/>
          </a:prstGeom>
        </p:spPr>
      </p:pic>
    </p:spTree>
    <p:extLst>
      <p:ext uri="{BB962C8B-B14F-4D97-AF65-F5344CB8AC3E}">
        <p14:creationId xmlns:p14="http://schemas.microsoft.com/office/powerpoint/2010/main" val="368484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pc="-25" dirty="0"/>
              <a:t>Contents</a:t>
            </a:r>
            <a:endParaRPr lang="en-US" dirty="0"/>
          </a:p>
        </p:txBody>
      </p:sp>
      <p:sp>
        <p:nvSpPr>
          <p:cNvPr id="3" name="Content Placeholder 2"/>
          <p:cNvSpPr>
            <a:spLocks noGrp="1"/>
          </p:cNvSpPr>
          <p:nvPr>
            <p:ph idx="1"/>
          </p:nvPr>
        </p:nvSpPr>
        <p:spPr>
          <a:xfrm>
            <a:off x="448559" y="992957"/>
            <a:ext cx="8382000" cy="4983163"/>
          </a:xfrm>
        </p:spPr>
        <p:txBody>
          <a:bodyPr>
            <a:normAutofit fontScale="92500" lnSpcReduction="10000"/>
          </a:bodyPr>
          <a:lstStyle/>
          <a:p>
            <a:pPr marL="355600" lvl="0" indent="-343535">
              <a:spcBef>
                <a:spcPts val="125"/>
              </a:spcBef>
              <a:buFont typeface="Arial MT"/>
              <a:buChar char="•"/>
              <a:tabLst>
                <a:tab pos="355600" algn="l"/>
                <a:tab pos="356235" algn="l"/>
              </a:tabLst>
            </a:pPr>
            <a:r>
              <a:rPr lang="en-US" sz="2700" spc="-5" dirty="0">
                <a:solidFill>
                  <a:prstClr val="black"/>
                </a:solidFill>
                <a:cs typeface="Calibri"/>
              </a:rPr>
              <a:t>Abstract</a:t>
            </a:r>
          </a:p>
          <a:p>
            <a:pPr marL="355600" lvl="0" indent="-343535">
              <a:spcBef>
                <a:spcPts val="125"/>
              </a:spcBef>
              <a:buFont typeface="Arial MT"/>
              <a:buChar char="•"/>
              <a:tabLst>
                <a:tab pos="355600" algn="l"/>
                <a:tab pos="356235" algn="l"/>
              </a:tabLst>
            </a:pPr>
            <a:r>
              <a:rPr lang="en-US" sz="2700" spc="-5" dirty="0">
                <a:solidFill>
                  <a:prstClr val="black"/>
                </a:solidFill>
                <a:cs typeface="Calibri"/>
              </a:rPr>
              <a:t>Introduction</a:t>
            </a:r>
          </a:p>
          <a:p>
            <a:pPr marL="355600" lvl="0" indent="-343535">
              <a:spcBef>
                <a:spcPts val="5"/>
              </a:spcBef>
              <a:buFont typeface="Arial MT"/>
              <a:buChar char="•"/>
              <a:tabLst>
                <a:tab pos="355600" algn="l"/>
                <a:tab pos="356235" algn="l"/>
              </a:tabLst>
            </a:pPr>
            <a:r>
              <a:rPr lang="en-US" sz="2700" dirty="0">
                <a:solidFill>
                  <a:prstClr val="black"/>
                </a:solidFill>
                <a:cs typeface="Calibri"/>
              </a:rPr>
              <a:t>Circuit Diagram</a:t>
            </a:r>
          </a:p>
          <a:p>
            <a:pPr marL="355600" lvl="0" indent="-343535">
              <a:spcBef>
                <a:spcPts val="5"/>
              </a:spcBef>
              <a:buFont typeface="Arial MT"/>
              <a:buChar char="•"/>
              <a:tabLst>
                <a:tab pos="355600" algn="l"/>
                <a:tab pos="356235" algn="l"/>
              </a:tabLst>
            </a:pPr>
            <a:r>
              <a:rPr lang="en-US" sz="2700" dirty="0">
                <a:solidFill>
                  <a:prstClr val="black"/>
                </a:solidFill>
                <a:latin typeface="Times New Roman" panose="02020603050405020304" pitchFamily="18" charset="0"/>
                <a:cs typeface="Times New Roman" panose="02020603050405020304" pitchFamily="18" charset="0"/>
              </a:rPr>
              <a:t>Design Equations</a:t>
            </a:r>
          </a:p>
          <a:p>
            <a:pPr marL="355600" lvl="0" indent="-343535">
              <a:buFont typeface="Arial MT"/>
              <a:buChar char="•"/>
              <a:tabLst>
                <a:tab pos="355600" algn="l"/>
                <a:tab pos="356235" algn="l"/>
              </a:tabLst>
            </a:pPr>
            <a:r>
              <a:rPr lang="en-US" sz="2700" dirty="0">
                <a:solidFill>
                  <a:prstClr val="black"/>
                </a:solidFill>
                <a:cs typeface="Calibri"/>
              </a:rPr>
              <a:t>Operation</a:t>
            </a:r>
          </a:p>
          <a:p>
            <a:pPr marL="355600" lvl="0" indent="-343535">
              <a:spcBef>
                <a:spcPts val="5"/>
              </a:spcBef>
              <a:buFont typeface="Arial MT"/>
              <a:buChar char="•"/>
              <a:tabLst>
                <a:tab pos="355600" algn="l"/>
                <a:tab pos="356235" algn="l"/>
              </a:tabLst>
            </a:pPr>
            <a:r>
              <a:rPr lang="en-US" sz="2700" dirty="0">
                <a:solidFill>
                  <a:prstClr val="black"/>
                </a:solidFill>
                <a:cs typeface="Calibri"/>
              </a:rPr>
              <a:t>Simulink</a:t>
            </a:r>
            <a:r>
              <a:rPr lang="en-US" sz="2700" spc="-25" dirty="0">
                <a:solidFill>
                  <a:prstClr val="black"/>
                </a:solidFill>
                <a:cs typeface="Calibri"/>
              </a:rPr>
              <a:t> </a:t>
            </a:r>
            <a:r>
              <a:rPr lang="en-US" sz="2700" spc="-5" dirty="0">
                <a:solidFill>
                  <a:prstClr val="black"/>
                </a:solidFill>
                <a:cs typeface="Calibri"/>
              </a:rPr>
              <a:t>diagram</a:t>
            </a:r>
            <a:endParaRPr lang="en-US" sz="2700" dirty="0">
              <a:solidFill>
                <a:prstClr val="black"/>
              </a:solidFill>
              <a:cs typeface="Calibri"/>
            </a:endParaRPr>
          </a:p>
          <a:p>
            <a:pPr marL="355600" lvl="0" indent="-343535">
              <a:spcBef>
                <a:spcPts val="5"/>
              </a:spcBef>
              <a:buFont typeface="Arial MT"/>
              <a:buChar char="•"/>
              <a:tabLst>
                <a:tab pos="355600" algn="l"/>
                <a:tab pos="356235" algn="l"/>
              </a:tabLst>
            </a:pPr>
            <a:r>
              <a:rPr lang="en-US" sz="2700" spc="5" dirty="0">
                <a:solidFill>
                  <a:prstClr val="black"/>
                </a:solidFill>
                <a:cs typeface="Calibri"/>
              </a:rPr>
              <a:t>Results </a:t>
            </a:r>
            <a:endParaRPr lang="en-US" sz="2700" dirty="0">
              <a:solidFill>
                <a:prstClr val="black"/>
              </a:solidFill>
              <a:cs typeface="Calibri"/>
            </a:endParaRPr>
          </a:p>
          <a:p>
            <a:pPr marL="355600" lvl="0" indent="-343535">
              <a:buFont typeface="Arial MT"/>
              <a:buChar char="•"/>
              <a:tabLst>
                <a:tab pos="355600" algn="l"/>
                <a:tab pos="356235" algn="l"/>
              </a:tabLst>
            </a:pPr>
            <a:r>
              <a:rPr lang="en-US" sz="2700" dirty="0">
                <a:solidFill>
                  <a:prstClr val="black"/>
                </a:solidFill>
                <a:cs typeface="Calibri"/>
              </a:rPr>
              <a:t>Observation</a:t>
            </a:r>
            <a:r>
              <a:rPr lang="en-US" sz="2700" spc="-110" dirty="0">
                <a:solidFill>
                  <a:prstClr val="black"/>
                </a:solidFill>
                <a:cs typeface="Calibri"/>
              </a:rPr>
              <a:t> </a:t>
            </a:r>
            <a:r>
              <a:rPr lang="en-US" sz="2700" spc="-10" dirty="0">
                <a:solidFill>
                  <a:prstClr val="black"/>
                </a:solidFill>
                <a:cs typeface="Calibri"/>
              </a:rPr>
              <a:t>from</a:t>
            </a:r>
            <a:r>
              <a:rPr lang="en-US" sz="2700" spc="10" dirty="0">
                <a:solidFill>
                  <a:prstClr val="black"/>
                </a:solidFill>
                <a:cs typeface="Calibri"/>
              </a:rPr>
              <a:t> </a:t>
            </a:r>
            <a:r>
              <a:rPr lang="en-US" sz="2700" dirty="0">
                <a:solidFill>
                  <a:prstClr val="black"/>
                </a:solidFill>
                <a:cs typeface="Calibri"/>
              </a:rPr>
              <a:t>results</a:t>
            </a:r>
          </a:p>
          <a:p>
            <a:pPr marL="355600" lvl="0" indent="-343535">
              <a:spcBef>
                <a:spcPts val="5"/>
              </a:spcBef>
              <a:buFont typeface="Arial MT"/>
              <a:buChar char="•"/>
              <a:tabLst>
                <a:tab pos="355600" algn="l"/>
                <a:tab pos="356235" algn="l"/>
              </a:tabLst>
            </a:pPr>
            <a:r>
              <a:rPr lang="en-US" sz="2700" spc="-5" dirty="0">
                <a:solidFill>
                  <a:prstClr val="black"/>
                </a:solidFill>
                <a:cs typeface="Calibri"/>
              </a:rPr>
              <a:t>Conclusions</a:t>
            </a:r>
            <a:endParaRPr lang="en-US" sz="2700" dirty="0">
              <a:solidFill>
                <a:prstClr val="black"/>
              </a:solidFill>
              <a:cs typeface="Calibri"/>
            </a:endParaRPr>
          </a:p>
          <a:p>
            <a:pPr marL="355600" lvl="0" indent="-343535">
              <a:buFont typeface="Arial MT"/>
              <a:buChar char="•"/>
              <a:tabLst>
                <a:tab pos="355600" algn="l"/>
                <a:tab pos="356235" algn="l"/>
              </a:tabLst>
            </a:pPr>
            <a:r>
              <a:rPr lang="en-US" sz="2700" spc="-10" dirty="0">
                <a:solidFill>
                  <a:prstClr val="black"/>
                </a:solidFill>
                <a:cs typeface="Calibri"/>
              </a:rPr>
              <a:t>Future</a:t>
            </a:r>
            <a:r>
              <a:rPr lang="en-US" sz="2700" spc="5" dirty="0">
                <a:solidFill>
                  <a:prstClr val="black"/>
                </a:solidFill>
                <a:cs typeface="Calibri"/>
              </a:rPr>
              <a:t> scope</a:t>
            </a:r>
          </a:p>
          <a:p>
            <a:pPr marL="355600" lvl="0" indent="-343535">
              <a:buFont typeface="Arial MT"/>
              <a:buChar char="•"/>
              <a:tabLst>
                <a:tab pos="355600" algn="l"/>
                <a:tab pos="356235" algn="l"/>
              </a:tabLst>
            </a:pPr>
            <a:r>
              <a:rPr lang="en-US" sz="2700" spc="5" dirty="0">
                <a:solidFill>
                  <a:prstClr val="black"/>
                </a:solidFill>
                <a:cs typeface="Calibri"/>
              </a:rPr>
              <a:t>Publications</a:t>
            </a:r>
          </a:p>
          <a:p>
            <a:pPr marL="355600" lvl="0" indent="-343535">
              <a:buFont typeface="Arial MT"/>
              <a:buChar char="•"/>
              <a:tabLst>
                <a:tab pos="355600" algn="l"/>
                <a:tab pos="356235" algn="l"/>
              </a:tabLst>
            </a:pPr>
            <a:r>
              <a:rPr lang="en-US" sz="2700" spc="5" dirty="0">
                <a:solidFill>
                  <a:prstClr val="black"/>
                </a:solidFill>
                <a:cs typeface="Calibri"/>
              </a:rPr>
              <a:t>PO Attainment</a:t>
            </a:r>
            <a:endParaRPr lang="en-US" sz="2700" dirty="0">
              <a:solidFill>
                <a:prstClr val="black"/>
              </a:solidFill>
              <a:cs typeface="Calibri"/>
            </a:endParaRPr>
          </a:p>
          <a:p>
            <a:pPr marL="355600" lvl="0" indent="-343535">
              <a:spcBef>
                <a:spcPts val="5"/>
              </a:spcBef>
              <a:buFont typeface="Arial MT"/>
              <a:buChar char="•"/>
              <a:tabLst>
                <a:tab pos="355600" algn="l"/>
                <a:tab pos="356235" algn="l"/>
              </a:tabLst>
            </a:pPr>
            <a:r>
              <a:rPr lang="en-US" sz="2700" spc="-20" dirty="0">
                <a:solidFill>
                  <a:prstClr val="black"/>
                </a:solidFill>
                <a:cs typeface="Calibri"/>
              </a:rPr>
              <a:t>References</a:t>
            </a:r>
            <a:endParaRPr lang="en-US" sz="2700" dirty="0">
              <a:solidFill>
                <a:prstClr val="black"/>
              </a:solidFill>
              <a:cs typeface="Calibri"/>
            </a:endParaRPr>
          </a:p>
          <a:p>
            <a:pPr marL="355600" indent="-343535">
              <a:buFont typeface="Arial MT"/>
              <a:buChar char="•"/>
              <a:tabLst>
                <a:tab pos="355600" algn="l"/>
                <a:tab pos="356235" algn="l"/>
              </a:tabLst>
            </a:pPr>
            <a:endParaRPr lang="en-US" dirty="0">
              <a:cs typeface="Calibri"/>
            </a:endParaRPr>
          </a:p>
          <a:p>
            <a:pPr marL="0" indent="0">
              <a:buNone/>
            </a:pP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61551"/>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34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AF6BE354-3781-4004-5F14-691BADF5A798}"/>
              </a:ext>
            </a:extLst>
          </p:cNvPr>
          <p:cNvPicPr>
            <a:picLocks noGrp="1" noChangeAspect="1" noChangeArrowheads="1"/>
          </p:cNvPicPr>
          <p:nvPr>
            <p:ph idx="1"/>
          </p:nvPr>
        </p:nvPicPr>
        <p:blipFill>
          <a:blip r:embed="rId4" cstate="print"/>
          <a:srcRect/>
          <a:stretch>
            <a:fillRect/>
          </a:stretch>
        </p:blipFill>
        <p:spPr bwMode="auto">
          <a:xfrm>
            <a:off x="381000" y="1415261"/>
            <a:ext cx="8382000" cy="3885695"/>
          </a:xfrm>
          <a:prstGeom prst="rect">
            <a:avLst/>
          </a:prstGeom>
          <a:noFill/>
          <a:ln w="9525">
            <a:noFill/>
            <a:miter lim="800000"/>
            <a:headEnd/>
            <a:tailEnd/>
          </a:ln>
        </p:spPr>
      </p:pic>
      <p:sp>
        <p:nvSpPr>
          <p:cNvPr id="8" name="TextBox 7">
            <a:extLst>
              <a:ext uri="{FF2B5EF4-FFF2-40B4-BE49-F238E27FC236}">
                <a16:creationId xmlns:a16="http://schemas.microsoft.com/office/drawing/2014/main" id="{15C2E0A4-5546-5B77-41D6-7215B2E648A5}"/>
              </a:ext>
            </a:extLst>
          </p:cNvPr>
          <p:cNvSpPr txBox="1"/>
          <p:nvPr/>
        </p:nvSpPr>
        <p:spPr>
          <a:xfrm>
            <a:off x="457200" y="751345"/>
            <a:ext cx="4572000" cy="369332"/>
          </a:xfrm>
          <a:prstGeom prst="rect">
            <a:avLst/>
          </a:prstGeom>
          <a:noFill/>
        </p:spPr>
        <p:txBody>
          <a:bodyPr wrap="square">
            <a:spAutoFit/>
          </a:bodyPr>
          <a:lstStyle/>
          <a:p>
            <a:r>
              <a:rPr lang="en-US" sz="1800" b="1" dirty="0">
                <a:latin typeface="Times New Roman" pitchFamily="18" charset="0"/>
                <a:cs typeface="Times New Roman" pitchFamily="18" charset="0"/>
              </a:rPr>
              <a:t>MATLAB Simulation of Decoder Block</a:t>
            </a:r>
          </a:p>
        </p:txBody>
      </p:sp>
    </p:spTree>
    <p:extLst>
      <p:ext uri="{BB962C8B-B14F-4D97-AF65-F5344CB8AC3E}">
        <p14:creationId xmlns:p14="http://schemas.microsoft.com/office/powerpoint/2010/main" val="378938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40475"/>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59A7BC1D-932E-A6E0-E897-6953655E16BE}"/>
              </a:ext>
            </a:extLst>
          </p:cNvPr>
          <p:cNvSpPr txBox="1"/>
          <p:nvPr/>
        </p:nvSpPr>
        <p:spPr>
          <a:xfrm>
            <a:off x="263950" y="778947"/>
            <a:ext cx="5943600" cy="369332"/>
          </a:xfrm>
          <a:prstGeom prst="rect">
            <a:avLst/>
          </a:prstGeom>
          <a:noFill/>
        </p:spPr>
        <p:txBody>
          <a:bodyPr wrap="square">
            <a:spAutoFit/>
          </a:bodyPr>
          <a:lstStyle/>
          <a:p>
            <a:r>
              <a:rPr lang="en-US" sz="1800" b="1" dirty="0">
                <a:latin typeface="Times New Roman" pitchFamily="18" charset="0"/>
                <a:cs typeface="Times New Roman" pitchFamily="18" charset="0"/>
              </a:rPr>
              <a:t>Decoder- EMF pulses of respective A,B &amp; C Hall signals</a:t>
            </a:r>
          </a:p>
        </p:txBody>
      </p:sp>
      <p:pic>
        <p:nvPicPr>
          <p:cNvPr id="9" name="Picture 8">
            <a:extLst>
              <a:ext uri="{FF2B5EF4-FFF2-40B4-BE49-F238E27FC236}">
                <a16:creationId xmlns:a16="http://schemas.microsoft.com/office/drawing/2014/main" id="{513A2BA9-0801-58D5-F876-B59335FFDA8F}"/>
              </a:ext>
            </a:extLst>
          </p:cNvPr>
          <p:cNvPicPr>
            <a:picLocks noChangeAspect="1"/>
          </p:cNvPicPr>
          <p:nvPr/>
        </p:nvPicPr>
        <p:blipFill rotWithShape="1">
          <a:blip r:embed="rId4">
            <a:extLst>
              <a:ext uri="{28A0092B-C50C-407E-A947-70E740481C1C}">
                <a14:useLocalDpi xmlns:a14="http://schemas.microsoft.com/office/drawing/2010/main" val="0"/>
              </a:ext>
            </a:extLst>
          </a:blip>
          <a:srcRect l="5833" t="3348" r="6666"/>
          <a:stretch/>
        </p:blipFill>
        <p:spPr>
          <a:xfrm>
            <a:off x="263950" y="1183113"/>
            <a:ext cx="8763000" cy="4668384"/>
          </a:xfrm>
          <a:prstGeom prst="rect">
            <a:avLst/>
          </a:prstGeom>
        </p:spPr>
      </p:pic>
    </p:spTree>
    <p:extLst>
      <p:ext uri="{BB962C8B-B14F-4D97-AF65-F5344CB8AC3E}">
        <p14:creationId xmlns:p14="http://schemas.microsoft.com/office/powerpoint/2010/main" val="396709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0022D317-7456-F980-0FE8-98B55F025719}"/>
              </a:ext>
            </a:extLst>
          </p:cNvPr>
          <p:cNvPicPr>
            <a:picLocks noChangeAspect="1" noChangeArrowheads="1"/>
          </p:cNvPicPr>
          <p:nvPr/>
        </p:nvPicPr>
        <p:blipFill>
          <a:blip r:embed="rId4" cstate="print"/>
          <a:srcRect/>
          <a:stretch>
            <a:fillRect/>
          </a:stretch>
        </p:blipFill>
        <p:spPr bwMode="auto">
          <a:xfrm>
            <a:off x="914400" y="1540803"/>
            <a:ext cx="7162800" cy="3916278"/>
          </a:xfrm>
          <a:prstGeom prst="rect">
            <a:avLst/>
          </a:prstGeom>
          <a:noFill/>
          <a:ln w="9525">
            <a:noFill/>
            <a:miter lim="800000"/>
            <a:headEnd/>
            <a:tailEnd/>
          </a:ln>
        </p:spPr>
      </p:pic>
      <p:sp>
        <p:nvSpPr>
          <p:cNvPr id="6" name="TextBox 5">
            <a:extLst>
              <a:ext uri="{FF2B5EF4-FFF2-40B4-BE49-F238E27FC236}">
                <a16:creationId xmlns:a16="http://schemas.microsoft.com/office/drawing/2014/main" id="{101E54FE-32EC-C7E1-F1C7-C1FC254DE7A0}"/>
              </a:ext>
            </a:extLst>
          </p:cNvPr>
          <p:cNvSpPr txBox="1"/>
          <p:nvPr/>
        </p:nvSpPr>
        <p:spPr>
          <a:xfrm>
            <a:off x="228600" y="737712"/>
            <a:ext cx="5638800" cy="369332"/>
          </a:xfrm>
          <a:prstGeom prst="rect">
            <a:avLst/>
          </a:prstGeom>
          <a:noFill/>
        </p:spPr>
        <p:txBody>
          <a:bodyPr wrap="square">
            <a:spAutoFit/>
          </a:bodyPr>
          <a:lstStyle/>
          <a:p>
            <a:r>
              <a:rPr lang="en-US" sz="1800" b="1" dirty="0">
                <a:latin typeface="Times New Roman" pitchFamily="18" charset="0"/>
                <a:cs typeface="Times New Roman" pitchFamily="18" charset="0"/>
              </a:rPr>
              <a:t>MATLAB Simulation of Inverter Switching Block</a:t>
            </a:r>
          </a:p>
        </p:txBody>
      </p:sp>
    </p:spTree>
    <p:extLst>
      <p:ext uri="{BB962C8B-B14F-4D97-AF65-F5344CB8AC3E}">
        <p14:creationId xmlns:p14="http://schemas.microsoft.com/office/powerpoint/2010/main" val="184895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id="{F9F810EE-FE8D-38BB-7C2F-90E66C1641BA}"/>
              </a:ext>
            </a:extLst>
          </p:cNvPr>
          <p:cNvPicPr>
            <a:picLocks noChangeAspect="1" noChangeArrowheads="1"/>
          </p:cNvPicPr>
          <p:nvPr/>
        </p:nvPicPr>
        <p:blipFill>
          <a:blip r:embed="rId4" cstate="print"/>
          <a:srcRect/>
          <a:stretch>
            <a:fillRect/>
          </a:stretch>
        </p:blipFill>
        <p:spPr bwMode="auto">
          <a:xfrm>
            <a:off x="624652" y="1455165"/>
            <a:ext cx="8440448" cy="3947668"/>
          </a:xfrm>
          <a:prstGeom prst="rect">
            <a:avLst/>
          </a:prstGeom>
          <a:noFill/>
          <a:ln w="9525">
            <a:noFill/>
            <a:miter lim="800000"/>
            <a:headEnd/>
            <a:tailEnd/>
          </a:ln>
        </p:spPr>
      </p:pic>
      <p:sp>
        <p:nvSpPr>
          <p:cNvPr id="6" name="TextBox 5">
            <a:extLst>
              <a:ext uri="{FF2B5EF4-FFF2-40B4-BE49-F238E27FC236}">
                <a16:creationId xmlns:a16="http://schemas.microsoft.com/office/drawing/2014/main" id="{92321EF4-0EAE-29A1-80DF-238B1C080BD2}"/>
              </a:ext>
            </a:extLst>
          </p:cNvPr>
          <p:cNvSpPr txBox="1"/>
          <p:nvPr/>
        </p:nvSpPr>
        <p:spPr>
          <a:xfrm>
            <a:off x="275734" y="762431"/>
            <a:ext cx="5918993" cy="369332"/>
          </a:xfrm>
          <a:prstGeom prst="rect">
            <a:avLst/>
          </a:prstGeom>
          <a:noFill/>
        </p:spPr>
        <p:txBody>
          <a:bodyPr wrap="square">
            <a:spAutoFit/>
          </a:bodyPr>
          <a:lstStyle/>
          <a:p>
            <a:r>
              <a:rPr lang="en-US" sz="1800" b="1" dirty="0">
                <a:latin typeface="Times New Roman" pitchFamily="18" charset="0"/>
                <a:cs typeface="Times New Roman" pitchFamily="18" charset="0"/>
              </a:rPr>
              <a:t>Gate Pulses Provided by Inverter- Switching Block</a:t>
            </a:r>
          </a:p>
        </p:txBody>
      </p:sp>
      <p:sp>
        <p:nvSpPr>
          <p:cNvPr id="7" name="TextBox 6">
            <a:extLst>
              <a:ext uri="{FF2B5EF4-FFF2-40B4-BE49-F238E27FC236}">
                <a16:creationId xmlns:a16="http://schemas.microsoft.com/office/drawing/2014/main" id="{66FEF323-1967-6F89-9241-D1AED75FC103}"/>
              </a:ext>
            </a:extLst>
          </p:cNvPr>
          <p:cNvSpPr txBox="1"/>
          <p:nvPr/>
        </p:nvSpPr>
        <p:spPr>
          <a:xfrm rot="16200000">
            <a:off x="-275847" y="2985701"/>
            <a:ext cx="1524000" cy="276999"/>
          </a:xfrm>
          <a:prstGeom prst="rect">
            <a:avLst/>
          </a:prstGeom>
          <a:noFill/>
        </p:spPr>
        <p:txBody>
          <a:bodyPr wrap="square">
            <a:spAutoFit/>
          </a:bodyPr>
          <a:lstStyle/>
          <a:p>
            <a:r>
              <a:rPr lang="en-US" sz="1200" b="1" dirty="0">
                <a:latin typeface="Times New Roman" pitchFamily="18" charset="0"/>
                <a:cs typeface="Times New Roman" pitchFamily="18" charset="0"/>
              </a:rPr>
              <a:t>Gate Pulse</a:t>
            </a:r>
            <a:endParaRPr lang="en-IN" sz="1200" dirty="0"/>
          </a:p>
        </p:txBody>
      </p:sp>
      <p:sp>
        <p:nvSpPr>
          <p:cNvPr id="9" name="TextBox 8">
            <a:extLst>
              <a:ext uri="{FF2B5EF4-FFF2-40B4-BE49-F238E27FC236}">
                <a16:creationId xmlns:a16="http://schemas.microsoft.com/office/drawing/2014/main" id="{0B047F00-3577-CB23-DD3A-348C5109C3FB}"/>
              </a:ext>
            </a:extLst>
          </p:cNvPr>
          <p:cNvSpPr txBox="1"/>
          <p:nvPr/>
        </p:nvSpPr>
        <p:spPr>
          <a:xfrm>
            <a:off x="4572000" y="5402833"/>
            <a:ext cx="990600" cy="276999"/>
          </a:xfrm>
          <a:prstGeom prst="rect">
            <a:avLst/>
          </a:prstGeom>
          <a:noFill/>
        </p:spPr>
        <p:txBody>
          <a:bodyPr wrap="square">
            <a:spAutoFit/>
          </a:bodyPr>
          <a:lstStyle/>
          <a:p>
            <a:r>
              <a:rPr lang="en-US" sz="1200" b="1" dirty="0">
                <a:latin typeface="Times New Roman" pitchFamily="18" charset="0"/>
                <a:cs typeface="Times New Roman" pitchFamily="18" charset="0"/>
              </a:rPr>
              <a:t>Time</a:t>
            </a:r>
            <a:endParaRPr lang="en-IN" sz="1200" dirty="0"/>
          </a:p>
        </p:txBody>
      </p:sp>
    </p:spTree>
    <p:extLst>
      <p:ext uri="{BB962C8B-B14F-4D97-AF65-F5344CB8AC3E}">
        <p14:creationId xmlns:p14="http://schemas.microsoft.com/office/powerpoint/2010/main" val="27239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DEED9DA5-F16C-6FDA-EE88-63E4EB4F1E8A}"/>
              </a:ext>
            </a:extLst>
          </p:cNvPr>
          <p:cNvSpPr txBox="1"/>
          <p:nvPr/>
        </p:nvSpPr>
        <p:spPr>
          <a:xfrm>
            <a:off x="190893" y="1158240"/>
            <a:ext cx="4529153" cy="369332"/>
          </a:xfrm>
          <a:prstGeom prst="rect">
            <a:avLst/>
          </a:prstGeom>
          <a:noFill/>
        </p:spPr>
        <p:txBody>
          <a:bodyPr wrap="square">
            <a:spAutoFit/>
          </a:bodyPr>
          <a:lstStyle/>
          <a:p>
            <a:r>
              <a:rPr lang="en-US" b="1" dirty="0">
                <a:latin typeface="Times New Roman" pitchFamily="18" charset="0"/>
                <a:cs typeface="Times New Roman" pitchFamily="18" charset="0"/>
              </a:rPr>
              <a:t>V-I Characteristics of</a:t>
            </a:r>
            <a:r>
              <a:rPr lang="en-US" sz="1800" b="1" dirty="0">
                <a:latin typeface="Times New Roman" pitchFamily="18" charset="0"/>
                <a:cs typeface="Times New Roman" pitchFamily="18" charset="0"/>
              </a:rPr>
              <a:t> FUEL CELL</a:t>
            </a:r>
            <a:endParaRPr lang="en-IN" sz="18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4591E3B-996F-EC04-C4E6-C883140434DB}"/>
              </a:ext>
            </a:extLst>
          </p:cNvPr>
          <p:cNvSpPr txBox="1"/>
          <p:nvPr/>
        </p:nvSpPr>
        <p:spPr>
          <a:xfrm>
            <a:off x="1581150" y="241974"/>
            <a:ext cx="5981700" cy="707886"/>
          </a:xfrm>
          <a:prstGeom prst="rect">
            <a:avLst/>
          </a:prstGeom>
          <a:noFill/>
        </p:spPr>
        <p:txBody>
          <a:bodyPr wrap="square">
            <a:spAutoFit/>
          </a:bodyPr>
          <a:lstStyle/>
          <a:p>
            <a:pPr algn="ctr"/>
            <a:r>
              <a:rPr lang="en-US" sz="4000" dirty="0">
                <a:latin typeface="+mj-lt"/>
                <a:cs typeface="Times New Roman" pitchFamily="18" charset="0"/>
              </a:rPr>
              <a:t>Results</a:t>
            </a:r>
            <a:endParaRPr lang="en-IN" sz="4000" dirty="0">
              <a:latin typeface="+mj-lt"/>
            </a:endParaRPr>
          </a:p>
        </p:txBody>
      </p:sp>
      <p:pic>
        <p:nvPicPr>
          <p:cNvPr id="3" name="Picture 2">
            <a:extLst>
              <a:ext uri="{FF2B5EF4-FFF2-40B4-BE49-F238E27FC236}">
                <a16:creationId xmlns:a16="http://schemas.microsoft.com/office/drawing/2014/main" id="{20095805-3E28-58D9-D04A-83E46C8B21B5}"/>
              </a:ext>
            </a:extLst>
          </p:cNvPr>
          <p:cNvPicPr>
            <a:picLocks noChangeAspect="1"/>
          </p:cNvPicPr>
          <p:nvPr/>
        </p:nvPicPr>
        <p:blipFill rotWithShape="1">
          <a:blip r:embed="rId4">
            <a:extLst>
              <a:ext uri="{28A0092B-C50C-407E-A947-70E740481C1C}">
                <a14:useLocalDpi xmlns:a14="http://schemas.microsoft.com/office/drawing/2010/main" val="0"/>
              </a:ext>
            </a:extLst>
          </a:blip>
          <a:srcRect l="7822" r="5222"/>
          <a:stretch/>
        </p:blipFill>
        <p:spPr>
          <a:xfrm>
            <a:off x="555354" y="1547792"/>
            <a:ext cx="8033292" cy="4455548"/>
          </a:xfrm>
          <a:prstGeom prst="rect">
            <a:avLst/>
          </a:prstGeom>
        </p:spPr>
      </p:pic>
    </p:spTree>
    <p:extLst>
      <p:ext uri="{BB962C8B-B14F-4D97-AF65-F5344CB8AC3E}">
        <p14:creationId xmlns:p14="http://schemas.microsoft.com/office/powerpoint/2010/main" val="261044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DEED9DA5-F16C-6FDA-EE88-63E4EB4F1E8A}"/>
              </a:ext>
            </a:extLst>
          </p:cNvPr>
          <p:cNvSpPr txBox="1"/>
          <p:nvPr/>
        </p:nvSpPr>
        <p:spPr>
          <a:xfrm>
            <a:off x="518319" y="805558"/>
            <a:ext cx="4529153" cy="369332"/>
          </a:xfrm>
          <a:prstGeom prst="rect">
            <a:avLst/>
          </a:prstGeom>
          <a:noFill/>
        </p:spPr>
        <p:txBody>
          <a:bodyPr wrap="square">
            <a:spAutoFit/>
          </a:bodyPr>
          <a:lstStyle/>
          <a:p>
            <a:r>
              <a:rPr lang="en-US" sz="1800" b="1" dirty="0">
                <a:latin typeface="Times New Roman" pitchFamily="18" charset="0"/>
                <a:cs typeface="Times New Roman" pitchFamily="18" charset="0"/>
              </a:rPr>
              <a:t>Output voltage </a:t>
            </a:r>
            <a:r>
              <a:rPr lang="en-US" b="1" dirty="0">
                <a:latin typeface="Times New Roman" pitchFamily="18" charset="0"/>
                <a:cs typeface="Times New Roman" pitchFamily="18" charset="0"/>
              </a:rPr>
              <a:t>of</a:t>
            </a:r>
            <a:r>
              <a:rPr lang="en-US" sz="1800" b="1" dirty="0">
                <a:latin typeface="Times New Roman" pitchFamily="18" charset="0"/>
                <a:cs typeface="Times New Roman" pitchFamily="18" charset="0"/>
              </a:rPr>
              <a:t> FUEL CELL</a:t>
            </a:r>
            <a:endParaRPr lang="en-IN" sz="18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F2AE2B7C-0F7C-ABDD-C592-FEA8ADF60009}"/>
              </a:ext>
            </a:extLst>
          </p:cNvPr>
          <p:cNvPicPr>
            <a:picLocks noChangeAspect="1"/>
          </p:cNvPicPr>
          <p:nvPr/>
        </p:nvPicPr>
        <p:blipFill rotWithShape="1">
          <a:blip r:embed="rId4">
            <a:extLst>
              <a:ext uri="{28A0092B-C50C-407E-A947-70E740481C1C}">
                <a14:useLocalDpi xmlns:a14="http://schemas.microsoft.com/office/drawing/2010/main" val="0"/>
              </a:ext>
            </a:extLst>
          </a:blip>
          <a:srcRect l="6666" t="3348" r="7500"/>
          <a:stretch/>
        </p:blipFill>
        <p:spPr>
          <a:xfrm>
            <a:off x="342124" y="1174890"/>
            <a:ext cx="8459752" cy="4594343"/>
          </a:xfrm>
          <a:prstGeom prst="rect">
            <a:avLst/>
          </a:prstGeom>
        </p:spPr>
      </p:pic>
    </p:spTree>
    <p:extLst>
      <p:ext uri="{BB962C8B-B14F-4D97-AF65-F5344CB8AC3E}">
        <p14:creationId xmlns:p14="http://schemas.microsoft.com/office/powerpoint/2010/main" val="320881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DEED9DA5-F16C-6FDA-EE88-63E4EB4F1E8A}"/>
              </a:ext>
            </a:extLst>
          </p:cNvPr>
          <p:cNvSpPr txBox="1"/>
          <p:nvPr/>
        </p:nvSpPr>
        <p:spPr>
          <a:xfrm>
            <a:off x="226423" y="694737"/>
            <a:ext cx="6438507" cy="369332"/>
          </a:xfrm>
          <a:prstGeom prst="rect">
            <a:avLst/>
          </a:prstGeom>
          <a:noFill/>
        </p:spPr>
        <p:txBody>
          <a:bodyPr wrap="square">
            <a:spAutoFit/>
          </a:bodyPr>
          <a:lstStyle/>
          <a:p>
            <a:r>
              <a:rPr lang="en-US" sz="1800" b="1" dirty="0">
                <a:latin typeface="Times New Roman" pitchFamily="18" charset="0"/>
                <a:cs typeface="Times New Roman" pitchFamily="18" charset="0"/>
              </a:rPr>
              <a:t>Output Current </a:t>
            </a:r>
            <a:r>
              <a:rPr lang="en-US" b="1" dirty="0">
                <a:latin typeface="Times New Roman" pitchFamily="18" charset="0"/>
                <a:cs typeface="Times New Roman" pitchFamily="18" charset="0"/>
              </a:rPr>
              <a:t>of</a:t>
            </a:r>
            <a:r>
              <a:rPr lang="en-US" sz="1800" b="1" dirty="0">
                <a:latin typeface="Times New Roman" pitchFamily="18" charset="0"/>
                <a:cs typeface="Times New Roman" pitchFamily="18" charset="0"/>
              </a:rPr>
              <a:t> FUEL CELL</a:t>
            </a:r>
            <a:endParaRPr lang="en-IN" sz="18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23B7113-96FA-B2FD-F6B6-C5B652B80433}"/>
              </a:ext>
            </a:extLst>
          </p:cNvPr>
          <p:cNvPicPr>
            <a:picLocks noChangeAspect="1"/>
          </p:cNvPicPr>
          <p:nvPr/>
        </p:nvPicPr>
        <p:blipFill rotWithShape="1">
          <a:blip r:embed="rId4">
            <a:extLst>
              <a:ext uri="{28A0092B-C50C-407E-A947-70E740481C1C}">
                <a14:useLocalDpi xmlns:a14="http://schemas.microsoft.com/office/drawing/2010/main" val="0"/>
              </a:ext>
            </a:extLst>
          </a:blip>
          <a:srcRect l="6667" t="5076" r="7500"/>
          <a:stretch/>
        </p:blipFill>
        <p:spPr>
          <a:xfrm>
            <a:off x="238483" y="1153546"/>
            <a:ext cx="8667033" cy="4622768"/>
          </a:xfrm>
          <a:prstGeom prst="rect">
            <a:avLst/>
          </a:prstGeom>
        </p:spPr>
      </p:pic>
    </p:spTree>
    <p:extLst>
      <p:ext uri="{BB962C8B-B14F-4D97-AF65-F5344CB8AC3E}">
        <p14:creationId xmlns:p14="http://schemas.microsoft.com/office/powerpoint/2010/main" val="2719133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252DA1D-0C41-A9D1-914A-9BEE61D9FD81}"/>
              </a:ext>
            </a:extLst>
          </p:cNvPr>
          <p:cNvSpPr txBox="1"/>
          <p:nvPr/>
        </p:nvSpPr>
        <p:spPr>
          <a:xfrm>
            <a:off x="219891" y="772816"/>
            <a:ext cx="5821362" cy="369332"/>
          </a:xfrm>
          <a:prstGeom prst="rect">
            <a:avLst/>
          </a:prstGeom>
          <a:noFill/>
        </p:spPr>
        <p:txBody>
          <a:bodyPr wrap="square">
            <a:spAutoFit/>
          </a:bodyPr>
          <a:lstStyle/>
          <a:p>
            <a:r>
              <a:rPr lang="en-US" sz="1800" b="1" dirty="0">
                <a:latin typeface="Times New Roman" pitchFamily="18" charset="0"/>
                <a:cs typeface="Times New Roman" pitchFamily="18" charset="0"/>
              </a:rPr>
              <a:t>Output voltage of Ultra gain Boost converter</a:t>
            </a:r>
          </a:p>
        </p:txBody>
      </p:sp>
      <p:pic>
        <p:nvPicPr>
          <p:cNvPr id="8" name="Content Placeholder 7">
            <a:extLst>
              <a:ext uri="{FF2B5EF4-FFF2-40B4-BE49-F238E27FC236}">
                <a16:creationId xmlns:a16="http://schemas.microsoft.com/office/drawing/2014/main" id="{024346B3-D099-3570-EAF7-3EF01DD0C3D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995" r="5266"/>
          <a:stretch/>
        </p:blipFill>
        <p:spPr>
          <a:xfrm>
            <a:off x="366724" y="1130758"/>
            <a:ext cx="8736113" cy="4748033"/>
          </a:xfrm>
        </p:spPr>
      </p:pic>
    </p:spTree>
    <p:extLst>
      <p:ext uri="{BB962C8B-B14F-4D97-AF65-F5344CB8AC3E}">
        <p14:creationId xmlns:p14="http://schemas.microsoft.com/office/powerpoint/2010/main" val="343272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252DA1D-0C41-A9D1-914A-9BEE61D9FD81}"/>
              </a:ext>
            </a:extLst>
          </p:cNvPr>
          <p:cNvSpPr txBox="1"/>
          <p:nvPr/>
        </p:nvSpPr>
        <p:spPr>
          <a:xfrm>
            <a:off x="152400" y="729150"/>
            <a:ext cx="5821362" cy="369332"/>
          </a:xfrm>
          <a:prstGeom prst="rect">
            <a:avLst/>
          </a:prstGeom>
          <a:noFill/>
        </p:spPr>
        <p:txBody>
          <a:bodyPr wrap="square">
            <a:spAutoFit/>
          </a:bodyPr>
          <a:lstStyle/>
          <a:p>
            <a:r>
              <a:rPr lang="en-US" sz="1800" b="1" dirty="0">
                <a:latin typeface="Times New Roman" pitchFamily="18" charset="0"/>
                <a:cs typeface="Times New Roman" pitchFamily="18" charset="0"/>
              </a:rPr>
              <a:t>Output Current of Ultra gain Boost converter</a:t>
            </a:r>
          </a:p>
        </p:txBody>
      </p:sp>
      <p:pic>
        <p:nvPicPr>
          <p:cNvPr id="8" name="Content Placeholder 7">
            <a:extLst>
              <a:ext uri="{FF2B5EF4-FFF2-40B4-BE49-F238E27FC236}">
                <a16:creationId xmlns:a16="http://schemas.microsoft.com/office/drawing/2014/main" id="{0C29BD2D-6FB5-F102-2675-F89E88982BB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6453" r="6451"/>
          <a:stretch/>
        </p:blipFill>
        <p:spPr>
          <a:xfrm>
            <a:off x="193218" y="1073438"/>
            <a:ext cx="8621106" cy="4773871"/>
          </a:xfrm>
        </p:spPr>
      </p:pic>
    </p:spTree>
    <p:extLst>
      <p:ext uri="{BB962C8B-B14F-4D97-AF65-F5344CB8AC3E}">
        <p14:creationId xmlns:p14="http://schemas.microsoft.com/office/powerpoint/2010/main" val="2172391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EDAA62AE-7624-2110-0CD9-AFCC9FCE686E}"/>
              </a:ext>
            </a:extLst>
          </p:cNvPr>
          <p:cNvSpPr txBox="1"/>
          <p:nvPr/>
        </p:nvSpPr>
        <p:spPr>
          <a:xfrm>
            <a:off x="439122" y="665337"/>
            <a:ext cx="4572000" cy="369332"/>
          </a:xfrm>
          <a:prstGeom prst="rect">
            <a:avLst/>
          </a:prstGeom>
          <a:noFill/>
        </p:spPr>
        <p:txBody>
          <a:bodyPr wrap="square">
            <a:spAutoFit/>
          </a:bodyPr>
          <a:lstStyle/>
          <a:p>
            <a:r>
              <a:rPr lang="en-US" sz="1800" b="1" dirty="0">
                <a:latin typeface="Times New Roman" pitchFamily="18" charset="0"/>
                <a:cs typeface="Times New Roman" pitchFamily="18" charset="0"/>
              </a:rPr>
              <a:t>Inverter Output Voltages of A,B &amp; C Phases</a:t>
            </a:r>
          </a:p>
        </p:txBody>
      </p:sp>
      <p:pic>
        <p:nvPicPr>
          <p:cNvPr id="3" name="Picture 2">
            <a:extLst>
              <a:ext uri="{FF2B5EF4-FFF2-40B4-BE49-F238E27FC236}">
                <a16:creationId xmlns:a16="http://schemas.microsoft.com/office/drawing/2014/main" id="{C131522F-EB8A-601F-CE5B-53539F65CA95}"/>
              </a:ext>
            </a:extLst>
          </p:cNvPr>
          <p:cNvPicPr>
            <a:picLocks noChangeAspect="1"/>
          </p:cNvPicPr>
          <p:nvPr/>
        </p:nvPicPr>
        <p:blipFill rotWithShape="1">
          <a:blip r:embed="rId4">
            <a:extLst>
              <a:ext uri="{28A0092B-C50C-407E-A947-70E740481C1C}">
                <a14:useLocalDpi xmlns:a14="http://schemas.microsoft.com/office/drawing/2010/main" val="0"/>
              </a:ext>
            </a:extLst>
          </a:blip>
          <a:srcRect l="6666" t="3348" r="6666"/>
          <a:stretch/>
        </p:blipFill>
        <p:spPr>
          <a:xfrm>
            <a:off x="114817" y="1141800"/>
            <a:ext cx="8922706" cy="4799171"/>
          </a:xfrm>
          <a:prstGeom prst="rect">
            <a:avLst/>
          </a:prstGeom>
        </p:spPr>
      </p:pic>
    </p:spTree>
    <p:extLst>
      <p:ext uri="{BB962C8B-B14F-4D97-AF65-F5344CB8AC3E}">
        <p14:creationId xmlns:p14="http://schemas.microsoft.com/office/powerpoint/2010/main" val="380881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spcBef>
                <a:spcPts val="125"/>
              </a:spcBef>
              <a:tabLst>
                <a:tab pos="355600" algn="l"/>
                <a:tab pos="356235" algn="l"/>
              </a:tabLst>
            </a:pPr>
            <a:r>
              <a:rPr lang="en-US" spc="-5" dirty="0">
                <a:cs typeface="Calibri"/>
              </a:rPr>
              <a:t>Abstract</a:t>
            </a:r>
          </a:p>
        </p:txBody>
      </p:sp>
      <p:sp>
        <p:nvSpPr>
          <p:cNvPr id="3" name="Content Placeholder 2"/>
          <p:cNvSpPr>
            <a:spLocks noGrp="1"/>
          </p:cNvSpPr>
          <p:nvPr>
            <p:ph idx="1"/>
          </p:nvPr>
        </p:nvSpPr>
        <p:spPr>
          <a:xfrm>
            <a:off x="457200" y="1075008"/>
            <a:ext cx="8382000" cy="4884735"/>
          </a:xfrm>
        </p:spPr>
        <p:txBody>
          <a:bodyPr>
            <a:normAutofit fontScale="25000" lnSpcReduction="20000"/>
          </a:bodyPr>
          <a:lstStyle/>
          <a:p>
            <a:pPr algn="just">
              <a:lnSpc>
                <a:spcPct val="120000"/>
              </a:lnSpc>
            </a:pPr>
            <a:r>
              <a:rPr lang="en-US" sz="8400" dirty="0">
                <a:latin typeface="Times New Roman" panose="02020603050405020304" pitchFamily="18" charset="0"/>
                <a:cs typeface="Times New Roman" panose="02020603050405020304" pitchFamily="18" charset="0"/>
              </a:rPr>
              <a:t>This project proposes Ultra-gain Boost converter-fed BLDC Motor for FCEV applications.</a:t>
            </a:r>
          </a:p>
          <a:p>
            <a:pPr algn="just">
              <a:lnSpc>
                <a:spcPct val="120000"/>
              </a:lnSpc>
            </a:pPr>
            <a:r>
              <a:rPr lang="en-US" sz="8400" dirty="0">
                <a:latin typeface="Times New Roman" panose="02020603050405020304" pitchFamily="18" charset="0"/>
                <a:cs typeface="Times New Roman" panose="02020603050405020304" pitchFamily="18" charset="0"/>
              </a:rPr>
              <a:t>In the Ultra-gain boost converter, the output of the basic boost converter is fed as the input to the switched inductor circuit, this circuit raises the voltage level and provides a sufficient voltage at the output side. </a:t>
            </a:r>
          </a:p>
          <a:p>
            <a:pPr algn="just">
              <a:lnSpc>
                <a:spcPct val="120000"/>
              </a:lnSpc>
            </a:pPr>
            <a:r>
              <a:rPr lang="en-US" sz="8400" dirty="0">
                <a:latin typeface="Times New Roman" panose="02020603050405020304" pitchFamily="18" charset="0"/>
                <a:cs typeface="Times New Roman" panose="02020603050405020304" pitchFamily="18" charset="0"/>
              </a:rPr>
              <a:t>The output voltage of the proposed converter is given to the BLDC Motor through an inverter for propulsion of the vehicle, this BLDC motor drives the wheels of a vehicle through the vehicle transmission system.</a:t>
            </a:r>
          </a:p>
          <a:p>
            <a:pPr algn="just">
              <a:lnSpc>
                <a:spcPct val="120000"/>
              </a:lnSpc>
            </a:pPr>
            <a:r>
              <a:rPr lang="en-US" sz="8400" b="1" dirty="0">
                <a:latin typeface="Times New Roman" panose="02020603050405020304" pitchFamily="18" charset="0"/>
                <a:cs typeface="Times New Roman" panose="02020603050405020304" pitchFamily="18" charset="0"/>
              </a:rPr>
              <a:t>Project findings: </a:t>
            </a:r>
            <a:r>
              <a:rPr lang="en-US" sz="8400" dirty="0">
                <a:latin typeface="Times New Roman" panose="02020603050405020304" pitchFamily="18" charset="0"/>
                <a:cs typeface="Times New Roman" panose="02020603050405020304" pitchFamily="18" charset="0"/>
              </a:rPr>
              <a:t>The proposed Ultra-gain boost converter can obtain high voltage gain even with the small duty ratio values. By the proposed converter the speed of the  BLDC motor can be controlled efficiently, which is suitable for EV applications.</a:t>
            </a:r>
            <a:r>
              <a:rPr lang="en-US" sz="8400" dirty="0">
                <a:latin typeface="Times New Roman" panose="02020603050405020304" pitchFamily="18" charset="0"/>
                <a:ea typeface="Calibri" panose="020F0502020204030204" pitchFamily="34" charset="0"/>
                <a:cs typeface="Times New Roman" panose="02020603050405020304" pitchFamily="18" charset="0"/>
              </a:rPr>
              <a:t> The use of BLDC motor </a:t>
            </a:r>
            <a:r>
              <a:rPr lang="en-US" sz="8400" dirty="0">
                <a:latin typeface="Times New Roman" panose="02020603050405020304" pitchFamily="18" charset="0"/>
                <a:cs typeface="Times New Roman" panose="02020603050405020304" pitchFamily="18" charset="0"/>
              </a:rPr>
              <a:t>reduces the overall cost, size, improves the performance and maintenance.</a:t>
            </a:r>
          </a:p>
          <a:p>
            <a:pPr marL="0" indent="0">
              <a:buNone/>
            </a:pP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8848" y="75405"/>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861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C0F0B27A-EB91-4024-9F22-DA6E4B6D7247}"/>
              </a:ext>
            </a:extLst>
          </p:cNvPr>
          <p:cNvSpPr txBox="1"/>
          <p:nvPr/>
        </p:nvSpPr>
        <p:spPr>
          <a:xfrm>
            <a:off x="518319" y="617604"/>
            <a:ext cx="5577681" cy="369332"/>
          </a:xfrm>
          <a:prstGeom prst="rect">
            <a:avLst/>
          </a:prstGeom>
          <a:noFill/>
        </p:spPr>
        <p:txBody>
          <a:bodyPr wrap="square">
            <a:spAutoFit/>
          </a:bodyPr>
          <a:lstStyle/>
          <a:p>
            <a:r>
              <a:rPr lang="en-US" sz="1800" b="1" dirty="0">
                <a:latin typeface="Times New Roman" pitchFamily="18" charset="0"/>
                <a:cs typeface="Times New Roman" pitchFamily="18" charset="0"/>
              </a:rPr>
              <a:t>Hall Effect signal for phases A,B &amp; C of BLDC Motor</a:t>
            </a:r>
          </a:p>
        </p:txBody>
      </p:sp>
      <p:pic>
        <p:nvPicPr>
          <p:cNvPr id="9" name="Content Placeholder 8">
            <a:extLst>
              <a:ext uri="{FF2B5EF4-FFF2-40B4-BE49-F238E27FC236}">
                <a16:creationId xmlns:a16="http://schemas.microsoft.com/office/drawing/2014/main" id="{269F5C3F-3E80-6A10-03CC-A7D641B254B3}"/>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6481" r="5855"/>
          <a:stretch/>
        </p:blipFill>
        <p:spPr>
          <a:xfrm>
            <a:off x="144591" y="908677"/>
            <a:ext cx="8854817" cy="4871562"/>
          </a:xfrm>
        </p:spPr>
      </p:pic>
    </p:spTree>
    <p:extLst>
      <p:ext uri="{BB962C8B-B14F-4D97-AF65-F5344CB8AC3E}">
        <p14:creationId xmlns:p14="http://schemas.microsoft.com/office/powerpoint/2010/main" val="3791379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2D4CEC70-4DB7-DA33-6BE0-88C2E0CE2154}"/>
              </a:ext>
            </a:extLst>
          </p:cNvPr>
          <p:cNvSpPr txBox="1"/>
          <p:nvPr/>
        </p:nvSpPr>
        <p:spPr>
          <a:xfrm>
            <a:off x="507433" y="561125"/>
            <a:ext cx="4572000" cy="369332"/>
          </a:xfrm>
          <a:prstGeom prst="rect">
            <a:avLst/>
          </a:prstGeom>
          <a:noFill/>
        </p:spPr>
        <p:txBody>
          <a:bodyPr wrap="square">
            <a:spAutoFit/>
          </a:bodyPr>
          <a:lstStyle/>
          <a:p>
            <a:r>
              <a:rPr lang="en-US" sz="1800" b="1" dirty="0">
                <a:latin typeface="Times New Roman" pitchFamily="18" charset="0"/>
                <a:cs typeface="Times New Roman" pitchFamily="18" charset="0"/>
              </a:rPr>
              <a:t>Speed of BLDC MOTOR</a:t>
            </a:r>
          </a:p>
        </p:txBody>
      </p:sp>
      <p:pic>
        <p:nvPicPr>
          <p:cNvPr id="11" name="Picture 10">
            <a:extLst>
              <a:ext uri="{FF2B5EF4-FFF2-40B4-BE49-F238E27FC236}">
                <a16:creationId xmlns:a16="http://schemas.microsoft.com/office/drawing/2014/main" id="{E7C1A441-1009-425C-D249-71C27F51EA0D}"/>
              </a:ext>
            </a:extLst>
          </p:cNvPr>
          <p:cNvPicPr>
            <a:picLocks noChangeAspect="1"/>
          </p:cNvPicPr>
          <p:nvPr/>
        </p:nvPicPr>
        <p:blipFill rotWithShape="1">
          <a:blip r:embed="rId4">
            <a:extLst>
              <a:ext uri="{28A0092B-C50C-407E-A947-70E740481C1C}">
                <a14:useLocalDpi xmlns:a14="http://schemas.microsoft.com/office/drawing/2010/main" val="0"/>
              </a:ext>
            </a:extLst>
          </a:blip>
          <a:srcRect l="6666" r="7500"/>
          <a:stretch/>
        </p:blipFill>
        <p:spPr>
          <a:xfrm>
            <a:off x="164578" y="930457"/>
            <a:ext cx="8814843" cy="4953000"/>
          </a:xfrm>
          <a:prstGeom prst="rect">
            <a:avLst/>
          </a:prstGeom>
        </p:spPr>
      </p:pic>
    </p:spTree>
    <p:extLst>
      <p:ext uri="{BB962C8B-B14F-4D97-AF65-F5344CB8AC3E}">
        <p14:creationId xmlns:p14="http://schemas.microsoft.com/office/powerpoint/2010/main" val="237211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3E674DF2-9CF2-8D2A-94CF-3587F888155D}"/>
              </a:ext>
            </a:extLst>
          </p:cNvPr>
          <p:cNvSpPr txBox="1"/>
          <p:nvPr/>
        </p:nvSpPr>
        <p:spPr>
          <a:xfrm>
            <a:off x="225458" y="597131"/>
            <a:ext cx="5260942" cy="369332"/>
          </a:xfrm>
          <a:prstGeom prst="rect">
            <a:avLst/>
          </a:prstGeom>
          <a:noFill/>
        </p:spPr>
        <p:txBody>
          <a:bodyPr wrap="square">
            <a:spAutoFit/>
          </a:bodyPr>
          <a:lstStyle/>
          <a:p>
            <a:r>
              <a:rPr lang="en-US" sz="1800" b="1" dirty="0">
                <a:latin typeface="Times New Roman" pitchFamily="18" charset="0"/>
                <a:cs typeface="Times New Roman" pitchFamily="18" charset="0"/>
              </a:rPr>
              <a:t>Electromagnetic Torque of BLDC</a:t>
            </a:r>
          </a:p>
        </p:txBody>
      </p:sp>
      <p:pic>
        <p:nvPicPr>
          <p:cNvPr id="11" name="Picture 10">
            <a:extLst>
              <a:ext uri="{FF2B5EF4-FFF2-40B4-BE49-F238E27FC236}">
                <a16:creationId xmlns:a16="http://schemas.microsoft.com/office/drawing/2014/main" id="{3D4A23DD-161A-4996-55AF-1460BD06AE42}"/>
              </a:ext>
            </a:extLst>
          </p:cNvPr>
          <p:cNvPicPr>
            <a:picLocks noChangeAspect="1"/>
          </p:cNvPicPr>
          <p:nvPr/>
        </p:nvPicPr>
        <p:blipFill rotWithShape="1">
          <a:blip r:embed="rId4">
            <a:extLst>
              <a:ext uri="{28A0092B-C50C-407E-A947-70E740481C1C}">
                <a14:useLocalDpi xmlns:a14="http://schemas.microsoft.com/office/drawing/2010/main" val="0"/>
              </a:ext>
            </a:extLst>
          </a:blip>
          <a:srcRect l="8333" t="3348" r="5834"/>
          <a:stretch/>
        </p:blipFill>
        <p:spPr>
          <a:xfrm>
            <a:off x="130007" y="966463"/>
            <a:ext cx="8883986" cy="4824737"/>
          </a:xfrm>
          <a:prstGeom prst="rect">
            <a:avLst/>
          </a:prstGeom>
        </p:spPr>
      </p:pic>
    </p:spTree>
    <p:extLst>
      <p:ext uri="{BB962C8B-B14F-4D97-AF65-F5344CB8AC3E}">
        <p14:creationId xmlns:p14="http://schemas.microsoft.com/office/powerpoint/2010/main" val="2474492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8E4DFDF6-2A41-3D61-D772-FFE6EBA024E3}"/>
              </a:ext>
            </a:extLst>
          </p:cNvPr>
          <p:cNvSpPr txBox="1"/>
          <p:nvPr/>
        </p:nvSpPr>
        <p:spPr>
          <a:xfrm>
            <a:off x="228600" y="574699"/>
            <a:ext cx="4572000" cy="369332"/>
          </a:xfrm>
          <a:prstGeom prst="rect">
            <a:avLst/>
          </a:prstGeom>
          <a:noFill/>
        </p:spPr>
        <p:txBody>
          <a:bodyPr wrap="square">
            <a:spAutoFit/>
          </a:bodyPr>
          <a:lstStyle/>
          <a:p>
            <a:r>
              <a:rPr lang="en-US" sz="1800" b="1" dirty="0">
                <a:latin typeface="Times New Roman" pitchFamily="18" charset="0"/>
                <a:cs typeface="Times New Roman" pitchFamily="18" charset="0"/>
              </a:rPr>
              <a:t>Stator Phase Currents of the BLDC Motor</a:t>
            </a:r>
          </a:p>
        </p:txBody>
      </p:sp>
      <p:pic>
        <p:nvPicPr>
          <p:cNvPr id="9" name="Content Placeholder 8">
            <a:extLst>
              <a:ext uri="{FF2B5EF4-FFF2-40B4-BE49-F238E27FC236}">
                <a16:creationId xmlns:a16="http://schemas.microsoft.com/office/drawing/2014/main" id="{3257E009-B6FB-830B-5E77-A25006AC24F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490" t="2583" r="7324"/>
          <a:stretch/>
        </p:blipFill>
        <p:spPr>
          <a:xfrm>
            <a:off x="152400" y="928363"/>
            <a:ext cx="8839200" cy="4875095"/>
          </a:xfrm>
        </p:spPr>
      </p:pic>
    </p:spTree>
    <p:extLst>
      <p:ext uri="{BB962C8B-B14F-4D97-AF65-F5344CB8AC3E}">
        <p14:creationId xmlns:p14="http://schemas.microsoft.com/office/powerpoint/2010/main" val="577610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6D21C1BE-78EE-E40B-E61D-C5CEBFE3EA91}"/>
              </a:ext>
            </a:extLst>
          </p:cNvPr>
          <p:cNvSpPr txBox="1"/>
          <p:nvPr/>
        </p:nvSpPr>
        <p:spPr>
          <a:xfrm>
            <a:off x="228600" y="818819"/>
            <a:ext cx="6705600" cy="369332"/>
          </a:xfrm>
          <a:prstGeom prst="rect">
            <a:avLst/>
          </a:prstGeom>
          <a:noFill/>
        </p:spPr>
        <p:txBody>
          <a:bodyPr wrap="square">
            <a:spAutoFit/>
          </a:bodyPr>
          <a:lstStyle/>
          <a:p>
            <a:r>
              <a:rPr lang="en-US" sz="1800" b="1" dirty="0">
                <a:latin typeface="Times New Roman" pitchFamily="18" charset="0"/>
                <a:cs typeface="Times New Roman" pitchFamily="18" charset="0"/>
              </a:rPr>
              <a:t>Trapezoidal Shaped Stator Back EMF signals of BLDC Motor</a:t>
            </a:r>
          </a:p>
        </p:txBody>
      </p:sp>
      <p:pic>
        <p:nvPicPr>
          <p:cNvPr id="11" name="Picture 10">
            <a:extLst>
              <a:ext uri="{FF2B5EF4-FFF2-40B4-BE49-F238E27FC236}">
                <a16:creationId xmlns:a16="http://schemas.microsoft.com/office/drawing/2014/main" id="{7C80F01E-85AB-3472-56CD-15FD44EAE24C}"/>
              </a:ext>
            </a:extLst>
          </p:cNvPr>
          <p:cNvPicPr>
            <a:picLocks noChangeAspect="1"/>
          </p:cNvPicPr>
          <p:nvPr/>
        </p:nvPicPr>
        <p:blipFill rotWithShape="1">
          <a:blip r:embed="rId4">
            <a:extLst>
              <a:ext uri="{28A0092B-C50C-407E-A947-70E740481C1C}">
                <a14:useLocalDpi xmlns:a14="http://schemas.microsoft.com/office/drawing/2010/main" val="0"/>
              </a:ext>
            </a:extLst>
          </a:blip>
          <a:srcRect l="5833" t="1924" r="6666"/>
          <a:stretch/>
        </p:blipFill>
        <p:spPr>
          <a:xfrm>
            <a:off x="228600" y="1201214"/>
            <a:ext cx="8832074" cy="4774507"/>
          </a:xfrm>
          <a:prstGeom prst="rect">
            <a:avLst/>
          </a:prstGeom>
        </p:spPr>
      </p:pic>
    </p:spTree>
    <p:extLst>
      <p:ext uri="{BB962C8B-B14F-4D97-AF65-F5344CB8AC3E}">
        <p14:creationId xmlns:p14="http://schemas.microsoft.com/office/powerpoint/2010/main" val="31101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F6EDDE8B-FAD0-D667-B793-B674C5AC7738}"/>
              </a:ext>
            </a:extLst>
          </p:cNvPr>
          <p:cNvSpPr>
            <a:spLocks noGrp="1"/>
          </p:cNvSpPr>
          <p:nvPr>
            <p:ph idx="1"/>
          </p:nvPr>
        </p:nvSpPr>
        <p:spPr>
          <a:xfrm>
            <a:off x="485325" y="1379538"/>
            <a:ext cx="8229600" cy="4525963"/>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The performance of the proposed converter in continuous current mode for steady state condition is analyzed.</a:t>
            </a:r>
          </a:p>
          <a:p>
            <a:pPr algn="just">
              <a:buFont typeface="Wingdings" pitchFamily="2" charset="2"/>
              <a:buChar char="Ø"/>
            </a:pPr>
            <a:r>
              <a:rPr lang="en-US" sz="2000" dirty="0">
                <a:latin typeface="Times New Roman" pitchFamily="18" charset="0"/>
                <a:cs typeface="Times New Roman" pitchFamily="18" charset="0"/>
              </a:rPr>
              <a:t>From the simulation results, it can be observed that the proposed boost converter  produces high voltage gain for small duty cycle.</a:t>
            </a:r>
          </a:p>
          <a:p>
            <a:pPr algn="just">
              <a:buFont typeface="Wingdings" pitchFamily="2" charset="2"/>
              <a:buChar char="Ø"/>
            </a:pPr>
            <a:r>
              <a:rPr lang="en-IN" sz="2000" dirty="0">
                <a:latin typeface="Times New Roman" pitchFamily="18" charset="0"/>
                <a:cs typeface="Times New Roman" pitchFamily="18" charset="0"/>
              </a:rPr>
              <a:t>The voltage and the current stresses of the proposed converter are lower when compared with the existing topologies.</a:t>
            </a:r>
          </a:p>
          <a:p>
            <a:pPr algn="just">
              <a:buFont typeface="Wingdings" pitchFamily="2" charset="2"/>
              <a:buChar char="Ø"/>
            </a:pPr>
            <a:r>
              <a:rPr lang="en-IN" sz="2000" dirty="0">
                <a:latin typeface="Times New Roman" pitchFamily="18" charset="0"/>
                <a:cs typeface="Times New Roman" pitchFamily="18" charset="0"/>
              </a:rPr>
              <a:t>Higher voltages with low ripple value is obtained. </a:t>
            </a:r>
            <a:r>
              <a:rPr lang="en-IN" sz="2000" dirty="0">
                <a:latin typeface="Times New Roman" pitchFamily="18" charset="0"/>
                <a:cs typeface="Times New Roman" pitchFamily="18" charset="0"/>
                <a:hlinkClick r:id="rId4"/>
              </a:rPr>
              <a:t>Minor Report</a:t>
            </a:r>
            <a:endParaRPr lang="en-IN"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It can be observed that BLDC motor achieves better performance compared to Conventional DC motors in FCEV applications. But BLDC motor required complex electronic commutation.</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It can be analyzed that Hydrogen fuel cell vehicles achieve better performance characteristics in regarding to Energy efficiency vs Range characteristics.</a:t>
            </a:r>
          </a:p>
          <a:p>
            <a:endParaRPr lang="en-IN" sz="1800" dirty="0"/>
          </a:p>
        </p:txBody>
      </p:sp>
      <p:sp>
        <p:nvSpPr>
          <p:cNvPr id="9" name="Title 8">
            <a:extLst>
              <a:ext uri="{FF2B5EF4-FFF2-40B4-BE49-F238E27FC236}">
                <a16:creationId xmlns:a16="http://schemas.microsoft.com/office/drawing/2014/main" id="{523D43C8-5BA0-E9EF-C614-DD92C46D3A98}"/>
              </a:ext>
            </a:extLst>
          </p:cNvPr>
          <p:cNvSpPr>
            <a:spLocks noGrp="1"/>
          </p:cNvSpPr>
          <p:nvPr>
            <p:ph type="title"/>
          </p:nvPr>
        </p:nvSpPr>
        <p:spPr/>
        <p:txBody>
          <a:bodyPr/>
          <a:lstStyle/>
          <a:p>
            <a:r>
              <a:rPr lang="en-IN" sz="4400" dirty="0"/>
              <a:t>Observations from Results</a:t>
            </a:r>
            <a:endParaRPr lang="en-IN" dirty="0"/>
          </a:p>
        </p:txBody>
      </p:sp>
    </p:spTree>
    <p:extLst>
      <p:ext uri="{BB962C8B-B14F-4D97-AF65-F5344CB8AC3E}">
        <p14:creationId xmlns:p14="http://schemas.microsoft.com/office/powerpoint/2010/main" val="275348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tabLst>
                <a:tab pos="355600" algn="l"/>
                <a:tab pos="356235" algn="l"/>
              </a:tabLst>
            </a:pPr>
            <a:r>
              <a:rPr lang="en-US" spc="-10" dirty="0">
                <a:cs typeface="Calibri"/>
              </a:rPr>
              <a:t>Conclusion</a:t>
            </a:r>
          </a:p>
        </p:txBody>
      </p:sp>
      <p:sp>
        <p:nvSpPr>
          <p:cNvPr id="3" name="Content Placeholder 2"/>
          <p:cNvSpPr>
            <a:spLocks noGrp="1"/>
          </p:cNvSpPr>
          <p:nvPr>
            <p:ph idx="1"/>
          </p:nvPr>
        </p:nvSpPr>
        <p:spPr>
          <a:xfrm>
            <a:off x="647700" y="1140475"/>
            <a:ext cx="7848600" cy="4419599"/>
          </a:xfrm>
        </p:spPr>
        <p:txBody>
          <a:bodyPr>
            <a:normAutofit fontScale="62500" lnSpcReduction="20000"/>
          </a:bodyPr>
          <a:lstStyle/>
          <a:p>
            <a:pPr algn="just">
              <a:lnSpc>
                <a:spcPct val="150000"/>
              </a:lnSpc>
              <a:buFont typeface="Arial" pitchFamily="34" charset="0"/>
              <a:buChar char="•"/>
            </a:pPr>
            <a:r>
              <a:rPr lang="en-US" sz="3200" dirty="0">
                <a:latin typeface="Times New Roman" panose="02020603050405020304" pitchFamily="18" charset="0"/>
                <a:cs typeface="Times New Roman" panose="02020603050405020304" pitchFamily="18" charset="0"/>
              </a:rPr>
              <a:t>The proposed Ultra-gain boost converter fed to BLDC motor can obtain high voltage gain even with the small duty ratio values.</a:t>
            </a:r>
          </a:p>
          <a:p>
            <a:pPr algn="just">
              <a:lnSpc>
                <a:spcPct val="150000"/>
              </a:lnSpc>
              <a:buFont typeface="Arial" pitchFamily="34" charset="0"/>
              <a:buChar char="•"/>
            </a:pPr>
            <a:r>
              <a:rPr lang="en-IN" sz="3200" dirty="0">
                <a:latin typeface="Times New Roman" panose="02020603050405020304" pitchFamily="18" charset="0"/>
                <a:cs typeface="Times New Roman" panose="02020603050405020304" pitchFamily="18" charset="0"/>
              </a:rPr>
              <a:t> The proposed converter will reduce the fuel cell input current ripples and the voltage stress on the power switches.</a:t>
            </a:r>
          </a:p>
          <a:p>
            <a:pPr algn="just">
              <a:lnSpc>
                <a:spcPct val="150000"/>
              </a:lnSpc>
              <a:buFont typeface="Arial" pitchFamily="34" charset="0"/>
              <a:buChar char="•"/>
            </a:pPr>
            <a:r>
              <a:rPr lang="en-US" sz="3200" dirty="0">
                <a:latin typeface="Times New Roman" panose="02020603050405020304" pitchFamily="18" charset="0"/>
                <a:cs typeface="Times New Roman" panose="02020603050405020304" pitchFamily="18" charset="0"/>
              </a:rPr>
              <a:t>A three-phase BLDC motor controller has been successfully designed and  the performance of the proposed BLDC motor driven FCEV system is analyzed by using the MATLAB. The Simulation results obtained were consistent with the theoretical analysis.</a:t>
            </a:r>
            <a:endParaRPr lang="en-IN" sz="3200" dirty="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 BLDC motor controller controls the motor's speed and torque</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which is well suitable for Electric vehicle applications</a:t>
            </a: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40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6" y="431945"/>
            <a:ext cx="8229600" cy="715962"/>
          </a:xfrm>
        </p:spPr>
        <p:txBody>
          <a:bodyPr>
            <a:normAutofit fontScale="90000"/>
          </a:bodyPr>
          <a:lstStyle/>
          <a:p>
            <a:pPr marL="355600" indent="-343535">
              <a:tabLst>
                <a:tab pos="355600" algn="l"/>
                <a:tab pos="356235" algn="l"/>
              </a:tabLst>
            </a:pPr>
            <a:br>
              <a:rPr lang="en-US" spc="-10" dirty="0">
                <a:cs typeface="Calibri"/>
              </a:rPr>
            </a:br>
            <a:r>
              <a:rPr lang="en-US" spc="-10" dirty="0">
                <a:cs typeface="Calibri"/>
              </a:rPr>
              <a:t>Future scope</a:t>
            </a:r>
            <a:br>
              <a:rPr lang="en-US" spc="-10" dirty="0">
                <a:cs typeface="Calibri"/>
              </a:rPr>
            </a:br>
            <a:endParaRPr lang="en-US" spc="-10" dirty="0">
              <a:cs typeface="Calibri"/>
            </a:endParaRP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4CA11D0-FED3-C648-F0FA-5EA337668CA2}"/>
              </a:ext>
            </a:extLst>
          </p:cNvPr>
          <p:cNvSpPr txBox="1"/>
          <p:nvPr/>
        </p:nvSpPr>
        <p:spPr>
          <a:xfrm>
            <a:off x="674686" y="1383082"/>
            <a:ext cx="7696200" cy="407015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Fuel cells and their emerging technologies dominate the automobile industry in future due to their low operating temperature and the quick startup.</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rapid advancements in fuel cell technologies play a vital role in development of Advanced Electric vehicles in future.</a:t>
            </a:r>
          </a:p>
          <a:p>
            <a:pPr marL="285750" indent="-28575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future BLDC motors can be well suited not only  for FCEV vehicles but also for all types of Electric vehicles &amp; for many other applications  due to simple control, high reliability and high ruggedness etc.</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290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tabLst>
                <a:tab pos="355600" algn="l"/>
                <a:tab pos="356235" algn="l"/>
              </a:tabLst>
            </a:pPr>
            <a:br>
              <a:rPr lang="en-US" spc="-10" dirty="0">
                <a:cs typeface="Calibri"/>
              </a:rPr>
            </a:br>
            <a:r>
              <a:rPr lang="en-US" spc="-10" dirty="0">
                <a:cs typeface="Calibri"/>
              </a:rPr>
              <a:t>Publications</a:t>
            </a:r>
            <a:br>
              <a:rPr lang="en-US" spc="-10" dirty="0">
                <a:cs typeface="Calibri"/>
              </a:rPr>
            </a:br>
            <a:endParaRPr lang="en-US" spc="-10" dirty="0">
              <a:cs typeface="Calibri"/>
            </a:endParaRPr>
          </a:p>
        </p:txBody>
      </p:sp>
      <p:sp>
        <p:nvSpPr>
          <p:cNvPr id="3" name="Content Placeholder 2"/>
          <p:cNvSpPr>
            <a:spLocks noGrp="1"/>
          </p:cNvSpPr>
          <p:nvPr>
            <p:ph idx="1"/>
          </p:nvPr>
        </p:nvSpPr>
        <p:spPr>
          <a:xfrm>
            <a:off x="797152" y="1132749"/>
            <a:ext cx="7573962" cy="4983163"/>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TITLE OF THE PROJECT:</a:t>
            </a:r>
            <a:r>
              <a:rPr lang="en-US" sz="2000" u="sng"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FUEL CELL BASED ULTRA VOLTAGE GAIN BOOST CONVERTER FOR ELECTRICAL VEHICLE APPLICATIONS</a:t>
            </a:r>
          </a:p>
          <a:p>
            <a:pPr marL="0" indent="0">
              <a:buNone/>
            </a:pPr>
            <a:r>
              <a:rPr lang="en-US" sz="2000" b="1" u="sng" dirty="0">
                <a:latin typeface="Times New Roman" panose="02020603050405020304" pitchFamily="18" charset="0"/>
                <a:cs typeface="Times New Roman" panose="02020603050405020304" pitchFamily="18" charset="0"/>
              </a:rPr>
              <a:t>NAME OF THE JOURNAL:</a:t>
            </a: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TRANSACTIONS ON ENERGY SYSTEMS AND ENGINEERING APPLICATIONS</a:t>
            </a:r>
          </a:p>
          <a:p>
            <a:pPr marL="0" indent="0">
              <a:buNone/>
            </a:pP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id="{6CB8F09D-AE49-7FB2-A8ED-1904453C1DC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9AFFC088-50BF-4F8C-026D-13F5E75A77AF}"/>
              </a:ext>
            </a:extLst>
          </p:cNvPr>
          <p:cNvPicPr>
            <a:picLocks noChangeAspect="1"/>
          </p:cNvPicPr>
          <p:nvPr/>
        </p:nvPicPr>
        <p:blipFill rotWithShape="1">
          <a:blip r:embed="rId4"/>
          <a:srcRect t="4005" b="37592"/>
          <a:stretch/>
        </p:blipFill>
        <p:spPr>
          <a:xfrm>
            <a:off x="914400" y="2715056"/>
            <a:ext cx="6858000" cy="3505200"/>
          </a:xfrm>
          <a:prstGeom prst="rect">
            <a:avLst/>
          </a:prstGeom>
        </p:spPr>
      </p:pic>
    </p:spTree>
    <p:extLst>
      <p:ext uri="{BB962C8B-B14F-4D97-AF65-F5344CB8AC3E}">
        <p14:creationId xmlns:p14="http://schemas.microsoft.com/office/powerpoint/2010/main" val="68018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1945"/>
            <a:ext cx="8229600" cy="715962"/>
          </a:xfrm>
        </p:spPr>
        <p:txBody>
          <a:bodyPr>
            <a:normAutofit fontScale="90000"/>
          </a:bodyPr>
          <a:lstStyle/>
          <a:p>
            <a:pPr marL="355600" indent="-343535">
              <a:tabLst>
                <a:tab pos="355600" algn="l"/>
                <a:tab pos="356235" algn="l"/>
              </a:tabLst>
            </a:pPr>
            <a:br>
              <a:rPr lang="en-US" spc="-10" dirty="0">
                <a:cs typeface="Calibri"/>
              </a:rPr>
            </a:br>
            <a:r>
              <a:rPr lang="en-US" spc="-10" dirty="0">
                <a:cs typeface="Calibri"/>
              </a:rPr>
              <a:t>PO Attainment</a:t>
            </a:r>
            <a:br>
              <a:rPr lang="en-US" spc="-10" dirty="0">
                <a:cs typeface="Calibri"/>
              </a:rPr>
            </a:br>
            <a:endParaRPr lang="en-US" spc="-10" dirty="0">
              <a:cs typeface="Calibri"/>
            </a:endParaRPr>
          </a:p>
        </p:txBody>
      </p:sp>
      <p:sp>
        <p:nvSpPr>
          <p:cNvPr id="3" name="Content Placeholder 2"/>
          <p:cNvSpPr>
            <a:spLocks noGrp="1"/>
          </p:cNvSpPr>
          <p:nvPr>
            <p:ph idx="1"/>
          </p:nvPr>
        </p:nvSpPr>
        <p:spPr>
          <a:xfrm>
            <a:off x="808038" y="1813183"/>
            <a:ext cx="7396956" cy="3124200"/>
          </a:xfrm>
        </p:spPr>
        <p:txBody>
          <a:bodyPr>
            <a:normAutofit/>
          </a:bodyPr>
          <a:lstStyle/>
          <a:p>
            <a:pPr marL="0" indent="0" algn="ctr">
              <a:buNone/>
            </a:pPr>
            <a:r>
              <a:rPr lang="en-US" dirty="0">
                <a:solidFill>
                  <a:srgbClr val="FF0000"/>
                </a:solidFill>
                <a:latin typeface="Times New Roman" panose="02020603050405020304" pitchFamily="18" charset="0"/>
                <a:cs typeface="Times New Roman" panose="02020603050405020304" pitchFamily="18" charset="0"/>
              </a:rPr>
              <a:t>AFTER THE COMPLETION OF THE PROJECT, THE FOLLOWING POS AND PSOS ARE ATTAINED </a:t>
            </a:r>
          </a:p>
          <a:p>
            <a:pPr marL="0" indent="0" algn="ctr">
              <a:buNone/>
            </a:pPr>
            <a:r>
              <a:rPr lang="en-US" dirty="0">
                <a:latin typeface="Times New Roman" panose="02020603050405020304" pitchFamily="18" charset="0"/>
                <a:cs typeface="Times New Roman" panose="02020603050405020304" pitchFamily="18" charset="0"/>
              </a:rPr>
              <a:t>PO1, PO2, PO3, PO4, PO5, PO7, PO8, PO9, PO10, PO12 PSO1, PSO2, PSO3, PSO4</a:t>
            </a: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67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1"/>
            <a:ext cx="8229600" cy="715962"/>
          </a:xfrm>
        </p:spPr>
        <p:txBody>
          <a:bodyPr>
            <a:normAutofit fontScale="90000"/>
          </a:bodyPr>
          <a:lstStyle/>
          <a:p>
            <a:pPr marL="355600" indent="-343535">
              <a:spcBef>
                <a:spcPts val="125"/>
              </a:spcBef>
              <a:tabLst>
                <a:tab pos="355600" algn="l"/>
                <a:tab pos="356235" algn="l"/>
              </a:tabLst>
            </a:pPr>
            <a:r>
              <a:rPr lang="en-US" spc="-5" dirty="0">
                <a:cs typeface="Calibri"/>
              </a:rPr>
              <a:t>Introduction</a:t>
            </a:r>
          </a:p>
        </p:txBody>
      </p:sp>
      <p:sp>
        <p:nvSpPr>
          <p:cNvPr id="3" name="Content Placeholder 2"/>
          <p:cNvSpPr>
            <a:spLocks noGrp="1"/>
          </p:cNvSpPr>
          <p:nvPr>
            <p:ph idx="1"/>
          </p:nvPr>
        </p:nvSpPr>
        <p:spPr>
          <a:xfrm>
            <a:off x="609600" y="1246040"/>
            <a:ext cx="8077200" cy="4754563"/>
          </a:xfrm>
        </p:spPr>
        <p:txBody>
          <a:bodyPr>
            <a:normAutofit lnSpcReduction="10000"/>
          </a:bodyPr>
          <a:lstStyle/>
          <a:p>
            <a:pPr algn="just">
              <a:lnSpc>
                <a:spcPct val="100000"/>
              </a:lnSpc>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In past, the majority of automakers used DC motors for electric vehicle applications. Adversely, DC motors have high maintenance cost and low efficiency due to the brushes and rotating devices. </a:t>
            </a:r>
          </a:p>
          <a:p>
            <a:pPr algn="just">
              <a:lnSpc>
                <a:spcPct val="100000"/>
              </a:lnSpc>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At present, permanent magnet BLDC motor is mostly used in FCEV applications due to simple control, high reliability and high ruggedness.  </a:t>
            </a:r>
          </a:p>
          <a:p>
            <a:pPr algn="just">
              <a:lnSpc>
                <a:spcPct val="100000"/>
              </a:lnSpc>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An adequate motor considerably reduces the cost and size of the fuel cell.</a:t>
            </a:r>
          </a:p>
          <a:p>
            <a:pPr algn="just">
              <a:lnSpc>
                <a:spcPct val="100000"/>
              </a:lnSpc>
            </a:pPr>
            <a:r>
              <a:rPr lang="en-IN" sz="2100" dirty="0">
                <a:latin typeface="Times New Roman" panose="02020603050405020304" pitchFamily="18" charset="0"/>
                <a:ea typeface="Calibri" panose="020F0502020204030204" pitchFamily="34" charset="0"/>
                <a:cs typeface="Times New Roman" panose="02020603050405020304" pitchFamily="18" charset="0"/>
              </a:rPr>
              <a:t>The proposed Ultra-gain boost converter </a:t>
            </a: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output voltage is given to the BLDC motor through an inverter for propulsion of the vehicle. </a:t>
            </a:r>
          </a:p>
          <a:p>
            <a:pPr algn="just">
              <a:lnSpc>
                <a:spcPct val="100000"/>
              </a:lnSpc>
            </a:pPr>
            <a:r>
              <a:rPr lang="en-US" sz="2100" dirty="0">
                <a:solidFill>
                  <a:srgbClr val="000000"/>
                </a:solidFill>
                <a:effectLst/>
                <a:latin typeface="Times New Roman" panose="02020603050405020304" pitchFamily="18" charset="0"/>
                <a:ea typeface="Times New Roman" panose="02020603050405020304" pitchFamily="18" charset="0"/>
              </a:rPr>
              <a:t>Ultra voltage gain boost converter supplies power to the BLDC motor. </a:t>
            </a:r>
          </a:p>
          <a:p>
            <a:pPr algn="just">
              <a:lnSpc>
                <a:spcPct val="100000"/>
              </a:lnSpc>
            </a:pPr>
            <a:r>
              <a:rPr lang="en-US" sz="2100" dirty="0">
                <a:solidFill>
                  <a:srgbClr val="000000"/>
                </a:solidFill>
                <a:effectLst/>
                <a:latin typeface="Times New Roman" panose="02020603050405020304" pitchFamily="18" charset="0"/>
                <a:ea typeface="Times New Roman" panose="02020603050405020304" pitchFamily="18" charset="0"/>
              </a:rPr>
              <a:t>The switches of the VSI are controlled by using electronic commutation of BLDC motor. The motor shaft is connected to vehicle wheels for the propulsion.</a:t>
            </a:r>
            <a:endParaRPr lang="en-IN" sz="2100"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54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tabLst>
                <a:tab pos="355600" algn="l"/>
                <a:tab pos="356235" algn="l"/>
              </a:tabLst>
            </a:pPr>
            <a:br>
              <a:rPr lang="en-US" spc="-10" dirty="0">
                <a:cs typeface="Calibri"/>
              </a:rPr>
            </a:br>
            <a:r>
              <a:rPr lang="en-US" spc="-10" dirty="0">
                <a:cs typeface="Calibri"/>
              </a:rPr>
              <a:t>References </a:t>
            </a:r>
            <a:br>
              <a:rPr lang="en-US" spc="-10" dirty="0">
                <a:cs typeface="Calibri"/>
              </a:rPr>
            </a:br>
            <a:endParaRPr lang="en-US" spc="-10" dirty="0">
              <a:cs typeface="Calibri"/>
            </a:endParaRPr>
          </a:p>
        </p:txBody>
      </p:sp>
      <p:sp>
        <p:nvSpPr>
          <p:cNvPr id="3" name="Content Placeholder 2"/>
          <p:cNvSpPr>
            <a:spLocks noGrp="1"/>
          </p:cNvSpPr>
          <p:nvPr>
            <p:ph idx="1"/>
          </p:nvPr>
        </p:nvSpPr>
        <p:spPr>
          <a:xfrm>
            <a:off x="464127" y="1140475"/>
            <a:ext cx="8229600" cy="4800600"/>
          </a:xfrm>
        </p:spPr>
        <p:txBody>
          <a:bodyPr>
            <a:normAutofit fontScale="25000" lnSpcReduction="20000"/>
          </a:bodyPr>
          <a:lstStyle/>
          <a:p>
            <a:pPr marL="0" indent="0" algn="just">
              <a:lnSpc>
                <a:spcPct val="120000"/>
              </a:lnSpc>
              <a:spcAft>
                <a:spcPts val="1333"/>
              </a:spcAft>
              <a:buNone/>
            </a:pPr>
            <a:r>
              <a:rPr lang="en-US" sz="6400" dirty="0">
                <a:latin typeface="Times New Roman" panose="02020603050405020304" pitchFamily="18" charset="0"/>
                <a:cs typeface="Times New Roman" panose="02020603050405020304" pitchFamily="18" charset="0"/>
              </a:rPr>
              <a:t>[1] K </a:t>
            </a:r>
            <a:r>
              <a:rPr lang="en-US" sz="6400" dirty="0" err="1">
                <a:latin typeface="Times New Roman" panose="02020603050405020304" pitchFamily="18" charset="0"/>
                <a:cs typeface="Times New Roman" panose="02020603050405020304" pitchFamily="18" charset="0"/>
              </a:rPr>
              <a:t>Jyotheeswara</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reddy</a:t>
            </a:r>
            <a:r>
              <a:rPr lang="en-US" sz="6400" dirty="0">
                <a:latin typeface="Times New Roman" panose="02020603050405020304" pitchFamily="18" charset="0"/>
                <a:cs typeface="Times New Roman" panose="02020603050405020304" pitchFamily="18" charset="0"/>
              </a:rPr>
              <a:t>, N Sudhakar (2018). High Voltage Gain Interleaved Boost Converter With Neural Network Based MPPT Controller for Fuel Cell Based Electric Vehicle Applications. </a:t>
            </a:r>
            <a:r>
              <a:rPr lang="en-IN" sz="6400" dirty="0">
                <a:latin typeface="Times New Roman" panose="02020603050405020304" pitchFamily="18" charset="0"/>
                <a:cs typeface="Times New Roman" panose="02020603050405020304" pitchFamily="18" charset="0"/>
              </a:rPr>
              <a:t>IEEE Transactions </a:t>
            </a:r>
            <a:r>
              <a:rPr lang="en-IN" sz="6400" i="0" dirty="0">
                <a:solidFill>
                  <a:srgbClr val="333333"/>
                </a:solidFill>
                <a:effectLst/>
                <a:latin typeface="Times New Roman" panose="02020603050405020304" pitchFamily="18" charset="0"/>
                <a:cs typeface="Times New Roman" panose="02020603050405020304" pitchFamily="18" charset="0"/>
              </a:rPr>
              <a:t>Electronic ISSN: </a:t>
            </a:r>
            <a:r>
              <a:rPr lang="en-IN" sz="6400" b="0" i="0" dirty="0">
                <a:solidFill>
                  <a:srgbClr val="333333"/>
                </a:solidFill>
                <a:effectLst/>
                <a:latin typeface="Times New Roman" panose="02020603050405020304" pitchFamily="18" charset="0"/>
                <a:cs typeface="Times New Roman" panose="02020603050405020304" pitchFamily="18" charset="0"/>
              </a:rPr>
              <a:t>2169-3536.</a:t>
            </a:r>
            <a:endParaRPr lang="en-US" sz="6400" dirty="0">
              <a:latin typeface="Times New Roman" panose="02020603050405020304" pitchFamily="18" charset="0"/>
              <a:cs typeface="Times New Roman" panose="02020603050405020304" pitchFamily="18" charset="0"/>
            </a:endParaRPr>
          </a:p>
          <a:p>
            <a:pPr marL="0" indent="0" algn="just">
              <a:lnSpc>
                <a:spcPct val="120000"/>
              </a:lnSpc>
              <a:spcAft>
                <a:spcPts val="1333"/>
              </a:spcAft>
              <a:buNone/>
            </a:pPr>
            <a:r>
              <a:rPr lang="en-IN" sz="6400" dirty="0">
                <a:latin typeface="Times New Roman" panose="02020603050405020304" pitchFamily="18" charset="0"/>
                <a:cs typeface="Times New Roman" panose="02020603050405020304" pitchFamily="18" charset="0"/>
              </a:rPr>
              <a:t>[2] Ye, Y., &amp; Eric Cheng, K. W. (2014). Quadratic boost converter with low buffer capacitor stress. IET Power Electronics, 7(5), 1162–1170. </a:t>
            </a:r>
          </a:p>
          <a:p>
            <a:pPr marL="0" indent="0" algn="just">
              <a:lnSpc>
                <a:spcPct val="120000"/>
              </a:lnSpc>
              <a:spcAft>
                <a:spcPts val="1333"/>
              </a:spcAft>
              <a:buNone/>
            </a:pPr>
            <a:r>
              <a:rPr lang="en-IN" sz="6400" dirty="0">
                <a:latin typeface="Times New Roman" panose="02020603050405020304" pitchFamily="18" charset="0"/>
                <a:cs typeface="Times New Roman" panose="02020603050405020304" pitchFamily="18" charset="0"/>
              </a:rPr>
              <a:t>[3] Shahin, A., </a:t>
            </a:r>
            <a:r>
              <a:rPr lang="en-IN" sz="6400" dirty="0" err="1">
                <a:latin typeface="Times New Roman" panose="02020603050405020304" pitchFamily="18" charset="0"/>
                <a:cs typeface="Times New Roman" panose="02020603050405020304" pitchFamily="18" charset="0"/>
              </a:rPr>
              <a:t>Hinaje</a:t>
            </a:r>
            <a:r>
              <a:rPr lang="en-IN" sz="6400" dirty="0">
                <a:latin typeface="Times New Roman" panose="02020603050405020304" pitchFamily="18" charset="0"/>
                <a:cs typeface="Times New Roman" panose="02020603050405020304" pitchFamily="18" charset="0"/>
              </a:rPr>
              <a:t>, M., Martin, J.-P., </a:t>
            </a:r>
            <a:r>
              <a:rPr lang="en-IN" sz="6400" dirty="0" err="1">
                <a:latin typeface="Times New Roman" panose="02020603050405020304" pitchFamily="18" charset="0"/>
                <a:cs typeface="Times New Roman" panose="02020603050405020304" pitchFamily="18" charset="0"/>
              </a:rPr>
              <a:t>Pierfederici</a:t>
            </a:r>
            <a:r>
              <a:rPr lang="en-IN" sz="6400" dirty="0">
                <a:latin typeface="Times New Roman" panose="02020603050405020304" pitchFamily="18" charset="0"/>
                <a:cs typeface="Times New Roman" panose="02020603050405020304" pitchFamily="18" charset="0"/>
              </a:rPr>
              <a:t>, S., Rael, S., &amp; </a:t>
            </a:r>
            <a:r>
              <a:rPr lang="en-IN" sz="6400" dirty="0" err="1">
                <a:latin typeface="Times New Roman" panose="02020603050405020304" pitchFamily="18" charset="0"/>
                <a:cs typeface="Times New Roman" panose="02020603050405020304" pitchFamily="18" charset="0"/>
              </a:rPr>
              <a:t>Davat</a:t>
            </a:r>
            <a:r>
              <a:rPr lang="en-IN" sz="6400" dirty="0">
                <a:latin typeface="Times New Roman" panose="02020603050405020304" pitchFamily="18" charset="0"/>
                <a:cs typeface="Times New Roman" panose="02020603050405020304" pitchFamily="18" charset="0"/>
              </a:rPr>
              <a:t>, B. (2010). High Voltage Ratio DC–DC Converter for Fuel-Cell Applications. IEEE Transactions on Industrial Electronics, 57(12), 3944–3955. </a:t>
            </a:r>
          </a:p>
          <a:p>
            <a:pPr marL="0" indent="0" algn="just">
              <a:lnSpc>
                <a:spcPct val="120000"/>
              </a:lnSpc>
              <a:spcAft>
                <a:spcPts val="1333"/>
              </a:spcAft>
              <a:buNone/>
            </a:pPr>
            <a:r>
              <a:rPr lang="en-IN" sz="6400" dirty="0">
                <a:latin typeface="Times New Roman" panose="02020603050405020304" pitchFamily="18" charset="0"/>
                <a:cs typeface="Times New Roman" panose="02020603050405020304" pitchFamily="18" charset="0"/>
              </a:rPr>
              <a:t>[4] </a:t>
            </a:r>
            <a:r>
              <a:rPr lang="en-IN" sz="6400" dirty="0" err="1">
                <a:latin typeface="Times New Roman" panose="02020603050405020304" pitchFamily="18" charset="0"/>
                <a:cs typeface="Times New Roman" panose="02020603050405020304" pitchFamily="18" charset="0"/>
              </a:rPr>
              <a:t>Tofoli</a:t>
            </a:r>
            <a:r>
              <a:rPr lang="en-IN" sz="6400" dirty="0">
                <a:latin typeface="Times New Roman" panose="02020603050405020304" pitchFamily="18" charset="0"/>
                <a:cs typeface="Times New Roman" panose="02020603050405020304" pitchFamily="18" charset="0"/>
              </a:rPr>
              <a:t>, F. L., de Souza Oliveira, D., </a:t>
            </a:r>
            <a:r>
              <a:rPr lang="en-IN" sz="6400" dirty="0" err="1">
                <a:latin typeface="Times New Roman" panose="02020603050405020304" pitchFamily="18" charset="0"/>
                <a:cs typeface="Times New Roman" panose="02020603050405020304" pitchFamily="18" charset="0"/>
              </a:rPr>
              <a:t>Torrico-Bascopé</a:t>
            </a:r>
            <a:r>
              <a:rPr lang="en-IN" sz="6400" dirty="0">
                <a:latin typeface="Times New Roman" panose="02020603050405020304" pitchFamily="18" charset="0"/>
                <a:cs typeface="Times New Roman" panose="02020603050405020304" pitchFamily="18" charset="0"/>
              </a:rPr>
              <a:t>, R. P., &amp; </a:t>
            </a:r>
            <a:r>
              <a:rPr lang="en-IN" sz="6400" dirty="0" err="1">
                <a:latin typeface="Times New Roman" panose="02020603050405020304" pitchFamily="18" charset="0"/>
                <a:cs typeface="Times New Roman" panose="02020603050405020304" pitchFamily="18" charset="0"/>
              </a:rPr>
              <a:t>Alcazar</a:t>
            </a:r>
            <a:r>
              <a:rPr lang="en-IN" sz="6400" dirty="0">
                <a:latin typeface="Times New Roman" panose="02020603050405020304" pitchFamily="18" charset="0"/>
                <a:cs typeface="Times New Roman" panose="02020603050405020304" pitchFamily="18" charset="0"/>
              </a:rPr>
              <a:t>, Y. J. A. (2012). Novel </a:t>
            </a:r>
            <a:r>
              <a:rPr lang="en-IN" sz="6400" dirty="0" err="1">
                <a:latin typeface="Times New Roman" panose="02020603050405020304" pitchFamily="18" charset="0"/>
                <a:cs typeface="Times New Roman" panose="02020603050405020304" pitchFamily="18" charset="0"/>
              </a:rPr>
              <a:t>Nonisolated</a:t>
            </a:r>
            <a:r>
              <a:rPr lang="en-IN" sz="6400" dirty="0">
                <a:latin typeface="Times New Roman" panose="02020603050405020304" pitchFamily="18" charset="0"/>
                <a:cs typeface="Times New Roman" panose="02020603050405020304" pitchFamily="18" charset="0"/>
              </a:rPr>
              <a:t> High-Voltage Gain DC–DC Converters Based on 3SSC and VMC. IEEE Transactions on Power Electronics, 27(9), 3897–3907. </a:t>
            </a:r>
          </a:p>
          <a:p>
            <a:pPr marL="0" indent="0" algn="just">
              <a:lnSpc>
                <a:spcPct val="120000"/>
              </a:lnSpc>
              <a:spcAft>
                <a:spcPts val="1333"/>
              </a:spcAft>
              <a:buNone/>
            </a:pPr>
            <a:r>
              <a:rPr lang="en-IN" sz="6400" dirty="0">
                <a:latin typeface="Times New Roman" panose="02020603050405020304" pitchFamily="18" charset="0"/>
                <a:cs typeface="Times New Roman" panose="02020603050405020304" pitchFamily="18" charset="0"/>
              </a:rPr>
              <a:t>[5] </a:t>
            </a:r>
            <a:r>
              <a:rPr lang="en-IN" sz="6400" dirty="0" err="1">
                <a:latin typeface="Times New Roman" panose="02020603050405020304" pitchFamily="18" charset="0"/>
                <a:cs typeface="Times New Roman" panose="02020603050405020304" pitchFamily="18" charset="0"/>
              </a:rPr>
              <a:t>Bist</a:t>
            </a:r>
            <a:r>
              <a:rPr lang="en-IN" sz="6400" dirty="0">
                <a:latin typeface="Times New Roman" panose="02020603050405020304" pitchFamily="18" charset="0"/>
                <a:cs typeface="Times New Roman" panose="02020603050405020304" pitchFamily="18" charset="0"/>
              </a:rPr>
              <a:t>, V., &amp; Singh, B. (2014). An Adjustable-Speed PFC Bridgeless Buck–Boost </a:t>
            </a:r>
            <a:r>
              <a:rPr lang="en-IN" sz="6400" dirty="0" err="1">
                <a:latin typeface="Times New Roman" panose="02020603050405020304" pitchFamily="18" charset="0"/>
                <a:cs typeface="Times New Roman" panose="02020603050405020304" pitchFamily="18" charset="0"/>
              </a:rPr>
              <a:t>ConverterFed</a:t>
            </a:r>
            <a:r>
              <a:rPr lang="en-IN" sz="6400" dirty="0">
                <a:latin typeface="Times New Roman" panose="02020603050405020304" pitchFamily="18" charset="0"/>
                <a:cs typeface="Times New Roman" panose="02020603050405020304" pitchFamily="18" charset="0"/>
              </a:rPr>
              <a:t> BLDC Motor Drive. IEEE Transactions on Industrial Electronics, 61(6), 2665–2677. </a:t>
            </a:r>
          </a:p>
          <a:p>
            <a:pPr marL="0" indent="0" algn="just">
              <a:lnSpc>
                <a:spcPct val="120000"/>
              </a:lnSpc>
              <a:spcAft>
                <a:spcPts val="1333"/>
              </a:spcAft>
              <a:buNone/>
            </a:pPr>
            <a:r>
              <a:rPr lang="en-IN" sz="6400" dirty="0">
                <a:latin typeface="Times New Roman" panose="02020603050405020304" pitchFamily="18" charset="0"/>
                <a:cs typeface="Times New Roman" panose="02020603050405020304" pitchFamily="18" charset="0"/>
              </a:rPr>
              <a:t>[6] Singh, B., &amp; </a:t>
            </a:r>
            <a:r>
              <a:rPr lang="en-IN" sz="6400" dirty="0" err="1">
                <a:latin typeface="Times New Roman" panose="02020603050405020304" pitchFamily="18" charset="0"/>
                <a:cs typeface="Times New Roman" panose="02020603050405020304" pitchFamily="18" charset="0"/>
              </a:rPr>
              <a:t>Bist</a:t>
            </a:r>
            <a:r>
              <a:rPr lang="en-IN" sz="6400" dirty="0">
                <a:latin typeface="Times New Roman" panose="02020603050405020304" pitchFamily="18" charset="0"/>
                <a:cs typeface="Times New Roman" panose="02020603050405020304" pitchFamily="18" charset="0"/>
              </a:rPr>
              <a:t>, V. (2015). A BL-CSC Converter-Fed BLDC Motor Drive With Power Factor Correction. IEEE Transactions on Industrial Electronics, 62(1), 172–183. </a:t>
            </a:r>
          </a:p>
          <a:p>
            <a:pPr marL="0" indent="0">
              <a:buNone/>
            </a:pPr>
            <a:endParaRPr lang="en-US"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101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0" y="1136074"/>
            <a:ext cx="8358909" cy="4990090"/>
          </a:xfrm>
        </p:spPr>
        <p:txBody>
          <a:bodyPr>
            <a:normAutofit/>
          </a:bodyPr>
          <a:lstStyle/>
          <a:p>
            <a:pPr marL="0" indent="0" algn="just">
              <a:spcAft>
                <a:spcPts val="1333"/>
              </a:spcAft>
              <a:buNone/>
            </a:pPr>
            <a:r>
              <a:rPr lang="en-IN" sz="1600" dirty="0">
                <a:latin typeface="Times New Roman" panose="02020603050405020304" pitchFamily="18" charset="0"/>
                <a:cs typeface="Times New Roman" panose="02020603050405020304" pitchFamily="18" charset="0"/>
              </a:rPr>
              <a:t>[7] </a:t>
            </a:r>
            <a:r>
              <a:rPr lang="en-IN" sz="1600" dirty="0" err="1">
                <a:latin typeface="Times New Roman" panose="02020603050405020304" pitchFamily="18" charset="0"/>
                <a:cs typeface="Times New Roman" panose="02020603050405020304" pitchFamily="18" charset="0"/>
              </a:rPr>
              <a:t>Ardi</a:t>
            </a:r>
            <a:r>
              <a:rPr lang="en-IN" sz="1600" dirty="0">
                <a:latin typeface="Times New Roman" panose="02020603050405020304" pitchFamily="18" charset="0"/>
                <a:cs typeface="Times New Roman" panose="02020603050405020304" pitchFamily="18" charset="0"/>
              </a:rPr>
              <a:t>, H., </a:t>
            </a:r>
            <a:r>
              <a:rPr lang="en-IN" sz="1600" dirty="0" err="1">
                <a:latin typeface="Times New Roman" panose="02020603050405020304" pitchFamily="18" charset="0"/>
                <a:cs typeface="Times New Roman" panose="02020603050405020304" pitchFamily="18" charset="0"/>
              </a:rPr>
              <a:t>Ajami</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Kardan</a:t>
            </a:r>
            <a:r>
              <a:rPr lang="en-IN" sz="1600" dirty="0">
                <a:latin typeface="Times New Roman" panose="02020603050405020304" pitchFamily="18" charset="0"/>
                <a:cs typeface="Times New Roman" panose="02020603050405020304" pitchFamily="18" charset="0"/>
              </a:rPr>
              <a:t>, F., &amp; </a:t>
            </a:r>
            <a:r>
              <a:rPr lang="en-IN" sz="1600" dirty="0" err="1">
                <a:latin typeface="Times New Roman" panose="02020603050405020304" pitchFamily="18" charset="0"/>
                <a:cs typeface="Times New Roman" panose="02020603050405020304" pitchFamily="18" charset="0"/>
              </a:rPr>
              <a:t>Nikpour</a:t>
            </a:r>
            <a:r>
              <a:rPr lang="en-IN" sz="1600" dirty="0">
                <a:latin typeface="Times New Roman" panose="02020603050405020304" pitchFamily="18" charset="0"/>
                <a:cs typeface="Times New Roman" panose="02020603050405020304" pitchFamily="18" charset="0"/>
              </a:rPr>
              <a:t>, S. (2016). Analysis and Implementation of a Non-Isolated Bidirectional DC-DC Converter with High Voltage Gain. IEEE Transactions on Industrial Electronics, 1–1. </a:t>
            </a:r>
          </a:p>
          <a:p>
            <a:pPr marL="0" indent="0" algn="just">
              <a:spcAft>
                <a:spcPts val="1333"/>
              </a:spcAft>
              <a:buNone/>
            </a:pPr>
            <a:r>
              <a:rPr lang="en-IN" sz="1600" dirty="0">
                <a:latin typeface="Times New Roman" panose="02020603050405020304" pitchFamily="18" charset="0"/>
                <a:cs typeface="Times New Roman" panose="02020603050405020304" pitchFamily="18" charset="0"/>
              </a:rPr>
              <a:t>[8] Kumar, J. S. V. S., &amp; Rao, P. M. (2017). Design and simulation of front end converter for fuel cell based electric vehicle applications. 2017 IEEE International Conference on Power, Control, Signals and Instrumentation Engineering (ICPCSI). doi:10.1109/icpcsi.2017.8392338 </a:t>
            </a:r>
          </a:p>
          <a:p>
            <a:pPr marL="0" indent="0" algn="just">
              <a:lnSpc>
                <a:spcPct val="100000"/>
              </a:lnSpc>
              <a:spcAft>
                <a:spcPts val="1333"/>
              </a:spcAft>
              <a:buNone/>
            </a:pPr>
            <a:r>
              <a:rPr lang="en-IN" sz="1600" dirty="0">
                <a:latin typeface="Times New Roman" panose="02020603050405020304" pitchFamily="18" charset="0"/>
                <a:cs typeface="Times New Roman" panose="02020603050405020304" pitchFamily="18" charset="0"/>
              </a:rPr>
              <a:t>[9] De Almeida, P. M., Valle, R. L., Barbosa, P. G., </a:t>
            </a:r>
            <a:r>
              <a:rPr lang="en-IN" sz="1600" dirty="0" err="1">
                <a:latin typeface="Times New Roman" panose="02020603050405020304" pitchFamily="18" charset="0"/>
                <a:cs typeface="Times New Roman" panose="02020603050405020304" pitchFamily="18" charset="0"/>
              </a:rPr>
              <a:t>Montagner</a:t>
            </a:r>
            <a:r>
              <a:rPr lang="en-IN" sz="1600" dirty="0">
                <a:latin typeface="Times New Roman" panose="02020603050405020304" pitchFamily="18" charset="0"/>
                <a:cs typeface="Times New Roman" panose="02020603050405020304" pitchFamily="18" charset="0"/>
              </a:rPr>
              <a:t>, V. F., Cuk, V., &amp; Ribeiro, P. F. (2021). Robust Control of a Variable-Speed BLDC Motor Drive. IEEE Journal of Emerging and Selected Topics in Industrial Electronics, 2(1), 32–41. doi:10.1109/jestie.2020.3035055</a:t>
            </a:r>
          </a:p>
          <a:p>
            <a:pPr marL="0" indent="0" algn="just">
              <a:lnSpc>
                <a:spcPct val="100000"/>
              </a:lnSpc>
              <a:spcAft>
                <a:spcPts val="1333"/>
              </a:spcAft>
              <a:buNone/>
            </a:pPr>
            <a:r>
              <a:rPr lang="en-IN" sz="1600" dirty="0">
                <a:latin typeface="Times New Roman" panose="02020603050405020304" pitchFamily="18" charset="0"/>
                <a:cs typeface="Times New Roman" panose="02020603050405020304" pitchFamily="18" charset="0"/>
              </a:rPr>
              <a:t>[10] Li, W., Zhao, Y., Wu, J., &amp; He, X. (2012). Interleaved High Step-Up Converter With Winding-Cross-Coupled Inductors and Voltage Multiplier Cells. IEEE Transactions on Power Electronics, 27(1), 133–143. doi:10.1109/tpel.2009.2028688 </a:t>
            </a:r>
          </a:p>
          <a:p>
            <a:pPr marL="0" indent="0" algn="just">
              <a:lnSpc>
                <a:spcPct val="100000"/>
              </a:lnSpc>
              <a:spcAft>
                <a:spcPts val="1333"/>
              </a:spcAft>
              <a:buNone/>
            </a:pPr>
            <a:r>
              <a:rPr lang="en-IN" sz="1600" dirty="0">
                <a:latin typeface="Times New Roman" panose="02020603050405020304" pitchFamily="18" charset="0"/>
                <a:cs typeface="Times New Roman" panose="02020603050405020304" pitchFamily="18" charset="0"/>
              </a:rPr>
              <a:t>[11] Zhou, X., Chen, X., Peng, C., &amp; Zhou, Y. (2018). High Performance Non-Salient </a:t>
            </a:r>
            <a:r>
              <a:rPr lang="en-IN" sz="1600" dirty="0" err="1">
                <a:latin typeface="Times New Roman" panose="02020603050405020304" pitchFamily="18" charset="0"/>
                <a:cs typeface="Times New Roman" panose="02020603050405020304" pitchFamily="18" charset="0"/>
              </a:rPr>
              <a:t>Sensorless</a:t>
            </a:r>
            <a:r>
              <a:rPr lang="en-IN" sz="1600" dirty="0">
                <a:latin typeface="Times New Roman" panose="02020603050405020304" pitchFamily="18" charset="0"/>
                <a:cs typeface="Times New Roman" panose="02020603050405020304" pitchFamily="18" charset="0"/>
              </a:rPr>
              <a:t> BLDC Motor Control Strategy from Standstill to High Speed. IEEE Transactions on Industrial Informatics, 1–1.</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93" y="124763"/>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166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8229600" cy="715962"/>
          </a:xfrm>
        </p:spPr>
        <p:txBody>
          <a:bodyPr>
            <a:normAutofit fontScale="90000"/>
          </a:bodyPr>
          <a:lstStyle/>
          <a:p>
            <a:pPr marL="355600" indent="-343535">
              <a:spcBef>
                <a:spcPts val="5"/>
              </a:spcBef>
              <a:tabLst>
                <a:tab pos="355600" algn="l"/>
                <a:tab pos="356235" algn="l"/>
              </a:tabLst>
            </a:pPr>
            <a:r>
              <a:rPr lang="en-US" spc="10" dirty="0">
                <a:solidFill>
                  <a:srgbClr val="C0504D">
                    <a:lumMod val="75000"/>
                  </a:srgbClr>
                </a:solidFill>
              </a:rPr>
              <a:t>Queries</a:t>
            </a:r>
            <a:endParaRPr lang="en-US" dirty="0">
              <a:cs typeface="Calibri"/>
            </a:endParaRP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104"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756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355600" indent="-343535">
              <a:spcBef>
                <a:spcPts val="5"/>
              </a:spcBef>
              <a:tabLst>
                <a:tab pos="355600" algn="l"/>
                <a:tab pos="356235" algn="l"/>
              </a:tabLst>
            </a:pPr>
            <a:r>
              <a:rPr lang="en-US" spc="-20" dirty="0">
                <a:cs typeface="Calibri"/>
              </a:rPr>
              <a:t>References</a:t>
            </a:r>
            <a:endParaRPr lang="en-US" dirty="0">
              <a:cs typeface="Calibri"/>
            </a:endParaRP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sp>
        <p:nvSpPr>
          <p:cNvPr id="6" name="TextBox 5"/>
          <p:cNvSpPr txBox="1"/>
          <p:nvPr/>
        </p:nvSpPr>
        <p:spPr>
          <a:xfrm>
            <a:off x="7162800" y="73967"/>
            <a:ext cx="1905000" cy="461665"/>
          </a:xfrm>
          <a:prstGeom prst="rect">
            <a:avLst/>
          </a:prstGeom>
          <a:noFill/>
        </p:spPr>
        <p:txBody>
          <a:bodyPr wrap="square" rtlCol="0">
            <a:spAutoFit/>
          </a:bodyPr>
          <a:lstStyle/>
          <a:p>
            <a:pPr algn="ctr"/>
            <a:r>
              <a:rPr lang="en-US" sz="2400" b="1" dirty="0">
                <a:solidFill>
                  <a:schemeClr val="tx2"/>
                </a:solidFill>
              </a:rPr>
              <a:t>EPS/ PEED</a:t>
            </a:r>
          </a:p>
        </p:txBody>
      </p:sp>
      <p:pic>
        <p:nvPicPr>
          <p:cNvPr id="7" name="Picture 2"/>
          <p:cNvPicPr>
            <a:picLocks noChangeAspect="1" noChangeArrowheads="1"/>
          </p:cNvPicPr>
          <p:nvPr/>
        </p:nvPicPr>
        <p:blipFill>
          <a:blip r:embed="rId3"/>
          <a:srcRect/>
          <a:stretch>
            <a:fillRect/>
          </a:stretch>
        </p:blipFill>
        <p:spPr bwMode="auto">
          <a:xfrm>
            <a:off x="228599" y="228600"/>
            <a:ext cx="8686801" cy="3657601"/>
          </a:xfrm>
          <a:prstGeom prst="rect">
            <a:avLst/>
          </a:prstGeom>
          <a:noFill/>
          <a:ln>
            <a:noFill/>
          </a:ln>
        </p:spPr>
      </p:pic>
      <p:sp>
        <p:nvSpPr>
          <p:cNvPr id="8" name="object 2"/>
          <p:cNvSpPr txBox="1">
            <a:spLocks noGrp="1"/>
          </p:cNvSpPr>
          <p:nvPr>
            <p:ph idx="1"/>
          </p:nvPr>
        </p:nvSpPr>
        <p:spPr>
          <a:xfrm>
            <a:off x="457200" y="1562861"/>
            <a:ext cx="8382000" cy="4143442"/>
          </a:xfrm>
          <a:prstGeom prst="rect">
            <a:avLst/>
          </a:prstGeom>
        </p:spPr>
        <p:txBody>
          <a:bodyPr vert="horz" wrap="square" lIns="0" tIns="16510"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4130">
              <a:spcBef>
                <a:spcPts val="130"/>
              </a:spcBef>
            </a:pPr>
            <a:endParaRPr lang="en-US" spc="10" dirty="0">
              <a:solidFill>
                <a:schemeClr val="accent2">
                  <a:lumMod val="75000"/>
                </a:schemeClr>
              </a:solidFill>
            </a:endParaRPr>
          </a:p>
          <a:p>
            <a:pPr marL="24130">
              <a:spcBef>
                <a:spcPts val="130"/>
              </a:spcBef>
            </a:pPr>
            <a:endParaRPr lang="en-US" spc="10" dirty="0">
              <a:solidFill>
                <a:schemeClr val="accent2">
                  <a:lumMod val="75000"/>
                </a:schemeClr>
              </a:solidFill>
            </a:endParaRPr>
          </a:p>
          <a:p>
            <a:pPr marL="24130">
              <a:spcBef>
                <a:spcPts val="130"/>
              </a:spcBef>
            </a:pPr>
            <a:endParaRPr lang="en-US" spc="10" dirty="0">
              <a:solidFill>
                <a:schemeClr val="accent2">
                  <a:lumMod val="75000"/>
                </a:schemeClr>
              </a:solidFill>
            </a:endParaRPr>
          </a:p>
          <a:p>
            <a:pPr marL="24130">
              <a:spcBef>
                <a:spcPts val="130"/>
              </a:spcBef>
            </a:pPr>
            <a:endParaRPr lang="en-US" spc="10" dirty="0">
              <a:solidFill>
                <a:schemeClr val="accent2">
                  <a:lumMod val="75000"/>
                </a:schemeClr>
              </a:solidFill>
            </a:endParaRPr>
          </a:p>
          <a:p>
            <a:pPr marL="24130">
              <a:spcBef>
                <a:spcPts val="130"/>
              </a:spcBef>
            </a:pPr>
            <a:endParaRPr lang="en-US" spc="10" dirty="0">
              <a:solidFill>
                <a:schemeClr val="accent2">
                  <a:lumMod val="75000"/>
                </a:schemeClr>
              </a:solidFill>
            </a:endParaRPr>
          </a:p>
          <a:p>
            <a:pPr marL="24130">
              <a:spcBef>
                <a:spcPts val="130"/>
              </a:spcBef>
            </a:pPr>
            <a:r>
              <a:rPr lang="en-US" spc="10" dirty="0">
                <a:solidFill>
                  <a:schemeClr val="accent2">
                    <a:lumMod val="75000"/>
                  </a:schemeClr>
                </a:solidFill>
              </a:rPr>
              <a:t>THANK YOU</a:t>
            </a:r>
          </a:p>
        </p:txBody>
      </p:sp>
    </p:spTree>
    <p:extLst>
      <p:ext uri="{BB962C8B-B14F-4D97-AF65-F5344CB8AC3E}">
        <p14:creationId xmlns:p14="http://schemas.microsoft.com/office/powerpoint/2010/main" val="52281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12" y="599679"/>
            <a:ext cx="8229600" cy="715962"/>
          </a:xfrm>
        </p:spPr>
        <p:txBody>
          <a:bodyPr>
            <a:normAutofit fontScale="90000"/>
          </a:bodyPr>
          <a:lstStyle/>
          <a:p>
            <a:pPr marL="355600" indent="-343535">
              <a:spcBef>
                <a:spcPts val="5"/>
              </a:spcBef>
              <a:tabLst>
                <a:tab pos="355600" algn="l"/>
                <a:tab pos="356235" algn="l"/>
              </a:tabLst>
            </a:pPr>
            <a:r>
              <a:rPr lang="en-US" dirty="0">
                <a:cs typeface="Calibri"/>
              </a:rPr>
              <a:t>Circuit Diagram</a:t>
            </a:r>
          </a:p>
        </p:txBody>
      </p:sp>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6ECB4224-BB3D-6641-2065-F9A19D101433}"/>
              </a:ext>
            </a:extLst>
          </p:cNvPr>
          <p:cNvSpPr txBox="1"/>
          <p:nvPr/>
        </p:nvSpPr>
        <p:spPr>
          <a:xfrm>
            <a:off x="2285999" y="4678837"/>
            <a:ext cx="4572000" cy="458074"/>
          </a:xfrm>
          <a:prstGeom prst="rect">
            <a:avLst/>
          </a:prstGeom>
          <a:noFill/>
        </p:spPr>
        <p:txBody>
          <a:bodyPr wrap="square">
            <a:spAutoFit/>
          </a:bodyPr>
          <a:lstStyle/>
          <a:p>
            <a:pPr algn="ctr">
              <a:lnSpc>
                <a:spcPct val="150000"/>
              </a:lnSpc>
            </a:pPr>
            <a:r>
              <a:rPr lang="en-US" sz="1800" i="1" dirty="0">
                <a:latin typeface="Times New Roman" panose="02020603050405020304" pitchFamily="18" charset="0"/>
                <a:ea typeface="Calibri" panose="020F0502020204030204" pitchFamily="34" charset="0"/>
                <a:cs typeface="Times New Roman" panose="02020603050405020304" pitchFamily="18" charset="0"/>
              </a:rPr>
              <a:t>Fig 1: Circuit diagram of proposed converter</a:t>
            </a:r>
          </a:p>
        </p:txBody>
      </p:sp>
      <p:pic>
        <p:nvPicPr>
          <p:cNvPr id="10" name="Picture 9">
            <a:extLst>
              <a:ext uri="{FF2B5EF4-FFF2-40B4-BE49-F238E27FC236}">
                <a16:creationId xmlns:a16="http://schemas.microsoft.com/office/drawing/2014/main" id="{F166859D-D8E7-CA54-CB81-33C6E825D2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2057400"/>
            <a:ext cx="8915400" cy="2531530"/>
          </a:xfrm>
          <a:prstGeom prst="rect">
            <a:avLst/>
          </a:prstGeom>
        </p:spPr>
      </p:pic>
    </p:spTree>
    <p:extLst>
      <p:ext uri="{BB962C8B-B14F-4D97-AF65-F5344CB8AC3E}">
        <p14:creationId xmlns:p14="http://schemas.microsoft.com/office/powerpoint/2010/main" val="358701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5DF7C-1BCB-FEC9-E58B-5C3C1A9F6CB8}"/>
                  </a:ext>
                </a:extLst>
              </p:cNvPr>
              <p:cNvSpPr>
                <a:spLocks noGrp="1"/>
              </p:cNvSpPr>
              <p:nvPr>
                <p:ph idx="1"/>
              </p:nvPr>
            </p:nvSpPr>
            <p:spPr>
              <a:xfrm>
                <a:off x="457200" y="533400"/>
                <a:ext cx="8534400" cy="5410199"/>
              </a:xfrm>
            </p:spPr>
            <p:txBody>
              <a:bodyPr>
                <a:normAutofit fontScale="25000" lnSpcReduction="20000"/>
              </a:bodyPr>
              <a:lstStyle/>
              <a:p>
                <a:pPr marL="0" indent="0">
                  <a:buNone/>
                </a:pPr>
                <a:endParaRPr lang="en-US" sz="4700" b="1"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A Fuel cell is a electrochemical device that converts chemical energy into electrical energy </a:t>
                </a: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Every fuel cell has two electrodes, one positive and one negative, called, respectively, the cathode and anode. The reactions that produce electricity take place at the electrodes.</a:t>
                </a: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In all types of fuel cell, hydrogen is used as fuel and can be obtained from any source of hydrocarbon and the fuel cell transform hydrogen and oxygen into electric power, emitting water as their only waste product</a:t>
                </a:r>
                <a:r>
                  <a:rPr lang="en-US" sz="6400" b="1" dirty="0">
                    <a:latin typeface="Times New Roman" panose="02020603050405020304" pitchFamily="18" charset="0"/>
                    <a:cs typeface="Times New Roman" panose="02020603050405020304" pitchFamily="18" charset="0"/>
                  </a:rPr>
                  <a:t>.</a:t>
                </a:r>
                <a14:m>
                  <m:oMath xmlns:m="http://schemas.openxmlformats.org/officeDocument/2006/math">
                    <m:r>
                      <a:rPr lang="en-IN" sz="6400" b="1" i="0" smtClean="0">
                        <a:latin typeface="Cambria Math" panose="02040503050406030204" pitchFamily="18" charset="0"/>
                        <a:cs typeface="Times New Roman" panose="02020603050405020304" pitchFamily="18" charset="0"/>
                      </a:rPr>
                      <m:t>          </m:t>
                    </m:r>
                    <m:r>
                      <a:rPr lang="en-IN" sz="6400" b="1" i="1">
                        <a:latin typeface="Cambria Math" panose="02040503050406030204" pitchFamily="18" charset="0"/>
                        <a:cs typeface="Times New Roman" panose="02020603050405020304" pitchFamily="18" charset="0"/>
                      </a:rPr>
                      <m:t>𝑯</m:t>
                    </m:r>
                    <m:r>
                      <a:rPr lang="en-IN" sz="6400" b="1" i="1" baseline="-25000">
                        <a:latin typeface="Cambria Math" panose="02040503050406030204" pitchFamily="18" charset="0"/>
                        <a:cs typeface="Times New Roman" panose="02020603050405020304" pitchFamily="18" charset="0"/>
                      </a:rPr>
                      <m:t>𝟐</m:t>
                    </m:r>
                    <m:r>
                      <a:rPr lang="en-IN" sz="6400" b="1" i="1" baseline="-25000">
                        <a:latin typeface="Cambria Math" panose="02040503050406030204" pitchFamily="18" charset="0"/>
                        <a:cs typeface="Times New Roman" panose="02020603050405020304" pitchFamily="18" charset="0"/>
                      </a:rPr>
                      <m:t> +</m:t>
                    </m:r>
                    <m:f>
                      <m:fPr>
                        <m:ctrlPr>
                          <a:rPr lang="en-US" sz="6400" b="1" i="1" smtClean="0">
                            <a:latin typeface="Cambria Math" panose="02040503050406030204" pitchFamily="18" charset="0"/>
                            <a:cs typeface="Times New Roman" panose="02020603050405020304" pitchFamily="18" charset="0"/>
                          </a:rPr>
                        </m:ctrlPr>
                      </m:fPr>
                      <m:num>
                        <m:r>
                          <a:rPr lang="en-IN" sz="6400" b="1" i="1" smtClean="0">
                            <a:latin typeface="Cambria Math" panose="02040503050406030204" pitchFamily="18" charset="0"/>
                            <a:cs typeface="Times New Roman" panose="02020603050405020304" pitchFamily="18" charset="0"/>
                          </a:rPr>
                          <m:t>𝟏</m:t>
                        </m:r>
                      </m:num>
                      <m:den>
                        <m:r>
                          <a:rPr lang="en-IN" sz="6400" b="1" i="1" smtClean="0">
                            <a:latin typeface="Cambria Math" panose="02040503050406030204" pitchFamily="18" charset="0"/>
                            <a:cs typeface="Times New Roman" panose="02020603050405020304" pitchFamily="18" charset="0"/>
                          </a:rPr>
                          <m:t>𝟐</m:t>
                        </m:r>
                      </m:den>
                    </m:f>
                    <m:r>
                      <a:rPr lang="en-IN" sz="6400" b="1" i="1" smtClean="0">
                        <a:latin typeface="Cambria Math" panose="02040503050406030204" pitchFamily="18" charset="0"/>
                        <a:cs typeface="Times New Roman" panose="02020603050405020304" pitchFamily="18" charset="0"/>
                      </a:rPr>
                      <m:t>𝑶</m:t>
                    </m:r>
                    <m:r>
                      <a:rPr lang="en-IN" sz="6400" b="1" i="1" baseline="-25000" smtClean="0">
                        <a:latin typeface="Cambria Math" panose="02040503050406030204" pitchFamily="18" charset="0"/>
                        <a:cs typeface="Times New Roman" panose="02020603050405020304" pitchFamily="18" charset="0"/>
                      </a:rPr>
                      <m:t>𝟐</m:t>
                    </m:r>
                    <m:r>
                      <a:rPr lang="en-IN" sz="6400" b="1" i="1" baseline="-25000" smtClean="0">
                        <a:latin typeface="Cambria Math" panose="02040503050406030204" pitchFamily="18" charset="0"/>
                        <a:cs typeface="Times New Roman" panose="02020603050405020304" pitchFamily="18" charset="0"/>
                      </a:rPr>
                      <m:t>                             </m:t>
                    </m:r>
                    <m:r>
                      <a:rPr lang="en-IN" sz="6400" b="1" i="1" smtClean="0">
                        <a:latin typeface="Cambria Math" panose="02040503050406030204" pitchFamily="18" charset="0"/>
                        <a:cs typeface="Times New Roman" panose="02020603050405020304" pitchFamily="18" charset="0"/>
                      </a:rPr>
                      <m:t>𝟐</m:t>
                    </m:r>
                    <m:r>
                      <a:rPr lang="en-IN" sz="6400" b="1" i="1" smtClean="0">
                        <a:latin typeface="Cambria Math" panose="02040503050406030204" pitchFamily="18" charset="0"/>
                        <a:cs typeface="Times New Roman" panose="02020603050405020304" pitchFamily="18" charset="0"/>
                      </a:rPr>
                      <m:t>𝑯</m:t>
                    </m:r>
                    <m:r>
                      <a:rPr lang="en-IN" sz="6400" b="1" i="1" baseline="-25000" smtClean="0">
                        <a:latin typeface="Cambria Math" panose="02040503050406030204" pitchFamily="18" charset="0"/>
                        <a:cs typeface="Times New Roman" panose="02020603050405020304" pitchFamily="18" charset="0"/>
                      </a:rPr>
                      <m:t>𝟐</m:t>
                    </m:r>
                    <m:r>
                      <a:rPr lang="en-IN" sz="6400" b="1" i="1" smtClean="0">
                        <a:latin typeface="Cambria Math" panose="02040503050406030204" pitchFamily="18" charset="0"/>
                        <a:cs typeface="Times New Roman" panose="02020603050405020304" pitchFamily="18" charset="0"/>
                      </a:rPr>
                      <m:t>𝑶</m:t>
                    </m:r>
                    <m:r>
                      <a:rPr lang="en-IN" sz="6400" b="1" i="0" smtClean="0">
                        <a:latin typeface="Cambria Math" panose="02040503050406030204" pitchFamily="18" charset="0"/>
                        <a:cs typeface="Times New Roman" panose="02020603050405020304" pitchFamily="18" charset="0"/>
                      </a:rPr>
                      <m:t>+</m:t>
                    </m:r>
                    <m:r>
                      <a:rPr lang="en-IN" sz="6400" b="1" i="1" smtClean="0">
                        <a:latin typeface="Cambria Math" panose="02040503050406030204" pitchFamily="18" charset="0"/>
                        <a:cs typeface="Times New Roman" panose="02020603050405020304" pitchFamily="18" charset="0"/>
                      </a:rPr>
                      <m:t>𝑬𝒍𝒆𝒄𝒕𝒓𝒊𝒄𝒂𝒍</m:t>
                    </m:r>
                    <m:r>
                      <a:rPr lang="en-IN" sz="6400" b="1" i="1" smtClean="0">
                        <a:latin typeface="Cambria Math" panose="02040503050406030204" pitchFamily="18" charset="0"/>
                        <a:cs typeface="Times New Roman" panose="02020603050405020304" pitchFamily="18" charset="0"/>
                      </a:rPr>
                      <m:t> </m:t>
                    </m:r>
                    <m:r>
                      <a:rPr lang="en-IN" sz="6400" b="1" i="1" smtClean="0">
                        <a:latin typeface="Cambria Math" panose="02040503050406030204" pitchFamily="18" charset="0"/>
                        <a:cs typeface="Times New Roman" panose="02020603050405020304" pitchFamily="18" charset="0"/>
                      </a:rPr>
                      <m:t>𝑬𝒏𝒆𝒓𝒈𝒚</m:t>
                    </m:r>
                  </m:oMath>
                </a14:m>
                <a:endParaRPr lang="en-US" sz="6400" b="1" baseline="-250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Fuel cells have the advantages of clean power generation, high reliability, high efficiency and low noise. </a:t>
                </a: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Depending on the type of electrolyte substance fuel cells are categorized into different types such as Proton Exchange Membrane Fuel Cell (PEMFC), Alkaline Fuel Cell (AFC), Phosphoric Acid Fuel Cell (PAFC), Solid Oxide Fuel Cell (SOFC) and Molten Carbonate Fuel Cell (MCFC).</a:t>
                </a:r>
              </a:p>
              <a:p>
                <a:pPr algn="just">
                  <a:lnSpc>
                    <a:spcPct val="170000"/>
                  </a:lnSpc>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Among all of these, PEMFCs are dominating the automobile industry due to their low operating temperature and the quick startup. </a:t>
                </a:r>
                <a:endParaRPr lang="en-US" sz="6400" b="1"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F75DF7C-1BCB-FEC9-E58B-5C3C1A9F6CB8}"/>
                  </a:ext>
                </a:extLst>
              </p:cNvPr>
              <p:cNvSpPr>
                <a:spLocks noGrp="1" noRot="1" noChangeAspect="1" noMove="1" noResize="1" noEditPoints="1" noAdjustHandles="1" noChangeArrowheads="1" noChangeShapeType="1" noTextEdit="1"/>
              </p:cNvSpPr>
              <p:nvPr>
                <p:ph idx="1"/>
              </p:nvPr>
            </p:nvSpPr>
            <p:spPr>
              <a:xfrm>
                <a:off x="457200" y="533400"/>
                <a:ext cx="8534400" cy="5410199"/>
              </a:xfrm>
              <a:blipFill>
                <a:blip r:embed="rId4"/>
                <a:stretch>
                  <a:fillRect l="-286" r="-357" b="-1240"/>
                </a:stretch>
              </a:blipFill>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045214E6-DAE4-7F02-18D8-486A27C22EC2}"/>
              </a:ext>
            </a:extLst>
          </p:cNvPr>
          <p:cNvCxnSpPr/>
          <p:nvPr/>
        </p:nvCxnSpPr>
        <p:spPr>
          <a:xfrm>
            <a:off x="5943600" y="-152400"/>
            <a:ext cx="30480"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4EC49083-BFF9-2C68-BA07-8FC1F7CBDC02}"/>
              </a:ext>
            </a:extLst>
          </p:cNvPr>
          <p:cNvSpPr/>
          <p:nvPr/>
        </p:nvSpPr>
        <p:spPr>
          <a:xfrm>
            <a:off x="4582319" y="2971800"/>
            <a:ext cx="53340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4DBF06C-6128-E80C-1829-7AE8A2F36823}"/>
              </a:ext>
            </a:extLst>
          </p:cNvPr>
          <p:cNvSpPr txBox="1"/>
          <p:nvPr/>
        </p:nvSpPr>
        <p:spPr>
          <a:xfrm>
            <a:off x="543719" y="372031"/>
            <a:ext cx="45720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Fuel cell</a:t>
            </a:r>
            <a:endParaRPr lang="en-IN" sz="2200" dirty="0"/>
          </a:p>
        </p:txBody>
      </p:sp>
    </p:spTree>
    <p:extLst>
      <p:ext uri="{BB962C8B-B14F-4D97-AF65-F5344CB8AC3E}">
        <p14:creationId xmlns:p14="http://schemas.microsoft.com/office/powerpoint/2010/main" val="323785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Content Placeholder 11">
            <a:extLst>
              <a:ext uri="{FF2B5EF4-FFF2-40B4-BE49-F238E27FC236}">
                <a16:creationId xmlns:a16="http://schemas.microsoft.com/office/drawing/2014/main" id="{7905F619-8AE7-3585-B945-BC25F708F21E}"/>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9726" t="26938" r="17203"/>
          <a:stretch/>
        </p:blipFill>
        <p:spPr bwMode="auto">
          <a:xfrm>
            <a:off x="1371600" y="1166522"/>
            <a:ext cx="6096000" cy="4982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4409944-E157-8ADB-9C51-C1DB7F8E4DD4}"/>
              </a:ext>
            </a:extLst>
          </p:cNvPr>
          <p:cNvSpPr txBox="1"/>
          <p:nvPr/>
        </p:nvSpPr>
        <p:spPr>
          <a:xfrm>
            <a:off x="518318" y="491551"/>
            <a:ext cx="5196681" cy="499624"/>
          </a:xfrm>
          <a:prstGeom prst="rect">
            <a:avLst/>
          </a:prstGeom>
          <a:noFill/>
        </p:spPr>
        <p:txBody>
          <a:bodyPr wrap="square">
            <a:spAutoFit/>
          </a:bodyPr>
          <a:lstStyle/>
          <a:p>
            <a:pPr>
              <a:lnSpc>
                <a:spcPct val="170000"/>
              </a:lnSpc>
            </a:pPr>
            <a:r>
              <a:rPr lang="en-US" sz="1800" b="1" dirty="0">
                <a:latin typeface="Times New Roman" panose="02020603050405020304" pitchFamily="18" charset="0"/>
                <a:cs typeface="Times New Roman" panose="02020603050405020304" pitchFamily="18" charset="0"/>
              </a:rPr>
              <a:t>Efficiency Vs Range </a:t>
            </a:r>
            <a:r>
              <a:rPr lang="en-US" b="1" dirty="0">
                <a:latin typeface="Times New Roman" panose="02020603050405020304" pitchFamily="18" charset="0"/>
                <a:cs typeface="Times New Roman" panose="02020603050405020304" pitchFamily="18" charset="0"/>
              </a:rPr>
              <a:t>for various types of </a:t>
            </a:r>
            <a:r>
              <a:rPr lang="en-US" sz="1800" b="1" dirty="0">
                <a:latin typeface="Times New Roman" panose="02020603050405020304" pitchFamily="18" charset="0"/>
                <a:cs typeface="Times New Roman" panose="02020603050405020304" pitchFamily="18" charset="0"/>
              </a:rPr>
              <a:t> Vehicles: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2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74409944-E157-8ADB-9C51-C1DB7F8E4DD4}"/>
              </a:ext>
            </a:extLst>
          </p:cNvPr>
          <p:cNvSpPr txBox="1"/>
          <p:nvPr/>
        </p:nvSpPr>
        <p:spPr>
          <a:xfrm>
            <a:off x="1295400" y="491551"/>
            <a:ext cx="5577682" cy="499624"/>
          </a:xfrm>
          <a:prstGeom prst="rect">
            <a:avLst/>
          </a:prstGeom>
          <a:noFill/>
        </p:spPr>
        <p:txBody>
          <a:bodyPr wrap="square">
            <a:spAutoFit/>
          </a:bodyPr>
          <a:lstStyle/>
          <a:p>
            <a:pPr algn="ctr">
              <a:lnSpc>
                <a:spcPct val="170000"/>
              </a:lnSpc>
            </a:pPr>
            <a:r>
              <a:rPr lang="en-IN" sz="1800" b="1" dirty="0">
                <a:latin typeface="Times New Roman" panose="02020603050405020304" pitchFamily="18" charset="0"/>
                <a:cs typeface="Times New Roman" panose="02020603050405020304" pitchFamily="18" charset="0"/>
              </a:rPr>
              <a:t>1.26 KW PEMFC (Fuel Cell)  simulation Parameters</a:t>
            </a:r>
          </a:p>
        </p:txBody>
      </p:sp>
      <p:pic>
        <p:nvPicPr>
          <p:cNvPr id="3" name="Picture 2">
            <a:extLst>
              <a:ext uri="{FF2B5EF4-FFF2-40B4-BE49-F238E27FC236}">
                <a16:creationId xmlns:a16="http://schemas.microsoft.com/office/drawing/2014/main" id="{C5826395-3EDB-BB56-F554-96D1122B3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106741"/>
            <a:ext cx="3691668" cy="5050041"/>
          </a:xfrm>
          <a:prstGeom prst="rect">
            <a:avLst/>
          </a:prstGeom>
        </p:spPr>
      </p:pic>
    </p:spTree>
    <p:extLst>
      <p:ext uri="{BB962C8B-B14F-4D97-AF65-F5344CB8AC3E}">
        <p14:creationId xmlns:p14="http://schemas.microsoft.com/office/powerpoint/2010/main" val="325902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noEditPoints="1"/>
          </p:cNvSpPr>
          <p:nvPr>
            <p:ph type="ftr" sz="quarter" idx="10"/>
          </p:nvPr>
        </p:nvSpPr>
        <p:spPr>
          <a:xfrm>
            <a:off x="1066800" y="6324600"/>
            <a:ext cx="3733800" cy="365125"/>
          </a:xfrm>
        </p:spPr>
        <p:txBody>
          <a:bodyPr/>
          <a:lstStyle>
            <a:lvl1pPr algn="ctr">
              <a:defRPr sz="1200" b="1" dirty="0" smtClean="0">
                <a:solidFill>
                  <a:srgbClr val="002060"/>
                </a:solidFill>
              </a:defRPr>
            </a:lvl1pPr>
          </a:lstStyle>
          <a:p>
            <a:r>
              <a:rPr lang="en-US" dirty="0">
                <a:latin typeface="Times New Roman" panose="02020603050405020304" pitchFamily="18" charset="0"/>
                <a:cs typeface="Times New Roman" panose="02020603050405020304" pitchFamily="18" charset="0"/>
              </a:rPr>
              <a:t>Dept. of Electrical and  Electronics Engineering </a:t>
            </a:r>
          </a:p>
        </p:txBody>
      </p:sp>
      <p:pic>
        <p:nvPicPr>
          <p:cNvPr id="5" name="Picture 2" descr="Vignana Bharathi Institute of Technology - VBIT on Twitter: &quot;Automotive  enthusiasts of our college learn insights from the industry expert  Mr.Sunder Iyer in a workshop organised by Design Arena of Mechanical  Department"/>
          <p:cNvPicPr>
            <a:picLocks noChangeAspect="1" noChangeArrowheads="1"/>
          </p:cNvPicPr>
          <p:nvPr/>
        </p:nvPicPr>
        <p:blipFill>
          <a:blip r:embed="rId2"/>
          <a:srcRect l="25002" t="10156" r="24478" b="36719"/>
          <a:stretch/>
        </p:blipFill>
        <p:spPr bwMode="auto">
          <a:xfrm>
            <a:off x="228600" y="6096000"/>
            <a:ext cx="579438" cy="609600"/>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3" y="76200"/>
            <a:ext cx="8651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AF1B0919-4831-F011-44C2-9F606DE225D7}"/>
              </a:ext>
            </a:extLst>
          </p:cNvPr>
          <p:cNvSpPr>
            <a:spLocks noGrp="1"/>
          </p:cNvSpPr>
          <p:nvPr>
            <p:ph idx="1"/>
          </p:nvPr>
        </p:nvSpPr>
        <p:spPr>
          <a:xfrm>
            <a:off x="382866" y="901746"/>
            <a:ext cx="8303934" cy="2133599"/>
          </a:xfrm>
        </p:spPr>
        <p:txBody>
          <a:bodyPr>
            <a:normAutofit fontScale="55000" lnSpcReduction="20000"/>
          </a:bodyPr>
          <a:lstStyle/>
          <a:p>
            <a:pPr algn="just">
              <a:lnSpc>
                <a:spcPct val="150000"/>
              </a:lnSpc>
              <a:buFont typeface="Wingdings" pitchFamily="2" charset="2"/>
              <a:buChar char="Ø"/>
            </a:pPr>
            <a:r>
              <a:rPr lang="en-US" sz="3200" dirty="0">
                <a:latin typeface="Times New Roman" pitchFamily="18" charset="0"/>
                <a:cs typeface="Times New Roman" pitchFamily="18" charset="0"/>
              </a:rPr>
              <a:t>The inverter is used for only dc-ac conversion and thereby energizing the stator coils in appropriate manner so that the BLDC motor will run smoothly. </a:t>
            </a:r>
          </a:p>
          <a:p>
            <a:pPr algn="just">
              <a:lnSpc>
                <a:spcPct val="150000"/>
              </a:lnSpc>
              <a:buFont typeface="Wingdings" pitchFamily="2" charset="2"/>
              <a:buChar char="Ø"/>
            </a:pPr>
            <a:r>
              <a:rPr lang="en-US" sz="3200" dirty="0">
                <a:latin typeface="Times New Roman" pitchFamily="18" charset="0"/>
                <a:cs typeface="Times New Roman" pitchFamily="18" charset="0"/>
              </a:rPr>
              <a:t>The hall sensors is mounted on the motor which provides the hall signals which in turn is converted to EMFs for each phase and the switching of the inverter will be done accordingly. </a:t>
            </a:r>
          </a:p>
          <a:p>
            <a:endParaRPr lang="en-IN" dirty="0"/>
          </a:p>
        </p:txBody>
      </p:sp>
      <p:sp>
        <p:nvSpPr>
          <p:cNvPr id="12" name="TextBox 11">
            <a:extLst>
              <a:ext uri="{FF2B5EF4-FFF2-40B4-BE49-F238E27FC236}">
                <a16:creationId xmlns:a16="http://schemas.microsoft.com/office/drawing/2014/main" id="{B70CA3CD-1ABD-22EE-168C-9E01344F2A7A}"/>
              </a:ext>
            </a:extLst>
          </p:cNvPr>
          <p:cNvSpPr txBox="1"/>
          <p:nvPr/>
        </p:nvSpPr>
        <p:spPr>
          <a:xfrm>
            <a:off x="382866" y="361953"/>
            <a:ext cx="4572000" cy="458074"/>
          </a:xfrm>
          <a:prstGeom prst="rect">
            <a:avLst/>
          </a:prstGeom>
          <a:noFill/>
        </p:spPr>
        <p:txBody>
          <a:bodyPr wrap="square">
            <a:spAutoFit/>
          </a:bodyPr>
          <a:lstStyle/>
          <a:p>
            <a:pPr>
              <a:lnSpc>
                <a:spcPct val="150000"/>
              </a:lnSpc>
            </a:pPr>
            <a:r>
              <a:rPr lang="en-US" sz="1800" b="1" dirty="0">
                <a:latin typeface="Times New Roman" pitchFamily="18" charset="0"/>
                <a:cs typeface="Times New Roman" pitchFamily="18" charset="0"/>
              </a:rPr>
              <a:t>INVERTER FUNCTION:</a:t>
            </a:r>
          </a:p>
        </p:txBody>
      </p:sp>
      <p:pic>
        <p:nvPicPr>
          <p:cNvPr id="13" name="image2.png">
            <a:extLst>
              <a:ext uri="{FF2B5EF4-FFF2-40B4-BE49-F238E27FC236}">
                <a16:creationId xmlns:a16="http://schemas.microsoft.com/office/drawing/2014/main" id="{CB672BEA-8B40-C22D-EEF2-DE688577C2F3}"/>
              </a:ext>
            </a:extLst>
          </p:cNvPr>
          <p:cNvPicPr/>
          <p:nvPr/>
        </p:nvPicPr>
        <p:blipFill>
          <a:blip r:embed="rId4" cstate="print"/>
          <a:srcRect t="7342"/>
          <a:stretch>
            <a:fillRect/>
          </a:stretch>
        </p:blipFill>
        <p:spPr>
          <a:xfrm>
            <a:off x="2379306" y="3320143"/>
            <a:ext cx="4478694" cy="3004457"/>
          </a:xfrm>
          <a:prstGeom prst="rect">
            <a:avLst/>
          </a:prstGeom>
        </p:spPr>
      </p:pic>
      <p:sp>
        <p:nvSpPr>
          <p:cNvPr id="15" name="TextBox 14">
            <a:extLst>
              <a:ext uri="{FF2B5EF4-FFF2-40B4-BE49-F238E27FC236}">
                <a16:creationId xmlns:a16="http://schemas.microsoft.com/office/drawing/2014/main" id="{3ED5C88B-41B5-22AD-4CBB-0F1B723DC4D7}"/>
              </a:ext>
            </a:extLst>
          </p:cNvPr>
          <p:cNvSpPr txBox="1"/>
          <p:nvPr/>
        </p:nvSpPr>
        <p:spPr>
          <a:xfrm>
            <a:off x="457200" y="3035345"/>
            <a:ext cx="4572000" cy="458074"/>
          </a:xfrm>
          <a:prstGeom prst="rect">
            <a:avLst/>
          </a:prstGeom>
          <a:noFill/>
        </p:spPr>
        <p:txBody>
          <a:bodyPr wrap="square">
            <a:spAutoFit/>
          </a:bodyPr>
          <a:lstStyle/>
          <a:p>
            <a:pPr>
              <a:lnSpc>
                <a:spcPct val="150000"/>
              </a:lnSpc>
            </a:pPr>
            <a:r>
              <a:rPr lang="en-US" sz="1800" b="1" dirty="0">
                <a:latin typeface="Times New Roman" pitchFamily="18" charset="0"/>
                <a:cs typeface="Times New Roman" pitchFamily="18" charset="0"/>
              </a:rPr>
              <a:t>SPEED CONTROL SYSTEM:</a:t>
            </a:r>
            <a:endParaRPr lang="en-US" b="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id="{F2E41327-B7BE-4C51-7E9E-5174BFF6A447}"/>
              </a:ext>
            </a:extLst>
          </p:cNvPr>
          <p:cNvSpPr txBox="1"/>
          <p:nvPr/>
        </p:nvSpPr>
        <p:spPr>
          <a:xfrm>
            <a:off x="4770120" y="3079408"/>
            <a:ext cx="1088053" cy="276999"/>
          </a:xfrm>
          <a:prstGeom prst="rect">
            <a:avLst/>
          </a:prstGeom>
          <a:noFill/>
        </p:spPr>
        <p:txBody>
          <a:bodyPr wrap="square">
            <a:spAutoFit/>
          </a:bodyPr>
          <a:lstStyle/>
          <a:p>
            <a:r>
              <a:rPr lang="en-US" sz="1200" dirty="0">
                <a:latin typeface="Franklin Gothic Medium Cond" panose="020B0606030402020204" pitchFamily="34" charset="0"/>
                <a:cs typeface="Times New Roman" pitchFamily="18" charset="0"/>
              </a:rPr>
              <a:t>DC SUPPLY</a:t>
            </a:r>
            <a:endParaRPr lang="en-US" sz="1200" dirty="0">
              <a:latin typeface="Franklin Gothic Medium Cond" panose="020B0606030402020204" pitchFamily="34" charset="0"/>
            </a:endParaRPr>
          </a:p>
        </p:txBody>
      </p:sp>
    </p:spTree>
    <p:extLst>
      <p:ext uri="{BB962C8B-B14F-4D97-AF65-F5344CB8AC3E}">
        <p14:creationId xmlns:p14="http://schemas.microsoft.com/office/powerpoint/2010/main" val="1397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4678</TotalTime>
  <Words>2637</Words>
  <Application>Microsoft Office PowerPoint</Application>
  <PresentationFormat>On-screen Show (4:3)</PresentationFormat>
  <Paragraphs>202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Arial MT</vt:lpstr>
      <vt:lpstr>Calibri</vt:lpstr>
      <vt:lpstr>Calibri Light</vt:lpstr>
      <vt:lpstr>Cambria</vt:lpstr>
      <vt:lpstr>Cambria Math</vt:lpstr>
      <vt:lpstr>Franklin Gothic Medium Cond</vt:lpstr>
      <vt:lpstr>Georgia</vt:lpstr>
      <vt:lpstr>Times New Roman</vt:lpstr>
      <vt:lpstr>Wingdings</vt:lpstr>
      <vt:lpstr>Office Theme</vt:lpstr>
      <vt:lpstr>PowerPoint Presentation</vt:lpstr>
      <vt:lpstr>Contents</vt:lpstr>
      <vt:lpstr>Abstract</vt:lpstr>
      <vt:lpstr>Introduction</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vt:lpstr>
      <vt:lpstr>PowerPoint Presentation</vt:lpstr>
      <vt:lpstr>PowerPoint Presentation</vt:lpstr>
      <vt:lpstr>PowerPoint Presentation</vt:lpstr>
      <vt:lpstr>Design Analysis</vt:lpstr>
      <vt:lpstr>PowerPoint Presentation</vt:lpstr>
      <vt:lpstr>Simulink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from Results</vt:lpstr>
      <vt:lpstr>Conclusion</vt:lpstr>
      <vt:lpstr> Future scope </vt:lpstr>
      <vt:lpstr> Publications </vt:lpstr>
      <vt:lpstr> PO Attainment </vt:lpstr>
      <vt:lpstr> References  </vt:lpstr>
      <vt:lpstr>PowerPoint Presentation</vt:lpstr>
      <vt:lpstr>Queries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VOGULAM</cp:lastModifiedBy>
  <cp:revision>55</cp:revision>
  <dcterms:created xsi:type="dcterms:W3CDTF">2023-01-24T19:24:52Z</dcterms:created>
  <dcterms:modified xsi:type="dcterms:W3CDTF">2023-06-17T11:04:36Z</dcterms:modified>
</cp:coreProperties>
</file>