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0.jpeg" ContentType="image/jpeg"/>
  <Override PartName="/ppt/media/image2.gif" ContentType="image/gif"/>
  <Override PartName="/ppt/media/image3.jpeg" ContentType="image/jpeg"/>
  <Override PartName="/ppt/media/image1.jpeg" ContentType="image/jpeg"/>
  <Override PartName="/ppt/media/image4.gif" ContentType="image/gif"/>
  <Override PartName="/ppt/media/image6.jpeg" ContentType="image/jpeg"/>
  <Override PartName="/ppt/media/image5.jpeg" ContentType="image/jpe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11760" y="644400"/>
            <a:ext cx="8520120" cy="281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644400"/>
            <a:ext cx="8520120" cy="281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237280" y="3670200"/>
            <a:ext cx="3129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16708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16708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16708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282744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282744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282744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title"/>
          </p:nvPr>
        </p:nvSpPr>
        <p:spPr>
          <a:xfrm>
            <a:off x="64332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9"/>
          <p:cNvSpPr>
            <a:spLocks noGrp="1"/>
          </p:cNvSpPr>
          <p:nvPr>
            <p:ph type="title"/>
          </p:nvPr>
        </p:nvSpPr>
        <p:spPr>
          <a:xfrm>
            <a:off x="64332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0"/>
          <p:cNvSpPr>
            <a:spLocks noGrp="1"/>
          </p:cNvSpPr>
          <p:nvPr>
            <p:ph type="title"/>
          </p:nvPr>
        </p:nvSpPr>
        <p:spPr>
          <a:xfrm>
            <a:off x="643320" y="38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642456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title"/>
          </p:nvPr>
        </p:nvSpPr>
        <p:spPr>
          <a:xfrm>
            <a:off x="642456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title"/>
          </p:nvPr>
        </p:nvSpPr>
        <p:spPr>
          <a:xfrm>
            <a:off x="6424560" y="38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87360" y="-360"/>
            <a:ext cx="7837200" cy="959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 u="sng">
                <a:solidFill>
                  <a:srgbClr val="48ffd5"/>
                </a:solidFill>
                <a:uFillTx/>
                <a:latin typeface="Roboto Black"/>
                <a:ea typeface="Roboto Black"/>
              </a:rPr>
              <a:t>SMART METAL DETECTION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374440" y="3166920"/>
            <a:ext cx="3750120" cy="170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48ffd5"/>
                </a:solidFill>
                <a:uFillTx/>
                <a:latin typeface="Rockwell"/>
                <a:ea typeface="Roboto Black"/>
              </a:rPr>
              <a:t>Presented By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8ffd5"/>
                </a:solidFill>
                <a:latin typeface="Rockwell"/>
                <a:ea typeface="Roboto Black"/>
              </a:rPr>
              <a:t>Bheemsen Baharti 230950330005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8ffd5"/>
                </a:solidFill>
                <a:latin typeface="Rockwell"/>
                <a:ea typeface="Roboto Black"/>
              </a:rPr>
              <a:t>Buragadda Lokesh 230950330006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8ffd5"/>
                </a:solidFill>
                <a:latin typeface="Rockwell"/>
                <a:ea typeface="Roboto Black"/>
              </a:rPr>
              <a:t>Burra Vinay Kumar 230950330007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8ffd5"/>
                </a:solidFill>
                <a:latin typeface="Rockwell"/>
                <a:ea typeface="Roboto Black"/>
              </a:rPr>
              <a:t>C Aparna Abhishree 230950330008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0" name="Picture 4" descr="CDAC Hyderabad Chariot"/>
          <p:cNvPicPr/>
          <p:nvPr/>
        </p:nvPicPr>
        <p:blipFill>
          <a:blip r:embed="rId1"/>
          <a:stretch/>
        </p:blipFill>
        <p:spPr>
          <a:xfrm>
            <a:off x="19080" y="-360"/>
            <a:ext cx="1300680" cy="133632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10" descr="Iot GIFs | Tenor"/>
          <p:cNvPicPr/>
          <p:nvPr/>
        </p:nvPicPr>
        <p:blipFill>
          <a:blip r:embed="rId2"/>
          <a:stretch/>
        </p:blipFill>
        <p:spPr>
          <a:xfrm>
            <a:off x="167760" y="1915920"/>
            <a:ext cx="4708800" cy="29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94120" y="1231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BLOCK DIAGRAM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257;p23"/>
          <p:cNvSpPr/>
          <p:nvPr/>
        </p:nvSpPr>
        <p:spPr>
          <a:xfrm>
            <a:off x="294120" y="80784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Rectangle 1"/>
          <p:cNvSpPr/>
          <p:nvPr/>
        </p:nvSpPr>
        <p:spPr>
          <a:xfrm>
            <a:off x="3224880" y="2571840"/>
            <a:ext cx="2693520" cy="1109880"/>
          </a:xfrm>
          <a:prstGeom prst="rect">
            <a:avLst/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ESP32 WROOM 32D uc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Rectangle: Rounded Corners 2"/>
          <p:cNvSpPr/>
          <p:nvPr/>
        </p:nvSpPr>
        <p:spPr>
          <a:xfrm>
            <a:off x="493560" y="1952640"/>
            <a:ext cx="1562400" cy="843840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BUZZER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" name="Rectangle: Rounded Corners 3"/>
          <p:cNvSpPr/>
          <p:nvPr/>
        </p:nvSpPr>
        <p:spPr>
          <a:xfrm>
            <a:off x="6933240" y="1952640"/>
            <a:ext cx="1631520" cy="843840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KY-003 HALL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Rectangle: Rounded Corners 4"/>
          <p:cNvSpPr/>
          <p:nvPr/>
        </p:nvSpPr>
        <p:spPr>
          <a:xfrm>
            <a:off x="471240" y="3479400"/>
            <a:ext cx="1625760" cy="843840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OLED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" name="Rectangle: Rounded Corners 5"/>
          <p:cNvSpPr/>
          <p:nvPr/>
        </p:nvSpPr>
        <p:spPr>
          <a:xfrm>
            <a:off x="7021080" y="3520080"/>
            <a:ext cx="1543680" cy="843840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SMD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Arrow: Left 6"/>
          <p:cNvSpPr/>
          <p:nvPr/>
        </p:nvSpPr>
        <p:spPr>
          <a:xfrm rot="20617800">
            <a:off x="5978520" y="2367720"/>
            <a:ext cx="745200" cy="407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Arrow: Right 7"/>
          <p:cNvSpPr/>
          <p:nvPr/>
        </p:nvSpPr>
        <p:spPr>
          <a:xfrm rot="1095000">
            <a:off x="6057720" y="3597480"/>
            <a:ext cx="817560" cy="38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Arrow: Left 8"/>
          <p:cNvSpPr/>
          <p:nvPr/>
        </p:nvSpPr>
        <p:spPr>
          <a:xfrm rot="810000">
            <a:off x="2271600" y="2307240"/>
            <a:ext cx="745200" cy="407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Arrow: Left 9"/>
          <p:cNvSpPr/>
          <p:nvPr/>
        </p:nvSpPr>
        <p:spPr>
          <a:xfrm rot="20772600">
            <a:off x="2303280" y="3587400"/>
            <a:ext cx="745200" cy="407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loud 10"/>
          <p:cNvSpPr/>
          <p:nvPr/>
        </p:nvSpPr>
        <p:spPr>
          <a:xfrm>
            <a:off x="3502800" y="934200"/>
            <a:ext cx="2102760" cy="963360"/>
          </a:xfrm>
          <a:prstGeom prst="cloud">
            <a:avLst/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2d2d2d"/>
                </a:solidFill>
                <a:latin typeface="Arial"/>
                <a:ea typeface="Arial"/>
              </a:rPr>
              <a:t>THINGSPEAK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" name="Arrow: Up 11"/>
          <p:cNvSpPr/>
          <p:nvPr/>
        </p:nvSpPr>
        <p:spPr>
          <a:xfrm>
            <a:off x="4429800" y="1933200"/>
            <a:ext cx="367200" cy="540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8ffd5"/>
          </a:solidFill>
          <a:ln>
            <a:solidFill>
              <a:srgbClr val="1f6f5d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CIRCUIT SETUP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Box 48"/>
          <p:cNvSpPr/>
          <p:nvPr/>
        </p:nvSpPr>
        <p:spPr>
          <a:xfrm>
            <a:off x="311760" y="1191600"/>
            <a:ext cx="50778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145" name="Picture 2" descr="A close-up of a circuit board"/>
          <p:cNvPicPr/>
          <p:nvPr/>
        </p:nvPicPr>
        <p:blipFill>
          <a:blip r:embed="rId1"/>
          <a:stretch/>
        </p:blipFill>
        <p:spPr>
          <a:xfrm>
            <a:off x="991800" y="1280160"/>
            <a:ext cx="7160040" cy="35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Roboto Black"/>
                <a:ea typeface="Roboto Black"/>
              </a:rPr>
              <a:t>Where to use it?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Box 48"/>
          <p:cNvSpPr/>
          <p:nvPr/>
        </p:nvSpPr>
        <p:spPr>
          <a:xfrm>
            <a:off x="311760" y="1191600"/>
            <a:ext cx="507780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ffff"/>
                </a:solidFill>
                <a:latin typeface="Söhne"/>
                <a:ea typeface="Arial"/>
              </a:rPr>
              <a:t>Security Screening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ffff"/>
                </a:solidFill>
                <a:latin typeface="Söhne"/>
                <a:ea typeface="Arial"/>
              </a:rPr>
              <a:t>Industrial Quality Control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ffff"/>
                </a:solidFill>
                <a:latin typeface="Söhne"/>
                <a:ea typeface="Arial"/>
              </a:rPr>
              <a:t>Archaeological Excavations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ffff"/>
                </a:solidFill>
                <a:latin typeface="Söhne"/>
                <a:ea typeface="Arial"/>
              </a:rPr>
              <a:t>Environmental Cleanup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ffff"/>
                </a:solidFill>
                <a:latin typeface="Söhne"/>
                <a:ea typeface="Arial"/>
              </a:rPr>
              <a:t>Construction and Demolition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9" name="Picture 2" descr="Airport Security Checking and Shoes Off Policy - Pipeaway"/>
          <p:cNvPicPr/>
          <p:nvPr/>
        </p:nvPicPr>
        <p:blipFill>
          <a:blip r:embed="rId1"/>
          <a:stretch/>
        </p:blipFill>
        <p:spPr>
          <a:xfrm>
            <a:off x="6557760" y="1308600"/>
            <a:ext cx="2128680" cy="160884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 descr="03 September 2019, Saxony-Anhalt, Harzgerode: An archaeology student uses a metal  detector to examine the ground at the &quot;Wüstung Anhalt&quot; excavation site. The  settlement covered about 11 hectares and was founded between"/>
          <p:cNvPicPr/>
          <p:nvPr/>
        </p:nvPicPr>
        <p:blipFill>
          <a:blip r:embed="rId2"/>
          <a:stretch/>
        </p:blipFill>
        <p:spPr>
          <a:xfrm>
            <a:off x="4860000" y="2520000"/>
            <a:ext cx="1580760" cy="116136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6" descr="Ensuring Quality Control in Manufacturing in Times of Crisis - Decision  Resources, Inc."/>
          <p:cNvPicPr/>
          <p:nvPr/>
        </p:nvPicPr>
        <p:blipFill>
          <a:blip r:embed="rId3"/>
          <a:stretch/>
        </p:blipFill>
        <p:spPr>
          <a:xfrm>
            <a:off x="4799520" y="1258560"/>
            <a:ext cx="1680480" cy="10814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8" descr="How to Use a Metal Detector - The Home Depot"/>
          <p:cNvPicPr/>
          <p:nvPr/>
        </p:nvPicPr>
        <p:blipFill>
          <a:blip r:embed="rId4"/>
          <a:stretch/>
        </p:blipFill>
        <p:spPr>
          <a:xfrm>
            <a:off x="6540480" y="3159000"/>
            <a:ext cx="2145960" cy="13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CONCLUSION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Box 48"/>
          <p:cNvSpPr/>
          <p:nvPr/>
        </p:nvSpPr>
        <p:spPr>
          <a:xfrm>
            <a:off x="311760" y="1191600"/>
            <a:ext cx="7622280" cy="14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We have successfully implemented the smart metal detection.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Our model could detect metal at a very short distance  and prints on OLED whether the access is restricted or not.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7920" y="226836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THANK YOU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TABLE OF CONTENTS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Box 48"/>
          <p:cNvSpPr/>
          <p:nvPr/>
        </p:nvSpPr>
        <p:spPr>
          <a:xfrm>
            <a:off x="311760" y="1191600"/>
            <a:ext cx="5077800" cy="34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Hall Effect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HALL Effect Sensors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Equipment Required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ThingSpeak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Block Diagram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Circuit setup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Where to use it?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a47e"/>
                </a:solidFill>
                <a:latin typeface="Arial"/>
                <a:ea typeface="Arial"/>
              </a:rPr>
              <a:t>Conclusion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4360" y="2293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INTRODUCTION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257;p23"/>
          <p:cNvSpPr/>
          <p:nvPr/>
        </p:nvSpPr>
        <p:spPr>
          <a:xfrm>
            <a:off x="311760" y="83592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Box 48"/>
          <p:cNvSpPr/>
          <p:nvPr/>
        </p:nvSpPr>
        <p:spPr>
          <a:xfrm>
            <a:off x="24480" y="976680"/>
            <a:ext cx="9094320" cy="42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A metal detection system is a device or technology designed to identify the presence of metallic objects within a specified area.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These systems typically operate on the principles of electromagnetic induction or pulse induction.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In electromagnetic induction-based systems, a coil generates an alternating magnetic field, and when a conductive metal object enters this field, it induces an electrical current in the object, which in turn generates a secondary magnetic field.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This change in the magnetic field is detected by the system, triggering an alert or signal to indicate the presence of metal.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In our project we use hall magnetic sensor to detect the metal (ferrous) and then send the data to the cloud.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Why do we need metal detection?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Safety and Security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Quality control in manufacturing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Archeological and Historical Preservation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98" name="Picture 2" descr="Hand Held Metal Detector at Rs 1850 | Hand Held Metal Detector in New Delhi  | ID: 2852257958173"/>
          <p:cNvPicPr/>
          <p:nvPr/>
        </p:nvPicPr>
        <p:blipFill>
          <a:blip r:embed="rId1"/>
          <a:stretch/>
        </p:blipFill>
        <p:spPr>
          <a:xfrm>
            <a:off x="6597720" y="3538800"/>
            <a:ext cx="2329200" cy="154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HALL EFFECT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Box 48"/>
          <p:cNvSpPr/>
          <p:nvPr/>
        </p:nvSpPr>
        <p:spPr>
          <a:xfrm>
            <a:off x="311760" y="1191600"/>
            <a:ext cx="818496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 Hall Effect describes the creation of a voltage difference across a conductor or semiconductor when subjected to a perpendicular magnetic field and a current flow.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bdc1c6"/>
                </a:solidFill>
                <a:latin typeface="arial"/>
                <a:ea typeface="Arial"/>
              </a:rPr>
              <a:t>It was discovered by Edwin Hall in 1879</a:t>
            </a: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This effect forms the basis of Hall sensors, which detect magnetic fields with high sensitivity and accuracy.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2" name="Picture 4" descr="The Hall Sensor | Electronic schematics, Sensor, Current source"/>
          <p:cNvPicPr/>
          <p:nvPr/>
        </p:nvPicPr>
        <p:blipFill>
          <a:blip r:embed="rId1"/>
          <a:stretch/>
        </p:blipFill>
        <p:spPr>
          <a:xfrm>
            <a:off x="3249720" y="2783520"/>
            <a:ext cx="3050280" cy="207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126720"/>
            <a:ext cx="8520120" cy="856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2f2f2"/>
                </a:solidFill>
                <a:latin typeface="Roboto Black"/>
                <a:ea typeface="Roboto Black"/>
              </a:rPr>
              <a:t>HALL EFFECT SENSORS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Box 48"/>
          <p:cNvSpPr/>
          <p:nvPr/>
        </p:nvSpPr>
        <p:spPr>
          <a:xfrm>
            <a:off x="311760" y="1191600"/>
            <a:ext cx="5343120" cy="46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Hall sensors, utilizing the Hall Effect, detect magnetic fields via semiconductor technology.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They serve various industries like automotive, consumer electronics, and industrial sectors.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Types include digital switches, latches, analog, and linear sensors, each tailored to specific applications.</a:t>
            </a:r>
            <a:endParaRPr b="0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Their compact size, low cost, and reliability make them ideal for integration into electronic systems.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Types of HALL sensors available in kit are: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HALL magnetic sensors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Analog Hall sensor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Reed Switch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106" name="Picture 4" descr="KY-003 Hall Magnetic Sensor Module - ArduinoModulesInfo"/>
          <p:cNvPicPr/>
          <p:nvPr/>
        </p:nvPicPr>
        <p:blipFill>
          <a:blip r:embed="rId1"/>
          <a:stretch/>
        </p:blipFill>
        <p:spPr>
          <a:xfrm>
            <a:off x="7067520" y="1400040"/>
            <a:ext cx="1047240" cy="10472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6" descr="Probots Hall Effect Sensor Module Buy Online India"/>
          <p:cNvPicPr/>
          <p:nvPr/>
        </p:nvPicPr>
        <p:blipFill>
          <a:blip r:embed="rId2"/>
          <a:stretch/>
        </p:blipFill>
        <p:spPr>
          <a:xfrm>
            <a:off x="7067520" y="2655720"/>
            <a:ext cx="1047240" cy="104724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8" descr="Buy Reed Switch Online in India | Robocraze"/>
          <p:cNvPicPr/>
          <p:nvPr/>
        </p:nvPicPr>
        <p:blipFill>
          <a:blip r:embed="rId3"/>
          <a:stretch/>
        </p:blipFill>
        <p:spPr>
          <a:xfrm>
            <a:off x="7067520" y="3889080"/>
            <a:ext cx="1047240" cy="11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EQUIPMENT REQUIRED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Box 48"/>
          <p:cNvSpPr/>
          <p:nvPr/>
        </p:nvSpPr>
        <p:spPr>
          <a:xfrm>
            <a:off x="0" y="1191600"/>
            <a:ext cx="9143640" cy="361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a47e"/>
                </a:solidFill>
                <a:latin typeface="Arial"/>
                <a:ea typeface="Arial"/>
              </a:rPr>
              <a:t>ESP32 WROOM 32D: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 ESP32 WROOM 32D is a powerful microcontroller module featuring an Espressif ESP32 dual-core processor with Wi-Fi and Bluetooth connectivity capabilities.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It integrates a wide range of peripherals, including GPIO pins, SPI, I2C, UART interfaces, ADC, DAC, and PWM channels, offering extensive flexibility for IoT and embedded projects.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 module also includes built-in security features such as secure boot, cryptographic accelerators, and hardware-based AES encryption.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 </a:t>
            </a: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Its low-power modes, including deep sleep and power management functions, optimize energy efficiency for battery-powered applications.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 ESP32 WROOM 32D module typically operates with a clock frequency of up to 240 MHz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112" name="Picture 2" descr="Espressif Esp32 Wroom 32d Development Board Esp32d Esp 32d-Digilog.pk"/>
          <p:cNvPicPr/>
          <p:nvPr/>
        </p:nvPicPr>
        <p:blipFill>
          <a:blip r:embed="rId1"/>
          <a:stretch/>
        </p:blipFill>
        <p:spPr>
          <a:xfrm>
            <a:off x="3419640" y="3664800"/>
            <a:ext cx="2304360" cy="13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EQUIPMENT REQUIRED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Box 48"/>
          <p:cNvSpPr/>
          <p:nvPr/>
        </p:nvSpPr>
        <p:spPr>
          <a:xfrm>
            <a:off x="311760" y="1191600"/>
            <a:ext cx="507780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a47e"/>
                </a:solidFill>
                <a:latin typeface="Arial"/>
                <a:ea typeface="Arial"/>
              </a:rPr>
              <a:t>Hall magnetic sensor ky-003: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The KY-003 Hall magnetic sensor module is a simple and compact device that can detect the presence of magnetic fields.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 </a:t>
            </a: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It consists of a Hall Effect sensor and a potentiometer for sensitivity adjustment.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d1d5db"/>
                </a:solidFill>
                <a:latin typeface="Söhne"/>
                <a:ea typeface="Arial"/>
              </a:rPr>
              <a:t>Ky003 Hall Effect/Magnetic Sensor module consists 3144EUA-S hall effect sensor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6" name="Picture 4" descr="KY-003 Hall Magnetic Sensor Module - ArduinoModulesInfo"/>
          <p:cNvPicPr/>
          <p:nvPr/>
        </p:nvPicPr>
        <p:blipFill>
          <a:blip r:embed="rId1"/>
          <a:stretch/>
        </p:blipFill>
        <p:spPr>
          <a:xfrm>
            <a:off x="6785280" y="1319760"/>
            <a:ext cx="1472040" cy="1472040"/>
          </a:xfrm>
          <a:prstGeom prst="rect">
            <a:avLst/>
          </a:prstGeom>
          <a:ln w="0">
            <a:noFill/>
          </a:ln>
        </p:spPr>
      </p:pic>
      <p:sp>
        <p:nvSpPr>
          <p:cNvPr id="117" name="TextBox 2"/>
          <p:cNvSpPr/>
          <p:nvPr/>
        </p:nvSpPr>
        <p:spPr>
          <a:xfrm>
            <a:off x="311760" y="3375360"/>
            <a:ext cx="507780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a47e"/>
                </a:solidFill>
                <a:latin typeface="Arial"/>
                <a:ea typeface="Arial"/>
              </a:rPr>
              <a:t>Buzzer: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Buzzer generates sound when we provide apply voltage.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It is used to indicate the presence of metal in the project.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8" name="Picture 2" descr="3.5-5.5V Standard Passive Buzzer Module For Arduino"/>
          <p:cNvPicPr/>
          <p:nvPr/>
        </p:nvPicPr>
        <p:blipFill>
          <a:blip r:embed="rId2"/>
          <a:stretch/>
        </p:blipFill>
        <p:spPr>
          <a:xfrm>
            <a:off x="6785280" y="3378240"/>
            <a:ext cx="1472040" cy="147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EQUIPMENT REQUIRED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Box 48"/>
          <p:cNvSpPr/>
          <p:nvPr/>
        </p:nvSpPr>
        <p:spPr>
          <a:xfrm>
            <a:off x="311760" y="1191600"/>
            <a:ext cx="5077800" cy="17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a47e"/>
                </a:solidFill>
                <a:latin typeface="Arial"/>
                <a:ea typeface="Arial"/>
              </a:rPr>
              <a:t>SSD 1306 OLED Display: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OLED works on I2C protocol.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In the project we see the result of the metal being detected or not on the OLED screen. 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3.3V is preferable to connect the OLED.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Since we have learnt about the OLED , we thought of using OLED into the project 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22" name="Picture 2" descr="Model Name/Number: SSD1306 0.96 Cm OLED Display Module at Rs 175/piece in  Mumbai"/>
          <p:cNvPicPr/>
          <p:nvPr/>
        </p:nvPicPr>
        <p:blipFill>
          <a:blip r:embed="rId1"/>
          <a:stretch/>
        </p:blipFill>
        <p:spPr>
          <a:xfrm>
            <a:off x="6576480" y="1301400"/>
            <a:ext cx="1589400" cy="1589400"/>
          </a:xfrm>
          <a:prstGeom prst="rect">
            <a:avLst/>
          </a:prstGeom>
          <a:ln w="0">
            <a:noFill/>
          </a:ln>
        </p:spPr>
      </p:pic>
      <p:sp>
        <p:nvSpPr>
          <p:cNvPr id="123" name="TextBox 1"/>
          <p:cNvSpPr/>
          <p:nvPr/>
        </p:nvSpPr>
        <p:spPr>
          <a:xfrm>
            <a:off x="311760" y="3166200"/>
            <a:ext cx="50778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a47e"/>
                </a:solidFill>
                <a:latin typeface="Arial"/>
                <a:ea typeface="Arial"/>
              </a:rPr>
              <a:t>SMD RGB LED:</a:t>
            </a:r>
            <a:endParaRPr b="0" lang="en-IN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SMD LED allows efficient control and management of LED lighting, enabling features such as remote dimming, color changing, and scheduling via IoT platforms or mobile applications.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f2f2f2"/>
                </a:solidFill>
                <a:latin typeface="Söhne"/>
                <a:ea typeface="Arial"/>
              </a:rPr>
              <a:t>It utilizes Pulse Width Modulation (PWM) which controls the intensity of each LED color.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24" name="Picture 4" descr="Buy RGB Led Module 5050 Online in India | Robocraze"/>
          <p:cNvPicPr/>
          <p:nvPr/>
        </p:nvPicPr>
        <p:blipFill>
          <a:blip r:embed="rId2"/>
          <a:stretch/>
        </p:blipFill>
        <p:spPr>
          <a:xfrm>
            <a:off x="6644520" y="3244680"/>
            <a:ext cx="1521360" cy="152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37692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THINGSPEAK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Box 48"/>
          <p:cNvSpPr/>
          <p:nvPr/>
        </p:nvSpPr>
        <p:spPr>
          <a:xfrm>
            <a:off x="311760" y="1191600"/>
            <a:ext cx="844524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48ffd5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d1d5db"/>
                </a:solidFill>
                <a:latin typeface="Söhne"/>
                <a:ea typeface="Arial"/>
              </a:rPr>
              <a:t>ThingSpeak is an Internet of Things (IoT) platform that enables users to collect, analyze, and visualize data from sensors and devices in real-time.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128" name="Picture 2" descr="How to Send Micro:bit Data to ThingSpeak IoT Platform - Blog"/>
          <p:cNvPicPr/>
          <p:nvPr/>
        </p:nvPicPr>
        <p:blipFill>
          <a:blip r:embed="rId1"/>
          <a:stretch/>
        </p:blipFill>
        <p:spPr>
          <a:xfrm>
            <a:off x="1642320" y="2190600"/>
            <a:ext cx="5602320" cy="24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LibreOffice/7.3.7.2$Linux_X86_64 LibreOffice_project/30$Build-2</Application>
  <AppVersion>15.0000</AppVersion>
  <Words>731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 APARNA ABHISREE</dc:creator>
  <dc:description/>
  <dc:language>en-IN</dc:language>
  <cp:lastModifiedBy/>
  <dcterms:modified xsi:type="dcterms:W3CDTF">2024-02-05T12:17:19Z</dcterms:modified>
  <cp:revision>7</cp:revision>
  <dc:subject/>
  <dc:title>WEB PROJECT PROPOSAL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On-screen Show (16:9)</vt:lpwstr>
  </property>
  <property fmtid="{D5CDD505-2E9C-101B-9397-08002B2CF9AE}" pid="4" name="Slides">
    <vt:i4>14</vt:i4>
  </property>
</Properties>
</file>