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9"/>
  </p:notesMasterIdLst>
  <p:sldIdLst>
    <p:sldId id="256" r:id="rId2"/>
    <p:sldId id="257" r:id="rId3"/>
    <p:sldId id="258" r:id="rId4"/>
    <p:sldId id="260" r:id="rId5"/>
    <p:sldId id="284" r:id="rId6"/>
    <p:sldId id="276" r:id="rId7"/>
    <p:sldId id="289" r:id="rId8"/>
    <p:sldId id="275" r:id="rId9"/>
    <p:sldId id="279" r:id="rId10"/>
    <p:sldId id="280" r:id="rId11"/>
    <p:sldId id="283" r:id="rId12"/>
    <p:sldId id="264" r:id="rId13"/>
    <p:sldId id="266" r:id="rId14"/>
    <p:sldId id="281" r:id="rId15"/>
    <p:sldId id="282" r:id="rId16"/>
    <p:sldId id="295" r:id="rId17"/>
    <p:sldId id="294" r:id="rId18"/>
    <p:sldId id="307" r:id="rId19"/>
    <p:sldId id="308" r:id="rId20"/>
    <p:sldId id="286" r:id="rId21"/>
    <p:sldId id="301" r:id="rId22"/>
    <p:sldId id="285" r:id="rId23"/>
    <p:sldId id="302" r:id="rId24"/>
    <p:sldId id="306" r:id="rId25"/>
    <p:sldId id="288" r:id="rId26"/>
    <p:sldId id="290" r:id="rId27"/>
    <p:sldId id="299" r:id="rId28"/>
    <p:sldId id="303" r:id="rId29"/>
    <p:sldId id="305" r:id="rId30"/>
    <p:sldId id="291" r:id="rId31"/>
    <p:sldId id="304" r:id="rId32"/>
    <p:sldId id="269" r:id="rId33"/>
    <p:sldId id="270" r:id="rId34"/>
    <p:sldId id="271" r:id="rId35"/>
    <p:sldId id="298" r:id="rId36"/>
    <p:sldId id="297" r:id="rId37"/>
    <p:sldId id="274"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55DFD-0038-4139-8744-93D43221BA5B}" v="1" dt="2022-12-01T10:38:44.54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p:cViewPr varScale="1">
        <p:scale>
          <a:sx n="82" d="100"/>
          <a:sy n="82" d="100"/>
        </p:scale>
        <p:origin x="106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92F5B5-A75F-4400-A57B-5F96ED1C3AD4}" type="datetimeFigureOut">
              <a:rPr lang="en-IN" smtClean="0"/>
              <a:t>01-12-2022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553C47D-F983-4000-AD75-0B5FC08496CC}" type="slidenum">
              <a:rPr lang="en-IN" smtClean="0"/>
              <a:t>‹#›</a:t>
            </a:fld>
            <a:endParaRPr lang="en-IN"/>
          </a:p>
        </p:txBody>
      </p:sp>
    </p:spTree>
    <p:extLst>
      <p:ext uri="{BB962C8B-B14F-4D97-AF65-F5344CB8AC3E}">
        <p14:creationId xmlns:p14="http://schemas.microsoft.com/office/powerpoint/2010/main" val="20175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53C47D-F983-4000-AD75-0B5FC08496CC}" type="slidenum">
              <a:rPr lang="en-IN" smtClean="0"/>
              <a:t>6</a:t>
            </a:fld>
            <a:endParaRPr lang="en-IN"/>
          </a:p>
        </p:txBody>
      </p:sp>
    </p:spTree>
    <p:extLst>
      <p:ext uri="{BB962C8B-B14F-4D97-AF65-F5344CB8AC3E}">
        <p14:creationId xmlns:p14="http://schemas.microsoft.com/office/powerpoint/2010/main" val="332237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53C47D-F983-4000-AD75-0B5FC08496CC}" type="slidenum">
              <a:rPr lang="en-IN" smtClean="0"/>
              <a:t>26</a:t>
            </a:fld>
            <a:endParaRPr lang="en-IN"/>
          </a:p>
        </p:txBody>
      </p:sp>
    </p:spTree>
    <p:extLst>
      <p:ext uri="{BB962C8B-B14F-4D97-AF65-F5344CB8AC3E}">
        <p14:creationId xmlns:p14="http://schemas.microsoft.com/office/powerpoint/2010/main" val="373958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53C47D-F983-4000-AD75-0B5FC08496CC}" type="slidenum">
              <a:rPr lang="en-IN" smtClean="0"/>
              <a:t>27</a:t>
            </a:fld>
            <a:endParaRPr lang="en-IN"/>
          </a:p>
        </p:txBody>
      </p:sp>
    </p:spTree>
    <p:extLst>
      <p:ext uri="{BB962C8B-B14F-4D97-AF65-F5344CB8AC3E}">
        <p14:creationId xmlns:p14="http://schemas.microsoft.com/office/powerpoint/2010/main" val="275552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53C47D-F983-4000-AD75-0B5FC08496CC}" type="slidenum">
              <a:rPr lang="en-IN" smtClean="0"/>
              <a:t>28</a:t>
            </a:fld>
            <a:endParaRPr lang="en-IN"/>
          </a:p>
        </p:txBody>
      </p:sp>
    </p:spTree>
    <p:extLst>
      <p:ext uri="{BB962C8B-B14F-4D97-AF65-F5344CB8AC3E}">
        <p14:creationId xmlns:p14="http://schemas.microsoft.com/office/powerpoint/2010/main" val="251521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53C47D-F983-4000-AD75-0B5FC08496CC}" type="slidenum">
              <a:rPr lang="en-IN" smtClean="0"/>
              <a:t>29</a:t>
            </a:fld>
            <a:endParaRPr lang="en-IN"/>
          </a:p>
        </p:txBody>
      </p:sp>
    </p:spTree>
    <p:extLst>
      <p:ext uri="{BB962C8B-B14F-4D97-AF65-F5344CB8AC3E}">
        <p14:creationId xmlns:p14="http://schemas.microsoft.com/office/powerpoint/2010/main" val="411793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262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40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984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72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446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800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108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859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252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945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023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46033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684498"/>
            <a:ext cx="7315200" cy="2106346"/>
          </a:xfrm>
          <a:prstGeom prst="rect">
            <a:avLst/>
          </a:prstGeom>
        </p:spPr>
        <p:txBody>
          <a:bodyPr vert="horz" wrap="square" lIns="0" tIns="13335" rIns="0" bIns="0" rtlCol="0">
            <a:spAutoFit/>
          </a:bodyPr>
          <a:lstStyle/>
          <a:p>
            <a:pPr marL="12700">
              <a:spcBef>
                <a:spcPts val="105"/>
              </a:spcBef>
            </a:pPr>
            <a:r>
              <a:rPr lang="en-US" sz="1600" b="1" dirty="0">
                <a:latin typeface="Times New Roman" panose="02020603050405020304" pitchFamily="18" charset="0"/>
                <a:cs typeface="Times New Roman" panose="02020603050405020304" pitchFamily="18" charset="0"/>
              </a:rPr>
              <a:t>Department of Electrical &amp; Electronics Engineering</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ea typeface="Calibri" panose="020F0502020204030204" pitchFamily="34" charset="0"/>
                <a:cs typeface="Times New Roman" panose="02020603050405020304" pitchFamily="18" charset="0"/>
              </a:rPr>
              <a:t>FUEL CELL BASED ULTRA-VOLTAGE GAIN BOOST CONVERTER FOR ELECTRIC VEHICLE APPLICATIONS</a:t>
            </a:r>
            <a:br>
              <a:rPr lang="en-IN" sz="3600" b="1" dirty="0">
                <a:latin typeface="Times New Roman" panose="02020603050405020304" pitchFamily="18" charset="0"/>
                <a:ea typeface="Calibri" panose="020F0502020204030204" pitchFamily="34" charset="0"/>
                <a:cs typeface="Times New Roman" panose="02020603050405020304" pitchFamily="18" charset="0"/>
              </a:rPr>
            </a:br>
            <a:endParaRPr sz="3600" dirty="0">
              <a:latin typeface="Georgia"/>
              <a:cs typeface="Georgia"/>
            </a:endParaRPr>
          </a:p>
        </p:txBody>
      </p:sp>
      <p:sp>
        <p:nvSpPr>
          <p:cNvPr id="3" name="object 3"/>
          <p:cNvSpPr txBox="1"/>
          <p:nvPr/>
        </p:nvSpPr>
        <p:spPr>
          <a:xfrm>
            <a:off x="5486400" y="4573271"/>
            <a:ext cx="2590801" cy="1999265"/>
          </a:xfrm>
          <a:prstGeom prst="rect">
            <a:avLst/>
          </a:prstGeom>
        </p:spPr>
        <p:txBody>
          <a:bodyPr vert="horz" wrap="square" lIns="0" tIns="16510" rIns="0" bIns="0" rtlCol="0">
            <a:spAutoFit/>
          </a:bodyPr>
          <a:lstStyle/>
          <a:p>
            <a:r>
              <a:rPr lang="en-US" sz="1600" b="1" u="sng" dirty="0">
                <a:latin typeface="Times New Roman" panose="02020603050405020304" pitchFamily="18" charset="0"/>
                <a:cs typeface="Times New Roman" panose="02020603050405020304" pitchFamily="18" charset="0"/>
              </a:rPr>
              <a:t>Presented by,</a:t>
            </a:r>
          </a:p>
          <a:p>
            <a:r>
              <a:rPr lang="en-IN" sz="1600" dirty="0">
                <a:latin typeface="Times New Roman" panose="02020603050405020304" pitchFamily="18" charset="0"/>
                <a:cs typeface="Times New Roman" panose="02020603050405020304" pitchFamily="18" charset="0"/>
              </a:rPr>
              <a:t>G </a:t>
            </a:r>
            <a:r>
              <a:rPr lang="en-IN" sz="1600" dirty="0" err="1">
                <a:latin typeface="Times New Roman" panose="02020603050405020304" pitchFamily="18" charset="0"/>
                <a:cs typeface="Times New Roman" panose="02020603050405020304" pitchFamily="18" charset="0"/>
              </a:rPr>
              <a:t>Vinay</a:t>
            </a:r>
            <a:r>
              <a:rPr lang="en-IN" sz="1600" dirty="0">
                <a:latin typeface="Times New Roman" panose="02020603050405020304" pitchFamily="18" charset="0"/>
                <a:cs typeface="Times New Roman" panose="02020603050405020304" pitchFamily="18" charset="0"/>
              </a:rPr>
              <a:t> Kumar (20P65A0222)</a:t>
            </a:r>
            <a:endParaRPr lang="en-US" sz="1600" b="1" u="sng"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B Jhansi (19P61A0218)</a:t>
            </a:r>
          </a:p>
          <a:p>
            <a:pPr algn="just"/>
            <a:r>
              <a:rPr lang="en-IN" sz="1600" dirty="0">
                <a:latin typeface="Times New Roman" panose="02020603050405020304" pitchFamily="18" charset="0"/>
                <a:cs typeface="Times New Roman" panose="02020603050405020304" pitchFamily="18" charset="0"/>
              </a:rPr>
              <a:t>B </a:t>
            </a:r>
            <a:r>
              <a:rPr lang="en-IN" sz="1600" dirty="0" err="1">
                <a:latin typeface="Times New Roman" panose="02020603050405020304" pitchFamily="18" charset="0"/>
                <a:cs typeface="Times New Roman" panose="02020603050405020304" pitchFamily="18" charset="0"/>
              </a:rPr>
              <a:t>Vinay</a:t>
            </a:r>
            <a:r>
              <a:rPr lang="en-IN" sz="1600" dirty="0">
                <a:latin typeface="Times New Roman" panose="02020603050405020304" pitchFamily="18" charset="0"/>
                <a:cs typeface="Times New Roman" panose="02020603050405020304" pitchFamily="18" charset="0"/>
              </a:rPr>
              <a:t> Kumar (19P61A0217)</a:t>
            </a:r>
          </a:p>
          <a:p>
            <a:pPr algn="just"/>
            <a:r>
              <a:rPr lang="en-IN" sz="1600" dirty="0">
                <a:latin typeface="Times New Roman" panose="02020603050405020304" pitchFamily="18" charset="0"/>
                <a:cs typeface="Times New Roman" panose="02020603050405020304" pitchFamily="18" charset="0"/>
              </a:rPr>
              <a:t>B </a:t>
            </a:r>
            <a:r>
              <a:rPr lang="en-IN" sz="1600" dirty="0" err="1">
                <a:latin typeface="Times New Roman" panose="02020603050405020304" pitchFamily="18" charset="0"/>
                <a:cs typeface="Times New Roman" panose="02020603050405020304" pitchFamily="18" charset="0"/>
              </a:rPr>
              <a:t>Sandeep</a:t>
            </a:r>
            <a:r>
              <a:rPr lang="en-IN" sz="1600" dirty="0">
                <a:latin typeface="Times New Roman" panose="02020603050405020304" pitchFamily="18" charset="0"/>
                <a:cs typeface="Times New Roman" panose="02020603050405020304" pitchFamily="18" charset="0"/>
              </a:rPr>
              <a:t> (20P65A0205)</a:t>
            </a:r>
          </a:p>
          <a:p>
            <a:pPr algn="just"/>
            <a:endParaRPr lang="en-IN" sz="1600" dirty="0">
              <a:latin typeface="Times New Roman" panose="02020603050405020304" pitchFamily="18" charset="0"/>
              <a:cs typeface="Times New Roman" panose="02020603050405020304" pitchFamily="18" charset="0"/>
            </a:endParaRPr>
          </a:p>
          <a:p>
            <a:pPr marL="279400" marR="5080" indent="-267335">
              <a:lnSpc>
                <a:spcPct val="100000"/>
              </a:lnSpc>
              <a:spcBef>
                <a:spcPts val="130"/>
              </a:spcBef>
            </a:pPr>
            <a:endParaRPr sz="3200" dirty="0">
              <a:latin typeface="Cambria"/>
              <a:cs typeface="Cambria"/>
            </a:endParaRPr>
          </a:p>
        </p:txBody>
      </p:sp>
      <p:sp>
        <p:nvSpPr>
          <p:cNvPr id="4" name="object 4"/>
          <p:cNvSpPr txBox="1"/>
          <p:nvPr/>
        </p:nvSpPr>
        <p:spPr>
          <a:xfrm>
            <a:off x="1295400" y="4573270"/>
            <a:ext cx="2927096" cy="1260602"/>
          </a:xfrm>
          <a:prstGeom prst="rect">
            <a:avLst/>
          </a:prstGeom>
        </p:spPr>
        <p:txBody>
          <a:bodyPr vert="horz" wrap="square" lIns="0" tIns="16510" rIns="0" bIns="0" rtlCol="0">
            <a:spAutoFit/>
          </a:bodyPr>
          <a:lstStyle/>
          <a:p>
            <a:r>
              <a:rPr lang="en-US" sz="1600" b="1" u="sng" dirty="0">
                <a:latin typeface="Times New Roman" panose="02020603050405020304" pitchFamily="18" charset="0"/>
                <a:cs typeface="Times New Roman" panose="02020603050405020304" pitchFamily="18" charset="0"/>
              </a:rPr>
              <a:t>Under the guidance of,</a:t>
            </a:r>
          </a:p>
          <a:p>
            <a:r>
              <a:rPr lang="en-US" sz="1600" dirty="0">
                <a:latin typeface="Times New Roman" panose="02020603050405020304" pitchFamily="18" charset="0"/>
                <a:cs typeface="Times New Roman" panose="02020603050405020304" pitchFamily="18" charset="0"/>
              </a:rPr>
              <a:t>Dr. B. </a:t>
            </a:r>
            <a:r>
              <a:rPr lang="en-US" sz="1600" dirty="0" err="1">
                <a:latin typeface="Times New Roman" panose="02020603050405020304" pitchFamily="18" charset="0"/>
                <a:cs typeface="Times New Roman" panose="02020603050405020304" pitchFamily="18" charset="0"/>
              </a:rPr>
              <a:t>Nagi</a:t>
            </a:r>
            <a:r>
              <a:rPr lang="en-US" sz="1600" dirty="0">
                <a:latin typeface="Times New Roman" panose="02020603050405020304" pitchFamily="18" charset="0"/>
                <a:cs typeface="Times New Roman" panose="02020603050405020304" pitchFamily="18" charset="0"/>
              </a:rPr>
              <a:t> Reddy </a:t>
            </a:r>
            <a:r>
              <a:rPr lang="en-US" sz="1600" baseline="-25000" dirty="0" err="1">
                <a:latin typeface="Times New Roman" panose="02020603050405020304" pitchFamily="18" charset="0"/>
                <a:cs typeface="Times New Roman" panose="02020603050405020304" pitchFamily="18" charset="0"/>
              </a:rPr>
              <a:t>M.Tech</a:t>
            </a:r>
            <a:r>
              <a:rPr lang="en-US" sz="1600" baseline="-25000" dirty="0">
                <a:latin typeface="Times New Roman" panose="02020603050405020304" pitchFamily="18" charset="0"/>
                <a:cs typeface="Times New Roman" panose="02020603050405020304" pitchFamily="18" charset="0"/>
              </a:rPr>
              <a:t>, PhD, MISRD</a:t>
            </a:r>
          </a:p>
          <a:p>
            <a:r>
              <a:rPr lang="en-US" sz="1600" dirty="0">
                <a:latin typeface="Times New Roman" panose="02020603050405020304" pitchFamily="18" charset="0"/>
                <a:cs typeface="Times New Roman" panose="02020603050405020304" pitchFamily="18" charset="0"/>
              </a:rPr>
              <a:t>Associate Professor</a:t>
            </a:r>
          </a:p>
          <a:p>
            <a:pPr marL="12700">
              <a:lnSpc>
                <a:spcPct val="100000"/>
              </a:lnSpc>
              <a:spcBef>
                <a:spcPts val="130"/>
              </a:spcBef>
            </a:pPr>
            <a:endParaRPr sz="3200" dirty="0">
              <a:latin typeface="Cambria"/>
              <a:cs typeface="Cambria"/>
            </a:endParaRPr>
          </a:p>
        </p:txBody>
      </p:sp>
      <p:pic>
        <p:nvPicPr>
          <p:cNvPr id="5" name="object 5"/>
          <p:cNvPicPr/>
          <p:nvPr/>
        </p:nvPicPr>
        <p:blipFill>
          <a:blip r:embed="rId2" cstate="print"/>
          <a:stretch>
            <a:fillRect/>
          </a:stretch>
        </p:blipFill>
        <p:spPr>
          <a:xfrm>
            <a:off x="457200" y="609600"/>
            <a:ext cx="8305800" cy="1142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gnana Bharathi Institute of Technology - VBIT on Twitter: &quot;Automotive  enthusiasts of our college learn insights from the industry expert  Mr.Sunder Iyer in a workshop organised by Design Arena of Mechanical  Department">
            <a:extLst>
              <a:ext uri="{FF2B5EF4-FFF2-40B4-BE49-F238E27FC236}">
                <a16:creationId xmlns:a16="http://schemas.microsoft.com/office/drawing/2014/main" id="{49998786-EDC4-D90E-B7ED-32A26E8AC99C}"/>
              </a:ext>
            </a:extLst>
          </p:cNvPr>
          <p:cNvPicPr>
            <a:picLocks noChangeAspect="1" noChangeArrowheads="1"/>
          </p:cNvPicPr>
          <p:nvPr/>
        </p:nvPicPr>
        <p:blipFill>
          <a:blip r:embed="rId2" cstate="print"/>
          <a:srcRect l="25002" t="10156" r="24478" b="36719"/>
          <a:stretch/>
        </p:blipFill>
        <p:spPr bwMode="auto">
          <a:xfrm>
            <a:off x="167481" y="6123803"/>
            <a:ext cx="579438" cy="609600"/>
          </a:xfrm>
          <a:prstGeom prst="rect">
            <a:avLst/>
          </a:prstGeom>
          <a:noFill/>
          <a:ln>
            <a:noFill/>
          </a:ln>
        </p:spPr>
      </p:pic>
      <p:sp>
        <p:nvSpPr>
          <p:cNvPr id="6" name="Content Placeholder 5"/>
          <p:cNvSpPr>
            <a:spLocks noGrp="1"/>
          </p:cNvSpPr>
          <p:nvPr>
            <p:ph idx="1"/>
          </p:nvPr>
        </p:nvSpPr>
        <p:spPr>
          <a:xfrm>
            <a:off x="457200" y="914401"/>
            <a:ext cx="8229600" cy="5029200"/>
          </a:xfrm>
        </p:spPr>
        <p:txBody>
          <a:bodyPr>
            <a:normAutofit/>
          </a:bodyPr>
          <a:lstStyle/>
          <a:p>
            <a:pPr>
              <a:buNone/>
            </a:pPr>
            <a:r>
              <a:rPr lang="en-IN" sz="2400" b="1" dirty="0">
                <a:latin typeface="Times New Roman" pitchFamily="18" charset="0"/>
                <a:cs typeface="Times New Roman" pitchFamily="18" charset="0"/>
              </a:rPr>
              <a:t>Capacitor Equations:</a:t>
            </a:r>
          </a:p>
          <a:p>
            <a:pPr>
              <a:buNone/>
            </a:pPr>
            <a:endParaRPr lang="en-IN" sz="1800" b="1"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pPr>
              <a:buFont typeface="Wingdings" panose="05000000000000000000" pitchFamily="2" charset="2"/>
              <a:buChar char="Ø"/>
            </a:pPr>
            <a:r>
              <a:rPr lang="en-IN" sz="1800" b="1" dirty="0">
                <a:latin typeface="Times New Roman" pitchFamily="18" charset="0"/>
                <a:cs typeface="Times New Roman" pitchFamily="18" charset="0"/>
              </a:rPr>
              <a:t>   Capacitor C</a:t>
            </a:r>
            <a:r>
              <a:rPr lang="en-IN" sz="1800" b="1" baseline="-25000" dirty="0">
                <a:latin typeface="Times New Roman" pitchFamily="18" charset="0"/>
                <a:cs typeface="Times New Roman" pitchFamily="18" charset="0"/>
              </a:rPr>
              <a:t>X</a:t>
            </a:r>
            <a:r>
              <a:rPr lang="en-IN" sz="1800" b="1" dirty="0">
                <a:latin typeface="Times New Roman" pitchFamily="18" charset="0"/>
                <a:cs typeface="Times New Roman" pitchFamily="18" charset="0"/>
              </a:rPr>
              <a:t> design:</a:t>
            </a:r>
            <a:endParaRPr lang="en-US" sz="1800" b="1" baseline="-25000" dirty="0">
              <a:latin typeface="Times New Roman" pitchFamily="18" charset="0"/>
              <a:cs typeface="Times New Roman" pitchFamily="18" charset="0"/>
            </a:endParaRPr>
          </a:p>
        </p:txBody>
      </p:sp>
      <p:sp>
        <p:nvSpPr>
          <p:cNvPr id="7" name="Rectangle 6"/>
          <p:cNvSpPr/>
          <p:nvPr/>
        </p:nvSpPr>
        <p:spPr>
          <a:xfrm>
            <a:off x="5638800" y="152400"/>
            <a:ext cx="3505200" cy="276999"/>
          </a:xfrm>
          <a:prstGeom prst="rect">
            <a:avLst/>
          </a:prstGeom>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B6047D-C02F-92BA-3099-F8B08FA33E34}"/>
                  </a:ext>
                </a:extLst>
              </p:cNvPr>
              <p:cNvSpPr txBox="1"/>
              <p:nvPr/>
            </p:nvSpPr>
            <p:spPr>
              <a:xfrm>
                <a:off x="925513" y="2509422"/>
                <a:ext cx="8294686" cy="659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𝐿𝑋</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𝑇𝑠</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8∆</m:t>
                          </m:r>
                          <m:sSub>
                            <m:sSubPr>
                              <m:ctrlPr>
                                <a:rPr lang="en-IN" sz="1800" i="1">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𝜐</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𝐶𝑋</m:t>
                              </m:r>
                            </m:sub>
                          </m:sSub>
                        </m:den>
                      </m:f>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dirty="0"/>
              </a:p>
            </p:txBody>
          </p:sp>
        </mc:Choice>
        <mc:Fallback xmlns="">
          <p:sp>
            <p:nvSpPr>
              <p:cNvPr id="3" name="TextBox 2">
                <a:extLst>
                  <a:ext uri="{FF2B5EF4-FFF2-40B4-BE49-F238E27FC236}">
                    <a16:creationId xmlns:a16="http://schemas.microsoft.com/office/drawing/2014/main" id="{CFB6047D-C02F-92BA-3099-F8B08FA33E34}"/>
                  </a:ext>
                </a:extLst>
              </p:cNvPr>
              <p:cNvSpPr txBox="1">
                <a:spLocks noRot="1" noChangeAspect="1" noMove="1" noResize="1" noEditPoints="1" noAdjustHandles="1" noChangeArrowheads="1" noChangeShapeType="1" noTextEdit="1"/>
              </p:cNvSpPr>
              <p:nvPr/>
            </p:nvSpPr>
            <p:spPr>
              <a:xfrm>
                <a:off x="925513" y="2509422"/>
                <a:ext cx="8294686" cy="65986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22A519-475D-46F5-CF32-442F8B836F49}"/>
                  </a:ext>
                </a:extLst>
              </p:cNvPr>
              <p:cNvSpPr txBox="1"/>
              <p:nvPr/>
            </p:nvSpPr>
            <p:spPr>
              <a:xfrm>
                <a:off x="990599" y="4348578"/>
                <a:ext cx="7924799" cy="534249"/>
              </a:xfrm>
              <a:prstGeom prst="rect">
                <a:avLst/>
              </a:prstGeom>
              <a:noFill/>
            </p:spPr>
            <p:txBody>
              <a:bodyPr wrap="square">
                <a:spAutoFit/>
              </a:bodyPr>
              <a:lstStyle/>
              <a:p>
                <a:r>
                  <a:rPr lang="en-IN" sz="1800" dirty="0">
                    <a:solidFill>
                      <a:srgbClr val="000000"/>
                    </a:solidFill>
                    <a:effectLst/>
                    <a:ea typeface="Calibri" panose="020F0502020204030204" pitchFamily="34" charset="0"/>
                    <a:cs typeface="Times New Roman" panose="02020603050405020304" pitchFamily="18" charset="0"/>
                  </a:rPr>
                  <a:t> </a:t>
                </a:r>
                <a14:m>
                  <m:oMath xmlns:m="http://schemas.openxmlformats.org/officeDocument/2006/math">
                    <m:r>
                      <a:rPr lang="en-IN"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IN" sz="1800" b="0" i="1" baseline="-250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𝑌</m:t>
                    </m:r>
                    <m:r>
                      <a:rPr lang="en-IN"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i="1">
                            <a:solidFill>
                              <a:srgbClr val="000000"/>
                            </a:solidFill>
                            <a:effectLst/>
                            <a:latin typeface="Cambria Math" panose="020405030504060302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𝑉𝑜</m:t>
                            </m:r>
                          </m:num>
                          <m:den>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1800" i="1">
                                    <a:solidFill>
                                      <a:srgbClr val="000000"/>
                                    </a:solidFill>
                                    <a:effectLst/>
                                    <a:latin typeface="Cambria Math" panose="02040503050406030204" pitchFamily="18" charset="0"/>
                                    <a:cs typeface="Times New Roman" panose="02020603050405020304" pitchFamily="18" charset="0"/>
                                  </a:rPr>
                                </m:ctrlPr>
                              </m:sSubPr>
                              <m:e>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𝜐</m:t>
                                </m:r>
                              </m:e>
                              <m:sub>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𝑜</m:t>
                                </m:r>
                              </m:sub>
                            </m:sSub>
                          </m:den>
                        </m:f>
                      </m:e>
                    </m:d>
                  </m:oMath>
                </a14:m>
                <a:r>
                  <a:rPr lang="en-IN" sz="1800" dirty="0">
                    <a:solidFill>
                      <a:srgbClr val="000000"/>
                    </a:solidFill>
                    <a:effectLst/>
                    <a:latin typeface="Times New Roman" panose="02020603050405020304" pitchFamily="18" charset="0"/>
                    <a:ea typeface="Times New Roman" panose="02020603050405020304" pitchFamily="18" charset="0"/>
                  </a:rPr>
                  <a:t>DTs                                                                                       …(5) </a:t>
                </a:r>
                <a:endParaRPr lang="en-IN" dirty="0"/>
              </a:p>
            </p:txBody>
          </p:sp>
        </mc:Choice>
        <mc:Fallback xmlns="">
          <p:sp>
            <p:nvSpPr>
              <p:cNvPr id="8" name="TextBox 7">
                <a:extLst>
                  <a:ext uri="{FF2B5EF4-FFF2-40B4-BE49-F238E27FC236}">
                    <a16:creationId xmlns:a16="http://schemas.microsoft.com/office/drawing/2014/main" id="{9922A519-475D-46F5-CF32-442F8B836F49}"/>
                  </a:ext>
                </a:extLst>
              </p:cNvPr>
              <p:cNvSpPr txBox="1">
                <a:spLocks noRot="1" noChangeAspect="1" noMove="1" noResize="1" noEditPoints="1" noAdjustHandles="1" noChangeArrowheads="1" noChangeShapeType="1" noTextEdit="1"/>
              </p:cNvSpPr>
              <p:nvPr/>
            </p:nvSpPr>
            <p:spPr>
              <a:xfrm>
                <a:off x="990599" y="4348578"/>
                <a:ext cx="7924799" cy="534249"/>
              </a:xfrm>
              <a:prstGeom prst="rect">
                <a:avLst/>
              </a:prstGeom>
              <a:blipFill>
                <a:blip r:embed="rId4"/>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A3FEEC3-D660-769A-38A9-DE70610CC41D}"/>
              </a:ext>
            </a:extLst>
          </p:cNvPr>
          <p:cNvSpPr txBox="1"/>
          <p:nvPr/>
        </p:nvSpPr>
        <p:spPr>
          <a:xfrm>
            <a:off x="457200" y="3657600"/>
            <a:ext cx="4572000" cy="46339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Gautami" panose="020B0502040204020203" pitchFamily="34" charset="0"/>
              </a:rPr>
              <a:t>   Capacitor </a:t>
            </a:r>
            <a:r>
              <a:rPr lang="en-IN" sz="1800" b="1" i="1" dirty="0">
                <a:effectLst/>
                <a:latin typeface="Times New Roman" panose="02020603050405020304" pitchFamily="18" charset="0"/>
                <a:ea typeface="Calibri" panose="020F0502020204030204" pitchFamily="34" charset="0"/>
                <a:cs typeface="Gautami" panose="020B0502040204020203" pitchFamily="34" charset="0"/>
              </a:rPr>
              <a:t>C</a:t>
            </a:r>
            <a:r>
              <a:rPr lang="en-IN" sz="1800" b="1" i="1" baseline="-25000" dirty="0">
                <a:effectLst/>
                <a:latin typeface="Times New Roman" panose="02020603050405020304" pitchFamily="18" charset="0"/>
                <a:ea typeface="Calibri" panose="020F0502020204030204" pitchFamily="34" charset="0"/>
                <a:cs typeface="Gautami" panose="020B0502040204020203" pitchFamily="34" charset="0"/>
              </a:rPr>
              <a:t>Y</a:t>
            </a:r>
            <a:r>
              <a:rPr lang="en-IN" sz="1800" b="1" baseline="-250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b="1" dirty="0">
                <a:effectLst/>
                <a:latin typeface="Times New Roman" panose="02020603050405020304" pitchFamily="18" charset="0"/>
                <a:ea typeface="Calibri" panose="020F0502020204030204" pitchFamily="34" charset="0"/>
                <a:cs typeface="Gautami" panose="020B0502040204020203" pitchFamily="34" charset="0"/>
              </a:rPr>
              <a:t>Design:</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31676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699"/>
            <a:ext cx="8229600" cy="1143000"/>
          </a:xfrm>
        </p:spPr>
        <p:txBody>
          <a:bodyPr/>
          <a:lstStyle/>
          <a:p>
            <a:r>
              <a:rPr lang="en-IN" dirty="0">
                <a:latin typeface="Times New Roman" pitchFamily="18" charset="0"/>
                <a:cs typeface="Times New Roman" pitchFamily="18" charset="0"/>
              </a:rPr>
              <a:t>Components</a:t>
            </a:r>
            <a:endParaRPr lang="en-US" dirty="0">
              <a:latin typeface="Times New Roman" pitchFamily="18" charset="0"/>
              <a:cs typeface="Times New Roman" pitchFamily="18" charset="0"/>
            </a:endParaRPr>
          </a:p>
        </p:txBody>
      </p:sp>
      <p:graphicFrame>
        <p:nvGraphicFramePr>
          <p:cNvPr id="5" name="Content Placeholder 4">
            <a:extLst>
              <a:ext uri="{FF2B5EF4-FFF2-40B4-BE49-F238E27FC236}">
                <a16:creationId xmlns:a16="http://schemas.microsoft.com/office/drawing/2014/main" id="{4C962B49-A166-48B5-8110-8C22ACB0F75B}"/>
              </a:ext>
            </a:extLst>
          </p:cNvPr>
          <p:cNvGraphicFramePr>
            <a:graphicFrameLocks noGrp="1"/>
          </p:cNvGraphicFramePr>
          <p:nvPr>
            <p:ph idx="1"/>
            <p:extLst>
              <p:ext uri="{D42A27DB-BD31-4B8C-83A1-F6EECF244321}">
                <p14:modId xmlns:p14="http://schemas.microsoft.com/office/powerpoint/2010/main" val="378454101"/>
              </p:ext>
            </p:extLst>
          </p:nvPr>
        </p:nvGraphicFramePr>
        <p:xfrm>
          <a:off x="762000" y="1417638"/>
          <a:ext cx="7543800" cy="4449768"/>
        </p:xfrm>
        <a:graphic>
          <a:graphicData uri="http://schemas.openxmlformats.org/drawingml/2006/table">
            <a:tbl>
              <a:tblPr firstRow="1" firstCol="1" bandRow="1">
                <a:tableStyleId>{5940675A-B579-460E-94D1-54222C63F5DA}</a:tableStyleId>
              </a:tblPr>
              <a:tblGrid>
                <a:gridCol w="2514600">
                  <a:extLst>
                    <a:ext uri="{9D8B030D-6E8A-4147-A177-3AD203B41FA5}">
                      <a16:colId xmlns:a16="http://schemas.microsoft.com/office/drawing/2014/main" val="563248445"/>
                    </a:ext>
                  </a:extLst>
                </a:gridCol>
                <a:gridCol w="2514600">
                  <a:extLst>
                    <a:ext uri="{9D8B030D-6E8A-4147-A177-3AD203B41FA5}">
                      <a16:colId xmlns:a16="http://schemas.microsoft.com/office/drawing/2014/main" val="1115613908"/>
                    </a:ext>
                  </a:extLst>
                </a:gridCol>
                <a:gridCol w="2514600">
                  <a:extLst>
                    <a:ext uri="{9D8B030D-6E8A-4147-A177-3AD203B41FA5}">
                      <a16:colId xmlns:a16="http://schemas.microsoft.com/office/drawing/2014/main" val="2119002739"/>
                    </a:ext>
                  </a:extLst>
                </a:gridCol>
              </a:tblGrid>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Component</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b="1" dirty="0">
                          <a:effectLst/>
                          <a:latin typeface="Times New Roman" pitchFamily="18" charset="0"/>
                          <a:cs typeface="Times New Roman" pitchFamily="18" charset="0"/>
                        </a:rPr>
                        <a:t>Description</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b="1" dirty="0">
                          <a:effectLst/>
                          <a:latin typeface="Times New Roman" pitchFamily="18" charset="0"/>
                          <a:cs typeface="Times New Roman" pitchFamily="18" charset="0"/>
                        </a:rPr>
                        <a:t>Specification</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915850326"/>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V</a:t>
                      </a:r>
                      <a:r>
                        <a:rPr lang="en-US" sz="1600" b="1" baseline="-25000" dirty="0">
                          <a:effectLst/>
                          <a:latin typeface="Times New Roman" pitchFamily="18" charset="0"/>
                          <a:cs typeface="Times New Roman" pitchFamily="18" charset="0"/>
                        </a:rPr>
                        <a:t>in</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Input Voltage</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20V</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186521999"/>
                  </a:ext>
                </a:extLst>
              </a:tr>
              <a:tr h="370814">
                <a:tc>
                  <a:txBody>
                    <a:bodyPr/>
                    <a:lstStyle/>
                    <a:p>
                      <a:pPr algn="ctr">
                        <a:lnSpc>
                          <a:spcPct val="115000"/>
                        </a:lnSpc>
                        <a:spcAft>
                          <a:spcPts val="1000"/>
                        </a:spcAft>
                      </a:pPr>
                      <a:r>
                        <a:rPr lang="en-US" sz="1600" b="1">
                          <a:effectLst/>
                          <a:latin typeface="Times New Roman" pitchFamily="18" charset="0"/>
                          <a:cs typeface="Times New Roman" pitchFamily="18" charset="0"/>
                        </a:rPr>
                        <a:t>V</a:t>
                      </a:r>
                      <a:r>
                        <a:rPr lang="en-US" sz="1600" b="1" baseline="-25000">
                          <a:effectLst/>
                          <a:latin typeface="Times New Roman" pitchFamily="18" charset="0"/>
                          <a:cs typeface="Times New Roman" pitchFamily="18" charset="0"/>
                        </a:rPr>
                        <a:t>0</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Output Voltage</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60V</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385280708"/>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L</a:t>
                      </a:r>
                      <a:r>
                        <a:rPr lang="en-US" sz="1600" b="1" baseline="-25000" dirty="0">
                          <a:effectLst/>
                          <a:latin typeface="Times New Roman" pitchFamily="18" charset="0"/>
                          <a:cs typeface="Times New Roman" pitchFamily="18" charset="0"/>
                        </a:rPr>
                        <a:t>X</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Inductor</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11.33µH</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972673054"/>
                  </a:ext>
                </a:extLst>
              </a:tr>
              <a:tr h="370814">
                <a:tc>
                  <a:txBody>
                    <a:bodyPr/>
                    <a:lstStyle/>
                    <a:p>
                      <a:pPr algn="ctr">
                        <a:lnSpc>
                          <a:spcPct val="115000"/>
                        </a:lnSpc>
                        <a:spcAft>
                          <a:spcPts val="1000"/>
                        </a:spcAft>
                      </a:pPr>
                      <a:r>
                        <a:rPr lang="en-US" sz="1600" b="1">
                          <a:effectLst/>
                          <a:latin typeface="Times New Roman" pitchFamily="18" charset="0"/>
                          <a:cs typeface="Times New Roman" pitchFamily="18" charset="0"/>
                        </a:rPr>
                        <a:t>L</a:t>
                      </a:r>
                      <a:r>
                        <a:rPr lang="en-US" sz="1600" b="1" baseline="-25000">
                          <a:effectLst/>
                          <a:latin typeface="Times New Roman" pitchFamily="18" charset="0"/>
                          <a:cs typeface="Times New Roman" pitchFamily="18" charset="0"/>
                        </a:rPr>
                        <a:t>Y </a:t>
                      </a:r>
                      <a:r>
                        <a:rPr lang="en-US" sz="1600" b="1">
                          <a:effectLst/>
                          <a:latin typeface="Times New Roman" pitchFamily="18" charset="0"/>
                          <a:cs typeface="Times New Roman" pitchFamily="18" charset="0"/>
                        </a:rPr>
                        <a:t>,L</a:t>
                      </a:r>
                      <a:r>
                        <a:rPr lang="en-US" sz="1600" b="1" baseline="-25000">
                          <a:effectLst/>
                          <a:latin typeface="Times New Roman" pitchFamily="18" charset="0"/>
                          <a:cs typeface="Times New Roman" pitchFamily="18" charset="0"/>
                        </a:rPr>
                        <a:t>Z</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Inductors</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17.17µH</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967040515"/>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C</a:t>
                      </a:r>
                      <a:r>
                        <a:rPr lang="en-US" sz="1600" b="1" baseline="-25000" dirty="0">
                          <a:effectLst/>
                          <a:latin typeface="Times New Roman" pitchFamily="18" charset="0"/>
                          <a:cs typeface="Times New Roman" pitchFamily="18" charset="0"/>
                        </a:rPr>
                        <a:t>X</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Input Capacitor</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20.83µF</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441474600"/>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C</a:t>
                      </a:r>
                      <a:r>
                        <a:rPr lang="en-US" sz="1600" b="1" baseline="-25000" dirty="0">
                          <a:effectLst/>
                          <a:latin typeface="Times New Roman" pitchFamily="18" charset="0"/>
                          <a:cs typeface="Times New Roman" pitchFamily="18" charset="0"/>
                        </a:rPr>
                        <a:t>Y</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Output Capacitor</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34 µF</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4123910613"/>
                  </a:ext>
                </a:extLst>
              </a:tr>
              <a:tr h="370814">
                <a:tc>
                  <a:txBody>
                    <a:bodyPr/>
                    <a:lstStyle/>
                    <a:p>
                      <a:pPr algn="ctr">
                        <a:lnSpc>
                          <a:spcPct val="115000"/>
                        </a:lnSpc>
                        <a:spcAft>
                          <a:spcPts val="1000"/>
                        </a:spcAft>
                      </a:pPr>
                      <a:r>
                        <a:rPr lang="en-IN" sz="1600" b="1">
                          <a:effectLst/>
                          <a:latin typeface="Times New Roman" pitchFamily="18" charset="0"/>
                          <a:ea typeface="Calibri" panose="020F0502020204030204" pitchFamily="34" charset="0"/>
                          <a:cs typeface="Times New Roman" pitchFamily="18" charset="0"/>
                        </a:rPr>
                        <a:t>R</a:t>
                      </a:r>
                      <a:r>
                        <a:rPr lang="en-IN" sz="1600" b="1" baseline="-25000">
                          <a:effectLst/>
                          <a:latin typeface="Times New Roman" pitchFamily="18" charset="0"/>
                          <a:ea typeface="Calibri" panose="020F0502020204030204" pitchFamily="34" charset="0"/>
                          <a:cs typeface="Times New Roman" pitchFamily="18" charset="0"/>
                        </a:rPr>
                        <a:t>0</a:t>
                      </a:r>
                      <a:endParaRPr lang="en-IN" sz="1600" b="1" baseline="-250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mn-ea"/>
                          <a:cs typeface="Times New Roman" pitchFamily="18" charset="0"/>
                        </a:rPr>
                        <a:t>Resistor</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Calibri" panose="020F0502020204030204" pitchFamily="34" charset="0"/>
                          <a:cs typeface="Times New Roman" pitchFamily="18" charset="0"/>
                        </a:rPr>
                        <a:t>1.44</a:t>
                      </a:r>
                      <a:r>
                        <a:rPr lang="en-IN" sz="1600">
                          <a:effectLst/>
                          <a:latin typeface="Times New Roman" panose="02020603050405020304" pitchFamily="18" charset="0"/>
                          <a:cs typeface="Times New Roman" panose="02020603050405020304" pitchFamily="18" charset="0"/>
                        </a:rPr>
                        <a:t>Ω</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721341133"/>
                  </a:ext>
                </a:extLst>
              </a:tr>
              <a:tr h="370814">
                <a:tc>
                  <a:txBody>
                    <a:bodyPr/>
                    <a:lstStyle/>
                    <a:p>
                      <a:pPr algn="ctr">
                        <a:lnSpc>
                          <a:spcPct val="115000"/>
                        </a:lnSpc>
                        <a:spcAft>
                          <a:spcPts val="1000"/>
                        </a:spcAft>
                      </a:pPr>
                      <a:r>
                        <a:rPr lang="en-IN" sz="1600" b="1">
                          <a:effectLst/>
                          <a:latin typeface="Times New Roman" pitchFamily="18" charset="0"/>
                          <a:ea typeface="Calibri" panose="020F0502020204030204" pitchFamily="34" charset="0"/>
                          <a:cs typeface="Times New Roman" pitchFamily="18" charset="0"/>
                        </a:rPr>
                        <a:t>M(D)</a:t>
                      </a:r>
                      <a:r>
                        <a:rPr lang="en-IN" sz="1600" b="1" baseline="0">
                          <a:effectLst/>
                          <a:latin typeface="Times New Roman" pitchFamily="18" charset="0"/>
                          <a:ea typeface="Calibri" panose="020F0502020204030204" pitchFamily="34" charset="0"/>
                          <a:cs typeface="Times New Roman" pitchFamily="18" charset="0"/>
                        </a:rPr>
                        <a:t> = V</a:t>
                      </a:r>
                      <a:r>
                        <a:rPr lang="en-IN" sz="1600" b="1" baseline="-25000">
                          <a:effectLst/>
                          <a:latin typeface="Times New Roman" pitchFamily="18" charset="0"/>
                          <a:ea typeface="Calibri" panose="020F0502020204030204" pitchFamily="34" charset="0"/>
                          <a:cs typeface="Times New Roman" pitchFamily="18" charset="0"/>
                        </a:rPr>
                        <a:t>0</a:t>
                      </a:r>
                      <a:r>
                        <a:rPr lang="en-IN" sz="1600" b="1" baseline="0">
                          <a:effectLst/>
                          <a:latin typeface="Times New Roman" pitchFamily="18" charset="0"/>
                          <a:ea typeface="Calibri" panose="020F0502020204030204" pitchFamily="34" charset="0"/>
                          <a:cs typeface="Times New Roman" pitchFamily="18" charset="0"/>
                        </a:rPr>
                        <a:t>/V</a:t>
                      </a:r>
                      <a:r>
                        <a:rPr lang="en-IN" sz="1600" b="1" baseline="-25000">
                          <a:effectLst/>
                          <a:latin typeface="Times New Roman" pitchFamily="18" charset="0"/>
                          <a:ea typeface="Calibri" panose="020F0502020204030204" pitchFamily="34" charset="0"/>
                          <a:cs typeface="Times New Roman" pitchFamily="18" charset="0"/>
                        </a:rPr>
                        <a:t>in</a:t>
                      </a:r>
                      <a:endParaRPr lang="en-IN" sz="1600" b="1" baseline="-250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Calibri" panose="020F0502020204030204" pitchFamily="34" charset="0"/>
                          <a:cs typeface="Times New Roman" pitchFamily="18" charset="0"/>
                        </a:rPr>
                        <a:t>Gain</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Calibri" panose="020F0502020204030204" pitchFamily="34" charset="0"/>
                          <a:cs typeface="Times New Roman" pitchFamily="18" charset="0"/>
                        </a:rPr>
                        <a:t>3</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445282320"/>
                  </a:ext>
                </a:extLst>
              </a:tr>
              <a:tr h="370814">
                <a:tc>
                  <a:txBody>
                    <a:bodyPr/>
                    <a:lstStyle/>
                    <a:p>
                      <a:pPr algn="ctr">
                        <a:lnSpc>
                          <a:spcPct val="115000"/>
                        </a:lnSpc>
                        <a:spcAft>
                          <a:spcPts val="1000"/>
                        </a:spcAft>
                      </a:pPr>
                      <a:r>
                        <a:rPr lang="en-IN" sz="1600" b="1">
                          <a:effectLst/>
                          <a:latin typeface="Times New Roman" pitchFamily="18" charset="0"/>
                          <a:ea typeface="Calibri" panose="020F0502020204030204" pitchFamily="34" charset="0"/>
                          <a:cs typeface="Times New Roman" pitchFamily="18" charset="0"/>
                        </a:rPr>
                        <a:t>D</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mn-ea"/>
                          <a:cs typeface="Times New Roman" pitchFamily="18" charset="0"/>
                        </a:rPr>
                        <a:t>Duty</a:t>
                      </a:r>
                      <a:r>
                        <a:rPr lang="en-IN" sz="1600" baseline="0">
                          <a:effectLst/>
                          <a:latin typeface="Times New Roman" pitchFamily="18" charset="0"/>
                          <a:ea typeface="+mn-ea"/>
                          <a:cs typeface="Times New Roman" pitchFamily="18" charset="0"/>
                        </a:rPr>
                        <a:t> Ratio</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IN" sz="1600">
                          <a:effectLst/>
                          <a:latin typeface="Times New Roman" pitchFamily="18" charset="0"/>
                          <a:ea typeface="Calibri" panose="020F0502020204030204" pitchFamily="34" charset="0"/>
                          <a:cs typeface="Times New Roman" pitchFamily="18" charset="0"/>
                        </a:rPr>
                        <a:t>0.34</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91850367"/>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F</a:t>
                      </a:r>
                      <a:r>
                        <a:rPr lang="en-US" sz="1600" b="1" baseline="-25000" dirty="0">
                          <a:effectLst/>
                          <a:latin typeface="Times New Roman" pitchFamily="18" charset="0"/>
                          <a:cs typeface="Times New Roman" pitchFamily="18" charset="0"/>
                        </a:rPr>
                        <a:t>S</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Switching Frequency</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60000Hz</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834091348"/>
                  </a:ext>
                </a:extLst>
              </a:tr>
              <a:tr h="370814">
                <a:tc>
                  <a:txBody>
                    <a:bodyPr/>
                    <a:lstStyle/>
                    <a:p>
                      <a:pPr algn="ctr">
                        <a:lnSpc>
                          <a:spcPct val="115000"/>
                        </a:lnSpc>
                        <a:spcAft>
                          <a:spcPts val="1000"/>
                        </a:spcAft>
                      </a:pPr>
                      <a:r>
                        <a:rPr lang="en-US" sz="1600" b="1" dirty="0">
                          <a:effectLst/>
                          <a:latin typeface="Times New Roman" pitchFamily="18" charset="0"/>
                          <a:cs typeface="Times New Roman" pitchFamily="18" charset="0"/>
                        </a:rPr>
                        <a:t>P</a:t>
                      </a:r>
                      <a:r>
                        <a:rPr lang="en-US" sz="1600" b="1" baseline="-25000" dirty="0">
                          <a:effectLst/>
                          <a:latin typeface="Times New Roman" pitchFamily="18" charset="0"/>
                          <a:cs typeface="Times New Roman" pitchFamily="18" charset="0"/>
                        </a:rPr>
                        <a:t>0</a:t>
                      </a:r>
                      <a:endParaRPr lang="en-IN" sz="16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a:effectLst/>
                          <a:latin typeface="Times New Roman" pitchFamily="18" charset="0"/>
                          <a:cs typeface="Times New Roman" pitchFamily="18" charset="0"/>
                        </a:rPr>
                        <a:t>Rated Output Power</a:t>
                      </a:r>
                      <a:endParaRPr lang="en-IN" sz="16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1000"/>
                        </a:spcAft>
                      </a:pPr>
                      <a:r>
                        <a:rPr lang="en-US" sz="1600" dirty="0">
                          <a:effectLst/>
                          <a:latin typeface="Times New Roman" pitchFamily="18" charset="0"/>
                          <a:cs typeface="Times New Roman" pitchFamily="18" charset="0"/>
                        </a:rPr>
                        <a:t>2500W</a:t>
                      </a:r>
                      <a:endParaRPr lang="en-IN" sz="16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690755635"/>
                  </a:ext>
                </a:extLst>
              </a:tr>
            </a:tbl>
          </a:graphicData>
        </a:graphic>
      </p:graphicFrame>
      <p:sp>
        <p:nvSpPr>
          <p:cNvPr id="4" name="Rectangle 3"/>
          <p:cNvSpPr/>
          <p:nvPr/>
        </p:nvSpPr>
        <p:spPr>
          <a:xfrm>
            <a:off x="5715000" y="76200"/>
            <a:ext cx="3429000" cy="276999"/>
          </a:xfrm>
          <a:prstGeom prst="rect">
            <a:avLst/>
          </a:prstGeom>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a:extLst>
              <a:ext uri="{FF2B5EF4-FFF2-40B4-BE49-F238E27FC236}">
                <a16:creationId xmlns:a16="http://schemas.microsoft.com/office/drawing/2014/main" id="{FD5BA138-3D8A-74B5-C889-E74082E16773}"/>
              </a:ext>
            </a:extLst>
          </p:cNvPr>
          <p:cNvPicPr>
            <a:picLocks noChangeAspect="1" noChangeArrowheads="1"/>
          </p:cNvPicPr>
          <p:nvPr/>
        </p:nvPicPr>
        <p:blipFill>
          <a:blip r:embed="rId2" cstate="print"/>
          <a:srcRect l="25002" t="10156" r="24478" b="36719"/>
          <a:stretch/>
        </p:blipFill>
        <p:spPr bwMode="auto">
          <a:xfrm>
            <a:off x="152400" y="6124122"/>
            <a:ext cx="579438" cy="609600"/>
          </a:xfrm>
          <a:prstGeom prst="rect">
            <a:avLst/>
          </a:prstGeom>
          <a:noFill/>
          <a:ln>
            <a:noFill/>
          </a:ln>
        </p:spPr>
      </p:pic>
      <p:sp>
        <p:nvSpPr>
          <p:cNvPr id="7" name="TextBox 6">
            <a:extLst>
              <a:ext uri="{FF2B5EF4-FFF2-40B4-BE49-F238E27FC236}">
                <a16:creationId xmlns:a16="http://schemas.microsoft.com/office/drawing/2014/main" id="{4D784C24-A820-CAC9-0934-480B0E213091}"/>
              </a:ext>
            </a:extLst>
          </p:cNvPr>
          <p:cNvSpPr txBox="1"/>
          <p:nvPr/>
        </p:nvSpPr>
        <p:spPr>
          <a:xfrm>
            <a:off x="2590800" y="6055055"/>
            <a:ext cx="4572000" cy="338554"/>
          </a:xfrm>
          <a:prstGeom prst="rect">
            <a:avLst/>
          </a:prstGeom>
          <a:noFill/>
        </p:spPr>
        <p:txBody>
          <a:bodyPr wrap="square">
            <a:spAutoFit/>
          </a:bodyPr>
          <a:lstStyle/>
          <a:p>
            <a:pPr algn="ctr"/>
            <a:r>
              <a:rPr lang="en-US" sz="1600" i="1" dirty="0">
                <a:latin typeface="Times New Roman" pitchFamily="18" charset="0"/>
                <a:cs typeface="Times New Roman" pitchFamily="18" charset="0"/>
              </a:rPr>
              <a:t>Table 1: Components of proposed converter</a:t>
            </a:r>
            <a:endParaRPr lang="en-IN" sz="16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075" y="464640"/>
            <a:ext cx="8569325" cy="693780"/>
          </a:xfrm>
          <a:prstGeom prst="rect">
            <a:avLst/>
          </a:prstGeom>
        </p:spPr>
        <p:txBody>
          <a:bodyPr vert="horz" wrap="square" lIns="0" tIns="16510" rIns="0" bIns="0" rtlCol="0">
            <a:spAutoFit/>
          </a:bodyPr>
          <a:lstStyle/>
          <a:p>
            <a:pPr marL="355600" indent="-343535">
              <a:lnSpc>
                <a:spcPct val="100000"/>
              </a:lnSpc>
              <a:spcBef>
                <a:spcPts val="5"/>
              </a:spcBef>
              <a:tabLst>
                <a:tab pos="355600" algn="l"/>
                <a:tab pos="356235" algn="l"/>
              </a:tabLst>
            </a:pPr>
            <a:r>
              <a:rPr lang="en-US" dirty="0">
                <a:latin typeface="Times New Roman" pitchFamily="18" charset="0"/>
                <a:cs typeface="Times New Roman" pitchFamily="18" charset="0"/>
              </a:rPr>
              <a:t>Simulink</a:t>
            </a:r>
            <a:r>
              <a:rPr lang="en-US" spc="-25" dirty="0">
                <a:latin typeface="Times New Roman" pitchFamily="18" charset="0"/>
                <a:cs typeface="Times New Roman" pitchFamily="18" charset="0"/>
              </a:rPr>
              <a:t> </a:t>
            </a:r>
            <a:r>
              <a:rPr lang="en-US" spc="-5" dirty="0">
                <a:latin typeface="Times New Roman" pitchFamily="18" charset="0"/>
                <a:cs typeface="Times New Roman" pitchFamily="18" charset="0"/>
              </a:rPr>
              <a:t>diagram</a:t>
            </a:r>
            <a:endParaRPr lang="en-US" dirty="0">
              <a:latin typeface="Times New Roman" pitchFamily="18" charset="0"/>
              <a:cs typeface="Times New Roman" pitchFamily="18" charset="0"/>
            </a:endParaRPr>
          </a:p>
        </p:txBody>
      </p:sp>
      <p:sp>
        <p:nvSpPr>
          <p:cNvPr id="3" name="Footer Placeholder 4"/>
          <p:cNvSpPr>
            <a:spLocks noGrp="1" noEditPoints="1"/>
          </p:cNvSpPr>
          <p:nvPr>
            <p:ph type="ftr" sz="quarter" idx="10"/>
          </p:nvPr>
        </p:nvSpPr>
        <p:spPr>
          <a:xfrm>
            <a:off x="5638800" y="76200"/>
            <a:ext cx="3429000" cy="4413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124122"/>
            <a:ext cx="579438" cy="609600"/>
          </a:xfrm>
          <a:prstGeom prst="rect">
            <a:avLst/>
          </a:prstGeom>
          <a:noFill/>
          <a:ln>
            <a:noFill/>
          </a:ln>
        </p:spPr>
      </p:pic>
      <p:pic>
        <p:nvPicPr>
          <p:cNvPr id="7" name="Picture 6">
            <a:extLst>
              <a:ext uri="{FF2B5EF4-FFF2-40B4-BE49-F238E27FC236}">
                <a16:creationId xmlns:a16="http://schemas.microsoft.com/office/drawing/2014/main" id="{68FCA6B4-B4D4-EA42-8BA3-3C4F41DEE5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1" y="1415142"/>
            <a:ext cx="8839200" cy="4452258"/>
          </a:xfrm>
          <a:prstGeom prst="rect">
            <a:avLst/>
          </a:prstGeom>
        </p:spPr>
      </p:pic>
      <p:sp>
        <p:nvSpPr>
          <p:cNvPr id="6" name="TextBox 5">
            <a:extLst>
              <a:ext uri="{FF2B5EF4-FFF2-40B4-BE49-F238E27FC236}">
                <a16:creationId xmlns:a16="http://schemas.microsoft.com/office/drawing/2014/main" id="{CA8E45D7-F40C-603C-078D-17EE6376910F}"/>
              </a:ext>
            </a:extLst>
          </p:cNvPr>
          <p:cNvSpPr txBox="1"/>
          <p:nvPr/>
        </p:nvSpPr>
        <p:spPr>
          <a:xfrm>
            <a:off x="731838" y="6024028"/>
            <a:ext cx="7573962" cy="369332"/>
          </a:xfrm>
          <a:prstGeom prst="rect">
            <a:avLst/>
          </a:prstGeom>
          <a:noFill/>
        </p:spPr>
        <p:txBody>
          <a:bodyPr wrap="square">
            <a:spAutoFit/>
          </a:bodyPr>
          <a:lstStyle/>
          <a:p>
            <a:pPr algn="ctr"/>
            <a:r>
              <a:rPr lang="en-IN" i="1" dirty="0">
                <a:latin typeface="Times New Roman" panose="02020603050405020304" pitchFamily="18" charset="0"/>
                <a:cs typeface="Times New Roman" panose="02020603050405020304" pitchFamily="18" charset="0"/>
              </a:rPr>
              <a:t>Fig.4 MATLAB simulation of proposed converter</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199" y="228356"/>
            <a:ext cx="2133600" cy="693780"/>
          </a:xfrm>
          <a:prstGeom prst="rect">
            <a:avLst/>
          </a:prstGeom>
        </p:spPr>
        <p:txBody>
          <a:bodyPr vert="horz" wrap="square" lIns="0" tIns="16510" rIns="0" bIns="0" rtlCol="0">
            <a:spAutoFit/>
          </a:bodyPr>
          <a:lstStyle/>
          <a:p>
            <a:pPr marL="12700">
              <a:lnSpc>
                <a:spcPct val="100000"/>
              </a:lnSpc>
              <a:spcBef>
                <a:spcPts val="130"/>
              </a:spcBef>
            </a:pPr>
            <a:r>
              <a:rPr spc="-65" dirty="0">
                <a:latin typeface="Times New Roman" pitchFamily="18" charset="0"/>
                <a:cs typeface="Times New Roman" pitchFamily="18" charset="0"/>
              </a:rPr>
              <a:t>R</a:t>
            </a:r>
            <a:r>
              <a:rPr spc="-15" dirty="0">
                <a:latin typeface="Times New Roman" pitchFamily="18" charset="0"/>
                <a:cs typeface="Times New Roman" pitchFamily="18" charset="0"/>
              </a:rPr>
              <a:t>e</a:t>
            </a:r>
            <a:r>
              <a:rPr spc="5" dirty="0">
                <a:latin typeface="Times New Roman" pitchFamily="18" charset="0"/>
                <a:cs typeface="Times New Roman" pitchFamily="18" charset="0"/>
              </a:rPr>
              <a:t>su</a:t>
            </a:r>
            <a:r>
              <a:rPr spc="30" dirty="0">
                <a:latin typeface="Times New Roman" pitchFamily="18" charset="0"/>
                <a:cs typeface="Times New Roman" pitchFamily="18" charset="0"/>
              </a:rPr>
              <a:t>l</a:t>
            </a:r>
            <a:r>
              <a:rPr spc="20" dirty="0">
                <a:latin typeface="Times New Roman" pitchFamily="18" charset="0"/>
                <a:cs typeface="Times New Roman" pitchFamily="18" charset="0"/>
              </a:rPr>
              <a:t>t</a:t>
            </a:r>
            <a:r>
              <a:rPr spc="10" dirty="0">
                <a:latin typeface="Times New Roman" pitchFamily="18" charset="0"/>
                <a:cs typeface="Times New Roman" pitchFamily="18" charset="0"/>
              </a:rPr>
              <a:t>s</a:t>
            </a:r>
          </a:p>
        </p:txBody>
      </p:sp>
      <p:sp>
        <p:nvSpPr>
          <p:cNvPr id="3" name="Footer Placeholder 4"/>
          <p:cNvSpPr>
            <a:spLocks noGrp="1" noEditPoints="1"/>
          </p:cNvSpPr>
          <p:nvPr>
            <p:ph type="ftr" sz="quarter" idx="10"/>
          </p:nvPr>
        </p:nvSpPr>
        <p:spPr>
          <a:xfrm>
            <a:off x="5486400" y="0"/>
            <a:ext cx="35814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0" y="6248400"/>
            <a:ext cx="579438" cy="609600"/>
          </a:xfrm>
          <a:prstGeom prst="rect">
            <a:avLst/>
          </a:prstGeom>
          <a:noFill/>
          <a:ln>
            <a:noFill/>
          </a:ln>
        </p:spPr>
      </p:pic>
      <p:sp>
        <p:nvSpPr>
          <p:cNvPr id="8" name="TextBox 7">
            <a:extLst>
              <a:ext uri="{FF2B5EF4-FFF2-40B4-BE49-F238E27FC236}">
                <a16:creationId xmlns:a16="http://schemas.microsoft.com/office/drawing/2014/main" id="{91A3B9D3-B445-2983-28DF-29CEF9ECEC89}"/>
              </a:ext>
            </a:extLst>
          </p:cNvPr>
          <p:cNvSpPr txBox="1"/>
          <p:nvPr/>
        </p:nvSpPr>
        <p:spPr>
          <a:xfrm>
            <a:off x="762000" y="1271789"/>
            <a:ext cx="53448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Simulated Waveform of Output voltage (V</a:t>
            </a:r>
            <a:r>
              <a:rPr lang="en-US" sz="2000" b="1" baseline="-25000" dirty="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a:t>
            </a:r>
            <a:endParaRPr lang="en-IN" sz="2000" dirty="0"/>
          </a:p>
        </p:txBody>
      </p:sp>
      <p:pic>
        <p:nvPicPr>
          <p:cNvPr id="1026" name="Picture 2"/>
          <p:cNvPicPr>
            <a:picLocks noChangeAspect="1" noChangeArrowheads="1"/>
          </p:cNvPicPr>
          <p:nvPr/>
        </p:nvPicPr>
        <p:blipFill rotWithShape="1">
          <a:blip r:embed="rId3" cstate="print"/>
          <a:srcRect l="5358" t="1786" r="5781" b="3571"/>
          <a:stretch/>
        </p:blipFill>
        <p:spPr bwMode="auto">
          <a:xfrm>
            <a:off x="579438" y="1905000"/>
            <a:ext cx="8031162" cy="3681211"/>
          </a:xfrm>
          <a:prstGeom prst="rect">
            <a:avLst/>
          </a:prstGeom>
          <a:noFill/>
          <a:ln w="9525">
            <a:noFill/>
            <a:miter lim="800000"/>
            <a:headEnd/>
            <a:tailEnd/>
          </a:ln>
        </p:spPr>
      </p:pic>
      <p:sp>
        <p:nvSpPr>
          <p:cNvPr id="6" name="TextBox 5">
            <a:extLst>
              <a:ext uri="{FF2B5EF4-FFF2-40B4-BE49-F238E27FC236}">
                <a16:creationId xmlns:a16="http://schemas.microsoft.com/office/drawing/2014/main" id="{E3D62F64-A889-4086-665C-810730506BB4}"/>
              </a:ext>
            </a:extLst>
          </p:cNvPr>
          <p:cNvSpPr txBox="1"/>
          <p:nvPr/>
        </p:nvSpPr>
        <p:spPr>
          <a:xfrm>
            <a:off x="1295400" y="5931941"/>
            <a:ext cx="7010400" cy="369332"/>
          </a:xfrm>
          <a:prstGeom prst="rect">
            <a:avLst/>
          </a:prstGeom>
          <a:noFill/>
        </p:spPr>
        <p:txBody>
          <a:bodyPr wrap="square">
            <a:spAutoFit/>
          </a:bodyPr>
          <a:lstStyle/>
          <a:p>
            <a:pPr algn="ctr"/>
            <a:r>
              <a:rPr lang="en-IN" i="1" dirty="0">
                <a:latin typeface="Times New Roman" panose="02020603050405020304" pitchFamily="18" charset="0"/>
                <a:cs typeface="Times New Roman" panose="02020603050405020304" pitchFamily="18" charset="0"/>
              </a:rPr>
              <a:t>Fig.5 Simulated waveform of V</a:t>
            </a:r>
            <a:r>
              <a:rPr lang="en-IN" i="1" baseline="-25000" dirty="0">
                <a:latin typeface="Times New Roman" panose="02020603050405020304" pitchFamily="18" charset="0"/>
                <a:cs typeface="Times New Roman" panose="02020603050405020304" pitchFamily="18" charset="0"/>
              </a:rPr>
              <a:t>0</a:t>
            </a:r>
            <a:r>
              <a:rPr lang="en-IN" i="1" dirty="0">
                <a:latin typeface="Times New Roman" panose="02020603050405020304" pitchFamily="18" charset="0"/>
                <a:cs typeface="Times New Roman" panose="02020603050405020304" pitchFamily="18" charset="0"/>
              </a:rPr>
              <a:t> when D=0.34 &amp; V</a:t>
            </a:r>
            <a:r>
              <a:rPr lang="en-IN" i="1" baseline="-25000" dirty="0">
                <a:latin typeface="Times New Roman" panose="02020603050405020304" pitchFamily="18" charset="0"/>
                <a:cs typeface="Times New Roman" panose="02020603050405020304" pitchFamily="18" charset="0"/>
              </a:rPr>
              <a:t>dc</a:t>
            </a:r>
            <a:r>
              <a:rPr lang="en-IN" i="1" dirty="0">
                <a:latin typeface="Times New Roman" panose="02020603050405020304" pitchFamily="18" charset="0"/>
                <a:cs typeface="Times New Roman" panose="02020603050405020304" pitchFamily="18" charset="0"/>
              </a:rPr>
              <a:t>=20V</a:t>
            </a:r>
            <a:endParaRPr lang="en-IN" baseline="-25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5866"/>
            <a:ext cx="5148943" cy="762000"/>
          </a:xfrm>
        </p:spPr>
        <p:txBody>
          <a:bodyPr>
            <a:normAutofit/>
          </a:bodyPr>
          <a:lstStyle/>
          <a:p>
            <a:r>
              <a:rPr lang="en-US" sz="2000" b="1" dirty="0">
                <a:latin typeface="Times New Roman" panose="02020603050405020304" pitchFamily="18" charset="0"/>
                <a:cs typeface="Times New Roman" panose="02020603050405020304" pitchFamily="18" charset="0"/>
              </a:rPr>
              <a:t>Simulated Waveform of Output current (I</a:t>
            </a:r>
            <a:r>
              <a:rPr lang="en-US" sz="2000" b="1" baseline="-25000" dirty="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endParaRPr lang="en-US" sz="2000" b="1" baseline="-25000" dirty="0">
              <a:latin typeface="Times New Roman" panose="02020603050405020304" pitchFamily="18" charset="0"/>
              <a:cs typeface="Times New Roman" panose="02020603050405020304" pitchFamily="18" charset="0"/>
            </a:endParaRP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0" y="6248400"/>
            <a:ext cx="579438" cy="609600"/>
          </a:xfrm>
          <a:prstGeom prst="rect">
            <a:avLst/>
          </a:prstGeom>
          <a:noFill/>
          <a:ln>
            <a:noFill/>
          </a:ln>
        </p:spPr>
      </p:pic>
      <p:sp>
        <p:nvSpPr>
          <p:cNvPr id="5" name="Rectangle 4"/>
          <p:cNvSpPr/>
          <p:nvPr/>
        </p:nvSpPr>
        <p:spPr>
          <a:xfrm>
            <a:off x="5638800" y="152400"/>
            <a:ext cx="35052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8" name="TextBox 7">
            <a:extLst>
              <a:ext uri="{FF2B5EF4-FFF2-40B4-BE49-F238E27FC236}">
                <a16:creationId xmlns:a16="http://schemas.microsoft.com/office/drawing/2014/main" id="{DB9FAF8B-EE5F-7DC7-9FAC-079D18DB0DF8}"/>
              </a:ext>
            </a:extLst>
          </p:cNvPr>
          <p:cNvSpPr txBox="1"/>
          <p:nvPr/>
        </p:nvSpPr>
        <p:spPr>
          <a:xfrm>
            <a:off x="1066800" y="5644634"/>
            <a:ext cx="7239000" cy="369332"/>
          </a:xfrm>
          <a:prstGeom prst="rect">
            <a:avLst/>
          </a:prstGeom>
          <a:noFill/>
        </p:spPr>
        <p:txBody>
          <a:bodyPr wrap="square">
            <a:spAutoFit/>
          </a:bodyPr>
          <a:lstStyle/>
          <a:p>
            <a:pPr algn="ctr"/>
            <a:r>
              <a:rPr lang="en-IN" i="1" dirty="0">
                <a:latin typeface="Times New Roman" panose="02020603050405020304" pitchFamily="18" charset="0"/>
                <a:cs typeface="Times New Roman" panose="02020603050405020304" pitchFamily="18" charset="0"/>
              </a:rPr>
              <a:t>Fig.6 Simulated waveform of I</a:t>
            </a:r>
            <a:r>
              <a:rPr lang="en-IN" i="1" baseline="-25000" dirty="0">
                <a:latin typeface="Times New Roman" panose="02020603050405020304" pitchFamily="18" charset="0"/>
                <a:cs typeface="Times New Roman" panose="02020603050405020304" pitchFamily="18" charset="0"/>
              </a:rPr>
              <a:t>0</a:t>
            </a:r>
            <a:r>
              <a:rPr lang="en-IN" i="1" dirty="0">
                <a:latin typeface="Times New Roman" panose="02020603050405020304" pitchFamily="18" charset="0"/>
                <a:cs typeface="Times New Roman" panose="02020603050405020304" pitchFamily="18" charset="0"/>
              </a:rPr>
              <a:t> when D=0.34 &amp; V</a:t>
            </a:r>
            <a:r>
              <a:rPr lang="en-IN" i="1" baseline="-25000" dirty="0">
                <a:latin typeface="Times New Roman" panose="02020603050405020304" pitchFamily="18" charset="0"/>
                <a:cs typeface="Times New Roman" panose="02020603050405020304" pitchFamily="18" charset="0"/>
              </a:rPr>
              <a:t>dc</a:t>
            </a:r>
            <a:r>
              <a:rPr lang="en-IN" i="1" dirty="0">
                <a:latin typeface="Times New Roman" panose="02020603050405020304" pitchFamily="18" charset="0"/>
                <a:cs typeface="Times New Roman" panose="02020603050405020304" pitchFamily="18" charset="0"/>
              </a:rPr>
              <a:t>=20V</a:t>
            </a:r>
            <a:endParaRPr lang="en-IN" dirty="0"/>
          </a:p>
        </p:txBody>
      </p:sp>
      <p:pic>
        <p:nvPicPr>
          <p:cNvPr id="10" name="Picture 9">
            <a:extLst>
              <a:ext uri="{FF2B5EF4-FFF2-40B4-BE49-F238E27FC236}">
                <a16:creationId xmlns:a16="http://schemas.microsoft.com/office/drawing/2014/main" id="{90155D4D-C2AB-8EB4-2A31-CC7F2A5ED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19" y="1447800"/>
            <a:ext cx="8564562" cy="3962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3"/>
            <a:ext cx="6858000" cy="381000"/>
          </a:xfrm>
        </p:spPr>
        <p:txBody>
          <a:bodyPr>
            <a:noAutofit/>
          </a:bodyPr>
          <a:lstStyle/>
          <a:p>
            <a:r>
              <a:rPr lang="en-US" sz="2000" b="1" dirty="0">
                <a:latin typeface="Times New Roman" panose="02020603050405020304" pitchFamily="18" charset="0"/>
                <a:cs typeface="Times New Roman" panose="02020603050405020304" pitchFamily="18" charset="0"/>
              </a:rPr>
              <a:t>Simulated waveforms of Switch voltages (</a:t>
            </a:r>
            <a:r>
              <a:rPr lang="en-US" sz="2000" b="1" dirty="0" err="1">
                <a:latin typeface="Times New Roman" panose="02020603050405020304" pitchFamily="18" charset="0"/>
                <a:cs typeface="Times New Roman" panose="02020603050405020304" pitchFamily="18" charset="0"/>
              </a:rPr>
              <a:t>V</a:t>
            </a:r>
            <a:r>
              <a:rPr lang="en-US" sz="2000" b="1" baseline="-25000" dirty="0" err="1">
                <a:latin typeface="Times New Roman" panose="02020603050405020304" pitchFamily="18" charset="0"/>
                <a:cs typeface="Times New Roman" panose="02020603050405020304" pitchFamily="18" charset="0"/>
              </a:rPr>
              <a:t>CHx</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V</a:t>
            </a:r>
            <a:r>
              <a:rPr lang="en-US" sz="2000" b="1" baseline="-25000" dirty="0" err="1">
                <a:latin typeface="Times New Roman" panose="02020603050405020304" pitchFamily="18" charset="0"/>
                <a:cs typeface="Times New Roman" panose="02020603050405020304" pitchFamily="18" charset="0"/>
              </a:rPr>
              <a:t>CHy</a:t>
            </a:r>
            <a:r>
              <a:rPr lang="en-US" sz="2000" b="1" baseline="-25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t>
            </a:r>
            <a:r>
              <a:rPr lang="en-US" sz="2000" b="1" baseline="-25000" dirty="0" err="1">
                <a:latin typeface="Times New Roman" panose="02020603050405020304" pitchFamily="18" charset="0"/>
                <a:cs typeface="Times New Roman" panose="02020603050405020304" pitchFamily="18" charset="0"/>
              </a:rPr>
              <a:t>CHz</a:t>
            </a:r>
            <a:r>
              <a:rPr lang="en-US" sz="2000" b="1" dirty="0">
                <a:latin typeface="Times New Roman" panose="02020603050405020304" pitchFamily="18" charset="0"/>
                <a:cs typeface="Times New Roman" panose="02020603050405020304" pitchFamily="18" charset="0"/>
              </a:rPr>
              <a:t> ):</a:t>
            </a: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4" name="Rectangle 3"/>
          <p:cNvSpPr/>
          <p:nvPr/>
        </p:nvSpPr>
        <p:spPr>
          <a:xfrm>
            <a:off x="5791200" y="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pic>
        <p:nvPicPr>
          <p:cNvPr id="8194" name="Picture 2"/>
          <p:cNvPicPr>
            <a:picLocks noChangeAspect="1" noChangeArrowheads="1"/>
          </p:cNvPicPr>
          <p:nvPr/>
        </p:nvPicPr>
        <p:blipFill rotWithShape="1">
          <a:blip r:embed="rId3" cstate="print"/>
          <a:srcRect l="8065" t="4286" r="8065" b="3215"/>
          <a:stretch/>
        </p:blipFill>
        <p:spPr bwMode="auto">
          <a:xfrm>
            <a:off x="1687286" y="596307"/>
            <a:ext cx="5943600" cy="3266133"/>
          </a:xfrm>
          <a:prstGeom prst="rect">
            <a:avLst/>
          </a:prstGeom>
          <a:noFill/>
          <a:ln w="9525">
            <a:noFill/>
            <a:miter lim="800000"/>
            <a:headEnd/>
            <a:tailEnd/>
          </a:ln>
        </p:spPr>
      </p:pic>
      <p:pic>
        <p:nvPicPr>
          <p:cNvPr id="7" name="Picture 2"/>
          <p:cNvPicPr>
            <a:picLocks noChangeAspect="1" noChangeArrowheads="1"/>
          </p:cNvPicPr>
          <p:nvPr/>
        </p:nvPicPr>
        <p:blipFill rotWithShape="1">
          <a:blip r:embed="rId4" cstate="print"/>
          <a:srcRect l="7936" t="6250" r="7936" b="2454"/>
          <a:stretch/>
        </p:blipFill>
        <p:spPr bwMode="auto">
          <a:xfrm>
            <a:off x="1698172" y="3896775"/>
            <a:ext cx="5932714" cy="2961225"/>
          </a:xfrm>
          <a:prstGeom prst="rect">
            <a:avLst/>
          </a:prstGeom>
          <a:noFill/>
          <a:ln w="9525">
            <a:noFill/>
            <a:miter lim="800000"/>
            <a:headEnd/>
            <a:tailEnd/>
          </a:ln>
        </p:spPr>
      </p:pic>
      <p:sp>
        <p:nvSpPr>
          <p:cNvPr id="6" name="TextBox 5">
            <a:extLst>
              <a:ext uri="{FF2B5EF4-FFF2-40B4-BE49-F238E27FC236}">
                <a16:creationId xmlns:a16="http://schemas.microsoft.com/office/drawing/2014/main" id="{97F70B5B-ABC9-CB43-9E0E-970043F8399C}"/>
              </a:ext>
            </a:extLst>
          </p:cNvPr>
          <p:cNvSpPr txBox="1"/>
          <p:nvPr/>
        </p:nvSpPr>
        <p:spPr>
          <a:xfrm>
            <a:off x="8001000" y="6411686"/>
            <a:ext cx="867908"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Fig.8</a:t>
            </a:r>
            <a:endParaRPr lang="en-IN" dirty="0"/>
          </a:p>
        </p:txBody>
      </p:sp>
      <p:sp>
        <p:nvSpPr>
          <p:cNvPr id="9" name="TextBox 8">
            <a:extLst>
              <a:ext uri="{FF2B5EF4-FFF2-40B4-BE49-F238E27FC236}">
                <a16:creationId xmlns:a16="http://schemas.microsoft.com/office/drawing/2014/main" id="{5ED704E5-DC29-0337-EC93-D421CBB1EED5}"/>
              </a:ext>
            </a:extLst>
          </p:cNvPr>
          <p:cNvSpPr txBox="1"/>
          <p:nvPr/>
        </p:nvSpPr>
        <p:spPr>
          <a:xfrm>
            <a:off x="7997274" y="3244334"/>
            <a:ext cx="868524"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Fig.7</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7696200" cy="609600"/>
          </a:xfrm>
        </p:spPr>
        <p:txBody>
          <a:bodyPr>
            <a:noAutofit/>
          </a:bodyPr>
          <a:lstStyle/>
          <a:p>
            <a:r>
              <a:rPr lang="en-US" sz="1600" b="1" dirty="0">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pic>
        <p:nvPicPr>
          <p:cNvPr id="10242" name="Picture 2"/>
          <p:cNvPicPr>
            <a:picLocks noChangeAspect="1" noChangeArrowheads="1"/>
          </p:cNvPicPr>
          <p:nvPr/>
        </p:nvPicPr>
        <p:blipFill rotWithShape="1">
          <a:blip r:embed="rId3" cstate="print"/>
          <a:srcRect l="4762" t="6646" r="7936" b="2219"/>
          <a:stretch/>
        </p:blipFill>
        <p:spPr bwMode="auto">
          <a:xfrm>
            <a:off x="1524000" y="460501"/>
            <a:ext cx="5943600" cy="3189200"/>
          </a:xfrm>
          <a:prstGeom prst="rect">
            <a:avLst/>
          </a:prstGeom>
          <a:noFill/>
          <a:ln w="9525">
            <a:noFill/>
            <a:miter lim="800000"/>
            <a:headEnd/>
            <a:tailEnd/>
          </a:ln>
        </p:spPr>
      </p:pic>
      <p:pic>
        <p:nvPicPr>
          <p:cNvPr id="10243" name="Picture 3"/>
          <p:cNvPicPr>
            <a:picLocks noChangeAspect="1" noChangeArrowheads="1"/>
          </p:cNvPicPr>
          <p:nvPr/>
        </p:nvPicPr>
        <p:blipFill rotWithShape="1">
          <a:blip r:embed="rId4" cstate="print"/>
          <a:srcRect l="4838" t="6609" r="6453" b="2482"/>
          <a:stretch/>
        </p:blipFill>
        <p:spPr bwMode="auto">
          <a:xfrm>
            <a:off x="1524000" y="3668800"/>
            <a:ext cx="6096000" cy="3189200"/>
          </a:xfrm>
          <a:prstGeom prst="rect">
            <a:avLst/>
          </a:prstGeom>
          <a:noFill/>
          <a:ln w="9525">
            <a:noFill/>
            <a:miter lim="800000"/>
            <a:headEnd/>
            <a:tailEnd/>
          </a:ln>
        </p:spPr>
      </p:pic>
      <p:sp>
        <p:nvSpPr>
          <p:cNvPr id="9" name="Rectangle 8"/>
          <p:cNvSpPr/>
          <p:nvPr/>
        </p:nvSpPr>
        <p:spPr>
          <a:xfrm>
            <a:off x="0" y="37513"/>
            <a:ext cx="5943600"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Simulated waveforms of Diode Voltages(V</a:t>
            </a:r>
            <a:r>
              <a:rPr lang="en-US" sz="2000" b="1" baseline="-25000" dirty="0">
                <a:latin typeface="Times New Roman" panose="02020603050405020304" pitchFamily="18" charset="0"/>
                <a:cs typeface="Times New Roman" panose="02020603050405020304" pitchFamily="18" charset="0"/>
              </a:rPr>
              <a:t>DX  , </a:t>
            </a:r>
            <a:r>
              <a:rPr lang="en-US" sz="2000" b="1" dirty="0">
                <a:latin typeface="Times New Roman" panose="02020603050405020304" pitchFamily="18" charset="0"/>
                <a:cs typeface="Times New Roman" panose="02020603050405020304" pitchFamily="18" charset="0"/>
              </a:rPr>
              <a:t>V</a:t>
            </a:r>
            <a:r>
              <a:rPr lang="en-US" sz="2000" b="1" baseline="-25000" dirty="0">
                <a:latin typeface="Times New Roman" panose="02020603050405020304" pitchFamily="18" charset="0"/>
                <a:cs typeface="Times New Roman" panose="02020603050405020304" pitchFamily="18" charset="0"/>
              </a:rPr>
              <a:t>DY</a:t>
            </a:r>
            <a:r>
              <a:rPr lang="en-US" sz="2000" b="1" dirty="0">
                <a:latin typeface="Times New Roman" panose="02020603050405020304" pitchFamily="18" charset="0"/>
                <a:cs typeface="Times New Roman" panose="02020603050405020304" pitchFamily="18" charset="0"/>
              </a:rPr>
              <a:t>):</a:t>
            </a:r>
            <a:endParaRPr lang="en-US" sz="2000" dirty="0"/>
          </a:p>
        </p:txBody>
      </p:sp>
      <p:sp>
        <p:nvSpPr>
          <p:cNvPr id="6" name="TextBox 5">
            <a:extLst>
              <a:ext uri="{FF2B5EF4-FFF2-40B4-BE49-F238E27FC236}">
                <a16:creationId xmlns:a16="http://schemas.microsoft.com/office/drawing/2014/main" id="{C515491A-59C5-AD33-8237-4D057D206406}"/>
              </a:ext>
            </a:extLst>
          </p:cNvPr>
          <p:cNvSpPr txBox="1"/>
          <p:nvPr/>
        </p:nvSpPr>
        <p:spPr>
          <a:xfrm>
            <a:off x="7733911" y="6336268"/>
            <a:ext cx="80632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Fig.10</a:t>
            </a:r>
            <a:endParaRPr lang="en-IN" dirty="0"/>
          </a:p>
        </p:txBody>
      </p:sp>
      <p:sp>
        <p:nvSpPr>
          <p:cNvPr id="8" name="TextBox 7">
            <a:extLst>
              <a:ext uri="{FF2B5EF4-FFF2-40B4-BE49-F238E27FC236}">
                <a16:creationId xmlns:a16="http://schemas.microsoft.com/office/drawing/2014/main" id="{5F8C68DC-C5B4-EC10-7419-5BFEE0FEC1A9}"/>
              </a:ext>
            </a:extLst>
          </p:cNvPr>
          <p:cNvSpPr txBox="1"/>
          <p:nvPr/>
        </p:nvSpPr>
        <p:spPr>
          <a:xfrm>
            <a:off x="7696200" y="3013501"/>
            <a:ext cx="80632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Fig.9</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0315"/>
            <a:ext cx="6008914" cy="457200"/>
          </a:xfrm>
        </p:spPr>
        <p:txBody>
          <a:bodyPr>
            <a:normAutofit fontScale="90000"/>
          </a:bodyPr>
          <a:lstStyle/>
          <a:p>
            <a:r>
              <a:rPr lang="en-US" sz="2200" b="1" dirty="0">
                <a:latin typeface="Times New Roman" panose="02020603050405020304" pitchFamily="18" charset="0"/>
                <a:cs typeface="Times New Roman" panose="02020603050405020304" pitchFamily="18" charset="0"/>
              </a:rPr>
              <a:t>Simulated waveforms of Diode Currents (I</a:t>
            </a:r>
            <a:r>
              <a:rPr lang="en-US" sz="2200" b="1" baseline="-25000" dirty="0">
                <a:latin typeface="Times New Roman" panose="02020603050405020304" pitchFamily="18" charset="0"/>
                <a:cs typeface="Times New Roman" panose="02020603050405020304" pitchFamily="18" charset="0"/>
              </a:rPr>
              <a:t>DX  , </a:t>
            </a:r>
            <a:r>
              <a:rPr lang="en-US" sz="2200" b="1" dirty="0">
                <a:latin typeface="Times New Roman" panose="02020603050405020304" pitchFamily="18" charset="0"/>
                <a:cs typeface="Times New Roman" panose="02020603050405020304" pitchFamily="18" charset="0"/>
              </a:rPr>
              <a:t>I</a:t>
            </a:r>
            <a:r>
              <a:rPr lang="en-US" sz="2200" b="1" baseline="-25000" dirty="0">
                <a:latin typeface="Times New Roman" panose="02020603050405020304" pitchFamily="18" charset="0"/>
                <a:cs typeface="Times New Roman" panose="02020603050405020304" pitchFamily="18" charset="0"/>
              </a:rPr>
              <a:t>DY</a:t>
            </a:r>
            <a:r>
              <a:rPr lang="en-US" sz="2200" b="1" dirty="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pic>
        <p:nvPicPr>
          <p:cNvPr id="9219" name="Picture 3"/>
          <p:cNvPicPr>
            <a:picLocks noChangeAspect="1" noChangeArrowheads="1"/>
          </p:cNvPicPr>
          <p:nvPr/>
        </p:nvPicPr>
        <p:blipFill rotWithShape="1">
          <a:blip r:embed="rId3" cstate="print"/>
          <a:srcRect l="6350" t="4201" r="7937" b="1681"/>
          <a:stretch/>
        </p:blipFill>
        <p:spPr bwMode="auto">
          <a:xfrm>
            <a:off x="1524000" y="500742"/>
            <a:ext cx="5943600" cy="3217315"/>
          </a:xfrm>
          <a:prstGeom prst="rect">
            <a:avLst/>
          </a:prstGeom>
          <a:noFill/>
          <a:ln w="9525">
            <a:noFill/>
            <a:miter lim="800000"/>
            <a:headEnd/>
            <a:tailEnd/>
          </a:ln>
        </p:spPr>
      </p:pic>
      <p:pic>
        <p:nvPicPr>
          <p:cNvPr id="9220" name="Picture 4"/>
          <p:cNvPicPr>
            <a:picLocks noChangeAspect="1" noChangeArrowheads="1"/>
          </p:cNvPicPr>
          <p:nvPr/>
        </p:nvPicPr>
        <p:blipFill rotWithShape="1">
          <a:blip r:embed="rId4" cstate="print"/>
          <a:srcRect l="4839" t="5882" r="8065" b="4482"/>
          <a:stretch/>
        </p:blipFill>
        <p:spPr bwMode="auto">
          <a:xfrm>
            <a:off x="1458686" y="3685400"/>
            <a:ext cx="6008914" cy="3114056"/>
          </a:xfrm>
          <a:prstGeom prst="rect">
            <a:avLst/>
          </a:prstGeom>
          <a:noFill/>
          <a:ln w="9525">
            <a:noFill/>
            <a:miter lim="800000"/>
            <a:headEnd/>
            <a:tailEnd/>
          </a:ln>
        </p:spPr>
      </p:pic>
      <p:sp>
        <p:nvSpPr>
          <p:cNvPr id="6" name="TextBox 5">
            <a:extLst>
              <a:ext uri="{FF2B5EF4-FFF2-40B4-BE49-F238E27FC236}">
                <a16:creationId xmlns:a16="http://schemas.microsoft.com/office/drawing/2014/main" id="{BF362A99-E8B0-2EAE-2072-9CEFC1A533D1}"/>
              </a:ext>
            </a:extLst>
          </p:cNvPr>
          <p:cNvSpPr txBox="1"/>
          <p:nvPr/>
        </p:nvSpPr>
        <p:spPr>
          <a:xfrm>
            <a:off x="7715476" y="6336268"/>
            <a:ext cx="813318"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Fig.12</a:t>
            </a:r>
            <a:endParaRPr lang="en-IN" dirty="0"/>
          </a:p>
        </p:txBody>
      </p:sp>
      <p:sp>
        <p:nvSpPr>
          <p:cNvPr id="8" name="TextBox 7">
            <a:extLst>
              <a:ext uri="{FF2B5EF4-FFF2-40B4-BE49-F238E27FC236}">
                <a16:creationId xmlns:a16="http://schemas.microsoft.com/office/drawing/2014/main" id="{0DD48013-3A13-E54C-D052-5E04B874D2F1}"/>
              </a:ext>
            </a:extLst>
          </p:cNvPr>
          <p:cNvSpPr txBox="1"/>
          <p:nvPr/>
        </p:nvSpPr>
        <p:spPr>
          <a:xfrm>
            <a:off x="7715476" y="3198167"/>
            <a:ext cx="813318"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Fig.11</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29399"/>
            <a:ext cx="6858000" cy="457200"/>
          </a:xfrm>
        </p:spPr>
        <p:txBody>
          <a:bodyPr>
            <a:normAutofit fontScale="90000"/>
          </a:bodyPr>
          <a:lstStyle/>
          <a:p>
            <a:r>
              <a:rPr lang="en-US" sz="2200" b="1" dirty="0">
                <a:latin typeface="Times New Roman" panose="02020603050405020304" pitchFamily="18" charset="0"/>
                <a:cs typeface="Times New Roman" panose="02020603050405020304" pitchFamily="18" charset="0"/>
              </a:rPr>
              <a:t>Simulated waveforms of Inductor currents (IL</a:t>
            </a:r>
            <a:r>
              <a:rPr lang="en-US" sz="2200" b="1" baseline="-25000" dirty="0">
                <a:latin typeface="Times New Roman" panose="02020603050405020304" pitchFamily="18" charset="0"/>
                <a:cs typeface="Times New Roman" panose="02020603050405020304" pitchFamily="18" charset="0"/>
              </a:rPr>
              <a:t>X,</a:t>
            </a:r>
            <a:r>
              <a:rPr lang="en-US" sz="2200" b="1" dirty="0">
                <a:latin typeface="Times New Roman" panose="02020603050405020304" pitchFamily="18" charset="0"/>
                <a:cs typeface="Times New Roman" panose="02020603050405020304" pitchFamily="18" charset="0"/>
              </a:rPr>
              <a:t>IL</a:t>
            </a:r>
            <a:r>
              <a:rPr lang="en-US" sz="2200" b="1" baseline="-25000" dirty="0">
                <a:latin typeface="Times New Roman" panose="02020603050405020304" pitchFamily="18" charset="0"/>
                <a:cs typeface="Times New Roman" panose="02020603050405020304" pitchFamily="18" charset="0"/>
              </a:rPr>
              <a:t>Y</a:t>
            </a:r>
            <a:r>
              <a:rPr lang="en-US" sz="2200" b="1" dirty="0">
                <a:latin typeface="Times New Roman" panose="02020603050405020304" pitchFamily="18" charset="0"/>
                <a:cs typeface="Times New Roman" panose="02020603050405020304" pitchFamily="18" charset="0"/>
              </a:rPr>
              <a:t>=IL</a:t>
            </a:r>
            <a:r>
              <a:rPr lang="en-US" sz="2200" b="1" baseline="-25000" dirty="0">
                <a:latin typeface="Times New Roman" panose="02020603050405020304" pitchFamily="18" charset="0"/>
                <a:cs typeface="Times New Roman" panose="02020603050405020304" pitchFamily="18" charset="0"/>
              </a:rPr>
              <a:t>Z</a:t>
            </a:r>
            <a:r>
              <a:rPr lang="en-US" sz="2200" b="1" dirty="0">
                <a:latin typeface="Times New Roman" panose="02020603050405020304" pitchFamily="18" charset="0"/>
                <a:cs typeface="Times New Roman" panose="02020603050405020304" pitchFamily="18" charset="0"/>
              </a:rPr>
              <a:t>):</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7" name="TextBox 6">
            <a:extLst>
              <a:ext uri="{FF2B5EF4-FFF2-40B4-BE49-F238E27FC236}">
                <a16:creationId xmlns:a16="http://schemas.microsoft.com/office/drawing/2014/main" id="{A2B06F6E-AE75-7506-94FD-A67A5D42CCC4}"/>
              </a:ext>
            </a:extLst>
          </p:cNvPr>
          <p:cNvSpPr txBox="1"/>
          <p:nvPr/>
        </p:nvSpPr>
        <p:spPr>
          <a:xfrm>
            <a:off x="7696200" y="3229947"/>
            <a:ext cx="833535"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Fig.13</a:t>
            </a:r>
            <a:endParaRPr lang="en-IN" dirty="0"/>
          </a:p>
        </p:txBody>
      </p:sp>
      <p:pic>
        <p:nvPicPr>
          <p:cNvPr id="8" name="Picture 7">
            <a:extLst>
              <a:ext uri="{FF2B5EF4-FFF2-40B4-BE49-F238E27FC236}">
                <a16:creationId xmlns:a16="http://schemas.microsoft.com/office/drawing/2014/main" id="{EAC42A65-3FE4-5D69-795E-C495A77314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1100" y="782534"/>
            <a:ext cx="6553200" cy="3105896"/>
          </a:xfrm>
          <a:prstGeom prst="rect">
            <a:avLst/>
          </a:prstGeom>
        </p:spPr>
      </p:pic>
      <p:pic>
        <p:nvPicPr>
          <p:cNvPr id="10" name="Picture 9">
            <a:extLst>
              <a:ext uri="{FF2B5EF4-FFF2-40B4-BE49-F238E27FC236}">
                <a16:creationId xmlns:a16="http://schemas.microsoft.com/office/drawing/2014/main" id="{6544E508-D29F-4860-2694-3D6B6FCF52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3766941"/>
            <a:ext cx="6477000" cy="3006403"/>
          </a:xfrm>
          <a:prstGeom prst="rect">
            <a:avLst/>
          </a:prstGeom>
        </p:spPr>
      </p:pic>
      <p:sp>
        <p:nvSpPr>
          <p:cNvPr id="14" name="TextBox 13">
            <a:extLst>
              <a:ext uri="{FF2B5EF4-FFF2-40B4-BE49-F238E27FC236}">
                <a16:creationId xmlns:a16="http://schemas.microsoft.com/office/drawing/2014/main" id="{2C15CF08-C40A-F1C6-DEF0-E93FBC8FD0CB}"/>
              </a:ext>
            </a:extLst>
          </p:cNvPr>
          <p:cNvSpPr txBox="1"/>
          <p:nvPr/>
        </p:nvSpPr>
        <p:spPr>
          <a:xfrm>
            <a:off x="7696200" y="6215161"/>
            <a:ext cx="91440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Fig.14</a:t>
            </a:r>
            <a:endParaRPr lang="en-IN" dirty="0"/>
          </a:p>
        </p:txBody>
      </p:sp>
    </p:spTree>
    <p:extLst>
      <p:ext uri="{BB962C8B-B14F-4D97-AF65-F5344CB8AC3E}">
        <p14:creationId xmlns:p14="http://schemas.microsoft.com/office/powerpoint/2010/main" val="346462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27" y="1089103"/>
            <a:ext cx="5676900" cy="457200"/>
          </a:xfrm>
        </p:spPr>
        <p:txBody>
          <a:bodyPr>
            <a:normAutofit fontScale="90000"/>
          </a:bodyPr>
          <a:lstStyle/>
          <a:p>
            <a:r>
              <a:rPr lang="en-US" sz="2200" b="1" dirty="0">
                <a:latin typeface="Times New Roman" panose="02020603050405020304" pitchFamily="18" charset="0"/>
                <a:cs typeface="Times New Roman" panose="02020603050405020304" pitchFamily="18" charset="0"/>
              </a:rPr>
              <a:t>Simulated waveforms of capacitor voltage(V</a:t>
            </a:r>
            <a:r>
              <a:rPr lang="en-US" sz="2200" b="1" baseline="-25000" dirty="0">
                <a:latin typeface="Times New Roman" panose="02020603050405020304" pitchFamily="18" charset="0"/>
                <a:cs typeface="Times New Roman" panose="02020603050405020304" pitchFamily="18" charset="0"/>
              </a:rPr>
              <a:t>CX </a:t>
            </a:r>
            <a:r>
              <a:rPr lang="en-US" sz="2200" b="1" dirty="0">
                <a:latin typeface="Times New Roman" panose="02020603050405020304" pitchFamily="18" charset="0"/>
                <a:cs typeface="Times New Roman" panose="02020603050405020304" pitchFamily="18" charset="0"/>
              </a:rPr>
              <a:t>):</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pic>
        <p:nvPicPr>
          <p:cNvPr id="5" name="Picture 4">
            <a:extLst>
              <a:ext uri="{FF2B5EF4-FFF2-40B4-BE49-F238E27FC236}">
                <a16:creationId xmlns:a16="http://schemas.microsoft.com/office/drawing/2014/main" id="{60FEB979-2684-6181-3423-1BD5166A29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36" r="7053"/>
          <a:stretch/>
        </p:blipFill>
        <p:spPr bwMode="auto">
          <a:xfrm>
            <a:off x="914400" y="1752599"/>
            <a:ext cx="7162800" cy="385891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2B06F6E-AE75-7506-94FD-A67A5D42CCC4}"/>
              </a:ext>
            </a:extLst>
          </p:cNvPr>
          <p:cNvSpPr txBox="1"/>
          <p:nvPr/>
        </p:nvSpPr>
        <p:spPr>
          <a:xfrm>
            <a:off x="4155232" y="5726668"/>
            <a:ext cx="833535"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Fig.15</a:t>
            </a:r>
            <a:endParaRPr lang="en-IN" dirty="0"/>
          </a:p>
        </p:txBody>
      </p:sp>
    </p:spTree>
    <p:extLst>
      <p:ext uri="{BB962C8B-B14F-4D97-AF65-F5344CB8AC3E}">
        <p14:creationId xmlns:p14="http://schemas.microsoft.com/office/powerpoint/2010/main" val="417001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533400"/>
            <a:ext cx="2438400" cy="701040"/>
          </a:xfrm>
          <a:prstGeom prst="rect">
            <a:avLst/>
          </a:prstGeom>
        </p:spPr>
        <p:txBody>
          <a:bodyPr vert="horz" wrap="square" lIns="0" tIns="16510" rIns="0" bIns="0" rtlCol="0">
            <a:spAutoFit/>
          </a:bodyPr>
          <a:lstStyle/>
          <a:p>
            <a:pPr marL="12700">
              <a:lnSpc>
                <a:spcPct val="100000"/>
              </a:lnSpc>
              <a:spcBef>
                <a:spcPts val="130"/>
              </a:spcBef>
            </a:pPr>
            <a:r>
              <a:rPr spc="-25" dirty="0">
                <a:latin typeface="Times New Roman" pitchFamily="18" charset="0"/>
                <a:cs typeface="Times New Roman" pitchFamily="18" charset="0"/>
              </a:rPr>
              <a:t>Contents</a:t>
            </a:r>
          </a:p>
        </p:txBody>
      </p:sp>
      <p:sp>
        <p:nvSpPr>
          <p:cNvPr id="3" name="object 3"/>
          <p:cNvSpPr txBox="1"/>
          <p:nvPr/>
        </p:nvSpPr>
        <p:spPr>
          <a:xfrm>
            <a:off x="838200" y="1559242"/>
            <a:ext cx="6934199" cy="4078681"/>
          </a:xfrm>
          <a:prstGeom prst="rect">
            <a:avLst/>
          </a:prstGeom>
        </p:spPr>
        <p:txBody>
          <a:bodyPr vert="horz" wrap="square" lIns="0" tIns="15875" rIns="0" bIns="0" rtlCol="0">
            <a:spAutoFit/>
          </a:bodyPr>
          <a:lstStyle/>
          <a:p>
            <a:pPr marL="355600" indent="-343535">
              <a:lnSpc>
                <a:spcPct val="100000"/>
              </a:lnSpc>
              <a:spcBef>
                <a:spcPts val="125"/>
              </a:spcBef>
              <a:buFont typeface="Arial MT"/>
              <a:buChar char="•"/>
              <a:tabLst>
                <a:tab pos="355600" algn="l"/>
                <a:tab pos="356235" algn="l"/>
              </a:tabLst>
            </a:pPr>
            <a:r>
              <a:rPr sz="2400" spc="-5" dirty="0">
                <a:latin typeface="Times New Roman" pitchFamily="18" charset="0"/>
                <a:cs typeface="Times New Roman" pitchFamily="18" charset="0"/>
              </a:rPr>
              <a:t>Abstract</a:t>
            </a:r>
            <a:endParaRPr lang="en-US" sz="2400" spc="-5" dirty="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lang="en-US" sz="2400" dirty="0">
                <a:latin typeface="Times New Roman" pitchFamily="18" charset="0"/>
                <a:cs typeface="Times New Roman" pitchFamily="18" charset="0"/>
              </a:rPr>
              <a:t>Circuit Diagram</a:t>
            </a:r>
          </a:p>
          <a:p>
            <a:pPr marL="355600" indent="-343535">
              <a:lnSpc>
                <a:spcPct val="100000"/>
              </a:lnSpc>
              <a:buFont typeface="Arial MT"/>
              <a:buChar char="•"/>
              <a:tabLst>
                <a:tab pos="355600" algn="l"/>
                <a:tab pos="356235" algn="l"/>
              </a:tabLst>
            </a:pPr>
            <a:r>
              <a:rPr lang="en-US" sz="2400" dirty="0">
                <a:latin typeface="Times New Roman" pitchFamily="18" charset="0"/>
                <a:cs typeface="Times New Roman" pitchFamily="18" charset="0"/>
              </a:rPr>
              <a:t>Operation</a:t>
            </a:r>
          </a:p>
          <a:p>
            <a:pPr marL="355600" indent="-343535">
              <a:buFont typeface="Arial MT"/>
              <a:buChar char="•"/>
              <a:tabLst>
                <a:tab pos="355600" algn="l"/>
                <a:tab pos="356235" algn="l"/>
              </a:tabLst>
            </a:pPr>
            <a:r>
              <a:rPr lang="en-US" sz="2400" dirty="0">
                <a:latin typeface="Times New Roman" pitchFamily="18" charset="0"/>
                <a:cs typeface="Times New Roman" pitchFamily="18" charset="0"/>
              </a:rPr>
              <a:t>Designed Equations</a:t>
            </a:r>
          </a:p>
          <a:p>
            <a:pPr marL="355600" indent="-343535">
              <a:lnSpc>
                <a:spcPct val="100000"/>
              </a:lnSpc>
              <a:spcBef>
                <a:spcPts val="5"/>
              </a:spcBef>
              <a:buFont typeface="Arial MT"/>
              <a:buChar char="•"/>
              <a:tabLst>
                <a:tab pos="355600" algn="l"/>
                <a:tab pos="356235" algn="l"/>
              </a:tabLst>
            </a:pPr>
            <a:r>
              <a:rPr sz="2400" dirty="0" err="1">
                <a:latin typeface="Times New Roman" pitchFamily="18" charset="0"/>
                <a:cs typeface="Times New Roman" pitchFamily="18" charset="0"/>
              </a:rPr>
              <a:t>Simulin</a:t>
            </a:r>
            <a:r>
              <a:rPr lang="en-IN" sz="2400" dirty="0">
                <a:latin typeface="Times New Roman" pitchFamily="18" charset="0"/>
                <a:cs typeface="Times New Roman" pitchFamily="18" charset="0"/>
              </a:rPr>
              <a:t>k</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diagram</a:t>
            </a:r>
            <a:endParaRPr sz="2400" dirty="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spc="5" dirty="0">
                <a:latin typeface="Times New Roman" pitchFamily="18" charset="0"/>
                <a:cs typeface="Times New Roman" pitchFamily="18" charset="0"/>
              </a:rPr>
              <a:t>Results</a:t>
            </a:r>
            <a:endParaRPr sz="2400" dirty="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dirty="0">
                <a:latin typeface="Times New Roman" pitchFamily="18" charset="0"/>
                <a:cs typeface="Times New Roman" pitchFamily="18" charset="0"/>
              </a:rPr>
              <a:t>Observation</a:t>
            </a:r>
            <a:r>
              <a:rPr sz="2400" spc="-110" dirty="0">
                <a:latin typeface="Times New Roman" pitchFamily="18" charset="0"/>
                <a:cs typeface="Times New Roman" pitchFamily="18" charset="0"/>
              </a:rPr>
              <a:t> </a:t>
            </a:r>
            <a:r>
              <a:rPr sz="2400" spc="-10" dirty="0">
                <a:latin typeface="Times New Roman" pitchFamily="18" charset="0"/>
                <a:cs typeface="Times New Roman" pitchFamily="18" charset="0"/>
              </a:rPr>
              <a:t>from</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results</a:t>
            </a:r>
          </a:p>
          <a:p>
            <a:pPr marL="355600" indent="-343535">
              <a:lnSpc>
                <a:spcPct val="100000"/>
              </a:lnSpc>
              <a:spcBef>
                <a:spcPts val="5"/>
              </a:spcBef>
              <a:buFont typeface="Arial MT"/>
              <a:buChar char="•"/>
              <a:tabLst>
                <a:tab pos="355600" algn="l"/>
                <a:tab pos="356235" algn="l"/>
              </a:tabLst>
            </a:pPr>
            <a:r>
              <a:rPr sz="2400" spc="-5" dirty="0">
                <a:latin typeface="Times New Roman" pitchFamily="18" charset="0"/>
                <a:cs typeface="Times New Roman" pitchFamily="18" charset="0"/>
              </a:rPr>
              <a:t>Conclusions</a:t>
            </a:r>
            <a:endParaRPr sz="2400" dirty="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dirty="0">
                <a:latin typeface="Times New Roman" pitchFamily="18" charset="0"/>
                <a:cs typeface="Times New Roman" pitchFamily="18" charset="0"/>
              </a:rPr>
              <a:t>Applications</a:t>
            </a:r>
          </a:p>
          <a:p>
            <a:pPr marL="355600" indent="-343535">
              <a:lnSpc>
                <a:spcPct val="100000"/>
              </a:lnSpc>
              <a:buFont typeface="Arial MT"/>
              <a:buChar char="•"/>
              <a:tabLst>
                <a:tab pos="355600" algn="l"/>
                <a:tab pos="356235" algn="l"/>
              </a:tabLst>
            </a:pPr>
            <a:r>
              <a:rPr sz="2400" spc="-10" dirty="0">
                <a:latin typeface="Times New Roman" pitchFamily="18" charset="0"/>
                <a:cs typeface="Times New Roman" pitchFamily="18" charset="0"/>
              </a:rPr>
              <a:t>Future</a:t>
            </a:r>
            <a:r>
              <a:rPr sz="2400" spc="5" dirty="0">
                <a:latin typeface="Times New Roman" pitchFamily="18" charset="0"/>
                <a:cs typeface="Times New Roman" pitchFamily="18" charset="0"/>
              </a:rPr>
              <a:t> scope</a:t>
            </a:r>
            <a:endParaRPr sz="2400" dirty="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spc="-20" dirty="0">
                <a:latin typeface="Times New Roman" pitchFamily="18" charset="0"/>
                <a:cs typeface="Times New Roman" pitchFamily="18" charset="0"/>
              </a:rPr>
              <a:t>References</a:t>
            </a:r>
            <a:endParaRPr sz="2400" dirty="0">
              <a:latin typeface="Times New Roman" pitchFamily="18" charset="0"/>
              <a:cs typeface="Times New Roman" pitchFamily="18" charset="0"/>
            </a:endParaRP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5" name="Footer Placeholder 4"/>
          <p:cNvSpPr>
            <a:spLocks noGrp="1" noEditPoints="1"/>
          </p:cNvSpPr>
          <p:nvPr>
            <p:ph type="ftr" sz="quarter" idx="10"/>
          </p:nvPr>
        </p:nvSpPr>
        <p:spPr>
          <a:xfrm>
            <a:off x="5410200" y="0"/>
            <a:ext cx="3733800" cy="5937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88059"/>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7" name="Title 6">
            <a:extLst>
              <a:ext uri="{FF2B5EF4-FFF2-40B4-BE49-F238E27FC236}">
                <a16:creationId xmlns:a16="http://schemas.microsoft.com/office/drawing/2014/main" id="{D280A0CF-8D6B-73A9-ADB9-F6AA2C7030DD}"/>
              </a:ext>
            </a:extLst>
          </p:cNvPr>
          <p:cNvSpPr>
            <a:spLocks noGrp="1"/>
          </p:cNvSpPr>
          <p:nvPr>
            <p:ph type="title"/>
          </p:nvPr>
        </p:nvSpPr>
        <p:spPr>
          <a:xfrm>
            <a:off x="-838200" y="462056"/>
            <a:ext cx="7467600" cy="533400"/>
          </a:xfrm>
        </p:spPr>
        <p:txBody>
          <a:bodyPr>
            <a:normAutofit/>
          </a:bodyPr>
          <a:lstStyle/>
          <a:p>
            <a:r>
              <a:rPr lang="en-IN" sz="2000" b="1" dirty="0">
                <a:latin typeface="Times New Roman" panose="02020603050405020304" pitchFamily="18" charset="0"/>
                <a:cs typeface="Times New Roman" panose="02020603050405020304" pitchFamily="18" charset="0"/>
              </a:rPr>
              <a:t>Performance of Proposed converter:</a:t>
            </a:r>
          </a:p>
        </p:txBody>
      </p:sp>
      <p:graphicFrame>
        <p:nvGraphicFramePr>
          <p:cNvPr id="9" name="Table 8">
            <a:extLst>
              <a:ext uri="{FF2B5EF4-FFF2-40B4-BE49-F238E27FC236}">
                <a16:creationId xmlns:a16="http://schemas.microsoft.com/office/drawing/2014/main" id="{0DED6B37-5230-1ECD-7CD1-C5231E64714E}"/>
              </a:ext>
            </a:extLst>
          </p:cNvPr>
          <p:cNvGraphicFramePr>
            <a:graphicFrameLocks noGrp="1"/>
          </p:cNvGraphicFramePr>
          <p:nvPr>
            <p:extLst>
              <p:ext uri="{D42A27DB-BD31-4B8C-83A1-F6EECF244321}">
                <p14:modId xmlns:p14="http://schemas.microsoft.com/office/powerpoint/2010/main" val="1035746782"/>
              </p:ext>
            </p:extLst>
          </p:nvPr>
        </p:nvGraphicFramePr>
        <p:xfrm>
          <a:off x="914400" y="1032778"/>
          <a:ext cx="7391400" cy="5105395"/>
        </p:xfrm>
        <a:graphic>
          <a:graphicData uri="http://schemas.openxmlformats.org/drawingml/2006/table">
            <a:tbl>
              <a:tblPr firstRow="1" firstCol="1" bandRow="1">
                <a:tableStyleId>{5940675A-B579-460E-94D1-54222C63F5DA}</a:tableStyleId>
              </a:tblPr>
              <a:tblGrid>
                <a:gridCol w="1170915">
                  <a:extLst>
                    <a:ext uri="{9D8B030D-6E8A-4147-A177-3AD203B41FA5}">
                      <a16:colId xmlns:a16="http://schemas.microsoft.com/office/drawing/2014/main" val="3033547684"/>
                    </a:ext>
                  </a:extLst>
                </a:gridCol>
                <a:gridCol w="1170915">
                  <a:extLst>
                    <a:ext uri="{9D8B030D-6E8A-4147-A177-3AD203B41FA5}">
                      <a16:colId xmlns:a16="http://schemas.microsoft.com/office/drawing/2014/main" val="843841465"/>
                    </a:ext>
                  </a:extLst>
                </a:gridCol>
                <a:gridCol w="1163370">
                  <a:extLst>
                    <a:ext uri="{9D8B030D-6E8A-4147-A177-3AD203B41FA5}">
                      <a16:colId xmlns:a16="http://schemas.microsoft.com/office/drawing/2014/main" val="2259791642"/>
                    </a:ext>
                  </a:extLst>
                </a:gridCol>
                <a:gridCol w="1178460">
                  <a:extLst>
                    <a:ext uri="{9D8B030D-6E8A-4147-A177-3AD203B41FA5}">
                      <a16:colId xmlns:a16="http://schemas.microsoft.com/office/drawing/2014/main" val="3903047048"/>
                    </a:ext>
                  </a:extLst>
                </a:gridCol>
                <a:gridCol w="1536825">
                  <a:extLst>
                    <a:ext uri="{9D8B030D-6E8A-4147-A177-3AD203B41FA5}">
                      <a16:colId xmlns:a16="http://schemas.microsoft.com/office/drawing/2014/main" val="3733961773"/>
                    </a:ext>
                  </a:extLst>
                </a:gridCol>
                <a:gridCol w="1170915">
                  <a:extLst>
                    <a:ext uri="{9D8B030D-6E8A-4147-A177-3AD203B41FA5}">
                      <a16:colId xmlns:a16="http://schemas.microsoft.com/office/drawing/2014/main" val="3639974015"/>
                    </a:ext>
                  </a:extLst>
                </a:gridCol>
              </a:tblGrid>
              <a:tr h="425112">
                <a:tc>
                  <a:txBody>
                    <a:bodyPr/>
                    <a:lstStyle/>
                    <a:p>
                      <a:pPr algn="ctr">
                        <a:lnSpc>
                          <a:spcPct val="107000"/>
                        </a:lnSpc>
                        <a:spcAft>
                          <a:spcPts val="800"/>
                        </a:spcAft>
                      </a:pPr>
                      <a:r>
                        <a:rPr lang="en-IN" sz="1500" b="1" dirty="0">
                          <a:effectLst/>
                          <a:latin typeface="Times New Roman" pitchFamily="18" charset="0"/>
                          <a:cs typeface="Times New Roman" pitchFamily="18" charset="0"/>
                        </a:rPr>
                        <a:t>D</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a:effectLst/>
                          <a:latin typeface="Times New Roman" pitchFamily="18" charset="0"/>
                          <a:cs typeface="Times New Roman" pitchFamily="18" charset="0"/>
                        </a:rPr>
                        <a:t>V</a:t>
                      </a:r>
                      <a:r>
                        <a:rPr lang="en-IN" sz="1500" b="1" baseline="-25000" dirty="0">
                          <a:effectLst/>
                          <a:latin typeface="Times New Roman" pitchFamily="18" charset="0"/>
                          <a:cs typeface="Times New Roman" pitchFamily="18" charset="0"/>
                        </a:rPr>
                        <a:t>O</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a:effectLst/>
                          <a:latin typeface="Times New Roman" pitchFamily="18" charset="0"/>
                          <a:cs typeface="Times New Roman" pitchFamily="18" charset="0"/>
                        </a:rPr>
                        <a:t>I</a:t>
                      </a:r>
                      <a:r>
                        <a:rPr lang="en-IN" sz="1500" b="1" baseline="-25000" dirty="0">
                          <a:effectLst/>
                          <a:latin typeface="Times New Roman" pitchFamily="18" charset="0"/>
                          <a:cs typeface="Times New Roman" pitchFamily="18" charset="0"/>
                        </a:rPr>
                        <a:t>o</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a:effectLst/>
                          <a:latin typeface="Times New Roman" pitchFamily="18" charset="0"/>
                          <a:cs typeface="Times New Roman" pitchFamily="18" charset="0"/>
                        </a:rPr>
                        <a:t>P</a:t>
                      </a:r>
                      <a:r>
                        <a:rPr lang="en-IN" sz="1500" b="1" baseline="-25000" dirty="0">
                          <a:effectLst/>
                          <a:latin typeface="Times New Roman" pitchFamily="18" charset="0"/>
                          <a:cs typeface="Times New Roman" pitchFamily="18" charset="0"/>
                        </a:rPr>
                        <a:t>o</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a:effectLst/>
                          <a:latin typeface="Times New Roman" pitchFamily="18" charset="0"/>
                          <a:cs typeface="Times New Roman" pitchFamily="18" charset="0"/>
                        </a:rPr>
                        <a:t>P</a:t>
                      </a:r>
                      <a:r>
                        <a:rPr lang="en-IN" sz="1500" b="1" baseline="-25000" dirty="0">
                          <a:effectLst/>
                          <a:latin typeface="Times New Roman" pitchFamily="18" charset="0"/>
                          <a:cs typeface="Times New Roman" pitchFamily="18" charset="0"/>
                        </a:rPr>
                        <a:t>in</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a:effectLst/>
                          <a:latin typeface="Times New Roman" pitchFamily="18" charset="0"/>
                          <a:cs typeface="Times New Roman" pitchFamily="18" charset="0"/>
                        </a:rPr>
                        <a:t>%η</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765671938"/>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10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25.9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18.03</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468.23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489.6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95.6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850093734"/>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15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30.38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21.09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640.71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671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95.4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649835771"/>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20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35.66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24.77</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883.29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928.4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95.1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517701348"/>
                  </a:ext>
                </a:extLst>
              </a:tr>
              <a:tr h="353944">
                <a:tc>
                  <a:txBody>
                    <a:bodyPr/>
                    <a:lstStyle/>
                    <a:p>
                      <a:pPr algn="ctr">
                        <a:lnSpc>
                          <a:spcPct val="107000"/>
                        </a:lnSpc>
                        <a:spcAft>
                          <a:spcPts val="800"/>
                        </a:spcAft>
                      </a:pPr>
                      <a:r>
                        <a:rPr lang="en-IN" sz="1500">
                          <a:effectLst/>
                          <a:latin typeface="Times New Roman" pitchFamily="18" charset="0"/>
                          <a:cs typeface="Times New Roman" pitchFamily="18" charset="0"/>
                        </a:rPr>
                        <a:t>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42.11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29.25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1231.71</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1301.4</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94.6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982416483"/>
                  </a:ext>
                </a:extLst>
              </a:tr>
              <a:tr h="383319">
                <a:tc>
                  <a:txBody>
                    <a:bodyPr/>
                    <a:lstStyle/>
                    <a:p>
                      <a:pPr algn="ctr">
                        <a:lnSpc>
                          <a:spcPct val="107000"/>
                        </a:lnSpc>
                        <a:spcAft>
                          <a:spcPts val="800"/>
                        </a:spcAft>
                      </a:pPr>
                      <a:r>
                        <a:rPr lang="en-IN" sz="1500">
                          <a:effectLst/>
                          <a:latin typeface="Times New Roman" pitchFamily="18" charset="0"/>
                          <a:cs typeface="Times New Roman" pitchFamily="18" charset="0"/>
                        </a:rPr>
                        <a:t>30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49.97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34.7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1733.9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1847.6</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93.8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374945616"/>
                  </a:ext>
                </a:extLst>
              </a:tr>
              <a:tr h="383319">
                <a:tc>
                  <a:txBody>
                    <a:bodyPr/>
                    <a:lstStyle/>
                    <a:p>
                      <a:pPr algn="ctr">
                        <a:lnSpc>
                          <a:spcPct val="107000"/>
                        </a:lnSpc>
                        <a:spcAft>
                          <a:spcPts val="800"/>
                        </a:spcAft>
                      </a:pPr>
                      <a:r>
                        <a:rPr lang="en-IN" sz="1500">
                          <a:effectLst/>
                          <a:latin typeface="Times New Roman" pitchFamily="18" charset="0"/>
                          <a:cs typeface="Times New Roman" pitchFamily="18" charset="0"/>
                        </a:rPr>
                        <a:t>34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57.56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39.97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2300.67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2476</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92.91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424302214"/>
                  </a:ext>
                </a:extLst>
              </a:tr>
              <a:tr h="383319">
                <a:tc>
                  <a:txBody>
                    <a:bodyPr/>
                    <a:lstStyle/>
                    <a:p>
                      <a:pPr algn="ctr">
                        <a:lnSpc>
                          <a:spcPct val="107000"/>
                        </a:lnSpc>
                        <a:spcAft>
                          <a:spcPts val="800"/>
                        </a:spcAft>
                      </a:pPr>
                      <a:r>
                        <a:rPr lang="en-IN" sz="1500" dirty="0">
                          <a:effectLst/>
                          <a:latin typeface="Times New Roman" pitchFamily="18" charset="0"/>
                          <a:cs typeface="Times New Roman" pitchFamily="18" charset="0"/>
                        </a:rPr>
                        <a:t>35</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59.67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41.44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2472.7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2668</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92.6</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013270393"/>
                  </a:ext>
                </a:extLst>
              </a:tr>
              <a:tr h="383319">
                <a:tc>
                  <a:txBody>
                    <a:bodyPr/>
                    <a:lstStyle/>
                    <a:p>
                      <a:pPr algn="ctr">
                        <a:lnSpc>
                          <a:spcPct val="107000"/>
                        </a:lnSpc>
                        <a:spcAft>
                          <a:spcPts val="800"/>
                        </a:spcAft>
                      </a:pPr>
                      <a:r>
                        <a:rPr lang="en-IN" sz="1500">
                          <a:effectLst/>
                          <a:latin typeface="Times New Roman" pitchFamily="18" charset="0"/>
                          <a:cs typeface="Times New Roman" pitchFamily="18" charset="0"/>
                        </a:rPr>
                        <a:t>40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71.59</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49.72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3559.4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3912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90.9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36641800"/>
                  </a:ext>
                </a:extLst>
              </a:tr>
              <a:tr h="383319">
                <a:tc>
                  <a:txBody>
                    <a:bodyPr/>
                    <a:lstStyle/>
                    <a:p>
                      <a:pPr algn="ctr">
                        <a:lnSpc>
                          <a:spcPct val="107000"/>
                        </a:lnSpc>
                        <a:spcAft>
                          <a:spcPts val="800"/>
                        </a:spcAft>
                      </a:pPr>
                      <a:r>
                        <a:rPr lang="en-IN" sz="1500">
                          <a:effectLst/>
                          <a:latin typeface="Times New Roman" pitchFamily="18" charset="0"/>
                          <a:cs typeface="Times New Roman" pitchFamily="18" charset="0"/>
                        </a:rPr>
                        <a:t>45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82.26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57.12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4698.6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5276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89.05</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668740995"/>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50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89.24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61.98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5531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6340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87.7</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409333717"/>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55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97.34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67.6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6580.1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7752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84.8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17824831"/>
                  </a:ext>
                </a:extLst>
              </a:tr>
              <a:tr h="401624">
                <a:tc>
                  <a:txBody>
                    <a:bodyPr/>
                    <a:lstStyle/>
                    <a:p>
                      <a:pPr algn="ctr">
                        <a:lnSpc>
                          <a:spcPct val="107000"/>
                        </a:lnSpc>
                        <a:spcAft>
                          <a:spcPts val="800"/>
                        </a:spcAft>
                      </a:pPr>
                      <a:r>
                        <a:rPr lang="en-IN" sz="1500">
                          <a:effectLst/>
                          <a:latin typeface="Times New Roman" pitchFamily="18" charset="0"/>
                          <a:cs typeface="Times New Roman" pitchFamily="18" charset="0"/>
                        </a:rPr>
                        <a:t>60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106.9</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74.2</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7931.9</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9692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81.8</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626214692"/>
                  </a:ext>
                </a:extLst>
              </a:tr>
            </a:tbl>
          </a:graphicData>
        </a:graphic>
      </p:graphicFrame>
      <p:sp>
        <p:nvSpPr>
          <p:cNvPr id="5" name="TextBox 4">
            <a:extLst>
              <a:ext uri="{FF2B5EF4-FFF2-40B4-BE49-F238E27FC236}">
                <a16:creationId xmlns:a16="http://schemas.microsoft.com/office/drawing/2014/main" id="{B69AED6A-23C3-1558-B31A-CD24778B0FD9}"/>
              </a:ext>
            </a:extLst>
          </p:cNvPr>
          <p:cNvSpPr txBox="1"/>
          <p:nvPr/>
        </p:nvSpPr>
        <p:spPr>
          <a:xfrm>
            <a:off x="2286000" y="6223538"/>
            <a:ext cx="5001984" cy="338554"/>
          </a:xfrm>
          <a:prstGeom prst="rect">
            <a:avLst/>
          </a:prstGeom>
          <a:noFill/>
        </p:spPr>
        <p:txBody>
          <a:bodyPr wrap="square">
            <a:spAutoFit/>
          </a:bodyPr>
          <a:lstStyle/>
          <a:p>
            <a:pPr algn="ctr"/>
            <a:r>
              <a:rPr lang="en-US" sz="1600" i="1" dirty="0">
                <a:latin typeface="Times New Roman" pitchFamily="18" charset="0"/>
                <a:cs typeface="Times New Roman" pitchFamily="18" charset="0"/>
              </a:rPr>
              <a:t>Table 2: Performance of proposed converter</a:t>
            </a:r>
            <a:endParaRPr lang="en-IN" sz="1600" i="1" dirty="0"/>
          </a:p>
        </p:txBody>
      </p:sp>
    </p:spTree>
    <p:extLst>
      <p:ext uri="{BB962C8B-B14F-4D97-AF65-F5344CB8AC3E}">
        <p14:creationId xmlns:p14="http://schemas.microsoft.com/office/powerpoint/2010/main" val="2228983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720FB-1045-2B28-C9A1-E8811974A9A4}"/>
              </a:ext>
            </a:extLst>
          </p:cNvPr>
          <p:cNvSpPr txBox="1"/>
          <p:nvPr/>
        </p:nvSpPr>
        <p:spPr>
          <a:xfrm>
            <a:off x="0" y="762000"/>
            <a:ext cx="8991600" cy="400110"/>
          </a:xfrm>
          <a:prstGeom prst="rect">
            <a:avLst/>
          </a:prstGeom>
          <a:noFill/>
        </p:spPr>
        <p:txBody>
          <a:bodyPr wrap="square">
            <a:spAutoFit/>
          </a:bodyPr>
          <a:lstStyle/>
          <a:p>
            <a:r>
              <a:rPr lang="en-IN" sz="2000" b="1" spc="5" dirty="0">
                <a:latin typeface="Times New Roman" pitchFamily="18" charset="0"/>
                <a:cs typeface="Times New Roman" pitchFamily="18" charset="0"/>
              </a:rPr>
              <a:t>Simulated Input power, Output power, power losses curve and Efficiency Curve: </a:t>
            </a:r>
            <a:endParaRPr lang="en-IN" sz="2000" dirty="0"/>
          </a:p>
        </p:txBody>
      </p:sp>
      <p:pic>
        <p:nvPicPr>
          <p:cNvPr id="6" name="Picture 2">
            <a:extLst>
              <a:ext uri="{FF2B5EF4-FFF2-40B4-BE49-F238E27FC236}">
                <a16:creationId xmlns:a16="http://schemas.microsoft.com/office/drawing/2014/main" id="{9F7BDC06-823B-A07D-6834-2DDDDF0A188E}"/>
              </a:ext>
            </a:extLst>
          </p:cNvPr>
          <p:cNvPicPr>
            <a:picLocks noChangeAspect="1" noChangeArrowheads="1"/>
          </p:cNvPicPr>
          <p:nvPr/>
        </p:nvPicPr>
        <p:blipFill>
          <a:blip r:embed="rId2" cstate="print"/>
          <a:srcRect/>
          <a:stretch>
            <a:fillRect/>
          </a:stretch>
        </p:blipFill>
        <p:spPr bwMode="auto">
          <a:xfrm>
            <a:off x="0" y="1556569"/>
            <a:ext cx="4876800" cy="3744861"/>
          </a:xfrm>
          <a:prstGeom prst="rect">
            <a:avLst/>
          </a:prstGeom>
          <a:noFill/>
          <a:ln w="9525">
            <a:noFill/>
            <a:miter lim="800000"/>
            <a:headEnd/>
            <a:tailEnd/>
          </a:ln>
        </p:spPr>
      </p:pic>
      <p:pic>
        <p:nvPicPr>
          <p:cNvPr id="10" name="Picture 9">
            <a:extLst>
              <a:ext uri="{FF2B5EF4-FFF2-40B4-BE49-F238E27FC236}">
                <a16:creationId xmlns:a16="http://schemas.microsoft.com/office/drawing/2014/main" id="{6FCA3896-2708-F464-4084-F60196215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556569"/>
            <a:ext cx="4724400" cy="3723090"/>
          </a:xfrm>
          <a:prstGeom prst="rect">
            <a:avLst/>
          </a:prstGeom>
        </p:spPr>
      </p:pic>
      <p:sp>
        <p:nvSpPr>
          <p:cNvPr id="3" name="TextBox 2">
            <a:extLst>
              <a:ext uri="{FF2B5EF4-FFF2-40B4-BE49-F238E27FC236}">
                <a16:creationId xmlns:a16="http://schemas.microsoft.com/office/drawing/2014/main" id="{B312FC8F-D69B-235D-F5E6-8A71A226CC5D}"/>
              </a:ext>
            </a:extLst>
          </p:cNvPr>
          <p:cNvSpPr txBox="1"/>
          <p:nvPr/>
        </p:nvSpPr>
        <p:spPr>
          <a:xfrm>
            <a:off x="2133600" y="5404752"/>
            <a:ext cx="810985"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Fig.16</a:t>
            </a:r>
            <a:endParaRPr lang="en-IN" dirty="0"/>
          </a:p>
        </p:txBody>
      </p:sp>
      <p:sp>
        <p:nvSpPr>
          <p:cNvPr id="7" name="TextBox 6">
            <a:extLst>
              <a:ext uri="{FF2B5EF4-FFF2-40B4-BE49-F238E27FC236}">
                <a16:creationId xmlns:a16="http://schemas.microsoft.com/office/drawing/2014/main" id="{6D969645-A2D7-9C90-93E0-7101F664F026}"/>
              </a:ext>
            </a:extLst>
          </p:cNvPr>
          <p:cNvSpPr txBox="1"/>
          <p:nvPr/>
        </p:nvSpPr>
        <p:spPr>
          <a:xfrm>
            <a:off x="6580415" y="5404752"/>
            <a:ext cx="85997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Fig.17</a:t>
            </a:r>
            <a:endParaRPr lang="en-IN" dirty="0"/>
          </a:p>
        </p:txBody>
      </p:sp>
    </p:spTree>
    <p:extLst>
      <p:ext uri="{BB962C8B-B14F-4D97-AF65-F5344CB8AC3E}">
        <p14:creationId xmlns:p14="http://schemas.microsoft.com/office/powerpoint/2010/main" val="1262655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7" name="Title 6">
            <a:extLst>
              <a:ext uri="{FF2B5EF4-FFF2-40B4-BE49-F238E27FC236}">
                <a16:creationId xmlns:a16="http://schemas.microsoft.com/office/drawing/2014/main" id="{41CFC04F-74E2-18DB-7A2D-0DFF2B8EFD2C}"/>
              </a:ext>
            </a:extLst>
          </p:cNvPr>
          <p:cNvSpPr>
            <a:spLocks noGrp="1"/>
          </p:cNvSpPr>
          <p:nvPr>
            <p:ph type="title"/>
          </p:nvPr>
        </p:nvSpPr>
        <p:spPr>
          <a:xfrm>
            <a:off x="381000" y="572678"/>
            <a:ext cx="6139543" cy="503238"/>
          </a:xfrm>
        </p:spPr>
        <p:txBody>
          <a:bodyPr>
            <a:normAutofit/>
          </a:bodyPr>
          <a:lstStyle/>
          <a:p>
            <a:r>
              <a:rPr lang="en-IN" sz="2000" b="1" dirty="0">
                <a:latin typeface="Times New Roman" panose="02020603050405020304" pitchFamily="18" charset="0"/>
                <a:cs typeface="Times New Roman" panose="02020603050405020304" pitchFamily="18" charset="0"/>
              </a:rPr>
              <a:t>Switch Voltage Stresses of Proposed converter:</a:t>
            </a:r>
          </a:p>
        </p:txBody>
      </p:sp>
      <p:graphicFrame>
        <p:nvGraphicFramePr>
          <p:cNvPr id="9" name="Table 8">
            <a:extLst>
              <a:ext uri="{FF2B5EF4-FFF2-40B4-BE49-F238E27FC236}">
                <a16:creationId xmlns:a16="http://schemas.microsoft.com/office/drawing/2014/main" id="{4DACBD92-EC51-D7A7-7444-5B3CB0E74711}"/>
              </a:ext>
            </a:extLst>
          </p:cNvPr>
          <p:cNvGraphicFramePr>
            <a:graphicFrameLocks noGrp="1"/>
          </p:cNvGraphicFramePr>
          <p:nvPr>
            <p:extLst>
              <p:ext uri="{D42A27DB-BD31-4B8C-83A1-F6EECF244321}">
                <p14:modId xmlns:p14="http://schemas.microsoft.com/office/powerpoint/2010/main" val="2898917244"/>
              </p:ext>
            </p:extLst>
          </p:nvPr>
        </p:nvGraphicFramePr>
        <p:xfrm>
          <a:off x="914400" y="1219196"/>
          <a:ext cx="7391399" cy="4800598"/>
        </p:xfrm>
        <a:graphic>
          <a:graphicData uri="http://schemas.openxmlformats.org/drawingml/2006/table">
            <a:tbl>
              <a:tblPr firstRow="1" firstCol="1" bandRow="1">
                <a:tableStyleId>{5940675A-B579-460E-94D1-54222C63F5DA}</a:tableStyleId>
              </a:tblPr>
              <a:tblGrid>
                <a:gridCol w="891431">
                  <a:extLst>
                    <a:ext uri="{9D8B030D-6E8A-4147-A177-3AD203B41FA5}">
                      <a16:colId xmlns:a16="http://schemas.microsoft.com/office/drawing/2014/main" val="4059145273"/>
                    </a:ext>
                  </a:extLst>
                </a:gridCol>
                <a:gridCol w="1140554">
                  <a:extLst>
                    <a:ext uri="{9D8B030D-6E8A-4147-A177-3AD203B41FA5}">
                      <a16:colId xmlns:a16="http://schemas.microsoft.com/office/drawing/2014/main" val="1593540456"/>
                    </a:ext>
                  </a:extLst>
                </a:gridCol>
                <a:gridCol w="1022490">
                  <a:extLst>
                    <a:ext uri="{9D8B030D-6E8A-4147-A177-3AD203B41FA5}">
                      <a16:colId xmlns:a16="http://schemas.microsoft.com/office/drawing/2014/main" val="1826600366"/>
                    </a:ext>
                  </a:extLst>
                </a:gridCol>
                <a:gridCol w="1140554">
                  <a:extLst>
                    <a:ext uri="{9D8B030D-6E8A-4147-A177-3AD203B41FA5}">
                      <a16:colId xmlns:a16="http://schemas.microsoft.com/office/drawing/2014/main" val="3142880825"/>
                    </a:ext>
                  </a:extLst>
                </a:gridCol>
                <a:gridCol w="896822">
                  <a:extLst>
                    <a:ext uri="{9D8B030D-6E8A-4147-A177-3AD203B41FA5}">
                      <a16:colId xmlns:a16="http://schemas.microsoft.com/office/drawing/2014/main" val="4290619290"/>
                    </a:ext>
                  </a:extLst>
                </a:gridCol>
                <a:gridCol w="1271640">
                  <a:extLst>
                    <a:ext uri="{9D8B030D-6E8A-4147-A177-3AD203B41FA5}">
                      <a16:colId xmlns:a16="http://schemas.microsoft.com/office/drawing/2014/main" val="2515832902"/>
                    </a:ext>
                  </a:extLst>
                </a:gridCol>
                <a:gridCol w="1027908">
                  <a:extLst>
                    <a:ext uri="{9D8B030D-6E8A-4147-A177-3AD203B41FA5}">
                      <a16:colId xmlns:a16="http://schemas.microsoft.com/office/drawing/2014/main" val="340025640"/>
                    </a:ext>
                  </a:extLst>
                </a:gridCol>
              </a:tblGrid>
              <a:tr h="506722">
                <a:tc>
                  <a:txBody>
                    <a:bodyPr/>
                    <a:lstStyle/>
                    <a:p>
                      <a:pPr algn="ctr">
                        <a:lnSpc>
                          <a:spcPct val="107000"/>
                        </a:lnSpc>
                        <a:spcAft>
                          <a:spcPts val="800"/>
                        </a:spcAft>
                      </a:pPr>
                      <a:r>
                        <a:rPr lang="en-IN" sz="1500" b="1" dirty="0">
                          <a:effectLst/>
                          <a:latin typeface="Times New Roman" pitchFamily="18" charset="0"/>
                          <a:cs typeface="Times New Roman" pitchFamily="18" charset="0"/>
                        </a:rPr>
                        <a:t>D</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CHx</a:t>
                      </a:r>
                      <a:r>
                        <a:rPr lang="en-IN" sz="1500" b="1" dirty="0">
                          <a:effectLst/>
                          <a:latin typeface="Times New Roman" pitchFamily="18" charset="0"/>
                          <a:cs typeface="Times New Roman" pitchFamily="18" charset="0"/>
                        </a:rPr>
                        <a:t>(Th)</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CHx</a:t>
                      </a:r>
                      <a:r>
                        <a:rPr lang="en-IN" sz="1500" b="1" dirty="0">
                          <a:effectLst/>
                          <a:latin typeface="Times New Roman" pitchFamily="18" charset="0"/>
                          <a:cs typeface="Times New Roman" pitchFamily="18" charset="0"/>
                        </a:rPr>
                        <a:t>(</a:t>
                      </a:r>
                      <a:r>
                        <a:rPr lang="en-IN" sz="1500" b="1" dirty="0" err="1">
                          <a:effectLst/>
                          <a:latin typeface="Times New Roman" pitchFamily="18" charset="0"/>
                          <a:cs typeface="Times New Roman" pitchFamily="18" charset="0"/>
                        </a:rPr>
                        <a:t>si</a:t>
                      </a:r>
                      <a:r>
                        <a:rPr lang="en-IN" sz="1500" b="1" dirty="0">
                          <a:effectLst/>
                          <a:latin typeface="Times New Roman" pitchFamily="18" charset="0"/>
                          <a:cs typeface="Times New Roman" pitchFamily="18" charset="0"/>
                        </a:rPr>
                        <a:t>)</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CHy</a:t>
                      </a:r>
                      <a:r>
                        <a:rPr lang="en-IN" sz="1500" b="1" dirty="0">
                          <a:effectLst/>
                          <a:latin typeface="Times New Roman" pitchFamily="18" charset="0"/>
                          <a:cs typeface="Times New Roman" pitchFamily="18" charset="0"/>
                        </a:rPr>
                        <a:t>(Th)</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CHy</a:t>
                      </a:r>
                      <a:r>
                        <a:rPr lang="en-IN" sz="1500" b="1" baseline="-25000" dirty="0">
                          <a:effectLst/>
                          <a:latin typeface="Times New Roman" pitchFamily="18" charset="0"/>
                          <a:cs typeface="Times New Roman" pitchFamily="18" charset="0"/>
                        </a:rPr>
                        <a:t>(sim)</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CHz</a:t>
                      </a:r>
                      <a:r>
                        <a:rPr lang="en-IN" sz="1500" b="1" dirty="0">
                          <a:effectLst/>
                          <a:latin typeface="Times New Roman" pitchFamily="18" charset="0"/>
                          <a:cs typeface="Times New Roman" pitchFamily="18" charset="0"/>
                        </a:rPr>
                        <a:t>(Th)</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b="1" dirty="0" err="1">
                          <a:effectLst/>
                          <a:latin typeface="Times New Roman" pitchFamily="18" charset="0"/>
                          <a:cs typeface="Times New Roman" pitchFamily="18" charset="0"/>
                        </a:rPr>
                        <a:t>V</a:t>
                      </a:r>
                      <a:r>
                        <a:rPr lang="en-IN" sz="1500" b="1" baseline="-25000" dirty="0" err="1">
                          <a:effectLst/>
                          <a:latin typeface="Times New Roman" pitchFamily="18" charset="0"/>
                          <a:cs typeface="Times New Roman" pitchFamily="18" charset="0"/>
                        </a:rPr>
                        <a:t>CHz</a:t>
                      </a:r>
                      <a:r>
                        <a:rPr lang="en-IN" sz="1500" b="1" baseline="-25000" dirty="0">
                          <a:effectLst/>
                          <a:latin typeface="Times New Roman" pitchFamily="18" charset="0"/>
                          <a:cs typeface="Times New Roman" pitchFamily="18" charset="0"/>
                        </a:rPr>
                        <a:t>(sim)</a:t>
                      </a:r>
                      <a:endParaRPr lang="en-IN" sz="1500" b="1"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90442439"/>
                  </a:ext>
                </a:extLst>
              </a:tr>
              <a:tr h="357823">
                <a:tc>
                  <a:txBody>
                    <a:bodyPr/>
                    <a:lstStyle/>
                    <a:p>
                      <a:pPr algn="ctr">
                        <a:lnSpc>
                          <a:spcPct val="107000"/>
                        </a:lnSpc>
                        <a:spcAft>
                          <a:spcPts val="800"/>
                        </a:spcAft>
                      </a:pPr>
                      <a:r>
                        <a:rPr lang="en-IN" sz="1500" dirty="0">
                          <a:effectLst/>
                          <a:latin typeface="Times New Roman" pitchFamily="18" charset="0"/>
                          <a:cs typeface="Times New Roman" pitchFamily="18" charset="0"/>
                        </a:rPr>
                        <a:t>10</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22.22222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22.28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24.69136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24.18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24.69136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24.18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70933261"/>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15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23.52941</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23.69</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27.68166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26.82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27.68166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26.82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562402969"/>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20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24.9</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31.25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30.38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31.25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30.38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815491361"/>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26.66667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26.6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35.55556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34.8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35.55556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34.8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191645661"/>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30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28.57143</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27.2</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40.81633</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39.8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40.81633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39.8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032869540"/>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34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30.30303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30.35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45.91368</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44.1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45.91368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44.1</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949628697"/>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35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30.76923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32.8</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47.33728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45.4</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47.33728</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45.4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834513273"/>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40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33.33333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35.5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55.55556</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53.7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55.55556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53.7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89620090"/>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45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36.36364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40.4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66.1157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60.7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66.1157</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60.7</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895590532"/>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50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41.12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80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67.42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80</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67.42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733960211"/>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55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44.44444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46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98.76543</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70.76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98.76543</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70.76</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623370855"/>
                  </a:ext>
                </a:extLst>
              </a:tr>
              <a:tr h="357823">
                <a:tc>
                  <a:txBody>
                    <a:bodyPr/>
                    <a:lstStyle/>
                    <a:p>
                      <a:pPr algn="ctr">
                        <a:lnSpc>
                          <a:spcPct val="107000"/>
                        </a:lnSpc>
                        <a:spcAft>
                          <a:spcPts val="800"/>
                        </a:spcAft>
                      </a:pPr>
                      <a:r>
                        <a:rPr lang="en-IN" sz="1500">
                          <a:effectLst/>
                          <a:latin typeface="Times New Roman" pitchFamily="18" charset="0"/>
                          <a:cs typeface="Times New Roman" pitchFamily="18" charset="0"/>
                        </a:rPr>
                        <a:t>60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50</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54.4</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125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77.2</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a:effectLst/>
                          <a:latin typeface="Times New Roman" pitchFamily="18" charset="0"/>
                          <a:cs typeface="Times New Roman" pitchFamily="18" charset="0"/>
                        </a:rPr>
                        <a:t>125</a:t>
                      </a:r>
                      <a:endParaRPr lang="en-IN" sz="150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07000"/>
                        </a:lnSpc>
                        <a:spcAft>
                          <a:spcPts val="800"/>
                        </a:spcAft>
                      </a:pPr>
                      <a:r>
                        <a:rPr lang="en-IN" sz="1500" dirty="0">
                          <a:effectLst/>
                          <a:latin typeface="Times New Roman" pitchFamily="18" charset="0"/>
                          <a:cs typeface="Times New Roman" pitchFamily="18" charset="0"/>
                        </a:rPr>
                        <a:t>77.2</a:t>
                      </a:r>
                      <a:endParaRPr lang="en-IN" sz="15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426109204"/>
                  </a:ext>
                </a:extLst>
              </a:tr>
            </a:tbl>
          </a:graphicData>
        </a:graphic>
      </p:graphicFrame>
      <p:pic>
        <p:nvPicPr>
          <p:cNvPr id="8" name="Picture 7"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88059"/>
            <a:ext cx="579438" cy="609600"/>
          </a:xfrm>
          <a:prstGeom prst="rect">
            <a:avLst/>
          </a:prstGeom>
          <a:noFill/>
          <a:ln>
            <a:noFill/>
          </a:ln>
        </p:spPr>
      </p:pic>
      <p:sp>
        <p:nvSpPr>
          <p:cNvPr id="3" name="TextBox 2">
            <a:extLst>
              <a:ext uri="{FF2B5EF4-FFF2-40B4-BE49-F238E27FC236}">
                <a16:creationId xmlns:a16="http://schemas.microsoft.com/office/drawing/2014/main" id="{74775363-F0E6-5FE5-87F9-79C602D3203E}"/>
              </a:ext>
            </a:extLst>
          </p:cNvPr>
          <p:cNvSpPr txBox="1"/>
          <p:nvPr/>
        </p:nvSpPr>
        <p:spPr>
          <a:xfrm>
            <a:off x="990599" y="6142487"/>
            <a:ext cx="7315199" cy="338554"/>
          </a:xfrm>
          <a:prstGeom prst="rect">
            <a:avLst/>
          </a:prstGeom>
          <a:noFill/>
        </p:spPr>
        <p:txBody>
          <a:bodyPr wrap="square">
            <a:spAutoFit/>
          </a:bodyPr>
          <a:lstStyle/>
          <a:p>
            <a:r>
              <a:rPr lang="en-US" sz="1600" i="1" dirty="0">
                <a:latin typeface="Times New Roman" pitchFamily="18" charset="0"/>
                <a:cs typeface="Times New Roman" pitchFamily="18" charset="0"/>
              </a:rPr>
              <a:t>Table 3:</a:t>
            </a:r>
            <a:r>
              <a:rPr lang="en-IN" sz="1600" i="1" dirty="0">
                <a:latin typeface="Times New Roman" panose="02020603050405020304" pitchFamily="18" charset="0"/>
                <a:cs typeface="Times New Roman" panose="02020603050405020304" pitchFamily="18" charset="0"/>
              </a:rPr>
              <a:t> Comparison of theoretical and simulation values of Switch Voltage Stresses </a:t>
            </a:r>
            <a:endParaRPr lang="en-IN" sz="1600" i="1" dirty="0"/>
          </a:p>
        </p:txBody>
      </p:sp>
    </p:spTree>
    <p:extLst>
      <p:ext uri="{BB962C8B-B14F-4D97-AF65-F5344CB8AC3E}">
        <p14:creationId xmlns:p14="http://schemas.microsoft.com/office/powerpoint/2010/main" val="396624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82562" y="6065963"/>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11" name="TextBox 10">
            <a:extLst>
              <a:ext uri="{FF2B5EF4-FFF2-40B4-BE49-F238E27FC236}">
                <a16:creationId xmlns:a16="http://schemas.microsoft.com/office/drawing/2014/main" id="{9559BC46-4F56-2AA3-5A45-8481F6FC5984}"/>
              </a:ext>
            </a:extLst>
          </p:cNvPr>
          <p:cNvSpPr txBox="1"/>
          <p:nvPr/>
        </p:nvSpPr>
        <p:spPr>
          <a:xfrm>
            <a:off x="793102" y="833017"/>
            <a:ext cx="7010400" cy="400110"/>
          </a:xfrm>
          <a:prstGeom prst="rect">
            <a:avLst/>
          </a:prstGeom>
          <a:noFill/>
        </p:spPr>
        <p:txBody>
          <a:bodyPr wrap="square">
            <a:spAutoFit/>
          </a:bodyPr>
          <a:lstStyle/>
          <a:p>
            <a:r>
              <a:rPr lang="en-IN" sz="2000" b="1" spc="5" dirty="0">
                <a:latin typeface="Times New Roman" pitchFamily="18" charset="0"/>
                <a:cs typeface="Times New Roman" pitchFamily="18" charset="0"/>
              </a:rPr>
              <a:t>Simulated Switch voltages vs Duty Ratio curve:</a:t>
            </a:r>
            <a:endParaRPr lang="en-IN" sz="2000" dirty="0"/>
          </a:p>
        </p:txBody>
      </p:sp>
      <p:pic>
        <p:nvPicPr>
          <p:cNvPr id="9" name="Picture 8">
            <a:extLst>
              <a:ext uri="{FF2B5EF4-FFF2-40B4-BE49-F238E27FC236}">
                <a16:creationId xmlns:a16="http://schemas.microsoft.com/office/drawing/2014/main" id="{71225707-F2EA-D272-449D-310B5438C2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89"/>
          <a:stretch/>
        </p:blipFill>
        <p:spPr>
          <a:xfrm>
            <a:off x="1088570" y="1217576"/>
            <a:ext cx="7239000" cy="5023457"/>
          </a:xfrm>
          <a:prstGeom prst="rect">
            <a:avLst/>
          </a:prstGeom>
        </p:spPr>
      </p:pic>
      <p:sp>
        <p:nvSpPr>
          <p:cNvPr id="5" name="TextBox 4">
            <a:extLst>
              <a:ext uri="{FF2B5EF4-FFF2-40B4-BE49-F238E27FC236}">
                <a16:creationId xmlns:a16="http://schemas.microsoft.com/office/drawing/2014/main" id="{2008B570-DE90-4C6A-7424-2AA5B176610C}"/>
              </a:ext>
            </a:extLst>
          </p:cNvPr>
          <p:cNvSpPr txBox="1"/>
          <p:nvPr/>
        </p:nvSpPr>
        <p:spPr>
          <a:xfrm>
            <a:off x="4291302" y="6186097"/>
            <a:ext cx="833535"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Fig.18</a:t>
            </a:r>
            <a:endParaRPr lang="en-IN" dirty="0"/>
          </a:p>
        </p:txBody>
      </p:sp>
    </p:spTree>
    <p:extLst>
      <p:ext uri="{BB962C8B-B14F-4D97-AF65-F5344CB8AC3E}">
        <p14:creationId xmlns:p14="http://schemas.microsoft.com/office/powerpoint/2010/main" val="419063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82562" y="6065963"/>
            <a:ext cx="579438" cy="609600"/>
          </a:xfrm>
          <a:prstGeom prst="rect">
            <a:avLst/>
          </a:prstGeom>
          <a:noFill/>
          <a:ln>
            <a:noFill/>
          </a:ln>
        </p:spPr>
      </p:pic>
      <p:sp>
        <p:nvSpPr>
          <p:cNvPr id="4" name="Rectangle 3"/>
          <p:cNvSpPr/>
          <p:nvPr/>
        </p:nvSpPr>
        <p:spPr>
          <a:xfrm>
            <a:off x="5791200" y="152400"/>
            <a:ext cx="3352800" cy="276999"/>
          </a:xfrm>
          <a:prstGeom prst="rect">
            <a:avLst/>
          </a:prstGeom>
        </p:spPr>
        <p:txBody>
          <a:bodyPr wrap="square">
            <a:spAutoFit/>
          </a:bodyPr>
          <a:lstStyle/>
          <a:p>
            <a:r>
              <a:rPr lang="en-US" sz="1200" b="1" dirty="0">
                <a:solidFill>
                  <a:schemeClr val="tx2"/>
                </a:solidFill>
                <a:latin typeface="Times New Roman" panose="02020603050405020304" pitchFamily="18" charset="0"/>
                <a:cs typeface="Times New Roman" panose="02020603050405020304" pitchFamily="18" charset="0"/>
              </a:rPr>
              <a:t>Dept. of  Electrical and  Electronics Engineering </a:t>
            </a:r>
          </a:p>
        </p:txBody>
      </p:sp>
      <p:sp>
        <p:nvSpPr>
          <p:cNvPr id="11" name="TextBox 10">
            <a:extLst>
              <a:ext uri="{FF2B5EF4-FFF2-40B4-BE49-F238E27FC236}">
                <a16:creationId xmlns:a16="http://schemas.microsoft.com/office/drawing/2014/main" id="{9559BC46-4F56-2AA3-5A45-8481F6FC5984}"/>
              </a:ext>
            </a:extLst>
          </p:cNvPr>
          <p:cNvSpPr txBox="1"/>
          <p:nvPr/>
        </p:nvSpPr>
        <p:spPr>
          <a:xfrm>
            <a:off x="182562" y="618648"/>
            <a:ext cx="5029200" cy="400110"/>
          </a:xfrm>
          <a:prstGeom prst="rect">
            <a:avLst/>
          </a:prstGeom>
          <a:noFill/>
        </p:spPr>
        <p:txBody>
          <a:bodyPr wrap="square">
            <a:spAutoFit/>
          </a:bodyPr>
          <a:lstStyle/>
          <a:p>
            <a:r>
              <a:rPr lang="en-IN" sz="2000" b="1" spc="5" dirty="0">
                <a:latin typeface="Times New Roman" pitchFamily="18" charset="0"/>
                <a:cs typeface="Times New Roman" pitchFamily="18" charset="0"/>
              </a:rPr>
              <a:t>Inductor Currents vs Duty Ratio curves:</a:t>
            </a:r>
            <a:endParaRPr lang="en-IN" sz="2000" dirty="0"/>
          </a:p>
        </p:txBody>
      </p:sp>
      <p:pic>
        <p:nvPicPr>
          <p:cNvPr id="12" name="Picture 11">
            <a:extLst>
              <a:ext uri="{FF2B5EF4-FFF2-40B4-BE49-F238E27FC236}">
                <a16:creationId xmlns:a16="http://schemas.microsoft.com/office/drawing/2014/main" id="{171D25D9-7603-AFEB-1AF7-825D19F302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17" t="-67" r="3054" b="-726"/>
          <a:stretch/>
        </p:blipFill>
        <p:spPr>
          <a:xfrm>
            <a:off x="3809999" y="1338944"/>
            <a:ext cx="5334001" cy="4528456"/>
          </a:xfrm>
          <a:prstGeom prst="rect">
            <a:avLst/>
          </a:prstGeom>
        </p:spPr>
      </p:pic>
      <p:graphicFrame>
        <p:nvGraphicFramePr>
          <p:cNvPr id="2" name="Table 1">
            <a:extLst>
              <a:ext uri="{FF2B5EF4-FFF2-40B4-BE49-F238E27FC236}">
                <a16:creationId xmlns:a16="http://schemas.microsoft.com/office/drawing/2014/main" id="{3BECA759-E5EF-E8E9-92CA-C43445B460D4}"/>
              </a:ext>
            </a:extLst>
          </p:cNvPr>
          <p:cNvGraphicFramePr>
            <a:graphicFrameLocks noGrp="1"/>
          </p:cNvGraphicFramePr>
          <p:nvPr>
            <p:extLst>
              <p:ext uri="{D42A27DB-BD31-4B8C-83A1-F6EECF244321}">
                <p14:modId xmlns:p14="http://schemas.microsoft.com/office/powerpoint/2010/main" val="978017668"/>
              </p:ext>
            </p:extLst>
          </p:nvPr>
        </p:nvGraphicFramePr>
        <p:xfrm>
          <a:off x="304800" y="1278132"/>
          <a:ext cx="3635828" cy="4528457"/>
        </p:xfrm>
        <a:graphic>
          <a:graphicData uri="http://schemas.openxmlformats.org/drawingml/2006/table">
            <a:tbl>
              <a:tblPr>
                <a:tableStyleId>{5940675A-B579-460E-94D1-54222C63F5DA}</a:tableStyleId>
              </a:tblPr>
              <a:tblGrid>
                <a:gridCol w="908957">
                  <a:extLst>
                    <a:ext uri="{9D8B030D-6E8A-4147-A177-3AD203B41FA5}">
                      <a16:colId xmlns:a16="http://schemas.microsoft.com/office/drawing/2014/main" val="1760207797"/>
                    </a:ext>
                  </a:extLst>
                </a:gridCol>
                <a:gridCol w="908957">
                  <a:extLst>
                    <a:ext uri="{9D8B030D-6E8A-4147-A177-3AD203B41FA5}">
                      <a16:colId xmlns:a16="http://schemas.microsoft.com/office/drawing/2014/main" val="713420922"/>
                    </a:ext>
                  </a:extLst>
                </a:gridCol>
                <a:gridCol w="908957">
                  <a:extLst>
                    <a:ext uri="{9D8B030D-6E8A-4147-A177-3AD203B41FA5}">
                      <a16:colId xmlns:a16="http://schemas.microsoft.com/office/drawing/2014/main" val="250941718"/>
                    </a:ext>
                  </a:extLst>
                </a:gridCol>
                <a:gridCol w="908957">
                  <a:extLst>
                    <a:ext uri="{9D8B030D-6E8A-4147-A177-3AD203B41FA5}">
                      <a16:colId xmlns:a16="http://schemas.microsoft.com/office/drawing/2014/main" val="4280464712"/>
                    </a:ext>
                  </a:extLst>
                </a:gridCol>
              </a:tblGrid>
              <a:tr h="477293">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D</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I</a:t>
                      </a:r>
                      <a:r>
                        <a:rPr lang="en-IN" sz="1800" b="1" u="none" strike="noStrike" baseline="-25000" dirty="0">
                          <a:effectLst/>
                          <a:latin typeface="Times New Roman" panose="02020603050405020304" pitchFamily="18" charset="0"/>
                          <a:cs typeface="Times New Roman" panose="02020603050405020304" pitchFamily="18" charset="0"/>
                        </a:rPr>
                        <a:t>LX</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I</a:t>
                      </a:r>
                      <a:r>
                        <a:rPr lang="en-IN" sz="1800" b="1" u="none" strike="noStrike" baseline="-25000" dirty="0">
                          <a:effectLst/>
                          <a:latin typeface="Times New Roman" panose="02020603050405020304" pitchFamily="18" charset="0"/>
                          <a:cs typeface="Times New Roman" panose="02020603050405020304" pitchFamily="18" charset="0"/>
                        </a:rPr>
                        <a:t>LY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I</a:t>
                      </a:r>
                      <a:r>
                        <a:rPr lang="en-IN" sz="1800" b="1" u="none" strike="noStrike" baseline="-25000" dirty="0">
                          <a:effectLst/>
                          <a:latin typeface="Times New Roman" panose="02020603050405020304" pitchFamily="18" charset="0"/>
                          <a:cs typeface="Times New Roman" panose="02020603050405020304" pitchFamily="18" charset="0"/>
                        </a:rPr>
                        <a:t>LZ</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278074500"/>
                  </a:ext>
                </a:extLst>
              </a:tr>
              <a:tr h="337597">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10</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24.48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724419338"/>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15</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a:effectLst/>
                          <a:latin typeface="Times New Roman" panose="02020603050405020304" pitchFamily="18" charset="0"/>
                          <a:cs typeface="Times New Roman" panose="02020603050405020304" pitchFamily="18" charset="0"/>
                        </a:rPr>
                        <a:t>33.55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24.83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24.83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078384359"/>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20</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46.42</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31.25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31.25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188212103"/>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25</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dirty="0">
                          <a:effectLst/>
                          <a:latin typeface="Times New Roman" panose="02020603050405020304" pitchFamily="18" charset="0"/>
                          <a:cs typeface="Times New Roman" panose="02020603050405020304" pitchFamily="18" charset="0"/>
                        </a:rPr>
                        <a:t>67.46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39.88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39.88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08298458"/>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30</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95.48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50.75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50.75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273753806"/>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34</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a:effectLst/>
                          <a:latin typeface="Times New Roman" panose="02020603050405020304" pitchFamily="18" charset="0"/>
                          <a:cs typeface="Times New Roman" panose="02020603050405020304" pitchFamily="18" charset="0"/>
                        </a:rPr>
                        <a:t>127.3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62.4</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62.4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155966968"/>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35</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137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65.9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65.9</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28865764"/>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40</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a:effectLst/>
                          <a:latin typeface="Times New Roman" panose="02020603050405020304" pitchFamily="18" charset="0"/>
                          <a:cs typeface="Times New Roman" panose="02020603050405020304" pitchFamily="18" charset="0"/>
                        </a:rPr>
                        <a:t>200.1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86.4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86.4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131204845"/>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45</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269.3</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109.35</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109.35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310873629"/>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50</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a:effectLst/>
                          <a:latin typeface="Times New Roman" panose="02020603050405020304" pitchFamily="18" charset="0"/>
                          <a:cs typeface="Times New Roman" panose="02020603050405020304" pitchFamily="18" charset="0"/>
                        </a:rPr>
                        <a:t>322.8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131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131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97727833"/>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55</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394.1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157</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157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530022512"/>
                  </a:ext>
                </a:extLst>
              </a:tr>
              <a:tr h="337597">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60</a:t>
                      </a:r>
                      <a:endParaRPr lang="en-IN" sz="16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t"/>
                      <a:r>
                        <a:rPr lang="en-IN" sz="1600" u="none" strike="noStrike">
                          <a:effectLst/>
                          <a:latin typeface="Times New Roman" panose="02020603050405020304" pitchFamily="18" charset="0"/>
                          <a:cs typeface="Times New Roman" panose="02020603050405020304" pitchFamily="18" charset="0"/>
                        </a:rPr>
                        <a:t>491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194.1</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194.1</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726628601"/>
                  </a:ext>
                </a:extLst>
              </a:tr>
            </a:tbl>
          </a:graphicData>
        </a:graphic>
      </p:graphicFrame>
      <p:sp>
        <p:nvSpPr>
          <p:cNvPr id="6" name="TextBox 5">
            <a:extLst>
              <a:ext uri="{FF2B5EF4-FFF2-40B4-BE49-F238E27FC236}">
                <a16:creationId xmlns:a16="http://schemas.microsoft.com/office/drawing/2014/main" id="{4130CB45-E012-57EC-7526-16FAB2B4016F}"/>
              </a:ext>
            </a:extLst>
          </p:cNvPr>
          <p:cNvSpPr txBox="1"/>
          <p:nvPr/>
        </p:nvSpPr>
        <p:spPr>
          <a:xfrm>
            <a:off x="838200" y="5870019"/>
            <a:ext cx="4626428" cy="615553"/>
          </a:xfrm>
          <a:prstGeom prst="rect">
            <a:avLst/>
          </a:prstGeom>
          <a:noFill/>
        </p:spPr>
        <p:txBody>
          <a:bodyPr wrap="square">
            <a:spAutoFit/>
          </a:bodyPr>
          <a:lstStyle/>
          <a:p>
            <a:r>
              <a:rPr lang="en-IN" sz="1600" i="1" dirty="0">
                <a:latin typeface="Times New Roman" panose="02020603050405020304" pitchFamily="18" charset="0"/>
                <a:cs typeface="Times New Roman" panose="02020603050405020304" pitchFamily="18" charset="0"/>
              </a:rPr>
              <a:t>Table 4: </a:t>
            </a:r>
            <a:r>
              <a:rPr lang="en-IN" sz="1600" i="1" spc="5" dirty="0">
                <a:latin typeface="Times New Roman" panose="02020603050405020304" pitchFamily="18" charset="0"/>
                <a:cs typeface="Times New Roman" pitchFamily="18" charset="0"/>
              </a:rPr>
              <a:t>Inductor Currents</a:t>
            </a:r>
            <a:endParaRPr lang="en-IN" sz="1600" i="1"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D4446D5A-8809-D07F-C368-75DA60000623}"/>
              </a:ext>
            </a:extLst>
          </p:cNvPr>
          <p:cNvSpPr txBox="1"/>
          <p:nvPr/>
        </p:nvSpPr>
        <p:spPr>
          <a:xfrm>
            <a:off x="6248400" y="5743546"/>
            <a:ext cx="909735"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Fig.19</a:t>
            </a:r>
          </a:p>
        </p:txBody>
      </p:sp>
    </p:spTree>
    <p:extLst>
      <p:ext uri="{BB962C8B-B14F-4D97-AF65-F5344CB8AC3E}">
        <p14:creationId xmlns:p14="http://schemas.microsoft.com/office/powerpoint/2010/main" val="38289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65" y="517525"/>
            <a:ext cx="6324600" cy="324448"/>
          </a:xfrm>
          <a:prstGeom prst="rect">
            <a:avLst/>
          </a:prstGeom>
        </p:spPr>
        <p:txBody>
          <a:bodyPr vert="horz" wrap="square" lIns="0" tIns="16510" rIns="0" bIns="0" rtlCol="0">
            <a:spAutoFit/>
          </a:bodyPr>
          <a:lstStyle/>
          <a:p>
            <a:pPr marL="12700">
              <a:lnSpc>
                <a:spcPct val="100000"/>
              </a:lnSpc>
              <a:spcBef>
                <a:spcPts val="130"/>
              </a:spcBef>
            </a:pPr>
            <a:r>
              <a:rPr lang="en-IN" sz="2000" b="1" dirty="0">
                <a:latin typeface="Times New Roman" panose="02020603050405020304" pitchFamily="18" charset="0"/>
                <a:cs typeface="Times New Roman" panose="02020603050405020304" pitchFamily="18" charset="0"/>
              </a:rPr>
              <a:t>Comparison with the existing converter topologies:</a:t>
            </a:r>
            <a:endParaRPr sz="2000" dirty="0">
              <a:latin typeface="Times New Roman" pitchFamily="18" charset="0"/>
              <a:cs typeface="Times New Roman" pitchFamily="18" charset="0"/>
            </a:endParaRPr>
          </a:p>
        </p:txBody>
      </p:sp>
      <p:sp>
        <p:nvSpPr>
          <p:cNvPr id="3" name="Footer Placeholder 4"/>
          <p:cNvSpPr>
            <a:spLocks noGrp="1" noEditPoints="1"/>
          </p:cNvSpPr>
          <p:nvPr>
            <p:ph type="ftr" sz="quarter" idx="10"/>
          </p:nvPr>
        </p:nvSpPr>
        <p:spPr>
          <a:xfrm>
            <a:off x="5715000" y="76200"/>
            <a:ext cx="3421692" cy="4413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32994" y="6248400"/>
            <a:ext cx="579438" cy="609600"/>
          </a:xfrm>
          <a:prstGeom prst="rect">
            <a:avLst/>
          </a:prstGeom>
          <a:noFill/>
          <a:ln>
            <a:noFill/>
          </a:ln>
        </p:spPr>
      </p:pic>
      <p:graphicFrame>
        <p:nvGraphicFramePr>
          <p:cNvPr id="6" name="Table 5">
            <a:extLst>
              <a:ext uri="{FF2B5EF4-FFF2-40B4-BE49-F238E27FC236}">
                <a16:creationId xmlns:a16="http://schemas.microsoft.com/office/drawing/2014/main" id="{F58C562F-9CD6-FE38-D01D-8A97A6B48D50}"/>
              </a:ext>
            </a:extLst>
          </p:cNvPr>
          <p:cNvGraphicFramePr>
            <a:graphicFrameLocks noGrp="1"/>
          </p:cNvGraphicFramePr>
          <p:nvPr>
            <p:extLst>
              <p:ext uri="{D42A27DB-BD31-4B8C-83A1-F6EECF244321}">
                <p14:modId xmlns:p14="http://schemas.microsoft.com/office/powerpoint/2010/main" val="2669473233"/>
              </p:ext>
            </p:extLst>
          </p:nvPr>
        </p:nvGraphicFramePr>
        <p:xfrm>
          <a:off x="457200" y="1061436"/>
          <a:ext cx="8218713" cy="5184673"/>
        </p:xfrm>
        <a:graphic>
          <a:graphicData uri="http://schemas.openxmlformats.org/drawingml/2006/table">
            <a:tbl>
              <a:tblPr firstRow="1" firstCol="1" bandRow="1">
                <a:tableStyleId>{5940675A-B579-460E-94D1-54222C63F5DA}</a:tableStyleId>
              </a:tblPr>
              <a:tblGrid>
                <a:gridCol w="504521">
                  <a:extLst>
                    <a:ext uri="{9D8B030D-6E8A-4147-A177-3AD203B41FA5}">
                      <a16:colId xmlns:a16="http://schemas.microsoft.com/office/drawing/2014/main" val="2453366173"/>
                    </a:ext>
                  </a:extLst>
                </a:gridCol>
                <a:gridCol w="2037516">
                  <a:extLst>
                    <a:ext uri="{9D8B030D-6E8A-4147-A177-3AD203B41FA5}">
                      <a16:colId xmlns:a16="http://schemas.microsoft.com/office/drawing/2014/main" val="871730514"/>
                    </a:ext>
                  </a:extLst>
                </a:gridCol>
                <a:gridCol w="862026">
                  <a:extLst>
                    <a:ext uri="{9D8B030D-6E8A-4147-A177-3AD203B41FA5}">
                      <a16:colId xmlns:a16="http://schemas.microsoft.com/office/drawing/2014/main" val="2446887612"/>
                    </a:ext>
                  </a:extLst>
                </a:gridCol>
                <a:gridCol w="864733">
                  <a:extLst>
                    <a:ext uri="{9D8B030D-6E8A-4147-A177-3AD203B41FA5}">
                      <a16:colId xmlns:a16="http://schemas.microsoft.com/office/drawing/2014/main" val="134492409"/>
                    </a:ext>
                  </a:extLst>
                </a:gridCol>
                <a:gridCol w="854336">
                  <a:extLst>
                    <a:ext uri="{9D8B030D-6E8A-4147-A177-3AD203B41FA5}">
                      <a16:colId xmlns:a16="http://schemas.microsoft.com/office/drawing/2014/main" val="1396787622"/>
                    </a:ext>
                  </a:extLst>
                </a:gridCol>
                <a:gridCol w="854336">
                  <a:extLst>
                    <a:ext uri="{9D8B030D-6E8A-4147-A177-3AD203B41FA5}">
                      <a16:colId xmlns:a16="http://schemas.microsoft.com/office/drawing/2014/main" val="930513765"/>
                    </a:ext>
                  </a:extLst>
                </a:gridCol>
                <a:gridCol w="1087337">
                  <a:extLst>
                    <a:ext uri="{9D8B030D-6E8A-4147-A177-3AD203B41FA5}">
                      <a16:colId xmlns:a16="http://schemas.microsoft.com/office/drawing/2014/main" val="4228584159"/>
                    </a:ext>
                  </a:extLst>
                </a:gridCol>
                <a:gridCol w="1153908">
                  <a:extLst>
                    <a:ext uri="{9D8B030D-6E8A-4147-A177-3AD203B41FA5}">
                      <a16:colId xmlns:a16="http://schemas.microsoft.com/office/drawing/2014/main" val="4208104851"/>
                    </a:ext>
                  </a:extLst>
                </a:gridCol>
              </a:tblGrid>
              <a:tr h="894755">
                <a:tc>
                  <a:txBody>
                    <a:bodyPr/>
                    <a:lstStyle/>
                    <a:p>
                      <a:pPr algn="ctr">
                        <a:lnSpc>
                          <a:spcPct val="107000"/>
                        </a:lnSpc>
                        <a:spcAft>
                          <a:spcPts val="800"/>
                        </a:spcAft>
                      </a:pPr>
                      <a:r>
                        <a:rPr lang="en-IN" sz="1400" b="1" dirty="0" err="1">
                          <a:effectLst/>
                          <a:latin typeface="Times New Roman" pitchFamily="18" charset="0"/>
                          <a:cs typeface="Times New Roman" pitchFamily="18" charset="0"/>
                        </a:rPr>
                        <a:t>S.No</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dirty="0">
                          <a:effectLst/>
                          <a:latin typeface="Times New Roman" pitchFamily="18" charset="0"/>
                          <a:cs typeface="Times New Roman" pitchFamily="18" charset="0"/>
                        </a:rPr>
                        <a:t>Converter</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dirty="0">
                          <a:effectLst/>
                          <a:latin typeface="Times New Roman" pitchFamily="18" charset="0"/>
                          <a:cs typeface="Times New Roman" pitchFamily="18" charset="0"/>
                        </a:rPr>
                        <a:t>Number of</a:t>
                      </a:r>
                      <a:r>
                        <a:rPr lang="en-IN" sz="1400" b="1" spc="-235" dirty="0">
                          <a:effectLst/>
                          <a:latin typeface="Times New Roman" pitchFamily="18" charset="0"/>
                          <a:cs typeface="Times New Roman" pitchFamily="18" charset="0"/>
                        </a:rPr>
                        <a:t> </a:t>
                      </a:r>
                      <a:r>
                        <a:rPr lang="en-IN" sz="1400" b="1" dirty="0">
                          <a:effectLst/>
                          <a:latin typeface="Times New Roman" pitchFamily="18" charset="0"/>
                          <a:cs typeface="Times New Roman" pitchFamily="18" charset="0"/>
                        </a:rPr>
                        <a:t>inductors</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a:effectLst/>
                          <a:latin typeface="Times New Roman" pitchFamily="18" charset="0"/>
                          <a:cs typeface="Times New Roman" pitchFamily="18" charset="0"/>
                        </a:rPr>
                        <a:t>Number of</a:t>
                      </a:r>
                      <a:r>
                        <a:rPr lang="en-IN" sz="1400" b="1" spc="-235">
                          <a:effectLst/>
                          <a:latin typeface="Times New Roman" pitchFamily="18" charset="0"/>
                          <a:cs typeface="Times New Roman" pitchFamily="18" charset="0"/>
                        </a:rPr>
                        <a:t> </a:t>
                      </a:r>
                      <a:r>
                        <a:rPr lang="en-IN" sz="1400" b="1">
                          <a:effectLst/>
                          <a:latin typeface="Times New Roman" pitchFamily="18" charset="0"/>
                          <a:cs typeface="Times New Roman" pitchFamily="18" charset="0"/>
                        </a:rPr>
                        <a:t>capacitors</a:t>
                      </a:r>
                      <a:endParaRPr lang="en-IN" sz="1400" b="1">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a:effectLst/>
                          <a:latin typeface="Times New Roman" pitchFamily="18" charset="0"/>
                          <a:cs typeface="Times New Roman" pitchFamily="18" charset="0"/>
                        </a:rPr>
                        <a:t>Number of</a:t>
                      </a:r>
                      <a:r>
                        <a:rPr lang="en-IN" sz="1400" b="1" spc="-235">
                          <a:effectLst/>
                          <a:latin typeface="Times New Roman" pitchFamily="18" charset="0"/>
                          <a:cs typeface="Times New Roman" pitchFamily="18" charset="0"/>
                        </a:rPr>
                        <a:t> </a:t>
                      </a:r>
                      <a:r>
                        <a:rPr lang="en-IN" sz="1400" b="1">
                          <a:effectLst/>
                          <a:latin typeface="Times New Roman" pitchFamily="18" charset="0"/>
                          <a:cs typeface="Times New Roman" pitchFamily="18" charset="0"/>
                        </a:rPr>
                        <a:t>diodes</a:t>
                      </a:r>
                      <a:endParaRPr lang="en-IN" sz="1400" b="1">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dirty="0">
                          <a:effectLst/>
                          <a:latin typeface="Times New Roman" pitchFamily="18" charset="0"/>
                          <a:cs typeface="Times New Roman" pitchFamily="18" charset="0"/>
                        </a:rPr>
                        <a:t>Number of </a:t>
                      </a:r>
                      <a:r>
                        <a:rPr lang="en-IN" sz="1400" b="1" spc="-235" dirty="0">
                          <a:effectLst/>
                          <a:latin typeface="Times New Roman" pitchFamily="18" charset="0"/>
                          <a:cs typeface="Times New Roman" pitchFamily="18" charset="0"/>
                        </a:rPr>
                        <a:t>  </a:t>
                      </a:r>
                      <a:r>
                        <a:rPr lang="en-IN" sz="1400" b="1" dirty="0">
                          <a:effectLst/>
                          <a:latin typeface="Times New Roman" pitchFamily="18" charset="0"/>
                          <a:cs typeface="Times New Roman" pitchFamily="18" charset="0"/>
                        </a:rPr>
                        <a:t>power</a:t>
                      </a:r>
                      <a:r>
                        <a:rPr lang="en-IN" sz="1400" b="1" spc="5" dirty="0">
                          <a:effectLst/>
                          <a:latin typeface="Times New Roman" pitchFamily="18" charset="0"/>
                          <a:cs typeface="Times New Roman" pitchFamily="18" charset="0"/>
                        </a:rPr>
                        <a:t> </a:t>
                      </a:r>
                      <a:r>
                        <a:rPr lang="en-IN" sz="1400" b="1" dirty="0">
                          <a:effectLst/>
                          <a:latin typeface="Times New Roman" pitchFamily="18" charset="0"/>
                          <a:cs typeface="Times New Roman" pitchFamily="18" charset="0"/>
                        </a:rPr>
                        <a:t>switches</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dirty="0">
                          <a:effectLst/>
                          <a:latin typeface="Times New Roman" pitchFamily="18" charset="0"/>
                          <a:cs typeface="Times New Roman" pitchFamily="18" charset="0"/>
                        </a:rPr>
                        <a:t>Total number of components</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b="1" dirty="0">
                          <a:effectLst/>
                          <a:latin typeface="Times New Roman" pitchFamily="18" charset="0"/>
                          <a:cs typeface="Times New Roman" pitchFamily="18" charset="0"/>
                        </a:rPr>
                        <a:t>Voltage</a:t>
                      </a:r>
                      <a:r>
                        <a:rPr lang="en-IN" sz="1400" b="1" spc="-50" dirty="0">
                          <a:effectLst/>
                          <a:latin typeface="Times New Roman" pitchFamily="18" charset="0"/>
                          <a:cs typeface="Times New Roman" pitchFamily="18" charset="0"/>
                        </a:rPr>
                        <a:t> </a:t>
                      </a:r>
                      <a:r>
                        <a:rPr lang="en-IN" sz="1400" b="1" dirty="0">
                          <a:effectLst/>
                          <a:latin typeface="Times New Roman" pitchFamily="18" charset="0"/>
                          <a:cs typeface="Times New Roman" pitchFamily="18" charset="0"/>
                        </a:rPr>
                        <a:t>gain</a:t>
                      </a:r>
                      <a:endParaRPr lang="en-IN" sz="1400" b="1" dirty="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2346553675"/>
                  </a:ext>
                </a:extLst>
              </a:tr>
              <a:tr h="391971">
                <a:tc>
                  <a:txBody>
                    <a:bodyPr/>
                    <a:lstStyle/>
                    <a:p>
                      <a:pPr algn="ctr">
                        <a:lnSpc>
                          <a:spcPct val="107000"/>
                        </a:lnSpc>
                        <a:spcAft>
                          <a:spcPts val="800"/>
                        </a:spcAft>
                      </a:pPr>
                      <a:r>
                        <a:rPr lang="en-IN" sz="1400" dirty="0">
                          <a:effectLst/>
                          <a:latin typeface="Times New Roman" pitchFamily="18" charset="0"/>
                          <a:cs typeface="Times New Roman" pitchFamily="18" charset="0"/>
                        </a:rPr>
                        <a:t>1</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Boost</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4</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 (1 − D)</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748473020"/>
                  </a:ext>
                </a:extLst>
              </a:tr>
              <a:tr h="378873">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SL Boost</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4</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8</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(1+D)/ (1 − D)</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1524710508"/>
                  </a:ext>
                </a:extLst>
              </a:tr>
              <a:tr h="393902">
                <a:tc>
                  <a:txBody>
                    <a:bodyPr/>
                    <a:lstStyle/>
                    <a:p>
                      <a:pPr algn="ctr">
                        <a:lnSpc>
                          <a:spcPct val="107000"/>
                        </a:lnSpc>
                        <a:spcAft>
                          <a:spcPts val="800"/>
                        </a:spcAft>
                      </a:pPr>
                      <a:r>
                        <a:rPr lang="en-IN" sz="1400" dirty="0">
                          <a:effectLst/>
                          <a:latin typeface="Times New Roman" pitchFamily="18" charset="0"/>
                          <a:cs typeface="Times New Roman" pitchFamily="18" charset="0"/>
                        </a:rPr>
                        <a:t>3</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SC Boost</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3</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6</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 (1 − D)</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951722713"/>
                  </a:ext>
                </a:extLst>
              </a:tr>
              <a:tr h="454647">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4</a:t>
                      </a:r>
                    </a:p>
                  </a:txBody>
                  <a:tcPr marL="44153" marR="44153" marT="0" marB="0"/>
                </a:tc>
                <a:tc>
                  <a:txBody>
                    <a:bodyPr/>
                    <a:lstStyle/>
                    <a:p>
                      <a:pPr algn="l">
                        <a:lnSpc>
                          <a:spcPct val="100000"/>
                        </a:lnSpc>
                        <a:spcAft>
                          <a:spcPts val="800"/>
                        </a:spcAft>
                      </a:pPr>
                      <a:r>
                        <a:rPr lang="en-IN" sz="1400" dirty="0">
                          <a:effectLst/>
                          <a:latin typeface="Times New Roman" pitchFamily="18" charset="0"/>
                          <a:cs typeface="Times New Roman" pitchFamily="18" charset="0"/>
                        </a:rPr>
                        <a:t>Non-isolated bidirectional DC-DC converter</a:t>
                      </a:r>
                    </a:p>
                  </a:txBody>
                  <a:tcPr marL="44153" marR="44153" marT="0" marB="0"/>
                </a:tc>
                <a:tc>
                  <a:txBody>
                    <a:bodyPr/>
                    <a:lstStyle/>
                    <a:p>
                      <a:pPr algn="ctr">
                        <a:lnSpc>
                          <a:spcPct val="107000"/>
                        </a:lnSpc>
                        <a:spcAft>
                          <a:spcPts val="800"/>
                        </a:spcAft>
                      </a:pPr>
                      <a:r>
                        <a:rPr lang="en-IN" sz="1400" dirty="0">
                          <a:effectLst/>
                          <a:latin typeface="Times New Roman" pitchFamily="18" charset="0"/>
                          <a:ea typeface="Calibri" panose="020F0502020204030204" pitchFamily="34" charset="0"/>
                          <a:cs typeface="Times New Roman" pitchFamily="18" charset="0"/>
                        </a:rPr>
                        <a:t>2</a:t>
                      </a:r>
                    </a:p>
                  </a:txBody>
                  <a:tcPr marL="44153" marR="44153" marT="0" marB="0"/>
                </a:tc>
                <a:tc>
                  <a:txBody>
                    <a:bodyPr/>
                    <a:lstStyle/>
                    <a:p>
                      <a:pPr algn="ctr">
                        <a:lnSpc>
                          <a:spcPct val="107000"/>
                        </a:lnSpc>
                        <a:spcAft>
                          <a:spcPts val="800"/>
                        </a:spcAft>
                      </a:pPr>
                      <a:r>
                        <a:rPr lang="en-IN" sz="1400" dirty="0">
                          <a:effectLst/>
                          <a:latin typeface="Times New Roman" pitchFamily="18" charset="0"/>
                          <a:ea typeface="Calibri" panose="020F0502020204030204" pitchFamily="34" charset="0"/>
                          <a:cs typeface="Times New Roman" pitchFamily="18" charset="0"/>
                        </a:rPr>
                        <a:t>3</a:t>
                      </a:r>
                    </a:p>
                  </a:txBody>
                  <a:tcPr marL="44153" marR="44153" marT="0" marB="0"/>
                </a:tc>
                <a:tc>
                  <a:txBody>
                    <a:bodyPr/>
                    <a:lstStyle/>
                    <a:p>
                      <a:pPr algn="ctr">
                        <a:lnSpc>
                          <a:spcPct val="107000"/>
                        </a:lnSpc>
                        <a:spcAft>
                          <a:spcPts val="800"/>
                        </a:spcAft>
                      </a:pPr>
                      <a:r>
                        <a:rPr lang="en-IN" sz="1400" dirty="0">
                          <a:effectLst/>
                          <a:latin typeface="Times New Roman" pitchFamily="18" charset="0"/>
                          <a:ea typeface="Calibri" panose="020F0502020204030204" pitchFamily="34" charset="0"/>
                          <a:cs typeface="Times New Roman" pitchFamily="18" charset="0"/>
                        </a:rPr>
                        <a:t>0</a:t>
                      </a:r>
                    </a:p>
                  </a:txBody>
                  <a:tcPr marL="44153" marR="44153" marT="0" marB="0"/>
                </a:tc>
                <a:tc>
                  <a:txBody>
                    <a:bodyPr/>
                    <a:lstStyle/>
                    <a:p>
                      <a:pPr algn="ctr">
                        <a:lnSpc>
                          <a:spcPct val="107000"/>
                        </a:lnSpc>
                        <a:spcAft>
                          <a:spcPts val="800"/>
                        </a:spcAft>
                      </a:pPr>
                      <a:r>
                        <a:rPr lang="en-IN" sz="1400" dirty="0">
                          <a:effectLst/>
                          <a:latin typeface="Times New Roman" pitchFamily="18" charset="0"/>
                          <a:ea typeface="Calibri" panose="020F0502020204030204" pitchFamily="34" charset="0"/>
                          <a:cs typeface="Times New Roman" pitchFamily="18" charset="0"/>
                        </a:rPr>
                        <a:t>4</a:t>
                      </a:r>
                    </a:p>
                  </a:txBody>
                  <a:tcPr marL="44153" marR="44153" marT="0" marB="0"/>
                </a:tc>
                <a:tc>
                  <a:txBody>
                    <a:bodyPr/>
                    <a:lstStyle/>
                    <a:p>
                      <a:pPr algn="ctr">
                        <a:lnSpc>
                          <a:spcPct val="107000"/>
                        </a:lnSpc>
                        <a:spcAft>
                          <a:spcPts val="800"/>
                        </a:spcAft>
                      </a:pPr>
                      <a:r>
                        <a:rPr lang="en-IN" sz="1400" dirty="0">
                          <a:effectLst/>
                          <a:latin typeface="Times New Roman" pitchFamily="18" charset="0"/>
                          <a:ea typeface="Calibri" panose="020F0502020204030204" pitchFamily="34" charset="0"/>
                          <a:cs typeface="Times New Roman" pitchFamily="18" charset="0"/>
                        </a:rPr>
                        <a:t>9</a:t>
                      </a:r>
                    </a:p>
                  </a:txBody>
                  <a:tcPr marL="44153" marR="44153" marT="0" marB="0"/>
                </a:tc>
                <a:tc>
                  <a:txBody>
                    <a:bodyPr/>
                    <a:lstStyle/>
                    <a:p>
                      <a:pPr algn="ctr"/>
                      <a:r>
                        <a:rPr lang="en-US" sz="1400" dirty="0">
                          <a:latin typeface="Times New Roman" panose="02020603050405020304" pitchFamily="18" charset="0"/>
                          <a:cs typeface="Times New Roman" panose="02020603050405020304" pitchFamily="18" charset="0"/>
                        </a:rPr>
                        <a:t>1/(1-D)^2</a:t>
                      </a:r>
                    </a:p>
                  </a:txBody>
                  <a:tcPr marL="44153" marR="44153" marT="0" marB="0"/>
                </a:tc>
                <a:extLst>
                  <a:ext uri="{0D108BD9-81ED-4DB2-BD59-A6C34878D82A}">
                    <a16:rowId xmlns:a16="http://schemas.microsoft.com/office/drawing/2014/main" val="3744065441"/>
                  </a:ext>
                </a:extLst>
              </a:tr>
              <a:tr h="469677">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5</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0000"/>
                        </a:lnSpc>
                        <a:spcAft>
                          <a:spcPts val="800"/>
                        </a:spcAft>
                      </a:pPr>
                      <a:r>
                        <a:rPr lang="en-IN" sz="1400" dirty="0">
                          <a:effectLst/>
                          <a:latin typeface="Times New Roman" pitchFamily="18" charset="0"/>
                          <a:cs typeface="Times New Roman" pitchFamily="18" charset="0"/>
                        </a:rPr>
                        <a:t>A New High-Gain DC-DC Converter [24]</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8</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r>
                        <a:rPr lang="en-US" sz="1400" dirty="0">
                          <a:latin typeface="Times New Roman" panose="02020603050405020304" pitchFamily="18" charset="0"/>
                          <a:cs typeface="Times New Roman" panose="02020603050405020304" pitchFamily="18" charset="0"/>
                        </a:rPr>
                        <a:t>(1+D- 𝐷^2 )/(1 − 𝐷)^2</a:t>
                      </a:r>
                    </a:p>
                  </a:txBody>
                  <a:tcPr marL="44153" marR="44153" marT="0" marB="0"/>
                </a:tc>
                <a:extLst>
                  <a:ext uri="{0D108BD9-81ED-4DB2-BD59-A6C34878D82A}">
                    <a16:rowId xmlns:a16="http://schemas.microsoft.com/office/drawing/2014/main" val="1713535250"/>
                  </a:ext>
                </a:extLst>
              </a:tr>
              <a:tr h="515394">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6</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An interleaved boost DC-DC converter [25]</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3</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4</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 (1 − D)</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3648434543"/>
                  </a:ext>
                </a:extLst>
              </a:tr>
              <a:tr h="545452">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7</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Non-isolated high step-up DC–DC converters </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5</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4</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1</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12</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(2+D)/ (1 − D)</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2791368955"/>
                  </a:ext>
                </a:extLst>
              </a:tr>
              <a:tr h="667253">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8</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Single Switch High Step-Up DC–DC Converter [26]</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3</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4</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10</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(3+D)/2 (1 − D)</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extLst>
                  <a:ext uri="{0D108BD9-81ED-4DB2-BD59-A6C34878D82A}">
                    <a16:rowId xmlns:a16="http://schemas.microsoft.com/office/drawing/2014/main" val="280303251"/>
                  </a:ext>
                </a:extLst>
              </a:tr>
              <a:tr h="469677">
                <a:tc>
                  <a:txBody>
                    <a:bodyPr/>
                    <a:lstStyle/>
                    <a:p>
                      <a:pPr algn="ctr">
                        <a:lnSpc>
                          <a:spcPct val="107000"/>
                        </a:lnSpc>
                        <a:spcAft>
                          <a:spcPts val="800"/>
                        </a:spcAft>
                      </a:pPr>
                      <a:r>
                        <a:rPr lang="en-IN" sz="1400" dirty="0">
                          <a:effectLst/>
                          <a:latin typeface="Times New Roman" pitchFamily="18" charset="0"/>
                          <a:ea typeface="+mn-ea"/>
                          <a:cs typeface="Times New Roman" pitchFamily="18" charset="0"/>
                        </a:rPr>
                        <a:t>9</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l">
                        <a:lnSpc>
                          <a:spcPct val="107000"/>
                        </a:lnSpc>
                        <a:spcAft>
                          <a:spcPts val="800"/>
                        </a:spcAft>
                      </a:pPr>
                      <a:r>
                        <a:rPr lang="en-IN" sz="1400" dirty="0">
                          <a:effectLst/>
                          <a:latin typeface="Times New Roman" pitchFamily="18" charset="0"/>
                          <a:cs typeface="Times New Roman" pitchFamily="18" charset="0"/>
                        </a:rPr>
                        <a:t>Ultra voltage gain boost converter</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3</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2</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a:effectLst/>
                          <a:latin typeface="Times New Roman" pitchFamily="18" charset="0"/>
                          <a:cs typeface="Times New Roman" pitchFamily="18" charset="0"/>
                        </a:rPr>
                        <a:t>3</a:t>
                      </a:r>
                      <a:endParaRPr lang="en-IN" sz="140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lnSpc>
                          <a:spcPct val="107000"/>
                        </a:lnSpc>
                        <a:spcAft>
                          <a:spcPts val="800"/>
                        </a:spcAft>
                      </a:pPr>
                      <a:r>
                        <a:rPr lang="en-IN" sz="1400" dirty="0">
                          <a:effectLst/>
                          <a:latin typeface="Times New Roman" pitchFamily="18" charset="0"/>
                          <a:cs typeface="Times New Roman" pitchFamily="18" charset="0"/>
                        </a:rPr>
                        <a:t>10</a:t>
                      </a:r>
                      <a:endParaRPr lang="en-IN" sz="1400" dirty="0">
                        <a:effectLst/>
                        <a:latin typeface="Times New Roman" pitchFamily="18" charset="0"/>
                        <a:ea typeface="Calibri" panose="020F0502020204030204" pitchFamily="34" charset="0"/>
                        <a:cs typeface="Times New Roman" pitchFamily="18" charset="0"/>
                      </a:endParaRPr>
                    </a:p>
                  </a:txBody>
                  <a:tcPr marL="44153" marR="44153" marT="0" marB="0"/>
                </a:tc>
                <a:tc>
                  <a:txBody>
                    <a:bodyPr/>
                    <a:lstStyle/>
                    <a:p>
                      <a:pPr algn="ctr"/>
                      <a:r>
                        <a:rPr lang="en-US" sz="1400" dirty="0">
                          <a:latin typeface="Times New Roman" panose="02020603050405020304" pitchFamily="18" charset="0"/>
                          <a:cs typeface="Times New Roman" panose="02020603050405020304" pitchFamily="18" charset="0"/>
                        </a:rPr>
                        <a:t> (1+D)/(1 − 𝐷)^2 </a:t>
                      </a:r>
                    </a:p>
                  </a:txBody>
                  <a:tcPr marL="44153" marR="44153" marT="0" marB="0"/>
                </a:tc>
                <a:extLst>
                  <a:ext uri="{0D108BD9-81ED-4DB2-BD59-A6C34878D82A}">
                    <a16:rowId xmlns:a16="http://schemas.microsoft.com/office/drawing/2014/main" val="475693979"/>
                  </a:ext>
                </a:extLst>
              </a:tr>
            </a:tbl>
          </a:graphicData>
        </a:graphic>
      </p:graphicFrame>
      <p:sp>
        <p:nvSpPr>
          <p:cNvPr id="7" name="TextBox 6">
            <a:extLst>
              <a:ext uri="{FF2B5EF4-FFF2-40B4-BE49-F238E27FC236}">
                <a16:creationId xmlns:a16="http://schemas.microsoft.com/office/drawing/2014/main" id="{425A4A60-CC96-9C32-C478-9C8703678D8F}"/>
              </a:ext>
            </a:extLst>
          </p:cNvPr>
          <p:cNvSpPr txBox="1"/>
          <p:nvPr/>
        </p:nvSpPr>
        <p:spPr>
          <a:xfrm>
            <a:off x="1860539" y="6306263"/>
            <a:ext cx="5638800" cy="338554"/>
          </a:xfrm>
          <a:prstGeom prst="rect">
            <a:avLst/>
          </a:prstGeom>
          <a:noFill/>
        </p:spPr>
        <p:txBody>
          <a:bodyPr wrap="square">
            <a:spAutoFit/>
          </a:bodyPr>
          <a:lstStyle/>
          <a:p>
            <a:pPr algn="ctr"/>
            <a:r>
              <a:rPr lang="en-IN" sz="1600" i="1" dirty="0">
                <a:latin typeface="Times New Roman" panose="02020603050405020304" pitchFamily="18" charset="0"/>
                <a:cs typeface="Times New Roman" panose="02020603050405020304" pitchFamily="18" charset="0"/>
              </a:rPr>
              <a:t>Table 5: Comparison with existing converter topologies</a:t>
            </a:r>
            <a:endParaRPr lang="en-IN" sz="1600" dirty="0"/>
          </a:p>
        </p:txBody>
      </p:sp>
    </p:spTree>
    <p:extLst>
      <p:ext uri="{BB962C8B-B14F-4D97-AF65-F5344CB8AC3E}">
        <p14:creationId xmlns:p14="http://schemas.microsoft.com/office/powerpoint/2010/main" val="322614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noEditPoints="1"/>
          </p:cNvSpPr>
          <p:nvPr>
            <p:ph type="ftr" sz="quarter" idx="11"/>
          </p:nvPr>
        </p:nvSpPr>
        <p:spPr>
          <a:xfrm>
            <a:off x="5562600" y="0"/>
            <a:ext cx="35814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3" cstate="print"/>
          <a:srcRect l="25002" t="10156" r="24478" b="36719"/>
          <a:stretch/>
        </p:blipFill>
        <p:spPr bwMode="auto">
          <a:xfrm>
            <a:off x="32994" y="6248400"/>
            <a:ext cx="579438" cy="609600"/>
          </a:xfrm>
          <a:prstGeom prst="rect">
            <a:avLst/>
          </a:prstGeom>
          <a:noFill/>
          <a:ln>
            <a:noFill/>
          </a:ln>
        </p:spPr>
      </p:pic>
      <p:graphicFrame>
        <p:nvGraphicFramePr>
          <p:cNvPr id="2" name="Table 1">
            <a:extLst>
              <a:ext uri="{FF2B5EF4-FFF2-40B4-BE49-F238E27FC236}">
                <a16:creationId xmlns:a16="http://schemas.microsoft.com/office/drawing/2014/main" id="{DD1FD519-BB11-1B63-BBDE-4140E86BECD6}"/>
              </a:ext>
            </a:extLst>
          </p:cNvPr>
          <p:cNvGraphicFramePr>
            <a:graphicFrameLocks noGrp="1"/>
          </p:cNvGraphicFramePr>
          <p:nvPr>
            <p:extLst>
              <p:ext uri="{D42A27DB-BD31-4B8C-83A1-F6EECF244321}">
                <p14:modId xmlns:p14="http://schemas.microsoft.com/office/powerpoint/2010/main" val="1008614588"/>
              </p:ext>
            </p:extLst>
          </p:nvPr>
        </p:nvGraphicFramePr>
        <p:xfrm>
          <a:off x="381000" y="914400"/>
          <a:ext cx="8153398" cy="5236022"/>
        </p:xfrm>
        <a:graphic>
          <a:graphicData uri="http://schemas.openxmlformats.org/drawingml/2006/table">
            <a:tbl>
              <a:tblPr>
                <a:tableStyleId>{616DA210-FB5B-4158-B5E0-FEB733F419BA}</a:tableStyleId>
              </a:tblPr>
              <a:tblGrid>
                <a:gridCol w="657061">
                  <a:extLst>
                    <a:ext uri="{9D8B030D-6E8A-4147-A177-3AD203B41FA5}">
                      <a16:colId xmlns:a16="http://schemas.microsoft.com/office/drawing/2014/main" val="491321513"/>
                    </a:ext>
                  </a:extLst>
                </a:gridCol>
                <a:gridCol w="821327">
                  <a:extLst>
                    <a:ext uri="{9D8B030D-6E8A-4147-A177-3AD203B41FA5}">
                      <a16:colId xmlns:a16="http://schemas.microsoft.com/office/drawing/2014/main" val="3453326931"/>
                    </a:ext>
                  </a:extLst>
                </a:gridCol>
                <a:gridCol w="821327">
                  <a:extLst>
                    <a:ext uri="{9D8B030D-6E8A-4147-A177-3AD203B41FA5}">
                      <a16:colId xmlns:a16="http://schemas.microsoft.com/office/drawing/2014/main" val="2070239588"/>
                    </a:ext>
                  </a:extLst>
                </a:gridCol>
                <a:gridCol w="821327">
                  <a:extLst>
                    <a:ext uri="{9D8B030D-6E8A-4147-A177-3AD203B41FA5}">
                      <a16:colId xmlns:a16="http://schemas.microsoft.com/office/drawing/2014/main" val="1385729880"/>
                    </a:ext>
                  </a:extLst>
                </a:gridCol>
                <a:gridCol w="739194">
                  <a:extLst>
                    <a:ext uri="{9D8B030D-6E8A-4147-A177-3AD203B41FA5}">
                      <a16:colId xmlns:a16="http://schemas.microsoft.com/office/drawing/2014/main" val="846482650"/>
                    </a:ext>
                  </a:extLst>
                </a:gridCol>
                <a:gridCol w="903460">
                  <a:extLst>
                    <a:ext uri="{9D8B030D-6E8A-4147-A177-3AD203B41FA5}">
                      <a16:colId xmlns:a16="http://schemas.microsoft.com/office/drawing/2014/main" val="2502441149"/>
                    </a:ext>
                  </a:extLst>
                </a:gridCol>
                <a:gridCol w="829750">
                  <a:extLst>
                    <a:ext uri="{9D8B030D-6E8A-4147-A177-3AD203B41FA5}">
                      <a16:colId xmlns:a16="http://schemas.microsoft.com/office/drawing/2014/main" val="1908142385"/>
                    </a:ext>
                  </a:extLst>
                </a:gridCol>
                <a:gridCol w="799064">
                  <a:extLst>
                    <a:ext uri="{9D8B030D-6E8A-4147-A177-3AD203B41FA5}">
                      <a16:colId xmlns:a16="http://schemas.microsoft.com/office/drawing/2014/main" val="2592435069"/>
                    </a:ext>
                  </a:extLst>
                </a:gridCol>
                <a:gridCol w="848749">
                  <a:extLst>
                    <a:ext uri="{9D8B030D-6E8A-4147-A177-3AD203B41FA5}">
                      <a16:colId xmlns:a16="http://schemas.microsoft.com/office/drawing/2014/main" val="1544259152"/>
                    </a:ext>
                  </a:extLst>
                </a:gridCol>
                <a:gridCol w="912139">
                  <a:extLst>
                    <a:ext uri="{9D8B030D-6E8A-4147-A177-3AD203B41FA5}">
                      <a16:colId xmlns:a16="http://schemas.microsoft.com/office/drawing/2014/main" val="4270210613"/>
                    </a:ext>
                  </a:extLst>
                </a:gridCol>
              </a:tblGrid>
              <a:tr h="1344638">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D</a:t>
                      </a:r>
                    </a:p>
                  </a:txBody>
                  <a:tcPr marL="7620" marR="7620" marT="7620" marB="0" anchor="ctr"/>
                </a:tc>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Boost</a:t>
                      </a:r>
                    </a:p>
                  </a:txBody>
                  <a:tcPr marL="7620" marR="7620" marT="7620" marB="0" anchor="ctr"/>
                </a:tc>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SL Boost</a:t>
                      </a:r>
                    </a:p>
                  </a:txBody>
                  <a:tcPr marL="7620" marR="7620" marT="7620" marB="0" anchor="ctr"/>
                </a:tc>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SC Boost</a:t>
                      </a:r>
                    </a:p>
                  </a:txBody>
                  <a:tcPr marL="7620" marR="7620" marT="762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Dual- Switch High- Boost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Non-isolated </a:t>
                      </a: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Bidirectional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[23]</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A</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New High- Gain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[24]</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An</a:t>
                      </a: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Interleaved boost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[25]</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Single Switch High Step- Up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[26]</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200" b="1" kern="1200" dirty="0">
                          <a:solidFill>
                            <a:schemeClr val="tx1"/>
                          </a:solidFill>
                          <a:effectLst/>
                          <a:latin typeface="Times New Roman" panose="02020603050405020304" pitchFamily="18" charset="0"/>
                          <a:ea typeface="+mn-ea"/>
                          <a:cs typeface="Times New Roman" panose="02020603050405020304" pitchFamily="18" charset="0"/>
                        </a:rPr>
                        <a:t>Ultra voltage gain boost converter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060105955"/>
                  </a:ext>
                </a:extLst>
              </a:tr>
              <a:tr h="324282">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22.22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24.44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22.22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24.69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26.91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46.66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34.44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27.16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149135927"/>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23.52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27.05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23.52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77.14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27.68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31.21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50.58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37.05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31.83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176753929"/>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86.66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31.25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36.25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37.5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14421499"/>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26.66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33.33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26.66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35.55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42.22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43.33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44.44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681812786"/>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28.5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37.1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28.5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120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40.81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49.38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65.71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47.14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53.06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880481437"/>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145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45.91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56.21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70.9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61.52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92600892"/>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41.5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30.7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153.33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47.33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58.1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72.3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51.53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63.9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55815084"/>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33.33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55.55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68.88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80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56.66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77.77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10649388"/>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36.3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52.7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36.3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66.11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82.47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89.09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62.72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95.86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32725739"/>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In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100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70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26284592"/>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44.4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68.8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44.4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98.76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123.2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113.33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78.88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153.08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444410344"/>
                  </a:ext>
                </a:extLst>
              </a:tr>
              <a:tr h="324282">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125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155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130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200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893404072"/>
                  </a:ext>
                </a:extLst>
              </a:tr>
            </a:tbl>
          </a:graphicData>
        </a:graphic>
      </p:graphicFrame>
      <p:sp>
        <p:nvSpPr>
          <p:cNvPr id="10" name="TextBox 9">
            <a:extLst>
              <a:ext uri="{FF2B5EF4-FFF2-40B4-BE49-F238E27FC236}">
                <a16:creationId xmlns:a16="http://schemas.microsoft.com/office/drawing/2014/main" id="{EBA6644B-692B-720E-39E3-8626ED4805AB}"/>
              </a:ext>
            </a:extLst>
          </p:cNvPr>
          <p:cNvSpPr txBox="1"/>
          <p:nvPr/>
        </p:nvSpPr>
        <p:spPr>
          <a:xfrm>
            <a:off x="322713" y="340132"/>
            <a:ext cx="8077200" cy="400110"/>
          </a:xfrm>
          <a:prstGeom prst="rect">
            <a:avLst/>
          </a:prstGeom>
          <a:noFill/>
        </p:spPr>
        <p:txBody>
          <a:bodyPr wrap="square">
            <a:spAutoFit/>
          </a:bodyPr>
          <a:lstStyle/>
          <a:p>
            <a:r>
              <a:rPr lang="en-IN" sz="2000" b="1" dirty="0">
                <a:latin typeface="Times New Roman" pitchFamily="18" charset="0"/>
                <a:cs typeface="Times New Roman" pitchFamily="18" charset="0"/>
              </a:rPr>
              <a:t>Comparison of Voltage Gain values with existing Converter topologies:</a:t>
            </a:r>
            <a:endParaRPr lang="en-IN" dirty="0"/>
          </a:p>
        </p:txBody>
      </p:sp>
      <p:sp>
        <p:nvSpPr>
          <p:cNvPr id="6" name="TextBox 5">
            <a:extLst>
              <a:ext uri="{FF2B5EF4-FFF2-40B4-BE49-F238E27FC236}">
                <a16:creationId xmlns:a16="http://schemas.microsoft.com/office/drawing/2014/main" id="{CB8EA3B1-C8D4-DF51-8582-991A5C5AB0C4}"/>
              </a:ext>
            </a:extLst>
          </p:cNvPr>
          <p:cNvSpPr txBox="1"/>
          <p:nvPr/>
        </p:nvSpPr>
        <p:spPr>
          <a:xfrm>
            <a:off x="2438400" y="6221942"/>
            <a:ext cx="4572000" cy="338554"/>
          </a:xfrm>
          <a:prstGeom prst="rect">
            <a:avLst/>
          </a:prstGeom>
          <a:noFill/>
        </p:spPr>
        <p:txBody>
          <a:bodyPr wrap="square">
            <a:spAutoFit/>
          </a:bodyPr>
          <a:lstStyle/>
          <a:p>
            <a:pPr algn="ctr"/>
            <a:r>
              <a:rPr lang="en-IN" sz="1600" i="1" dirty="0">
                <a:latin typeface="Times New Roman" panose="02020603050405020304" pitchFamily="18" charset="0"/>
                <a:cs typeface="Times New Roman" panose="02020603050405020304" pitchFamily="18" charset="0"/>
              </a:rPr>
              <a:t>Table 6: Comparison of Voltage Gain </a:t>
            </a:r>
            <a:endParaRPr lang="en-IN" sz="1600" dirty="0"/>
          </a:p>
        </p:txBody>
      </p:sp>
    </p:spTree>
    <p:extLst>
      <p:ext uri="{BB962C8B-B14F-4D97-AF65-F5344CB8AC3E}">
        <p14:creationId xmlns:p14="http://schemas.microsoft.com/office/powerpoint/2010/main" val="322614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435841"/>
            <a:ext cx="7845767" cy="493405"/>
          </a:xfrm>
        </p:spPr>
        <p:txBody>
          <a:bodyPr>
            <a:noAutofit/>
          </a:bodyPr>
          <a:lstStyle/>
          <a:p>
            <a:r>
              <a:rPr lang="en-IN" sz="2000" b="1" dirty="0">
                <a:latin typeface="Times New Roman" pitchFamily="18" charset="0"/>
                <a:cs typeface="Times New Roman" pitchFamily="18" charset="0"/>
              </a:rPr>
              <a:t>Comparison of Voltage Gain curves with existing converter topologies:</a:t>
            </a:r>
            <a:endParaRPr lang="en-US" sz="2000" b="1" dirty="0">
              <a:latin typeface="Times New Roman" pitchFamily="18" charset="0"/>
              <a:cs typeface="Times New Roman" pitchFamily="18" charset="0"/>
            </a:endParaRPr>
          </a:p>
        </p:txBody>
      </p:sp>
      <p:sp>
        <p:nvSpPr>
          <p:cNvPr id="3" name="Footer Placeholder 4"/>
          <p:cNvSpPr>
            <a:spLocks noGrp="1" noEditPoints="1"/>
          </p:cNvSpPr>
          <p:nvPr>
            <p:ph type="ftr" sz="quarter" idx="11"/>
          </p:nvPr>
        </p:nvSpPr>
        <p:spPr>
          <a:xfrm>
            <a:off x="5562600" y="0"/>
            <a:ext cx="35814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3" cstate="print"/>
          <a:srcRect l="25002" t="10156" r="24478" b="36719"/>
          <a:stretch/>
        </p:blipFill>
        <p:spPr bwMode="auto">
          <a:xfrm>
            <a:off x="32994" y="6248400"/>
            <a:ext cx="579438" cy="609600"/>
          </a:xfrm>
          <a:prstGeom prst="rect">
            <a:avLst/>
          </a:prstGeom>
          <a:noFill/>
          <a:ln>
            <a:noFill/>
          </a:ln>
        </p:spPr>
      </p:pic>
      <p:pic>
        <p:nvPicPr>
          <p:cNvPr id="5" name="Picture 4">
            <a:extLst>
              <a:ext uri="{FF2B5EF4-FFF2-40B4-BE49-F238E27FC236}">
                <a16:creationId xmlns:a16="http://schemas.microsoft.com/office/drawing/2014/main" id="{33F94FA6-2130-EFC1-4E51-6A7246F0E3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859"/>
          <a:stretch/>
        </p:blipFill>
        <p:spPr>
          <a:xfrm>
            <a:off x="612432" y="1059874"/>
            <a:ext cx="8302968" cy="5488483"/>
          </a:xfrm>
          <a:prstGeom prst="rect">
            <a:avLst/>
          </a:prstGeom>
        </p:spPr>
      </p:pic>
      <p:sp>
        <p:nvSpPr>
          <p:cNvPr id="6" name="TextBox 5">
            <a:extLst>
              <a:ext uri="{FF2B5EF4-FFF2-40B4-BE49-F238E27FC236}">
                <a16:creationId xmlns:a16="http://schemas.microsoft.com/office/drawing/2014/main" id="{C8717663-B9FE-9582-F8F3-55B553490ED6}"/>
              </a:ext>
            </a:extLst>
          </p:cNvPr>
          <p:cNvSpPr txBox="1"/>
          <p:nvPr/>
        </p:nvSpPr>
        <p:spPr>
          <a:xfrm>
            <a:off x="4537788" y="6363691"/>
            <a:ext cx="91440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Fig.20</a:t>
            </a:r>
            <a:endParaRPr lang="en-IN" dirty="0"/>
          </a:p>
        </p:txBody>
      </p:sp>
    </p:spTree>
    <p:extLst>
      <p:ext uri="{BB962C8B-B14F-4D97-AF65-F5344CB8AC3E}">
        <p14:creationId xmlns:p14="http://schemas.microsoft.com/office/powerpoint/2010/main" val="290455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86" y="437928"/>
            <a:ext cx="8458200" cy="365125"/>
          </a:xfrm>
        </p:spPr>
        <p:txBody>
          <a:bodyPr>
            <a:noAutofit/>
          </a:bodyPr>
          <a:lstStyle/>
          <a:p>
            <a:r>
              <a:rPr lang="en-IN" sz="2000" b="1" dirty="0">
                <a:latin typeface="Times New Roman" pitchFamily="18" charset="0"/>
                <a:cs typeface="Times New Roman" pitchFamily="18" charset="0"/>
              </a:rPr>
              <a:t>Comparison of Output Voltage values with existing converter topologies:</a:t>
            </a:r>
            <a:endParaRPr lang="en-US" sz="2000" b="1" dirty="0">
              <a:latin typeface="Times New Roman" pitchFamily="18" charset="0"/>
              <a:cs typeface="Times New Roman" pitchFamily="18" charset="0"/>
            </a:endParaRPr>
          </a:p>
        </p:txBody>
      </p:sp>
      <p:sp>
        <p:nvSpPr>
          <p:cNvPr id="3" name="Footer Placeholder 4"/>
          <p:cNvSpPr>
            <a:spLocks noGrp="1" noEditPoints="1"/>
          </p:cNvSpPr>
          <p:nvPr>
            <p:ph type="ftr" sz="quarter" idx="11"/>
          </p:nvPr>
        </p:nvSpPr>
        <p:spPr>
          <a:xfrm>
            <a:off x="5562600" y="-65315"/>
            <a:ext cx="35814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3" cstate="print"/>
          <a:srcRect l="25002" t="10156" r="24478" b="36719"/>
          <a:stretch/>
        </p:blipFill>
        <p:spPr bwMode="auto">
          <a:xfrm>
            <a:off x="32994" y="6248400"/>
            <a:ext cx="579438" cy="609600"/>
          </a:xfrm>
          <a:prstGeom prst="rect">
            <a:avLst/>
          </a:prstGeom>
          <a:noFill/>
          <a:ln>
            <a:noFill/>
          </a:ln>
        </p:spPr>
      </p:pic>
      <p:graphicFrame>
        <p:nvGraphicFramePr>
          <p:cNvPr id="6" name="Table 5">
            <a:extLst>
              <a:ext uri="{FF2B5EF4-FFF2-40B4-BE49-F238E27FC236}">
                <a16:creationId xmlns:a16="http://schemas.microsoft.com/office/drawing/2014/main" id="{F4FBD28D-67DB-BFF6-2070-26A63689CD62}"/>
              </a:ext>
            </a:extLst>
          </p:cNvPr>
          <p:cNvGraphicFramePr>
            <a:graphicFrameLocks noGrp="1"/>
          </p:cNvGraphicFramePr>
          <p:nvPr>
            <p:extLst>
              <p:ext uri="{D42A27DB-BD31-4B8C-83A1-F6EECF244321}">
                <p14:modId xmlns:p14="http://schemas.microsoft.com/office/powerpoint/2010/main" val="3765166683"/>
              </p:ext>
            </p:extLst>
          </p:nvPr>
        </p:nvGraphicFramePr>
        <p:xfrm>
          <a:off x="457200" y="1051180"/>
          <a:ext cx="8229597" cy="5186329"/>
        </p:xfrm>
        <a:graphic>
          <a:graphicData uri="http://schemas.openxmlformats.org/drawingml/2006/table">
            <a:tbl>
              <a:tblPr>
                <a:tableStyleId>{5940675A-B579-460E-94D1-54222C63F5DA}</a:tableStyleId>
              </a:tblPr>
              <a:tblGrid>
                <a:gridCol w="493776">
                  <a:extLst>
                    <a:ext uri="{9D8B030D-6E8A-4147-A177-3AD203B41FA5}">
                      <a16:colId xmlns:a16="http://schemas.microsoft.com/office/drawing/2014/main" val="1703868568"/>
                    </a:ext>
                  </a:extLst>
                </a:gridCol>
                <a:gridCol w="658368">
                  <a:extLst>
                    <a:ext uri="{9D8B030D-6E8A-4147-A177-3AD203B41FA5}">
                      <a16:colId xmlns:a16="http://schemas.microsoft.com/office/drawing/2014/main" val="1676135038"/>
                    </a:ext>
                  </a:extLst>
                </a:gridCol>
                <a:gridCol w="822960">
                  <a:extLst>
                    <a:ext uri="{9D8B030D-6E8A-4147-A177-3AD203B41FA5}">
                      <a16:colId xmlns:a16="http://schemas.microsoft.com/office/drawing/2014/main" val="3335169821"/>
                    </a:ext>
                  </a:extLst>
                </a:gridCol>
                <a:gridCol w="822960">
                  <a:extLst>
                    <a:ext uri="{9D8B030D-6E8A-4147-A177-3AD203B41FA5}">
                      <a16:colId xmlns:a16="http://schemas.microsoft.com/office/drawing/2014/main" val="3458261380"/>
                    </a:ext>
                  </a:extLst>
                </a:gridCol>
                <a:gridCol w="905256">
                  <a:extLst>
                    <a:ext uri="{9D8B030D-6E8A-4147-A177-3AD203B41FA5}">
                      <a16:colId xmlns:a16="http://schemas.microsoft.com/office/drawing/2014/main" val="690596198"/>
                    </a:ext>
                  </a:extLst>
                </a:gridCol>
                <a:gridCol w="987552">
                  <a:extLst>
                    <a:ext uri="{9D8B030D-6E8A-4147-A177-3AD203B41FA5}">
                      <a16:colId xmlns:a16="http://schemas.microsoft.com/office/drawing/2014/main" val="659330809"/>
                    </a:ext>
                  </a:extLst>
                </a:gridCol>
                <a:gridCol w="905256">
                  <a:extLst>
                    <a:ext uri="{9D8B030D-6E8A-4147-A177-3AD203B41FA5}">
                      <a16:colId xmlns:a16="http://schemas.microsoft.com/office/drawing/2014/main" val="1474241406"/>
                    </a:ext>
                  </a:extLst>
                </a:gridCol>
                <a:gridCol w="905256">
                  <a:extLst>
                    <a:ext uri="{9D8B030D-6E8A-4147-A177-3AD203B41FA5}">
                      <a16:colId xmlns:a16="http://schemas.microsoft.com/office/drawing/2014/main" val="2948731795"/>
                    </a:ext>
                  </a:extLst>
                </a:gridCol>
                <a:gridCol w="905254">
                  <a:extLst>
                    <a:ext uri="{9D8B030D-6E8A-4147-A177-3AD203B41FA5}">
                      <a16:colId xmlns:a16="http://schemas.microsoft.com/office/drawing/2014/main" val="2411402589"/>
                    </a:ext>
                  </a:extLst>
                </a:gridCol>
                <a:gridCol w="822959">
                  <a:extLst>
                    <a:ext uri="{9D8B030D-6E8A-4147-A177-3AD203B41FA5}">
                      <a16:colId xmlns:a16="http://schemas.microsoft.com/office/drawing/2014/main" val="3818600405"/>
                    </a:ext>
                  </a:extLst>
                </a:gridCol>
              </a:tblGrid>
              <a:tr h="1525981">
                <a:tc>
                  <a:txBody>
                    <a:bodyPr/>
                    <a:lstStyle/>
                    <a:p>
                      <a:pPr algn="ctr" fontAlgn="ctr"/>
                      <a:r>
                        <a:rPr lang="en-IN" sz="1200" b="1" i="0" u="none" strike="noStrike" dirty="0">
                          <a:solidFill>
                            <a:srgbClr val="000000"/>
                          </a:solidFill>
                          <a:effectLst/>
                          <a:latin typeface="Times New Roman" panose="02020603050405020304" pitchFamily="18" charset="0"/>
                          <a:cs typeface="Times New Roman" panose="02020603050405020304" pitchFamily="18" charset="0"/>
                        </a:rPr>
                        <a:t>D</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Boost</a:t>
                      </a: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SL Boost</a:t>
                      </a: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SC Boost</a:t>
                      </a: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Dual- Switch High- Boost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Non-isolated </a:t>
                      </a: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Bidirectional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[23]</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A</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New High- Gain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[24]</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An</a:t>
                      </a: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Interleaved boost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[25]</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Single Switch High Step- Up DC– DC</a:t>
                      </a:r>
                      <a:endParaRPr lang="en-IN" sz="1200" b="1"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Converter [26]</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Ultra voltage gain boost converter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881601905"/>
                  </a:ext>
                </a:extLst>
              </a:tr>
              <a:tr h="305029">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10</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22.22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24.44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22.22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70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24.69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26.91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46.66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34.44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27.16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779136739"/>
                  </a:ext>
                </a:extLst>
              </a:tr>
              <a:tr h="305029">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15</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23.52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27.05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23.52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77.14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27.68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31.21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50.58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37.05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31.83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493530140"/>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20</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86.66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31.25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36.25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238323299"/>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25</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26.66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33.33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26.66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100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35.55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42.22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43.33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44.44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53156517"/>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30</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28.5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37.1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28.5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120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49.38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65.71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47.14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53.06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528948155"/>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34</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30.3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30.3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145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45.91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56.21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70.9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50.6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61.52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078575414"/>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35</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41.5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153.33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47.33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72.3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51.53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63.9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103321912"/>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33.33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46.6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33.3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220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55.55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68.88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80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56.66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77.77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61047124"/>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45</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36.3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52.7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36.3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420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66.11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82.47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89.09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62.72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95.86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747166974"/>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50</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In</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80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70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120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1129353954"/>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55</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68.8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44.4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-380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98.76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123.2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113.33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78.88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153.08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30055448"/>
                  </a:ext>
                </a:extLst>
              </a:tr>
              <a:tr h="305029">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60</a:t>
                      </a:r>
                      <a:endParaRPr lang="en-IN"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80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50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-180</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125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155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130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90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200</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006265822"/>
                  </a:ext>
                </a:extLst>
              </a:tr>
            </a:tbl>
          </a:graphicData>
        </a:graphic>
      </p:graphicFrame>
      <p:sp>
        <p:nvSpPr>
          <p:cNvPr id="5" name="TextBox 4">
            <a:extLst>
              <a:ext uri="{FF2B5EF4-FFF2-40B4-BE49-F238E27FC236}">
                <a16:creationId xmlns:a16="http://schemas.microsoft.com/office/drawing/2014/main" id="{B524FDD7-1F57-5715-5856-8C5D64F4964B}"/>
              </a:ext>
            </a:extLst>
          </p:cNvPr>
          <p:cNvSpPr txBox="1"/>
          <p:nvPr/>
        </p:nvSpPr>
        <p:spPr>
          <a:xfrm>
            <a:off x="2590800" y="6316359"/>
            <a:ext cx="4572000" cy="338554"/>
          </a:xfrm>
          <a:prstGeom prst="rect">
            <a:avLst/>
          </a:prstGeom>
          <a:noFill/>
        </p:spPr>
        <p:txBody>
          <a:bodyPr wrap="square">
            <a:spAutoFit/>
          </a:bodyPr>
          <a:lstStyle/>
          <a:p>
            <a:r>
              <a:rPr lang="en-IN" sz="1600" i="1" dirty="0">
                <a:latin typeface="Times New Roman" panose="02020603050405020304" pitchFamily="18" charset="0"/>
                <a:cs typeface="Times New Roman" panose="02020603050405020304" pitchFamily="18" charset="0"/>
              </a:rPr>
              <a:t>Table 7: Comparison of output voltages</a:t>
            </a:r>
            <a:endParaRPr lang="en-IN" sz="1600" dirty="0"/>
          </a:p>
        </p:txBody>
      </p:sp>
    </p:spTree>
    <p:extLst>
      <p:ext uri="{BB962C8B-B14F-4D97-AF65-F5344CB8AC3E}">
        <p14:creationId xmlns:p14="http://schemas.microsoft.com/office/powerpoint/2010/main" val="64169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65162"/>
            <a:ext cx="7162800" cy="478745"/>
          </a:xfrm>
        </p:spPr>
        <p:txBody>
          <a:bodyPr>
            <a:noAutofit/>
          </a:bodyPr>
          <a:lstStyle/>
          <a:p>
            <a:r>
              <a:rPr lang="en-IN" sz="2000" b="1" dirty="0">
                <a:latin typeface="Times New Roman" pitchFamily="18" charset="0"/>
                <a:cs typeface="Times New Roman" pitchFamily="18" charset="0"/>
              </a:rPr>
              <a:t>Comparison of Output Voltage curves with existing topologies:</a:t>
            </a:r>
            <a:endParaRPr lang="en-US" sz="2000" b="1" dirty="0">
              <a:latin typeface="Times New Roman" pitchFamily="18" charset="0"/>
              <a:cs typeface="Times New Roman" pitchFamily="18" charset="0"/>
            </a:endParaRPr>
          </a:p>
        </p:txBody>
      </p:sp>
      <p:sp>
        <p:nvSpPr>
          <p:cNvPr id="3" name="Footer Placeholder 4"/>
          <p:cNvSpPr>
            <a:spLocks noGrp="1" noEditPoints="1"/>
          </p:cNvSpPr>
          <p:nvPr>
            <p:ph type="ftr" sz="quarter" idx="11"/>
          </p:nvPr>
        </p:nvSpPr>
        <p:spPr>
          <a:xfrm>
            <a:off x="5595257" y="40707"/>
            <a:ext cx="35814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3" cstate="print"/>
          <a:srcRect l="25002" t="10156" r="24478" b="36719"/>
          <a:stretch/>
        </p:blipFill>
        <p:spPr bwMode="auto">
          <a:xfrm>
            <a:off x="32994" y="6248400"/>
            <a:ext cx="579438" cy="609600"/>
          </a:xfrm>
          <a:prstGeom prst="rect">
            <a:avLst/>
          </a:prstGeom>
          <a:noFill/>
          <a:ln>
            <a:noFill/>
          </a:ln>
        </p:spPr>
      </p:pic>
      <p:pic>
        <p:nvPicPr>
          <p:cNvPr id="2" name="Picture 1">
            <a:extLst>
              <a:ext uri="{FF2B5EF4-FFF2-40B4-BE49-F238E27FC236}">
                <a16:creationId xmlns:a16="http://schemas.microsoft.com/office/drawing/2014/main" id="{34DB5698-4E8A-13F4-5469-7E4BF12582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241"/>
          <a:stretch/>
        </p:blipFill>
        <p:spPr>
          <a:xfrm>
            <a:off x="838200" y="1281991"/>
            <a:ext cx="7848600" cy="5206677"/>
          </a:xfrm>
          <a:prstGeom prst="rect">
            <a:avLst/>
          </a:prstGeom>
        </p:spPr>
      </p:pic>
      <p:sp>
        <p:nvSpPr>
          <p:cNvPr id="6" name="TextBox 5">
            <a:extLst>
              <a:ext uri="{FF2B5EF4-FFF2-40B4-BE49-F238E27FC236}">
                <a16:creationId xmlns:a16="http://schemas.microsoft.com/office/drawing/2014/main" id="{0D7E0F22-0C49-0D5C-AEE4-264EBA1595AA}"/>
              </a:ext>
            </a:extLst>
          </p:cNvPr>
          <p:cNvSpPr txBox="1"/>
          <p:nvPr/>
        </p:nvSpPr>
        <p:spPr>
          <a:xfrm>
            <a:off x="4191000" y="6304002"/>
            <a:ext cx="831202"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Fig.21</a:t>
            </a:r>
            <a:endParaRPr lang="en-IN" dirty="0"/>
          </a:p>
        </p:txBody>
      </p:sp>
    </p:spTree>
    <p:extLst>
      <p:ext uri="{BB962C8B-B14F-4D97-AF65-F5344CB8AC3E}">
        <p14:creationId xmlns:p14="http://schemas.microsoft.com/office/powerpoint/2010/main" val="15843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93725"/>
            <a:ext cx="2590800" cy="693780"/>
          </a:xfrm>
          <a:prstGeom prst="rect">
            <a:avLst/>
          </a:prstGeom>
        </p:spPr>
        <p:txBody>
          <a:bodyPr vert="horz" wrap="square" lIns="0" tIns="16510" rIns="0" bIns="0" rtlCol="0">
            <a:spAutoFit/>
          </a:bodyPr>
          <a:lstStyle/>
          <a:p>
            <a:pPr marL="12700">
              <a:lnSpc>
                <a:spcPct val="100000"/>
              </a:lnSpc>
              <a:spcBef>
                <a:spcPts val="130"/>
              </a:spcBef>
            </a:pPr>
            <a:r>
              <a:rPr spc="-15" dirty="0">
                <a:latin typeface="Times New Roman" pitchFamily="18" charset="0"/>
                <a:cs typeface="Times New Roman" pitchFamily="18" charset="0"/>
              </a:rPr>
              <a:t>Abstract</a:t>
            </a:r>
            <a:endParaRPr dirty="0">
              <a:latin typeface="Times New Roman" pitchFamily="18" charset="0"/>
              <a:cs typeface="Times New Roman" pitchFamily="18" charset="0"/>
            </a:endParaRPr>
          </a:p>
        </p:txBody>
      </p:sp>
      <p:sp>
        <p:nvSpPr>
          <p:cNvPr id="3" name="object 3"/>
          <p:cNvSpPr txBox="1">
            <a:spLocks noGrp="1"/>
          </p:cNvSpPr>
          <p:nvPr>
            <p:ph idx="1"/>
          </p:nvPr>
        </p:nvSpPr>
        <p:spPr>
          <a:xfrm>
            <a:off x="762000" y="1600200"/>
            <a:ext cx="7620000" cy="4129977"/>
          </a:xfrm>
          <a:prstGeom prst="rect">
            <a:avLst/>
          </a:prstGeom>
        </p:spPr>
        <p:txBody>
          <a:bodyPr vert="horz" wrap="square" lIns="0" tIns="33655" rIns="0" bIns="0" rtlCol="0">
            <a:spAutoFit/>
          </a:bodyPr>
          <a:lstStyle/>
          <a:p>
            <a:pPr algn="just"/>
            <a:r>
              <a:rPr lang="en-US" sz="2000" dirty="0">
                <a:latin typeface="Times New Roman" pitchFamily="18" charset="0"/>
                <a:cs typeface="Times New Roman" pitchFamily="18" charset="0"/>
              </a:rPr>
              <a:t>A Fuel cell based Ultra-voltage Gain boost Converter is proposed  for Electric vehicle Applications.</a:t>
            </a:r>
          </a:p>
          <a:p>
            <a:pPr algn="just"/>
            <a:r>
              <a:rPr lang="en-US" sz="2000" dirty="0">
                <a:latin typeface="Times New Roman" pitchFamily="18" charset="0"/>
                <a:cs typeface="Times New Roman" pitchFamily="18" charset="0"/>
              </a:rPr>
              <a:t>The main principle of this converter is to operate in a continuous conduction mode under steady-state analysis.</a:t>
            </a:r>
          </a:p>
          <a:p>
            <a:pPr algn="just"/>
            <a:r>
              <a:rPr lang="en-US" sz="2000" dirty="0">
                <a:latin typeface="Times New Roman" pitchFamily="18" charset="0"/>
                <a:cs typeface="Times New Roman" pitchFamily="18" charset="0"/>
              </a:rPr>
              <a:t>This converter includes two diodes, three inductors, two capacitors and three switches. </a:t>
            </a:r>
          </a:p>
          <a:p>
            <a:pPr algn="just"/>
            <a:r>
              <a:rPr lang="en-US" sz="2000" b="1" dirty="0">
                <a:latin typeface="Times New Roman" pitchFamily="18" charset="0"/>
                <a:cs typeface="Times New Roman" pitchFamily="18" charset="0"/>
              </a:rPr>
              <a:t>Project findings</a:t>
            </a:r>
            <a:r>
              <a:rPr lang="en-US" sz="2000" dirty="0">
                <a:latin typeface="Times New Roman" pitchFamily="18" charset="0"/>
                <a:cs typeface="Times New Roman" pitchFamily="18" charset="0"/>
              </a:rPr>
              <a:t>: It is able to achieve a higher voltage gain without having extreme duty cycle. Voltage boosting is much higher than a basic converter. Voltage and current stresses on the switches can be minimized and it enables us to select the devices with low rating, thus improving the overall efficiency of the system.</a:t>
            </a:r>
          </a:p>
          <a:p>
            <a:pPr marL="382270" marR="5080" indent="-343535">
              <a:lnSpc>
                <a:spcPts val="3829"/>
              </a:lnSpc>
              <a:spcBef>
                <a:spcPts val="265"/>
              </a:spcBef>
              <a:buFont typeface="Arial MT"/>
              <a:buChar char="•"/>
              <a:tabLst>
                <a:tab pos="382270" algn="l"/>
                <a:tab pos="382905" algn="l"/>
                <a:tab pos="1726564" algn="l"/>
                <a:tab pos="3118485" algn="l"/>
                <a:tab pos="4310380" algn="l"/>
                <a:tab pos="5807710" algn="l"/>
                <a:tab pos="6894195" algn="l"/>
              </a:tabLst>
            </a:pPr>
            <a:endParaRPr sz="1600" spc="-20" dirty="0">
              <a:latin typeface="Times New Roman" pitchFamily="18" charset="0"/>
              <a:cs typeface="Times New Roman" pitchFamily="18" charset="0"/>
            </a:endParaRPr>
          </a:p>
        </p:txBody>
      </p:sp>
      <p:sp>
        <p:nvSpPr>
          <p:cNvPr id="4" name="Footer Placeholder 4"/>
          <p:cNvSpPr>
            <a:spLocks noGrp="1" noEditPoints="1"/>
          </p:cNvSpPr>
          <p:nvPr>
            <p:ph type="ftr" sz="quarter" idx="10"/>
          </p:nvPr>
        </p:nvSpPr>
        <p:spPr>
          <a:xfrm>
            <a:off x="5410200" y="0"/>
            <a:ext cx="3733800" cy="5937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47430"/>
            <a:ext cx="7772400" cy="693780"/>
          </a:xfrm>
          <a:prstGeom prst="rect">
            <a:avLst/>
          </a:prstGeom>
        </p:spPr>
        <p:txBody>
          <a:bodyPr vert="horz" wrap="square" lIns="0" tIns="16510" rIns="0" bIns="0" rtlCol="0">
            <a:spAutoFit/>
          </a:bodyPr>
          <a:lstStyle/>
          <a:p>
            <a:pPr marL="12700">
              <a:lnSpc>
                <a:spcPct val="100000"/>
              </a:lnSpc>
              <a:spcBef>
                <a:spcPts val="130"/>
              </a:spcBef>
            </a:pPr>
            <a:r>
              <a:rPr lang="en-IN" spc="5" dirty="0">
                <a:latin typeface="Times New Roman" pitchFamily="18" charset="0"/>
                <a:cs typeface="Times New Roman" pitchFamily="18" charset="0"/>
              </a:rPr>
              <a:t>Observations</a:t>
            </a:r>
            <a:r>
              <a:rPr lang="en-IN" spc="-195" dirty="0">
                <a:latin typeface="Times New Roman" pitchFamily="18" charset="0"/>
                <a:cs typeface="Times New Roman" pitchFamily="18" charset="0"/>
              </a:rPr>
              <a:t> </a:t>
            </a:r>
            <a:r>
              <a:rPr lang="en-IN" spc="-5" dirty="0">
                <a:latin typeface="Times New Roman" pitchFamily="18" charset="0"/>
                <a:cs typeface="Times New Roman" pitchFamily="18" charset="0"/>
              </a:rPr>
              <a:t>from</a:t>
            </a:r>
            <a:r>
              <a:rPr lang="en-IN" spc="-45" dirty="0">
                <a:latin typeface="Times New Roman" pitchFamily="18" charset="0"/>
                <a:cs typeface="Times New Roman" pitchFamily="18" charset="0"/>
              </a:rPr>
              <a:t> </a:t>
            </a:r>
            <a:r>
              <a:rPr lang="en-IN" spc="15" dirty="0">
                <a:latin typeface="Times New Roman" pitchFamily="18" charset="0"/>
                <a:cs typeface="Times New Roman" pitchFamily="18" charset="0"/>
              </a:rPr>
              <a:t>the</a:t>
            </a:r>
            <a:r>
              <a:rPr lang="en-IN" spc="-60" dirty="0">
                <a:latin typeface="Times New Roman" pitchFamily="18" charset="0"/>
                <a:cs typeface="Times New Roman" pitchFamily="18" charset="0"/>
              </a:rPr>
              <a:t> </a:t>
            </a:r>
            <a:r>
              <a:rPr lang="en-IN" dirty="0">
                <a:latin typeface="Times New Roman" pitchFamily="18" charset="0"/>
                <a:cs typeface="Times New Roman" pitchFamily="18" charset="0"/>
              </a:rPr>
              <a:t>Results</a:t>
            </a:r>
            <a:endParaRPr spc="5" dirty="0">
              <a:latin typeface="Times New Roman" pitchFamily="18" charset="0"/>
              <a:cs typeface="Times New Roman" pitchFamily="18" charset="0"/>
            </a:endParaRPr>
          </a:p>
        </p:txBody>
      </p:sp>
      <p:sp>
        <p:nvSpPr>
          <p:cNvPr id="3" name="Footer Placeholder 4"/>
          <p:cNvSpPr>
            <a:spLocks noGrp="1" noEditPoints="1"/>
          </p:cNvSpPr>
          <p:nvPr>
            <p:ph type="ftr" sz="quarter" idx="10"/>
          </p:nvPr>
        </p:nvSpPr>
        <p:spPr>
          <a:xfrm>
            <a:off x="5410200" y="762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82562" y="6096000"/>
            <a:ext cx="579438" cy="609600"/>
          </a:xfrm>
          <a:prstGeom prst="rect">
            <a:avLst/>
          </a:prstGeom>
          <a:noFill/>
          <a:ln>
            <a:noFill/>
          </a:ln>
        </p:spPr>
      </p:pic>
      <p:sp>
        <p:nvSpPr>
          <p:cNvPr id="5" name="Rectangle 4"/>
          <p:cNvSpPr/>
          <p:nvPr/>
        </p:nvSpPr>
        <p:spPr>
          <a:xfrm>
            <a:off x="772886" y="1556924"/>
            <a:ext cx="7772400" cy="4653646"/>
          </a:xfrm>
          <a:prstGeom prst="rect">
            <a:avLst/>
          </a:prstGeom>
        </p:spPr>
        <p:txBody>
          <a:bodyPr wrap="square">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The performance of the proposed converter in continuous current mode for steady state condition is analyzed.</a:t>
            </a:r>
          </a:p>
          <a:p>
            <a:pPr algn="just">
              <a:lnSpc>
                <a:spcPct val="150000"/>
              </a:lnSpc>
              <a:buFont typeface="Wingdings" pitchFamily="2" charset="2"/>
              <a:buChar char="Ø"/>
            </a:pPr>
            <a:r>
              <a:rPr lang="en-US" sz="2000" dirty="0">
                <a:latin typeface="Times New Roman" pitchFamily="18" charset="0"/>
                <a:cs typeface="Times New Roman" pitchFamily="18" charset="0"/>
              </a:rPr>
              <a:t>From the simulation results, it can be observed that the proposed boost converter  produces high voltage gain even for small duty ratios also </a:t>
            </a:r>
            <a:r>
              <a:rPr lang="en-US" sz="2000" i="1" dirty="0">
                <a:latin typeface="Times New Roman" pitchFamily="18" charset="0"/>
                <a:cs typeface="Times New Roman" pitchFamily="18" charset="0"/>
              </a:rPr>
              <a:t>(see fig.19).</a:t>
            </a:r>
          </a:p>
          <a:p>
            <a:pPr algn="just">
              <a:lnSpc>
                <a:spcPct val="150000"/>
              </a:lnSpc>
              <a:buFont typeface="Wingdings" pitchFamily="2" charset="2"/>
              <a:buChar char="Ø"/>
            </a:pPr>
            <a:r>
              <a:rPr lang="en-IN" sz="2000" dirty="0">
                <a:latin typeface="Times New Roman" pitchFamily="18" charset="0"/>
                <a:cs typeface="Times New Roman" pitchFamily="18" charset="0"/>
              </a:rPr>
              <a:t>The voltage and the current stresses of the proposed converter are lower when compared with the existing topologies. Therefore, the efficiency of the proposed converter is high for various duty ratios </a:t>
            </a:r>
            <a:r>
              <a:rPr lang="en-IN" sz="2000" i="1" dirty="0">
                <a:latin typeface="Times New Roman" pitchFamily="18" charset="0"/>
                <a:cs typeface="Times New Roman" pitchFamily="18" charset="0"/>
              </a:rPr>
              <a:t>(see in Table 2).</a:t>
            </a:r>
          </a:p>
          <a:p>
            <a:pPr algn="just">
              <a:lnSpc>
                <a:spcPct val="150000"/>
              </a:lnSpc>
              <a:buFont typeface="Wingdings" pitchFamily="2" charset="2"/>
              <a:buChar char="Ø"/>
            </a:pPr>
            <a:r>
              <a:rPr lang="en-IN" sz="2000" dirty="0">
                <a:latin typeface="Times New Roman" pitchFamily="18" charset="0"/>
                <a:cs typeface="Times New Roman" pitchFamily="18" charset="0"/>
              </a:rPr>
              <a:t>Higher voltages with low ripple value is obtained </a:t>
            </a:r>
            <a:r>
              <a:rPr lang="en-IN" sz="2000" i="1" dirty="0">
                <a:latin typeface="Times New Roman" pitchFamily="18" charset="0"/>
                <a:cs typeface="Times New Roman" pitchFamily="18" charset="0"/>
              </a:rPr>
              <a:t>(see in Table 3).</a:t>
            </a:r>
            <a:endParaRPr lang="en-US" sz="2000" i="1" dirty="0"/>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647430"/>
            <a:ext cx="2899155" cy="693780"/>
          </a:xfrm>
          <a:prstGeom prst="rect">
            <a:avLst/>
          </a:prstGeom>
        </p:spPr>
        <p:txBody>
          <a:bodyPr vert="horz" wrap="square" lIns="0" tIns="16510" rIns="0" bIns="0" rtlCol="0">
            <a:spAutoFit/>
          </a:bodyPr>
          <a:lstStyle/>
          <a:p>
            <a:pPr marL="12700">
              <a:lnSpc>
                <a:spcPct val="100000"/>
              </a:lnSpc>
              <a:spcBef>
                <a:spcPts val="130"/>
              </a:spcBef>
            </a:pPr>
            <a:r>
              <a:rPr spc="5" dirty="0">
                <a:latin typeface="Times New Roman" pitchFamily="18" charset="0"/>
                <a:cs typeface="Times New Roman" pitchFamily="18" charset="0"/>
              </a:rPr>
              <a:t>Conclusions</a:t>
            </a:r>
          </a:p>
        </p:txBody>
      </p:sp>
      <p:sp>
        <p:nvSpPr>
          <p:cNvPr id="3" name="Footer Placeholder 4"/>
          <p:cNvSpPr>
            <a:spLocks noGrp="1" noEditPoints="1"/>
          </p:cNvSpPr>
          <p:nvPr>
            <p:ph type="ftr" sz="quarter" idx="10"/>
          </p:nvPr>
        </p:nvSpPr>
        <p:spPr>
          <a:xfrm>
            <a:off x="5410200" y="762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82562" y="6096000"/>
            <a:ext cx="579438" cy="609600"/>
          </a:xfrm>
          <a:prstGeom prst="rect">
            <a:avLst/>
          </a:prstGeom>
          <a:noFill/>
          <a:ln>
            <a:noFill/>
          </a:ln>
        </p:spPr>
      </p:pic>
      <p:sp>
        <p:nvSpPr>
          <p:cNvPr id="5" name="Rectangle 4"/>
          <p:cNvSpPr/>
          <p:nvPr/>
        </p:nvSpPr>
        <p:spPr>
          <a:xfrm>
            <a:off x="762000" y="1524001"/>
            <a:ext cx="7772400" cy="3730317"/>
          </a:xfrm>
          <a:prstGeom prst="rect">
            <a:avLst/>
          </a:prstGeom>
        </p:spPr>
        <p:txBody>
          <a:bodyPr wrap="square">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The purpose of this project was to develop a new dc/dc boost configuration with high voltage-gain capability for fuel cell converters.</a:t>
            </a:r>
          </a:p>
          <a:p>
            <a:pPr algn="just">
              <a:lnSpc>
                <a:spcPct val="150000"/>
              </a:lnSpc>
              <a:buFont typeface="Wingdings" pitchFamily="2" charset="2"/>
              <a:buChar char="Ø"/>
            </a:pPr>
            <a:r>
              <a:rPr lang="en-US" sz="2000" dirty="0">
                <a:latin typeface="Times New Roman" pitchFamily="18" charset="0"/>
                <a:cs typeface="Times New Roman" pitchFamily="18" charset="0"/>
              </a:rPr>
              <a:t> The developed configuration consisted of three switches, two diodes, and three inductors. </a:t>
            </a:r>
          </a:p>
          <a:p>
            <a:pPr algn="just">
              <a:lnSpc>
                <a:spcPct val="150000"/>
              </a:lnSpc>
              <a:buFont typeface="Wingdings" pitchFamily="2" charset="2"/>
              <a:buChar char="Ø"/>
            </a:pPr>
            <a:r>
              <a:rPr lang="en-US" sz="2000" dirty="0">
                <a:latin typeface="Times New Roman" pitchFamily="18" charset="0"/>
                <a:cs typeface="Times New Roman" pitchFamily="18" charset="0"/>
              </a:rPr>
              <a:t>A theoretical analysis of the converter demonstrated its high voltage-gain, low voltage and current stress on its devices, and high efficiency. </a:t>
            </a:r>
          </a:p>
          <a:p>
            <a:pPr algn="just">
              <a:lnSpc>
                <a:spcPct val="150000"/>
              </a:lnSpc>
              <a:buFont typeface="Wingdings" pitchFamily="2" charset="2"/>
              <a:buChar char="Ø"/>
            </a:pPr>
            <a:r>
              <a:rPr lang="en-US" sz="2000" dirty="0">
                <a:latin typeface="Times New Roman" pitchFamily="18" charset="0"/>
                <a:cs typeface="Times New Roman" pitchFamily="18" charset="0"/>
              </a:rPr>
              <a:t>The simulation results obtained were consistent with the theoretical analysis of the converter.</a:t>
            </a:r>
          </a:p>
        </p:txBody>
      </p:sp>
    </p:spTree>
    <p:extLst>
      <p:ext uri="{BB962C8B-B14F-4D97-AF65-F5344CB8AC3E}">
        <p14:creationId xmlns:p14="http://schemas.microsoft.com/office/powerpoint/2010/main" val="3672225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46854"/>
            <a:ext cx="2971800" cy="693780"/>
          </a:xfrm>
          <a:prstGeom prst="rect">
            <a:avLst/>
          </a:prstGeom>
        </p:spPr>
        <p:txBody>
          <a:bodyPr vert="horz" wrap="square" lIns="0" tIns="16510" rIns="0" bIns="0" rtlCol="0">
            <a:spAutoFit/>
          </a:bodyPr>
          <a:lstStyle/>
          <a:p>
            <a:pPr marL="12700">
              <a:lnSpc>
                <a:spcPct val="100000"/>
              </a:lnSpc>
              <a:spcBef>
                <a:spcPts val="130"/>
              </a:spcBef>
            </a:pPr>
            <a:r>
              <a:rPr spc="5" dirty="0">
                <a:latin typeface="Times New Roman" pitchFamily="18" charset="0"/>
                <a:cs typeface="Times New Roman" pitchFamily="18" charset="0"/>
              </a:rPr>
              <a:t>Applications</a:t>
            </a:r>
            <a:endParaRPr dirty="0">
              <a:latin typeface="Times New Roman" pitchFamily="18" charset="0"/>
              <a:cs typeface="Times New Roman" pitchFamily="18" charset="0"/>
            </a:endParaRPr>
          </a:p>
        </p:txBody>
      </p:sp>
      <p:sp>
        <p:nvSpPr>
          <p:cNvPr id="3" name="Footer Placeholder 4"/>
          <p:cNvSpPr>
            <a:spLocks noGrp="1" noEditPoints="1"/>
          </p:cNvSpPr>
          <p:nvPr>
            <p:ph type="ftr" sz="quarter" idx="10"/>
          </p:nvPr>
        </p:nvSpPr>
        <p:spPr>
          <a:xfrm>
            <a:off x="5334000" y="1524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pic>
        <p:nvPicPr>
          <p:cNvPr id="8" name="Picture 7">
            <a:extLst>
              <a:ext uri="{FF2B5EF4-FFF2-40B4-BE49-F238E27FC236}">
                <a16:creationId xmlns:a16="http://schemas.microsoft.com/office/drawing/2014/main" id="{37A6F749-BBAA-1146-A729-330EC76A77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13" y="1524000"/>
            <a:ext cx="6999287" cy="4419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45615"/>
            <a:ext cx="2943860" cy="693780"/>
          </a:xfrm>
          <a:prstGeom prst="rect">
            <a:avLst/>
          </a:prstGeom>
        </p:spPr>
        <p:txBody>
          <a:bodyPr vert="horz" wrap="square" lIns="0" tIns="16510" rIns="0" bIns="0" rtlCol="0">
            <a:spAutoFit/>
          </a:bodyPr>
          <a:lstStyle/>
          <a:p>
            <a:pPr marL="12700">
              <a:lnSpc>
                <a:spcPct val="100000"/>
              </a:lnSpc>
              <a:spcBef>
                <a:spcPts val="130"/>
              </a:spcBef>
            </a:pPr>
            <a:r>
              <a:rPr dirty="0">
                <a:latin typeface="Times New Roman" pitchFamily="18" charset="0"/>
                <a:cs typeface="Times New Roman" pitchFamily="18" charset="0"/>
              </a:rPr>
              <a:t>Future</a:t>
            </a:r>
            <a:r>
              <a:rPr spc="-95" dirty="0">
                <a:latin typeface="Times New Roman" pitchFamily="18" charset="0"/>
                <a:cs typeface="Times New Roman" pitchFamily="18" charset="0"/>
              </a:rPr>
              <a:t> </a:t>
            </a:r>
            <a:r>
              <a:rPr spc="5" dirty="0">
                <a:latin typeface="Times New Roman" pitchFamily="18" charset="0"/>
                <a:cs typeface="Times New Roman" pitchFamily="18" charset="0"/>
              </a:rPr>
              <a:t>scope</a:t>
            </a:r>
          </a:p>
        </p:txBody>
      </p:sp>
      <p:sp>
        <p:nvSpPr>
          <p:cNvPr id="3" name="Footer Placeholder 4"/>
          <p:cNvSpPr>
            <a:spLocks noGrp="1" noEditPoints="1"/>
          </p:cNvSpPr>
          <p:nvPr>
            <p:ph type="ftr" sz="quarter" idx="10"/>
          </p:nvPr>
        </p:nvSpPr>
        <p:spPr>
          <a:xfrm>
            <a:off x="5638800" y="0"/>
            <a:ext cx="3505200" cy="5937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228600" y="6019800"/>
            <a:ext cx="579438" cy="609600"/>
          </a:xfrm>
          <a:prstGeom prst="rect">
            <a:avLst/>
          </a:prstGeom>
          <a:noFill/>
          <a:ln>
            <a:noFill/>
          </a:ln>
        </p:spPr>
      </p:pic>
      <p:sp>
        <p:nvSpPr>
          <p:cNvPr id="5" name="Rectangle 4"/>
          <p:cNvSpPr/>
          <p:nvPr/>
        </p:nvSpPr>
        <p:spPr>
          <a:xfrm>
            <a:off x="990600" y="1828800"/>
            <a:ext cx="7315200" cy="2345322"/>
          </a:xfrm>
          <a:prstGeom prst="rect">
            <a:avLst/>
          </a:prstGeom>
        </p:spPr>
        <p:txBody>
          <a:bodyPr wrap="square">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The proposed converter has the features like increasing step-up gain voltage, continuous input current, increasing efficiency and less number of components. </a:t>
            </a:r>
          </a:p>
          <a:p>
            <a:pPr algn="just">
              <a:lnSpc>
                <a:spcPct val="150000"/>
              </a:lnSpc>
              <a:buFont typeface="Wingdings" pitchFamily="2" charset="2"/>
              <a:buChar char="Ø"/>
            </a:pPr>
            <a:r>
              <a:rPr lang="en-US" sz="2000" dirty="0">
                <a:latin typeface="Times New Roman" pitchFamily="18" charset="0"/>
                <a:cs typeface="Times New Roman" pitchFamily="18" charset="0"/>
              </a:rPr>
              <a:t>Hence perfectly suitable for fuel cell system, photovoltaic applications and Electric vehicle applications.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119" y="100151"/>
            <a:ext cx="8229600" cy="693780"/>
          </a:xfrm>
          <a:prstGeom prst="rect">
            <a:avLst/>
          </a:prstGeom>
        </p:spPr>
        <p:txBody>
          <a:bodyPr vert="horz" wrap="square" lIns="0" tIns="16510" rIns="0" bIns="0" rtlCol="0">
            <a:spAutoFit/>
          </a:bodyPr>
          <a:lstStyle/>
          <a:p>
            <a:pPr marL="12700">
              <a:lnSpc>
                <a:spcPct val="100000"/>
              </a:lnSpc>
              <a:spcBef>
                <a:spcPts val="130"/>
              </a:spcBef>
            </a:pPr>
            <a:r>
              <a:rPr spc="-30" dirty="0">
                <a:latin typeface="Times New Roman" pitchFamily="18" charset="0"/>
                <a:cs typeface="Times New Roman" pitchFamily="18" charset="0"/>
              </a:rPr>
              <a:t>References</a:t>
            </a:r>
          </a:p>
        </p:txBody>
      </p:sp>
      <p:sp>
        <p:nvSpPr>
          <p:cNvPr id="3" name="Footer Placeholder 4"/>
          <p:cNvSpPr>
            <a:spLocks noGrp="1" noEditPoints="1"/>
          </p:cNvSpPr>
          <p:nvPr>
            <p:ph type="ftr" sz="quarter" idx="11"/>
          </p:nvPr>
        </p:nvSpPr>
        <p:spPr>
          <a:xfrm>
            <a:off x="5486400" y="1"/>
            <a:ext cx="3657600" cy="609600"/>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25400" y="6248400"/>
            <a:ext cx="579438" cy="609600"/>
          </a:xfrm>
          <a:prstGeom prst="rect">
            <a:avLst/>
          </a:prstGeom>
          <a:noFill/>
          <a:ln>
            <a:noFill/>
          </a:ln>
        </p:spPr>
      </p:pic>
      <p:sp>
        <p:nvSpPr>
          <p:cNvPr id="6" name="Content Placeholder 5">
            <a:extLst>
              <a:ext uri="{FF2B5EF4-FFF2-40B4-BE49-F238E27FC236}">
                <a16:creationId xmlns:a16="http://schemas.microsoft.com/office/drawing/2014/main" id="{54E23660-61B0-F707-9FF8-DBD17A33E828}"/>
              </a:ext>
            </a:extLst>
          </p:cNvPr>
          <p:cNvSpPr>
            <a:spLocks noGrp="1"/>
          </p:cNvSpPr>
          <p:nvPr>
            <p:ph idx="1"/>
          </p:nvPr>
        </p:nvSpPr>
        <p:spPr>
          <a:xfrm>
            <a:off x="228600" y="793931"/>
            <a:ext cx="8686800" cy="5085809"/>
          </a:xfrm>
        </p:spPr>
        <p:txBody>
          <a:bodyPr>
            <a:noAutofit/>
          </a:bodyPr>
          <a:lstStyle/>
          <a:p>
            <a:pPr marL="0" indent="0" algn="just">
              <a:buNone/>
            </a:pPr>
            <a:r>
              <a:rPr lang="en-IN" sz="1150" dirty="0">
                <a:latin typeface="Times New Roman" panose="02020603050405020304" pitchFamily="18" charset="0"/>
                <a:cs typeface="Times New Roman" panose="02020603050405020304" pitchFamily="18" charset="0"/>
              </a:rPr>
              <a:t>[1] Zaid, M.; Lin, C.-H.; Khan, S.; Ahmad, J.; Tariq, M.; Mahmood, A.; Sarwar, A.; </a:t>
            </a:r>
            <a:r>
              <a:rPr lang="en-IN" sz="1150" dirty="0" err="1">
                <a:latin typeface="Times New Roman" panose="02020603050405020304" pitchFamily="18" charset="0"/>
                <a:cs typeface="Times New Roman" panose="02020603050405020304" pitchFamily="18" charset="0"/>
              </a:rPr>
              <a:t>Alamri</a:t>
            </a:r>
            <a:r>
              <a:rPr lang="en-IN" sz="1150" dirty="0">
                <a:latin typeface="Times New Roman" panose="02020603050405020304" pitchFamily="18" charset="0"/>
                <a:cs typeface="Times New Roman" panose="02020603050405020304" pitchFamily="18" charset="0"/>
              </a:rPr>
              <a:t>, B.; </a:t>
            </a:r>
            <a:r>
              <a:rPr lang="en-IN" sz="1150" dirty="0" err="1">
                <a:latin typeface="Times New Roman" panose="02020603050405020304" pitchFamily="18" charset="0"/>
                <a:cs typeface="Times New Roman" panose="02020603050405020304" pitchFamily="18" charset="0"/>
              </a:rPr>
              <a:t>Alahmadi</a:t>
            </a:r>
            <a:r>
              <a:rPr lang="en-IN" sz="1150" dirty="0">
                <a:latin typeface="Times New Roman" panose="02020603050405020304" pitchFamily="18" charset="0"/>
                <a:cs typeface="Times New Roman" panose="02020603050405020304" pitchFamily="18" charset="0"/>
              </a:rPr>
              <a:t>, A. “ Family of </a:t>
            </a:r>
            <a:r>
              <a:rPr lang="en-IN" sz="1150" dirty="0" err="1">
                <a:latin typeface="Times New Roman" panose="02020603050405020304" pitchFamily="18" charset="0"/>
                <a:cs typeface="Times New Roman" panose="02020603050405020304" pitchFamily="18" charset="0"/>
              </a:rPr>
              <a:t>transformerless</a:t>
            </a:r>
            <a:r>
              <a:rPr lang="en-IN" sz="1150" dirty="0">
                <a:latin typeface="Times New Roman" panose="02020603050405020304" pitchFamily="18" charset="0"/>
                <a:cs typeface="Times New Roman" panose="02020603050405020304" pitchFamily="18" charset="0"/>
              </a:rPr>
              <a:t> quadratic boost high gain dc-dc </a:t>
            </a:r>
            <a:r>
              <a:rPr lang="en-IN" sz="1150" dirty="0" err="1">
                <a:latin typeface="Times New Roman" panose="02020603050405020304" pitchFamily="18" charset="0"/>
                <a:cs typeface="Times New Roman" panose="02020603050405020304" pitchFamily="18" charset="0"/>
              </a:rPr>
              <a:t>converters”.Energies</a:t>
            </a:r>
            <a:r>
              <a:rPr lang="en-IN" sz="1150" dirty="0">
                <a:latin typeface="Times New Roman" panose="02020603050405020304" pitchFamily="18" charset="0"/>
                <a:cs typeface="Times New Roman" panose="02020603050405020304" pitchFamily="18" charset="0"/>
              </a:rPr>
              <a:t> 2021, 14, 4372.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a:t>
            </a:r>
          </a:p>
          <a:p>
            <a:pPr marL="0" indent="0" algn="just">
              <a:buNone/>
            </a:pPr>
            <a:r>
              <a:rPr lang="en-IN" sz="1150" dirty="0">
                <a:latin typeface="Times New Roman" panose="02020603050405020304" pitchFamily="18" charset="0"/>
                <a:cs typeface="Times New Roman" panose="02020603050405020304" pitchFamily="18" charset="0"/>
              </a:rPr>
              <a:t>[2] Barbosa, E.A.O.; Carvalho, M.R.S.D.; Rodrigues </a:t>
            </a:r>
            <a:r>
              <a:rPr lang="en-IN" sz="1150" dirty="0" err="1">
                <a:latin typeface="Times New Roman" panose="02020603050405020304" pitchFamily="18" charset="0"/>
                <a:cs typeface="Times New Roman" panose="02020603050405020304" pitchFamily="18" charset="0"/>
              </a:rPr>
              <a:t>Limongi</a:t>
            </a:r>
            <a:r>
              <a:rPr lang="en-IN" sz="1150" dirty="0">
                <a:latin typeface="Times New Roman" panose="02020603050405020304" pitchFamily="18" charset="0"/>
                <a:cs typeface="Times New Roman" panose="02020603050405020304" pitchFamily="18" charset="0"/>
              </a:rPr>
              <a:t>, L.; Cavalcanti, M.C.; Barbosa, E.J.; Azevedo, G.M.D.S. “High-gain high-efficiency dc–dc converter with single-core parallel operation switched inductors and rectifier voltage multiplier cell”. Energies 2021, 14, 4634.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a:t>
            </a:r>
          </a:p>
          <a:p>
            <a:pPr marL="0" indent="0" algn="just">
              <a:buNone/>
            </a:pPr>
            <a:r>
              <a:rPr lang="en-IN" sz="1150" dirty="0">
                <a:latin typeface="Times New Roman" panose="02020603050405020304" pitchFamily="18" charset="0"/>
                <a:cs typeface="Times New Roman" panose="02020603050405020304" pitchFamily="18" charset="0"/>
              </a:rPr>
              <a:t>[3] Pereira, A.V.C.; Cavalcanti, M.C.; Azevedo, G.M.; </a:t>
            </a:r>
            <a:r>
              <a:rPr lang="en-IN" sz="1150" dirty="0" err="1">
                <a:latin typeface="Times New Roman" panose="02020603050405020304" pitchFamily="18" charset="0"/>
                <a:cs typeface="Times New Roman" panose="02020603050405020304" pitchFamily="18" charset="0"/>
              </a:rPr>
              <a:t>Bradaschia</a:t>
            </a:r>
            <a:r>
              <a:rPr lang="en-IN" sz="1150" dirty="0">
                <a:latin typeface="Times New Roman" panose="02020603050405020304" pitchFamily="18" charset="0"/>
                <a:cs typeface="Times New Roman" panose="02020603050405020304" pitchFamily="18" charset="0"/>
              </a:rPr>
              <a:t>, F.; Neto, R.C.; Carvalho, M.R.S.D."A novel single-switch high step-up dc–dc converter with </a:t>
            </a:r>
            <a:r>
              <a:rPr lang="en-IN" sz="1150" dirty="0" err="1">
                <a:latin typeface="Times New Roman" panose="02020603050405020304" pitchFamily="18" charset="0"/>
                <a:cs typeface="Times New Roman" panose="02020603050405020304" pitchFamily="18" charset="0"/>
              </a:rPr>
              <a:t>threewinding</a:t>
            </a:r>
            <a:r>
              <a:rPr lang="en-IN" sz="1150" dirty="0">
                <a:latin typeface="Times New Roman" panose="02020603050405020304" pitchFamily="18" charset="0"/>
                <a:cs typeface="Times New Roman" panose="02020603050405020304" pitchFamily="18" charset="0"/>
              </a:rPr>
              <a:t> coupled inductor”. Energies 2021, 14, 6288.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a:t>
            </a:r>
          </a:p>
          <a:p>
            <a:pPr marL="0" indent="0" algn="just">
              <a:buNone/>
            </a:pPr>
            <a:r>
              <a:rPr lang="en-IN" sz="1150" dirty="0">
                <a:latin typeface="Times New Roman" panose="02020603050405020304" pitchFamily="18" charset="0"/>
                <a:cs typeface="Times New Roman" panose="02020603050405020304" pitchFamily="18" charset="0"/>
              </a:rPr>
              <a:t>[4] Souza, L.C.; </a:t>
            </a:r>
            <a:r>
              <a:rPr lang="en-IN" sz="1150" dirty="0" err="1">
                <a:latin typeface="Times New Roman" panose="02020603050405020304" pitchFamily="18" charset="0"/>
                <a:cs typeface="Times New Roman" panose="02020603050405020304" pitchFamily="18" charset="0"/>
              </a:rPr>
              <a:t>Morais</a:t>
            </a:r>
            <a:r>
              <a:rPr lang="en-IN" sz="1150" dirty="0">
                <a:latin typeface="Times New Roman" panose="02020603050405020304" pitchFamily="18" charset="0"/>
                <a:cs typeface="Times New Roman" panose="02020603050405020304" pitchFamily="18" charset="0"/>
              </a:rPr>
              <a:t>, D.C.; Silva, L.D.S.D.C.E.; </a:t>
            </a:r>
            <a:r>
              <a:rPr lang="en-IN" sz="1150" dirty="0" err="1">
                <a:latin typeface="Times New Roman" panose="02020603050405020304" pitchFamily="18" charset="0"/>
                <a:cs typeface="Times New Roman" panose="02020603050405020304" pitchFamily="18" charset="0"/>
              </a:rPr>
              <a:t>Seixas</a:t>
            </a:r>
            <a:r>
              <a:rPr lang="en-IN" sz="1150" dirty="0">
                <a:latin typeface="Times New Roman" panose="02020603050405020304" pitchFamily="18" charset="0"/>
                <a:cs typeface="Times New Roman" panose="02020603050405020304" pitchFamily="18" charset="0"/>
              </a:rPr>
              <a:t>, F.J.M.D.; Arenas, L.D.O. “DC-DC 3SSC-a-based boost converter: Analysis, design, and experimental validation”. Energies 2021, 14, 6771.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a:t>
            </a:r>
          </a:p>
          <a:p>
            <a:pPr marL="0" indent="0" algn="just">
              <a:buNone/>
            </a:pPr>
            <a:r>
              <a:rPr lang="en-IN" sz="1150" dirty="0">
                <a:latin typeface="Times New Roman" panose="02020603050405020304" pitchFamily="18" charset="0"/>
                <a:cs typeface="Times New Roman" panose="02020603050405020304" pitchFamily="18" charset="0"/>
              </a:rPr>
              <a:t>[5] </a:t>
            </a:r>
            <a:r>
              <a:rPr lang="en-IN" sz="1150" dirty="0" err="1">
                <a:latin typeface="Times New Roman" panose="02020603050405020304" pitchFamily="18" charset="0"/>
                <a:cs typeface="Times New Roman" panose="02020603050405020304" pitchFamily="18" charset="0"/>
              </a:rPr>
              <a:t>Gholizadeh</a:t>
            </a:r>
            <a:r>
              <a:rPr lang="en-IN" sz="1150" dirty="0">
                <a:latin typeface="Times New Roman" panose="02020603050405020304" pitchFamily="18" charset="0"/>
                <a:cs typeface="Times New Roman" panose="02020603050405020304" pitchFamily="18" charset="0"/>
              </a:rPr>
              <a:t>, H.; </a:t>
            </a:r>
            <a:r>
              <a:rPr lang="en-IN" sz="1150" dirty="0" err="1">
                <a:latin typeface="Times New Roman" panose="02020603050405020304" pitchFamily="18" charset="0"/>
                <a:cs typeface="Times New Roman" panose="02020603050405020304" pitchFamily="18" charset="0"/>
              </a:rPr>
              <a:t>Gorji</a:t>
            </a:r>
            <a:r>
              <a:rPr lang="en-IN" sz="1150" dirty="0">
                <a:latin typeface="Times New Roman" panose="02020603050405020304" pitchFamily="18" charset="0"/>
                <a:cs typeface="Times New Roman" panose="02020603050405020304" pitchFamily="18" charset="0"/>
              </a:rPr>
              <a:t>, S.A.; </a:t>
            </a:r>
            <a:r>
              <a:rPr lang="en-IN" sz="1150" dirty="0" err="1">
                <a:latin typeface="Times New Roman" panose="02020603050405020304" pitchFamily="18" charset="0"/>
                <a:cs typeface="Times New Roman" panose="02020603050405020304" pitchFamily="18" charset="0"/>
              </a:rPr>
              <a:t>Afjei</a:t>
            </a:r>
            <a:r>
              <a:rPr lang="en-IN" sz="1150" dirty="0">
                <a:latin typeface="Times New Roman" panose="02020603050405020304" pitchFamily="18" charset="0"/>
                <a:cs typeface="Times New Roman" panose="02020603050405020304" pitchFamily="18" charset="0"/>
              </a:rPr>
              <a:t>, E.; Sera, “D. Design and implementation of a new </a:t>
            </a:r>
            <a:r>
              <a:rPr lang="en-IN" sz="1150" dirty="0" err="1">
                <a:latin typeface="Times New Roman" panose="02020603050405020304" pitchFamily="18" charset="0"/>
                <a:cs typeface="Times New Roman" panose="02020603050405020304" pitchFamily="18" charset="0"/>
              </a:rPr>
              <a:t>cuk</a:t>
            </a:r>
            <a:r>
              <a:rPr lang="en-IN" sz="1150" dirty="0">
                <a:latin typeface="Times New Roman" panose="02020603050405020304" pitchFamily="18" charset="0"/>
                <a:cs typeface="Times New Roman" panose="02020603050405020304" pitchFamily="18" charset="0"/>
              </a:rPr>
              <a:t>-based step-up DC–DC converter”. Energies 2021, 14, 6975.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a:t>
            </a:r>
          </a:p>
          <a:p>
            <a:pPr marL="0" indent="0" algn="just">
              <a:buNone/>
            </a:pPr>
            <a:r>
              <a:rPr lang="en-IN" sz="1150" dirty="0">
                <a:latin typeface="Times New Roman" panose="02020603050405020304" pitchFamily="18" charset="0"/>
                <a:cs typeface="Times New Roman" panose="02020603050405020304" pitchFamily="18" charset="0"/>
              </a:rPr>
              <a:t>[6] Chub, A.; </a:t>
            </a:r>
            <a:r>
              <a:rPr lang="en-IN" sz="1150" dirty="0" err="1">
                <a:latin typeface="Times New Roman" panose="02020603050405020304" pitchFamily="18" charset="0"/>
                <a:cs typeface="Times New Roman" panose="02020603050405020304" pitchFamily="18" charset="0"/>
              </a:rPr>
              <a:t>Vinnikov</a:t>
            </a:r>
            <a:r>
              <a:rPr lang="en-IN" sz="1150" dirty="0">
                <a:latin typeface="Times New Roman" panose="02020603050405020304" pitchFamily="18" charset="0"/>
                <a:cs typeface="Times New Roman" panose="02020603050405020304" pitchFamily="18" charset="0"/>
              </a:rPr>
              <a:t>, D.; </a:t>
            </a:r>
            <a:r>
              <a:rPr lang="en-IN" sz="1150" dirty="0" err="1">
                <a:latin typeface="Times New Roman" panose="02020603050405020304" pitchFamily="18" charset="0"/>
                <a:cs typeface="Times New Roman" panose="02020603050405020304" pitchFamily="18" charset="0"/>
              </a:rPr>
              <a:t>Blaabjerg</a:t>
            </a:r>
            <a:r>
              <a:rPr lang="en-IN" sz="1150" dirty="0">
                <a:latin typeface="Times New Roman" panose="02020603050405020304" pitchFamily="18" charset="0"/>
                <a:cs typeface="Times New Roman" panose="02020603050405020304" pitchFamily="18" charset="0"/>
              </a:rPr>
              <a:t>, F.; Peng, F.Z. “A review of galvanically isolated impedance-source DC-DC converters”. IEEE Trans. Power Electron. 2016, 31, 2808– 2828.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a:t>
            </a:r>
          </a:p>
          <a:p>
            <a:pPr marL="0" indent="0" algn="just">
              <a:buNone/>
            </a:pPr>
            <a:r>
              <a:rPr lang="en-IN" sz="1150" dirty="0">
                <a:latin typeface="Times New Roman" panose="02020603050405020304" pitchFamily="18" charset="0"/>
                <a:cs typeface="Times New Roman" panose="02020603050405020304" pitchFamily="18" charset="0"/>
              </a:rPr>
              <a:t>[7] Abdel-Rahim, O.; Chub, A.; Blinov, A.; </a:t>
            </a:r>
            <a:r>
              <a:rPr lang="en-IN" sz="1150" dirty="0" err="1">
                <a:latin typeface="Times New Roman" panose="02020603050405020304" pitchFamily="18" charset="0"/>
                <a:cs typeface="Times New Roman" panose="02020603050405020304" pitchFamily="18" charset="0"/>
              </a:rPr>
              <a:t>Vinnikov</a:t>
            </a:r>
            <a:r>
              <a:rPr lang="en-IN" sz="1150" dirty="0">
                <a:latin typeface="Times New Roman" panose="02020603050405020304" pitchFamily="18" charset="0"/>
                <a:cs typeface="Times New Roman" panose="02020603050405020304" pitchFamily="18" charset="0"/>
              </a:rPr>
              <a:t>, D. “New high-gain noninverting buck-boost converter”. In Proceedings of the IECON 2021–47th Annual Conference of the IEEE Industrial Electronics Society, Toronto, ON, Canada, 13 October 2021; pp. 1–6. </a:t>
            </a:r>
          </a:p>
          <a:p>
            <a:pPr marL="0" indent="0" algn="just">
              <a:buNone/>
            </a:pPr>
            <a:r>
              <a:rPr lang="en-IN" sz="1150" dirty="0">
                <a:latin typeface="Times New Roman" panose="02020603050405020304" pitchFamily="18" charset="0"/>
                <a:cs typeface="Times New Roman" panose="02020603050405020304" pitchFamily="18" charset="0"/>
              </a:rPr>
              <a:t>[8]. Ojeda-Rodríguez, Á.; González-</a:t>
            </a:r>
            <a:r>
              <a:rPr lang="en-IN" sz="1150" dirty="0" err="1">
                <a:latin typeface="Times New Roman" panose="02020603050405020304" pitchFamily="18" charset="0"/>
                <a:cs typeface="Times New Roman" panose="02020603050405020304" pitchFamily="18" charset="0"/>
              </a:rPr>
              <a:t>Vizuete</a:t>
            </a:r>
            <a:r>
              <a:rPr lang="en-IN" sz="1150" dirty="0">
                <a:latin typeface="Times New Roman" panose="02020603050405020304" pitchFamily="18" charset="0"/>
                <a:cs typeface="Times New Roman" panose="02020603050405020304" pitchFamily="18" charset="0"/>
              </a:rPr>
              <a:t>, P.; Bernal-Méndez, J.; Martín-Prats, M.A. “A survey on bidirectional dc/dc power converter topologies for the future hybrid and all electric aircrafts”. Energies 2020, 13, 4883.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a:t>
            </a:r>
          </a:p>
          <a:p>
            <a:pPr marL="0" indent="0" algn="just">
              <a:buNone/>
            </a:pPr>
            <a:r>
              <a:rPr lang="en-IN" sz="1150" dirty="0">
                <a:latin typeface="Times New Roman" panose="02020603050405020304" pitchFamily="18" charset="0"/>
                <a:cs typeface="Times New Roman" panose="02020603050405020304" pitchFamily="18" charset="0"/>
              </a:rPr>
              <a:t>[9] De Souza, A.F.; </a:t>
            </a:r>
            <a:r>
              <a:rPr lang="en-IN" sz="1150" dirty="0" err="1">
                <a:latin typeface="Times New Roman" panose="02020603050405020304" pitchFamily="18" charset="0"/>
                <a:cs typeface="Times New Roman" panose="02020603050405020304" pitchFamily="18" charset="0"/>
              </a:rPr>
              <a:t>Tofoli</a:t>
            </a:r>
            <a:r>
              <a:rPr lang="en-IN" sz="1150" dirty="0">
                <a:latin typeface="Times New Roman" panose="02020603050405020304" pitchFamily="18" charset="0"/>
                <a:cs typeface="Times New Roman" panose="02020603050405020304" pitchFamily="18" charset="0"/>
              </a:rPr>
              <a:t>, F.L.; Ribeiro, E.R. Switched capacitor dc-dc converters: A survey on the main topologies, design characteristics, and applications. Energies 2021, 14, 2231.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a:t>
            </a:r>
          </a:p>
          <a:p>
            <a:pPr marL="0" indent="0" algn="just">
              <a:buNone/>
            </a:pPr>
            <a:r>
              <a:rPr lang="en-IN" sz="1150" dirty="0">
                <a:latin typeface="Times New Roman" panose="02020603050405020304" pitchFamily="18" charset="0"/>
                <a:cs typeface="Times New Roman" panose="02020603050405020304" pitchFamily="18" charset="0"/>
              </a:rPr>
              <a:t> [10]. </a:t>
            </a:r>
            <a:r>
              <a:rPr lang="en-IN" sz="1150" dirty="0" err="1">
                <a:latin typeface="Times New Roman" panose="02020603050405020304" pitchFamily="18" charset="0"/>
                <a:cs typeface="Times New Roman" panose="02020603050405020304" pitchFamily="18" charset="0"/>
              </a:rPr>
              <a:t>Forouzesh</a:t>
            </a:r>
            <a:r>
              <a:rPr lang="en-IN" sz="1150" dirty="0">
                <a:latin typeface="Times New Roman" panose="02020603050405020304" pitchFamily="18" charset="0"/>
                <a:cs typeface="Times New Roman" panose="02020603050405020304" pitchFamily="18" charset="0"/>
              </a:rPr>
              <a:t>, M.; </a:t>
            </a:r>
            <a:r>
              <a:rPr lang="en-IN" sz="1150" dirty="0" err="1">
                <a:latin typeface="Times New Roman" panose="02020603050405020304" pitchFamily="18" charset="0"/>
                <a:cs typeface="Times New Roman" panose="02020603050405020304" pitchFamily="18" charset="0"/>
              </a:rPr>
              <a:t>Siwakoti</a:t>
            </a:r>
            <a:r>
              <a:rPr lang="en-IN" sz="1150" dirty="0">
                <a:latin typeface="Times New Roman" panose="02020603050405020304" pitchFamily="18" charset="0"/>
                <a:cs typeface="Times New Roman" panose="02020603050405020304" pitchFamily="18" charset="0"/>
              </a:rPr>
              <a:t>, Y.P.; </a:t>
            </a:r>
            <a:r>
              <a:rPr lang="en-IN" sz="1150" dirty="0" err="1">
                <a:latin typeface="Times New Roman" panose="02020603050405020304" pitchFamily="18" charset="0"/>
                <a:cs typeface="Times New Roman" panose="02020603050405020304" pitchFamily="18" charset="0"/>
              </a:rPr>
              <a:t>Gorji</a:t>
            </a:r>
            <a:r>
              <a:rPr lang="en-IN" sz="1150" dirty="0">
                <a:latin typeface="Times New Roman" panose="02020603050405020304" pitchFamily="18" charset="0"/>
                <a:cs typeface="Times New Roman" panose="02020603050405020304" pitchFamily="18" charset="0"/>
              </a:rPr>
              <a:t>, S.A.; </a:t>
            </a:r>
            <a:r>
              <a:rPr lang="en-IN" sz="1150" dirty="0" err="1">
                <a:latin typeface="Times New Roman" panose="02020603050405020304" pitchFamily="18" charset="0"/>
                <a:cs typeface="Times New Roman" panose="02020603050405020304" pitchFamily="18" charset="0"/>
              </a:rPr>
              <a:t>Blaabjerg</a:t>
            </a:r>
            <a:r>
              <a:rPr lang="en-IN" sz="1150" dirty="0">
                <a:latin typeface="Times New Roman" panose="02020603050405020304" pitchFamily="18" charset="0"/>
                <a:cs typeface="Times New Roman" panose="02020603050405020304" pitchFamily="18" charset="0"/>
              </a:rPr>
              <a:t>, F.; Lehman, B. Step-up DC-DC converters: A comprehensive review of voltage-boosting techniques, topologies, and applications. IEEE Trans. Power Electron. 2017, 32, 9143–9178.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FUEL CELL BASED ULTRA-VOLTAGE GAIN BOOST CONVERTER FOR ELECTRIC VEHICLE APPLICATIONS VBIT-EEE Page 42 </a:t>
            </a:r>
          </a:p>
          <a:p>
            <a:pPr marL="0" indent="0" algn="just">
              <a:buNone/>
            </a:pPr>
            <a:r>
              <a:rPr lang="en-IN" sz="1150" dirty="0">
                <a:latin typeface="Times New Roman" panose="02020603050405020304" pitchFamily="18" charset="0"/>
                <a:cs typeface="Times New Roman" panose="02020603050405020304" pitchFamily="18" charset="0"/>
              </a:rPr>
              <a:t>[11]. Andrade, A.M.S.S.; Martins, M.L.D.S. “Quadratic-boost with stacked zeta converter for high voltage gain applications”. IEEE J. </a:t>
            </a:r>
            <a:r>
              <a:rPr lang="en-IN" sz="1150" dirty="0" err="1">
                <a:latin typeface="Times New Roman" panose="02020603050405020304" pitchFamily="18" charset="0"/>
                <a:cs typeface="Times New Roman" panose="02020603050405020304" pitchFamily="18" charset="0"/>
              </a:rPr>
              <a:t>Emerg</a:t>
            </a:r>
            <a:r>
              <a:rPr lang="en-IN" sz="1150" dirty="0">
                <a:latin typeface="Times New Roman" panose="02020603050405020304" pitchFamily="18" charset="0"/>
                <a:cs typeface="Times New Roman" panose="02020603050405020304" pitchFamily="18" charset="0"/>
              </a:rPr>
              <a:t>. Sel. Top. Power Electron. 2017, 5, 1787–1796.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a:t>
            </a:r>
          </a:p>
          <a:p>
            <a:pPr marL="0" indent="0" algn="just">
              <a:buNone/>
            </a:pPr>
            <a:r>
              <a:rPr lang="en-IN" sz="1150" dirty="0">
                <a:latin typeface="Times New Roman" panose="02020603050405020304" pitchFamily="18" charset="0"/>
                <a:cs typeface="Times New Roman" panose="02020603050405020304" pitchFamily="18" charset="0"/>
              </a:rPr>
              <a:t>[12]. Ai, J.; Lin, M. “Ultra large gain step-up coupled-inductor dc-dc converter with an asymmetric voltage multiplier network for a sustainable energy system”. IEEE Trans. Power Electron. 2017, 32, 6896–6903. [</a:t>
            </a:r>
            <a:r>
              <a:rPr lang="en-IN" sz="1150" dirty="0" err="1">
                <a:latin typeface="Times New Roman" panose="02020603050405020304" pitchFamily="18" charset="0"/>
                <a:cs typeface="Times New Roman" panose="02020603050405020304" pitchFamily="18" charset="0"/>
              </a:rPr>
              <a:t>CrossRef</a:t>
            </a:r>
            <a:r>
              <a:rPr lang="en-IN" sz="1150" dirty="0">
                <a:latin typeface="Times New Roman" panose="02020603050405020304" pitchFamily="18" charset="0"/>
                <a:cs typeface="Times New Roman" panose="02020603050405020304" pitchFamily="18" charset="0"/>
              </a:rPr>
              <a:t>] </a:t>
            </a:r>
          </a:p>
          <a:p>
            <a:pPr marL="0" indent="0" algn="just">
              <a:buNone/>
            </a:pPr>
            <a:r>
              <a:rPr lang="en-IN" sz="1200" dirty="0">
                <a:latin typeface="Times New Roman" panose="02020603050405020304" pitchFamily="18" charset="0"/>
                <a:cs typeface="Times New Roman" panose="02020603050405020304" pitchFamily="18" charset="0"/>
              </a:rPr>
              <a:t>[13] Zhang, Y.; Gao, Y.; Zhou, L.; Sumner, M. “A switched-capacitor bidirectional </a:t>
            </a:r>
            <a:r>
              <a:rPr lang="en-IN" sz="1200" dirty="0" err="1">
                <a:latin typeface="Times New Roman" panose="02020603050405020304" pitchFamily="18" charset="0"/>
                <a:cs typeface="Times New Roman" panose="02020603050405020304" pitchFamily="18" charset="0"/>
              </a:rPr>
              <a:t>dcdc</a:t>
            </a:r>
            <a:r>
              <a:rPr lang="en-IN" sz="1200" dirty="0">
                <a:latin typeface="Times New Roman" panose="02020603050405020304" pitchFamily="18" charset="0"/>
                <a:cs typeface="Times New Roman" panose="02020603050405020304" pitchFamily="18" charset="0"/>
              </a:rPr>
              <a:t> converter with wide voltage gain range for electric vehicles with hybrid energy sources”. IEEE Trans. Power Electron. 2018, 33, 9459–9469. [</a:t>
            </a:r>
            <a:r>
              <a:rPr lang="en-IN" sz="1200" dirty="0" err="1">
                <a:latin typeface="Times New Roman" panose="02020603050405020304" pitchFamily="18" charset="0"/>
                <a:cs typeface="Times New Roman" panose="02020603050405020304" pitchFamily="18" charset="0"/>
              </a:rPr>
              <a:t>CrossRef</a:t>
            </a:r>
            <a:r>
              <a:rPr lang="en-IN" sz="1200" dirty="0">
                <a:latin typeface="Times New Roman" panose="02020603050405020304" pitchFamily="18" charset="0"/>
                <a:cs typeface="Times New Roman" panose="02020603050405020304" pitchFamily="18" charset="0"/>
              </a:rPr>
              <a:t>] </a:t>
            </a:r>
          </a:p>
          <a:p>
            <a:pPr marL="0" indent="0" algn="just">
              <a:buNone/>
            </a:pPr>
            <a:endParaRPr lang="en-IN" sz="115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noEditPoints="1"/>
          </p:cNvSpPr>
          <p:nvPr>
            <p:ph type="ftr" sz="quarter" idx="11"/>
          </p:nvPr>
        </p:nvSpPr>
        <p:spPr>
          <a:xfrm>
            <a:off x="5486400" y="1"/>
            <a:ext cx="3657600" cy="609600"/>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76200" y="6172200"/>
            <a:ext cx="609600" cy="600075"/>
          </a:xfrm>
          <a:prstGeom prst="rect">
            <a:avLst/>
          </a:prstGeom>
          <a:noFill/>
          <a:ln>
            <a:noFill/>
          </a:ln>
        </p:spPr>
      </p:pic>
      <p:sp>
        <p:nvSpPr>
          <p:cNvPr id="6" name="Content Placeholder 5">
            <a:extLst>
              <a:ext uri="{FF2B5EF4-FFF2-40B4-BE49-F238E27FC236}">
                <a16:creationId xmlns:a16="http://schemas.microsoft.com/office/drawing/2014/main" id="{54E23660-61B0-F707-9FF8-DBD17A33E828}"/>
              </a:ext>
            </a:extLst>
          </p:cNvPr>
          <p:cNvSpPr>
            <a:spLocks noGrp="1"/>
          </p:cNvSpPr>
          <p:nvPr>
            <p:ph idx="1"/>
          </p:nvPr>
        </p:nvSpPr>
        <p:spPr>
          <a:xfrm>
            <a:off x="228600" y="685800"/>
            <a:ext cx="8610600" cy="4419601"/>
          </a:xfrm>
        </p:spPr>
        <p:txBody>
          <a:bodyPr>
            <a:noAutofit/>
          </a:bodyPr>
          <a:lstStyle/>
          <a:p>
            <a:pPr marL="0" indent="0" algn="just">
              <a:buNone/>
            </a:pPr>
            <a:r>
              <a:rPr lang="en-IN" sz="1100" dirty="0">
                <a:latin typeface="Times New Roman" panose="02020603050405020304" pitchFamily="18" charset="0"/>
                <a:cs typeface="Times New Roman" panose="02020603050405020304" pitchFamily="18" charset="0"/>
              </a:rPr>
              <a:t>[14] Axelrod, B.; </a:t>
            </a:r>
            <a:r>
              <a:rPr lang="en-IN" sz="1100" dirty="0" err="1">
                <a:latin typeface="Times New Roman" panose="02020603050405020304" pitchFamily="18" charset="0"/>
                <a:cs typeface="Times New Roman" panose="02020603050405020304" pitchFamily="18" charset="0"/>
              </a:rPr>
              <a:t>Berkovich</a:t>
            </a:r>
            <a:r>
              <a:rPr lang="en-IN" sz="1100" dirty="0">
                <a:latin typeface="Times New Roman" panose="02020603050405020304" pitchFamily="18" charset="0"/>
                <a:cs typeface="Times New Roman" panose="02020603050405020304" pitchFamily="18" charset="0"/>
              </a:rPr>
              <a:t>, Y.; </a:t>
            </a:r>
            <a:r>
              <a:rPr lang="en-IN" sz="1100" dirty="0" err="1">
                <a:latin typeface="Times New Roman" panose="02020603050405020304" pitchFamily="18" charset="0"/>
                <a:cs typeface="Times New Roman" panose="02020603050405020304" pitchFamily="18" charset="0"/>
              </a:rPr>
              <a:t>Ioinovici</a:t>
            </a:r>
            <a:r>
              <a:rPr lang="en-IN" sz="1100" dirty="0">
                <a:latin typeface="Times New Roman" panose="02020603050405020304" pitchFamily="18" charset="0"/>
                <a:cs typeface="Times New Roman" panose="02020603050405020304" pitchFamily="18" charset="0"/>
              </a:rPr>
              <a:t>, A. Switched-capacitor/switched-inductor structures for getting </a:t>
            </a:r>
            <a:r>
              <a:rPr lang="en-IN" sz="1100" dirty="0" err="1">
                <a:latin typeface="Times New Roman" panose="02020603050405020304" pitchFamily="18" charset="0"/>
                <a:cs typeface="Times New Roman" panose="02020603050405020304" pitchFamily="18" charset="0"/>
              </a:rPr>
              <a:t>transformerless</a:t>
            </a:r>
            <a:r>
              <a:rPr lang="en-IN" sz="1100" dirty="0">
                <a:latin typeface="Times New Roman" panose="02020603050405020304" pitchFamily="18" charset="0"/>
                <a:cs typeface="Times New Roman" panose="02020603050405020304" pitchFamily="18" charset="0"/>
              </a:rPr>
              <a:t> hybrid DC–DC </a:t>
            </a:r>
            <a:r>
              <a:rPr lang="en-IN" sz="1100" dirty="0" err="1">
                <a:latin typeface="Times New Roman" panose="02020603050405020304" pitchFamily="18" charset="0"/>
                <a:cs typeface="Times New Roman" panose="02020603050405020304" pitchFamily="18" charset="0"/>
              </a:rPr>
              <a:t>pwm</a:t>
            </a:r>
            <a:r>
              <a:rPr lang="en-IN" sz="1100" dirty="0">
                <a:latin typeface="Times New Roman" panose="02020603050405020304" pitchFamily="18" charset="0"/>
                <a:cs typeface="Times New Roman" panose="02020603050405020304" pitchFamily="18" charset="0"/>
              </a:rPr>
              <a:t> converters. IEEE Trans. Circuits Syst. 2008, 55, 687–696.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[15] Young, C.-M.; Chen, M.-H.; Chang, T.-A.; Ko, C.-C.; Jen, K.-K. Cascade Cockcroft–Walton Voltage Multiplier Applied to </a:t>
            </a:r>
            <a:r>
              <a:rPr lang="en-IN" sz="1100" dirty="0" err="1">
                <a:latin typeface="Times New Roman" panose="02020603050405020304" pitchFamily="18" charset="0"/>
                <a:cs typeface="Times New Roman" panose="02020603050405020304" pitchFamily="18" charset="0"/>
              </a:rPr>
              <a:t>Transformerless</a:t>
            </a:r>
            <a:r>
              <a:rPr lang="en-IN" sz="1100" dirty="0">
                <a:latin typeface="Times New Roman" panose="02020603050405020304" pitchFamily="18" charset="0"/>
                <a:cs typeface="Times New Roman" panose="02020603050405020304" pitchFamily="18" charset="0"/>
              </a:rPr>
              <a:t> High Step-Up DC– DC Converter. IEEE Trans. Ind. Electron. 2013, 60, 523–537.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[16]  Andrade, A.M.S.S.; Hey, H.L.; </a:t>
            </a:r>
            <a:r>
              <a:rPr lang="en-IN" sz="1100" dirty="0" err="1">
                <a:latin typeface="Times New Roman" panose="02020603050405020304" pitchFamily="18" charset="0"/>
                <a:cs typeface="Times New Roman" panose="02020603050405020304" pitchFamily="18" charset="0"/>
              </a:rPr>
              <a:t>Schuch</a:t>
            </a:r>
            <a:r>
              <a:rPr lang="en-IN" sz="1100" dirty="0">
                <a:latin typeface="Times New Roman" panose="02020603050405020304" pitchFamily="18" charset="0"/>
                <a:cs typeface="Times New Roman" panose="02020603050405020304" pitchFamily="18" charset="0"/>
              </a:rPr>
              <a:t>, L.; da Silva Martins, M.L. Comparative Evaluation of Single Switch High-Voltage Step-Up Topologies Based on Boost and Zeta PWM Cells. IEEE Trans. Ind. Electron. 2018, 65, 2322–2334.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a:t>
            </a:r>
          </a:p>
          <a:p>
            <a:pPr marL="0" indent="0" algn="just">
              <a:buNone/>
            </a:pPr>
            <a:r>
              <a:rPr lang="en-IN" sz="1100" dirty="0">
                <a:latin typeface="Times New Roman" panose="02020603050405020304" pitchFamily="18" charset="0"/>
                <a:cs typeface="Times New Roman" panose="02020603050405020304" pitchFamily="18" charset="0"/>
              </a:rPr>
              <a:t>[17] De Paula, W.J.; Júnior, D.D.O.; Pereira, D.D.; </a:t>
            </a:r>
            <a:r>
              <a:rPr lang="en-IN" sz="1100" dirty="0" err="1">
                <a:latin typeface="Times New Roman" panose="02020603050405020304" pitchFamily="18" charset="0"/>
                <a:cs typeface="Times New Roman" panose="02020603050405020304" pitchFamily="18" charset="0"/>
              </a:rPr>
              <a:t>Tofoli</a:t>
            </a:r>
            <a:r>
              <a:rPr lang="en-IN" sz="1100" dirty="0">
                <a:latin typeface="Times New Roman" panose="02020603050405020304" pitchFamily="18" charset="0"/>
                <a:cs typeface="Times New Roman" panose="02020603050405020304" pitchFamily="18" charset="0"/>
              </a:rPr>
              <a:t>, F.L. “Survey on non-isolated high-voltage step-up dc–dc topologies based on the boost converter”. IET Power Electron. 2015, 8, 2044–2057 </a:t>
            </a:r>
          </a:p>
          <a:p>
            <a:pPr marL="0" indent="0" algn="just">
              <a:buNone/>
            </a:pPr>
            <a:r>
              <a:rPr lang="en-IN" sz="1100" dirty="0">
                <a:latin typeface="Times New Roman" panose="02020603050405020304" pitchFamily="18" charset="0"/>
                <a:cs typeface="Times New Roman" panose="02020603050405020304" pitchFamily="18" charset="0"/>
              </a:rPr>
              <a:t>[18] </a:t>
            </a:r>
            <a:r>
              <a:rPr lang="en-IN" sz="1100" dirty="0" err="1">
                <a:latin typeface="Times New Roman" panose="02020603050405020304" pitchFamily="18" charset="0"/>
                <a:cs typeface="Times New Roman" panose="02020603050405020304" pitchFamily="18" charset="0"/>
              </a:rPr>
              <a:t>Waradzyn</a:t>
            </a:r>
            <a:r>
              <a:rPr lang="en-IN" sz="1100" dirty="0">
                <a:latin typeface="Times New Roman" panose="02020603050405020304" pitchFamily="18" charset="0"/>
                <a:cs typeface="Times New Roman" panose="02020603050405020304" pitchFamily="18" charset="0"/>
              </a:rPr>
              <a:t>, Z.; </a:t>
            </a:r>
            <a:r>
              <a:rPr lang="en-IN" sz="1100" dirty="0" err="1">
                <a:latin typeface="Times New Roman" panose="02020603050405020304" pitchFamily="18" charset="0"/>
                <a:cs typeface="Times New Roman" panose="02020603050405020304" pitchFamily="18" charset="0"/>
              </a:rPr>
              <a:t>Stala</a:t>
            </a:r>
            <a:r>
              <a:rPr lang="en-IN" sz="1100" dirty="0">
                <a:latin typeface="Times New Roman" panose="02020603050405020304" pitchFamily="18" charset="0"/>
                <a:cs typeface="Times New Roman" panose="02020603050405020304" pitchFamily="18" charset="0"/>
              </a:rPr>
              <a:t>, R.; </a:t>
            </a:r>
            <a:r>
              <a:rPr lang="en-IN" sz="1100" dirty="0" err="1">
                <a:latin typeface="Times New Roman" panose="02020603050405020304" pitchFamily="18" charset="0"/>
                <a:cs typeface="Times New Roman" panose="02020603050405020304" pitchFamily="18" charset="0"/>
              </a:rPr>
              <a:t>Mondzik</a:t>
            </a:r>
            <a:r>
              <a:rPr lang="en-IN" sz="1100" dirty="0">
                <a:latin typeface="Times New Roman" panose="02020603050405020304" pitchFamily="18" charset="0"/>
                <a:cs typeface="Times New Roman" panose="02020603050405020304" pitchFamily="18" charset="0"/>
              </a:rPr>
              <a:t>, A.; </a:t>
            </a:r>
            <a:r>
              <a:rPr lang="en-IN" sz="1100" dirty="0" err="1">
                <a:latin typeface="Times New Roman" panose="02020603050405020304" pitchFamily="18" charset="0"/>
                <a:cs typeface="Times New Roman" panose="02020603050405020304" pitchFamily="18" charset="0"/>
              </a:rPr>
              <a:t>Penczek</a:t>
            </a:r>
            <a:r>
              <a:rPr lang="en-IN" sz="1100" dirty="0">
                <a:latin typeface="Times New Roman" panose="02020603050405020304" pitchFamily="18" charset="0"/>
                <a:cs typeface="Times New Roman" panose="02020603050405020304" pitchFamily="18" charset="0"/>
              </a:rPr>
              <a:t>, A.; Skala, A.; </a:t>
            </a:r>
            <a:r>
              <a:rPr lang="en-IN" sz="1100" dirty="0" err="1">
                <a:latin typeface="Times New Roman" panose="02020603050405020304" pitchFamily="18" charset="0"/>
                <a:cs typeface="Times New Roman" panose="02020603050405020304" pitchFamily="18" charset="0"/>
              </a:rPr>
              <a:t>Pirog</a:t>
            </a:r>
            <a:r>
              <a:rPr lang="en-IN" sz="1100" dirty="0">
                <a:latin typeface="Times New Roman" panose="02020603050405020304" pitchFamily="18" charset="0"/>
                <a:cs typeface="Times New Roman" panose="02020603050405020304" pitchFamily="18" charset="0"/>
              </a:rPr>
              <a:t>, S. “Efficiency Analysis of MOSFET-Based Air-Choke Resonant DC–DC Step-Up </a:t>
            </a:r>
            <a:r>
              <a:rPr lang="en-IN" sz="1100" dirty="0" err="1">
                <a:latin typeface="Times New Roman" panose="02020603050405020304" pitchFamily="18" charset="0"/>
                <a:cs typeface="Times New Roman" panose="02020603050405020304" pitchFamily="18" charset="0"/>
              </a:rPr>
              <a:t>SwitchedCapacitor</a:t>
            </a:r>
            <a:r>
              <a:rPr lang="en-IN" sz="1100" dirty="0">
                <a:latin typeface="Times New Roman" panose="02020603050405020304" pitchFamily="18" charset="0"/>
                <a:cs typeface="Times New Roman" panose="02020603050405020304" pitchFamily="18" charset="0"/>
              </a:rPr>
              <a:t> Voltage Multipliers”. IEEE Trans. Ind. Electron. 2017, 64, 8728–8738.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[19] </a:t>
            </a:r>
            <a:r>
              <a:rPr lang="en-IN" sz="1100" dirty="0" err="1">
                <a:latin typeface="Times New Roman" panose="02020603050405020304" pitchFamily="18" charset="0"/>
                <a:cs typeface="Times New Roman" panose="02020603050405020304" pitchFamily="18" charset="0"/>
              </a:rPr>
              <a:t>Cervera</a:t>
            </a:r>
            <a:r>
              <a:rPr lang="en-IN" sz="1100" dirty="0">
                <a:latin typeface="Times New Roman" panose="02020603050405020304" pitchFamily="18" charset="0"/>
                <a:cs typeface="Times New Roman" panose="02020603050405020304" pitchFamily="18" charset="0"/>
              </a:rPr>
              <a:t>, A.; </a:t>
            </a:r>
            <a:r>
              <a:rPr lang="en-IN" sz="1100" dirty="0" err="1">
                <a:latin typeface="Times New Roman" panose="02020603050405020304" pitchFamily="18" charset="0"/>
                <a:cs typeface="Times New Roman" panose="02020603050405020304" pitchFamily="18" charset="0"/>
              </a:rPr>
              <a:t>Evzelman</a:t>
            </a:r>
            <a:r>
              <a:rPr lang="en-IN" sz="1100" dirty="0">
                <a:latin typeface="Times New Roman" panose="02020603050405020304" pitchFamily="18" charset="0"/>
                <a:cs typeface="Times New Roman" panose="02020603050405020304" pitchFamily="18" charset="0"/>
              </a:rPr>
              <a:t>, M.; </a:t>
            </a:r>
            <a:r>
              <a:rPr lang="en-IN" sz="1100" dirty="0" err="1">
                <a:latin typeface="Times New Roman" panose="02020603050405020304" pitchFamily="18" charset="0"/>
                <a:cs typeface="Times New Roman" panose="02020603050405020304" pitchFamily="18" charset="0"/>
              </a:rPr>
              <a:t>Peretz</a:t>
            </a:r>
            <a:r>
              <a:rPr lang="en-IN" sz="1100" dirty="0">
                <a:latin typeface="Times New Roman" panose="02020603050405020304" pitchFamily="18" charset="0"/>
                <a:cs typeface="Times New Roman" panose="02020603050405020304" pitchFamily="18" charset="0"/>
              </a:rPr>
              <a:t>, M.M.; Ben-Yaakov, S. “A high-efficiency resonant switched capacitor converter with continuous conversion ratio”. IEEE Trans. Power Electron. 2015, 30, 1373–1382.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[20] </a:t>
            </a:r>
            <a:r>
              <a:rPr lang="en-IN" sz="1100" dirty="0" err="1">
                <a:latin typeface="Times New Roman" panose="02020603050405020304" pitchFamily="18" charset="0"/>
                <a:cs typeface="Times New Roman" panose="02020603050405020304" pitchFamily="18" charset="0"/>
              </a:rPr>
              <a:t>Stala</a:t>
            </a:r>
            <a:r>
              <a:rPr lang="en-IN" sz="1100" dirty="0">
                <a:latin typeface="Times New Roman" panose="02020603050405020304" pitchFamily="18" charset="0"/>
                <a:cs typeface="Times New Roman" panose="02020603050405020304" pitchFamily="18" charset="0"/>
              </a:rPr>
              <a:t>, R.; </a:t>
            </a:r>
            <a:r>
              <a:rPr lang="en-IN" sz="1100" dirty="0" err="1">
                <a:latin typeface="Times New Roman" panose="02020603050405020304" pitchFamily="18" charset="0"/>
                <a:cs typeface="Times New Roman" panose="02020603050405020304" pitchFamily="18" charset="0"/>
              </a:rPr>
              <a:t>Waradzyn</a:t>
            </a:r>
            <a:r>
              <a:rPr lang="en-IN" sz="1100" dirty="0">
                <a:latin typeface="Times New Roman" panose="02020603050405020304" pitchFamily="18" charset="0"/>
                <a:cs typeface="Times New Roman" panose="02020603050405020304" pitchFamily="18" charset="0"/>
              </a:rPr>
              <a:t>, Z.; </a:t>
            </a:r>
            <a:r>
              <a:rPr lang="en-IN" sz="1100" dirty="0" err="1">
                <a:latin typeface="Times New Roman" panose="02020603050405020304" pitchFamily="18" charset="0"/>
                <a:cs typeface="Times New Roman" panose="02020603050405020304" pitchFamily="18" charset="0"/>
              </a:rPr>
              <a:t>Mondzik</a:t>
            </a:r>
            <a:r>
              <a:rPr lang="en-IN" sz="1100" dirty="0">
                <a:latin typeface="Times New Roman" panose="02020603050405020304" pitchFamily="18" charset="0"/>
                <a:cs typeface="Times New Roman" panose="02020603050405020304" pitchFamily="18" charset="0"/>
              </a:rPr>
              <a:t>, A.; </a:t>
            </a:r>
            <a:r>
              <a:rPr lang="en-IN" sz="1100" dirty="0" err="1">
                <a:latin typeface="Times New Roman" panose="02020603050405020304" pitchFamily="18" charset="0"/>
                <a:cs typeface="Times New Roman" panose="02020603050405020304" pitchFamily="18" charset="0"/>
              </a:rPr>
              <a:t>Penczek</a:t>
            </a:r>
            <a:r>
              <a:rPr lang="en-IN" sz="1100" dirty="0">
                <a:latin typeface="Times New Roman" panose="02020603050405020304" pitchFamily="18" charset="0"/>
                <a:cs typeface="Times New Roman" panose="02020603050405020304" pitchFamily="18" charset="0"/>
              </a:rPr>
              <a:t>, A.; </a:t>
            </a:r>
            <a:r>
              <a:rPr lang="en-IN" sz="1100" dirty="0" err="1">
                <a:latin typeface="Times New Roman" panose="02020603050405020304" pitchFamily="18" charset="0"/>
                <a:cs typeface="Times New Roman" panose="02020603050405020304" pitchFamily="18" charset="0"/>
              </a:rPr>
              <a:t>Skała</a:t>
            </a:r>
            <a:r>
              <a:rPr lang="en-IN" sz="1100" dirty="0">
                <a:latin typeface="Times New Roman" panose="02020603050405020304" pitchFamily="18" charset="0"/>
                <a:cs typeface="Times New Roman" panose="02020603050405020304" pitchFamily="18" charset="0"/>
              </a:rPr>
              <a:t>, “A. DC–DC high </a:t>
            </a:r>
            <a:r>
              <a:rPr lang="en-IN" sz="1100" dirty="0" err="1">
                <a:latin typeface="Times New Roman" panose="02020603050405020304" pitchFamily="18" charset="0"/>
                <a:cs typeface="Times New Roman" panose="02020603050405020304" pitchFamily="18" charset="0"/>
              </a:rPr>
              <a:t>stepup</a:t>
            </a:r>
            <a:r>
              <a:rPr lang="en-IN" sz="1100" dirty="0">
                <a:latin typeface="Times New Roman" panose="02020603050405020304" pitchFamily="18" charset="0"/>
                <a:cs typeface="Times New Roman" panose="02020603050405020304" pitchFamily="18" charset="0"/>
              </a:rPr>
              <a:t> converter with low count of switches based on resonant switched-capacitor topology”. In Proceedings of the 2019 21st European Conference on Power Electronics and Applications (EPE’19 ECCE Europe), Genova, Italy, 2–5 September 2019; pp. P.1–P.10. FUEL CELL BASED ULTRA-VOLTAGE GAIN BOOST CONVERTER FOR ELECTRIC VEHICLE APPLICATIONS VBIT-EEE Page 43</a:t>
            </a:r>
          </a:p>
          <a:p>
            <a:pPr marL="0" indent="0" algn="just">
              <a:buNone/>
            </a:pPr>
            <a:r>
              <a:rPr lang="en-IN" sz="1100" dirty="0">
                <a:latin typeface="Times New Roman" panose="02020603050405020304" pitchFamily="18" charset="0"/>
                <a:cs typeface="Times New Roman" panose="02020603050405020304" pitchFamily="18" charset="0"/>
              </a:rPr>
              <a:t>[21] </a:t>
            </a:r>
            <a:r>
              <a:rPr lang="en-IN" sz="1100" dirty="0" err="1">
                <a:latin typeface="Times New Roman" panose="02020603050405020304" pitchFamily="18" charset="0"/>
                <a:cs typeface="Times New Roman" panose="02020603050405020304" pitchFamily="18" charset="0"/>
              </a:rPr>
              <a:t>Shoyama</a:t>
            </a:r>
            <a:r>
              <a:rPr lang="en-IN" sz="1100" dirty="0">
                <a:latin typeface="Times New Roman" panose="02020603050405020304" pitchFamily="18" charset="0"/>
                <a:cs typeface="Times New Roman" panose="02020603050405020304" pitchFamily="18" charset="0"/>
              </a:rPr>
              <a:t>, M.; Naka, T.; Ninomiya, T. “Resonant switched capacitor converter with high efficiency”. In Proceedings of the 2004 IEEE 35th Annual Power Electronics Specialists Conference 2004, Aachen, Germany, 20–25 June 2004; Volume 5, pp. 3780–3786.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[22] </a:t>
            </a:r>
            <a:r>
              <a:rPr lang="en-IN" sz="1100" dirty="0" err="1">
                <a:latin typeface="Times New Roman" panose="02020603050405020304" pitchFamily="18" charset="0"/>
                <a:cs typeface="Times New Roman" panose="02020603050405020304" pitchFamily="18" charset="0"/>
              </a:rPr>
              <a:t>Kesarwani</a:t>
            </a:r>
            <a:r>
              <a:rPr lang="en-IN" sz="1100" dirty="0">
                <a:latin typeface="Times New Roman" panose="02020603050405020304" pitchFamily="18" charset="0"/>
                <a:cs typeface="Times New Roman" panose="02020603050405020304" pitchFamily="18" charset="0"/>
              </a:rPr>
              <a:t>, K.; Sangwan, R.; </a:t>
            </a:r>
            <a:r>
              <a:rPr lang="en-IN" sz="1100" dirty="0" err="1">
                <a:latin typeface="Times New Roman" panose="02020603050405020304" pitchFamily="18" charset="0"/>
                <a:cs typeface="Times New Roman" panose="02020603050405020304" pitchFamily="18" charset="0"/>
              </a:rPr>
              <a:t>Stauth</a:t>
            </a:r>
            <a:r>
              <a:rPr lang="en-IN" sz="1100" dirty="0">
                <a:latin typeface="Times New Roman" panose="02020603050405020304" pitchFamily="18" charset="0"/>
                <a:cs typeface="Times New Roman" panose="02020603050405020304" pitchFamily="18" charset="0"/>
              </a:rPr>
              <a:t>, J.T. “Resonant-switched capacitor converters for chip-scale power delivery: Design and implementation”. IEEE Trans. Power Electron. 2015, 30, 6966–6977.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 </a:t>
            </a:r>
          </a:p>
          <a:p>
            <a:pPr marL="0" indent="0" algn="just">
              <a:buNone/>
            </a:pPr>
            <a:r>
              <a:rPr lang="en-IN" sz="1100" dirty="0">
                <a:latin typeface="Times New Roman" panose="02020603050405020304" pitchFamily="18" charset="0"/>
                <a:cs typeface="Times New Roman" panose="02020603050405020304" pitchFamily="18" charset="0"/>
              </a:rPr>
              <a:t>[23] </a:t>
            </a:r>
            <a:r>
              <a:rPr lang="en-IN" sz="1100" dirty="0" err="1">
                <a:latin typeface="Times New Roman" panose="02020603050405020304" pitchFamily="18" charset="0"/>
                <a:cs typeface="Times New Roman" panose="02020603050405020304" pitchFamily="18" charset="0"/>
              </a:rPr>
              <a:t>Ardi</a:t>
            </a:r>
            <a:r>
              <a:rPr lang="en-IN" sz="1100" dirty="0">
                <a:latin typeface="Times New Roman" panose="02020603050405020304" pitchFamily="18" charset="0"/>
                <a:cs typeface="Times New Roman" panose="02020603050405020304" pitchFamily="18" charset="0"/>
              </a:rPr>
              <a:t>, H.; </a:t>
            </a:r>
            <a:r>
              <a:rPr lang="en-IN" sz="1100" dirty="0" err="1">
                <a:latin typeface="Times New Roman" panose="02020603050405020304" pitchFamily="18" charset="0"/>
                <a:cs typeface="Times New Roman" panose="02020603050405020304" pitchFamily="18" charset="0"/>
              </a:rPr>
              <a:t>Ajami</a:t>
            </a:r>
            <a:r>
              <a:rPr lang="en-IN" sz="1100" dirty="0">
                <a:latin typeface="Times New Roman" panose="02020603050405020304" pitchFamily="18" charset="0"/>
                <a:cs typeface="Times New Roman" panose="02020603050405020304" pitchFamily="18" charset="0"/>
              </a:rPr>
              <a:t>, A.; </a:t>
            </a:r>
            <a:r>
              <a:rPr lang="en-IN" sz="1100" dirty="0" err="1">
                <a:latin typeface="Times New Roman" panose="02020603050405020304" pitchFamily="18" charset="0"/>
                <a:cs typeface="Times New Roman" panose="02020603050405020304" pitchFamily="18" charset="0"/>
              </a:rPr>
              <a:t>Kardan</a:t>
            </a:r>
            <a:r>
              <a:rPr lang="en-IN" sz="1100" dirty="0">
                <a:latin typeface="Times New Roman" panose="02020603050405020304" pitchFamily="18" charset="0"/>
                <a:cs typeface="Times New Roman" panose="02020603050405020304" pitchFamily="18" charset="0"/>
              </a:rPr>
              <a:t>, F.; </a:t>
            </a:r>
            <a:r>
              <a:rPr lang="en-IN" sz="1100" dirty="0" err="1">
                <a:latin typeface="Times New Roman" panose="02020603050405020304" pitchFamily="18" charset="0"/>
                <a:cs typeface="Times New Roman" panose="02020603050405020304" pitchFamily="18" charset="0"/>
              </a:rPr>
              <a:t>Avilagh</a:t>
            </a:r>
            <a:r>
              <a:rPr lang="en-IN" sz="1100" dirty="0">
                <a:latin typeface="Times New Roman" panose="02020603050405020304" pitchFamily="18" charset="0"/>
                <a:cs typeface="Times New Roman" panose="02020603050405020304" pitchFamily="18" charset="0"/>
              </a:rPr>
              <a:t>, S.N. “Analysis and implementation of a non-isolated bidirectional DC-DC converter with high voltage gain”. IEEE Trans. Ind. Electron. 2016, 63, 4878–4888.</a:t>
            </a:r>
          </a:p>
          <a:p>
            <a:pPr marL="0" indent="0" algn="just">
              <a:buNone/>
            </a:pPr>
            <a:r>
              <a:rPr lang="en-IN" sz="1100" dirty="0">
                <a:latin typeface="Times New Roman" panose="02020603050405020304" pitchFamily="18" charset="0"/>
                <a:cs typeface="Times New Roman" panose="02020603050405020304" pitchFamily="18" charset="0"/>
              </a:rPr>
              <a:t>[24] Ahmad, J.; Zaid, M.; Sarwar, A.; Lin, C.-H.; Asim, M.; Yadav, R.K.; Tariq, M.; </a:t>
            </a:r>
            <a:r>
              <a:rPr lang="en-IN" sz="1100" dirty="0" err="1">
                <a:latin typeface="Times New Roman" panose="02020603050405020304" pitchFamily="18" charset="0"/>
                <a:cs typeface="Times New Roman" panose="02020603050405020304" pitchFamily="18" charset="0"/>
              </a:rPr>
              <a:t>Satpathi</a:t>
            </a:r>
            <a:r>
              <a:rPr lang="en-IN" sz="1100" dirty="0">
                <a:latin typeface="Times New Roman" panose="02020603050405020304" pitchFamily="18" charset="0"/>
                <a:cs typeface="Times New Roman" panose="02020603050405020304" pitchFamily="18" charset="0"/>
              </a:rPr>
              <a:t>, K.; </a:t>
            </a:r>
            <a:r>
              <a:rPr lang="en-IN" sz="1100" dirty="0" err="1">
                <a:latin typeface="Times New Roman" panose="02020603050405020304" pitchFamily="18" charset="0"/>
                <a:cs typeface="Times New Roman" panose="02020603050405020304" pitchFamily="18" charset="0"/>
              </a:rPr>
              <a:t>Alamri</a:t>
            </a:r>
            <a:r>
              <a:rPr lang="en-IN" sz="1100" dirty="0">
                <a:latin typeface="Times New Roman" panose="02020603050405020304" pitchFamily="18" charset="0"/>
                <a:cs typeface="Times New Roman" panose="02020603050405020304" pitchFamily="18" charset="0"/>
              </a:rPr>
              <a:t>, B. “A New High-Gain DC-DC Converter with Continuous Input Current for DC Microgrid Applications”. Energies 2021, 14, 2629. [</a:t>
            </a:r>
            <a:r>
              <a:rPr lang="en-IN" sz="1100" dirty="0" err="1">
                <a:latin typeface="Times New Roman" panose="02020603050405020304" pitchFamily="18" charset="0"/>
                <a:cs typeface="Times New Roman" panose="02020603050405020304" pitchFamily="18" charset="0"/>
              </a:rPr>
              <a:t>CrossRef</a:t>
            </a:r>
            <a:r>
              <a:rPr lang="en-IN" sz="1100" dirty="0">
                <a:latin typeface="Times New Roman" panose="02020603050405020304" pitchFamily="18" charset="0"/>
                <a:cs typeface="Times New Roman" panose="02020603050405020304" pitchFamily="18" charset="0"/>
              </a:rPr>
              <a:t>]</a:t>
            </a:r>
          </a:p>
          <a:p>
            <a:pPr marL="0" indent="0" algn="just">
              <a:buNone/>
            </a:pPr>
            <a:r>
              <a:rPr lang="en-IN" sz="1100" dirty="0">
                <a:latin typeface="Times New Roman" panose="02020603050405020304" pitchFamily="18" charset="0"/>
                <a:cs typeface="Times New Roman" panose="02020603050405020304" pitchFamily="18" charset="0"/>
              </a:rPr>
              <a:t>[25] R. Gules, L. L. </a:t>
            </a:r>
            <a:r>
              <a:rPr lang="en-IN" sz="1100" dirty="0" err="1">
                <a:latin typeface="Times New Roman" panose="02020603050405020304" pitchFamily="18" charset="0"/>
                <a:cs typeface="Times New Roman" panose="02020603050405020304" pitchFamily="18" charset="0"/>
              </a:rPr>
              <a:t>Pfitscher</a:t>
            </a:r>
            <a:r>
              <a:rPr lang="en-IN" sz="1100" dirty="0">
                <a:latin typeface="Times New Roman" panose="02020603050405020304" pitchFamily="18" charset="0"/>
                <a:cs typeface="Times New Roman" panose="02020603050405020304" pitchFamily="18" charset="0"/>
              </a:rPr>
              <a:t>, and L. C. Franco, “An interleaved boost DC-DC converter with large conversion ratio,” in Proc. IEEE Int. </a:t>
            </a:r>
            <a:r>
              <a:rPr lang="en-IN" sz="1100" dirty="0" err="1">
                <a:latin typeface="Times New Roman" panose="02020603050405020304" pitchFamily="18" charset="0"/>
                <a:cs typeface="Times New Roman" panose="02020603050405020304" pitchFamily="18" charset="0"/>
              </a:rPr>
              <a:t>Symp</a:t>
            </a:r>
            <a:r>
              <a:rPr lang="en-IN" sz="1100" dirty="0">
                <a:latin typeface="Times New Roman" panose="02020603050405020304" pitchFamily="18" charset="0"/>
                <a:cs typeface="Times New Roman" panose="02020603050405020304" pitchFamily="18" charset="0"/>
              </a:rPr>
              <a:t>. Ind. Electron., 2003, pp. 411–416.</a:t>
            </a:r>
          </a:p>
          <a:p>
            <a:pPr marL="0" indent="0" algn="just">
              <a:buNone/>
            </a:pPr>
            <a:r>
              <a:rPr lang="en-IN" sz="1100" dirty="0">
                <a:latin typeface="Times New Roman" panose="02020603050405020304" pitchFamily="18" charset="0"/>
                <a:cs typeface="Times New Roman" panose="02020603050405020304" pitchFamily="18" charset="0"/>
              </a:rPr>
              <a:t>[26] Saravanan, S., &amp; Babu, N. R. (2018). “Design and Development of Single Switch High Step-Up DC–DC Converter”. IEEE Journal of Emerging and Selected Topics in Power Electronics, 6(2), 855–863. doi:10.1109/jestpe.2017.2739819</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863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891610"/>
            <a:ext cx="8229600" cy="693780"/>
          </a:xfrm>
          <a:prstGeom prst="rect">
            <a:avLst/>
          </a:prstGeom>
        </p:spPr>
        <p:txBody>
          <a:bodyPr vert="horz" wrap="square" lIns="0" tIns="16510" rIns="0" bIns="0" rtlCol="0">
            <a:spAutoFit/>
          </a:bodyPr>
          <a:lstStyle/>
          <a:p>
            <a:pPr marL="24130">
              <a:lnSpc>
                <a:spcPct val="100000"/>
              </a:lnSpc>
              <a:spcBef>
                <a:spcPts val="130"/>
              </a:spcBef>
            </a:pPr>
            <a:r>
              <a:rPr spc="10" dirty="0">
                <a:solidFill>
                  <a:schemeClr val="accent2">
                    <a:lumMod val="75000"/>
                  </a:schemeClr>
                </a:solidFill>
              </a:rPr>
              <a:t>Queries</a:t>
            </a:r>
          </a:p>
        </p:txBody>
      </p:sp>
      <p:sp>
        <p:nvSpPr>
          <p:cNvPr id="3" name="Footer Placeholder 4"/>
          <p:cNvSpPr>
            <a:spLocks noGrp="1" noEditPoints="1"/>
          </p:cNvSpPr>
          <p:nvPr>
            <p:ph type="ftr" sz="quarter" idx="10"/>
          </p:nvPr>
        </p:nvSpPr>
        <p:spPr>
          <a:xfrm>
            <a:off x="5486400" y="152400"/>
            <a:ext cx="36576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Tree>
    <p:extLst>
      <p:ext uri="{BB962C8B-B14F-4D97-AF65-F5344CB8AC3E}">
        <p14:creationId xmlns:p14="http://schemas.microsoft.com/office/powerpoint/2010/main" val="911888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noEditPoints="1"/>
          </p:cNvSpPr>
          <p:nvPr>
            <p:ph type="ftr" sz="quarter" idx="10"/>
          </p:nvPr>
        </p:nvSpPr>
        <p:spPr>
          <a:xfrm>
            <a:off x="5257800" y="1524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p:cNvPicPr>
            <a:picLocks noChangeAspect="1" noChangeArrowheads="1"/>
          </p:cNvPicPr>
          <p:nvPr/>
        </p:nvPicPr>
        <p:blipFill>
          <a:blip r:embed="rId2" cstate="print"/>
          <a:srcRect/>
          <a:stretch>
            <a:fillRect/>
          </a:stretch>
        </p:blipFill>
        <p:spPr bwMode="auto">
          <a:xfrm>
            <a:off x="37578" y="228600"/>
            <a:ext cx="9143999" cy="3657601"/>
          </a:xfrm>
          <a:prstGeom prst="rect">
            <a:avLst/>
          </a:prstGeom>
          <a:noFill/>
          <a:ln>
            <a:noFill/>
          </a:ln>
        </p:spPr>
      </p:pic>
      <p:sp>
        <p:nvSpPr>
          <p:cNvPr id="6" name="object 2"/>
          <p:cNvSpPr txBox="1">
            <a:spLocks/>
          </p:cNvSpPr>
          <p:nvPr/>
        </p:nvSpPr>
        <p:spPr>
          <a:xfrm>
            <a:off x="762000" y="4572000"/>
            <a:ext cx="8229600" cy="693780"/>
          </a:xfrm>
          <a:prstGeom prst="rect">
            <a:avLst/>
          </a:prstGeom>
        </p:spPr>
        <p:txBody>
          <a:bodyPr vert="horz" wrap="square" lIns="0" tIns="1651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4130">
              <a:spcBef>
                <a:spcPts val="130"/>
              </a:spcBef>
            </a:pPr>
            <a:r>
              <a:rPr lang="en-US" spc="10" dirty="0">
                <a:solidFill>
                  <a:schemeClr val="accent2">
                    <a:lumMod val="75000"/>
                  </a:schemeClr>
                </a:solidFill>
              </a:rPr>
              <a:t>THANK YOU</a:t>
            </a:r>
          </a:p>
        </p:txBody>
      </p:sp>
    </p:spTree>
    <p:extLst>
      <p:ext uri="{BB962C8B-B14F-4D97-AF65-F5344CB8AC3E}">
        <p14:creationId xmlns:p14="http://schemas.microsoft.com/office/powerpoint/2010/main" val="305484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087" y="761991"/>
            <a:ext cx="7997825" cy="693780"/>
          </a:xfrm>
          <a:prstGeom prst="rect">
            <a:avLst/>
          </a:prstGeom>
        </p:spPr>
        <p:txBody>
          <a:bodyPr vert="horz" wrap="square" lIns="0" tIns="16510" rIns="0" bIns="0" rtlCol="0">
            <a:spAutoFit/>
          </a:bodyPr>
          <a:lstStyle/>
          <a:p>
            <a:pPr marL="12700" algn="ctr">
              <a:lnSpc>
                <a:spcPct val="100000"/>
              </a:lnSpc>
              <a:spcBef>
                <a:spcPts val="130"/>
              </a:spcBef>
            </a:pPr>
            <a:r>
              <a:rPr lang="en-US" sz="4400" spc="-25" dirty="0">
                <a:latin typeface="Times New Roman" pitchFamily="18" charset="0"/>
                <a:cs typeface="Times New Roman" pitchFamily="18" charset="0"/>
              </a:rPr>
              <a:t>Circuit Diagram</a:t>
            </a:r>
          </a:p>
        </p:txBody>
      </p:sp>
      <p:sp>
        <p:nvSpPr>
          <p:cNvPr id="4" name="Footer Placeholder 4"/>
          <p:cNvSpPr>
            <a:spLocks noGrp="1" noEditPoints="1"/>
          </p:cNvSpPr>
          <p:nvPr>
            <p:ph type="ftr" sz="quarter" idx="10"/>
          </p:nvPr>
        </p:nvSpPr>
        <p:spPr>
          <a:xfrm>
            <a:off x="5389323" y="1"/>
            <a:ext cx="3733800" cy="486062"/>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2400" y="6096000"/>
            <a:ext cx="579438" cy="609600"/>
          </a:xfrm>
          <a:prstGeom prst="rect">
            <a:avLst/>
          </a:prstGeom>
          <a:noFill/>
          <a:ln>
            <a:noFill/>
          </a:ln>
        </p:spPr>
      </p:pic>
      <p:sp>
        <p:nvSpPr>
          <p:cNvPr id="19" name="Rectangle 18"/>
          <p:cNvSpPr/>
          <p:nvPr/>
        </p:nvSpPr>
        <p:spPr>
          <a:xfrm>
            <a:off x="1752600" y="5175572"/>
            <a:ext cx="5943600" cy="369332"/>
          </a:xfrm>
          <a:prstGeom prst="rect">
            <a:avLst/>
          </a:prstGeom>
        </p:spPr>
        <p:txBody>
          <a:bodyPr wrap="square">
            <a:spAutoFit/>
          </a:bodyPr>
          <a:lstStyle/>
          <a:p>
            <a:pPr algn="ctr"/>
            <a:r>
              <a:rPr lang="en-IN" i="1" dirty="0">
                <a:latin typeface="Times New Roman" panose="02020603050405020304" pitchFamily="18" charset="0"/>
                <a:cs typeface="Times New Roman" panose="02020603050405020304" pitchFamily="18" charset="0"/>
              </a:rPr>
              <a:t>Fig.1 Fuel cell based ultra-voltage gain boost converter</a:t>
            </a:r>
          </a:p>
        </p:txBody>
      </p:sp>
      <p:sp>
        <p:nvSpPr>
          <p:cNvPr id="3" name="Rectangle 2">
            <a:extLst>
              <a:ext uri="{FF2B5EF4-FFF2-40B4-BE49-F238E27FC236}">
                <a16:creationId xmlns:a16="http://schemas.microsoft.com/office/drawing/2014/main" id="{78401905-76D3-D2FA-416E-7505EE8DDBC3}"/>
              </a:ext>
            </a:extLst>
          </p:cNvPr>
          <p:cNvSpPr>
            <a:spLocks noChangeArrowheads="1"/>
          </p:cNvSpPr>
          <p:nvPr/>
        </p:nvSpPr>
        <p:spPr bwMode="auto">
          <a:xfrm>
            <a:off x="13716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8B230BB0-4147-B00B-D934-A941C13FF770}"/>
              </a:ext>
            </a:extLst>
          </p:cNvPr>
          <p:cNvGraphicFramePr>
            <a:graphicFrameLocks noChangeAspect="1"/>
          </p:cNvGraphicFramePr>
          <p:nvPr>
            <p:extLst>
              <p:ext uri="{D42A27DB-BD31-4B8C-83A1-F6EECF244321}">
                <p14:modId xmlns:p14="http://schemas.microsoft.com/office/powerpoint/2010/main" val="3984493262"/>
              </p:ext>
            </p:extLst>
          </p:nvPr>
        </p:nvGraphicFramePr>
        <p:xfrm>
          <a:off x="381000" y="1904999"/>
          <a:ext cx="8382000" cy="3047993"/>
        </p:xfrm>
        <a:graphic>
          <a:graphicData uri="http://schemas.openxmlformats.org/presentationml/2006/ole">
            <mc:AlternateContent xmlns:mc="http://schemas.openxmlformats.org/markup-compatibility/2006">
              <mc:Choice xmlns:v="urn:schemas-microsoft-com:vml" Requires="v">
                <p:oleObj r:id="rId3" imgW="6791062" imgH="2219154" progId="Visio.Drawing.11">
                  <p:embed/>
                </p:oleObj>
              </mc:Choice>
              <mc:Fallback>
                <p:oleObj r:id="rId3" imgW="6791062" imgH="221915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4999"/>
                        <a:ext cx="8382000" cy="3047993"/>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noEditPoints="1"/>
          </p:cNvSpPr>
          <p:nvPr>
            <p:ph type="ftr" sz="quarter" idx="10"/>
          </p:nvPr>
        </p:nvSpPr>
        <p:spPr>
          <a:xfrm>
            <a:off x="5486400" y="0"/>
            <a:ext cx="3657600" cy="5175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67481" y="6096000"/>
            <a:ext cx="579438" cy="609600"/>
          </a:xfrm>
          <a:prstGeom prst="rect">
            <a:avLst/>
          </a:prstGeom>
          <a:noFill/>
          <a:ln>
            <a:noFill/>
          </a:ln>
        </p:spPr>
      </p:pic>
      <p:sp>
        <p:nvSpPr>
          <p:cNvPr id="7" name="TextBox 6">
            <a:extLst>
              <a:ext uri="{FF2B5EF4-FFF2-40B4-BE49-F238E27FC236}">
                <a16:creationId xmlns:a16="http://schemas.microsoft.com/office/drawing/2014/main" id="{99B21F0E-2CE1-2424-0F06-994280095A55}"/>
              </a:ext>
            </a:extLst>
          </p:cNvPr>
          <p:cNvSpPr txBox="1"/>
          <p:nvPr/>
        </p:nvSpPr>
        <p:spPr>
          <a:xfrm>
            <a:off x="762000" y="914400"/>
            <a:ext cx="7635080" cy="4247317"/>
          </a:xfrm>
          <a:prstGeom prst="rect">
            <a:avLst/>
          </a:prstGeom>
          <a:noFill/>
        </p:spPr>
        <p:txBody>
          <a:bodyPr wrap="square">
            <a:spAutoFit/>
          </a:bodyPr>
          <a:lstStyle/>
          <a:p>
            <a:pPr>
              <a:lnSpc>
                <a:spcPct val="150000"/>
              </a:lnSpc>
            </a:pPr>
            <a:endParaRPr lang="en-US" b="1" dirty="0">
              <a:latin typeface="Times New Roman" pitchFamily="18" charset="0"/>
              <a:cs typeface="Times New Roman" pitchFamily="18" charset="0"/>
            </a:endParaRPr>
          </a:p>
          <a:p>
            <a:pPr>
              <a:lnSpc>
                <a:spcPct val="150000"/>
              </a:lnSpc>
            </a:pPr>
            <a:r>
              <a:rPr lang="en-US" b="1" dirty="0">
                <a:latin typeface="Times New Roman" pitchFamily="18" charset="0"/>
                <a:cs typeface="Times New Roman" pitchFamily="18" charset="0"/>
              </a:rPr>
              <a:t>Mode 1:</a:t>
            </a:r>
          </a:p>
          <a:p>
            <a:pPr algn="just">
              <a:lnSpc>
                <a:spcPct val="150000"/>
              </a:lnSpc>
              <a:buFont typeface="Wingdings" pitchFamily="2" charset="2"/>
              <a:buChar char="Ø"/>
            </a:pPr>
            <a:r>
              <a:rPr lang="en-US" dirty="0">
                <a:latin typeface="Times New Roman" pitchFamily="18" charset="0"/>
                <a:cs typeface="Times New Roman" pitchFamily="18" charset="0"/>
              </a:rPr>
              <a:t>This mode is activated once the switches are turned on, the three switches are turned on simultaneously.</a:t>
            </a:r>
          </a:p>
          <a:p>
            <a:pPr algn="just">
              <a:lnSpc>
                <a:spcPct val="150000"/>
              </a:lnSpc>
              <a:buFont typeface="Wingdings" pitchFamily="2" charset="2"/>
              <a:buChar char="Ø"/>
            </a:pPr>
            <a:r>
              <a:rPr lang="en-US" dirty="0">
                <a:latin typeface="Times New Roman" pitchFamily="18" charset="0"/>
                <a:cs typeface="Times New Roman" pitchFamily="18" charset="0"/>
              </a:rPr>
              <a:t> In this mode, inductor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is energized from the input dc-source, while inductors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Y</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L</a:t>
            </a:r>
            <a:r>
              <a:rPr lang="en-US" baseline="-25000" dirty="0">
                <a:latin typeface="Times New Roman" pitchFamily="18" charset="0"/>
                <a:cs typeface="Times New Roman" pitchFamily="18" charset="0"/>
              </a:rPr>
              <a:t>Z </a:t>
            </a:r>
            <a:r>
              <a:rPr lang="en-US" dirty="0">
                <a:latin typeface="Times New Roman" pitchFamily="18" charset="0"/>
                <a:cs typeface="Times New Roman" pitchFamily="18" charset="0"/>
              </a:rPr>
              <a:t>are energized from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t>
            </a:r>
          </a:p>
          <a:p>
            <a:pPr algn="just">
              <a:lnSpc>
                <a:spcPct val="150000"/>
              </a:lnSpc>
              <a:buFont typeface="Wingdings" pitchFamily="2" charset="2"/>
              <a:buChar char="Ø"/>
            </a:pPr>
            <a:r>
              <a:rPr lang="en-US" dirty="0">
                <a:latin typeface="Times New Roman" pitchFamily="18" charset="0"/>
                <a:cs typeface="Times New Roman" pitchFamily="18" charset="0"/>
              </a:rPr>
              <a:t>Diodes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are reversely biased. </a:t>
            </a:r>
          </a:p>
          <a:p>
            <a:pPr algn="just">
              <a:lnSpc>
                <a:spcPct val="150000"/>
              </a:lnSpc>
              <a:buFont typeface="Wingdings" pitchFamily="2" charset="2"/>
              <a:buChar char="Ø"/>
            </a:pPr>
            <a:r>
              <a:rPr lang="en-US" dirty="0">
                <a:latin typeface="Times New Roman" pitchFamily="18" charset="0"/>
                <a:cs typeface="Times New Roman" pitchFamily="18" charset="0"/>
              </a:rPr>
              <a:t>Output capacitor C</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releases its energy to the load side. </a:t>
            </a:r>
          </a:p>
          <a:p>
            <a:pPr algn="just">
              <a:lnSpc>
                <a:spcPct val="150000"/>
              </a:lnSpc>
              <a:buFont typeface="Wingdings" pitchFamily="2" charset="2"/>
              <a:buChar char="Ø"/>
            </a:pPr>
            <a:r>
              <a:rPr lang="en-US" dirty="0">
                <a:latin typeface="Times New Roman" pitchFamily="18" charset="0"/>
                <a:cs typeface="Times New Roman" pitchFamily="18" charset="0"/>
              </a:rPr>
              <a:t>The characteristic equations that describe this mode of operation are as follows:</a:t>
            </a:r>
          </a:p>
        </p:txBody>
      </p:sp>
      <p:sp>
        <p:nvSpPr>
          <p:cNvPr id="5" name="TextBox 4">
            <a:extLst>
              <a:ext uri="{FF2B5EF4-FFF2-40B4-BE49-F238E27FC236}">
                <a16:creationId xmlns:a16="http://schemas.microsoft.com/office/drawing/2014/main" id="{E2F43E78-C5B6-CF19-9B43-BF1691799101}"/>
              </a:ext>
            </a:extLst>
          </p:cNvPr>
          <p:cNvSpPr txBox="1"/>
          <p:nvPr/>
        </p:nvSpPr>
        <p:spPr>
          <a:xfrm>
            <a:off x="3200400" y="457200"/>
            <a:ext cx="4572000" cy="769441"/>
          </a:xfrm>
          <a:prstGeom prst="rect">
            <a:avLst/>
          </a:prstGeom>
          <a:noFill/>
        </p:spPr>
        <p:txBody>
          <a:bodyPr wrap="square">
            <a:spAutoFit/>
          </a:bodyPr>
          <a:lstStyle/>
          <a:p>
            <a:r>
              <a:rPr lang="en-US" sz="4400" dirty="0">
                <a:latin typeface="Times New Roman" pitchFamily="18" charset="0"/>
                <a:cs typeface="Times New Roman" pitchFamily="18" charset="0"/>
              </a:rPr>
              <a:t>Operation</a:t>
            </a:r>
            <a:endParaRPr lang="en-IN" sz="4400" dirty="0"/>
          </a:p>
        </p:txBody>
      </p:sp>
    </p:spTree>
    <p:extLst>
      <p:ext uri="{BB962C8B-B14F-4D97-AF65-F5344CB8AC3E}">
        <p14:creationId xmlns:p14="http://schemas.microsoft.com/office/powerpoint/2010/main" val="78295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Vignana Bharathi Institute of Technology - VBIT on Twitter: &quot;Automotive  enthusiasts of our college learn insights from the industry expert  Mr.Sunder Iyer in a workshop organised by Design Arena of Mechanical  Department">
            <a:extLst>
              <a:ext uri="{FF2B5EF4-FFF2-40B4-BE49-F238E27FC236}">
                <a16:creationId xmlns:a16="http://schemas.microsoft.com/office/drawing/2014/main" id="{700D1976-306A-0100-4BDE-11B142B5CB9A}"/>
              </a:ext>
            </a:extLst>
          </p:cNvPr>
          <p:cNvPicPr>
            <a:picLocks noChangeAspect="1" noChangeArrowheads="1"/>
          </p:cNvPicPr>
          <p:nvPr/>
        </p:nvPicPr>
        <p:blipFill>
          <a:blip r:embed="rId3" cstate="print"/>
          <a:srcRect l="25002" t="10156" r="24478" b="36719"/>
          <a:stretch/>
        </p:blipFill>
        <p:spPr bwMode="auto">
          <a:xfrm>
            <a:off x="152400" y="6096000"/>
            <a:ext cx="579438" cy="609600"/>
          </a:xfrm>
          <a:prstGeom prst="rect">
            <a:avLst/>
          </a:prstGeom>
          <a:noFill/>
          <a:ln>
            <a:noFill/>
          </a:ln>
        </p:spPr>
      </p:pic>
      <p:sp>
        <p:nvSpPr>
          <p:cNvPr id="9" name="TextBox 8">
            <a:extLst>
              <a:ext uri="{FF2B5EF4-FFF2-40B4-BE49-F238E27FC236}">
                <a16:creationId xmlns:a16="http://schemas.microsoft.com/office/drawing/2014/main" id="{CFE8994C-5D21-6644-5D3B-D324FC883CD6}"/>
              </a:ext>
            </a:extLst>
          </p:cNvPr>
          <p:cNvSpPr txBox="1"/>
          <p:nvPr/>
        </p:nvSpPr>
        <p:spPr>
          <a:xfrm>
            <a:off x="5715000" y="152400"/>
            <a:ext cx="3886200" cy="276999"/>
          </a:xfrm>
          <a:prstGeom prst="rect">
            <a:avLst/>
          </a:prstGeom>
          <a:noFill/>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p:pic>
        <p:nvPicPr>
          <p:cNvPr id="7" name="Picture 6">
            <a:extLst>
              <a:ext uri="{FF2B5EF4-FFF2-40B4-BE49-F238E27FC236}">
                <a16:creationId xmlns:a16="http://schemas.microsoft.com/office/drawing/2014/main" id="{F083E027-9290-25DD-1185-7E7E42CC7674}"/>
              </a:ext>
            </a:extLst>
          </p:cNvPr>
          <p:cNvPicPr>
            <a:picLocks noChangeAspect="1"/>
          </p:cNvPicPr>
          <p:nvPr/>
        </p:nvPicPr>
        <p:blipFill>
          <a:blip r:embed="rId4" cstate="print"/>
          <a:stretch>
            <a:fillRect/>
          </a:stretch>
        </p:blipFill>
        <p:spPr>
          <a:xfrm>
            <a:off x="304800" y="1828800"/>
            <a:ext cx="8610600" cy="3124199"/>
          </a:xfrm>
          <a:prstGeom prst="rect">
            <a:avLst/>
          </a:prstGeom>
        </p:spPr>
      </p:pic>
      <p:sp>
        <p:nvSpPr>
          <p:cNvPr id="3" name="TextBox 2">
            <a:extLst>
              <a:ext uri="{FF2B5EF4-FFF2-40B4-BE49-F238E27FC236}">
                <a16:creationId xmlns:a16="http://schemas.microsoft.com/office/drawing/2014/main" id="{F6144BEA-073D-EEFF-2E2A-B948E911A838}"/>
              </a:ext>
            </a:extLst>
          </p:cNvPr>
          <p:cNvSpPr txBox="1"/>
          <p:nvPr/>
        </p:nvSpPr>
        <p:spPr>
          <a:xfrm>
            <a:off x="785019" y="5410200"/>
            <a:ext cx="7650162" cy="369332"/>
          </a:xfrm>
          <a:prstGeom prst="rect">
            <a:avLst/>
          </a:prstGeom>
          <a:noFill/>
        </p:spPr>
        <p:txBody>
          <a:bodyPr wrap="square">
            <a:spAutoFit/>
          </a:bodyPr>
          <a:lstStyle/>
          <a:p>
            <a:pPr algn="ctr"/>
            <a:r>
              <a:rPr lang="en-IN" i="1" dirty="0">
                <a:latin typeface="Times New Roman" panose="02020603050405020304" pitchFamily="18" charset="0"/>
                <a:cs typeface="Times New Roman" panose="02020603050405020304" pitchFamily="18" charset="0"/>
              </a:rPr>
              <a:t>Fig.2 Mode-1 configuration of proposed converter</a:t>
            </a:r>
            <a:endParaRPr lang="en-IN" dirty="0"/>
          </a:p>
        </p:txBody>
      </p:sp>
    </p:spTree>
    <p:extLst>
      <p:ext uri="{BB962C8B-B14F-4D97-AF65-F5344CB8AC3E}">
        <p14:creationId xmlns:p14="http://schemas.microsoft.com/office/powerpoint/2010/main" val="346862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D21-EE37-0724-B43C-4B4A994B011E}"/>
              </a:ext>
            </a:extLst>
          </p:cNvPr>
          <p:cNvSpPr>
            <a:spLocks noGrp="1"/>
          </p:cNvSpPr>
          <p:nvPr>
            <p:ph type="title"/>
          </p:nvPr>
        </p:nvSpPr>
        <p:spPr>
          <a:xfrm>
            <a:off x="0" y="838200"/>
            <a:ext cx="2590800" cy="533400"/>
          </a:xfrm>
        </p:spPr>
        <p:txBody>
          <a:bodyPr>
            <a:normAutofit/>
          </a:bodyPr>
          <a:lstStyle/>
          <a:p>
            <a:r>
              <a:rPr lang="en-IN" sz="1800" b="1" dirty="0">
                <a:latin typeface="Times New Roman" panose="02020603050405020304" pitchFamily="18" charset="0"/>
                <a:cs typeface="Times New Roman" panose="02020603050405020304" pitchFamily="18" charset="0"/>
              </a:rPr>
              <a:t>Mode 2:</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a:extLst>
              <a:ext uri="{FF2B5EF4-FFF2-40B4-BE49-F238E27FC236}">
                <a16:creationId xmlns:a16="http://schemas.microsoft.com/office/drawing/2014/main" id="{700D1976-306A-0100-4BDE-11B142B5CB9A}"/>
              </a:ext>
            </a:extLst>
          </p:cNvPr>
          <p:cNvPicPr>
            <a:picLocks noChangeAspect="1" noChangeArrowheads="1"/>
          </p:cNvPicPr>
          <p:nvPr/>
        </p:nvPicPr>
        <p:blipFill>
          <a:blip r:embed="rId2" cstate="print"/>
          <a:srcRect l="25002" t="10156" r="24478" b="36719"/>
          <a:stretch/>
        </p:blipFill>
        <p:spPr bwMode="auto">
          <a:xfrm>
            <a:off x="182562" y="6110615"/>
            <a:ext cx="579438" cy="609600"/>
          </a:xfrm>
          <a:prstGeom prst="rect">
            <a:avLst/>
          </a:prstGeom>
          <a:noFill/>
          <a:ln>
            <a:noFill/>
          </a:ln>
        </p:spPr>
      </p:pic>
      <p:sp>
        <p:nvSpPr>
          <p:cNvPr id="9" name="TextBox 8">
            <a:extLst>
              <a:ext uri="{FF2B5EF4-FFF2-40B4-BE49-F238E27FC236}">
                <a16:creationId xmlns:a16="http://schemas.microsoft.com/office/drawing/2014/main" id="{CFE8994C-5D21-6644-5D3B-D324FC883CD6}"/>
              </a:ext>
            </a:extLst>
          </p:cNvPr>
          <p:cNvSpPr txBox="1"/>
          <p:nvPr/>
        </p:nvSpPr>
        <p:spPr>
          <a:xfrm>
            <a:off x="5715000" y="152400"/>
            <a:ext cx="3886200" cy="276999"/>
          </a:xfrm>
          <a:prstGeom prst="rect">
            <a:avLst/>
          </a:prstGeom>
          <a:noFill/>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p:sp>
        <p:nvSpPr>
          <p:cNvPr id="11" name="TextBox 10">
            <a:extLst>
              <a:ext uri="{FF2B5EF4-FFF2-40B4-BE49-F238E27FC236}">
                <a16:creationId xmlns:a16="http://schemas.microsoft.com/office/drawing/2014/main" id="{380836A8-DEA8-6682-D63E-116E833AFCB1}"/>
              </a:ext>
            </a:extLst>
          </p:cNvPr>
          <p:cNvSpPr txBox="1"/>
          <p:nvPr/>
        </p:nvSpPr>
        <p:spPr>
          <a:xfrm>
            <a:off x="762000" y="1371600"/>
            <a:ext cx="7581899" cy="4815215"/>
          </a:xfrm>
          <a:prstGeom prst="rect">
            <a:avLst/>
          </a:prstGeom>
          <a:noFill/>
        </p:spPr>
        <p:txBody>
          <a:bodyPr wrap="square">
            <a:spAutoFit/>
          </a:bodyPr>
          <a:lstStyle/>
          <a:p>
            <a:pPr algn="just">
              <a:lnSpc>
                <a:spcPct val="150000"/>
              </a:lnSpc>
              <a:buFont typeface="Wingdings" pitchFamily="2" charset="2"/>
              <a:buChar char="Ø"/>
            </a:pPr>
            <a:r>
              <a:rPr lang="en-US" dirty="0">
                <a:latin typeface="Times New Roman" pitchFamily="18" charset="0"/>
                <a:cs typeface="Times New Roman" pitchFamily="18" charset="0"/>
              </a:rPr>
              <a:t>This mode is activated once the switches are turned off, the three switches are turned off at the same time. </a:t>
            </a:r>
          </a:p>
          <a:p>
            <a:pPr algn="just">
              <a:lnSpc>
                <a:spcPct val="150000"/>
              </a:lnSpc>
              <a:buFont typeface="Wingdings" pitchFamily="2" charset="2"/>
              <a:buChar char="Ø"/>
            </a:pPr>
            <a:r>
              <a:rPr lang="en-US" dirty="0">
                <a:latin typeface="Times New Roman" pitchFamily="18" charset="0"/>
                <a:cs typeface="Times New Roman" pitchFamily="18" charset="0"/>
              </a:rPr>
              <a:t>In this mode, inductor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is discharging its energy into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while inductors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Y</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Z</a:t>
            </a:r>
            <a:r>
              <a:rPr lang="en-US" dirty="0">
                <a:latin typeface="Times New Roman" pitchFamily="18" charset="0"/>
                <a:cs typeface="Times New Roman" pitchFamily="18" charset="0"/>
              </a:rPr>
              <a:t> are discharging their energy into output load and output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Y</a:t>
            </a:r>
            <a:r>
              <a:rPr lang="en-US" dirty="0">
                <a:latin typeface="Times New Roman" pitchFamily="18" charset="0"/>
                <a:cs typeface="Times New Roman" pitchFamily="18" charset="0"/>
              </a:rPr>
              <a:t>.</a:t>
            </a:r>
          </a:p>
          <a:p>
            <a:pPr algn="just">
              <a:lnSpc>
                <a:spcPct val="150000"/>
              </a:lnSpc>
              <a:buFont typeface="Wingdings" pitchFamily="2" charset="2"/>
              <a:buChar char="Ø"/>
            </a:pPr>
            <a:r>
              <a:rPr lang="en-US" dirty="0">
                <a:latin typeface="Times New Roman" pitchFamily="18" charset="0"/>
                <a:cs typeface="Times New Roman" pitchFamily="18" charset="0"/>
              </a:rPr>
              <a:t> In order to maintain a continuous path for the inductor currents, diodes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work as freewheeling diodes when they are turned on. </a:t>
            </a:r>
          </a:p>
          <a:p>
            <a:pPr algn="just">
              <a:lnSpc>
                <a:spcPct val="150000"/>
              </a:lnSpc>
              <a:buFont typeface="Wingdings" pitchFamily="2" charset="2"/>
              <a:buChar char="Ø"/>
            </a:pPr>
            <a:r>
              <a:rPr lang="en-US" dirty="0">
                <a:latin typeface="Times New Roman" pitchFamily="18" charset="0"/>
                <a:cs typeface="Times New Roman" pitchFamily="18" charset="0"/>
              </a:rPr>
              <a:t>The characteristic equations that describe this mode of operation are as follows:</a:t>
            </a:r>
          </a:p>
          <a:p>
            <a:pPr algn="just">
              <a:lnSpc>
                <a:spcPct val="150000"/>
              </a:lnSpc>
            </a:pPr>
            <a:br>
              <a:rPr lang="en-US"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346862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93454"/>
            <a:ext cx="7696200" cy="120946"/>
          </a:xfrm>
        </p:spPr>
        <p:txBody>
          <a:bodyPr>
            <a:noAutofit/>
          </a:bodyPr>
          <a:lstStyle/>
          <a:p>
            <a:pPr algn="just">
              <a:lnSpc>
                <a:spcPct val="150000"/>
              </a:lnSpc>
            </a:pPr>
            <a:br>
              <a:rPr lang="en-US" sz="1800" b="1" dirty="0">
                <a:latin typeface="Times New Roman" pitchFamily="18" charset="0"/>
                <a:cs typeface="Times New Roman" pitchFamily="18" charset="0"/>
              </a:rPr>
            </a:b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82562" y="6079786"/>
            <a:ext cx="579438" cy="609600"/>
          </a:xfrm>
          <a:prstGeom prst="rect">
            <a:avLst/>
          </a:prstGeom>
          <a:noFill/>
          <a:ln>
            <a:noFill/>
          </a:ln>
        </p:spPr>
      </p:pic>
      <p:sp>
        <p:nvSpPr>
          <p:cNvPr id="5" name="Rectangle 4"/>
          <p:cNvSpPr/>
          <p:nvPr/>
        </p:nvSpPr>
        <p:spPr>
          <a:xfrm>
            <a:off x="5562600" y="152400"/>
            <a:ext cx="3581400" cy="276999"/>
          </a:xfrm>
          <a:prstGeom prst="rect">
            <a:avLst/>
          </a:prstGeom>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p:pic>
        <p:nvPicPr>
          <p:cNvPr id="10" name="Picture 9">
            <a:extLst>
              <a:ext uri="{FF2B5EF4-FFF2-40B4-BE49-F238E27FC236}">
                <a16:creationId xmlns:a16="http://schemas.microsoft.com/office/drawing/2014/main" id="{3E277729-26B3-88B1-8E14-676F3C112A6B}"/>
              </a:ext>
            </a:extLst>
          </p:cNvPr>
          <p:cNvPicPr>
            <a:picLocks noChangeAspect="1"/>
          </p:cNvPicPr>
          <p:nvPr/>
        </p:nvPicPr>
        <p:blipFill>
          <a:blip r:embed="rId3" cstate="print"/>
          <a:stretch>
            <a:fillRect/>
          </a:stretch>
        </p:blipFill>
        <p:spPr>
          <a:xfrm>
            <a:off x="1219200" y="1126055"/>
            <a:ext cx="7239000" cy="4588945"/>
          </a:xfrm>
          <a:prstGeom prst="rect">
            <a:avLst/>
          </a:prstGeom>
        </p:spPr>
      </p:pic>
      <p:sp>
        <p:nvSpPr>
          <p:cNvPr id="6" name="TextBox 5">
            <a:extLst>
              <a:ext uri="{FF2B5EF4-FFF2-40B4-BE49-F238E27FC236}">
                <a16:creationId xmlns:a16="http://schemas.microsoft.com/office/drawing/2014/main" id="{CC4256B4-3FBD-C1D2-FFA8-8750F72F250D}"/>
              </a:ext>
            </a:extLst>
          </p:cNvPr>
          <p:cNvSpPr txBox="1"/>
          <p:nvPr/>
        </p:nvSpPr>
        <p:spPr>
          <a:xfrm>
            <a:off x="914400" y="5879880"/>
            <a:ext cx="7848600" cy="369332"/>
          </a:xfrm>
          <a:prstGeom prst="rect">
            <a:avLst/>
          </a:prstGeom>
          <a:noFill/>
        </p:spPr>
        <p:txBody>
          <a:bodyPr wrap="square">
            <a:spAutoFit/>
          </a:bodyPr>
          <a:lstStyle/>
          <a:p>
            <a:pPr algn="ctr"/>
            <a:r>
              <a:rPr lang="en-IN" i="1" dirty="0">
                <a:latin typeface="Times New Roman" panose="02020603050405020304" pitchFamily="18" charset="0"/>
                <a:cs typeface="Times New Roman" panose="02020603050405020304" pitchFamily="18" charset="0"/>
              </a:rPr>
              <a:t>Fig.3 Mode-2 configuration of proposed converter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93454"/>
            <a:ext cx="7696200" cy="120946"/>
          </a:xfrm>
        </p:spPr>
        <p:txBody>
          <a:bodyPr>
            <a:noAutofit/>
          </a:bodyPr>
          <a:lstStyle/>
          <a:p>
            <a:pPr algn="just">
              <a:lnSpc>
                <a:spcPct val="150000"/>
              </a:lnSpc>
            </a:pPr>
            <a:br>
              <a:rPr lang="en-US" sz="1800" b="1" dirty="0">
                <a:latin typeface="Times New Roman" pitchFamily="18" charset="0"/>
                <a:cs typeface="Times New Roman" pitchFamily="18" charset="0"/>
              </a:rPr>
            </a:b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cstate="print"/>
          <a:srcRect l="25002" t="10156" r="24478" b="36719"/>
          <a:stretch/>
        </p:blipFill>
        <p:spPr bwMode="auto">
          <a:xfrm>
            <a:off x="157162" y="6096000"/>
            <a:ext cx="579438" cy="609600"/>
          </a:xfrm>
          <a:prstGeom prst="rect">
            <a:avLst/>
          </a:prstGeom>
          <a:noFill/>
          <a:ln>
            <a:noFill/>
          </a:ln>
        </p:spPr>
      </p:pic>
      <p:sp>
        <p:nvSpPr>
          <p:cNvPr id="5" name="Rectangle 4"/>
          <p:cNvSpPr/>
          <p:nvPr/>
        </p:nvSpPr>
        <p:spPr>
          <a:xfrm>
            <a:off x="5562600" y="152400"/>
            <a:ext cx="3581400" cy="276999"/>
          </a:xfrm>
          <a:prstGeom prst="rect">
            <a:avLst/>
          </a:prstGeom>
        </p:spPr>
        <p:txBody>
          <a:bodyPr wrap="square">
            <a:sp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Dept. of  Electrical and  Electronics Engineering </a:t>
            </a:r>
          </a:p>
        </p:txBody>
      </p:sp>
      <p:sp>
        <p:nvSpPr>
          <p:cNvPr id="6" name="Rectangle 5"/>
          <p:cNvSpPr/>
          <p:nvPr/>
        </p:nvSpPr>
        <p:spPr>
          <a:xfrm>
            <a:off x="2247900" y="459234"/>
            <a:ext cx="4648200" cy="1446550"/>
          </a:xfrm>
          <a:prstGeom prst="rect">
            <a:avLst/>
          </a:prstGeom>
        </p:spPr>
        <p:txBody>
          <a:bodyPr wrap="square">
            <a:spAutoFit/>
          </a:bodyPr>
          <a:lstStyle/>
          <a:p>
            <a:pPr algn="ctr"/>
            <a:r>
              <a:rPr lang="en-US" sz="4400" spc="-60" dirty="0">
                <a:latin typeface="Times New Roman" pitchFamily="18" charset="0"/>
                <a:cs typeface="Times New Roman" pitchFamily="18" charset="0"/>
              </a:rPr>
              <a:t>Designed Equations</a:t>
            </a:r>
          </a:p>
          <a:p>
            <a:pPr algn="ctr"/>
            <a:endParaRPr lang="en-US" sz="4400" dirty="0">
              <a:latin typeface="Times New Roman" pitchFamily="18" charset="0"/>
              <a:cs typeface="Times New Roman" pitchFamily="18" charset="0"/>
            </a:endParaRPr>
          </a:p>
        </p:txBody>
      </p:sp>
      <p:sp>
        <p:nvSpPr>
          <p:cNvPr id="7" name="Rectangle 6"/>
          <p:cNvSpPr/>
          <p:nvPr/>
        </p:nvSpPr>
        <p:spPr>
          <a:xfrm>
            <a:off x="704654" y="2657119"/>
            <a:ext cx="2857705" cy="1066959"/>
          </a:xfrm>
          <a:prstGeom prst="rect">
            <a:avLst/>
          </a:prstGeom>
        </p:spPr>
        <p:txBody>
          <a:bodyPr wrap="none">
            <a:spAutoFit/>
          </a:bodyPr>
          <a:lstStyle/>
          <a:p>
            <a:pPr>
              <a:spcBef>
                <a:spcPts val="200"/>
              </a:spcBef>
            </a:pPr>
            <a:r>
              <a:rPr lang="en-IN" sz="24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Inductor Equations:</a:t>
            </a:r>
          </a:p>
          <a:p>
            <a:pPr>
              <a:spcBef>
                <a:spcPts val="200"/>
              </a:spcBef>
            </a:pPr>
            <a:endParaRPr lang="en-IN"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endParaRPr>
          </a:p>
          <a:p>
            <a:pPr marL="285750" indent="-285750">
              <a:spcBef>
                <a:spcPts val="200"/>
              </a:spcBef>
              <a:buFont typeface="Wingdings" panose="05000000000000000000" pitchFamily="2" charset="2"/>
              <a:buChar char="Ø"/>
            </a:pPr>
            <a:r>
              <a:rPr lang="en-IN"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Inductor L</a:t>
            </a:r>
            <a:r>
              <a:rPr lang="en-IN" b="1" baseline="-250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x  </a:t>
            </a:r>
            <a:r>
              <a:rPr lang="en-IN"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Design: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2EF1505-AD21-0E90-CB1E-F5ED88031FC8}"/>
                  </a:ext>
                </a:extLst>
              </p:cNvPr>
              <p:cNvSpPr txBox="1"/>
              <p:nvPr/>
            </p:nvSpPr>
            <p:spPr>
              <a:xfrm>
                <a:off x="925513" y="3329428"/>
                <a:ext cx="8102327" cy="1363835"/>
              </a:xfrm>
              <a:prstGeom prst="rect">
                <a:avLst/>
              </a:prstGeom>
              <a:noFill/>
            </p:spPr>
            <p:txBody>
              <a:bodyPr wrap="square">
                <a:spAutoFit/>
              </a:bodyPr>
              <a:lstStyle/>
              <a:p>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L</a:t>
                </a:r>
                <a:r>
                  <a:rPr lang="en-IN" sz="1800" i="1" baseline="-25000" dirty="0">
                    <a:effectLst/>
                    <a:latin typeface="Times New Roman" panose="02020603050405020304" pitchFamily="18" charset="0"/>
                    <a:ea typeface="Calibri" panose="020F0502020204030204" pitchFamily="34" charset="0"/>
                    <a:cs typeface="Times New Roman" panose="02020603050405020304" pitchFamily="18" charset="0"/>
                  </a:rPr>
                  <a:t>X</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i="1">
                            <a:effectLst/>
                            <a:latin typeface="Cambria Math" panose="02040503050406030204" pitchFamily="18" charset="0"/>
                            <a:cs typeface="Times New Roman" panose="02020603050405020304" pitchFamily="18" charset="0"/>
                          </a:rPr>
                        </m:ctrlPr>
                      </m:dPr>
                      <m:e>
                        <m:f>
                          <m:fPr>
                            <m:ctrlPr>
                              <a:rPr lang="en-IN" sz="1800" i="1">
                                <a:effectLst/>
                                <a:latin typeface="Cambria Math" panose="02040503050406030204" pitchFamily="18" charset="0"/>
                                <a:cs typeface="Times New Roman" panose="02020603050405020304" pitchFamily="18" charset="0"/>
                              </a:rPr>
                            </m:ctrlPr>
                          </m:fPr>
                          <m:num>
                            <m:sSub>
                              <m:sSubPr>
                                <m:ctrlPr>
                                  <a:rPr lang="en-IN" sz="1800" i="1">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1800" i="1">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𝐿𝑋</m:t>
                                </m:r>
                              </m:sub>
                            </m:sSub>
                          </m:den>
                        </m:f>
                      </m:e>
                    </m:d>
                    <m:r>
                      <a:rPr lang="en-IN" sz="1800" i="1">
                        <a:effectLst/>
                        <a:latin typeface="Cambria Math" panose="02040503050406030204" pitchFamily="18" charset="0"/>
                        <a:ea typeface="Calibri" panose="020F0502020204030204" pitchFamily="34" charset="0"/>
                        <a:cs typeface="Times New Roman" panose="02020603050405020304" pitchFamily="18" charset="0"/>
                      </a:rPr>
                      <m:t>𝐷𝑇𝑠</m:t>
                    </m:r>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IN" b="0" i="1" smtClean="0">
                        <a:latin typeface="Cambria Math" panose="02040503050406030204" pitchFamily="18" charset="0"/>
                        <a:ea typeface="Calibri" panose="020F0502020204030204" pitchFamily="34" charset="0"/>
                        <a:cs typeface="Times New Roman" panose="02020603050405020304" pitchFamily="18" charset="0"/>
                      </a:rPr>
                      <m:t>(2)</m:t>
                    </m:r>
                    <m:r>
                      <m:rPr>
                        <m:nor/>
                      </m:rPr>
                      <a:rPr lang="en-IN" dirty="0">
                        <a:latin typeface="Times New Roman" panose="02020603050405020304" pitchFamily="18" charset="0"/>
                        <a:ea typeface="Times New Roman" panose="02020603050405020304" pitchFamily="18" charset="0"/>
                      </a:rPr>
                      <m:t> </m:t>
                    </m:r>
                  </m:oMath>
                </a14:m>
                <a:endParaRPr lang="en-IN" sz="1800" b="0" i="1" dirty="0">
                  <a:effectLst/>
                  <a:latin typeface="Cambria Math" panose="02040503050406030204" pitchFamily="18" charset="0"/>
                  <a:ea typeface="Calibri" panose="020F0502020204030204" pitchFamily="34" charset="0"/>
                  <a:cs typeface="Times New Roman" panose="02020603050405020304" pitchFamily="18" charset="0"/>
                </a:endParaRPr>
              </a:p>
              <a:p>
                <a:endParaRPr lang="en-US" sz="1800" b="0" i="1" dirty="0">
                  <a:effectLst/>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C2EF1505-AD21-0E90-CB1E-F5ED88031FC8}"/>
                  </a:ext>
                </a:extLst>
              </p:cNvPr>
              <p:cNvSpPr txBox="1">
                <a:spLocks noRot="1" noChangeAspect="1" noMove="1" noResize="1" noEditPoints="1" noAdjustHandles="1" noChangeArrowheads="1" noChangeShapeType="1" noTextEdit="1"/>
              </p:cNvSpPr>
              <p:nvPr/>
            </p:nvSpPr>
            <p:spPr>
              <a:xfrm>
                <a:off x="925513" y="3329428"/>
                <a:ext cx="8102327" cy="1363835"/>
              </a:xfrm>
              <a:prstGeom prst="rect">
                <a:avLst/>
              </a:prstGeom>
              <a:blipFill>
                <a:blip r:embed="rId3"/>
                <a:stretch>
                  <a:fillRect l="-677"/>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6EF01137-E1E0-17E5-9289-4AC8ABC56D9A}"/>
              </a:ext>
            </a:extLst>
          </p:cNvPr>
          <p:cNvSpPr txBox="1"/>
          <p:nvPr/>
        </p:nvSpPr>
        <p:spPr>
          <a:xfrm>
            <a:off x="704654" y="4568543"/>
            <a:ext cx="4572000" cy="463397"/>
          </a:xfrm>
          <a:prstGeom prst="rect">
            <a:avLst/>
          </a:prstGeom>
          <a:noFill/>
        </p:spPr>
        <p:txBody>
          <a:bodyPr wrap="square">
            <a:spAutoFit/>
          </a:bodyPr>
          <a:lstStyle/>
          <a:p>
            <a:pPr marL="285750" indent="-285750">
              <a:lnSpc>
                <a:spcPct val="150000"/>
              </a:lnSpc>
              <a:spcBef>
                <a:spcPts val="200"/>
              </a:spcBef>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Inductor L</a:t>
            </a:r>
            <a:r>
              <a:rPr lang="en-IN" sz="1800" b="1" baseline="-250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y </a:t>
            </a:r>
            <a:r>
              <a:rPr lang="en-IN" sz="1800"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and </a:t>
            </a:r>
            <a:r>
              <a:rPr lang="en-IN" sz="1800" b="1"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L</a:t>
            </a:r>
            <a:r>
              <a:rPr lang="en-IN" sz="1800" b="1" baseline="-2500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z</a:t>
            </a:r>
            <a:r>
              <a:rPr lang="en-IN" sz="1800" b="1" baseline="-250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Design:</a:t>
            </a:r>
            <a:endParaRPr lang="en-IN" sz="1800" b="1" dirty="0">
              <a:solidFill>
                <a:srgbClr val="1F3763"/>
              </a:solidFill>
              <a:effectLst/>
              <a:latin typeface="Calibri Light" panose="020F0302020204030204" pitchFamily="34" charset="0"/>
              <a:ea typeface="Times New Roman" panose="02020603050405020304" pitchFamily="18" charset="0"/>
              <a:cs typeface="Gautami" panose="020B0502040204020203"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5D6D4A9-0068-24F2-92A3-D0784229F8DF}"/>
                  </a:ext>
                </a:extLst>
              </p:cNvPr>
              <p:cNvSpPr txBox="1"/>
              <p:nvPr/>
            </p:nvSpPr>
            <p:spPr>
              <a:xfrm>
                <a:off x="925513" y="4865058"/>
                <a:ext cx="7837485" cy="876715"/>
              </a:xfrm>
              <a:prstGeom prst="rect">
                <a:avLst/>
              </a:prstGeom>
              <a:noFill/>
            </p:spPr>
            <p:txBody>
              <a:bodyPr wrap="square">
                <a:spAutoFit/>
              </a:bodyPr>
              <a:lstStyle/>
              <a:p>
                <a:endParaRPr lang="en-IN" i="1" dirty="0">
                  <a:latin typeface="Times New Roman" panose="02020603050405020304" pitchFamily="18" charset="0"/>
                  <a:cs typeface="Times New Roman" panose="02020603050405020304" pitchFamily="18" charset="0"/>
                </a:endParaRPr>
              </a:p>
              <a:p>
                <a:r>
                  <a:rPr lang="en-IN" i="1" dirty="0">
                    <a:latin typeface="Times New Roman" panose="02020603050405020304" pitchFamily="18" charset="0"/>
                    <a:cs typeface="Times New Roman" panose="02020603050405020304" pitchFamily="18" charset="0"/>
                  </a:rPr>
                  <a:t>L</a:t>
                </a:r>
                <a:r>
                  <a:rPr lang="en-IN" i="1" baseline="-25000" dirty="0">
                    <a:latin typeface="Times New Roman" panose="02020603050405020304" pitchFamily="18" charset="0"/>
                    <a:cs typeface="Times New Roman" panose="02020603050405020304" pitchFamily="18" charset="0"/>
                  </a:rPr>
                  <a:t>Y </a:t>
                </a:r>
                <a14:m>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a:rPr lang="en-IN" b="0" i="1" smtClean="0">
                        <a:latin typeface="Cambria Math" panose="02040503050406030204" pitchFamily="18" charset="0"/>
                      </a:rPr>
                      <m:t>𝐿</m:t>
                    </m:r>
                    <m:r>
                      <a:rPr lang="en-IN" b="0" i="1" baseline="-25000" smtClean="0">
                        <a:latin typeface="Cambria Math" panose="02040503050406030204" pitchFamily="18" charset="0"/>
                      </a:rPr>
                      <m:t>𝑍</m:t>
                    </m:r>
                    <m:r>
                      <a:rPr lang="en-IN" i="0">
                        <a:latin typeface="Cambria Math" panose="02040503050406030204" pitchFamily="18" charset="0"/>
                      </a:rPr>
                      <m:t>=</m:t>
                    </m:r>
                    <m:d>
                      <m:dPr>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𝑉𝑖𝑛</m:t>
                            </m:r>
                          </m:num>
                          <m:den>
                            <m:r>
                              <a:rPr lang="en-IN" i="0">
                                <a:latin typeface="Cambria Math" panose="02040503050406030204" pitchFamily="18" charset="0"/>
                              </a:rPr>
                              <m:t>2∆</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𝑖</m:t>
                                </m:r>
                              </m:e>
                              <m:sub>
                                <m:r>
                                  <a:rPr lang="en-IN" i="1">
                                    <a:latin typeface="Cambria Math" panose="02040503050406030204" pitchFamily="18" charset="0"/>
                                  </a:rPr>
                                  <m:t>𝐿𝑦</m:t>
                                </m:r>
                              </m:sub>
                            </m:sSub>
                          </m:den>
                        </m:f>
                      </m:e>
                    </m:d>
                    <m:d>
                      <m:dPr>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𝐷𝑇𝑠</m:t>
                            </m:r>
                          </m:num>
                          <m:den>
                            <m:r>
                              <a:rPr lang="en-IN" i="0">
                                <a:latin typeface="Cambria Math" panose="02040503050406030204" pitchFamily="18" charset="0"/>
                              </a:rPr>
                              <m:t>1−</m:t>
                            </m:r>
                            <m:r>
                              <a:rPr lang="en-IN" i="1">
                                <a:latin typeface="Cambria Math" panose="02040503050406030204" pitchFamily="18" charset="0"/>
                              </a:rPr>
                              <m:t>𝐷</m:t>
                            </m:r>
                          </m:den>
                        </m:f>
                      </m:e>
                    </m:d>
                    <m:r>
                      <a:rPr lang="en-US" b="0" i="1" smtClean="0">
                        <a:latin typeface="Cambria Math" panose="02040503050406030204" pitchFamily="18" charset="0"/>
                      </a:rPr>
                      <m:t>                                                                                       </m:t>
                    </m:r>
                    <m:r>
                      <a:rPr lang="en-IN" b="0" i="1" smtClean="0">
                        <a:latin typeface="Cambria Math" panose="02040503050406030204" pitchFamily="18" charset="0"/>
                      </a:rPr>
                      <m:t>…(3)</m:t>
                    </m:r>
                  </m:oMath>
                </a14:m>
                <a:endParaRPr lang="en-IN" dirty="0"/>
              </a:p>
            </p:txBody>
          </p:sp>
        </mc:Choice>
        <mc:Fallback xmlns="">
          <p:sp>
            <p:nvSpPr>
              <p:cNvPr id="20" name="TextBox 19">
                <a:extLst>
                  <a:ext uri="{FF2B5EF4-FFF2-40B4-BE49-F238E27FC236}">
                    <a16:creationId xmlns:a16="http://schemas.microsoft.com/office/drawing/2014/main" id="{F5D6D4A9-0068-24F2-92A3-D0784229F8DF}"/>
                  </a:ext>
                </a:extLst>
              </p:cNvPr>
              <p:cNvSpPr txBox="1">
                <a:spLocks noRot="1" noChangeAspect="1" noMove="1" noResize="1" noEditPoints="1" noAdjustHandles="1" noChangeArrowheads="1" noChangeShapeType="1" noTextEdit="1"/>
              </p:cNvSpPr>
              <p:nvPr/>
            </p:nvSpPr>
            <p:spPr>
              <a:xfrm>
                <a:off x="925513" y="4865058"/>
                <a:ext cx="7837485" cy="876715"/>
              </a:xfrm>
              <a:prstGeom prst="rect">
                <a:avLst/>
              </a:prstGeom>
              <a:blipFill>
                <a:blip r:embed="rId4"/>
                <a:stretch>
                  <a:fillRect l="-7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BA3A74-BFE4-913F-B263-A69072C33891}"/>
                  </a:ext>
                </a:extLst>
              </p:cNvPr>
              <p:cNvSpPr txBox="1"/>
              <p:nvPr/>
            </p:nvSpPr>
            <p:spPr>
              <a:xfrm>
                <a:off x="685800" y="1668121"/>
                <a:ext cx="8077198" cy="576825"/>
              </a:xfrm>
              <a:prstGeom prst="rect">
                <a:avLst/>
              </a:prstGeom>
              <a:noFill/>
            </p:spPr>
            <p:txBody>
              <a:bodyPr wrap="square">
                <a:spAutoFit/>
              </a:bodyPr>
              <a:lstStyle/>
              <a:p>
                <a:r>
                  <a:rPr lang="en-US" sz="2000" dirty="0">
                    <a:cs typeface="Times New Roman" pitchFamily="18" charset="0"/>
                  </a:rPr>
                  <a:t>Voltage Gain M(D) =  </a:t>
                </a:r>
                <a14:m>
                  <m:oMath xmlns:m="http://schemas.openxmlformats.org/officeDocument/2006/math">
                    <m:f>
                      <m:fPr>
                        <m:ctrlPr>
                          <a:rPr lang="en-US" sz="2000" b="1" i="1" smtClean="0">
                            <a:latin typeface="Cambria Math" panose="02040503050406030204" pitchFamily="18" charset="0"/>
                            <a:cs typeface="Times New Roman" pitchFamily="18" charset="0"/>
                          </a:rPr>
                        </m:ctrlPr>
                      </m:fPr>
                      <m:num>
                        <m:r>
                          <a:rPr lang="en-IN" sz="2000" b="1" i="1" smtClean="0">
                            <a:latin typeface="Cambria Math" panose="02040503050406030204" pitchFamily="18" charset="0"/>
                            <a:cs typeface="Times New Roman" pitchFamily="18" charset="0"/>
                          </a:rPr>
                          <m:t>𝑽</m:t>
                        </m:r>
                        <m:r>
                          <a:rPr lang="en-IN" sz="2000" b="1" i="1" smtClean="0">
                            <a:latin typeface="Cambria Math" panose="02040503050406030204" pitchFamily="18" charset="0"/>
                            <a:cs typeface="Times New Roman" pitchFamily="18" charset="0"/>
                          </a:rPr>
                          <m:t>𝟎</m:t>
                        </m:r>
                      </m:num>
                      <m:den>
                        <m:r>
                          <a:rPr lang="en-IN" sz="2000" b="1" i="1" smtClean="0">
                            <a:latin typeface="Cambria Math" panose="02040503050406030204" pitchFamily="18" charset="0"/>
                            <a:cs typeface="Times New Roman" pitchFamily="18" charset="0"/>
                          </a:rPr>
                          <m:t>𝑽𝒊𝒏</m:t>
                        </m:r>
                      </m:den>
                    </m:f>
                    <m:r>
                      <a:rPr lang="en-IN" sz="2000" b="1" i="1" smtClean="0">
                        <a:latin typeface="Cambria Math" panose="02040503050406030204" pitchFamily="18" charset="0"/>
                        <a:cs typeface="Times New Roman" pitchFamily="18" charset="0"/>
                      </a:rPr>
                      <m:t>= </m:t>
                    </m:r>
                    <m:f>
                      <m:fPr>
                        <m:ctrlPr>
                          <a:rPr lang="en-IN" sz="2000" b="1" i="1" smtClean="0">
                            <a:latin typeface="Cambria Math" panose="02040503050406030204" pitchFamily="18" charset="0"/>
                            <a:cs typeface="Times New Roman" pitchFamily="18" charset="0"/>
                          </a:rPr>
                        </m:ctrlPr>
                      </m:fPr>
                      <m:num>
                        <m:r>
                          <a:rPr lang="en-IN" sz="2000" b="1" i="1" smtClean="0">
                            <a:latin typeface="Cambria Math" panose="02040503050406030204" pitchFamily="18" charset="0"/>
                            <a:cs typeface="Times New Roman" pitchFamily="18" charset="0"/>
                          </a:rPr>
                          <m:t>𝟏</m:t>
                        </m:r>
                        <m:r>
                          <a:rPr lang="en-IN" sz="2000" b="1" i="1" smtClean="0">
                            <a:latin typeface="Cambria Math" panose="02040503050406030204" pitchFamily="18" charset="0"/>
                            <a:cs typeface="Times New Roman" pitchFamily="18" charset="0"/>
                          </a:rPr>
                          <m:t>+</m:t>
                        </m:r>
                        <m:r>
                          <a:rPr lang="en-IN" sz="2000" b="1" i="1" smtClean="0">
                            <a:latin typeface="Cambria Math" panose="02040503050406030204" pitchFamily="18" charset="0"/>
                            <a:cs typeface="Times New Roman" pitchFamily="18" charset="0"/>
                          </a:rPr>
                          <m:t>𝑫</m:t>
                        </m:r>
                      </m:num>
                      <m:den>
                        <m:r>
                          <a:rPr lang="en-IN" sz="2000" b="1" i="1" smtClean="0">
                            <a:latin typeface="Cambria Math" panose="02040503050406030204" pitchFamily="18" charset="0"/>
                            <a:cs typeface="Times New Roman" pitchFamily="18" charset="0"/>
                          </a:rPr>
                          <m:t>(</m:t>
                        </m:r>
                        <m:sSup>
                          <m:sSupPr>
                            <m:ctrlPr>
                              <a:rPr lang="en-IN" sz="2000" b="1" i="1" smtClean="0">
                                <a:latin typeface="Cambria Math" panose="02040503050406030204" pitchFamily="18" charset="0"/>
                                <a:cs typeface="Times New Roman" pitchFamily="18" charset="0"/>
                              </a:rPr>
                            </m:ctrlPr>
                          </m:sSupPr>
                          <m:e>
                            <m:r>
                              <a:rPr lang="en-IN" sz="2000" b="1" i="1" smtClean="0">
                                <a:latin typeface="Cambria Math" panose="02040503050406030204" pitchFamily="18" charset="0"/>
                                <a:cs typeface="Times New Roman" pitchFamily="18" charset="0"/>
                              </a:rPr>
                              <m:t>𝟏</m:t>
                            </m:r>
                            <m:r>
                              <a:rPr lang="en-IN" sz="2000" b="1" i="1" smtClean="0">
                                <a:latin typeface="Cambria Math" panose="02040503050406030204" pitchFamily="18" charset="0"/>
                                <a:cs typeface="Times New Roman" pitchFamily="18" charset="0"/>
                              </a:rPr>
                              <m:t>−</m:t>
                            </m:r>
                            <m:r>
                              <a:rPr lang="en-IN" sz="2000" b="1" i="1" smtClean="0">
                                <a:latin typeface="Cambria Math" panose="02040503050406030204" pitchFamily="18" charset="0"/>
                                <a:cs typeface="Times New Roman" pitchFamily="18" charset="0"/>
                              </a:rPr>
                              <m:t>𝑫</m:t>
                            </m:r>
                            <m:r>
                              <a:rPr lang="en-IN" sz="2000" b="1" i="1" smtClean="0">
                                <a:latin typeface="Cambria Math" panose="02040503050406030204" pitchFamily="18" charset="0"/>
                                <a:cs typeface="Times New Roman" pitchFamily="18" charset="0"/>
                              </a:rPr>
                              <m:t>)</m:t>
                            </m:r>
                          </m:e>
                          <m:sup>
                            <m:r>
                              <a:rPr lang="en-IN" sz="2000" b="1" i="1" smtClean="0">
                                <a:latin typeface="Cambria Math" panose="02040503050406030204" pitchFamily="18" charset="0"/>
                                <a:cs typeface="Times New Roman" pitchFamily="18" charset="0"/>
                              </a:rPr>
                              <m:t>𝟐</m:t>
                            </m:r>
                          </m:sup>
                        </m:sSup>
                      </m:den>
                    </m:f>
                    <m:r>
                      <a:rPr lang="en-IN" sz="2000" b="1" i="1" smtClean="0">
                        <a:latin typeface="Cambria Math" panose="02040503050406030204" pitchFamily="18" charset="0"/>
                        <a:cs typeface="Times New Roman" pitchFamily="18" charset="0"/>
                      </a:rPr>
                      <m:t>                                                              </m:t>
                    </m:r>
                    <m:r>
                      <a:rPr lang="en-IN" sz="2000" b="0" i="1" smtClean="0">
                        <a:latin typeface="Cambria Math" panose="02040503050406030204" pitchFamily="18" charset="0"/>
                        <a:cs typeface="Times New Roman" pitchFamily="18" charset="0"/>
                      </a:rPr>
                      <m:t>…</m:t>
                    </m:r>
                  </m:oMath>
                </a14:m>
                <a:r>
                  <a:rPr lang="en-IN" sz="2000" dirty="0">
                    <a:cs typeface="Times New Roman" pitchFamily="18" charset="0"/>
                  </a:rPr>
                  <a:t>(1)</a:t>
                </a:r>
              </a:p>
            </p:txBody>
          </p:sp>
        </mc:Choice>
        <mc:Fallback xmlns="">
          <p:sp>
            <p:nvSpPr>
              <p:cNvPr id="10" name="TextBox 9">
                <a:extLst>
                  <a:ext uri="{FF2B5EF4-FFF2-40B4-BE49-F238E27FC236}">
                    <a16:creationId xmlns:a16="http://schemas.microsoft.com/office/drawing/2014/main" id="{03BA3A74-BFE4-913F-B263-A69072C33891}"/>
                  </a:ext>
                </a:extLst>
              </p:cNvPr>
              <p:cNvSpPr txBox="1">
                <a:spLocks noRot="1" noChangeAspect="1" noMove="1" noResize="1" noEditPoints="1" noAdjustHandles="1" noChangeArrowheads="1" noChangeShapeType="1" noTextEdit="1"/>
              </p:cNvSpPr>
              <p:nvPr/>
            </p:nvSpPr>
            <p:spPr>
              <a:xfrm>
                <a:off x="685800" y="1668121"/>
                <a:ext cx="8077198" cy="576825"/>
              </a:xfrm>
              <a:prstGeom prst="rect">
                <a:avLst/>
              </a:prstGeom>
              <a:blipFill>
                <a:blip r:embed="rId5"/>
                <a:stretch>
                  <a:fillRect l="-831" b="-1064"/>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TotalTime>
  <Words>3613</Words>
  <Application>Microsoft Office PowerPoint</Application>
  <PresentationFormat>On-screen Show (4:3)</PresentationFormat>
  <Paragraphs>808</Paragraphs>
  <Slides>37</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Arial MT</vt:lpstr>
      <vt:lpstr>Calibri</vt:lpstr>
      <vt:lpstr>Calibri Light</vt:lpstr>
      <vt:lpstr>Cambria</vt:lpstr>
      <vt:lpstr>Cambria Math</vt:lpstr>
      <vt:lpstr>Georgia</vt:lpstr>
      <vt:lpstr>Times New Roman</vt:lpstr>
      <vt:lpstr>Wingdings</vt:lpstr>
      <vt:lpstr>Office Theme</vt:lpstr>
      <vt:lpstr>Visio.Drawing.11</vt:lpstr>
      <vt:lpstr>Department of Electrical &amp; Electronics Engineering   FUEL CELL BASED ULTRA-VOLTAGE GAIN BOOST CONVERTER FOR ELECTRIC VEHICLE APPLICATIONS </vt:lpstr>
      <vt:lpstr>Contents</vt:lpstr>
      <vt:lpstr>Abstract</vt:lpstr>
      <vt:lpstr>PowerPoint Presentation</vt:lpstr>
      <vt:lpstr>PowerPoint Presentation</vt:lpstr>
      <vt:lpstr>PowerPoint Presentation</vt:lpstr>
      <vt:lpstr>Mode 2:</vt:lpstr>
      <vt:lpstr>  </vt:lpstr>
      <vt:lpstr>  </vt:lpstr>
      <vt:lpstr>PowerPoint Presentation</vt:lpstr>
      <vt:lpstr>Components</vt:lpstr>
      <vt:lpstr>Simulink diagram</vt:lpstr>
      <vt:lpstr>Results</vt:lpstr>
      <vt:lpstr>Simulated Waveform of Output current (I0): </vt:lpstr>
      <vt:lpstr>Simulated waveforms of Switch voltages (VCHx , VCHy , VCHz ):</vt:lpstr>
      <vt:lpstr>   </vt:lpstr>
      <vt:lpstr>Simulated waveforms of Diode Currents (IDX  , IDY):</vt:lpstr>
      <vt:lpstr>Simulated waveforms of Inductor currents (ILX,ILY=ILZ): </vt:lpstr>
      <vt:lpstr>Simulated waveforms of capacitor voltage(VCX ): </vt:lpstr>
      <vt:lpstr>Performance of Proposed converter:</vt:lpstr>
      <vt:lpstr>PowerPoint Presentation</vt:lpstr>
      <vt:lpstr>Switch Voltage Stresses of Proposed converter:</vt:lpstr>
      <vt:lpstr>PowerPoint Presentation</vt:lpstr>
      <vt:lpstr>PowerPoint Presentation</vt:lpstr>
      <vt:lpstr>Comparison with the existing converter topologies:</vt:lpstr>
      <vt:lpstr>PowerPoint Presentation</vt:lpstr>
      <vt:lpstr>Comparison of Voltage Gain curves with existing converter topologies:</vt:lpstr>
      <vt:lpstr>Comparison of Output Voltage values with existing converter topologies:</vt:lpstr>
      <vt:lpstr>Comparison of Output Voltage curves with existing topologies:</vt:lpstr>
      <vt:lpstr>Observations from the Results</vt:lpstr>
      <vt:lpstr>Conclusions</vt:lpstr>
      <vt:lpstr>Applications</vt:lpstr>
      <vt:lpstr>Future scope</vt:lpstr>
      <vt:lpstr>References</vt:lpstr>
      <vt:lpstr>PowerPoint Presentation</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Baddam Bhargavi</cp:lastModifiedBy>
  <cp:revision>91</cp:revision>
  <dcterms:created xsi:type="dcterms:W3CDTF">2021-10-19T04:27:41Z</dcterms:created>
  <dcterms:modified xsi:type="dcterms:W3CDTF">2022-12-02T02:55:25Z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2021-04-30T00:00:00Z</vt:filetime>
  </property>
  <property fmtid="{D5CDD505-2E9C-101B-9397-08002B2CF9AE}" pid="3" name="LastSaved">
    <vt:filetime>2021-10-19T00:00:00Z</vt:filetime>
  </property>
</Properties>
</file>