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673f6d35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10673f6d35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pictures</a:t>
            </a:r>
            <a:endParaRPr/>
          </a:p>
        </p:txBody>
      </p:sp>
      <p:sp>
        <p:nvSpPr>
          <p:cNvPr id="58" name="Google Shape;58;g10673f6d35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69d59c7b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69d59c7b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69d59c7b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69d59c7b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673f6d35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673f6d35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673f6d35d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673f6d35d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69d59c7b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69d59c7b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689222e9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689222e9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Swasthik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689222e9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689222e9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swasthik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689222e9c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689222e9c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689222e9c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689222e9c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689222e9c_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689222e9c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Only">
  <p:cSld name="5_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45315" y="309482"/>
            <a:ext cx="78867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>
            <a:off x="345315" y="100098"/>
            <a:ext cx="117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Appendix</a:t>
            </a:r>
            <a:endParaRPr i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2" y="129643"/>
            <a:ext cx="345300" cy="7047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80A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4" name="Google Shape;54;p13"/>
          <p:cNvCxnSpPr/>
          <p:nvPr/>
        </p:nvCxnSpPr>
        <p:spPr>
          <a:xfrm flipH="1" rot="10800000">
            <a:off x="419294" y="834482"/>
            <a:ext cx="8225100" cy="21000"/>
          </a:xfrm>
          <a:prstGeom prst="straightConnector1">
            <a:avLst/>
          </a:prstGeom>
          <a:noFill/>
          <a:ln cap="flat" cmpd="sng" w="12700">
            <a:solidFill>
              <a:srgbClr val="0B0B0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.jpg"/><Relationship Id="rId6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21.png"/><Relationship Id="rId5" Type="http://schemas.openxmlformats.org/officeDocument/2006/relationships/image" Target="../media/image14.png"/><Relationship Id="rId6" Type="http://schemas.openxmlformats.org/officeDocument/2006/relationships/image" Target="../media/image19.png"/><Relationship Id="rId7" Type="http://schemas.openxmlformats.org/officeDocument/2006/relationships/image" Target="../media/image18.png"/><Relationship Id="rId8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558431"/>
            <a:ext cx="8520600" cy="15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en-GB"/>
              <a:t>Title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31753"/>
            <a:ext cx="9143999" cy="50799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7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62" name="Google Shape;62;p14"/>
          <p:cNvSpPr/>
          <p:nvPr/>
        </p:nvSpPr>
        <p:spPr>
          <a:xfrm>
            <a:off x="0" y="360048"/>
            <a:ext cx="9144000" cy="11058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>
              <a:alpha val="64709"/>
            </a:schemeClr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dk1"/>
                </a:solidFill>
              </a:rPr>
              <a:t>DSC RE-ACTIVATION CAMPAIGN</a:t>
            </a:r>
            <a:endParaRPr b="1" sz="36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</a:rPr>
              <a:t>“Our donors, closer than ever”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3600" u="none" cap="none" strike="noStrike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65775" y="3407750"/>
            <a:ext cx="9144000" cy="1704000"/>
          </a:xfrm>
          <a:prstGeom prst="rect">
            <a:avLst/>
          </a:prstGeom>
          <a:solidFill>
            <a:schemeClr val="lt1">
              <a:alpha val="64709"/>
            </a:schemeClr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57104" y="4771829"/>
            <a:ext cx="1941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chemeClr val="dk1"/>
                </a:solidFill>
              </a:rPr>
              <a:t>Maria Arques</a:t>
            </a:r>
            <a:endParaRPr sz="1650"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274521" y="4771837"/>
            <a:ext cx="2046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rgbClr val="242424"/>
                </a:solidFill>
              </a:rPr>
              <a:t>Vinay Rajagopalan</a:t>
            </a:r>
            <a:endParaRPr sz="1650"/>
          </a:p>
        </p:txBody>
      </p:sp>
      <p:sp>
        <p:nvSpPr>
          <p:cNvPr id="66" name="Google Shape;66;p14"/>
          <p:cNvSpPr txBox="1"/>
          <p:nvPr/>
        </p:nvSpPr>
        <p:spPr>
          <a:xfrm>
            <a:off x="2115725" y="4771825"/>
            <a:ext cx="2158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650">
                <a:solidFill>
                  <a:srgbClr val="242424"/>
                </a:solidFill>
              </a:rPr>
              <a:t>Swasthik Vellingiri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7" name="Google Shape;67;p14"/>
          <p:cNvCxnSpPr>
            <a:stCxn id="64" idx="3"/>
            <a:endCxn id="64" idx="3"/>
          </p:cNvCxnSpPr>
          <p:nvPr/>
        </p:nvCxnSpPr>
        <p:spPr>
          <a:xfrm>
            <a:off x="2298704" y="4944929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080B4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4"/>
          <p:cNvSpPr/>
          <p:nvPr/>
        </p:nvSpPr>
        <p:spPr>
          <a:xfrm>
            <a:off x="2631800" y="3625100"/>
            <a:ext cx="837000" cy="1015200"/>
          </a:xfrm>
          <a:prstGeom prst="ellipse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38" scaled="0"/>
          </a:gradFill>
          <a:ln cap="flat" cmpd="sng" w="9525">
            <a:solidFill>
              <a:srgbClr val="0B0B0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4836925" y="3625100"/>
            <a:ext cx="837000" cy="1015200"/>
          </a:xfrm>
          <a:prstGeom prst="ellipse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38" scaled="0"/>
          </a:gradFill>
          <a:ln cap="flat" cmpd="sng" w="9525">
            <a:solidFill>
              <a:srgbClr val="0B0B0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852365" y="3842186"/>
            <a:ext cx="1674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MVS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Consulting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750" y="3526250"/>
            <a:ext cx="924000" cy="1212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4138" y="3526247"/>
            <a:ext cx="1002570" cy="1212900"/>
          </a:xfrm>
          <a:prstGeom prst="rect">
            <a:avLst/>
          </a:prstGeom>
          <a:noFill/>
          <a:ln cap="flat" cmpd="sng" w="9525">
            <a:solidFill>
              <a:srgbClr val="0B0B0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pic>
      <p:pic>
        <p:nvPicPr>
          <p:cNvPr id="73" name="Google Shape;7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8300" y="3523050"/>
            <a:ext cx="924000" cy="1219275"/>
          </a:xfrm>
          <a:prstGeom prst="rect">
            <a:avLst/>
          </a:prstGeom>
          <a:noFill/>
          <a:ln cap="flat" cmpd="sng" w="9525">
            <a:solidFill>
              <a:srgbClr val="0B0B0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APPENDIX GRAPHS 1 -CLIENT PROFILE</a:t>
            </a:r>
            <a:endParaRPr/>
          </a:p>
        </p:txBody>
      </p:sp>
      <p:pic>
        <p:nvPicPr>
          <p:cNvPr descr="image" id="236" name="Google Shape;2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50" y="1145225"/>
            <a:ext cx="4270062" cy="3104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7" name="Google Shape;2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45225"/>
            <a:ext cx="4430376" cy="31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APPENDIX GRAPHS 2 -CLIENT PROFILE</a:t>
            </a:r>
            <a:endParaRPr/>
          </a:p>
        </p:txBody>
      </p:sp>
      <p:pic>
        <p:nvPicPr>
          <p:cNvPr descr="image" id="243" name="Google Shape;2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75" y="1173925"/>
            <a:ext cx="4267825" cy="30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4" name="Google Shape;2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8013" y="1173925"/>
            <a:ext cx="4584937" cy="30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 flipH="1">
            <a:off x="6421348" y="2456901"/>
            <a:ext cx="1790400" cy="5292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" name="Google Shape;79;p15"/>
          <p:cNvGrpSpPr/>
          <p:nvPr/>
        </p:nvGrpSpPr>
        <p:grpSpPr>
          <a:xfrm>
            <a:off x="499539" y="490324"/>
            <a:ext cx="8144903" cy="3977731"/>
            <a:chOff x="326400" y="409051"/>
            <a:chExt cx="8424600" cy="3638612"/>
          </a:xfrm>
        </p:grpSpPr>
        <p:sp>
          <p:nvSpPr>
            <p:cNvPr id="80" name="Google Shape;80;p15"/>
            <p:cNvSpPr/>
            <p:nvPr/>
          </p:nvSpPr>
          <p:spPr>
            <a:xfrm flipH="1">
              <a:off x="6489974" y="2025152"/>
              <a:ext cx="1846800" cy="546600"/>
            </a:xfrm>
            <a:prstGeom prst="rect">
              <a:avLst/>
            </a:prstGeom>
            <a:solidFill>
              <a:srgbClr val="202C58">
                <a:alpha val="749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572002" y="3004600"/>
              <a:ext cx="1803300" cy="464400"/>
            </a:xfrm>
            <a:prstGeom prst="rect">
              <a:avLst/>
            </a:prstGeom>
            <a:solidFill>
              <a:srgbClr val="FFFFFF">
                <a:alpha val="89800"/>
              </a:srgbClr>
            </a:solidFill>
            <a:ln cap="flat" cmpd="sng" w="25400">
              <a:solidFill>
                <a:srgbClr val="4A66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50"/>
                <a:t>7 countries</a:t>
              </a:r>
              <a:endParaRPr b="1" sz="150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6560475" y="3004600"/>
              <a:ext cx="1705800" cy="464400"/>
            </a:xfrm>
            <a:prstGeom prst="rect">
              <a:avLst/>
            </a:prstGeom>
            <a:solidFill>
              <a:srgbClr val="FFFFFF">
                <a:alpha val="89800"/>
              </a:srgbClr>
            </a:solidFill>
            <a:ln cap="flat" cmpd="sng" w="25400">
              <a:solidFill>
                <a:srgbClr val="4A66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50"/>
                <a:t>20 M users</a:t>
              </a:r>
              <a:endParaRPr b="1" sz="1500"/>
            </a:p>
          </p:txBody>
        </p:sp>
        <p:grpSp>
          <p:nvGrpSpPr>
            <p:cNvPr id="83" name="Google Shape;83;p15"/>
            <p:cNvGrpSpPr/>
            <p:nvPr/>
          </p:nvGrpSpPr>
          <p:grpSpPr>
            <a:xfrm>
              <a:off x="326400" y="409051"/>
              <a:ext cx="8424600" cy="3638612"/>
              <a:chOff x="1829025" y="1690688"/>
              <a:chExt cx="8424600" cy="3638612"/>
            </a:xfrm>
          </p:grpSpPr>
          <p:sp>
            <p:nvSpPr>
              <p:cNvPr id="84" name="Google Shape;84;p15"/>
              <p:cNvSpPr/>
              <p:nvPr/>
            </p:nvSpPr>
            <p:spPr>
              <a:xfrm>
                <a:off x="2214634" y="4199749"/>
                <a:ext cx="7698600" cy="600300"/>
              </a:xfrm>
              <a:prstGeom prst="rect">
                <a:avLst/>
              </a:prstGeom>
              <a:solidFill>
                <a:srgbClr val="FFFFFF"/>
              </a:solidFill>
              <a:ln cap="flat" cmpd="sng" w="25400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1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214634" y="2208601"/>
                <a:ext cx="7716900" cy="636000"/>
              </a:xfrm>
              <a:prstGeom prst="rect">
                <a:avLst/>
              </a:prstGeom>
              <a:solidFill>
                <a:srgbClr val="FFFFFF"/>
              </a:solidFill>
              <a:ln cap="flat" cmpd="sng" w="25400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1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334146" y="2336478"/>
                <a:ext cx="398400" cy="367200"/>
              </a:xfrm>
              <a:prstGeom prst="ellipse">
                <a:avLst/>
              </a:prstGeom>
              <a:solidFill>
                <a:srgbClr val="FFAB40"/>
              </a:solidFill>
              <a:ln cap="flat" cmpd="sng" w="12700">
                <a:solidFill>
                  <a:srgbClr val="FFAB40">
                    <a:alpha val="8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GB" sz="105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0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5"/>
              <p:cNvSpPr txBox="1"/>
              <p:nvPr/>
            </p:nvSpPr>
            <p:spPr>
              <a:xfrm>
                <a:off x="2358743" y="4311085"/>
                <a:ext cx="2227500" cy="295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GB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Impact </a:t>
                </a:r>
                <a:endParaRPr b="1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4022650" y="2291238"/>
                <a:ext cx="5850900" cy="443400"/>
              </a:xfrm>
              <a:prstGeom prst="rect">
                <a:avLst/>
              </a:prstGeom>
              <a:solidFill>
                <a:srgbClr val="FFFFFF">
                  <a:alpha val="89800"/>
                </a:srgbClr>
              </a:solidFill>
              <a:ln cap="flat" cmpd="sng" w="25400">
                <a:solidFill>
                  <a:srgbClr val="FFAB4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050"/>
                  <a:t>Take advantage of all the given information: donors, campaign and gifts </a:t>
                </a:r>
                <a:endParaRPr b="1" sz="1050"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4915026" y="4291588"/>
                <a:ext cx="1438200" cy="464400"/>
              </a:xfrm>
              <a:prstGeom prst="rect">
                <a:avLst/>
              </a:prstGeom>
              <a:solidFill>
                <a:srgbClr val="FFFFFF">
                  <a:alpha val="89800"/>
                </a:srgbClr>
              </a:solidFill>
              <a:ln cap="flat" cmpd="sng" w="25400">
                <a:solidFill>
                  <a:srgbClr val="4A66A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500"/>
                  <a:t>9.573,32$ profit</a:t>
                </a:r>
                <a:endParaRPr b="1" sz="1500"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1829025" y="1690688"/>
                <a:ext cx="8424600" cy="464400"/>
              </a:xfrm>
              <a:prstGeom prst="roundRect">
                <a:avLst>
                  <a:gd fmla="val 16667" name="adj"/>
                </a:avLst>
              </a:pr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5"/>
              <p:cNvSpPr txBox="1"/>
              <p:nvPr/>
            </p:nvSpPr>
            <p:spPr>
              <a:xfrm>
                <a:off x="2111333" y="1752644"/>
                <a:ext cx="2252700" cy="38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GB" sz="21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Key issue</a:t>
                </a:r>
                <a:endParaRPr b="1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4177195" y="1790043"/>
                <a:ext cx="5884500" cy="319200"/>
              </a:xfrm>
              <a:prstGeom prst="rect">
                <a:avLst/>
              </a:prstGeom>
              <a:solidFill>
                <a:srgbClr val="FFFFFF">
                  <a:alpha val="89800"/>
                </a:srgbClr>
              </a:solidFill>
              <a:ln cap="flat" cmpd="sng" w="25400">
                <a:solidFill>
                  <a:srgbClr val="FFAB4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/>
                  <a:t>DSC is having loses, they are not able to identify potential donors 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Lupa" id="93" name="Google Shape;93;p1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846464" y="1710616"/>
                <a:ext cx="529738" cy="39093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4" name="Google Shape;94;p15"/>
              <p:cNvSpPr/>
              <p:nvPr/>
            </p:nvSpPr>
            <p:spPr>
              <a:xfrm>
                <a:off x="1834876" y="4879300"/>
                <a:ext cx="8412900" cy="450000"/>
              </a:xfrm>
              <a:prstGeom prst="roundRect">
                <a:avLst>
                  <a:gd fmla="val 16667" name="adj"/>
                </a:avLst>
              </a:pr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5"/>
              <p:cNvSpPr txBox="1"/>
              <p:nvPr/>
            </p:nvSpPr>
            <p:spPr>
              <a:xfrm>
                <a:off x="2214627" y="4909018"/>
                <a:ext cx="2252700" cy="38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GB" sz="21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Main goal</a:t>
                </a:r>
                <a:endParaRPr b="1" i="0" sz="2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4177198" y="4927107"/>
                <a:ext cx="5884500" cy="319200"/>
              </a:xfrm>
              <a:prstGeom prst="rect">
                <a:avLst/>
              </a:prstGeom>
              <a:solidFill>
                <a:srgbClr val="FFFFFF">
                  <a:alpha val="89800"/>
                </a:srgbClr>
              </a:solidFill>
              <a:ln cap="flat" cmpd="sng" w="25400">
                <a:solidFill>
                  <a:srgbClr val="FFAB4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/>
                  <a:t>Maximize DSC profit by identifying potential donors</a:t>
                </a: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328771" y="4303872"/>
                <a:ext cx="368100" cy="316200"/>
              </a:xfrm>
              <a:prstGeom prst="ellipse">
                <a:avLst/>
              </a:prstGeom>
              <a:solidFill>
                <a:srgbClr val="FFAB40"/>
              </a:solidFill>
              <a:ln cap="flat" cmpd="sng" w="12700">
                <a:solidFill>
                  <a:srgbClr val="FFAB4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GB" sz="105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i="0" sz="10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214635" y="2905755"/>
                <a:ext cx="7698600" cy="1214700"/>
              </a:xfrm>
              <a:prstGeom prst="rect">
                <a:avLst/>
              </a:prstGeom>
              <a:solidFill>
                <a:srgbClr val="FFFFFF"/>
              </a:solidFill>
              <a:ln cap="flat" cmpd="sng" w="25400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1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5"/>
              <p:cNvSpPr txBox="1"/>
              <p:nvPr/>
            </p:nvSpPr>
            <p:spPr>
              <a:xfrm>
                <a:off x="2214634" y="3125323"/>
                <a:ext cx="2227500" cy="50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GB" sz="15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Strategy</a:t>
                </a:r>
                <a:endParaRPr b="1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340063" y="3320995"/>
                <a:ext cx="386700" cy="340200"/>
              </a:xfrm>
              <a:prstGeom prst="ellipse">
                <a:avLst/>
              </a:prstGeom>
              <a:solidFill>
                <a:srgbClr val="FFAB40"/>
              </a:solidFill>
              <a:ln cap="flat" cmpd="sng" w="12700">
                <a:solidFill>
                  <a:srgbClr val="FFAB4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GB" sz="105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b="0" i="0" sz="10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Trofeo" id="101" name="Google Shape;101;p1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882996" y="4924654"/>
                <a:ext cx="456704" cy="36908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2" name="Google Shape;102;p15"/>
              <p:cNvSpPr txBox="1"/>
              <p:nvPr/>
            </p:nvSpPr>
            <p:spPr>
              <a:xfrm>
                <a:off x="2214634" y="2394859"/>
                <a:ext cx="2227500" cy="26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300"/>
                  <a:t>Identification</a:t>
                </a:r>
                <a:endParaRPr b="1" i="0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3" name="Google Shape;103;p15"/>
          <p:cNvSpPr/>
          <p:nvPr/>
        </p:nvSpPr>
        <p:spPr>
          <a:xfrm>
            <a:off x="5257810" y="3335952"/>
            <a:ext cx="1390500" cy="5076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25400">
            <a:solidFill>
              <a:srgbClr val="4A66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23.56% profit improvement</a:t>
            </a:r>
            <a:endParaRPr b="1" sz="1500"/>
          </a:p>
        </p:txBody>
      </p:sp>
      <p:sp>
        <p:nvSpPr>
          <p:cNvPr id="104" name="Google Shape;104;p15"/>
          <p:cNvSpPr/>
          <p:nvPr/>
        </p:nvSpPr>
        <p:spPr>
          <a:xfrm>
            <a:off x="2554950" y="2678849"/>
            <a:ext cx="5656800" cy="3777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25400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/>
              <a:t>What are the </a:t>
            </a:r>
            <a:r>
              <a:rPr b="1" lang="en-GB" sz="1050"/>
              <a:t>characteristics</a:t>
            </a:r>
            <a:r>
              <a:rPr b="1" lang="en-GB" sz="1050"/>
              <a:t> of the future potential donors?</a:t>
            </a:r>
            <a:endParaRPr b="1" sz="1050"/>
          </a:p>
        </p:txBody>
      </p:sp>
      <p:sp>
        <p:nvSpPr>
          <p:cNvPr id="105" name="Google Shape;105;p15"/>
          <p:cNvSpPr/>
          <p:nvPr/>
        </p:nvSpPr>
        <p:spPr>
          <a:xfrm>
            <a:off x="2554950" y="1914599"/>
            <a:ext cx="5656800" cy="3777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25400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/>
              <a:t>Model creation</a:t>
            </a:r>
            <a:endParaRPr b="1" sz="1050"/>
          </a:p>
        </p:txBody>
      </p:sp>
      <p:sp>
        <p:nvSpPr>
          <p:cNvPr id="106" name="Google Shape;106;p15"/>
          <p:cNvSpPr/>
          <p:nvPr/>
        </p:nvSpPr>
        <p:spPr>
          <a:xfrm>
            <a:off x="4572000" y="2315538"/>
            <a:ext cx="240300" cy="327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311700" y="98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-GB" u="sng"/>
              <a:t>Information used to make predictions</a:t>
            </a:r>
            <a:endParaRPr b="1" u="sng"/>
          </a:p>
        </p:txBody>
      </p:sp>
      <p:grpSp>
        <p:nvGrpSpPr>
          <p:cNvPr id="112" name="Google Shape;112;p16"/>
          <p:cNvGrpSpPr/>
          <p:nvPr/>
        </p:nvGrpSpPr>
        <p:grpSpPr>
          <a:xfrm>
            <a:off x="450621" y="821537"/>
            <a:ext cx="7846168" cy="3136477"/>
            <a:chOff x="385883" y="1468193"/>
            <a:chExt cx="8133273" cy="3478404"/>
          </a:xfrm>
        </p:grpSpPr>
        <p:sp>
          <p:nvSpPr>
            <p:cNvPr id="113" name="Google Shape;113;p16"/>
            <p:cNvSpPr/>
            <p:nvPr/>
          </p:nvSpPr>
          <p:spPr>
            <a:xfrm>
              <a:off x="1493520" y="1640282"/>
              <a:ext cx="6738600" cy="883500"/>
            </a:xfrm>
            <a:prstGeom prst="rect">
              <a:avLst/>
            </a:prstGeom>
            <a:solidFill>
              <a:srgbClr val="C2C2C2"/>
            </a:solidFill>
            <a:ln cap="flat" cmpd="sng" w="25400">
              <a:solidFill>
                <a:srgbClr val="080A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sz="16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-GB" sz="1600">
                  <a:solidFill>
                    <a:schemeClr val="dk1"/>
                  </a:solidFill>
                </a:rPr>
                <a:t>Donors personal information </a:t>
              </a:r>
              <a:endParaRPr sz="16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600">
                  <a:solidFill>
                    <a:schemeClr val="dk1"/>
                  </a:solidFill>
                </a:rPr>
                <a:t>(gender, region, age…)</a:t>
              </a:r>
              <a:endParaRPr sz="1600">
                <a:solidFill>
                  <a:schemeClr val="dk1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7777391" y="1468193"/>
              <a:ext cx="741765" cy="741765"/>
            </a:xfrm>
            <a:custGeom>
              <a:rect b="b" l="l" r="r" t="t"/>
              <a:pathLst>
                <a:path extrusionOk="0" h="3223" w="3223">
                  <a:moveTo>
                    <a:pt x="0" y="1611"/>
                  </a:moveTo>
                  <a:lnTo>
                    <a:pt x="0" y="1611"/>
                  </a:lnTo>
                  <a:cubicBezTo>
                    <a:pt x="0" y="721"/>
                    <a:pt x="722" y="0"/>
                    <a:pt x="1612" y="0"/>
                  </a:cubicBezTo>
                  <a:cubicBezTo>
                    <a:pt x="2502" y="0"/>
                    <a:pt x="3223" y="721"/>
                    <a:pt x="3223" y="1611"/>
                  </a:cubicBezTo>
                  <a:cubicBezTo>
                    <a:pt x="3223" y="2501"/>
                    <a:pt x="2502" y="3223"/>
                    <a:pt x="1612" y="3223"/>
                  </a:cubicBezTo>
                  <a:cubicBezTo>
                    <a:pt x="722" y="3223"/>
                    <a:pt x="0" y="2501"/>
                    <a:pt x="0" y="161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7931198" y="1651641"/>
              <a:ext cx="490818" cy="421791"/>
            </a:xfrm>
            <a:custGeom>
              <a:rect b="b" l="l" r="r" t="t"/>
              <a:pathLst>
                <a:path extrusionOk="0" h="1832" w="2132">
                  <a:moveTo>
                    <a:pt x="1811" y="0"/>
                  </a:moveTo>
                  <a:lnTo>
                    <a:pt x="1811" y="0"/>
                  </a:lnTo>
                  <a:lnTo>
                    <a:pt x="767" y="1241"/>
                  </a:lnTo>
                  <a:lnTo>
                    <a:pt x="269" y="823"/>
                  </a:lnTo>
                  <a:lnTo>
                    <a:pt x="0" y="1143"/>
                  </a:lnTo>
                  <a:lnTo>
                    <a:pt x="817" y="1832"/>
                  </a:lnTo>
                  <a:lnTo>
                    <a:pt x="2132" y="270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1493520" y="2823781"/>
              <a:ext cx="6738600" cy="883500"/>
            </a:xfrm>
            <a:prstGeom prst="rect">
              <a:avLst/>
            </a:prstGeom>
            <a:solidFill>
              <a:srgbClr val="C2C2C2"/>
            </a:solidFill>
            <a:ln cap="flat" cmpd="sng" w="25400">
              <a:solidFill>
                <a:srgbClr val="080A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-GB" sz="1600">
                  <a:solidFill>
                    <a:schemeClr val="dk1"/>
                  </a:solidFill>
                </a:rPr>
                <a:t>Donation information </a:t>
              </a:r>
              <a:endParaRPr sz="16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600">
                  <a:solidFill>
                    <a:schemeClr val="dk1"/>
                  </a:solidFill>
                </a:rPr>
                <a:t>(amount donated for each campaign by donor)</a:t>
              </a:r>
              <a:endParaRPr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7777391" y="2651692"/>
              <a:ext cx="741765" cy="741765"/>
            </a:xfrm>
            <a:custGeom>
              <a:rect b="b" l="l" r="r" t="t"/>
              <a:pathLst>
                <a:path extrusionOk="0" h="3223" w="3223">
                  <a:moveTo>
                    <a:pt x="0" y="1611"/>
                  </a:moveTo>
                  <a:lnTo>
                    <a:pt x="0" y="1611"/>
                  </a:lnTo>
                  <a:cubicBezTo>
                    <a:pt x="0" y="721"/>
                    <a:pt x="722" y="0"/>
                    <a:pt x="1612" y="0"/>
                  </a:cubicBezTo>
                  <a:cubicBezTo>
                    <a:pt x="2502" y="0"/>
                    <a:pt x="3223" y="721"/>
                    <a:pt x="3223" y="1611"/>
                  </a:cubicBezTo>
                  <a:cubicBezTo>
                    <a:pt x="3223" y="2501"/>
                    <a:pt x="2502" y="3223"/>
                    <a:pt x="1612" y="3223"/>
                  </a:cubicBezTo>
                  <a:cubicBezTo>
                    <a:pt x="722" y="3223"/>
                    <a:pt x="0" y="2501"/>
                    <a:pt x="0" y="161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7931198" y="2835140"/>
              <a:ext cx="490818" cy="421791"/>
            </a:xfrm>
            <a:custGeom>
              <a:rect b="b" l="l" r="r" t="t"/>
              <a:pathLst>
                <a:path extrusionOk="0" h="1832" w="2132">
                  <a:moveTo>
                    <a:pt x="1811" y="0"/>
                  </a:moveTo>
                  <a:lnTo>
                    <a:pt x="1811" y="0"/>
                  </a:lnTo>
                  <a:lnTo>
                    <a:pt x="767" y="1241"/>
                  </a:lnTo>
                  <a:lnTo>
                    <a:pt x="269" y="823"/>
                  </a:lnTo>
                  <a:lnTo>
                    <a:pt x="0" y="1143"/>
                  </a:lnTo>
                  <a:lnTo>
                    <a:pt x="817" y="1832"/>
                  </a:lnTo>
                  <a:lnTo>
                    <a:pt x="2132" y="270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1493520" y="4007280"/>
              <a:ext cx="6738600" cy="883500"/>
            </a:xfrm>
            <a:prstGeom prst="rect">
              <a:avLst/>
            </a:prstGeom>
            <a:solidFill>
              <a:srgbClr val="C2C2C2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Campaign Information </a:t>
              </a: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(Donors who received the letters during the previous campaigns)</a:t>
              </a: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7777391" y="3835191"/>
              <a:ext cx="741765" cy="741765"/>
            </a:xfrm>
            <a:custGeom>
              <a:rect b="b" l="l" r="r" t="t"/>
              <a:pathLst>
                <a:path extrusionOk="0" h="3223" w="3223">
                  <a:moveTo>
                    <a:pt x="0" y="1611"/>
                  </a:moveTo>
                  <a:lnTo>
                    <a:pt x="0" y="1611"/>
                  </a:lnTo>
                  <a:cubicBezTo>
                    <a:pt x="0" y="721"/>
                    <a:pt x="722" y="0"/>
                    <a:pt x="1612" y="0"/>
                  </a:cubicBezTo>
                  <a:cubicBezTo>
                    <a:pt x="2502" y="0"/>
                    <a:pt x="3223" y="721"/>
                    <a:pt x="3223" y="1611"/>
                  </a:cubicBezTo>
                  <a:cubicBezTo>
                    <a:pt x="3223" y="2501"/>
                    <a:pt x="2502" y="3223"/>
                    <a:pt x="1612" y="3223"/>
                  </a:cubicBezTo>
                  <a:cubicBezTo>
                    <a:pt x="722" y="3223"/>
                    <a:pt x="0" y="2501"/>
                    <a:pt x="0" y="161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7931198" y="4018639"/>
              <a:ext cx="490818" cy="421791"/>
            </a:xfrm>
            <a:custGeom>
              <a:rect b="b" l="l" r="r" t="t"/>
              <a:pathLst>
                <a:path extrusionOk="0" h="1832" w="2132">
                  <a:moveTo>
                    <a:pt x="1811" y="0"/>
                  </a:moveTo>
                  <a:lnTo>
                    <a:pt x="1811" y="0"/>
                  </a:lnTo>
                  <a:lnTo>
                    <a:pt x="767" y="1241"/>
                  </a:lnTo>
                  <a:lnTo>
                    <a:pt x="269" y="823"/>
                  </a:lnTo>
                  <a:lnTo>
                    <a:pt x="0" y="1143"/>
                  </a:lnTo>
                  <a:lnTo>
                    <a:pt x="817" y="1832"/>
                  </a:lnTo>
                  <a:lnTo>
                    <a:pt x="2132" y="270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385883" y="1579920"/>
              <a:ext cx="986700" cy="987000"/>
            </a:xfrm>
            <a:prstGeom prst="ellipse">
              <a:avLst/>
            </a:prstGeom>
            <a:solidFill>
              <a:srgbClr val="FFAB40">
                <a:alpha val="80000"/>
              </a:srgbClr>
            </a:solidFill>
            <a:ln cap="flat" cmpd="sng" w="25400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385883" y="2777571"/>
              <a:ext cx="986400" cy="972000"/>
            </a:xfrm>
            <a:prstGeom prst="ellipse">
              <a:avLst/>
            </a:prstGeom>
            <a:solidFill>
              <a:srgbClr val="FFAB40">
                <a:alpha val="80000"/>
              </a:srgbClr>
            </a:solidFill>
            <a:ln cap="flat" cmpd="sng" w="25400">
              <a:solidFill>
                <a:srgbClr val="FFAB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385883" y="3960198"/>
              <a:ext cx="986399" cy="986399"/>
            </a:xfrm>
            <a:custGeom>
              <a:rect b="b" l="l" r="r" t="t"/>
              <a:pathLst>
                <a:path extrusionOk="0" h="3222" w="3223">
                  <a:moveTo>
                    <a:pt x="1612" y="0"/>
                  </a:moveTo>
                  <a:lnTo>
                    <a:pt x="1612" y="0"/>
                  </a:lnTo>
                  <a:cubicBezTo>
                    <a:pt x="722" y="0"/>
                    <a:pt x="0" y="721"/>
                    <a:pt x="0" y="1611"/>
                  </a:cubicBezTo>
                  <a:cubicBezTo>
                    <a:pt x="0" y="2501"/>
                    <a:pt x="722" y="3222"/>
                    <a:pt x="1612" y="3222"/>
                  </a:cubicBezTo>
                  <a:cubicBezTo>
                    <a:pt x="2502" y="3222"/>
                    <a:pt x="3223" y="2501"/>
                    <a:pt x="3223" y="1611"/>
                  </a:cubicBezTo>
                  <a:cubicBezTo>
                    <a:pt x="3223" y="721"/>
                    <a:pt x="2502" y="0"/>
                    <a:pt x="1612" y="0"/>
                  </a:cubicBezTo>
                  <a:close/>
                </a:path>
              </a:pathLst>
            </a:custGeom>
            <a:solidFill>
              <a:srgbClr val="FFAB40">
                <a:alpha val="80000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25" name="Google Shape;1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873" y="1019424"/>
            <a:ext cx="676237" cy="67623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/>
          <p:nvPr/>
        </p:nvSpPr>
        <p:spPr>
          <a:xfrm>
            <a:off x="606379" y="2188352"/>
            <a:ext cx="653216" cy="430353"/>
          </a:xfrm>
          <a:custGeom>
            <a:rect b="b" l="l" r="r" t="t"/>
            <a:pathLst>
              <a:path extrusionOk="0" h="1320" w="2146">
                <a:moveTo>
                  <a:pt x="2003" y="1176"/>
                </a:moveTo>
                <a:lnTo>
                  <a:pt x="2003" y="1176"/>
                </a:lnTo>
                <a:lnTo>
                  <a:pt x="143" y="1176"/>
                </a:lnTo>
                <a:lnTo>
                  <a:pt x="143" y="144"/>
                </a:lnTo>
                <a:lnTo>
                  <a:pt x="2003" y="144"/>
                </a:lnTo>
                <a:lnTo>
                  <a:pt x="2003" y="1176"/>
                </a:lnTo>
                <a:close/>
                <a:moveTo>
                  <a:pt x="2074" y="0"/>
                </a:moveTo>
                <a:lnTo>
                  <a:pt x="2074" y="0"/>
                </a:lnTo>
                <a:lnTo>
                  <a:pt x="71" y="0"/>
                </a:lnTo>
                <a:cubicBezTo>
                  <a:pt x="32" y="0"/>
                  <a:pt x="0" y="33"/>
                  <a:pt x="0" y="72"/>
                </a:cubicBezTo>
                <a:lnTo>
                  <a:pt x="0" y="1248"/>
                </a:lnTo>
                <a:cubicBezTo>
                  <a:pt x="0" y="1288"/>
                  <a:pt x="32" y="1320"/>
                  <a:pt x="71" y="1320"/>
                </a:cubicBezTo>
                <a:lnTo>
                  <a:pt x="2074" y="1320"/>
                </a:lnTo>
                <a:cubicBezTo>
                  <a:pt x="2114" y="1320"/>
                  <a:pt x="2146" y="1288"/>
                  <a:pt x="2146" y="1248"/>
                </a:cubicBezTo>
                <a:lnTo>
                  <a:pt x="2146" y="72"/>
                </a:lnTo>
                <a:cubicBezTo>
                  <a:pt x="2146" y="33"/>
                  <a:pt x="2114" y="0"/>
                  <a:pt x="2074" y="0"/>
                </a:cubicBezTo>
                <a:close/>
                <a:moveTo>
                  <a:pt x="1611" y="777"/>
                </a:moveTo>
                <a:lnTo>
                  <a:pt x="1611" y="777"/>
                </a:lnTo>
                <a:cubicBezTo>
                  <a:pt x="1547" y="777"/>
                  <a:pt x="1494" y="725"/>
                  <a:pt x="1494" y="660"/>
                </a:cubicBezTo>
                <a:cubicBezTo>
                  <a:pt x="1494" y="596"/>
                  <a:pt x="1547" y="543"/>
                  <a:pt x="1611" y="543"/>
                </a:cubicBezTo>
                <a:cubicBezTo>
                  <a:pt x="1676" y="543"/>
                  <a:pt x="1728" y="596"/>
                  <a:pt x="1728" y="660"/>
                </a:cubicBezTo>
                <a:cubicBezTo>
                  <a:pt x="1728" y="725"/>
                  <a:pt x="1676" y="777"/>
                  <a:pt x="1611" y="777"/>
                </a:cubicBezTo>
                <a:close/>
                <a:moveTo>
                  <a:pt x="1073" y="981"/>
                </a:moveTo>
                <a:lnTo>
                  <a:pt x="1073" y="981"/>
                </a:lnTo>
                <a:cubicBezTo>
                  <a:pt x="915" y="981"/>
                  <a:pt x="787" y="837"/>
                  <a:pt x="787" y="660"/>
                </a:cubicBezTo>
                <a:cubicBezTo>
                  <a:pt x="787" y="483"/>
                  <a:pt x="915" y="340"/>
                  <a:pt x="1073" y="340"/>
                </a:cubicBezTo>
                <a:cubicBezTo>
                  <a:pt x="1230" y="340"/>
                  <a:pt x="1358" y="483"/>
                  <a:pt x="1358" y="660"/>
                </a:cubicBezTo>
                <a:cubicBezTo>
                  <a:pt x="1358" y="837"/>
                  <a:pt x="1230" y="981"/>
                  <a:pt x="1073" y="981"/>
                </a:cubicBezTo>
                <a:close/>
                <a:moveTo>
                  <a:pt x="534" y="777"/>
                </a:moveTo>
                <a:lnTo>
                  <a:pt x="534" y="777"/>
                </a:lnTo>
                <a:cubicBezTo>
                  <a:pt x="470" y="777"/>
                  <a:pt x="418" y="725"/>
                  <a:pt x="418" y="660"/>
                </a:cubicBezTo>
                <a:cubicBezTo>
                  <a:pt x="418" y="596"/>
                  <a:pt x="470" y="543"/>
                  <a:pt x="534" y="543"/>
                </a:cubicBezTo>
                <a:cubicBezTo>
                  <a:pt x="599" y="543"/>
                  <a:pt x="651" y="596"/>
                  <a:pt x="651" y="660"/>
                </a:cubicBezTo>
                <a:cubicBezTo>
                  <a:pt x="651" y="725"/>
                  <a:pt x="599" y="777"/>
                  <a:pt x="534" y="777"/>
                </a:cubicBezTo>
                <a:close/>
                <a:moveTo>
                  <a:pt x="1907" y="240"/>
                </a:moveTo>
                <a:lnTo>
                  <a:pt x="1907" y="240"/>
                </a:lnTo>
                <a:lnTo>
                  <a:pt x="239" y="240"/>
                </a:lnTo>
                <a:lnTo>
                  <a:pt x="239" y="1081"/>
                </a:lnTo>
                <a:lnTo>
                  <a:pt x="1907" y="1081"/>
                </a:lnTo>
                <a:lnTo>
                  <a:pt x="1907" y="2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0C0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16"/>
          <p:cNvSpPr/>
          <p:nvPr/>
        </p:nvSpPr>
        <p:spPr>
          <a:xfrm rot="-8799910">
            <a:off x="559965" y="3282535"/>
            <a:ext cx="746048" cy="411625"/>
          </a:xfrm>
          <a:custGeom>
            <a:rect b="b" l="l" r="r" t="t"/>
            <a:pathLst>
              <a:path extrusionOk="0" h="1813" w="2550">
                <a:moveTo>
                  <a:pt x="1931" y="497"/>
                </a:moveTo>
                <a:lnTo>
                  <a:pt x="1931" y="497"/>
                </a:lnTo>
                <a:cubicBezTo>
                  <a:pt x="1911" y="475"/>
                  <a:pt x="1876" y="474"/>
                  <a:pt x="1854" y="495"/>
                </a:cubicBezTo>
                <a:cubicBezTo>
                  <a:pt x="1833" y="515"/>
                  <a:pt x="1832" y="550"/>
                  <a:pt x="1852" y="571"/>
                </a:cubicBezTo>
                <a:cubicBezTo>
                  <a:pt x="1932" y="655"/>
                  <a:pt x="1975" y="768"/>
                  <a:pt x="1975" y="890"/>
                </a:cubicBezTo>
                <a:cubicBezTo>
                  <a:pt x="1975" y="1012"/>
                  <a:pt x="1931" y="1125"/>
                  <a:pt x="1851" y="1209"/>
                </a:cubicBezTo>
                <a:cubicBezTo>
                  <a:pt x="1831" y="1230"/>
                  <a:pt x="1832" y="1265"/>
                  <a:pt x="1853" y="1285"/>
                </a:cubicBezTo>
                <a:cubicBezTo>
                  <a:pt x="1857" y="1289"/>
                  <a:pt x="1860" y="1291"/>
                  <a:pt x="1864" y="1294"/>
                </a:cubicBezTo>
                <a:cubicBezTo>
                  <a:pt x="1885" y="1305"/>
                  <a:pt x="1913" y="1302"/>
                  <a:pt x="1930" y="1283"/>
                </a:cubicBezTo>
                <a:cubicBezTo>
                  <a:pt x="2029" y="1179"/>
                  <a:pt x="2083" y="1040"/>
                  <a:pt x="2084" y="890"/>
                </a:cubicBezTo>
                <a:cubicBezTo>
                  <a:pt x="2084" y="741"/>
                  <a:pt x="2030" y="601"/>
                  <a:pt x="1931" y="497"/>
                </a:cubicBezTo>
                <a:close/>
                <a:moveTo>
                  <a:pt x="2087" y="296"/>
                </a:moveTo>
                <a:lnTo>
                  <a:pt x="2087" y="296"/>
                </a:lnTo>
                <a:cubicBezTo>
                  <a:pt x="2066" y="274"/>
                  <a:pt x="2032" y="273"/>
                  <a:pt x="2010" y="294"/>
                </a:cubicBezTo>
                <a:cubicBezTo>
                  <a:pt x="1988" y="315"/>
                  <a:pt x="1987" y="349"/>
                  <a:pt x="2008" y="371"/>
                </a:cubicBezTo>
                <a:cubicBezTo>
                  <a:pt x="2137" y="508"/>
                  <a:pt x="2209" y="692"/>
                  <a:pt x="2208" y="890"/>
                </a:cubicBezTo>
                <a:cubicBezTo>
                  <a:pt x="2208" y="1088"/>
                  <a:pt x="2136" y="1273"/>
                  <a:pt x="2006" y="1409"/>
                </a:cubicBezTo>
                <a:cubicBezTo>
                  <a:pt x="1986" y="1431"/>
                  <a:pt x="1987" y="1466"/>
                  <a:pt x="2008" y="1486"/>
                </a:cubicBezTo>
                <a:cubicBezTo>
                  <a:pt x="2012" y="1489"/>
                  <a:pt x="2015" y="1492"/>
                  <a:pt x="2019" y="1494"/>
                </a:cubicBezTo>
                <a:cubicBezTo>
                  <a:pt x="2040" y="1506"/>
                  <a:pt x="2068" y="1502"/>
                  <a:pt x="2085" y="1484"/>
                </a:cubicBezTo>
                <a:cubicBezTo>
                  <a:pt x="2234" y="1327"/>
                  <a:pt x="2317" y="1116"/>
                  <a:pt x="2317" y="890"/>
                </a:cubicBezTo>
                <a:cubicBezTo>
                  <a:pt x="2317" y="664"/>
                  <a:pt x="2235" y="453"/>
                  <a:pt x="2087" y="296"/>
                </a:cubicBezTo>
                <a:close/>
                <a:moveTo>
                  <a:pt x="1624" y="1647"/>
                </a:moveTo>
                <a:lnTo>
                  <a:pt x="1624" y="1647"/>
                </a:lnTo>
                <a:cubicBezTo>
                  <a:pt x="1624" y="1676"/>
                  <a:pt x="1600" y="1700"/>
                  <a:pt x="1571" y="1700"/>
                </a:cubicBezTo>
                <a:cubicBezTo>
                  <a:pt x="1542" y="1700"/>
                  <a:pt x="1518" y="1676"/>
                  <a:pt x="1518" y="1647"/>
                </a:cubicBezTo>
                <a:lnTo>
                  <a:pt x="1518" y="166"/>
                </a:lnTo>
                <a:cubicBezTo>
                  <a:pt x="1518" y="136"/>
                  <a:pt x="1542" y="113"/>
                  <a:pt x="1571" y="113"/>
                </a:cubicBezTo>
                <a:cubicBezTo>
                  <a:pt x="1600" y="113"/>
                  <a:pt x="1624" y="136"/>
                  <a:pt x="1624" y="166"/>
                </a:cubicBezTo>
                <a:lnTo>
                  <a:pt x="1624" y="1647"/>
                </a:lnTo>
                <a:close/>
                <a:moveTo>
                  <a:pt x="1405" y="1451"/>
                </a:moveTo>
                <a:lnTo>
                  <a:pt x="1405" y="1451"/>
                </a:lnTo>
                <a:lnTo>
                  <a:pt x="350" y="1069"/>
                </a:lnTo>
                <a:lnTo>
                  <a:pt x="350" y="713"/>
                </a:lnTo>
                <a:lnTo>
                  <a:pt x="1405" y="331"/>
                </a:lnTo>
                <a:lnTo>
                  <a:pt x="1405" y="1451"/>
                </a:lnTo>
                <a:close/>
                <a:moveTo>
                  <a:pt x="1085" y="1521"/>
                </a:moveTo>
                <a:lnTo>
                  <a:pt x="1085" y="1521"/>
                </a:lnTo>
                <a:cubicBezTo>
                  <a:pt x="1079" y="1537"/>
                  <a:pt x="1068" y="1549"/>
                  <a:pt x="1053" y="1556"/>
                </a:cubicBezTo>
                <a:cubicBezTo>
                  <a:pt x="1038" y="1563"/>
                  <a:pt x="1021" y="1564"/>
                  <a:pt x="1006" y="1559"/>
                </a:cubicBezTo>
                <a:lnTo>
                  <a:pt x="727" y="1449"/>
                </a:lnTo>
                <a:cubicBezTo>
                  <a:pt x="694" y="1437"/>
                  <a:pt x="678" y="1401"/>
                  <a:pt x="690" y="1369"/>
                </a:cubicBezTo>
                <a:cubicBezTo>
                  <a:pt x="697" y="1348"/>
                  <a:pt x="703" y="1332"/>
                  <a:pt x="707" y="1318"/>
                </a:cubicBezTo>
                <a:lnTo>
                  <a:pt x="1105" y="1462"/>
                </a:lnTo>
                <a:cubicBezTo>
                  <a:pt x="1101" y="1473"/>
                  <a:pt x="1096" y="1492"/>
                  <a:pt x="1085" y="1521"/>
                </a:cubicBezTo>
                <a:close/>
                <a:moveTo>
                  <a:pt x="237" y="1143"/>
                </a:moveTo>
                <a:lnTo>
                  <a:pt x="237" y="1143"/>
                </a:lnTo>
                <a:cubicBezTo>
                  <a:pt x="237" y="1177"/>
                  <a:pt x="210" y="1205"/>
                  <a:pt x="175" y="1205"/>
                </a:cubicBezTo>
                <a:cubicBezTo>
                  <a:pt x="141" y="1205"/>
                  <a:pt x="113" y="1177"/>
                  <a:pt x="113" y="1143"/>
                </a:cubicBezTo>
                <a:lnTo>
                  <a:pt x="113" y="639"/>
                </a:lnTo>
                <a:cubicBezTo>
                  <a:pt x="113" y="605"/>
                  <a:pt x="141" y="577"/>
                  <a:pt x="175" y="577"/>
                </a:cubicBezTo>
                <a:cubicBezTo>
                  <a:pt x="210" y="577"/>
                  <a:pt x="237" y="605"/>
                  <a:pt x="237" y="639"/>
                </a:cubicBezTo>
                <a:lnTo>
                  <a:pt x="237" y="1143"/>
                </a:lnTo>
                <a:close/>
                <a:moveTo>
                  <a:pt x="1571" y="0"/>
                </a:moveTo>
                <a:lnTo>
                  <a:pt x="1571" y="0"/>
                </a:lnTo>
                <a:cubicBezTo>
                  <a:pt x="1479" y="0"/>
                  <a:pt x="1405" y="74"/>
                  <a:pt x="1405" y="166"/>
                </a:cubicBezTo>
                <a:lnTo>
                  <a:pt x="1405" y="211"/>
                </a:lnTo>
                <a:lnTo>
                  <a:pt x="344" y="595"/>
                </a:lnTo>
                <a:cubicBezTo>
                  <a:pt x="325" y="520"/>
                  <a:pt x="257" y="464"/>
                  <a:pt x="175" y="464"/>
                </a:cubicBezTo>
                <a:cubicBezTo>
                  <a:pt x="79" y="464"/>
                  <a:pt x="0" y="543"/>
                  <a:pt x="0" y="639"/>
                </a:cubicBezTo>
                <a:lnTo>
                  <a:pt x="0" y="1143"/>
                </a:lnTo>
                <a:cubicBezTo>
                  <a:pt x="0" y="1240"/>
                  <a:pt x="79" y="1318"/>
                  <a:pt x="175" y="1318"/>
                </a:cubicBezTo>
                <a:cubicBezTo>
                  <a:pt x="257" y="1318"/>
                  <a:pt x="325" y="1262"/>
                  <a:pt x="344" y="1187"/>
                </a:cubicBezTo>
                <a:lnTo>
                  <a:pt x="601" y="1280"/>
                </a:lnTo>
                <a:cubicBezTo>
                  <a:pt x="597" y="1293"/>
                  <a:pt x="591" y="1309"/>
                  <a:pt x="584" y="1330"/>
                </a:cubicBezTo>
                <a:cubicBezTo>
                  <a:pt x="550" y="1421"/>
                  <a:pt x="597" y="1522"/>
                  <a:pt x="686" y="1554"/>
                </a:cubicBezTo>
                <a:lnTo>
                  <a:pt x="966" y="1664"/>
                </a:lnTo>
                <a:cubicBezTo>
                  <a:pt x="986" y="1671"/>
                  <a:pt x="1006" y="1675"/>
                  <a:pt x="1027" y="1675"/>
                </a:cubicBezTo>
                <a:cubicBezTo>
                  <a:pt x="1052" y="1675"/>
                  <a:pt x="1077" y="1670"/>
                  <a:pt x="1100" y="1659"/>
                </a:cubicBezTo>
                <a:cubicBezTo>
                  <a:pt x="1142" y="1639"/>
                  <a:pt x="1175" y="1604"/>
                  <a:pt x="1191" y="1560"/>
                </a:cubicBezTo>
                <a:cubicBezTo>
                  <a:pt x="1200" y="1534"/>
                  <a:pt x="1207" y="1515"/>
                  <a:pt x="1211" y="1501"/>
                </a:cubicBezTo>
                <a:lnTo>
                  <a:pt x="1405" y="1571"/>
                </a:lnTo>
                <a:lnTo>
                  <a:pt x="1405" y="1647"/>
                </a:lnTo>
                <a:cubicBezTo>
                  <a:pt x="1405" y="1738"/>
                  <a:pt x="1479" y="1813"/>
                  <a:pt x="1571" y="1813"/>
                </a:cubicBezTo>
                <a:cubicBezTo>
                  <a:pt x="1662" y="1813"/>
                  <a:pt x="1737" y="1738"/>
                  <a:pt x="1737" y="1647"/>
                </a:cubicBezTo>
                <a:lnTo>
                  <a:pt x="1737" y="166"/>
                </a:lnTo>
                <a:cubicBezTo>
                  <a:pt x="1737" y="74"/>
                  <a:pt x="1662" y="0"/>
                  <a:pt x="1571" y="0"/>
                </a:cubicBezTo>
                <a:close/>
                <a:moveTo>
                  <a:pt x="2242" y="95"/>
                </a:moveTo>
                <a:lnTo>
                  <a:pt x="2242" y="95"/>
                </a:lnTo>
                <a:cubicBezTo>
                  <a:pt x="2222" y="74"/>
                  <a:pt x="2187" y="73"/>
                  <a:pt x="2166" y="93"/>
                </a:cubicBezTo>
                <a:cubicBezTo>
                  <a:pt x="2144" y="114"/>
                  <a:pt x="2143" y="148"/>
                  <a:pt x="2163" y="170"/>
                </a:cubicBezTo>
                <a:cubicBezTo>
                  <a:pt x="2343" y="360"/>
                  <a:pt x="2442" y="616"/>
                  <a:pt x="2441" y="890"/>
                </a:cubicBezTo>
                <a:cubicBezTo>
                  <a:pt x="2441" y="1165"/>
                  <a:pt x="2342" y="1421"/>
                  <a:pt x="2161" y="1610"/>
                </a:cubicBezTo>
                <a:cubicBezTo>
                  <a:pt x="2141" y="1632"/>
                  <a:pt x="2141" y="1666"/>
                  <a:pt x="2163" y="1687"/>
                </a:cubicBezTo>
                <a:cubicBezTo>
                  <a:pt x="2167" y="1690"/>
                  <a:pt x="2170" y="1693"/>
                  <a:pt x="2174" y="1695"/>
                </a:cubicBezTo>
                <a:cubicBezTo>
                  <a:pt x="2195" y="1707"/>
                  <a:pt x="2223" y="1703"/>
                  <a:pt x="2240" y="1685"/>
                </a:cubicBezTo>
                <a:cubicBezTo>
                  <a:pt x="2440" y="1475"/>
                  <a:pt x="2550" y="1193"/>
                  <a:pt x="2550" y="890"/>
                </a:cubicBezTo>
                <a:cubicBezTo>
                  <a:pt x="2550" y="588"/>
                  <a:pt x="2441" y="306"/>
                  <a:pt x="2242" y="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0C0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16"/>
          <p:cNvSpPr txBox="1"/>
          <p:nvPr>
            <p:ph type="title"/>
          </p:nvPr>
        </p:nvSpPr>
        <p:spPr>
          <a:xfrm>
            <a:off x="1259600" y="4273925"/>
            <a:ext cx="716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020"/>
              <a:t>Amount of Historical Data Used:  Random 132 Campaigns</a:t>
            </a:r>
            <a:endParaRPr sz="20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301800" y="27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2- </a:t>
            </a:r>
            <a:r>
              <a:rPr b="1" lang="en-GB" u="sng"/>
              <a:t>DONORS PROFILE</a:t>
            </a:r>
            <a:endParaRPr b="1" u="sng"/>
          </a:p>
        </p:txBody>
      </p:sp>
      <p:grpSp>
        <p:nvGrpSpPr>
          <p:cNvPr id="134" name="Google Shape;134;p17"/>
          <p:cNvGrpSpPr/>
          <p:nvPr/>
        </p:nvGrpSpPr>
        <p:grpSpPr>
          <a:xfrm>
            <a:off x="4041769" y="1824251"/>
            <a:ext cx="1040657" cy="2150632"/>
            <a:chOff x="7858105" y="406909"/>
            <a:chExt cx="211138" cy="549275"/>
          </a:xfrm>
        </p:grpSpPr>
        <p:sp>
          <p:nvSpPr>
            <p:cNvPr id="135" name="Google Shape;135;p17"/>
            <p:cNvSpPr/>
            <p:nvPr/>
          </p:nvSpPr>
          <p:spPr>
            <a:xfrm>
              <a:off x="7918430" y="406909"/>
              <a:ext cx="92100" cy="92100"/>
            </a:xfrm>
            <a:prstGeom prst="ellipse">
              <a:avLst/>
            </a:prstGeom>
            <a:solidFill>
              <a:srgbClr val="F692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C0C0C"/>
                </a:solidFill>
                <a:highlight>
                  <a:srgbClr val="FFAB40"/>
                </a:highlight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7858105" y="508509"/>
              <a:ext cx="211138" cy="447675"/>
            </a:xfrm>
            <a:custGeom>
              <a:rect b="b" l="l" r="r" t="t"/>
              <a:pathLst>
                <a:path extrusionOk="0" h="224" w="106">
                  <a:moveTo>
                    <a:pt x="83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4"/>
                    <a:pt x="5" y="109"/>
                    <a:pt x="10" y="109"/>
                  </a:cubicBezTo>
                  <a:cubicBezTo>
                    <a:pt x="16" y="109"/>
                    <a:pt x="21" y="104"/>
                    <a:pt x="21" y="99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211"/>
                    <a:pt x="24" y="211"/>
                    <a:pt x="24" y="211"/>
                  </a:cubicBezTo>
                  <a:cubicBezTo>
                    <a:pt x="24" y="218"/>
                    <a:pt x="30" y="224"/>
                    <a:pt x="38" y="224"/>
                  </a:cubicBezTo>
                  <a:cubicBezTo>
                    <a:pt x="45" y="224"/>
                    <a:pt x="51" y="218"/>
                    <a:pt x="51" y="211"/>
                  </a:cubicBezTo>
                  <a:cubicBezTo>
                    <a:pt x="51" y="108"/>
                    <a:pt x="51" y="108"/>
                    <a:pt x="51" y="108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55" y="211"/>
                    <a:pt x="55" y="211"/>
                    <a:pt x="55" y="211"/>
                  </a:cubicBezTo>
                  <a:cubicBezTo>
                    <a:pt x="55" y="218"/>
                    <a:pt x="61" y="224"/>
                    <a:pt x="69" y="224"/>
                  </a:cubicBezTo>
                  <a:cubicBezTo>
                    <a:pt x="76" y="224"/>
                    <a:pt x="82" y="218"/>
                    <a:pt x="82" y="211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86" y="104"/>
                    <a:pt x="91" y="109"/>
                    <a:pt x="96" y="109"/>
                  </a:cubicBezTo>
                  <a:cubicBezTo>
                    <a:pt x="102" y="109"/>
                    <a:pt x="106" y="104"/>
                    <a:pt x="106" y="99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10"/>
                    <a:pt x="96" y="0"/>
                    <a:pt x="83" y="0"/>
                  </a:cubicBezTo>
                  <a:close/>
                </a:path>
              </a:pathLst>
            </a:custGeom>
            <a:solidFill>
              <a:srgbClr val="F692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C0C0C"/>
                </a:solidFill>
                <a:highlight>
                  <a:srgbClr val="FFAB40"/>
                </a:highlight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7" name="Google Shape;137;p17"/>
          <p:cNvSpPr/>
          <p:nvPr/>
        </p:nvSpPr>
        <p:spPr>
          <a:xfrm>
            <a:off x="361650" y="1772050"/>
            <a:ext cx="300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C0C0C"/>
                </a:solidFill>
              </a:rPr>
              <a:t>Female</a:t>
            </a:r>
            <a:r>
              <a:rPr lang="en-GB">
                <a:solidFill>
                  <a:srgbClr val="0C0C0C"/>
                </a:solidFill>
              </a:rPr>
              <a:t> (they </a:t>
            </a:r>
            <a:r>
              <a:rPr lang="en-GB">
                <a:solidFill>
                  <a:srgbClr val="0C0C0C"/>
                </a:solidFill>
              </a:rPr>
              <a:t>contribute </a:t>
            </a:r>
            <a:r>
              <a:rPr lang="en-GB">
                <a:solidFill>
                  <a:srgbClr val="0C0C0C"/>
                </a:solidFill>
              </a:rPr>
              <a:t>more than the double as </a:t>
            </a:r>
            <a:r>
              <a:rPr lang="en-GB">
                <a:solidFill>
                  <a:srgbClr val="0C0C0C"/>
                </a:solidFill>
              </a:rPr>
              <a:t>opposed to men)</a:t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361650" y="2416850"/>
            <a:ext cx="298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C0C0C"/>
                </a:solidFill>
              </a:rPr>
              <a:t>Age range (</a:t>
            </a:r>
            <a:r>
              <a:rPr b="1" lang="en-GB">
                <a:solidFill>
                  <a:srgbClr val="0C0C0C"/>
                </a:solidFill>
              </a:rPr>
              <a:t>from 40-70 years old</a:t>
            </a:r>
            <a:r>
              <a:rPr lang="en-GB">
                <a:solidFill>
                  <a:srgbClr val="0C0C0C"/>
                </a:solidFill>
              </a:rPr>
              <a:t>)</a:t>
            </a:r>
            <a:endParaRPr>
              <a:solidFill>
                <a:srgbClr val="0C0C0C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C0C0C"/>
                </a:solidFill>
              </a:rPr>
              <a:t>*specially the ones from 47 to 55 years</a:t>
            </a:r>
            <a:endParaRPr>
              <a:solidFill>
                <a:srgbClr val="0C0C0C"/>
              </a:solidFill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301800" y="3163325"/>
            <a:ext cx="3133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B0E45"/>
                </a:solidFill>
              </a:rPr>
              <a:t>Old contributors</a:t>
            </a:r>
            <a:endParaRPr b="1">
              <a:solidFill>
                <a:srgbClr val="0B0E45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0E45"/>
                </a:solidFill>
              </a:rPr>
              <a:t>Days since last contribution:</a:t>
            </a:r>
            <a:endParaRPr>
              <a:solidFill>
                <a:srgbClr val="0B0E45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0E45"/>
                </a:solidFill>
              </a:rPr>
              <a:t>-People that donated 11 years ago</a:t>
            </a:r>
            <a:endParaRPr>
              <a:solidFill>
                <a:srgbClr val="0B0E45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0E45"/>
                </a:solidFill>
              </a:rPr>
              <a:t>-People that donated 13.5 years ago</a:t>
            </a:r>
            <a:endParaRPr>
              <a:solidFill>
                <a:srgbClr val="0B0E45"/>
              </a:solidFill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5795111" y="1848245"/>
            <a:ext cx="21804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C0C0C"/>
                </a:solidFill>
              </a:rPr>
              <a:t>Male</a:t>
            </a:r>
            <a:endParaRPr b="1">
              <a:solidFill>
                <a:srgbClr val="0C0C0C"/>
              </a:solidFill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5780402" y="2392813"/>
            <a:ext cx="283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B0E45"/>
                </a:solidFill>
              </a:rPr>
              <a:t>Young people</a:t>
            </a:r>
            <a:r>
              <a:rPr lang="en-GB">
                <a:solidFill>
                  <a:srgbClr val="0B0E45"/>
                </a:solidFill>
              </a:rPr>
              <a:t> (less than 40 years)</a:t>
            </a:r>
            <a:endParaRPr>
              <a:solidFill>
                <a:srgbClr val="0B0E45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B0E45"/>
                </a:solidFill>
              </a:rPr>
              <a:t>Elderly people</a:t>
            </a:r>
            <a:r>
              <a:rPr lang="en-GB">
                <a:solidFill>
                  <a:srgbClr val="0B0E45"/>
                </a:solidFill>
              </a:rPr>
              <a:t> (more than 70 years)</a:t>
            </a:r>
            <a:endParaRPr>
              <a:solidFill>
                <a:srgbClr val="0B0E45"/>
              </a:solidFill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5751440" y="3279188"/>
            <a:ext cx="244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B0E45"/>
                </a:solidFill>
              </a:rPr>
              <a:t>Recent contributors</a:t>
            </a:r>
            <a:endParaRPr b="1" sz="1200">
              <a:solidFill>
                <a:srgbClr val="0C0C0C"/>
              </a:solidFill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3562630" y="1990056"/>
            <a:ext cx="884453" cy="328930"/>
          </a:xfrm>
          <a:custGeom>
            <a:rect b="b" l="l" r="r" t="t"/>
            <a:pathLst>
              <a:path extrusionOk="0" h="508000" w="1112520">
                <a:moveTo>
                  <a:pt x="0" y="0"/>
                </a:moveTo>
                <a:lnTo>
                  <a:pt x="604520" y="0"/>
                </a:lnTo>
                <a:lnTo>
                  <a:pt x="1112520" y="508000"/>
                </a:lnTo>
              </a:path>
            </a:pathLst>
          </a:custGeom>
          <a:noFill/>
          <a:ln cap="flat" cmpd="sng" w="12700">
            <a:solidFill>
              <a:srgbClr val="C2C2C2"/>
            </a:solidFill>
            <a:prstDash val="solid"/>
            <a:round/>
            <a:headEnd len="sm" w="sm" type="none"/>
            <a:tailEnd len="med" w="med" type="oval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17"/>
          <p:cNvSpPr/>
          <p:nvPr/>
        </p:nvSpPr>
        <p:spPr>
          <a:xfrm flipH="1" rot="10800000">
            <a:off x="3538164" y="3782411"/>
            <a:ext cx="909485" cy="303530"/>
          </a:xfrm>
          <a:custGeom>
            <a:rect b="b" l="l" r="r" t="t"/>
            <a:pathLst>
              <a:path extrusionOk="0" h="508000" w="1112520">
                <a:moveTo>
                  <a:pt x="0" y="0"/>
                </a:moveTo>
                <a:lnTo>
                  <a:pt x="604520" y="0"/>
                </a:lnTo>
                <a:lnTo>
                  <a:pt x="1112520" y="508000"/>
                </a:lnTo>
              </a:path>
            </a:pathLst>
          </a:custGeom>
          <a:noFill/>
          <a:ln cap="flat" cmpd="sng" w="12700">
            <a:solidFill>
              <a:srgbClr val="C2C2C2"/>
            </a:solidFill>
            <a:prstDash val="solid"/>
            <a:round/>
            <a:headEnd len="sm" w="sm" type="none"/>
            <a:tailEnd len="med" w="med" type="oval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17"/>
          <p:cNvSpPr/>
          <p:nvPr/>
        </p:nvSpPr>
        <p:spPr>
          <a:xfrm flipH="1">
            <a:off x="4642589" y="1990056"/>
            <a:ext cx="942861" cy="328930"/>
          </a:xfrm>
          <a:custGeom>
            <a:rect b="b" l="l" r="r" t="t"/>
            <a:pathLst>
              <a:path extrusionOk="0" h="508000" w="1112520">
                <a:moveTo>
                  <a:pt x="0" y="0"/>
                </a:moveTo>
                <a:lnTo>
                  <a:pt x="604520" y="0"/>
                </a:lnTo>
                <a:lnTo>
                  <a:pt x="1112520" y="508000"/>
                </a:lnTo>
              </a:path>
            </a:pathLst>
          </a:custGeom>
          <a:noFill/>
          <a:ln cap="flat" cmpd="sng" w="12700">
            <a:solidFill>
              <a:srgbClr val="C2C2C2"/>
            </a:solidFill>
            <a:prstDash val="solid"/>
            <a:round/>
            <a:headEnd len="sm" w="sm" type="none"/>
            <a:tailEnd len="med" w="med" type="oval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17"/>
          <p:cNvSpPr/>
          <p:nvPr/>
        </p:nvSpPr>
        <p:spPr>
          <a:xfrm rot="10800000">
            <a:off x="4642589" y="3782411"/>
            <a:ext cx="942861" cy="303530"/>
          </a:xfrm>
          <a:custGeom>
            <a:rect b="b" l="l" r="r" t="t"/>
            <a:pathLst>
              <a:path extrusionOk="0" h="508000" w="1112520">
                <a:moveTo>
                  <a:pt x="0" y="0"/>
                </a:moveTo>
                <a:lnTo>
                  <a:pt x="604520" y="0"/>
                </a:lnTo>
                <a:lnTo>
                  <a:pt x="1112520" y="508000"/>
                </a:lnTo>
              </a:path>
            </a:pathLst>
          </a:custGeom>
          <a:noFill/>
          <a:ln cap="flat" cmpd="sng" w="12700">
            <a:solidFill>
              <a:srgbClr val="C2C2C2"/>
            </a:solidFill>
            <a:prstDash val="solid"/>
            <a:round/>
            <a:headEnd len="sm" w="sm" type="none"/>
            <a:tailEnd len="med" w="med" type="oval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284350" y="3891350"/>
            <a:ext cx="320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0E4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0E45"/>
                </a:solidFill>
              </a:rPr>
              <a:t>People that </a:t>
            </a:r>
            <a:r>
              <a:rPr b="1" lang="en-GB">
                <a:solidFill>
                  <a:srgbClr val="0B0E45"/>
                </a:solidFill>
              </a:rPr>
              <a:t>contributed to less than 5 campaigns</a:t>
            </a:r>
            <a:endParaRPr b="1">
              <a:solidFill>
                <a:srgbClr val="0B0E45"/>
              </a:solidFill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5770000" y="3906050"/>
            <a:ext cx="32010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B0E45"/>
                </a:solidFill>
              </a:rPr>
              <a:t>Multiple campaign participation (&gt;5)</a:t>
            </a:r>
            <a:endParaRPr b="1" sz="1200">
              <a:solidFill>
                <a:srgbClr val="0C0C0C"/>
              </a:solidFill>
            </a:endParaRPr>
          </a:p>
        </p:txBody>
      </p:sp>
      <p:sp>
        <p:nvSpPr>
          <p:cNvPr id="149" name="Google Shape;149;p17"/>
          <p:cNvSpPr/>
          <p:nvPr/>
        </p:nvSpPr>
        <p:spPr>
          <a:xfrm flipH="1">
            <a:off x="4642588" y="2652573"/>
            <a:ext cx="942861" cy="91440"/>
          </a:xfrm>
          <a:custGeom>
            <a:rect b="b" l="l" r="r" t="t"/>
            <a:pathLst>
              <a:path extrusionOk="0" h="508000" w="1112520">
                <a:moveTo>
                  <a:pt x="0" y="0"/>
                </a:moveTo>
                <a:lnTo>
                  <a:pt x="604520" y="0"/>
                </a:lnTo>
                <a:lnTo>
                  <a:pt x="1112520" y="508000"/>
                </a:lnTo>
              </a:path>
            </a:pathLst>
          </a:custGeom>
          <a:noFill/>
          <a:ln cap="flat" cmpd="sng" w="12700">
            <a:solidFill>
              <a:srgbClr val="C2C2C2"/>
            </a:solidFill>
            <a:prstDash val="solid"/>
            <a:round/>
            <a:headEnd len="sm" w="sm" type="none"/>
            <a:tailEnd len="med" w="med" type="oval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3538164" y="2652573"/>
            <a:ext cx="909485" cy="91440"/>
          </a:xfrm>
          <a:custGeom>
            <a:rect b="b" l="l" r="r" t="t"/>
            <a:pathLst>
              <a:path extrusionOk="0" h="508000" w="1112520">
                <a:moveTo>
                  <a:pt x="0" y="0"/>
                </a:moveTo>
                <a:lnTo>
                  <a:pt x="604520" y="0"/>
                </a:lnTo>
                <a:lnTo>
                  <a:pt x="1112520" y="508000"/>
                </a:lnTo>
              </a:path>
            </a:pathLst>
          </a:custGeom>
          <a:noFill/>
          <a:ln cap="flat" cmpd="sng" w="12700">
            <a:solidFill>
              <a:srgbClr val="C2C2C2"/>
            </a:solidFill>
            <a:prstDash val="solid"/>
            <a:round/>
            <a:headEnd len="sm" w="sm" type="none"/>
            <a:tailEnd len="med" w="med" type="oval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17"/>
          <p:cNvSpPr/>
          <p:nvPr/>
        </p:nvSpPr>
        <p:spPr>
          <a:xfrm rot="10800000">
            <a:off x="4642588" y="3279199"/>
            <a:ext cx="942861" cy="91440"/>
          </a:xfrm>
          <a:custGeom>
            <a:rect b="b" l="l" r="r" t="t"/>
            <a:pathLst>
              <a:path extrusionOk="0" h="508000" w="1112520">
                <a:moveTo>
                  <a:pt x="0" y="0"/>
                </a:moveTo>
                <a:lnTo>
                  <a:pt x="604520" y="0"/>
                </a:lnTo>
                <a:lnTo>
                  <a:pt x="1112520" y="508000"/>
                </a:lnTo>
              </a:path>
            </a:pathLst>
          </a:custGeom>
          <a:noFill/>
          <a:ln cap="flat" cmpd="sng" w="12700">
            <a:solidFill>
              <a:srgbClr val="C2C2C2"/>
            </a:solidFill>
            <a:prstDash val="solid"/>
            <a:round/>
            <a:headEnd len="sm" w="sm" type="none"/>
            <a:tailEnd len="med" w="med" type="oval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17"/>
          <p:cNvSpPr/>
          <p:nvPr/>
        </p:nvSpPr>
        <p:spPr>
          <a:xfrm flipH="1" rot="10800000">
            <a:off x="3538164" y="3279199"/>
            <a:ext cx="909485" cy="91440"/>
          </a:xfrm>
          <a:custGeom>
            <a:rect b="b" l="l" r="r" t="t"/>
            <a:pathLst>
              <a:path extrusionOk="0" h="508000" w="1112520">
                <a:moveTo>
                  <a:pt x="0" y="0"/>
                </a:moveTo>
                <a:lnTo>
                  <a:pt x="604520" y="0"/>
                </a:lnTo>
                <a:lnTo>
                  <a:pt x="1112520" y="508000"/>
                </a:lnTo>
              </a:path>
            </a:pathLst>
          </a:custGeom>
          <a:noFill/>
          <a:ln cap="flat" cmpd="sng" w="12700">
            <a:solidFill>
              <a:srgbClr val="C2C2C2"/>
            </a:solidFill>
            <a:prstDash val="solid"/>
            <a:round/>
            <a:headEnd len="sm" w="sm" type="none"/>
            <a:tailEnd len="med" w="med" type="oval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1007049" y="1218550"/>
            <a:ext cx="2336700" cy="400200"/>
          </a:xfrm>
          <a:prstGeom prst="rect">
            <a:avLst/>
          </a:prstGeom>
          <a:noFill/>
          <a:ln cap="flat" cmpd="sng" w="9525">
            <a:solidFill>
              <a:srgbClr val="8383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>
                <a:solidFill>
                  <a:srgbClr val="0B0E45"/>
                </a:solidFill>
              </a:rPr>
              <a:t>Potential donor</a:t>
            </a:r>
            <a:endParaRPr i="1"/>
          </a:p>
        </p:txBody>
      </p:sp>
      <p:sp>
        <p:nvSpPr>
          <p:cNvPr id="154" name="Google Shape;154;p17"/>
          <p:cNvSpPr txBox="1"/>
          <p:nvPr/>
        </p:nvSpPr>
        <p:spPr>
          <a:xfrm>
            <a:off x="5769998" y="1232875"/>
            <a:ext cx="2708700" cy="400200"/>
          </a:xfrm>
          <a:prstGeom prst="rect">
            <a:avLst/>
          </a:prstGeom>
          <a:noFill/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>
                <a:solidFill>
                  <a:srgbClr val="0B0E45"/>
                </a:solidFill>
              </a:rPr>
              <a:t>Non-potential donor</a:t>
            </a:r>
            <a:endParaRPr b="1"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8"/>
          <p:cNvGrpSpPr/>
          <p:nvPr/>
        </p:nvGrpSpPr>
        <p:grpSpPr>
          <a:xfrm>
            <a:off x="1159113" y="955150"/>
            <a:ext cx="2043096" cy="489076"/>
            <a:chOff x="-1" y="-1"/>
            <a:chExt cx="2043300" cy="488100"/>
          </a:xfrm>
        </p:grpSpPr>
        <p:sp>
          <p:nvSpPr>
            <p:cNvPr id="160" name="Google Shape;160;p18"/>
            <p:cNvSpPr/>
            <p:nvPr/>
          </p:nvSpPr>
          <p:spPr>
            <a:xfrm>
              <a:off x="-1" y="-1"/>
              <a:ext cx="2043300" cy="488100"/>
            </a:xfrm>
            <a:prstGeom prst="rect">
              <a:avLst/>
            </a:prstGeom>
            <a:solidFill>
              <a:srgbClr val="F692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-1" y="-1"/>
              <a:ext cx="448800" cy="488100"/>
            </a:xfrm>
            <a:prstGeom prst="rect">
              <a:avLst/>
            </a:prstGeom>
            <a:solidFill>
              <a:srgbClr val="7F60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81771" y="67272"/>
              <a:ext cx="285390" cy="332316"/>
            </a:xfrm>
            <a:custGeom>
              <a:rect b="b" l="l" r="r" t="t"/>
              <a:pathLst>
                <a:path extrusionOk="0" h="21600" w="21600">
                  <a:moveTo>
                    <a:pt x="19004" y="7173"/>
                  </a:moveTo>
                  <a:cubicBezTo>
                    <a:pt x="20488" y="7173"/>
                    <a:pt x="21600" y="8210"/>
                    <a:pt x="21600" y="9405"/>
                  </a:cubicBezTo>
                  <a:cubicBezTo>
                    <a:pt x="21600" y="18651"/>
                    <a:pt x="21600" y="18651"/>
                    <a:pt x="21600" y="18651"/>
                  </a:cubicBezTo>
                  <a:cubicBezTo>
                    <a:pt x="21600" y="19926"/>
                    <a:pt x="20488" y="20883"/>
                    <a:pt x="19004" y="20883"/>
                  </a:cubicBezTo>
                  <a:cubicBezTo>
                    <a:pt x="18541" y="20883"/>
                    <a:pt x="18541" y="20883"/>
                    <a:pt x="18541" y="20883"/>
                  </a:cubicBezTo>
                  <a:cubicBezTo>
                    <a:pt x="18541" y="21600"/>
                    <a:pt x="18541" y="21600"/>
                    <a:pt x="18541" y="21600"/>
                  </a:cubicBezTo>
                  <a:cubicBezTo>
                    <a:pt x="16223" y="21600"/>
                    <a:pt x="16223" y="21600"/>
                    <a:pt x="16223" y="21600"/>
                  </a:cubicBezTo>
                  <a:cubicBezTo>
                    <a:pt x="16223" y="20883"/>
                    <a:pt x="16223" y="20883"/>
                    <a:pt x="16223" y="20883"/>
                  </a:cubicBezTo>
                  <a:cubicBezTo>
                    <a:pt x="5284" y="20883"/>
                    <a:pt x="5284" y="20883"/>
                    <a:pt x="5284" y="20883"/>
                  </a:cubicBezTo>
                  <a:cubicBezTo>
                    <a:pt x="5284" y="21600"/>
                    <a:pt x="5284" y="21600"/>
                    <a:pt x="5284" y="21600"/>
                  </a:cubicBezTo>
                  <a:cubicBezTo>
                    <a:pt x="2967" y="21600"/>
                    <a:pt x="2967" y="21600"/>
                    <a:pt x="2967" y="21600"/>
                  </a:cubicBezTo>
                  <a:cubicBezTo>
                    <a:pt x="2967" y="20883"/>
                    <a:pt x="2967" y="20883"/>
                    <a:pt x="2967" y="20883"/>
                  </a:cubicBezTo>
                  <a:cubicBezTo>
                    <a:pt x="2596" y="20883"/>
                    <a:pt x="2596" y="20883"/>
                    <a:pt x="2596" y="20883"/>
                  </a:cubicBezTo>
                  <a:cubicBezTo>
                    <a:pt x="1205" y="20883"/>
                    <a:pt x="0" y="19926"/>
                    <a:pt x="0" y="18651"/>
                  </a:cubicBezTo>
                  <a:cubicBezTo>
                    <a:pt x="0" y="9405"/>
                    <a:pt x="0" y="9405"/>
                    <a:pt x="0" y="9405"/>
                  </a:cubicBezTo>
                  <a:cubicBezTo>
                    <a:pt x="0" y="8210"/>
                    <a:pt x="1205" y="7173"/>
                    <a:pt x="2596" y="7173"/>
                  </a:cubicBezTo>
                  <a:cubicBezTo>
                    <a:pt x="8436" y="7173"/>
                    <a:pt x="14369" y="7173"/>
                    <a:pt x="19004" y="7173"/>
                  </a:cubicBezTo>
                  <a:close/>
                  <a:moveTo>
                    <a:pt x="5191" y="1594"/>
                  </a:moveTo>
                  <a:cubicBezTo>
                    <a:pt x="8065" y="4543"/>
                    <a:pt x="8065" y="4543"/>
                    <a:pt x="8065" y="4543"/>
                  </a:cubicBezTo>
                  <a:cubicBezTo>
                    <a:pt x="11310" y="0"/>
                    <a:pt x="11310" y="0"/>
                    <a:pt x="11310" y="0"/>
                  </a:cubicBezTo>
                  <a:cubicBezTo>
                    <a:pt x="12700" y="717"/>
                    <a:pt x="12700" y="717"/>
                    <a:pt x="12700" y="717"/>
                  </a:cubicBezTo>
                  <a:cubicBezTo>
                    <a:pt x="9548" y="5181"/>
                    <a:pt x="9548" y="5181"/>
                    <a:pt x="9548" y="5181"/>
                  </a:cubicBezTo>
                  <a:cubicBezTo>
                    <a:pt x="10197" y="5500"/>
                    <a:pt x="10568" y="6058"/>
                    <a:pt x="10754" y="6695"/>
                  </a:cubicBezTo>
                  <a:cubicBezTo>
                    <a:pt x="5655" y="6695"/>
                    <a:pt x="5655" y="6695"/>
                    <a:pt x="5655" y="6695"/>
                  </a:cubicBezTo>
                  <a:cubicBezTo>
                    <a:pt x="5748" y="6137"/>
                    <a:pt x="6118" y="5579"/>
                    <a:pt x="6675" y="5261"/>
                  </a:cubicBezTo>
                  <a:cubicBezTo>
                    <a:pt x="3986" y="2471"/>
                    <a:pt x="3986" y="2471"/>
                    <a:pt x="3986" y="2471"/>
                  </a:cubicBezTo>
                  <a:cubicBezTo>
                    <a:pt x="5191" y="1594"/>
                    <a:pt x="5191" y="1594"/>
                    <a:pt x="5191" y="1594"/>
                  </a:cubicBezTo>
                  <a:close/>
                  <a:moveTo>
                    <a:pt x="7416" y="10920"/>
                  </a:moveTo>
                  <a:cubicBezTo>
                    <a:pt x="6582" y="10521"/>
                    <a:pt x="5377" y="10920"/>
                    <a:pt x="4728" y="11876"/>
                  </a:cubicBezTo>
                  <a:cubicBezTo>
                    <a:pt x="4079" y="12832"/>
                    <a:pt x="4264" y="13948"/>
                    <a:pt x="5099" y="14427"/>
                  </a:cubicBezTo>
                  <a:cubicBezTo>
                    <a:pt x="5933" y="14825"/>
                    <a:pt x="6397" y="13948"/>
                    <a:pt x="7045" y="12992"/>
                  </a:cubicBezTo>
                  <a:cubicBezTo>
                    <a:pt x="7694" y="12035"/>
                    <a:pt x="8251" y="11318"/>
                    <a:pt x="7416" y="10920"/>
                  </a:cubicBezTo>
                  <a:close/>
                  <a:moveTo>
                    <a:pt x="16687" y="9485"/>
                  </a:moveTo>
                  <a:cubicBezTo>
                    <a:pt x="16687" y="10043"/>
                    <a:pt x="16687" y="10043"/>
                    <a:pt x="16687" y="10043"/>
                  </a:cubicBezTo>
                  <a:cubicBezTo>
                    <a:pt x="19839" y="10043"/>
                    <a:pt x="19839" y="10043"/>
                    <a:pt x="19839" y="10043"/>
                  </a:cubicBezTo>
                  <a:cubicBezTo>
                    <a:pt x="19839" y="9485"/>
                    <a:pt x="19839" y="9485"/>
                    <a:pt x="19839" y="9485"/>
                  </a:cubicBezTo>
                  <a:cubicBezTo>
                    <a:pt x="16687" y="9485"/>
                    <a:pt x="16687" y="9485"/>
                    <a:pt x="16687" y="9485"/>
                  </a:cubicBezTo>
                  <a:close/>
                  <a:moveTo>
                    <a:pt x="18170" y="16339"/>
                  </a:moveTo>
                  <a:cubicBezTo>
                    <a:pt x="17706" y="16339"/>
                    <a:pt x="17336" y="16738"/>
                    <a:pt x="17336" y="17137"/>
                  </a:cubicBezTo>
                  <a:cubicBezTo>
                    <a:pt x="17336" y="17535"/>
                    <a:pt x="17706" y="17934"/>
                    <a:pt x="18170" y="17934"/>
                  </a:cubicBezTo>
                  <a:cubicBezTo>
                    <a:pt x="18726" y="17934"/>
                    <a:pt x="19097" y="17535"/>
                    <a:pt x="19097" y="17137"/>
                  </a:cubicBezTo>
                  <a:cubicBezTo>
                    <a:pt x="19097" y="16738"/>
                    <a:pt x="18726" y="16339"/>
                    <a:pt x="18170" y="16339"/>
                  </a:cubicBezTo>
                  <a:close/>
                  <a:moveTo>
                    <a:pt x="18170" y="14028"/>
                  </a:moveTo>
                  <a:cubicBezTo>
                    <a:pt x="17706" y="14028"/>
                    <a:pt x="17336" y="14347"/>
                    <a:pt x="17336" y="14745"/>
                  </a:cubicBezTo>
                  <a:cubicBezTo>
                    <a:pt x="17336" y="15224"/>
                    <a:pt x="17706" y="15542"/>
                    <a:pt x="18170" y="15542"/>
                  </a:cubicBezTo>
                  <a:cubicBezTo>
                    <a:pt x="18726" y="15542"/>
                    <a:pt x="19097" y="15224"/>
                    <a:pt x="19097" y="14745"/>
                  </a:cubicBezTo>
                  <a:cubicBezTo>
                    <a:pt x="19097" y="14347"/>
                    <a:pt x="18726" y="14028"/>
                    <a:pt x="18170" y="14028"/>
                  </a:cubicBezTo>
                  <a:close/>
                  <a:moveTo>
                    <a:pt x="16687" y="12035"/>
                  </a:moveTo>
                  <a:cubicBezTo>
                    <a:pt x="16687" y="12593"/>
                    <a:pt x="16687" y="12593"/>
                    <a:pt x="16687" y="12593"/>
                  </a:cubicBezTo>
                  <a:cubicBezTo>
                    <a:pt x="19839" y="12593"/>
                    <a:pt x="19839" y="12593"/>
                    <a:pt x="19839" y="12593"/>
                  </a:cubicBezTo>
                  <a:cubicBezTo>
                    <a:pt x="19839" y="12035"/>
                    <a:pt x="19839" y="12035"/>
                    <a:pt x="19839" y="12035"/>
                  </a:cubicBezTo>
                  <a:cubicBezTo>
                    <a:pt x="16687" y="12035"/>
                    <a:pt x="16687" y="12035"/>
                    <a:pt x="16687" y="12035"/>
                  </a:cubicBezTo>
                  <a:close/>
                  <a:moveTo>
                    <a:pt x="16687" y="11238"/>
                  </a:moveTo>
                  <a:cubicBezTo>
                    <a:pt x="16687" y="11717"/>
                    <a:pt x="16687" y="11717"/>
                    <a:pt x="16687" y="11717"/>
                  </a:cubicBezTo>
                  <a:cubicBezTo>
                    <a:pt x="19839" y="11717"/>
                    <a:pt x="19839" y="11717"/>
                    <a:pt x="19839" y="11717"/>
                  </a:cubicBezTo>
                  <a:cubicBezTo>
                    <a:pt x="19839" y="11238"/>
                    <a:pt x="19839" y="11238"/>
                    <a:pt x="19839" y="11238"/>
                  </a:cubicBezTo>
                  <a:cubicBezTo>
                    <a:pt x="16687" y="11238"/>
                    <a:pt x="16687" y="11238"/>
                    <a:pt x="16687" y="11238"/>
                  </a:cubicBezTo>
                  <a:close/>
                  <a:moveTo>
                    <a:pt x="16687" y="10362"/>
                  </a:moveTo>
                  <a:cubicBezTo>
                    <a:pt x="16687" y="10840"/>
                    <a:pt x="16687" y="10840"/>
                    <a:pt x="16687" y="10840"/>
                  </a:cubicBezTo>
                  <a:cubicBezTo>
                    <a:pt x="19839" y="10840"/>
                    <a:pt x="19839" y="10840"/>
                    <a:pt x="19839" y="10840"/>
                  </a:cubicBezTo>
                  <a:cubicBezTo>
                    <a:pt x="19839" y="10362"/>
                    <a:pt x="19839" y="10362"/>
                    <a:pt x="19839" y="10362"/>
                  </a:cubicBezTo>
                  <a:cubicBezTo>
                    <a:pt x="16687" y="10362"/>
                    <a:pt x="16687" y="10362"/>
                    <a:pt x="16687" y="10362"/>
                  </a:cubicBezTo>
                  <a:close/>
                  <a:moveTo>
                    <a:pt x="6582" y="9724"/>
                  </a:moveTo>
                  <a:cubicBezTo>
                    <a:pt x="4728" y="9724"/>
                    <a:pt x="3152" y="11079"/>
                    <a:pt x="3152" y="12673"/>
                  </a:cubicBezTo>
                  <a:cubicBezTo>
                    <a:pt x="3152" y="15064"/>
                    <a:pt x="3152" y="15064"/>
                    <a:pt x="3152" y="15064"/>
                  </a:cubicBezTo>
                  <a:cubicBezTo>
                    <a:pt x="3152" y="16738"/>
                    <a:pt x="4728" y="18013"/>
                    <a:pt x="6582" y="18013"/>
                  </a:cubicBezTo>
                  <a:cubicBezTo>
                    <a:pt x="12330" y="18013"/>
                    <a:pt x="12330" y="18013"/>
                    <a:pt x="12330" y="18013"/>
                  </a:cubicBezTo>
                  <a:cubicBezTo>
                    <a:pt x="14184" y="18013"/>
                    <a:pt x="15760" y="16738"/>
                    <a:pt x="15760" y="15064"/>
                  </a:cubicBezTo>
                  <a:cubicBezTo>
                    <a:pt x="15760" y="12673"/>
                    <a:pt x="15760" y="12673"/>
                    <a:pt x="15760" y="12673"/>
                  </a:cubicBezTo>
                  <a:cubicBezTo>
                    <a:pt x="15760" y="11079"/>
                    <a:pt x="14184" y="9724"/>
                    <a:pt x="12330" y="9724"/>
                  </a:cubicBezTo>
                  <a:lnTo>
                    <a:pt x="6582" y="9724"/>
                  </a:lnTo>
                  <a:close/>
                </a:path>
              </a:pathLst>
            </a:custGeom>
            <a:solidFill>
              <a:srgbClr val="F692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511107" y="105486"/>
              <a:ext cx="1437600" cy="294600"/>
            </a:xfrm>
            <a:prstGeom prst="rect">
              <a:avLst/>
            </a:prstGeom>
            <a:solidFill>
              <a:srgbClr val="F6920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1"/>
                  </a:solidFill>
                </a:rPr>
                <a:t>STEP 1</a:t>
              </a:r>
              <a:endParaRPr sz="1300">
                <a:solidFill>
                  <a:schemeClr val="dk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64" name="Google Shape;164;p18"/>
          <p:cNvGrpSpPr/>
          <p:nvPr/>
        </p:nvGrpSpPr>
        <p:grpSpPr>
          <a:xfrm>
            <a:off x="1158400" y="1756576"/>
            <a:ext cx="2044526" cy="487465"/>
            <a:chOff x="-1" y="-1"/>
            <a:chExt cx="2043300" cy="488100"/>
          </a:xfrm>
        </p:grpSpPr>
        <p:sp>
          <p:nvSpPr>
            <p:cNvPr id="165" name="Google Shape;165;p18"/>
            <p:cNvSpPr/>
            <p:nvPr/>
          </p:nvSpPr>
          <p:spPr>
            <a:xfrm>
              <a:off x="-1" y="-1"/>
              <a:ext cx="2043300" cy="48810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-1" y="-1"/>
              <a:ext cx="448800" cy="4881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493505" y="105486"/>
              <a:ext cx="1437600" cy="29460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1"/>
                  </a:solidFill>
                </a:rPr>
                <a:t>STEP 2</a:t>
              </a:r>
              <a:endParaRPr sz="1300">
                <a:solidFill>
                  <a:schemeClr val="dk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94943" y="95854"/>
              <a:ext cx="259038" cy="294132"/>
            </a:xfrm>
            <a:custGeom>
              <a:rect b="b" l="l" r="r" t="t"/>
              <a:pathLst>
                <a:path extrusionOk="0" h="21446" w="21600">
                  <a:moveTo>
                    <a:pt x="12857" y="20700"/>
                  </a:moveTo>
                  <a:cubicBezTo>
                    <a:pt x="13371" y="19800"/>
                    <a:pt x="14143" y="18900"/>
                    <a:pt x="14657" y="18225"/>
                  </a:cubicBezTo>
                  <a:cubicBezTo>
                    <a:pt x="14914" y="17775"/>
                    <a:pt x="14914" y="17325"/>
                    <a:pt x="14400" y="16875"/>
                  </a:cubicBezTo>
                  <a:cubicBezTo>
                    <a:pt x="13371" y="15975"/>
                    <a:pt x="12343" y="15075"/>
                    <a:pt x="11057" y="14175"/>
                  </a:cubicBezTo>
                  <a:cubicBezTo>
                    <a:pt x="10543" y="13725"/>
                    <a:pt x="10286" y="13725"/>
                    <a:pt x="9771" y="13950"/>
                  </a:cubicBezTo>
                  <a:cubicBezTo>
                    <a:pt x="9000" y="14175"/>
                    <a:pt x="8486" y="14625"/>
                    <a:pt x="7714" y="15075"/>
                  </a:cubicBezTo>
                  <a:cubicBezTo>
                    <a:pt x="5400" y="11925"/>
                    <a:pt x="4886" y="10125"/>
                    <a:pt x="4371" y="7875"/>
                  </a:cubicBezTo>
                  <a:cubicBezTo>
                    <a:pt x="5143" y="7650"/>
                    <a:pt x="5914" y="7200"/>
                    <a:pt x="6686" y="6975"/>
                  </a:cubicBezTo>
                  <a:cubicBezTo>
                    <a:pt x="6943" y="6750"/>
                    <a:pt x="7200" y="6300"/>
                    <a:pt x="6943" y="5625"/>
                  </a:cubicBezTo>
                  <a:cubicBezTo>
                    <a:pt x="6686" y="4500"/>
                    <a:pt x="6171" y="3150"/>
                    <a:pt x="5657" y="1800"/>
                  </a:cubicBezTo>
                  <a:cubicBezTo>
                    <a:pt x="5657" y="1350"/>
                    <a:pt x="5143" y="900"/>
                    <a:pt x="4629" y="900"/>
                  </a:cubicBezTo>
                  <a:cubicBezTo>
                    <a:pt x="3600" y="1125"/>
                    <a:pt x="2314" y="1125"/>
                    <a:pt x="1029" y="1350"/>
                  </a:cubicBezTo>
                  <a:cubicBezTo>
                    <a:pt x="0" y="1350"/>
                    <a:pt x="0" y="1575"/>
                    <a:pt x="0" y="2250"/>
                  </a:cubicBezTo>
                  <a:cubicBezTo>
                    <a:pt x="257" y="10350"/>
                    <a:pt x="3857" y="17550"/>
                    <a:pt x="11057" y="21150"/>
                  </a:cubicBezTo>
                  <a:cubicBezTo>
                    <a:pt x="11829" y="21600"/>
                    <a:pt x="12086" y="21600"/>
                    <a:pt x="12857" y="20700"/>
                  </a:cubicBezTo>
                  <a:close/>
                  <a:moveTo>
                    <a:pt x="11571" y="11925"/>
                  </a:moveTo>
                  <a:cubicBezTo>
                    <a:pt x="8229" y="11925"/>
                    <a:pt x="8229" y="11925"/>
                    <a:pt x="8229" y="11925"/>
                  </a:cubicBezTo>
                  <a:cubicBezTo>
                    <a:pt x="8229" y="11250"/>
                    <a:pt x="8229" y="11250"/>
                    <a:pt x="8229" y="11250"/>
                  </a:cubicBezTo>
                  <a:cubicBezTo>
                    <a:pt x="10286" y="8550"/>
                    <a:pt x="10286" y="8550"/>
                    <a:pt x="10286" y="8550"/>
                  </a:cubicBezTo>
                  <a:cubicBezTo>
                    <a:pt x="10543" y="8100"/>
                    <a:pt x="10800" y="7650"/>
                    <a:pt x="10800" y="7200"/>
                  </a:cubicBezTo>
                  <a:cubicBezTo>
                    <a:pt x="10800" y="6975"/>
                    <a:pt x="10800" y="6750"/>
                    <a:pt x="10543" y="6750"/>
                  </a:cubicBezTo>
                  <a:cubicBezTo>
                    <a:pt x="10286" y="6750"/>
                    <a:pt x="10286" y="6975"/>
                    <a:pt x="10286" y="6975"/>
                  </a:cubicBezTo>
                  <a:cubicBezTo>
                    <a:pt x="10029" y="8100"/>
                    <a:pt x="10029" y="8100"/>
                    <a:pt x="10029" y="8100"/>
                  </a:cubicBezTo>
                  <a:cubicBezTo>
                    <a:pt x="8743" y="8100"/>
                    <a:pt x="8743" y="8100"/>
                    <a:pt x="8743" y="8100"/>
                  </a:cubicBezTo>
                  <a:cubicBezTo>
                    <a:pt x="8743" y="6975"/>
                    <a:pt x="8743" y="6975"/>
                    <a:pt x="8743" y="6975"/>
                  </a:cubicBezTo>
                  <a:cubicBezTo>
                    <a:pt x="9000" y="6300"/>
                    <a:pt x="9514" y="5850"/>
                    <a:pt x="10800" y="5850"/>
                  </a:cubicBezTo>
                  <a:cubicBezTo>
                    <a:pt x="11314" y="5850"/>
                    <a:pt x="11829" y="6075"/>
                    <a:pt x="12086" y="6300"/>
                  </a:cubicBezTo>
                  <a:cubicBezTo>
                    <a:pt x="12343" y="6525"/>
                    <a:pt x="12343" y="6975"/>
                    <a:pt x="12086" y="7650"/>
                  </a:cubicBezTo>
                  <a:cubicBezTo>
                    <a:pt x="12086" y="7875"/>
                    <a:pt x="12086" y="8100"/>
                    <a:pt x="12086" y="8325"/>
                  </a:cubicBezTo>
                  <a:cubicBezTo>
                    <a:pt x="9771" y="11250"/>
                    <a:pt x="9771" y="11250"/>
                    <a:pt x="9771" y="11250"/>
                  </a:cubicBezTo>
                  <a:cubicBezTo>
                    <a:pt x="11829" y="11250"/>
                    <a:pt x="11829" y="11250"/>
                    <a:pt x="11829" y="11250"/>
                  </a:cubicBezTo>
                  <a:cubicBezTo>
                    <a:pt x="11571" y="11925"/>
                    <a:pt x="11571" y="11925"/>
                    <a:pt x="11571" y="11925"/>
                  </a:cubicBezTo>
                  <a:close/>
                  <a:moveTo>
                    <a:pt x="16200" y="11250"/>
                  </a:moveTo>
                  <a:cubicBezTo>
                    <a:pt x="15429" y="11250"/>
                    <a:pt x="15429" y="11250"/>
                    <a:pt x="15429" y="11250"/>
                  </a:cubicBezTo>
                  <a:cubicBezTo>
                    <a:pt x="15429" y="11925"/>
                    <a:pt x="15429" y="11925"/>
                    <a:pt x="15429" y="11925"/>
                  </a:cubicBezTo>
                  <a:cubicBezTo>
                    <a:pt x="13886" y="11925"/>
                    <a:pt x="13886" y="11925"/>
                    <a:pt x="13886" y="11925"/>
                  </a:cubicBezTo>
                  <a:cubicBezTo>
                    <a:pt x="13886" y="11250"/>
                    <a:pt x="13886" y="11250"/>
                    <a:pt x="13886" y="11250"/>
                  </a:cubicBezTo>
                  <a:cubicBezTo>
                    <a:pt x="11829" y="11250"/>
                    <a:pt x="11829" y="11250"/>
                    <a:pt x="11829" y="11250"/>
                  </a:cubicBezTo>
                  <a:cubicBezTo>
                    <a:pt x="12086" y="10350"/>
                    <a:pt x="12086" y="10350"/>
                    <a:pt x="12086" y="10350"/>
                  </a:cubicBezTo>
                  <a:cubicBezTo>
                    <a:pt x="14143" y="5850"/>
                    <a:pt x="14143" y="5850"/>
                    <a:pt x="14143" y="5850"/>
                  </a:cubicBezTo>
                  <a:cubicBezTo>
                    <a:pt x="16200" y="5850"/>
                    <a:pt x="16200" y="5850"/>
                    <a:pt x="16200" y="5850"/>
                  </a:cubicBezTo>
                  <a:cubicBezTo>
                    <a:pt x="15686" y="10350"/>
                    <a:pt x="15686" y="10350"/>
                    <a:pt x="15686" y="10350"/>
                  </a:cubicBezTo>
                  <a:cubicBezTo>
                    <a:pt x="16200" y="10350"/>
                    <a:pt x="16200" y="10350"/>
                    <a:pt x="16200" y="10350"/>
                  </a:cubicBezTo>
                  <a:cubicBezTo>
                    <a:pt x="16200" y="11250"/>
                    <a:pt x="16200" y="11250"/>
                    <a:pt x="16200" y="11250"/>
                  </a:cubicBezTo>
                  <a:close/>
                  <a:moveTo>
                    <a:pt x="14143" y="10350"/>
                  </a:moveTo>
                  <a:cubicBezTo>
                    <a:pt x="13371" y="10350"/>
                    <a:pt x="13371" y="10350"/>
                    <a:pt x="13371" y="10350"/>
                  </a:cubicBezTo>
                  <a:cubicBezTo>
                    <a:pt x="14400" y="7875"/>
                    <a:pt x="14400" y="7875"/>
                    <a:pt x="14400" y="7875"/>
                  </a:cubicBezTo>
                  <a:cubicBezTo>
                    <a:pt x="14143" y="10350"/>
                    <a:pt x="14143" y="10350"/>
                    <a:pt x="14143" y="10350"/>
                  </a:cubicBezTo>
                  <a:close/>
                  <a:moveTo>
                    <a:pt x="11057" y="0"/>
                  </a:moveTo>
                  <a:cubicBezTo>
                    <a:pt x="13886" y="0"/>
                    <a:pt x="16714" y="1125"/>
                    <a:pt x="18514" y="2700"/>
                  </a:cubicBezTo>
                  <a:cubicBezTo>
                    <a:pt x="20571" y="4500"/>
                    <a:pt x="21600" y="6750"/>
                    <a:pt x="21600" y="9225"/>
                  </a:cubicBezTo>
                  <a:cubicBezTo>
                    <a:pt x="21600" y="11925"/>
                    <a:pt x="20571" y="14175"/>
                    <a:pt x="18514" y="15975"/>
                  </a:cubicBezTo>
                  <a:cubicBezTo>
                    <a:pt x="18000" y="16425"/>
                    <a:pt x="17486" y="16875"/>
                    <a:pt x="16714" y="17100"/>
                  </a:cubicBezTo>
                  <a:cubicBezTo>
                    <a:pt x="16714" y="16875"/>
                    <a:pt x="16457" y="16650"/>
                    <a:pt x="16200" y="16425"/>
                  </a:cubicBezTo>
                  <a:cubicBezTo>
                    <a:pt x="15171" y="15525"/>
                    <a:pt x="15171" y="15525"/>
                    <a:pt x="15171" y="15525"/>
                  </a:cubicBezTo>
                  <a:cubicBezTo>
                    <a:pt x="15686" y="15300"/>
                    <a:pt x="16457" y="14850"/>
                    <a:pt x="16971" y="14400"/>
                  </a:cubicBezTo>
                  <a:cubicBezTo>
                    <a:pt x="18257" y="13050"/>
                    <a:pt x="19286" y="11250"/>
                    <a:pt x="19286" y="9225"/>
                  </a:cubicBezTo>
                  <a:cubicBezTo>
                    <a:pt x="19286" y="7425"/>
                    <a:pt x="18257" y="5625"/>
                    <a:pt x="16971" y="4275"/>
                  </a:cubicBezTo>
                  <a:cubicBezTo>
                    <a:pt x="15429" y="2925"/>
                    <a:pt x="13371" y="2250"/>
                    <a:pt x="11057" y="2250"/>
                  </a:cubicBezTo>
                  <a:cubicBezTo>
                    <a:pt x="10029" y="2250"/>
                    <a:pt x="9000" y="2475"/>
                    <a:pt x="7971" y="2700"/>
                  </a:cubicBezTo>
                  <a:cubicBezTo>
                    <a:pt x="7457" y="1350"/>
                    <a:pt x="7457" y="1350"/>
                    <a:pt x="7457" y="1350"/>
                  </a:cubicBezTo>
                  <a:cubicBezTo>
                    <a:pt x="7457" y="1125"/>
                    <a:pt x="7200" y="900"/>
                    <a:pt x="7200" y="675"/>
                  </a:cubicBezTo>
                  <a:cubicBezTo>
                    <a:pt x="8486" y="225"/>
                    <a:pt x="9771" y="0"/>
                    <a:pt x="11057" y="0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69" name="Google Shape;169;p18"/>
          <p:cNvGrpSpPr/>
          <p:nvPr/>
        </p:nvGrpSpPr>
        <p:grpSpPr>
          <a:xfrm>
            <a:off x="1158388" y="2632600"/>
            <a:ext cx="2044526" cy="487465"/>
            <a:chOff x="-1" y="-1"/>
            <a:chExt cx="2043300" cy="488100"/>
          </a:xfrm>
        </p:grpSpPr>
        <p:sp>
          <p:nvSpPr>
            <p:cNvPr id="170" name="Google Shape;170;p18"/>
            <p:cNvSpPr/>
            <p:nvPr/>
          </p:nvSpPr>
          <p:spPr>
            <a:xfrm>
              <a:off x="-1" y="-1"/>
              <a:ext cx="2043300" cy="4881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-1" y="-1"/>
              <a:ext cx="448800" cy="4881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525369" y="105486"/>
              <a:ext cx="1437600" cy="2946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1"/>
                  </a:solidFill>
                </a:rPr>
                <a:t>STEP 3</a:t>
              </a:r>
              <a:endParaRPr sz="1300">
                <a:solidFill>
                  <a:schemeClr val="dk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117243" y="96963"/>
              <a:ext cx="207522" cy="327726"/>
            </a:xfrm>
            <a:custGeom>
              <a:rect b="b" l="l" r="r" t="t"/>
              <a:pathLst>
                <a:path extrusionOk="0" h="21600" w="21600">
                  <a:moveTo>
                    <a:pt x="10639" y="0"/>
                  </a:moveTo>
                  <a:cubicBezTo>
                    <a:pt x="13863" y="0"/>
                    <a:pt x="16442" y="815"/>
                    <a:pt x="18376" y="2038"/>
                  </a:cubicBezTo>
                  <a:cubicBezTo>
                    <a:pt x="20310" y="3260"/>
                    <a:pt x="21600" y="5094"/>
                    <a:pt x="21600" y="6928"/>
                  </a:cubicBezTo>
                  <a:cubicBezTo>
                    <a:pt x="21600" y="8151"/>
                    <a:pt x="20955" y="9374"/>
                    <a:pt x="19988" y="10392"/>
                  </a:cubicBezTo>
                  <a:cubicBezTo>
                    <a:pt x="19021" y="11411"/>
                    <a:pt x="18054" y="12023"/>
                    <a:pt x="16442" y="12634"/>
                  </a:cubicBezTo>
                  <a:cubicBezTo>
                    <a:pt x="16442" y="13449"/>
                    <a:pt x="16442" y="13449"/>
                    <a:pt x="16442" y="13449"/>
                  </a:cubicBezTo>
                  <a:cubicBezTo>
                    <a:pt x="17087" y="13449"/>
                    <a:pt x="17087" y="13449"/>
                    <a:pt x="17087" y="13449"/>
                  </a:cubicBezTo>
                  <a:cubicBezTo>
                    <a:pt x="17731" y="13245"/>
                    <a:pt x="17731" y="13245"/>
                    <a:pt x="17731" y="13245"/>
                  </a:cubicBezTo>
                  <a:cubicBezTo>
                    <a:pt x="18054" y="13857"/>
                    <a:pt x="18054" y="13857"/>
                    <a:pt x="18054" y="13857"/>
                  </a:cubicBezTo>
                  <a:cubicBezTo>
                    <a:pt x="18376" y="14264"/>
                    <a:pt x="18376" y="14672"/>
                    <a:pt x="18376" y="14875"/>
                  </a:cubicBezTo>
                  <a:cubicBezTo>
                    <a:pt x="18376" y="15283"/>
                    <a:pt x="18376" y="15691"/>
                    <a:pt x="18054" y="16098"/>
                  </a:cubicBezTo>
                  <a:cubicBezTo>
                    <a:pt x="18054" y="16302"/>
                    <a:pt x="18054" y="16302"/>
                    <a:pt x="18054" y="16302"/>
                  </a:cubicBezTo>
                  <a:cubicBezTo>
                    <a:pt x="18054" y="16302"/>
                    <a:pt x="18054" y="16302"/>
                    <a:pt x="18054" y="16302"/>
                  </a:cubicBezTo>
                  <a:cubicBezTo>
                    <a:pt x="18376" y="16709"/>
                    <a:pt x="18376" y="17117"/>
                    <a:pt x="18376" y="17525"/>
                  </a:cubicBezTo>
                  <a:cubicBezTo>
                    <a:pt x="18376" y="17932"/>
                    <a:pt x="18376" y="18340"/>
                    <a:pt x="18054" y="18747"/>
                  </a:cubicBezTo>
                  <a:cubicBezTo>
                    <a:pt x="17731" y="18951"/>
                    <a:pt x="17731" y="18951"/>
                    <a:pt x="17731" y="18951"/>
                  </a:cubicBezTo>
                  <a:cubicBezTo>
                    <a:pt x="17087" y="19155"/>
                    <a:pt x="17087" y="19155"/>
                    <a:pt x="17087" y="19155"/>
                  </a:cubicBezTo>
                  <a:cubicBezTo>
                    <a:pt x="4836" y="19766"/>
                    <a:pt x="4836" y="19766"/>
                    <a:pt x="4836" y="19766"/>
                  </a:cubicBezTo>
                  <a:cubicBezTo>
                    <a:pt x="4191" y="19766"/>
                    <a:pt x="4191" y="19766"/>
                    <a:pt x="4191" y="19766"/>
                  </a:cubicBezTo>
                  <a:cubicBezTo>
                    <a:pt x="3869" y="19358"/>
                    <a:pt x="3869" y="19358"/>
                    <a:pt x="3869" y="19358"/>
                  </a:cubicBezTo>
                  <a:cubicBezTo>
                    <a:pt x="3546" y="18951"/>
                    <a:pt x="3546" y="18543"/>
                    <a:pt x="3224" y="18340"/>
                  </a:cubicBezTo>
                  <a:cubicBezTo>
                    <a:pt x="3224" y="17932"/>
                    <a:pt x="3546" y="17525"/>
                    <a:pt x="3869" y="16913"/>
                  </a:cubicBezTo>
                  <a:cubicBezTo>
                    <a:pt x="3869" y="16913"/>
                    <a:pt x="3869" y="16913"/>
                    <a:pt x="3869" y="16913"/>
                  </a:cubicBezTo>
                  <a:cubicBezTo>
                    <a:pt x="3869" y="16709"/>
                    <a:pt x="3869" y="16709"/>
                    <a:pt x="3869" y="16709"/>
                  </a:cubicBezTo>
                  <a:cubicBezTo>
                    <a:pt x="3546" y="16506"/>
                    <a:pt x="3546" y="16098"/>
                    <a:pt x="3224" y="15691"/>
                  </a:cubicBezTo>
                  <a:cubicBezTo>
                    <a:pt x="3224" y="15283"/>
                    <a:pt x="3546" y="14875"/>
                    <a:pt x="3869" y="14468"/>
                  </a:cubicBezTo>
                  <a:cubicBezTo>
                    <a:pt x="4191" y="14060"/>
                    <a:pt x="4191" y="14060"/>
                    <a:pt x="4191" y="14060"/>
                  </a:cubicBezTo>
                  <a:cubicBezTo>
                    <a:pt x="4836" y="14060"/>
                    <a:pt x="4836" y="14060"/>
                    <a:pt x="4836" y="14060"/>
                  </a:cubicBezTo>
                  <a:cubicBezTo>
                    <a:pt x="5158" y="14060"/>
                    <a:pt x="5158" y="14060"/>
                    <a:pt x="5158" y="14060"/>
                  </a:cubicBezTo>
                  <a:cubicBezTo>
                    <a:pt x="5158" y="12838"/>
                    <a:pt x="5158" y="12838"/>
                    <a:pt x="5158" y="12838"/>
                  </a:cubicBezTo>
                  <a:cubicBezTo>
                    <a:pt x="3546" y="12226"/>
                    <a:pt x="2257" y="11411"/>
                    <a:pt x="1612" y="10392"/>
                  </a:cubicBezTo>
                  <a:cubicBezTo>
                    <a:pt x="645" y="9374"/>
                    <a:pt x="0" y="8151"/>
                    <a:pt x="0" y="6928"/>
                  </a:cubicBezTo>
                  <a:cubicBezTo>
                    <a:pt x="0" y="5094"/>
                    <a:pt x="1290" y="3260"/>
                    <a:pt x="3224" y="2038"/>
                  </a:cubicBezTo>
                  <a:cubicBezTo>
                    <a:pt x="5158" y="815"/>
                    <a:pt x="7737" y="0"/>
                    <a:pt x="10639" y="0"/>
                  </a:cubicBezTo>
                  <a:close/>
                  <a:moveTo>
                    <a:pt x="8382" y="8151"/>
                  </a:moveTo>
                  <a:cubicBezTo>
                    <a:pt x="8704" y="8355"/>
                    <a:pt x="8704" y="8355"/>
                    <a:pt x="9027" y="8355"/>
                  </a:cubicBezTo>
                  <a:cubicBezTo>
                    <a:pt x="9027" y="8355"/>
                    <a:pt x="9349" y="8355"/>
                    <a:pt x="9672" y="8151"/>
                  </a:cubicBezTo>
                  <a:cubicBezTo>
                    <a:pt x="9672" y="7947"/>
                    <a:pt x="9672" y="7947"/>
                    <a:pt x="9672" y="7947"/>
                  </a:cubicBezTo>
                  <a:cubicBezTo>
                    <a:pt x="9994" y="8151"/>
                    <a:pt x="9994" y="8151"/>
                    <a:pt x="9994" y="8151"/>
                  </a:cubicBezTo>
                  <a:cubicBezTo>
                    <a:pt x="10316" y="8355"/>
                    <a:pt x="10316" y="8355"/>
                    <a:pt x="10639" y="8355"/>
                  </a:cubicBezTo>
                  <a:cubicBezTo>
                    <a:pt x="10961" y="8355"/>
                    <a:pt x="11284" y="8355"/>
                    <a:pt x="11284" y="8151"/>
                  </a:cubicBezTo>
                  <a:cubicBezTo>
                    <a:pt x="11606" y="7947"/>
                    <a:pt x="11606" y="7947"/>
                    <a:pt x="11606" y="7947"/>
                  </a:cubicBezTo>
                  <a:cubicBezTo>
                    <a:pt x="11606" y="8151"/>
                    <a:pt x="11606" y="8151"/>
                    <a:pt x="11606" y="8151"/>
                  </a:cubicBezTo>
                  <a:cubicBezTo>
                    <a:pt x="11928" y="8355"/>
                    <a:pt x="12251" y="8355"/>
                    <a:pt x="12573" y="8355"/>
                  </a:cubicBezTo>
                  <a:cubicBezTo>
                    <a:pt x="12896" y="8355"/>
                    <a:pt x="13218" y="8355"/>
                    <a:pt x="13540" y="8151"/>
                  </a:cubicBezTo>
                  <a:cubicBezTo>
                    <a:pt x="13863" y="7743"/>
                    <a:pt x="13863" y="7743"/>
                    <a:pt x="13863" y="7743"/>
                  </a:cubicBezTo>
                  <a:cubicBezTo>
                    <a:pt x="14830" y="8151"/>
                    <a:pt x="14830" y="8151"/>
                    <a:pt x="14830" y="8151"/>
                  </a:cubicBezTo>
                  <a:cubicBezTo>
                    <a:pt x="12573" y="10596"/>
                    <a:pt x="12573" y="10596"/>
                    <a:pt x="12573" y="10596"/>
                  </a:cubicBezTo>
                  <a:cubicBezTo>
                    <a:pt x="12573" y="13653"/>
                    <a:pt x="12573" y="13653"/>
                    <a:pt x="12573" y="13653"/>
                  </a:cubicBezTo>
                  <a:cubicBezTo>
                    <a:pt x="14185" y="13449"/>
                    <a:pt x="14185" y="13449"/>
                    <a:pt x="14185" y="13449"/>
                  </a:cubicBezTo>
                  <a:cubicBezTo>
                    <a:pt x="14185" y="12226"/>
                    <a:pt x="14185" y="12226"/>
                    <a:pt x="14185" y="12226"/>
                  </a:cubicBezTo>
                  <a:cubicBezTo>
                    <a:pt x="14185" y="11819"/>
                    <a:pt x="14185" y="11819"/>
                    <a:pt x="14185" y="11819"/>
                  </a:cubicBezTo>
                  <a:cubicBezTo>
                    <a:pt x="14830" y="11615"/>
                    <a:pt x="14830" y="11615"/>
                    <a:pt x="14830" y="11615"/>
                  </a:cubicBezTo>
                  <a:cubicBezTo>
                    <a:pt x="16119" y="11208"/>
                    <a:pt x="17409" y="10596"/>
                    <a:pt x="18054" y="9577"/>
                  </a:cubicBezTo>
                  <a:cubicBezTo>
                    <a:pt x="19021" y="8966"/>
                    <a:pt x="19343" y="7947"/>
                    <a:pt x="19343" y="6928"/>
                  </a:cubicBezTo>
                  <a:cubicBezTo>
                    <a:pt x="19343" y="5502"/>
                    <a:pt x="18376" y="4075"/>
                    <a:pt x="16764" y="3057"/>
                  </a:cubicBezTo>
                  <a:cubicBezTo>
                    <a:pt x="15152" y="2038"/>
                    <a:pt x="13218" y="1426"/>
                    <a:pt x="10639" y="1426"/>
                  </a:cubicBezTo>
                  <a:cubicBezTo>
                    <a:pt x="8382" y="1426"/>
                    <a:pt x="6125" y="2038"/>
                    <a:pt x="4836" y="3057"/>
                  </a:cubicBezTo>
                  <a:cubicBezTo>
                    <a:pt x="3224" y="4075"/>
                    <a:pt x="2257" y="5502"/>
                    <a:pt x="2257" y="6928"/>
                  </a:cubicBezTo>
                  <a:cubicBezTo>
                    <a:pt x="2257" y="7947"/>
                    <a:pt x="2579" y="8966"/>
                    <a:pt x="3546" y="9781"/>
                  </a:cubicBezTo>
                  <a:cubicBezTo>
                    <a:pt x="4191" y="10596"/>
                    <a:pt x="5481" y="11208"/>
                    <a:pt x="6770" y="11819"/>
                  </a:cubicBezTo>
                  <a:cubicBezTo>
                    <a:pt x="7415" y="12023"/>
                    <a:pt x="7415" y="12023"/>
                    <a:pt x="7415" y="12023"/>
                  </a:cubicBezTo>
                  <a:cubicBezTo>
                    <a:pt x="7415" y="12430"/>
                    <a:pt x="7415" y="12430"/>
                    <a:pt x="7415" y="12430"/>
                  </a:cubicBezTo>
                  <a:cubicBezTo>
                    <a:pt x="7415" y="13653"/>
                    <a:pt x="7415" y="13653"/>
                    <a:pt x="7415" y="13653"/>
                  </a:cubicBezTo>
                  <a:cubicBezTo>
                    <a:pt x="9349" y="13653"/>
                    <a:pt x="9349" y="13653"/>
                    <a:pt x="9349" y="13653"/>
                  </a:cubicBezTo>
                  <a:cubicBezTo>
                    <a:pt x="9349" y="10596"/>
                    <a:pt x="9349" y="10596"/>
                    <a:pt x="9349" y="10596"/>
                  </a:cubicBezTo>
                  <a:cubicBezTo>
                    <a:pt x="7093" y="8151"/>
                    <a:pt x="7093" y="8151"/>
                    <a:pt x="7093" y="8151"/>
                  </a:cubicBezTo>
                  <a:cubicBezTo>
                    <a:pt x="8060" y="7743"/>
                    <a:pt x="8060" y="7743"/>
                    <a:pt x="8060" y="7743"/>
                  </a:cubicBezTo>
                  <a:cubicBezTo>
                    <a:pt x="8382" y="8151"/>
                    <a:pt x="8382" y="8151"/>
                    <a:pt x="8382" y="8151"/>
                  </a:cubicBezTo>
                  <a:close/>
                  <a:moveTo>
                    <a:pt x="12896" y="8762"/>
                  </a:moveTo>
                  <a:cubicBezTo>
                    <a:pt x="12896" y="8762"/>
                    <a:pt x="12896" y="8762"/>
                    <a:pt x="12573" y="8762"/>
                  </a:cubicBezTo>
                  <a:cubicBezTo>
                    <a:pt x="12251" y="8762"/>
                    <a:pt x="11928" y="8762"/>
                    <a:pt x="11606" y="8558"/>
                  </a:cubicBezTo>
                  <a:cubicBezTo>
                    <a:pt x="11284" y="8558"/>
                    <a:pt x="10961" y="8762"/>
                    <a:pt x="10639" y="8762"/>
                  </a:cubicBezTo>
                  <a:cubicBezTo>
                    <a:pt x="10316" y="8762"/>
                    <a:pt x="9994" y="8558"/>
                    <a:pt x="9672" y="8558"/>
                  </a:cubicBezTo>
                  <a:cubicBezTo>
                    <a:pt x="9349" y="8558"/>
                    <a:pt x="9027" y="8762"/>
                    <a:pt x="9027" y="8762"/>
                  </a:cubicBezTo>
                  <a:cubicBezTo>
                    <a:pt x="8704" y="8762"/>
                    <a:pt x="8704" y="8762"/>
                    <a:pt x="8704" y="8558"/>
                  </a:cubicBezTo>
                  <a:cubicBezTo>
                    <a:pt x="10316" y="10189"/>
                    <a:pt x="10316" y="10189"/>
                    <a:pt x="10316" y="10189"/>
                  </a:cubicBezTo>
                  <a:cubicBezTo>
                    <a:pt x="10316" y="10392"/>
                    <a:pt x="10316" y="10392"/>
                    <a:pt x="10316" y="10392"/>
                  </a:cubicBezTo>
                  <a:cubicBezTo>
                    <a:pt x="10316" y="10392"/>
                    <a:pt x="10316" y="10392"/>
                    <a:pt x="10316" y="10392"/>
                  </a:cubicBezTo>
                  <a:cubicBezTo>
                    <a:pt x="10316" y="13653"/>
                    <a:pt x="10316" y="13653"/>
                    <a:pt x="10316" y="13653"/>
                  </a:cubicBezTo>
                  <a:cubicBezTo>
                    <a:pt x="11284" y="13653"/>
                    <a:pt x="11284" y="13653"/>
                    <a:pt x="11284" y="13653"/>
                  </a:cubicBezTo>
                  <a:cubicBezTo>
                    <a:pt x="11284" y="10392"/>
                    <a:pt x="11284" y="10392"/>
                    <a:pt x="11284" y="10392"/>
                  </a:cubicBezTo>
                  <a:cubicBezTo>
                    <a:pt x="11284" y="10392"/>
                    <a:pt x="11284" y="10392"/>
                    <a:pt x="11284" y="10392"/>
                  </a:cubicBezTo>
                  <a:cubicBezTo>
                    <a:pt x="11284" y="10189"/>
                    <a:pt x="11284" y="10189"/>
                    <a:pt x="11284" y="10189"/>
                  </a:cubicBezTo>
                  <a:cubicBezTo>
                    <a:pt x="12896" y="8762"/>
                    <a:pt x="12896" y="8762"/>
                    <a:pt x="12896" y="8762"/>
                  </a:cubicBezTo>
                  <a:close/>
                  <a:moveTo>
                    <a:pt x="13863" y="19562"/>
                  </a:moveTo>
                  <a:cubicBezTo>
                    <a:pt x="7737" y="19970"/>
                    <a:pt x="7737" y="19970"/>
                    <a:pt x="7737" y="19970"/>
                  </a:cubicBezTo>
                  <a:cubicBezTo>
                    <a:pt x="8060" y="20989"/>
                    <a:pt x="9349" y="21600"/>
                    <a:pt x="10961" y="21600"/>
                  </a:cubicBezTo>
                  <a:cubicBezTo>
                    <a:pt x="12573" y="21600"/>
                    <a:pt x="13863" y="20785"/>
                    <a:pt x="13863" y="19766"/>
                  </a:cubicBezTo>
                  <a:cubicBezTo>
                    <a:pt x="13863" y="19766"/>
                    <a:pt x="13863" y="19766"/>
                    <a:pt x="13863" y="19562"/>
                  </a:cubicBezTo>
                  <a:close/>
                  <a:moveTo>
                    <a:pt x="16119" y="17321"/>
                  </a:moveTo>
                  <a:cubicBezTo>
                    <a:pt x="5481" y="17932"/>
                    <a:pt x="5481" y="17932"/>
                    <a:pt x="5481" y="17932"/>
                  </a:cubicBezTo>
                  <a:cubicBezTo>
                    <a:pt x="5481" y="18136"/>
                    <a:pt x="5481" y="18136"/>
                    <a:pt x="5481" y="18136"/>
                  </a:cubicBezTo>
                  <a:cubicBezTo>
                    <a:pt x="5481" y="18136"/>
                    <a:pt x="5481" y="18340"/>
                    <a:pt x="5481" y="18340"/>
                  </a:cubicBezTo>
                  <a:cubicBezTo>
                    <a:pt x="16119" y="17728"/>
                    <a:pt x="16119" y="17728"/>
                    <a:pt x="16119" y="17728"/>
                  </a:cubicBezTo>
                  <a:cubicBezTo>
                    <a:pt x="16119" y="17728"/>
                    <a:pt x="16119" y="17525"/>
                    <a:pt x="16119" y="17525"/>
                  </a:cubicBezTo>
                  <a:cubicBezTo>
                    <a:pt x="16119" y="17525"/>
                    <a:pt x="16119" y="17525"/>
                    <a:pt x="16119" y="17321"/>
                  </a:cubicBezTo>
                  <a:close/>
                  <a:moveTo>
                    <a:pt x="16119" y="14875"/>
                  </a:moveTo>
                  <a:cubicBezTo>
                    <a:pt x="5481" y="15487"/>
                    <a:pt x="5481" y="15487"/>
                    <a:pt x="5481" y="15487"/>
                  </a:cubicBezTo>
                  <a:cubicBezTo>
                    <a:pt x="5481" y="15487"/>
                    <a:pt x="5481" y="15487"/>
                    <a:pt x="5481" y="15691"/>
                  </a:cubicBezTo>
                  <a:cubicBezTo>
                    <a:pt x="5481" y="15691"/>
                    <a:pt x="5481" y="15691"/>
                    <a:pt x="5481" y="15691"/>
                  </a:cubicBezTo>
                  <a:cubicBezTo>
                    <a:pt x="16119" y="15079"/>
                    <a:pt x="16119" y="15079"/>
                    <a:pt x="16119" y="15079"/>
                  </a:cubicBezTo>
                  <a:cubicBezTo>
                    <a:pt x="16119" y="15079"/>
                    <a:pt x="16119" y="15079"/>
                    <a:pt x="16119" y="14875"/>
                  </a:cubicBezTo>
                  <a:cubicBezTo>
                    <a:pt x="16119" y="14875"/>
                    <a:pt x="16119" y="14875"/>
                    <a:pt x="16119" y="14875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74" name="Google Shape;174;p18"/>
          <p:cNvGrpSpPr/>
          <p:nvPr/>
        </p:nvGrpSpPr>
        <p:grpSpPr>
          <a:xfrm>
            <a:off x="1159113" y="3508625"/>
            <a:ext cx="2043096" cy="489076"/>
            <a:chOff x="-1" y="-1"/>
            <a:chExt cx="2043300" cy="488100"/>
          </a:xfrm>
        </p:grpSpPr>
        <p:sp>
          <p:nvSpPr>
            <p:cNvPr id="175" name="Google Shape;175;p18"/>
            <p:cNvSpPr/>
            <p:nvPr/>
          </p:nvSpPr>
          <p:spPr>
            <a:xfrm>
              <a:off x="-1" y="-1"/>
              <a:ext cx="2043300" cy="488100"/>
            </a:xfrm>
            <a:prstGeom prst="rect">
              <a:avLst/>
            </a:prstGeom>
            <a:solidFill>
              <a:srgbClr val="83838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-1" y="-1"/>
              <a:ext cx="448800" cy="488100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506091" y="105486"/>
              <a:ext cx="1437600" cy="29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chemeClr val="dk1"/>
                  </a:solidFill>
                </a:rPr>
                <a:t>STEP 4</a:t>
              </a:r>
              <a:endParaRPr sz="1300">
                <a:solidFill>
                  <a:schemeClr val="dk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125347" y="100148"/>
              <a:ext cx="237600" cy="287658"/>
            </a:xfrm>
            <a:custGeom>
              <a:rect b="b" l="l" r="r" t="t"/>
              <a:pathLst>
                <a:path extrusionOk="0" h="21600" w="21600">
                  <a:moveTo>
                    <a:pt x="842" y="20439"/>
                  </a:moveTo>
                  <a:cubicBezTo>
                    <a:pt x="561" y="20206"/>
                    <a:pt x="281" y="19974"/>
                    <a:pt x="0" y="19742"/>
                  </a:cubicBezTo>
                  <a:cubicBezTo>
                    <a:pt x="0" y="16723"/>
                    <a:pt x="0" y="13471"/>
                    <a:pt x="0" y="10452"/>
                  </a:cubicBezTo>
                  <a:cubicBezTo>
                    <a:pt x="3366" y="9290"/>
                    <a:pt x="5891" y="7432"/>
                    <a:pt x="8416" y="4645"/>
                  </a:cubicBezTo>
                  <a:cubicBezTo>
                    <a:pt x="10660" y="6039"/>
                    <a:pt x="10660" y="6039"/>
                    <a:pt x="10660" y="6039"/>
                  </a:cubicBezTo>
                  <a:cubicBezTo>
                    <a:pt x="10660" y="6039"/>
                    <a:pt x="10660" y="6039"/>
                    <a:pt x="10660" y="6039"/>
                  </a:cubicBezTo>
                  <a:cubicBezTo>
                    <a:pt x="10660" y="6271"/>
                    <a:pt x="10660" y="6271"/>
                    <a:pt x="10660" y="6271"/>
                  </a:cubicBezTo>
                  <a:cubicBezTo>
                    <a:pt x="10940" y="6271"/>
                    <a:pt x="10940" y="6271"/>
                    <a:pt x="10940" y="6271"/>
                  </a:cubicBezTo>
                  <a:cubicBezTo>
                    <a:pt x="10940" y="6271"/>
                    <a:pt x="10940" y="6271"/>
                    <a:pt x="10940" y="6271"/>
                  </a:cubicBezTo>
                  <a:cubicBezTo>
                    <a:pt x="10940" y="6271"/>
                    <a:pt x="10940" y="6271"/>
                    <a:pt x="10940" y="6271"/>
                  </a:cubicBezTo>
                  <a:cubicBezTo>
                    <a:pt x="10940" y="6271"/>
                    <a:pt x="10940" y="6271"/>
                    <a:pt x="10940" y="6271"/>
                  </a:cubicBezTo>
                  <a:cubicBezTo>
                    <a:pt x="11221" y="6271"/>
                    <a:pt x="11221" y="6271"/>
                    <a:pt x="11221" y="6271"/>
                  </a:cubicBezTo>
                  <a:cubicBezTo>
                    <a:pt x="11221" y="6271"/>
                    <a:pt x="11221" y="6271"/>
                    <a:pt x="11221" y="6271"/>
                  </a:cubicBezTo>
                  <a:cubicBezTo>
                    <a:pt x="11221" y="6503"/>
                    <a:pt x="11221" y="6503"/>
                    <a:pt x="11221" y="6503"/>
                  </a:cubicBezTo>
                  <a:cubicBezTo>
                    <a:pt x="11221" y="6503"/>
                    <a:pt x="11221" y="6503"/>
                    <a:pt x="11221" y="6503"/>
                  </a:cubicBezTo>
                  <a:cubicBezTo>
                    <a:pt x="11221" y="6503"/>
                    <a:pt x="11221" y="6503"/>
                    <a:pt x="11221" y="6503"/>
                  </a:cubicBezTo>
                  <a:cubicBezTo>
                    <a:pt x="11501" y="6503"/>
                    <a:pt x="11501" y="6503"/>
                    <a:pt x="11501" y="6503"/>
                  </a:cubicBezTo>
                  <a:cubicBezTo>
                    <a:pt x="11501" y="6503"/>
                    <a:pt x="11501" y="6503"/>
                    <a:pt x="11501" y="6503"/>
                  </a:cubicBezTo>
                  <a:cubicBezTo>
                    <a:pt x="11501" y="6503"/>
                    <a:pt x="11501" y="6503"/>
                    <a:pt x="11501" y="6503"/>
                  </a:cubicBezTo>
                  <a:cubicBezTo>
                    <a:pt x="11501" y="6735"/>
                    <a:pt x="11501" y="6735"/>
                    <a:pt x="11501" y="6735"/>
                  </a:cubicBezTo>
                  <a:cubicBezTo>
                    <a:pt x="11782" y="6735"/>
                    <a:pt x="11782" y="6735"/>
                    <a:pt x="11782" y="6735"/>
                  </a:cubicBezTo>
                  <a:cubicBezTo>
                    <a:pt x="11782" y="6735"/>
                    <a:pt x="11782" y="6735"/>
                    <a:pt x="11782" y="6735"/>
                  </a:cubicBezTo>
                  <a:cubicBezTo>
                    <a:pt x="11782" y="6735"/>
                    <a:pt x="11782" y="6735"/>
                    <a:pt x="11782" y="6735"/>
                  </a:cubicBezTo>
                  <a:cubicBezTo>
                    <a:pt x="11782" y="6735"/>
                    <a:pt x="11782" y="6735"/>
                    <a:pt x="11782" y="6735"/>
                  </a:cubicBezTo>
                  <a:cubicBezTo>
                    <a:pt x="11782" y="6735"/>
                    <a:pt x="11782" y="6735"/>
                    <a:pt x="11782" y="6735"/>
                  </a:cubicBezTo>
                  <a:cubicBezTo>
                    <a:pt x="12062" y="6735"/>
                    <a:pt x="12062" y="6735"/>
                    <a:pt x="12062" y="6735"/>
                  </a:cubicBezTo>
                  <a:cubicBezTo>
                    <a:pt x="12062" y="6968"/>
                    <a:pt x="12062" y="6968"/>
                    <a:pt x="12062" y="6968"/>
                  </a:cubicBezTo>
                  <a:cubicBezTo>
                    <a:pt x="12062" y="6968"/>
                    <a:pt x="12062" y="6968"/>
                    <a:pt x="12062" y="6968"/>
                  </a:cubicBezTo>
                  <a:cubicBezTo>
                    <a:pt x="12062" y="6968"/>
                    <a:pt x="12062" y="6968"/>
                    <a:pt x="12062" y="6968"/>
                  </a:cubicBezTo>
                  <a:cubicBezTo>
                    <a:pt x="12062" y="6968"/>
                    <a:pt x="12062" y="6968"/>
                    <a:pt x="12062" y="6968"/>
                  </a:cubicBezTo>
                  <a:cubicBezTo>
                    <a:pt x="12343" y="6968"/>
                    <a:pt x="12343" y="6968"/>
                    <a:pt x="12343" y="6968"/>
                  </a:cubicBezTo>
                  <a:cubicBezTo>
                    <a:pt x="13465" y="7665"/>
                    <a:pt x="13465" y="7665"/>
                    <a:pt x="13465" y="7665"/>
                  </a:cubicBezTo>
                  <a:cubicBezTo>
                    <a:pt x="13465" y="7665"/>
                    <a:pt x="13465" y="7665"/>
                    <a:pt x="13465" y="7665"/>
                  </a:cubicBezTo>
                  <a:cubicBezTo>
                    <a:pt x="13465" y="7665"/>
                    <a:pt x="13465" y="7665"/>
                    <a:pt x="13465" y="7665"/>
                  </a:cubicBezTo>
                  <a:cubicBezTo>
                    <a:pt x="13465" y="7897"/>
                    <a:pt x="13465" y="7897"/>
                    <a:pt x="13465" y="7897"/>
                  </a:cubicBezTo>
                  <a:cubicBezTo>
                    <a:pt x="13745" y="7897"/>
                    <a:pt x="13745" y="7897"/>
                    <a:pt x="13745" y="7897"/>
                  </a:cubicBezTo>
                  <a:cubicBezTo>
                    <a:pt x="13745" y="7897"/>
                    <a:pt x="13745" y="7897"/>
                    <a:pt x="13745" y="7897"/>
                  </a:cubicBezTo>
                  <a:cubicBezTo>
                    <a:pt x="13745" y="7897"/>
                    <a:pt x="13745" y="7897"/>
                    <a:pt x="13745" y="7897"/>
                  </a:cubicBezTo>
                  <a:cubicBezTo>
                    <a:pt x="13745" y="7897"/>
                    <a:pt x="13745" y="7897"/>
                    <a:pt x="13745" y="7897"/>
                  </a:cubicBezTo>
                  <a:cubicBezTo>
                    <a:pt x="14026" y="7897"/>
                    <a:pt x="14026" y="7897"/>
                    <a:pt x="14026" y="7897"/>
                  </a:cubicBezTo>
                  <a:cubicBezTo>
                    <a:pt x="14026" y="8129"/>
                    <a:pt x="14026" y="8129"/>
                    <a:pt x="14026" y="8129"/>
                  </a:cubicBezTo>
                  <a:cubicBezTo>
                    <a:pt x="14026" y="8129"/>
                    <a:pt x="14026" y="8129"/>
                    <a:pt x="14026" y="8129"/>
                  </a:cubicBezTo>
                  <a:cubicBezTo>
                    <a:pt x="14026" y="8129"/>
                    <a:pt x="14026" y="8129"/>
                    <a:pt x="14026" y="8129"/>
                  </a:cubicBezTo>
                  <a:cubicBezTo>
                    <a:pt x="14026" y="8129"/>
                    <a:pt x="14026" y="8129"/>
                    <a:pt x="14026" y="8129"/>
                  </a:cubicBezTo>
                  <a:cubicBezTo>
                    <a:pt x="14306" y="8129"/>
                    <a:pt x="14306" y="8129"/>
                    <a:pt x="14306" y="8129"/>
                  </a:cubicBezTo>
                  <a:cubicBezTo>
                    <a:pt x="14306" y="8129"/>
                    <a:pt x="14306" y="8129"/>
                    <a:pt x="14306" y="8129"/>
                  </a:cubicBezTo>
                  <a:cubicBezTo>
                    <a:pt x="14306" y="8129"/>
                    <a:pt x="14306" y="8129"/>
                    <a:pt x="14306" y="8129"/>
                  </a:cubicBezTo>
                  <a:cubicBezTo>
                    <a:pt x="14306" y="8361"/>
                    <a:pt x="14306" y="8361"/>
                    <a:pt x="14306" y="8361"/>
                  </a:cubicBezTo>
                  <a:cubicBezTo>
                    <a:pt x="14587" y="8361"/>
                    <a:pt x="14587" y="8361"/>
                    <a:pt x="14587" y="8361"/>
                  </a:cubicBezTo>
                  <a:cubicBezTo>
                    <a:pt x="14587" y="8361"/>
                    <a:pt x="14587" y="8361"/>
                    <a:pt x="14587" y="8361"/>
                  </a:cubicBezTo>
                  <a:cubicBezTo>
                    <a:pt x="14587" y="8361"/>
                    <a:pt x="14587" y="8361"/>
                    <a:pt x="14587" y="8361"/>
                  </a:cubicBezTo>
                  <a:cubicBezTo>
                    <a:pt x="14587" y="8361"/>
                    <a:pt x="14587" y="8361"/>
                    <a:pt x="14587" y="8361"/>
                  </a:cubicBezTo>
                  <a:cubicBezTo>
                    <a:pt x="14587" y="8361"/>
                    <a:pt x="14587" y="8361"/>
                    <a:pt x="14587" y="8361"/>
                  </a:cubicBezTo>
                  <a:cubicBezTo>
                    <a:pt x="14868" y="8594"/>
                    <a:pt x="14868" y="8594"/>
                    <a:pt x="14868" y="8594"/>
                  </a:cubicBezTo>
                  <a:cubicBezTo>
                    <a:pt x="14868" y="8594"/>
                    <a:pt x="14868" y="8594"/>
                    <a:pt x="14868" y="8594"/>
                  </a:cubicBezTo>
                  <a:cubicBezTo>
                    <a:pt x="14868" y="8594"/>
                    <a:pt x="14868" y="8594"/>
                    <a:pt x="14868" y="8594"/>
                  </a:cubicBezTo>
                  <a:cubicBezTo>
                    <a:pt x="17392" y="9987"/>
                    <a:pt x="17392" y="9987"/>
                    <a:pt x="17392" y="9987"/>
                  </a:cubicBezTo>
                  <a:cubicBezTo>
                    <a:pt x="14868" y="12774"/>
                    <a:pt x="13745" y="15561"/>
                    <a:pt x="13465" y="18348"/>
                  </a:cubicBezTo>
                  <a:cubicBezTo>
                    <a:pt x="10099" y="19510"/>
                    <a:pt x="6452" y="20439"/>
                    <a:pt x="3086" y="21600"/>
                  </a:cubicBezTo>
                  <a:cubicBezTo>
                    <a:pt x="2525" y="21368"/>
                    <a:pt x="2244" y="21135"/>
                    <a:pt x="1964" y="21135"/>
                  </a:cubicBezTo>
                  <a:cubicBezTo>
                    <a:pt x="6452" y="15794"/>
                    <a:pt x="6452" y="15794"/>
                    <a:pt x="6452" y="15794"/>
                  </a:cubicBezTo>
                  <a:cubicBezTo>
                    <a:pt x="7574" y="16026"/>
                    <a:pt x="8977" y="15794"/>
                    <a:pt x="9818" y="14865"/>
                  </a:cubicBezTo>
                  <a:cubicBezTo>
                    <a:pt x="10660" y="13935"/>
                    <a:pt x="10379" y="12542"/>
                    <a:pt x="8977" y="11845"/>
                  </a:cubicBezTo>
                  <a:cubicBezTo>
                    <a:pt x="7855" y="10916"/>
                    <a:pt x="6171" y="11381"/>
                    <a:pt x="5330" y="12310"/>
                  </a:cubicBezTo>
                  <a:cubicBezTo>
                    <a:pt x="4488" y="13239"/>
                    <a:pt x="4488" y="14400"/>
                    <a:pt x="5330" y="15097"/>
                  </a:cubicBezTo>
                  <a:cubicBezTo>
                    <a:pt x="842" y="20439"/>
                    <a:pt x="842" y="20439"/>
                    <a:pt x="842" y="20439"/>
                  </a:cubicBezTo>
                  <a:close/>
                  <a:moveTo>
                    <a:pt x="7574" y="21600"/>
                  </a:moveTo>
                  <a:cubicBezTo>
                    <a:pt x="20478" y="21600"/>
                    <a:pt x="20478" y="21600"/>
                    <a:pt x="20478" y="21600"/>
                  </a:cubicBezTo>
                  <a:cubicBezTo>
                    <a:pt x="20478" y="19277"/>
                    <a:pt x="20478" y="19277"/>
                    <a:pt x="20478" y="19277"/>
                  </a:cubicBezTo>
                  <a:cubicBezTo>
                    <a:pt x="15148" y="19277"/>
                    <a:pt x="15148" y="19277"/>
                    <a:pt x="15148" y="19277"/>
                  </a:cubicBezTo>
                  <a:cubicBezTo>
                    <a:pt x="7574" y="21600"/>
                    <a:pt x="7574" y="21600"/>
                    <a:pt x="7574" y="21600"/>
                  </a:cubicBezTo>
                  <a:close/>
                  <a:moveTo>
                    <a:pt x="19356" y="9755"/>
                  </a:moveTo>
                  <a:cubicBezTo>
                    <a:pt x="21600" y="7200"/>
                    <a:pt x="21600" y="7200"/>
                    <a:pt x="21600" y="7200"/>
                  </a:cubicBezTo>
                  <a:cubicBezTo>
                    <a:pt x="9538" y="0"/>
                    <a:pt x="9538" y="0"/>
                    <a:pt x="9538" y="0"/>
                  </a:cubicBezTo>
                  <a:cubicBezTo>
                    <a:pt x="7294" y="2787"/>
                    <a:pt x="7294" y="2787"/>
                    <a:pt x="7294" y="2787"/>
                  </a:cubicBezTo>
                  <a:lnTo>
                    <a:pt x="19356" y="975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9" name="Google Shape;179;p18"/>
          <p:cNvSpPr/>
          <p:nvPr/>
        </p:nvSpPr>
        <p:spPr>
          <a:xfrm>
            <a:off x="3405625" y="1011425"/>
            <a:ext cx="4092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C0C0C"/>
                </a:solidFill>
              </a:rPr>
              <a:t>Historical </a:t>
            </a:r>
            <a:r>
              <a:rPr lang="en-GB" sz="1600">
                <a:solidFill>
                  <a:srgbClr val="0C0C0C"/>
                </a:solidFill>
              </a:rPr>
              <a:t>Data Gathering and Cleaning</a:t>
            </a:r>
            <a:endParaRPr sz="1600">
              <a:solidFill>
                <a:srgbClr val="0C0C0C"/>
              </a:solidFill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2890325" y="1854650"/>
            <a:ext cx="5410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C0C0C"/>
                </a:solidFill>
              </a:rPr>
              <a:t>Creating New features and Feature Engineering</a:t>
            </a:r>
            <a:endParaRPr sz="1600">
              <a:solidFill>
                <a:srgbClr val="0C0C0C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C0C0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3076176" y="2697875"/>
            <a:ext cx="5038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C0C0C"/>
                </a:solidFill>
              </a:rPr>
              <a:t>Building a Model and Finding potential Donors</a:t>
            </a:r>
            <a:endParaRPr sz="1600">
              <a:solidFill>
                <a:srgbClr val="0C0C0C"/>
              </a:solidFill>
            </a:endParaRPr>
          </a:p>
        </p:txBody>
      </p:sp>
      <p:sp>
        <p:nvSpPr>
          <p:cNvPr id="182" name="Google Shape;182;p18"/>
          <p:cNvSpPr/>
          <p:nvPr/>
        </p:nvSpPr>
        <p:spPr>
          <a:xfrm>
            <a:off x="3405625" y="3484150"/>
            <a:ext cx="4260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C0C0C"/>
                </a:solidFill>
              </a:rPr>
              <a:t>Sending Letters only to </a:t>
            </a:r>
            <a:r>
              <a:rPr lang="en-GB" sz="1600">
                <a:solidFill>
                  <a:srgbClr val="0C0C0C"/>
                </a:solidFill>
              </a:rPr>
              <a:t>potential</a:t>
            </a:r>
            <a:r>
              <a:rPr lang="en-GB" sz="1600">
                <a:solidFill>
                  <a:srgbClr val="0C0C0C"/>
                </a:solidFill>
              </a:rPr>
              <a:t> Donors</a:t>
            </a:r>
            <a:endParaRPr sz="1600">
              <a:solidFill>
                <a:srgbClr val="0C0C0C"/>
              </a:solidFill>
            </a:endParaRPr>
          </a:p>
        </p:txBody>
      </p:sp>
      <p:grpSp>
        <p:nvGrpSpPr>
          <p:cNvPr id="183" name="Google Shape;183;p18"/>
          <p:cNvGrpSpPr/>
          <p:nvPr/>
        </p:nvGrpSpPr>
        <p:grpSpPr>
          <a:xfrm>
            <a:off x="1159125" y="4223754"/>
            <a:ext cx="6956211" cy="649954"/>
            <a:chOff x="-1" y="-1"/>
            <a:chExt cx="2043300" cy="488100"/>
          </a:xfrm>
        </p:grpSpPr>
        <p:sp>
          <p:nvSpPr>
            <p:cNvPr id="184" name="Google Shape;184;p18"/>
            <p:cNvSpPr/>
            <p:nvPr/>
          </p:nvSpPr>
          <p:spPr>
            <a:xfrm>
              <a:off x="-1" y="-1"/>
              <a:ext cx="2043300" cy="48810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493505" y="105486"/>
              <a:ext cx="1437600" cy="29460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6" name="Google Shape;186;p18"/>
          <p:cNvSpPr/>
          <p:nvPr/>
        </p:nvSpPr>
        <p:spPr>
          <a:xfrm>
            <a:off x="1825701" y="4368525"/>
            <a:ext cx="5410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C0C0C"/>
                </a:solidFill>
              </a:rPr>
              <a:t>OUTCOME: Lower expense and Increased Revenue</a:t>
            </a:r>
            <a:r>
              <a:rPr lang="en-GB" sz="1600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600">
              <a:solidFill>
                <a:srgbClr val="0C0C0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87" name="Google Shape;187;p18"/>
          <p:cNvGrpSpPr/>
          <p:nvPr/>
        </p:nvGrpSpPr>
        <p:grpSpPr>
          <a:xfrm>
            <a:off x="1093900" y="143629"/>
            <a:ext cx="6956211" cy="649954"/>
            <a:chOff x="-1" y="-1"/>
            <a:chExt cx="2043300" cy="488100"/>
          </a:xfrm>
        </p:grpSpPr>
        <p:sp>
          <p:nvSpPr>
            <p:cNvPr id="188" name="Google Shape;188;p18"/>
            <p:cNvSpPr/>
            <p:nvPr/>
          </p:nvSpPr>
          <p:spPr>
            <a:xfrm>
              <a:off x="-1" y="-1"/>
              <a:ext cx="2043300" cy="48810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397962" y="80257"/>
              <a:ext cx="1589100" cy="29460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>
                  <a:solidFill>
                    <a:schemeClr val="dk1"/>
                  </a:solidFill>
                </a:rPr>
                <a:t>4 Steps to tune up the numbers</a:t>
              </a:r>
              <a:endParaRPr sz="2100">
                <a:solidFill>
                  <a:schemeClr val="dk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0750"/>
            <a:ext cx="4257200" cy="27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350" y="816650"/>
            <a:ext cx="4257200" cy="269077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9"/>
          <p:cNvSpPr txBox="1"/>
          <p:nvPr>
            <p:ph type="title"/>
          </p:nvPr>
        </p:nvSpPr>
        <p:spPr>
          <a:xfrm>
            <a:off x="213600" y="101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3- MODEL PERFORMANCE</a:t>
            </a:r>
            <a:endParaRPr b="1" u="sng"/>
          </a:p>
        </p:txBody>
      </p:sp>
      <p:sp>
        <p:nvSpPr>
          <p:cNvPr id="197" name="Google Shape;197;p19"/>
          <p:cNvSpPr txBox="1"/>
          <p:nvPr/>
        </p:nvSpPr>
        <p:spPr>
          <a:xfrm>
            <a:off x="5027350" y="3965450"/>
            <a:ext cx="392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Reach more than 80% of the potential Donors by just contacting 20% of all the Donors.</a:t>
            </a:r>
            <a:endParaRPr/>
          </a:p>
        </p:txBody>
      </p:sp>
      <p:sp>
        <p:nvSpPr>
          <p:cNvPr id="198" name="Google Shape;198;p19"/>
          <p:cNvSpPr txBox="1"/>
          <p:nvPr/>
        </p:nvSpPr>
        <p:spPr>
          <a:xfrm>
            <a:off x="282075" y="3882525"/>
            <a:ext cx="397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For the first 5% of the “best” Donors we will reach 120 more donors than if we were contacting random Donors.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/>
          <p:nvPr>
            <p:ph type="title"/>
          </p:nvPr>
        </p:nvSpPr>
        <p:spPr>
          <a:xfrm>
            <a:off x="370500" y="314925"/>
            <a:ext cx="420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4- BUSINESS MODEL</a:t>
            </a:r>
            <a:endParaRPr b="1" u="sng"/>
          </a:p>
        </p:txBody>
      </p:sp>
      <p:pic>
        <p:nvPicPr>
          <p:cNvPr id="204" name="Google Shape;2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921550" cy="1718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24725"/>
            <a:ext cx="8921549" cy="1519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3450" y="102375"/>
            <a:ext cx="2800506" cy="8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/>
          <p:nvPr/>
        </p:nvSpPr>
        <p:spPr>
          <a:xfrm>
            <a:off x="4983585" y="3127907"/>
            <a:ext cx="1042200" cy="1040100"/>
          </a:xfrm>
          <a:prstGeom prst="ellipse">
            <a:avLst/>
          </a:prstGeom>
          <a:solidFill>
            <a:srgbClr val="FFAB40">
              <a:alpha val="80000"/>
            </a:srgbClr>
          </a:solidFill>
          <a:ln cap="flat" cmpd="sng" w="25400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2" name="Google Shape;2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313030" cy="267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7650" y="0"/>
            <a:ext cx="4676349" cy="26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1"/>
          <p:cNvSpPr txBox="1"/>
          <p:nvPr>
            <p:ph type="title"/>
          </p:nvPr>
        </p:nvSpPr>
        <p:spPr>
          <a:xfrm>
            <a:off x="2972197" y="2672200"/>
            <a:ext cx="19551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Malgun Gothic"/>
              <a:buNone/>
            </a:pPr>
            <a:r>
              <a:rPr b="1" lang="en-GB" sz="1510"/>
              <a:t>Financial results</a:t>
            </a:r>
            <a:endParaRPr b="1" sz="1510"/>
          </a:p>
        </p:txBody>
      </p:sp>
      <p:sp>
        <p:nvSpPr>
          <p:cNvPr id="215" name="Google Shape;215;p21"/>
          <p:cNvSpPr/>
          <p:nvPr/>
        </p:nvSpPr>
        <p:spPr>
          <a:xfrm>
            <a:off x="565710" y="3204107"/>
            <a:ext cx="1042200" cy="1040100"/>
          </a:xfrm>
          <a:prstGeom prst="ellipse">
            <a:avLst/>
          </a:prstGeom>
          <a:solidFill>
            <a:srgbClr val="FFAB40">
              <a:alpha val="80000"/>
            </a:srgbClr>
          </a:solidFill>
          <a:ln cap="flat" cmpd="sng" w="25400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6" name="Google Shape;21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4808" y="3332161"/>
            <a:ext cx="783989" cy="78398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1"/>
          <p:cNvSpPr txBox="1"/>
          <p:nvPr/>
        </p:nvSpPr>
        <p:spPr>
          <a:xfrm>
            <a:off x="477075" y="4279550"/>
            <a:ext cx="139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23.56% profit increase</a:t>
            </a:r>
            <a:endParaRPr/>
          </a:p>
        </p:txBody>
      </p:sp>
      <p:sp>
        <p:nvSpPr>
          <p:cNvPr id="218" name="Google Shape;218;p21"/>
          <p:cNvSpPr/>
          <p:nvPr/>
        </p:nvSpPr>
        <p:spPr>
          <a:xfrm>
            <a:off x="2687060" y="3204107"/>
            <a:ext cx="1042200" cy="1040100"/>
          </a:xfrm>
          <a:prstGeom prst="ellipse">
            <a:avLst/>
          </a:prstGeom>
          <a:solidFill>
            <a:srgbClr val="FFAB40">
              <a:alpha val="80000"/>
            </a:srgbClr>
          </a:solidFill>
          <a:ln cap="flat" cmpd="sng" w="25400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9" name="Google Shape;219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32262" y="3374975"/>
            <a:ext cx="698375" cy="6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1"/>
          <p:cNvSpPr txBox="1"/>
          <p:nvPr/>
        </p:nvSpPr>
        <p:spPr>
          <a:xfrm>
            <a:off x="2128175" y="4285450"/>
            <a:ext cx="209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48.000$ after </a:t>
            </a:r>
            <a:r>
              <a:rPr lang="en-GB"/>
              <a:t>running</a:t>
            </a:r>
            <a:r>
              <a:rPr lang="en-GB"/>
              <a:t> 5 campaigns</a:t>
            </a:r>
            <a:endParaRPr/>
          </a:p>
        </p:txBody>
      </p:sp>
      <p:pic>
        <p:nvPicPr>
          <p:cNvPr id="221" name="Google Shape;221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12677" y="3179743"/>
            <a:ext cx="784000" cy="78401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1"/>
          <p:cNvSpPr txBox="1"/>
          <p:nvPr/>
        </p:nvSpPr>
        <p:spPr>
          <a:xfrm>
            <a:off x="4300475" y="4203350"/>
            <a:ext cx="2461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Profit maximization when contacting 10% of the possible donors→ EFFICIENCY</a:t>
            </a:r>
            <a:endParaRPr/>
          </a:p>
        </p:txBody>
      </p:sp>
      <p:sp>
        <p:nvSpPr>
          <p:cNvPr id="223" name="Google Shape;223;p21"/>
          <p:cNvSpPr/>
          <p:nvPr/>
        </p:nvSpPr>
        <p:spPr>
          <a:xfrm>
            <a:off x="7157535" y="3127907"/>
            <a:ext cx="1042200" cy="1040100"/>
          </a:xfrm>
          <a:prstGeom prst="ellipse">
            <a:avLst/>
          </a:prstGeom>
          <a:solidFill>
            <a:srgbClr val="FFAB40">
              <a:alpha val="80000"/>
            </a:srgbClr>
          </a:solidFill>
          <a:ln cap="flat" cmpd="sng" w="25400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4" name="Google Shape;224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380550" y="3298763"/>
            <a:ext cx="698375" cy="6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1"/>
          <p:cNvSpPr txBox="1"/>
          <p:nvPr/>
        </p:nvSpPr>
        <p:spPr>
          <a:xfrm>
            <a:off x="6729225" y="4244200"/>
            <a:ext cx="200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6% donation rate vs 0.8% donation rate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/>
          <p:nvPr/>
        </p:nvSpPr>
        <p:spPr>
          <a:xfrm>
            <a:off x="3069275" y="1835975"/>
            <a:ext cx="274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THANK YOU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