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62" r:id="rId2"/>
    <p:sldId id="266" r:id="rId3"/>
    <p:sldId id="269" r:id="rId4"/>
    <p:sldId id="270" r:id="rId5"/>
    <p:sldId id="285" r:id="rId6"/>
    <p:sldId id="271" r:id="rId7"/>
    <p:sldId id="272" r:id="rId8"/>
    <p:sldId id="284" r:id="rId9"/>
    <p:sldId id="273" r:id="rId10"/>
    <p:sldId id="277" r:id="rId11"/>
    <p:sldId id="278" r:id="rId12"/>
    <p:sldId id="279" r:id="rId13"/>
    <p:sldId id="281" r:id="rId14"/>
    <p:sldId id="282" r:id="rId15"/>
    <p:sldId id="283" r:id="rId16"/>
    <p:sldId id="274" r:id="rId17"/>
    <p:sldId id="286" r:id="rId18"/>
    <p:sldId id="275" r:id="rId19"/>
    <p:sldId id="287" r:id="rId20"/>
    <p:sldId id="288" r:id="rId21"/>
    <p:sldId id="276"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FF0066"/>
    <a:srgbClr val="FF99CC"/>
    <a:srgbClr val="FF66FF"/>
    <a:srgbClr val="00CC66"/>
    <a:srgbClr val="B1EBF1"/>
    <a:srgbClr val="6699FF"/>
    <a:srgbClr val="B1F1BD"/>
    <a:srgbClr val="99CC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5" d="100"/>
          <a:sy n="65" d="100"/>
        </p:scale>
        <p:origin x="132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B7426D-B9BE-4BEB-9BE4-209FDF385E3F}" type="datetimeFigureOut">
              <a:rPr lang="en-US" smtClean="0"/>
              <a:pPr/>
              <a:t>2/16/2024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69F71A-1B75-46CF-8FDB-004BB35B7C5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p:txBody>
          <a:bodyPr/>
          <a:lstStyle/>
          <a:p>
            <a:pPr>
              <a:defRPr/>
            </a:pPr>
            <a:fld id="{516D8431-FEFB-4A1B-A6BD-9CEEA1058CF9}" type="slidenum">
              <a:rPr lang="en-US" smtClean="0"/>
              <a:pPr>
                <a:defRPr/>
              </a:pPr>
              <a:t>1</a:t>
            </a:fld>
            <a:endParaRPr lang="en-US"/>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32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663F6F8-0049-4A70-ACF4-3F2C6992FD13}" type="datetime1">
              <a:rPr lang="en-US" smtClean="0"/>
              <a:t>2/16/2024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158AE-FB2F-4DE0-BCCC-8DEE96469AD3}" type="datetime1">
              <a:rPr lang="en-US" smtClean="0"/>
              <a:t>2/16/2024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FAA9BC-2004-4E04-B511-EF1364D65FF8}" type="datetime1">
              <a:rPr lang="en-US" smtClean="0"/>
              <a:t>2/16/2024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431925" y="36513"/>
            <a:ext cx="185738" cy="369887"/>
          </a:xfrm>
          <a:prstGeom prst="rect">
            <a:avLst/>
          </a:prstGeom>
          <a:noFill/>
          <a:ln>
            <a:noFill/>
          </a:ln>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en-US">
              <a:latin typeface="Berlin Sans FB" pitchFamily="34" charset="0"/>
            </a:endParaRPr>
          </a:p>
        </p:txBody>
      </p:sp>
      <p:sp>
        <p:nvSpPr>
          <p:cNvPr id="3" name="Text Box 5"/>
          <p:cNvSpPr txBox="1">
            <a:spLocks noChangeArrowheads="1"/>
          </p:cNvSpPr>
          <p:nvPr/>
        </p:nvSpPr>
        <p:spPr bwMode="auto">
          <a:xfrm>
            <a:off x="1584325" y="265113"/>
            <a:ext cx="6950075" cy="366712"/>
          </a:xfrm>
          <a:prstGeom prst="rect">
            <a:avLst/>
          </a:prstGeom>
          <a:noFill/>
          <a:ln>
            <a:noFill/>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en-US">
              <a:latin typeface="Berlin Sans FB" pitchFamily="34" charset="0"/>
            </a:endParaRPr>
          </a:p>
        </p:txBody>
      </p:sp>
      <p:sp>
        <p:nvSpPr>
          <p:cNvPr id="4" name="Text Box 6"/>
          <p:cNvSpPr txBox="1">
            <a:spLocks noChangeArrowheads="1"/>
          </p:cNvSpPr>
          <p:nvPr/>
        </p:nvSpPr>
        <p:spPr bwMode="auto">
          <a:xfrm>
            <a:off x="152400" y="0"/>
            <a:ext cx="8778875" cy="366713"/>
          </a:xfrm>
          <a:prstGeom prst="rect">
            <a:avLst/>
          </a:prstGeom>
          <a:noFill/>
          <a:ln>
            <a:noFill/>
          </a:ln>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en-US">
              <a:latin typeface="Berlin Sans FB" pitchFamily="34" charset="0"/>
            </a:endParaRPr>
          </a:p>
        </p:txBody>
      </p:sp>
      <p:sp>
        <p:nvSpPr>
          <p:cNvPr id="5" name="Text Box 7"/>
          <p:cNvSpPr txBox="1">
            <a:spLocks noChangeArrowheads="1"/>
          </p:cNvSpPr>
          <p:nvPr/>
        </p:nvSpPr>
        <p:spPr bwMode="auto">
          <a:xfrm>
            <a:off x="1431925" y="265113"/>
            <a:ext cx="185738" cy="369887"/>
          </a:xfrm>
          <a:prstGeom prst="rect">
            <a:avLst/>
          </a:prstGeom>
          <a:noFill/>
          <a:ln>
            <a:noFill/>
          </a:ln>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defRPr/>
            </a:pPr>
            <a:endParaRPr lang="en-US">
              <a:latin typeface="Berlin Sans FB" pitchFamily="34"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274F45-22AB-4319-8A40-36F8109F01B7}" type="datetime1">
              <a:rPr lang="en-US" smtClean="0"/>
              <a:t>2/16/2024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3900A9-49C0-40A4-80BC-13A18D2C3B2D}" type="datetime1">
              <a:rPr lang="en-US" smtClean="0"/>
              <a:t>2/16/2024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E4338B-8F77-4E10-9CAA-686ACAF1A3DF}" type="datetime1">
              <a:rPr lang="en-US" smtClean="0"/>
              <a:t>2/16/2024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D4FF05-4785-4640-A6C9-EBF1F8968716}" type="datetime1">
              <a:rPr lang="en-US" smtClean="0"/>
              <a:t>2/16/2024</a:t>
            </a:fld>
            <a:endParaRPr lang="en-US"/>
          </a:p>
        </p:txBody>
      </p:sp>
      <p:sp>
        <p:nvSpPr>
          <p:cNvPr id="8" name="Footer Placeholder 7"/>
          <p:cNvSpPr>
            <a:spLocks noGrp="1"/>
          </p:cNvSpPr>
          <p:nvPr>
            <p:ph type="ftr" sz="quarter" idx="11"/>
          </p:nvPr>
        </p:nvSpPr>
        <p:spPr/>
        <p:txBody>
          <a:bodyPr/>
          <a:lstStyle/>
          <a:p>
            <a:r>
              <a:rPr lang="en-US"/>
              <a:t>School of Computing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B58CF6-F8A9-4CF7-80C2-946501FA167A}" type="datetime1">
              <a:rPr lang="en-US" smtClean="0"/>
              <a:t>2/16/2024</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E8C27-AD71-4BC7-89F3-D9F53D53F1F5}" type="datetime1">
              <a:rPr lang="en-US" smtClean="0"/>
              <a:t>2/16/2024</a:t>
            </a:fld>
            <a:endParaRPr lang="en-US"/>
          </a:p>
        </p:txBody>
      </p:sp>
      <p:sp>
        <p:nvSpPr>
          <p:cNvPr id="3" name="Footer Placeholder 2"/>
          <p:cNvSpPr>
            <a:spLocks noGrp="1"/>
          </p:cNvSpPr>
          <p:nvPr>
            <p:ph type="ftr" sz="quarter" idx="11"/>
          </p:nvPr>
        </p:nvSpPr>
        <p:spPr/>
        <p:txBody>
          <a:bodyPr/>
          <a:lstStyle/>
          <a:p>
            <a:r>
              <a:rPr lang="en-US"/>
              <a:t>School of Computing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F01C04-452B-49EB-BBD7-C888589E0D69}" type="datetime1">
              <a:rPr lang="en-US" smtClean="0"/>
              <a:t>2/16/2024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A7BAE1-99FC-4702-8C63-CB5048577C71}" type="datetime1">
              <a:rPr lang="en-US" smtClean="0"/>
              <a:t>2/16/2024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333DD-E2CA-4997-A500-A81AEC093F07}" type="datetime1">
              <a:rPr lang="en-US" smtClean="0"/>
              <a:t>2/16/2024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code/yogesh239/sentiment-analysis-on-modi-rahul-gandhi-s-tweets#h3.2" TargetMode="External"/><Relationship Id="rId2" Type="http://schemas.openxmlformats.org/officeDocument/2006/relationships/hyperlink" Target="https://www.kaggle.com/code/yogesh239/sentiment-analysis-on-modi-rahul-gandhi-s-tweets#h3.1" TargetMode="External"/><Relationship Id="rId1" Type="http://schemas.openxmlformats.org/officeDocument/2006/relationships/slideLayout" Target="../slideLayouts/slideLayout2.xml"/><Relationship Id="rId6" Type="http://schemas.openxmlformats.org/officeDocument/2006/relationships/hyperlink" Target="IndianElection19TwitterData.csv.zip" TargetMode="External"/><Relationship Id="rId5" Type="http://schemas.openxmlformats.org/officeDocument/2006/relationships/hyperlink" Target="archive%20(5).zip" TargetMode="External"/><Relationship Id="rId4" Type="http://schemas.openxmlformats.org/officeDocument/2006/relationships/hyperlink" Target="https://www.kaggle.com/code/yogesh239/sentiment-analysis-on-modi-rahul-gandhi-s-tweets#h3.3"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69"/>
          <p:cNvSpPr>
            <a:spLocks noChangeArrowheads="1"/>
          </p:cNvSpPr>
          <p:nvPr/>
        </p:nvSpPr>
        <p:spPr bwMode="auto">
          <a:xfrm>
            <a:off x="533400" y="5334000"/>
            <a:ext cx="8610600" cy="1219200"/>
          </a:xfrm>
          <a:prstGeom prst="rect">
            <a:avLst/>
          </a:prstGeom>
          <a:noFill/>
          <a:ln w="9525">
            <a:noFill/>
            <a:miter lim="800000"/>
            <a:headEnd/>
            <a:tailEnd/>
          </a:ln>
        </p:spPr>
        <p:txBody>
          <a:bodyPr/>
          <a:lstStyle/>
          <a:p>
            <a:pPr algn="ctr">
              <a:lnSpc>
                <a:spcPct val="80000"/>
              </a:lnSpc>
              <a:spcBef>
                <a:spcPct val="20000"/>
              </a:spcBef>
              <a:defRPr/>
            </a:pPr>
            <a:endParaRPr lang="en-US" sz="4000" b="1" dirty="0">
              <a:solidFill>
                <a:srgbClr val="000099"/>
              </a:solidFill>
              <a:latin typeface="Tahoma" pitchFamily="34" charset="0"/>
              <a:cs typeface="Tahoma" pitchFamily="34" charset="0"/>
            </a:endParaRPr>
          </a:p>
        </p:txBody>
      </p:sp>
      <p:sp>
        <p:nvSpPr>
          <p:cNvPr id="7170" name="AutoShape 2" descr="Actor Mohan Babu's Sree Vidyanikethan is Now a Univers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2" name="AutoShape 4" descr="Actor Mohan Babu's Sree Vidyanikethan is Now a Univers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174" name="AutoShape 6" descr="Actor Mohan Babu's Sree Vidyanikethan is Now a Univers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5" descr="F:\To CEO Sir\MBU FINAL DOCUMENT-Sept 2021\MBU Logo.jpg">
            <a:extLst>
              <a:ext uri="{FF2B5EF4-FFF2-40B4-BE49-F238E27FC236}">
                <a16:creationId xmlns:a16="http://schemas.microsoft.com/office/drawing/2014/main" id="{7B27B759-5AC9-2B00-5379-09E543B97999}"/>
              </a:ext>
            </a:extLst>
          </p:cNvPr>
          <p:cNvPicPr>
            <a:picLocks noChangeAspect="1" noChangeArrowheads="1"/>
          </p:cNvPicPr>
          <p:nvPr/>
        </p:nvPicPr>
        <p:blipFill>
          <a:blip r:embed="rId3"/>
          <a:srcRect t="24304" b="23544"/>
          <a:stretch>
            <a:fillRect/>
          </a:stretch>
        </p:blipFill>
        <p:spPr bwMode="auto">
          <a:xfrm>
            <a:off x="7696200" y="6172200"/>
            <a:ext cx="990601" cy="609600"/>
          </a:xfrm>
          <a:prstGeom prst="rect">
            <a:avLst/>
          </a:prstGeom>
          <a:noFill/>
          <a:ln w="9525">
            <a:noFill/>
            <a:miter lim="800000"/>
            <a:headEnd/>
            <a:tailEnd/>
          </a:ln>
        </p:spPr>
      </p:pic>
      <p:sp>
        <p:nvSpPr>
          <p:cNvPr id="5" name="Rectangle 4">
            <a:extLst>
              <a:ext uri="{FF2B5EF4-FFF2-40B4-BE49-F238E27FC236}">
                <a16:creationId xmlns:a16="http://schemas.microsoft.com/office/drawing/2014/main" id="{CC2B1024-BA15-70E5-6F01-0BB30E87CACD}"/>
              </a:ext>
            </a:extLst>
          </p:cNvPr>
          <p:cNvSpPr/>
          <p:nvPr/>
        </p:nvSpPr>
        <p:spPr>
          <a:xfrm>
            <a:off x="125095" y="566003"/>
            <a:ext cx="8759824" cy="1752600"/>
          </a:xfrm>
          <a:prstGeom prst="rect">
            <a:avLst/>
          </a:prstGeom>
          <a:solidFill>
            <a:srgbClr val="FFCC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kern="0" dirty="0">
                <a:solidFill>
                  <a:srgbClr val="374151"/>
                </a:solidFill>
                <a:latin typeface="Segoe UI" panose="020B0502040204020203" pitchFamily="34" charset="0"/>
                <a:ea typeface="Georgia" panose="02040502050405020303" pitchFamily="18" charset="0"/>
                <a:cs typeface="Georgia" panose="02040502050405020303" pitchFamily="18" charset="0"/>
              </a:rPr>
              <a:t>Mini Project Title: IBM-AIML</a:t>
            </a:r>
            <a:r>
              <a:rPr lang="en-US" sz="2400" b="1" kern="0" dirty="0">
                <a:solidFill>
                  <a:srgbClr val="374151"/>
                </a:solidFill>
                <a:effectLst/>
                <a:latin typeface="Segoe UI" panose="020B0502040204020203" pitchFamily="34" charset="0"/>
                <a:ea typeface="Georgia" panose="02040502050405020303" pitchFamily="18" charset="0"/>
                <a:cs typeface="Georgia" panose="02040502050405020303" pitchFamily="18" charset="0"/>
              </a:rPr>
              <a:t> </a:t>
            </a:r>
          </a:p>
          <a:p>
            <a:pPr algn="ctr"/>
            <a:endParaRPr lang="en-IN" dirty="0"/>
          </a:p>
        </p:txBody>
      </p:sp>
      <p:sp>
        <p:nvSpPr>
          <p:cNvPr id="11" name="TextBox 10">
            <a:extLst>
              <a:ext uri="{FF2B5EF4-FFF2-40B4-BE49-F238E27FC236}">
                <a16:creationId xmlns:a16="http://schemas.microsoft.com/office/drawing/2014/main" id="{2095E183-E476-0C6C-E8FE-5DBB241B30F9}"/>
              </a:ext>
            </a:extLst>
          </p:cNvPr>
          <p:cNvSpPr txBox="1"/>
          <p:nvPr/>
        </p:nvSpPr>
        <p:spPr>
          <a:xfrm>
            <a:off x="184478" y="2545728"/>
            <a:ext cx="8729344" cy="1682512"/>
          </a:xfrm>
          <a:prstGeom prst="rect">
            <a:avLst/>
          </a:prstGeom>
          <a:solidFill>
            <a:srgbClr val="B1EBF1"/>
          </a:solidFill>
        </p:spPr>
        <p:txBody>
          <a:bodyPr wrap="square">
            <a:spAutoFit/>
          </a:bodyPr>
          <a:lstStyle/>
          <a:p>
            <a:pPr marL="63500" marR="0">
              <a:spcBef>
                <a:spcPts val="370"/>
              </a:spcBef>
              <a:spcAft>
                <a:spcPts val="0"/>
              </a:spcAft>
            </a:pPr>
            <a:r>
              <a:rPr lang="en-IN" sz="1800" b="1" kern="0" dirty="0">
                <a:effectLst/>
                <a:latin typeface="Georgia" panose="02040502050405020303" pitchFamily="18" charset="0"/>
                <a:ea typeface="Georgia" panose="02040502050405020303" pitchFamily="18" charset="0"/>
                <a:cs typeface="Georgia" panose="02040502050405020303" pitchFamily="18" charset="0"/>
              </a:rPr>
              <a:t>Team Details:</a:t>
            </a:r>
          </a:p>
          <a:p>
            <a:pPr marL="406400" marR="0" indent="-342900">
              <a:spcBef>
                <a:spcPts val="370"/>
              </a:spcBef>
              <a:spcAft>
                <a:spcPts val="0"/>
              </a:spcAft>
              <a:buAutoNum type="arabicPeriod"/>
            </a:pPr>
            <a:r>
              <a:rPr lang="en-IN" b="1" kern="0" dirty="0">
                <a:latin typeface="Georgia" panose="02040502050405020303" pitchFamily="18" charset="0"/>
                <a:ea typeface="Georgia" panose="02040502050405020303" pitchFamily="18" charset="0"/>
                <a:cs typeface="Georgia" panose="02040502050405020303" pitchFamily="18" charset="0"/>
              </a:rPr>
              <a:t>Student Name : Vinay Ravuri (22101A010559)</a:t>
            </a:r>
          </a:p>
          <a:p>
            <a:pPr marL="406400" marR="0" indent="-342900">
              <a:spcBef>
                <a:spcPts val="370"/>
              </a:spcBef>
              <a:spcAft>
                <a:spcPts val="0"/>
              </a:spcAft>
              <a:buAutoNum type="arabicPeriod"/>
            </a:pPr>
            <a:r>
              <a:rPr lang="en-IN" b="1" kern="0" dirty="0">
                <a:latin typeface="Georgia" panose="02040502050405020303" pitchFamily="18" charset="0"/>
                <a:ea typeface="Georgia" panose="02040502050405020303" pitchFamily="18" charset="0"/>
                <a:cs typeface="Georgia" panose="02040502050405020303" pitchFamily="18" charset="0"/>
              </a:rPr>
              <a:t>Student Name : </a:t>
            </a:r>
            <a:r>
              <a:rPr lang="en-IN" b="1" kern="0" dirty="0" err="1">
                <a:latin typeface="Georgia" panose="02040502050405020303" pitchFamily="18" charset="0"/>
                <a:ea typeface="Georgia" panose="02040502050405020303" pitchFamily="18" charset="0"/>
                <a:cs typeface="Georgia" panose="02040502050405020303" pitchFamily="18" charset="0"/>
              </a:rPr>
              <a:t>Varshith</a:t>
            </a:r>
            <a:r>
              <a:rPr lang="en-IN" b="1" kern="0" dirty="0">
                <a:latin typeface="Georgia" panose="02040502050405020303" pitchFamily="18" charset="0"/>
                <a:ea typeface="Georgia" panose="02040502050405020303" pitchFamily="18" charset="0"/>
                <a:cs typeface="Georgia" panose="02040502050405020303" pitchFamily="18" charset="0"/>
              </a:rPr>
              <a:t> . Ch (22101A010393)</a:t>
            </a:r>
          </a:p>
          <a:p>
            <a:pPr marL="406400" marR="0" indent="-342900">
              <a:spcBef>
                <a:spcPts val="370"/>
              </a:spcBef>
              <a:spcAft>
                <a:spcPts val="0"/>
              </a:spcAft>
              <a:buAutoNum type="arabicPeriod"/>
            </a:pPr>
            <a:endParaRPr lang="en-IN" b="1" kern="0" dirty="0">
              <a:latin typeface="Georgia" panose="02040502050405020303" pitchFamily="18" charset="0"/>
              <a:ea typeface="Georgia" panose="02040502050405020303" pitchFamily="18" charset="0"/>
              <a:cs typeface="Georgia" panose="02040502050405020303" pitchFamily="18" charset="0"/>
            </a:endParaRPr>
          </a:p>
          <a:p>
            <a:pPr marL="63500" marR="0">
              <a:spcBef>
                <a:spcPts val="370"/>
              </a:spcBef>
              <a:spcAft>
                <a:spcPts val="0"/>
              </a:spcAft>
            </a:pPr>
            <a:endParaRPr lang="en-IN" b="1" kern="0" dirty="0">
              <a:latin typeface="Georgia" panose="02040502050405020303" pitchFamily="18" charset="0"/>
              <a:ea typeface="Georgia" panose="02040502050405020303" pitchFamily="18" charset="0"/>
              <a:cs typeface="Georgia" panose="02040502050405020303"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98B4CA3-E07F-A982-4154-530CD1FA5C70}"/>
              </a:ext>
            </a:extLst>
          </p:cNvPr>
          <p:cNvGraphicFramePr>
            <a:graphicFrameLocks noGrp="1"/>
          </p:cNvGraphicFramePr>
          <p:nvPr>
            <p:ph idx="1"/>
            <p:extLst>
              <p:ext uri="{D42A27DB-BD31-4B8C-83A1-F6EECF244321}">
                <p14:modId xmlns:p14="http://schemas.microsoft.com/office/powerpoint/2010/main" val="3276796211"/>
              </p:ext>
            </p:extLst>
          </p:nvPr>
        </p:nvGraphicFramePr>
        <p:xfrm>
          <a:off x="76200" y="381002"/>
          <a:ext cx="8839201" cy="7315200"/>
        </p:xfrm>
        <a:graphic>
          <a:graphicData uri="http://schemas.openxmlformats.org/drawingml/2006/table">
            <a:tbl>
              <a:tblPr firstRow="1" bandRow="1">
                <a:tableStyleId>{5C22544A-7EE6-4342-B048-85BDC9FD1C3A}</a:tableStyleId>
              </a:tblPr>
              <a:tblGrid>
                <a:gridCol w="991312">
                  <a:extLst>
                    <a:ext uri="{9D8B030D-6E8A-4147-A177-3AD203B41FA5}">
                      <a16:colId xmlns:a16="http://schemas.microsoft.com/office/drawing/2014/main" val="3391323731"/>
                    </a:ext>
                  </a:extLst>
                </a:gridCol>
                <a:gridCol w="1775743">
                  <a:extLst>
                    <a:ext uri="{9D8B030D-6E8A-4147-A177-3AD203B41FA5}">
                      <a16:colId xmlns:a16="http://schemas.microsoft.com/office/drawing/2014/main" val="1561971992"/>
                    </a:ext>
                  </a:extLst>
                </a:gridCol>
                <a:gridCol w="1383527">
                  <a:extLst>
                    <a:ext uri="{9D8B030D-6E8A-4147-A177-3AD203B41FA5}">
                      <a16:colId xmlns:a16="http://schemas.microsoft.com/office/drawing/2014/main" val="378218292"/>
                    </a:ext>
                  </a:extLst>
                </a:gridCol>
                <a:gridCol w="1742219">
                  <a:extLst>
                    <a:ext uri="{9D8B030D-6E8A-4147-A177-3AD203B41FA5}">
                      <a16:colId xmlns:a16="http://schemas.microsoft.com/office/drawing/2014/main" val="3600105137"/>
                    </a:ext>
                  </a:extLst>
                </a:gridCol>
                <a:gridCol w="1473200">
                  <a:extLst>
                    <a:ext uri="{9D8B030D-6E8A-4147-A177-3AD203B41FA5}">
                      <a16:colId xmlns:a16="http://schemas.microsoft.com/office/drawing/2014/main" val="13033510"/>
                    </a:ext>
                  </a:extLst>
                </a:gridCol>
                <a:gridCol w="1473200">
                  <a:extLst>
                    <a:ext uri="{9D8B030D-6E8A-4147-A177-3AD203B41FA5}">
                      <a16:colId xmlns:a16="http://schemas.microsoft.com/office/drawing/2014/main" val="2486372433"/>
                    </a:ext>
                  </a:extLst>
                </a:gridCol>
              </a:tblGrid>
              <a:tr h="328880">
                <a:tc>
                  <a:txBody>
                    <a:bodyPr/>
                    <a:lstStyle/>
                    <a:p>
                      <a:r>
                        <a:rPr lang="en-US" dirty="0" err="1"/>
                        <a:t>S.No</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Paper 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Journal / Conference details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Methods Proposed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Datasets Used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Limitations</a:t>
                      </a:r>
                    </a:p>
                    <a:p>
                      <a:endParaRPr lang="en-IN" dirty="0"/>
                    </a:p>
                  </a:txBody>
                  <a:tcPr/>
                </a:tc>
                <a:extLst>
                  <a:ext uri="{0D108BD9-81ED-4DB2-BD59-A6C34878D82A}">
                    <a16:rowId xmlns:a16="http://schemas.microsoft.com/office/drawing/2014/main" val="1048847148"/>
                  </a:ext>
                </a:extLst>
              </a:tr>
              <a:tr h="5341028">
                <a:tc>
                  <a:txBody>
                    <a:bodyPr/>
                    <a:lstStyle/>
                    <a:p>
                      <a:r>
                        <a:rPr lang="en-US" dirty="0"/>
                        <a:t>2</a:t>
                      </a:r>
                      <a:endParaRPr lang="en-IN" dirty="0"/>
                    </a:p>
                  </a:txBody>
                  <a:tcPr/>
                </a:tc>
                <a:tc>
                  <a:txBody>
                    <a:bodyPr/>
                    <a:lstStyle/>
                    <a:p>
                      <a:r>
                        <a:rPr lang="en-US" sz="1800" b="1" kern="1200" dirty="0">
                          <a:solidFill>
                            <a:schemeClr val="dk1"/>
                          </a:solidFill>
                          <a:effectLst/>
                          <a:latin typeface="+mn-lt"/>
                          <a:ea typeface="+mn-ea"/>
                          <a:cs typeface="+mn-cs"/>
                        </a:rPr>
                        <a:t>Studying topic engagement and synergy among candidates for 2020 </a:t>
                      </a:r>
                      <a:endParaRPr lang="en-US" dirty="0"/>
                    </a:p>
                    <a:p>
                      <a:r>
                        <a:rPr lang="en-US" sz="1800" b="1" kern="1200" dirty="0">
                          <a:solidFill>
                            <a:schemeClr val="dk1"/>
                          </a:solidFill>
                          <a:effectLst/>
                          <a:latin typeface="+mn-lt"/>
                          <a:ea typeface="+mn-ea"/>
                          <a:cs typeface="+mn-cs"/>
                        </a:rPr>
                        <a:t>US Elections</a:t>
                      </a:r>
                      <a:endParaRPr lang="en-IN" dirty="0"/>
                    </a:p>
                  </a:txBody>
                  <a:tcPr/>
                </a:tc>
                <a:tc>
                  <a:txBody>
                    <a:bodyPr/>
                    <a:lstStyle/>
                    <a:p>
                      <a:r>
                        <a:rPr lang="en-US" dirty="0"/>
                        <a:t>Article</a:t>
                      </a:r>
                      <a:endParaRPr lang="en-IN" dirty="0"/>
                    </a:p>
                  </a:txBody>
                  <a:tcPr/>
                </a:tc>
                <a:tc>
                  <a:txBody>
                    <a:bodyPr/>
                    <a:lstStyle/>
                    <a:p>
                      <a:r>
                        <a:rPr lang="en-US" sz="1800" kern="1200" dirty="0">
                          <a:solidFill>
                            <a:schemeClr val="dk1"/>
                          </a:solidFill>
                          <a:effectLst/>
                          <a:latin typeface="+mn-lt"/>
                          <a:ea typeface="+mn-ea"/>
                          <a:cs typeface="+mn-cs"/>
                        </a:rPr>
                        <a:t>From the traditional algorithms, TF-IDF com</a:t>
                      </a:r>
                      <a:endParaRPr lang="en-US" dirty="0"/>
                    </a:p>
                    <a:p>
                      <a:r>
                        <a:rPr lang="en-US" sz="1800" kern="1200" dirty="0" err="1">
                          <a:solidFill>
                            <a:schemeClr val="dk1"/>
                          </a:solidFill>
                          <a:effectLst/>
                          <a:latin typeface="+mn-lt"/>
                          <a:ea typeface="+mn-ea"/>
                          <a:cs typeface="+mn-cs"/>
                        </a:rPr>
                        <a:t>bined</a:t>
                      </a:r>
                      <a:r>
                        <a:rPr lang="en-US" sz="1800" kern="1200" dirty="0">
                          <a:solidFill>
                            <a:schemeClr val="dk1"/>
                          </a:solidFill>
                          <a:effectLst/>
                          <a:latin typeface="+mn-lt"/>
                          <a:ea typeface="+mn-ea"/>
                          <a:cs typeface="+mn-cs"/>
                        </a:rPr>
                        <a:t> with Logistic Regression, Hashing Vectorizer with </a:t>
                      </a:r>
                      <a:endParaRPr lang="en-US" dirty="0"/>
                    </a:p>
                    <a:p>
                      <a:r>
                        <a:rPr lang="en-US" sz="1800" kern="1200" dirty="0">
                          <a:solidFill>
                            <a:schemeClr val="dk1"/>
                          </a:solidFill>
                          <a:effectLst/>
                          <a:latin typeface="+mn-lt"/>
                          <a:ea typeface="+mn-ea"/>
                          <a:cs typeface="+mn-cs"/>
                        </a:rPr>
                        <a:t>SVM, and Logistic Regression</a:t>
                      </a:r>
                      <a:endParaRPr lang="en-IN" dirty="0"/>
                    </a:p>
                  </a:txBody>
                  <a:tcPr/>
                </a:tc>
                <a:tc>
                  <a:txBody>
                    <a:bodyPr/>
                    <a:lstStyle/>
                    <a:p>
                      <a:r>
                        <a:rPr lang="en-US" sz="1800" kern="1200" dirty="0">
                          <a:solidFill>
                            <a:schemeClr val="dk1"/>
                          </a:solidFill>
                          <a:effectLst/>
                          <a:latin typeface="+mn-lt"/>
                          <a:ea typeface="+mn-ea"/>
                          <a:cs typeface="+mn-cs"/>
                        </a:rPr>
                        <a:t>117,217 tweets authored from the </a:t>
                      </a:r>
                      <a:endParaRPr lang="en-US" dirty="0"/>
                    </a:p>
                    <a:p>
                      <a:r>
                        <a:rPr lang="en-US" sz="1800" kern="1200" dirty="0">
                          <a:solidFill>
                            <a:schemeClr val="dk1"/>
                          </a:solidFill>
                          <a:effectLst/>
                          <a:latin typeface="+mn-lt"/>
                          <a:ea typeface="+mn-ea"/>
                          <a:cs typeface="+mn-cs"/>
                        </a:rPr>
                        <a:t>accounts of President and VP candidates </a:t>
                      </a:r>
                      <a:endParaRPr lang="en-US" dirty="0"/>
                    </a:p>
                    <a:p>
                      <a:r>
                        <a:rPr lang="en-US" sz="1800" kern="1200" dirty="0">
                          <a:solidFill>
                            <a:schemeClr val="dk1"/>
                          </a:solidFill>
                          <a:effectLst/>
                          <a:latin typeface="+mn-lt"/>
                          <a:ea typeface="+mn-ea"/>
                          <a:cs typeface="+mn-cs"/>
                        </a:rPr>
                        <a:t>of two major political fronts—Republicans and Demo</a:t>
                      </a:r>
                      <a:endParaRPr lang="en-US" dirty="0"/>
                    </a:p>
                    <a:p>
                      <a:r>
                        <a:rPr lang="en-US" sz="1800" kern="1200" dirty="0">
                          <a:solidFill>
                            <a:schemeClr val="dk1"/>
                          </a:solidFill>
                          <a:effectLst/>
                          <a:latin typeface="+mn-lt"/>
                          <a:ea typeface="+mn-ea"/>
                          <a:cs typeface="+mn-cs"/>
                        </a:rPr>
                        <a:t>crats using the Twitter API v21 , during the time frame of </a:t>
                      </a:r>
                      <a:endParaRPr lang="en-US" dirty="0"/>
                    </a:p>
                    <a:p>
                      <a:r>
                        <a:rPr lang="en-US" sz="1800" kern="1200" dirty="0">
                          <a:solidFill>
                            <a:schemeClr val="dk1"/>
                          </a:solidFill>
                          <a:effectLst/>
                          <a:latin typeface="+mn-lt"/>
                          <a:ea typeface="+mn-ea"/>
                          <a:cs typeface="+mn-cs"/>
                        </a:rPr>
                        <a:t>January 21, 2019, to January 27, 2021.</a:t>
                      </a:r>
                      <a:endParaRPr lang="en-IN" dirty="0"/>
                    </a:p>
                  </a:txBody>
                  <a:tcPr/>
                </a:tc>
                <a:tc>
                  <a:txBody>
                    <a:bodyPr/>
                    <a:lstStyle/>
                    <a:p>
                      <a:r>
                        <a:rPr lang="en-US" sz="1800" kern="1200" dirty="0">
                          <a:solidFill>
                            <a:schemeClr val="dk1"/>
                          </a:solidFill>
                          <a:effectLst/>
                          <a:latin typeface="+mn-lt"/>
                          <a:ea typeface="+mn-ea"/>
                          <a:cs typeface="+mn-cs"/>
                        </a:rPr>
                        <a:t>It </a:t>
                      </a:r>
                      <a:endParaRPr lang="en-US" dirty="0"/>
                    </a:p>
                    <a:p>
                      <a:r>
                        <a:rPr lang="en-US" sz="1800" kern="1200" dirty="0">
                          <a:solidFill>
                            <a:schemeClr val="dk1"/>
                          </a:solidFill>
                          <a:effectLst/>
                          <a:latin typeface="+mn-lt"/>
                          <a:ea typeface="+mn-ea"/>
                          <a:cs typeface="+mn-cs"/>
                        </a:rPr>
                        <a:t>was not feasible to distinguish between organic and syn</a:t>
                      </a:r>
                      <a:endParaRPr lang="en-US" dirty="0"/>
                    </a:p>
                    <a:p>
                      <a:r>
                        <a:rPr lang="en-US" sz="1800" kern="1200" dirty="0">
                          <a:solidFill>
                            <a:schemeClr val="dk1"/>
                          </a:solidFill>
                          <a:effectLst/>
                          <a:latin typeface="+mn-lt"/>
                          <a:ea typeface="+mn-ea"/>
                          <a:cs typeface="+mn-cs"/>
                        </a:rPr>
                        <a:t>thetically generated (i.e., through bots, masked </a:t>
                      </a:r>
                      <a:r>
                        <a:rPr lang="en-US" sz="1800" kern="1200" dirty="0" err="1">
                          <a:solidFill>
                            <a:schemeClr val="dk1"/>
                          </a:solidFill>
                          <a:effectLst/>
                          <a:latin typeface="+mn-lt"/>
                          <a:ea typeface="+mn-ea"/>
                          <a:cs typeface="+mn-cs"/>
                        </a:rPr>
                        <a:t>profles</a:t>
                      </a:r>
                      <a:r>
                        <a:rPr lang="en-US" sz="1800" kern="1200" dirty="0">
                          <a:solidFill>
                            <a:schemeClr val="dk1"/>
                          </a:solidFill>
                          <a:effectLst/>
                          <a:latin typeface="+mn-lt"/>
                          <a:ea typeface="+mn-ea"/>
                          <a:cs typeface="+mn-cs"/>
                        </a:rPr>
                        <a:t>) </a:t>
                      </a:r>
                      <a:endParaRPr lang="en-US" dirty="0"/>
                    </a:p>
                    <a:p>
                      <a:r>
                        <a:rPr lang="en-US" sz="1800" kern="1200" dirty="0">
                          <a:solidFill>
                            <a:schemeClr val="dk1"/>
                          </a:solidFill>
                          <a:effectLst/>
                          <a:latin typeface="+mn-lt"/>
                          <a:ea typeface="+mn-ea"/>
                          <a:cs typeface="+mn-cs"/>
                        </a:rPr>
                        <a:t>engagements. </a:t>
                      </a:r>
                      <a:endParaRPr lang="en-IN" dirty="0"/>
                    </a:p>
                  </a:txBody>
                  <a:tcPr/>
                </a:tc>
                <a:extLst>
                  <a:ext uri="{0D108BD9-81ED-4DB2-BD59-A6C34878D82A}">
                    <a16:rowId xmlns:a16="http://schemas.microsoft.com/office/drawing/2014/main" val="2638979502"/>
                  </a:ext>
                </a:extLst>
              </a:tr>
            </a:tbl>
          </a:graphicData>
        </a:graphic>
      </p:graphicFrame>
      <p:sp>
        <p:nvSpPr>
          <p:cNvPr id="4" name="Date Placeholder 3">
            <a:extLst>
              <a:ext uri="{FF2B5EF4-FFF2-40B4-BE49-F238E27FC236}">
                <a16:creationId xmlns:a16="http://schemas.microsoft.com/office/drawing/2014/main" id="{446E2A46-1C1B-B9B5-3AC7-1A5996149E55}"/>
              </a:ext>
            </a:extLst>
          </p:cNvPr>
          <p:cNvSpPr>
            <a:spLocks noGrp="1"/>
          </p:cNvSpPr>
          <p:nvPr>
            <p:ph type="dt" sz="half" idx="10"/>
          </p:nvPr>
        </p:nvSpPr>
        <p:spPr/>
        <p:txBody>
          <a:bodyPr/>
          <a:lstStyle/>
          <a:p>
            <a:fld id="{6A274F45-22AB-4319-8A40-36F8109F01B7}" type="datetime1">
              <a:rPr lang="en-US" smtClean="0"/>
              <a:t>2/16/2024</a:t>
            </a:fld>
            <a:endParaRPr lang="en-US"/>
          </a:p>
        </p:txBody>
      </p:sp>
      <p:sp>
        <p:nvSpPr>
          <p:cNvPr id="5" name="Footer Placeholder 4">
            <a:extLst>
              <a:ext uri="{FF2B5EF4-FFF2-40B4-BE49-F238E27FC236}">
                <a16:creationId xmlns:a16="http://schemas.microsoft.com/office/drawing/2014/main" id="{AFF5A542-919E-5D78-698B-69F43ABCF1A8}"/>
              </a:ext>
            </a:extLst>
          </p:cNvPr>
          <p:cNvSpPr>
            <a:spLocks noGrp="1"/>
          </p:cNvSpPr>
          <p:nvPr>
            <p:ph type="ftr" sz="quarter" idx="11"/>
          </p:nvPr>
        </p:nvSpPr>
        <p:spPr/>
        <p:txBody>
          <a:bodyPr/>
          <a:lstStyle/>
          <a:p>
            <a:r>
              <a:rPr lang="en-US"/>
              <a:t>School of Computing</a:t>
            </a:r>
          </a:p>
        </p:txBody>
      </p:sp>
    </p:spTree>
    <p:extLst>
      <p:ext uri="{BB962C8B-B14F-4D97-AF65-F5344CB8AC3E}">
        <p14:creationId xmlns:p14="http://schemas.microsoft.com/office/powerpoint/2010/main" val="3888608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C8F0127A-9B13-E9BA-5C30-232F1F038743}"/>
              </a:ext>
            </a:extLst>
          </p:cNvPr>
          <p:cNvGraphicFramePr>
            <a:graphicFrameLocks noGrp="1"/>
          </p:cNvGraphicFramePr>
          <p:nvPr>
            <p:ph idx="1"/>
            <p:extLst>
              <p:ext uri="{D42A27DB-BD31-4B8C-83A1-F6EECF244321}">
                <p14:modId xmlns:p14="http://schemas.microsoft.com/office/powerpoint/2010/main" val="4074158202"/>
              </p:ext>
            </p:extLst>
          </p:nvPr>
        </p:nvGraphicFramePr>
        <p:xfrm>
          <a:off x="152400" y="533400"/>
          <a:ext cx="8839200" cy="56388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1058538366"/>
                    </a:ext>
                  </a:extLst>
                </a:gridCol>
                <a:gridCol w="1600200">
                  <a:extLst>
                    <a:ext uri="{9D8B030D-6E8A-4147-A177-3AD203B41FA5}">
                      <a16:colId xmlns:a16="http://schemas.microsoft.com/office/drawing/2014/main" val="2643774538"/>
                    </a:ext>
                  </a:extLst>
                </a:gridCol>
                <a:gridCol w="1219200">
                  <a:extLst>
                    <a:ext uri="{9D8B030D-6E8A-4147-A177-3AD203B41FA5}">
                      <a16:colId xmlns:a16="http://schemas.microsoft.com/office/drawing/2014/main" val="2902714715"/>
                    </a:ext>
                  </a:extLst>
                </a:gridCol>
                <a:gridCol w="1905000">
                  <a:extLst>
                    <a:ext uri="{9D8B030D-6E8A-4147-A177-3AD203B41FA5}">
                      <a16:colId xmlns:a16="http://schemas.microsoft.com/office/drawing/2014/main" val="1482612936"/>
                    </a:ext>
                  </a:extLst>
                </a:gridCol>
                <a:gridCol w="1752600">
                  <a:extLst>
                    <a:ext uri="{9D8B030D-6E8A-4147-A177-3AD203B41FA5}">
                      <a16:colId xmlns:a16="http://schemas.microsoft.com/office/drawing/2014/main" val="3805313039"/>
                    </a:ext>
                  </a:extLst>
                </a:gridCol>
                <a:gridCol w="1676400">
                  <a:extLst>
                    <a:ext uri="{9D8B030D-6E8A-4147-A177-3AD203B41FA5}">
                      <a16:colId xmlns:a16="http://schemas.microsoft.com/office/drawing/2014/main" val="3104928763"/>
                    </a:ext>
                  </a:extLst>
                </a:gridCol>
              </a:tblGrid>
              <a:tr h="1301695">
                <a:tc>
                  <a:txBody>
                    <a:bodyPr/>
                    <a:lstStyle/>
                    <a:p>
                      <a:r>
                        <a:rPr lang="en-US" dirty="0" err="1"/>
                        <a:t>S.No</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Paper 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Journal / Conference details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Methods Proposed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Datasets Used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Limitations</a:t>
                      </a:r>
                    </a:p>
                    <a:p>
                      <a:endParaRPr lang="en-IN" dirty="0"/>
                    </a:p>
                  </a:txBody>
                  <a:tcPr/>
                </a:tc>
                <a:extLst>
                  <a:ext uri="{0D108BD9-81ED-4DB2-BD59-A6C34878D82A}">
                    <a16:rowId xmlns:a16="http://schemas.microsoft.com/office/drawing/2014/main" val="2791216012"/>
                  </a:ext>
                </a:extLst>
              </a:tr>
              <a:tr h="4337105">
                <a:tc>
                  <a:txBody>
                    <a:bodyPr/>
                    <a:lstStyle/>
                    <a:p>
                      <a:r>
                        <a:rPr lang="en-US" dirty="0"/>
                        <a:t>3</a:t>
                      </a:r>
                      <a:endParaRPr lang="en-IN" dirty="0"/>
                    </a:p>
                  </a:txBody>
                  <a:tcPr/>
                </a:tc>
                <a:tc>
                  <a:txBody>
                    <a:bodyPr/>
                    <a:lstStyle/>
                    <a:p>
                      <a:r>
                        <a:rPr lang="en-US" sz="1800" b="1" kern="1200" dirty="0">
                          <a:solidFill>
                            <a:schemeClr val="dk1"/>
                          </a:solidFill>
                          <a:effectLst/>
                          <a:latin typeface="+mn-lt"/>
                          <a:ea typeface="+mn-ea"/>
                          <a:cs typeface="+mn-cs"/>
                        </a:rPr>
                        <a:t>280 characters to the White House: predicting 2020 U.S. </a:t>
                      </a:r>
                      <a:endParaRPr lang="en-US" dirty="0"/>
                    </a:p>
                    <a:p>
                      <a:r>
                        <a:rPr lang="en-US" sz="1800" b="1" kern="1200" dirty="0">
                          <a:solidFill>
                            <a:schemeClr val="dk1"/>
                          </a:solidFill>
                          <a:effectLst/>
                          <a:latin typeface="+mn-lt"/>
                          <a:ea typeface="+mn-ea"/>
                          <a:cs typeface="+mn-cs"/>
                        </a:rPr>
                        <a:t>presidential elections from twitter data</a:t>
                      </a:r>
                      <a:endParaRPr lang="en-IN" dirty="0"/>
                    </a:p>
                  </a:txBody>
                  <a:tcPr/>
                </a:tc>
                <a:tc>
                  <a:txBody>
                    <a:bodyPr/>
                    <a:lstStyle/>
                    <a:p>
                      <a:r>
                        <a:rPr lang="en-US" dirty="0"/>
                        <a:t>Journal</a:t>
                      </a:r>
                      <a:endParaRPr lang="en-IN" dirty="0"/>
                    </a:p>
                  </a:txBody>
                  <a:tcPr/>
                </a:tc>
                <a:tc>
                  <a:txBody>
                    <a:bodyPr/>
                    <a:lstStyle/>
                    <a:p>
                      <a:r>
                        <a:rPr lang="en-US" sz="1800" kern="1200" dirty="0" err="1">
                          <a:solidFill>
                            <a:schemeClr val="dk1"/>
                          </a:solidFill>
                          <a:effectLst/>
                          <a:latin typeface="+mn-lt"/>
                          <a:ea typeface="+mn-ea"/>
                          <a:cs typeface="+mn-cs"/>
                        </a:rPr>
                        <a:t>workfow</a:t>
                      </a:r>
                      <a:r>
                        <a:rPr lang="en-US" sz="1800" kern="1200" dirty="0">
                          <a:solidFill>
                            <a:schemeClr val="dk1"/>
                          </a:solidFill>
                          <a:effectLst/>
                          <a:latin typeface="+mn-lt"/>
                          <a:ea typeface="+mn-ea"/>
                          <a:cs typeface="+mn-cs"/>
                        </a:rPr>
                        <a:t> consists of four stages: acquisition, preprocessing (clean</a:t>
                      </a:r>
                      <a:endParaRPr lang="en-US" dirty="0"/>
                    </a:p>
                    <a:p>
                      <a:r>
                        <a:rPr lang="en-US" sz="1800" kern="1200" dirty="0" err="1">
                          <a:solidFill>
                            <a:schemeClr val="dk1"/>
                          </a:solidFill>
                          <a:effectLst/>
                          <a:latin typeface="+mn-lt"/>
                          <a:ea typeface="+mn-ea"/>
                          <a:cs typeface="+mn-cs"/>
                        </a:rPr>
                        <a:t>ing</a:t>
                      </a:r>
                      <a:r>
                        <a:rPr lang="en-US" sz="1800" kern="1200" dirty="0">
                          <a:solidFill>
                            <a:schemeClr val="dk1"/>
                          </a:solidFill>
                          <a:effectLst/>
                          <a:latin typeface="+mn-lt"/>
                          <a:ea typeface="+mn-ea"/>
                          <a:cs typeface="+mn-cs"/>
                        </a:rPr>
                        <a:t> and vectorization/ tokenization), processing, and visualization</a:t>
                      </a:r>
                      <a:endParaRPr lang="en-IN" dirty="0"/>
                    </a:p>
                  </a:txBody>
                  <a:tcPr/>
                </a:tc>
                <a:tc>
                  <a:txBody>
                    <a:bodyPr/>
                    <a:lstStyle/>
                    <a:p>
                      <a:r>
                        <a:rPr lang="en-US" sz="1800" b="1" kern="1200" dirty="0">
                          <a:solidFill>
                            <a:schemeClr val="dk1"/>
                          </a:solidFill>
                          <a:effectLst/>
                          <a:latin typeface="+mn-lt"/>
                          <a:ea typeface="+mn-ea"/>
                          <a:cs typeface="+mn-cs"/>
                        </a:rPr>
                        <a:t>Data acquisition of </a:t>
                      </a:r>
                    </a:p>
                    <a:p>
                      <a:r>
                        <a:rPr lang="en-US" sz="1800" kern="1200" dirty="0">
                          <a:solidFill>
                            <a:schemeClr val="dk1"/>
                          </a:solidFill>
                          <a:effectLst/>
                          <a:latin typeface="+mn-lt"/>
                          <a:ea typeface="+mn-ea"/>
                          <a:cs typeface="+mn-cs"/>
                        </a:rPr>
                        <a:t>1,747,805 tweets containing </a:t>
                      </a:r>
                      <a:endParaRPr lang="en-US" dirty="0"/>
                    </a:p>
                    <a:p>
                      <a:r>
                        <a:rPr lang="en-US" sz="1800" kern="1200" dirty="0">
                          <a:solidFill>
                            <a:schemeClr val="dk1"/>
                          </a:solidFill>
                          <a:effectLst/>
                          <a:latin typeface="+mn-lt"/>
                          <a:ea typeface="+mn-ea"/>
                          <a:cs typeface="+mn-cs"/>
                        </a:rPr>
                        <a:t>hashtags related to the U.S. </a:t>
                      </a:r>
                      <a:endParaRPr lang="en-US" dirty="0"/>
                    </a:p>
                    <a:p>
                      <a:r>
                        <a:rPr lang="en-US" sz="1800" kern="1200" dirty="0">
                          <a:solidFill>
                            <a:schemeClr val="dk1"/>
                          </a:solidFill>
                          <a:effectLst/>
                          <a:latin typeface="+mn-lt"/>
                          <a:ea typeface="+mn-ea"/>
                          <a:cs typeface="+mn-cs"/>
                        </a:rPr>
                        <a:t>presidential candidates Trump </a:t>
                      </a:r>
                      <a:endParaRPr lang="en-US" dirty="0"/>
                    </a:p>
                    <a:p>
                      <a:r>
                        <a:rPr lang="en-US" sz="1800" kern="1200" dirty="0">
                          <a:solidFill>
                            <a:schemeClr val="dk1"/>
                          </a:solidFill>
                          <a:effectLst/>
                          <a:latin typeface="+mn-lt"/>
                          <a:ea typeface="+mn-ea"/>
                          <a:cs typeface="+mn-cs"/>
                        </a:rPr>
                        <a:t>and Biden</a:t>
                      </a:r>
                      <a:endParaRPr lang="en-IN" dirty="0"/>
                    </a:p>
                  </a:txBody>
                  <a:tcPr/>
                </a:tc>
                <a:tc>
                  <a:txBody>
                    <a:bodyPr/>
                    <a:lstStyle/>
                    <a:p>
                      <a:r>
                        <a:rPr lang="en-US" sz="1800" kern="1200" dirty="0">
                          <a:solidFill>
                            <a:schemeClr val="dk1"/>
                          </a:solidFill>
                          <a:effectLst/>
                          <a:latin typeface="+mn-lt"/>
                          <a:ea typeface="+mn-ea"/>
                          <a:cs typeface="+mn-cs"/>
                        </a:rPr>
                        <a:t>non-English languages in the USA are not considered in the analysis, including Spanish, Mandarin, Tagalog, Vietnamese, </a:t>
                      </a:r>
                      <a:endParaRPr lang="en-US" dirty="0"/>
                    </a:p>
                    <a:p>
                      <a:r>
                        <a:rPr lang="en-US" sz="1800" kern="1200" dirty="0">
                          <a:solidFill>
                            <a:schemeClr val="dk1"/>
                          </a:solidFill>
                          <a:effectLst/>
                          <a:latin typeface="+mn-lt"/>
                          <a:ea typeface="+mn-ea"/>
                          <a:cs typeface="+mn-cs"/>
                        </a:rPr>
                        <a:t>Arabic, French, Korean</a:t>
                      </a:r>
                      <a:endParaRPr lang="en-IN" dirty="0"/>
                    </a:p>
                  </a:txBody>
                  <a:tcPr/>
                </a:tc>
                <a:extLst>
                  <a:ext uri="{0D108BD9-81ED-4DB2-BD59-A6C34878D82A}">
                    <a16:rowId xmlns:a16="http://schemas.microsoft.com/office/drawing/2014/main" val="3362405699"/>
                  </a:ext>
                </a:extLst>
              </a:tr>
            </a:tbl>
          </a:graphicData>
        </a:graphic>
      </p:graphicFrame>
      <p:sp>
        <p:nvSpPr>
          <p:cNvPr id="4" name="Date Placeholder 3">
            <a:extLst>
              <a:ext uri="{FF2B5EF4-FFF2-40B4-BE49-F238E27FC236}">
                <a16:creationId xmlns:a16="http://schemas.microsoft.com/office/drawing/2014/main" id="{A0AEDA4D-4CEF-59FE-4121-4145AE4FE941}"/>
              </a:ext>
            </a:extLst>
          </p:cNvPr>
          <p:cNvSpPr>
            <a:spLocks noGrp="1"/>
          </p:cNvSpPr>
          <p:nvPr>
            <p:ph type="dt" sz="half" idx="10"/>
          </p:nvPr>
        </p:nvSpPr>
        <p:spPr/>
        <p:txBody>
          <a:bodyPr/>
          <a:lstStyle/>
          <a:p>
            <a:fld id="{6A274F45-22AB-4319-8A40-36F8109F01B7}" type="datetime1">
              <a:rPr lang="en-US" smtClean="0"/>
              <a:t>2/16/2024</a:t>
            </a:fld>
            <a:endParaRPr lang="en-US"/>
          </a:p>
        </p:txBody>
      </p:sp>
      <p:sp>
        <p:nvSpPr>
          <p:cNvPr id="5" name="Footer Placeholder 4">
            <a:extLst>
              <a:ext uri="{FF2B5EF4-FFF2-40B4-BE49-F238E27FC236}">
                <a16:creationId xmlns:a16="http://schemas.microsoft.com/office/drawing/2014/main" id="{3C447B68-BC5E-2931-2E9D-D349852DDF57}"/>
              </a:ext>
            </a:extLst>
          </p:cNvPr>
          <p:cNvSpPr>
            <a:spLocks noGrp="1"/>
          </p:cNvSpPr>
          <p:nvPr>
            <p:ph type="ftr" sz="quarter" idx="11"/>
          </p:nvPr>
        </p:nvSpPr>
        <p:spPr/>
        <p:txBody>
          <a:bodyPr/>
          <a:lstStyle/>
          <a:p>
            <a:r>
              <a:rPr lang="en-US"/>
              <a:t>School of Computing</a:t>
            </a:r>
          </a:p>
        </p:txBody>
      </p:sp>
    </p:spTree>
    <p:extLst>
      <p:ext uri="{BB962C8B-B14F-4D97-AF65-F5344CB8AC3E}">
        <p14:creationId xmlns:p14="http://schemas.microsoft.com/office/powerpoint/2010/main" val="2904786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7D13F064-3748-8824-085A-E0E2A547AE8A}"/>
              </a:ext>
            </a:extLst>
          </p:cNvPr>
          <p:cNvGraphicFramePr>
            <a:graphicFrameLocks noGrp="1"/>
          </p:cNvGraphicFramePr>
          <p:nvPr>
            <p:ph idx="1"/>
            <p:extLst>
              <p:ext uri="{D42A27DB-BD31-4B8C-83A1-F6EECF244321}">
                <p14:modId xmlns:p14="http://schemas.microsoft.com/office/powerpoint/2010/main" val="182338552"/>
              </p:ext>
            </p:extLst>
          </p:nvPr>
        </p:nvGraphicFramePr>
        <p:xfrm>
          <a:off x="304800" y="609600"/>
          <a:ext cx="8686800" cy="54102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1523336172"/>
                    </a:ext>
                  </a:extLst>
                </a:gridCol>
                <a:gridCol w="1524000">
                  <a:extLst>
                    <a:ext uri="{9D8B030D-6E8A-4147-A177-3AD203B41FA5}">
                      <a16:colId xmlns:a16="http://schemas.microsoft.com/office/drawing/2014/main" val="3952421994"/>
                    </a:ext>
                  </a:extLst>
                </a:gridCol>
                <a:gridCol w="1371600">
                  <a:extLst>
                    <a:ext uri="{9D8B030D-6E8A-4147-A177-3AD203B41FA5}">
                      <a16:colId xmlns:a16="http://schemas.microsoft.com/office/drawing/2014/main" val="320049487"/>
                    </a:ext>
                  </a:extLst>
                </a:gridCol>
                <a:gridCol w="1752600">
                  <a:extLst>
                    <a:ext uri="{9D8B030D-6E8A-4147-A177-3AD203B41FA5}">
                      <a16:colId xmlns:a16="http://schemas.microsoft.com/office/drawing/2014/main" val="2782235344"/>
                    </a:ext>
                  </a:extLst>
                </a:gridCol>
                <a:gridCol w="1447800">
                  <a:extLst>
                    <a:ext uri="{9D8B030D-6E8A-4147-A177-3AD203B41FA5}">
                      <a16:colId xmlns:a16="http://schemas.microsoft.com/office/drawing/2014/main" val="4074355038"/>
                    </a:ext>
                  </a:extLst>
                </a:gridCol>
                <a:gridCol w="1676400">
                  <a:extLst>
                    <a:ext uri="{9D8B030D-6E8A-4147-A177-3AD203B41FA5}">
                      <a16:colId xmlns:a16="http://schemas.microsoft.com/office/drawing/2014/main" val="3896186250"/>
                    </a:ext>
                  </a:extLst>
                </a:gridCol>
              </a:tblGrid>
              <a:tr h="1271249">
                <a:tc>
                  <a:txBody>
                    <a:bodyPr/>
                    <a:lstStyle/>
                    <a:p>
                      <a:r>
                        <a:rPr lang="en-US" dirty="0" err="1"/>
                        <a:t>S.No</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Paper Title</a:t>
                      </a:r>
                    </a:p>
                    <a:p>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Journal / Conference details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Methods Proposed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Datasets Used</a:t>
                      </a:r>
                    </a:p>
                    <a:p>
                      <a:endParaRPr lang="en-IN" dirty="0"/>
                    </a:p>
                  </a:txBody>
                  <a:tcPr/>
                </a:tc>
                <a:tc>
                  <a:txBody>
                    <a:bodyPr/>
                    <a:lstStyle/>
                    <a:p>
                      <a:r>
                        <a:rPr lang="en-US" dirty="0"/>
                        <a:t>Limitations</a:t>
                      </a:r>
                      <a:endParaRPr lang="en-IN" dirty="0"/>
                    </a:p>
                  </a:txBody>
                  <a:tcPr/>
                </a:tc>
                <a:extLst>
                  <a:ext uri="{0D108BD9-81ED-4DB2-BD59-A6C34878D82A}">
                    <a16:rowId xmlns:a16="http://schemas.microsoft.com/office/drawing/2014/main" val="3389468077"/>
                  </a:ext>
                </a:extLst>
              </a:tr>
              <a:tr h="4138951">
                <a:tc>
                  <a:txBody>
                    <a:bodyPr/>
                    <a:lstStyle/>
                    <a:p>
                      <a:r>
                        <a:rPr lang="en-US" dirty="0"/>
                        <a:t>4</a:t>
                      </a:r>
                      <a:endParaRPr lang="en-IN" dirty="0"/>
                    </a:p>
                  </a:txBody>
                  <a:tcPr/>
                </a:tc>
                <a:tc>
                  <a:txBody>
                    <a:bodyPr/>
                    <a:lstStyle/>
                    <a:p>
                      <a:r>
                        <a:rPr lang="en-US" sz="1800" b="1" kern="1200" dirty="0">
                          <a:solidFill>
                            <a:schemeClr val="dk1"/>
                          </a:solidFill>
                          <a:effectLst/>
                          <a:latin typeface="+mn-lt"/>
                          <a:ea typeface="+mn-ea"/>
                          <a:cs typeface="+mn-cs"/>
                        </a:rPr>
                        <a:t>Prediction of Indian Election Using Sentiment Analysis </a:t>
                      </a:r>
                      <a:endParaRPr lang="en-US" dirty="0"/>
                    </a:p>
                    <a:p>
                      <a:r>
                        <a:rPr lang="en-US" sz="1800" b="1" kern="1200" dirty="0">
                          <a:solidFill>
                            <a:schemeClr val="dk1"/>
                          </a:solidFill>
                          <a:effectLst/>
                          <a:latin typeface="+mn-lt"/>
                          <a:ea typeface="+mn-ea"/>
                          <a:cs typeface="+mn-cs"/>
                        </a:rPr>
                        <a:t>on Hindi Twitter </a:t>
                      </a:r>
                      <a:endParaRPr lang="en-IN" dirty="0"/>
                    </a:p>
                  </a:txBody>
                  <a:tcPr/>
                </a:tc>
                <a:tc>
                  <a:txBody>
                    <a:bodyPr/>
                    <a:lstStyle/>
                    <a:p>
                      <a:r>
                        <a:rPr lang="en-US" sz="1800" kern="1200" dirty="0">
                          <a:solidFill>
                            <a:schemeClr val="dk1"/>
                          </a:solidFill>
                          <a:effectLst/>
                          <a:latin typeface="+mn-lt"/>
                          <a:ea typeface="+mn-ea"/>
                          <a:cs typeface="+mn-cs"/>
                        </a:rPr>
                        <a:t>IEEE International Conference on Big Data </a:t>
                      </a:r>
                      <a:endParaRPr lang="en-IN" dirty="0"/>
                    </a:p>
                  </a:txBody>
                  <a:tcPr/>
                </a:tc>
                <a:tc>
                  <a:txBody>
                    <a:bodyPr/>
                    <a:lstStyle/>
                    <a:p>
                      <a:r>
                        <a:rPr lang="en-US" sz="1800" kern="1200" dirty="0">
                          <a:solidFill>
                            <a:schemeClr val="dk1"/>
                          </a:solidFill>
                          <a:effectLst/>
                          <a:latin typeface="+mn-lt"/>
                          <a:ea typeface="+mn-ea"/>
                          <a:cs typeface="+mn-cs"/>
                        </a:rPr>
                        <a:t>Classification </a:t>
                      </a:r>
                      <a:endParaRPr lang="en-US" dirty="0"/>
                    </a:p>
                    <a:p>
                      <a:r>
                        <a:rPr lang="en-US" sz="1800" kern="1200" dirty="0">
                          <a:solidFill>
                            <a:schemeClr val="dk1"/>
                          </a:solidFill>
                          <a:effectLst/>
                          <a:latin typeface="+mn-lt"/>
                          <a:ea typeface="+mn-ea"/>
                          <a:cs typeface="+mn-cs"/>
                        </a:rPr>
                        <a:t>algorithms Naive Bayes, Support Vector Machine and </a:t>
                      </a:r>
                      <a:endParaRPr lang="en-US" dirty="0"/>
                    </a:p>
                    <a:p>
                      <a:r>
                        <a:rPr lang="en-US" sz="1800" kern="1200" dirty="0">
                          <a:solidFill>
                            <a:schemeClr val="dk1"/>
                          </a:solidFill>
                          <a:effectLst/>
                          <a:latin typeface="+mn-lt"/>
                          <a:ea typeface="+mn-ea"/>
                          <a:cs typeface="+mn-cs"/>
                        </a:rPr>
                        <a:t>unsupervised approach as Dictionary based.</a:t>
                      </a:r>
                      <a:endParaRPr lang="en-IN" dirty="0"/>
                    </a:p>
                  </a:txBody>
                  <a:tcPr/>
                </a:tc>
                <a:tc>
                  <a:txBody>
                    <a:bodyPr/>
                    <a:lstStyle/>
                    <a:p>
                      <a:r>
                        <a:rPr lang="en-US" dirty="0"/>
                        <a:t>*</a:t>
                      </a:r>
                      <a:r>
                        <a:rPr lang="en-US" sz="1800" kern="1200" dirty="0">
                          <a:solidFill>
                            <a:schemeClr val="dk1"/>
                          </a:solidFill>
                          <a:effectLst/>
                          <a:latin typeface="+mn-lt"/>
                          <a:ea typeface="+mn-ea"/>
                          <a:cs typeface="+mn-cs"/>
                        </a:rPr>
                        <a:t>Hindi tweets corpus utilizing Twitter </a:t>
                      </a:r>
                      <a:endParaRPr lang="en-US" dirty="0"/>
                    </a:p>
                    <a:p>
                      <a:r>
                        <a:rPr lang="en-US" sz="1800" kern="1200" dirty="0">
                          <a:solidFill>
                            <a:schemeClr val="dk1"/>
                          </a:solidFill>
                          <a:effectLst/>
                          <a:latin typeface="+mn-lt"/>
                          <a:ea typeface="+mn-ea"/>
                          <a:cs typeface="+mn-cs"/>
                        </a:rPr>
                        <a:t>Archiver</a:t>
                      </a:r>
                    </a:p>
                    <a:p>
                      <a:r>
                        <a:rPr lang="en-US" sz="1800" kern="1200" dirty="0">
                          <a:solidFill>
                            <a:schemeClr val="dk1"/>
                          </a:solidFill>
                          <a:effectLst/>
                          <a:latin typeface="+mn-lt"/>
                          <a:ea typeface="+mn-ea"/>
                          <a:cs typeface="+mn-cs"/>
                        </a:rPr>
                        <a:t>*</a:t>
                      </a:r>
                      <a:r>
                        <a:rPr lang="en-IN" sz="1800" kern="1200" dirty="0">
                          <a:solidFill>
                            <a:schemeClr val="dk1"/>
                          </a:solidFill>
                          <a:effectLst/>
                          <a:latin typeface="+mn-lt"/>
                          <a:ea typeface="+mn-ea"/>
                          <a:cs typeface="+mn-cs"/>
                        </a:rPr>
                        <a:t>total of 42,345 tweets</a:t>
                      </a:r>
                      <a:endParaRPr lang="en-IN" dirty="0"/>
                    </a:p>
                  </a:txBody>
                  <a:tcPr/>
                </a:tc>
                <a:tc>
                  <a:txBody>
                    <a:bodyPr/>
                    <a:lstStyle/>
                    <a:p>
                      <a:r>
                        <a:rPr lang="en-US" sz="1800" kern="1200" dirty="0">
                          <a:solidFill>
                            <a:schemeClr val="dk1"/>
                          </a:solidFill>
                          <a:effectLst/>
                          <a:latin typeface="+mn-lt"/>
                          <a:ea typeface="+mn-ea"/>
                          <a:cs typeface="+mn-cs"/>
                        </a:rPr>
                        <a:t>More machine </a:t>
                      </a:r>
                      <a:endParaRPr lang="en-US" dirty="0"/>
                    </a:p>
                    <a:p>
                      <a:r>
                        <a:rPr lang="en-US" sz="1800" kern="1200" dirty="0">
                          <a:solidFill>
                            <a:schemeClr val="dk1"/>
                          </a:solidFill>
                          <a:effectLst/>
                          <a:latin typeface="+mn-lt"/>
                          <a:ea typeface="+mn-ea"/>
                          <a:cs typeface="+mn-cs"/>
                        </a:rPr>
                        <a:t>learning algorithms such as Regression, Random forest can </a:t>
                      </a:r>
                      <a:endParaRPr lang="en-US" dirty="0"/>
                    </a:p>
                    <a:p>
                      <a:r>
                        <a:rPr lang="en-US" sz="1800" kern="1200" dirty="0">
                          <a:solidFill>
                            <a:schemeClr val="dk1"/>
                          </a:solidFill>
                          <a:effectLst/>
                          <a:latin typeface="+mn-lt"/>
                          <a:ea typeface="+mn-ea"/>
                          <a:cs typeface="+mn-cs"/>
                        </a:rPr>
                        <a:t>also be considered for classification and further prediction.</a:t>
                      </a:r>
                      <a:endParaRPr lang="en-IN" dirty="0"/>
                    </a:p>
                  </a:txBody>
                  <a:tcPr/>
                </a:tc>
                <a:extLst>
                  <a:ext uri="{0D108BD9-81ED-4DB2-BD59-A6C34878D82A}">
                    <a16:rowId xmlns:a16="http://schemas.microsoft.com/office/drawing/2014/main" val="2469341042"/>
                  </a:ext>
                </a:extLst>
              </a:tr>
            </a:tbl>
          </a:graphicData>
        </a:graphic>
      </p:graphicFrame>
      <p:sp>
        <p:nvSpPr>
          <p:cNvPr id="4" name="Date Placeholder 3">
            <a:extLst>
              <a:ext uri="{FF2B5EF4-FFF2-40B4-BE49-F238E27FC236}">
                <a16:creationId xmlns:a16="http://schemas.microsoft.com/office/drawing/2014/main" id="{0C1FE4A2-F3BD-0842-4516-F9DEF16AE811}"/>
              </a:ext>
            </a:extLst>
          </p:cNvPr>
          <p:cNvSpPr>
            <a:spLocks noGrp="1"/>
          </p:cNvSpPr>
          <p:nvPr>
            <p:ph type="dt" sz="half" idx="10"/>
          </p:nvPr>
        </p:nvSpPr>
        <p:spPr/>
        <p:txBody>
          <a:bodyPr/>
          <a:lstStyle/>
          <a:p>
            <a:fld id="{6A274F45-22AB-4319-8A40-36F8109F01B7}" type="datetime1">
              <a:rPr lang="en-US" smtClean="0"/>
              <a:t>2/16/2024</a:t>
            </a:fld>
            <a:endParaRPr lang="en-US"/>
          </a:p>
        </p:txBody>
      </p:sp>
      <p:sp>
        <p:nvSpPr>
          <p:cNvPr id="5" name="Footer Placeholder 4">
            <a:extLst>
              <a:ext uri="{FF2B5EF4-FFF2-40B4-BE49-F238E27FC236}">
                <a16:creationId xmlns:a16="http://schemas.microsoft.com/office/drawing/2014/main" id="{65051929-619C-9466-6C28-96426A10E970}"/>
              </a:ext>
            </a:extLst>
          </p:cNvPr>
          <p:cNvSpPr>
            <a:spLocks noGrp="1"/>
          </p:cNvSpPr>
          <p:nvPr>
            <p:ph type="ftr" sz="quarter" idx="11"/>
          </p:nvPr>
        </p:nvSpPr>
        <p:spPr/>
        <p:txBody>
          <a:bodyPr/>
          <a:lstStyle/>
          <a:p>
            <a:r>
              <a:rPr lang="en-US"/>
              <a:t>School of Computing</a:t>
            </a:r>
          </a:p>
        </p:txBody>
      </p:sp>
    </p:spTree>
    <p:extLst>
      <p:ext uri="{BB962C8B-B14F-4D97-AF65-F5344CB8AC3E}">
        <p14:creationId xmlns:p14="http://schemas.microsoft.com/office/powerpoint/2010/main" val="2348152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97B5-1F52-FA35-F825-AAAE2C99290C}"/>
              </a:ext>
            </a:extLst>
          </p:cNvPr>
          <p:cNvSpPr>
            <a:spLocks noGrp="1"/>
          </p:cNvSpPr>
          <p:nvPr>
            <p:ph type="title"/>
          </p:nvPr>
        </p:nvSpPr>
        <p:spPr>
          <a:xfrm>
            <a:off x="457200" y="274638"/>
            <a:ext cx="6705600" cy="45719"/>
          </a:xfrm>
        </p:spPr>
        <p:txBody>
          <a:bodyPr>
            <a:normAutofit fontScale="90000"/>
          </a:bodyPr>
          <a:lstStyle/>
          <a:p>
            <a:endParaRPr lang="en-IN" dirty="0"/>
          </a:p>
        </p:txBody>
      </p:sp>
      <p:graphicFrame>
        <p:nvGraphicFramePr>
          <p:cNvPr id="6" name="Content Placeholder 5">
            <a:extLst>
              <a:ext uri="{FF2B5EF4-FFF2-40B4-BE49-F238E27FC236}">
                <a16:creationId xmlns:a16="http://schemas.microsoft.com/office/drawing/2014/main" id="{1493FE39-D945-DD33-AC2A-7AA69B48CAF3}"/>
              </a:ext>
            </a:extLst>
          </p:cNvPr>
          <p:cNvGraphicFramePr>
            <a:graphicFrameLocks noGrp="1"/>
          </p:cNvGraphicFramePr>
          <p:nvPr>
            <p:ph idx="1"/>
            <p:extLst>
              <p:ext uri="{D42A27DB-BD31-4B8C-83A1-F6EECF244321}">
                <p14:modId xmlns:p14="http://schemas.microsoft.com/office/powerpoint/2010/main" val="2624030077"/>
              </p:ext>
            </p:extLst>
          </p:nvPr>
        </p:nvGraphicFramePr>
        <p:xfrm>
          <a:off x="0" y="1"/>
          <a:ext cx="9144000" cy="6583362"/>
        </p:xfrm>
        <a:graphic>
          <a:graphicData uri="http://schemas.openxmlformats.org/drawingml/2006/table">
            <a:tbl>
              <a:tblPr firstRow="1" bandRow="1">
                <a:tableStyleId>{5C22544A-7EE6-4342-B048-85BDC9FD1C3A}</a:tableStyleId>
              </a:tblPr>
              <a:tblGrid>
                <a:gridCol w="838899">
                  <a:extLst>
                    <a:ext uri="{9D8B030D-6E8A-4147-A177-3AD203B41FA5}">
                      <a16:colId xmlns:a16="http://schemas.microsoft.com/office/drawing/2014/main" val="3509691934"/>
                    </a:ext>
                  </a:extLst>
                </a:gridCol>
                <a:gridCol w="1447101">
                  <a:extLst>
                    <a:ext uri="{9D8B030D-6E8A-4147-A177-3AD203B41FA5}">
                      <a16:colId xmlns:a16="http://schemas.microsoft.com/office/drawing/2014/main" val="3511324804"/>
                    </a:ext>
                  </a:extLst>
                </a:gridCol>
                <a:gridCol w="1371600">
                  <a:extLst>
                    <a:ext uri="{9D8B030D-6E8A-4147-A177-3AD203B41FA5}">
                      <a16:colId xmlns:a16="http://schemas.microsoft.com/office/drawing/2014/main" val="1622204701"/>
                    </a:ext>
                  </a:extLst>
                </a:gridCol>
                <a:gridCol w="1981200">
                  <a:extLst>
                    <a:ext uri="{9D8B030D-6E8A-4147-A177-3AD203B41FA5}">
                      <a16:colId xmlns:a16="http://schemas.microsoft.com/office/drawing/2014/main" val="1250736508"/>
                    </a:ext>
                  </a:extLst>
                </a:gridCol>
                <a:gridCol w="1752600">
                  <a:extLst>
                    <a:ext uri="{9D8B030D-6E8A-4147-A177-3AD203B41FA5}">
                      <a16:colId xmlns:a16="http://schemas.microsoft.com/office/drawing/2014/main" val="1303489404"/>
                    </a:ext>
                  </a:extLst>
                </a:gridCol>
                <a:gridCol w="1752600">
                  <a:extLst>
                    <a:ext uri="{9D8B030D-6E8A-4147-A177-3AD203B41FA5}">
                      <a16:colId xmlns:a16="http://schemas.microsoft.com/office/drawing/2014/main" val="3157213274"/>
                    </a:ext>
                  </a:extLst>
                </a:gridCol>
              </a:tblGrid>
              <a:tr h="13395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S.No</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Paper 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Journal / Conference details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Methods Proposed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Datasets Used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Limitations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extLst>
                  <a:ext uri="{0D108BD9-81ED-4DB2-BD59-A6C34878D82A}">
                    <a16:rowId xmlns:a16="http://schemas.microsoft.com/office/drawing/2014/main" val="205455804"/>
                  </a:ext>
                </a:extLst>
              </a:tr>
              <a:tr h="5243851">
                <a:tc>
                  <a:txBody>
                    <a:bodyPr/>
                    <a:lstStyle/>
                    <a:p>
                      <a:r>
                        <a:rPr lang="en-US" dirty="0"/>
                        <a:t>5</a:t>
                      </a:r>
                      <a:endParaRPr lang="en-IN" dirty="0"/>
                    </a:p>
                  </a:txBody>
                  <a:tcPr/>
                </a:tc>
                <a:tc>
                  <a:txBody>
                    <a:bodyPr/>
                    <a:lstStyle/>
                    <a:p>
                      <a:r>
                        <a:rPr lang="en-US" sz="1800" b="1" kern="1200" dirty="0">
                          <a:solidFill>
                            <a:schemeClr val="dk1"/>
                          </a:solidFill>
                          <a:effectLst/>
                          <a:latin typeface="+mn-lt"/>
                          <a:ea typeface="+mn-ea"/>
                          <a:cs typeface="+mn-cs"/>
                        </a:rPr>
                        <a:t>Real Time Sentiment Analysis of Political Twitter Data </a:t>
                      </a:r>
                      <a:endParaRPr lang="en-US" dirty="0"/>
                    </a:p>
                    <a:p>
                      <a:r>
                        <a:rPr lang="en-US" sz="1800" b="1" kern="1200" dirty="0">
                          <a:solidFill>
                            <a:schemeClr val="dk1"/>
                          </a:solidFill>
                          <a:effectLst/>
                          <a:latin typeface="+mn-lt"/>
                          <a:ea typeface="+mn-ea"/>
                          <a:cs typeface="+mn-cs"/>
                        </a:rPr>
                        <a:t>Using Machine Learning Approach </a:t>
                      </a:r>
                      <a:endParaRPr lang="en-IN" dirty="0"/>
                    </a:p>
                  </a:txBody>
                  <a:tcPr/>
                </a:tc>
                <a:tc>
                  <a:txBody>
                    <a:bodyPr/>
                    <a:lstStyle/>
                    <a:p>
                      <a:r>
                        <a:rPr lang="en-US" dirty="0"/>
                        <a:t>Journal</a:t>
                      </a:r>
                      <a:endParaRPr lang="en-IN" dirty="0"/>
                    </a:p>
                  </a:txBody>
                  <a:tcPr/>
                </a:tc>
                <a:tc>
                  <a:txBody>
                    <a:bodyPr/>
                    <a:lstStyle/>
                    <a:p>
                      <a:r>
                        <a:rPr lang="en-US" dirty="0"/>
                        <a:t>*</a:t>
                      </a:r>
                      <a:r>
                        <a:rPr lang="en-US" sz="1800" kern="1200" dirty="0">
                          <a:solidFill>
                            <a:schemeClr val="dk1"/>
                          </a:solidFill>
                          <a:effectLst/>
                          <a:latin typeface="+mn-lt"/>
                          <a:ea typeface="+mn-ea"/>
                          <a:cs typeface="+mn-cs"/>
                        </a:rPr>
                        <a:t>TF-IDF (Term Frequency – </a:t>
                      </a:r>
                      <a:endParaRPr lang="en-US" dirty="0"/>
                    </a:p>
                    <a:p>
                      <a:r>
                        <a:rPr lang="en-US" sz="1800" kern="1200" dirty="0">
                          <a:solidFill>
                            <a:schemeClr val="dk1"/>
                          </a:solidFill>
                          <a:effectLst/>
                          <a:latin typeface="+mn-lt"/>
                          <a:ea typeface="+mn-ea"/>
                          <a:cs typeface="+mn-cs"/>
                        </a:rPr>
                        <a:t>Inverse Document Frequency) </a:t>
                      </a:r>
                    </a:p>
                    <a:p>
                      <a:r>
                        <a:rPr lang="en-US" sz="1800" kern="1200" dirty="0">
                          <a:solidFill>
                            <a:schemeClr val="dk1"/>
                          </a:solidFill>
                          <a:effectLst/>
                          <a:latin typeface="+mn-lt"/>
                          <a:ea typeface="+mn-ea"/>
                          <a:cs typeface="+mn-cs"/>
                        </a:rPr>
                        <a:t>*Test data is converted </a:t>
                      </a:r>
                      <a:endParaRPr lang="en-US" dirty="0"/>
                    </a:p>
                    <a:p>
                      <a:r>
                        <a:rPr lang="en-US" sz="1800" kern="1200" dirty="0">
                          <a:solidFill>
                            <a:schemeClr val="dk1"/>
                          </a:solidFill>
                          <a:effectLst/>
                          <a:latin typeface="+mn-lt"/>
                          <a:ea typeface="+mn-ea"/>
                          <a:cs typeface="+mn-cs"/>
                        </a:rPr>
                        <a:t>into TF-IDF feature matrix.</a:t>
                      </a:r>
                    </a:p>
                    <a:p>
                      <a:r>
                        <a:rPr lang="en-US" sz="1800" kern="1200" dirty="0">
                          <a:solidFill>
                            <a:schemeClr val="dk1"/>
                          </a:solidFill>
                          <a:effectLst/>
                          <a:latin typeface="+mn-lt"/>
                          <a:ea typeface="+mn-ea"/>
                          <a:cs typeface="+mn-cs"/>
                        </a:rPr>
                        <a:t>*Real time data is fetched and </a:t>
                      </a:r>
                      <a:endParaRPr lang="en-US" dirty="0"/>
                    </a:p>
                    <a:p>
                      <a:r>
                        <a:rPr lang="en-US" sz="1800" kern="1200" dirty="0">
                          <a:solidFill>
                            <a:schemeClr val="dk1"/>
                          </a:solidFill>
                          <a:effectLst/>
                          <a:latin typeface="+mn-lt"/>
                          <a:ea typeface="+mn-ea"/>
                          <a:cs typeface="+mn-cs"/>
                        </a:rPr>
                        <a:t>tested against training data. Learning model is implemented </a:t>
                      </a:r>
                      <a:endParaRPr lang="en-US" dirty="0"/>
                    </a:p>
                    <a:p>
                      <a:r>
                        <a:rPr lang="en-US" sz="1800" kern="1200" dirty="0">
                          <a:solidFill>
                            <a:schemeClr val="dk1"/>
                          </a:solidFill>
                          <a:effectLst/>
                          <a:latin typeface="+mn-lt"/>
                          <a:ea typeface="+mn-ea"/>
                          <a:cs typeface="+mn-cs"/>
                        </a:rPr>
                        <a:t>using Support Vector Machine algorithm</a:t>
                      </a:r>
                      <a:endParaRPr lang="en-IN" dirty="0"/>
                    </a:p>
                  </a:txBody>
                  <a:tcPr/>
                </a:tc>
                <a:tc>
                  <a:txBody>
                    <a:bodyPr/>
                    <a:lstStyle/>
                    <a:p>
                      <a:r>
                        <a:rPr lang="en-US" sz="1800" kern="1200" dirty="0">
                          <a:solidFill>
                            <a:schemeClr val="dk1"/>
                          </a:solidFill>
                          <a:effectLst/>
                          <a:latin typeface="+mn-lt"/>
                          <a:ea typeface="+mn-ea"/>
                          <a:cs typeface="+mn-cs"/>
                        </a:rPr>
                        <a:t>data has been scraped from </a:t>
                      </a:r>
                      <a:endParaRPr lang="en-US" dirty="0"/>
                    </a:p>
                    <a:p>
                      <a:r>
                        <a:rPr lang="en-US" sz="1800" kern="1200" dirty="0">
                          <a:solidFill>
                            <a:schemeClr val="dk1"/>
                          </a:solidFill>
                          <a:effectLst/>
                          <a:latin typeface="+mn-lt"/>
                          <a:ea typeface="+mn-ea"/>
                          <a:cs typeface="+mn-cs"/>
                        </a:rPr>
                        <a:t>twitter with the help of user credentials</a:t>
                      </a:r>
                      <a:endParaRPr lang="en-IN" dirty="0"/>
                    </a:p>
                  </a:txBody>
                  <a:tcPr/>
                </a:tc>
                <a:tc>
                  <a:txBody>
                    <a:bodyPr/>
                    <a:lstStyle/>
                    <a:p>
                      <a:r>
                        <a:rPr lang="en-US" sz="1800" kern="1200" dirty="0">
                          <a:solidFill>
                            <a:schemeClr val="dk1"/>
                          </a:solidFill>
                          <a:effectLst/>
                          <a:latin typeface="+mn-lt"/>
                          <a:ea typeface="+mn-ea"/>
                          <a:cs typeface="+mn-cs"/>
                        </a:rPr>
                        <a:t>Does not enables privacy based sentiment analysis on social </a:t>
                      </a:r>
                      <a:endParaRPr lang="en-US" dirty="0"/>
                    </a:p>
                    <a:p>
                      <a:r>
                        <a:rPr lang="en-US" sz="1800" kern="1200" dirty="0">
                          <a:solidFill>
                            <a:schemeClr val="dk1"/>
                          </a:solidFill>
                          <a:effectLst/>
                          <a:latin typeface="+mn-lt"/>
                          <a:ea typeface="+mn-ea"/>
                          <a:cs typeface="+mn-cs"/>
                        </a:rPr>
                        <a:t>media data such as handling political tweets.</a:t>
                      </a:r>
                      <a:endParaRPr lang="en-IN" dirty="0"/>
                    </a:p>
                  </a:txBody>
                  <a:tcPr/>
                </a:tc>
                <a:extLst>
                  <a:ext uri="{0D108BD9-81ED-4DB2-BD59-A6C34878D82A}">
                    <a16:rowId xmlns:a16="http://schemas.microsoft.com/office/drawing/2014/main" val="362124720"/>
                  </a:ext>
                </a:extLst>
              </a:tr>
            </a:tbl>
          </a:graphicData>
        </a:graphic>
      </p:graphicFrame>
      <p:sp>
        <p:nvSpPr>
          <p:cNvPr id="4" name="Date Placeholder 3">
            <a:extLst>
              <a:ext uri="{FF2B5EF4-FFF2-40B4-BE49-F238E27FC236}">
                <a16:creationId xmlns:a16="http://schemas.microsoft.com/office/drawing/2014/main" id="{8F7F1E4D-A8C7-1162-B395-CD6F7C77A06F}"/>
              </a:ext>
            </a:extLst>
          </p:cNvPr>
          <p:cNvSpPr>
            <a:spLocks noGrp="1"/>
          </p:cNvSpPr>
          <p:nvPr>
            <p:ph type="dt" sz="half" idx="10"/>
          </p:nvPr>
        </p:nvSpPr>
        <p:spPr/>
        <p:txBody>
          <a:bodyPr/>
          <a:lstStyle/>
          <a:p>
            <a:fld id="{6A274F45-22AB-4319-8A40-36F8109F01B7}" type="datetime1">
              <a:rPr lang="en-US" smtClean="0"/>
              <a:t>2/16/2024</a:t>
            </a:fld>
            <a:endParaRPr lang="en-US"/>
          </a:p>
        </p:txBody>
      </p:sp>
      <p:sp>
        <p:nvSpPr>
          <p:cNvPr id="5" name="Footer Placeholder 4">
            <a:extLst>
              <a:ext uri="{FF2B5EF4-FFF2-40B4-BE49-F238E27FC236}">
                <a16:creationId xmlns:a16="http://schemas.microsoft.com/office/drawing/2014/main" id="{9D7B2F6E-100F-1C04-5234-C57292906347}"/>
              </a:ext>
            </a:extLst>
          </p:cNvPr>
          <p:cNvSpPr>
            <a:spLocks noGrp="1"/>
          </p:cNvSpPr>
          <p:nvPr>
            <p:ph type="ftr" sz="quarter" idx="11"/>
          </p:nvPr>
        </p:nvSpPr>
        <p:spPr/>
        <p:txBody>
          <a:bodyPr/>
          <a:lstStyle/>
          <a:p>
            <a:r>
              <a:rPr lang="en-US"/>
              <a:t>School of Computing</a:t>
            </a:r>
          </a:p>
        </p:txBody>
      </p:sp>
    </p:spTree>
    <p:extLst>
      <p:ext uri="{BB962C8B-B14F-4D97-AF65-F5344CB8AC3E}">
        <p14:creationId xmlns:p14="http://schemas.microsoft.com/office/powerpoint/2010/main" val="1496455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58A76-AA54-3E5C-51AB-8CB6802A3CB9}"/>
              </a:ext>
            </a:extLst>
          </p:cNvPr>
          <p:cNvSpPr>
            <a:spLocks noGrp="1"/>
          </p:cNvSpPr>
          <p:nvPr>
            <p:ph type="title"/>
          </p:nvPr>
        </p:nvSpPr>
        <p:spPr/>
        <p:txBody>
          <a:bodyPr/>
          <a:lstStyle/>
          <a:p>
            <a:endParaRPr lang="en-IN"/>
          </a:p>
        </p:txBody>
      </p:sp>
      <p:graphicFrame>
        <p:nvGraphicFramePr>
          <p:cNvPr id="6" name="Content Placeholder 5">
            <a:extLst>
              <a:ext uri="{FF2B5EF4-FFF2-40B4-BE49-F238E27FC236}">
                <a16:creationId xmlns:a16="http://schemas.microsoft.com/office/drawing/2014/main" id="{F0FE534D-53C7-0815-3AA6-78336BA3E06D}"/>
              </a:ext>
            </a:extLst>
          </p:cNvPr>
          <p:cNvGraphicFramePr>
            <a:graphicFrameLocks noGrp="1"/>
          </p:cNvGraphicFramePr>
          <p:nvPr>
            <p:ph idx="1"/>
            <p:extLst>
              <p:ext uri="{D42A27DB-BD31-4B8C-83A1-F6EECF244321}">
                <p14:modId xmlns:p14="http://schemas.microsoft.com/office/powerpoint/2010/main" val="534642944"/>
              </p:ext>
            </p:extLst>
          </p:nvPr>
        </p:nvGraphicFramePr>
        <p:xfrm>
          <a:off x="76200" y="0"/>
          <a:ext cx="8991600" cy="6351298"/>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620561455"/>
                    </a:ext>
                  </a:extLst>
                </a:gridCol>
                <a:gridCol w="1447800">
                  <a:extLst>
                    <a:ext uri="{9D8B030D-6E8A-4147-A177-3AD203B41FA5}">
                      <a16:colId xmlns:a16="http://schemas.microsoft.com/office/drawing/2014/main" val="2482404630"/>
                    </a:ext>
                  </a:extLst>
                </a:gridCol>
                <a:gridCol w="1295400">
                  <a:extLst>
                    <a:ext uri="{9D8B030D-6E8A-4147-A177-3AD203B41FA5}">
                      <a16:colId xmlns:a16="http://schemas.microsoft.com/office/drawing/2014/main" val="1538300853"/>
                    </a:ext>
                  </a:extLst>
                </a:gridCol>
                <a:gridCol w="2336800">
                  <a:extLst>
                    <a:ext uri="{9D8B030D-6E8A-4147-A177-3AD203B41FA5}">
                      <a16:colId xmlns:a16="http://schemas.microsoft.com/office/drawing/2014/main" val="2655239290"/>
                    </a:ext>
                  </a:extLst>
                </a:gridCol>
                <a:gridCol w="1498600">
                  <a:extLst>
                    <a:ext uri="{9D8B030D-6E8A-4147-A177-3AD203B41FA5}">
                      <a16:colId xmlns:a16="http://schemas.microsoft.com/office/drawing/2014/main" val="3181068540"/>
                    </a:ext>
                  </a:extLst>
                </a:gridCol>
                <a:gridCol w="1498600">
                  <a:extLst>
                    <a:ext uri="{9D8B030D-6E8A-4147-A177-3AD203B41FA5}">
                      <a16:colId xmlns:a16="http://schemas.microsoft.com/office/drawing/2014/main" val="4096054566"/>
                    </a:ext>
                  </a:extLst>
                </a:gridCol>
              </a:tblGrid>
              <a:tr h="1295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S.No</a:t>
                      </a:r>
                      <a:endParaRPr lang="en-IN" dirty="0"/>
                    </a:p>
                    <a:p>
                      <a:endParaRPr lang="en-IN" dirty="0"/>
                    </a:p>
                  </a:txBody>
                  <a:tcPr/>
                </a:tc>
                <a:tc>
                  <a:txBody>
                    <a:bodyPr/>
                    <a:lstStyle/>
                    <a:p>
                      <a:r>
                        <a:rPr lang="en-US" dirty="0"/>
                        <a:t>Paper Title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Journal / Conference details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Methods Proposed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Datasets Used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Limitations</a:t>
                      </a:r>
                    </a:p>
                    <a:p>
                      <a:endParaRPr lang="en-IN" dirty="0"/>
                    </a:p>
                  </a:txBody>
                  <a:tcPr/>
                </a:tc>
                <a:extLst>
                  <a:ext uri="{0D108BD9-81ED-4DB2-BD59-A6C34878D82A}">
                    <a16:rowId xmlns:a16="http://schemas.microsoft.com/office/drawing/2014/main" val="1286127272"/>
                  </a:ext>
                </a:extLst>
              </a:tr>
              <a:tr h="5055898">
                <a:tc>
                  <a:txBody>
                    <a:bodyPr/>
                    <a:lstStyle/>
                    <a:p>
                      <a:r>
                        <a:rPr lang="en-US" dirty="0"/>
                        <a:t>6</a:t>
                      </a:r>
                      <a:endParaRPr lang="en-IN" dirty="0"/>
                    </a:p>
                  </a:txBody>
                  <a:tcPr/>
                </a:tc>
                <a:tc>
                  <a:txBody>
                    <a:bodyPr/>
                    <a:lstStyle/>
                    <a:p>
                      <a:r>
                        <a:rPr lang="en-US" sz="1800" kern="1200" dirty="0">
                          <a:solidFill>
                            <a:schemeClr val="dk1"/>
                          </a:solidFill>
                          <a:effectLst/>
                          <a:latin typeface="+mn-lt"/>
                          <a:ea typeface="+mn-ea"/>
                          <a:cs typeface="+mn-cs"/>
                        </a:rPr>
                        <a:t>Using sentiment analysis to define twitter </a:t>
                      </a:r>
                      <a:endParaRPr lang="en-US" dirty="0"/>
                    </a:p>
                    <a:p>
                      <a:r>
                        <a:rPr lang="en-US" sz="1800" kern="1200" dirty="0">
                          <a:solidFill>
                            <a:schemeClr val="dk1"/>
                          </a:solidFill>
                          <a:effectLst/>
                          <a:latin typeface="+mn-lt"/>
                          <a:ea typeface="+mn-ea"/>
                          <a:cs typeface="+mn-cs"/>
                        </a:rPr>
                        <a:t>political users’ classes and their homophily </a:t>
                      </a:r>
                      <a:endParaRPr lang="en-US" dirty="0"/>
                    </a:p>
                    <a:p>
                      <a:r>
                        <a:rPr lang="en-US" sz="1800" kern="1200" dirty="0">
                          <a:solidFill>
                            <a:schemeClr val="dk1"/>
                          </a:solidFill>
                          <a:effectLst/>
                          <a:latin typeface="+mn-lt"/>
                          <a:ea typeface="+mn-ea"/>
                          <a:cs typeface="+mn-cs"/>
                        </a:rPr>
                        <a:t>during the 2016 American presidential election</a:t>
                      </a:r>
                      <a:endParaRPr lang="en-IN" dirty="0"/>
                    </a:p>
                  </a:txBody>
                  <a:tcPr/>
                </a:tc>
                <a:tc>
                  <a:txBody>
                    <a:bodyPr/>
                    <a:lstStyle/>
                    <a:p>
                      <a:r>
                        <a:rPr lang="en-US" dirty="0"/>
                        <a:t>Journal</a:t>
                      </a:r>
                      <a:endParaRPr lang="en-IN" dirty="0"/>
                    </a:p>
                  </a:txBody>
                  <a:tcPr/>
                </a:tc>
                <a:tc>
                  <a:txBody>
                    <a:bodyPr/>
                    <a:lstStyle/>
                    <a:p>
                      <a:r>
                        <a:rPr lang="en-US" sz="1800" b="1" kern="1200" dirty="0">
                          <a:solidFill>
                            <a:schemeClr val="dk1"/>
                          </a:solidFill>
                          <a:effectLst/>
                          <a:latin typeface="+mn-lt"/>
                          <a:ea typeface="+mn-ea"/>
                          <a:cs typeface="+mn-cs"/>
                        </a:rPr>
                        <a:t>Homophily analysis</a:t>
                      </a:r>
                      <a:endParaRPr lang="en-US" dirty="0"/>
                    </a:p>
                  </a:txBody>
                  <a:tcPr/>
                </a:tc>
                <a:tc>
                  <a:txBody>
                    <a:bodyPr/>
                    <a:lstStyle/>
                    <a:p>
                      <a:r>
                        <a:rPr lang="en-US" sz="1800" kern="1200" dirty="0">
                          <a:solidFill>
                            <a:schemeClr val="dk1"/>
                          </a:solidFill>
                          <a:effectLst/>
                          <a:latin typeface="+mn-lt"/>
                          <a:ea typeface="+mn-ea"/>
                          <a:cs typeface="+mn-cs"/>
                        </a:rPr>
                        <a:t>4,935,128 tweets </a:t>
                      </a:r>
                      <a:endParaRPr lang="en-US" dirty="0"/>
                    </a:p>
                    <a:p>
                      <a:r>
                        <a:rPr lang="en-US" sz="1800" kern="1200" dirty="0">
                          <a:solidFill>
                            <a:schemeClr val="dk1"/>
                          </a:solidFill>
                          <a:effectLst/>
                          <a:latin typeface="+mn-lt"/>
                          <a:ea typeface="+mn-ea"/>
                          <a:cs typeface="+mn-cs"/>
                        </a:rPr>
                        <a:t>published by 18,450 users</a:t>
                      </a:r>
                      <a:endParaRPr lang="en-IN" dirty="0"/>
                    </a:p>
                  </a:txBody>
                  <a:tcPr/>
                </a:tc>
                <a:tc>
                  <a:txBody>
                    <a:bodyPr/>
                    <a:lstStyle/>
                    <a:p>
                      <a:r>
                        <a:rPr lang="en-US" sz="1800" kern="1200" dirty="0">
                          <a:solidFill>
                            <a:schemeClr val="dk1"/>
                          </a:solidFill>
                          <a:effectLst/>
                          <a:latin typeface="+mn-lt"/>
                          <a:ea typeface="+mn-ea"/>
                          <a:cs typeface="+mn-cs"/>
                        </a:rPr>
                        <a:t>Not enhanced </a:t>
                      </a:r>
                      <a:endParaRPr lang="en-US" dirty="0"/>
                    </a:p>
                    <a:p>
                      <a:r>
                        <a:rPr lang="en-US" sz="1800" kern="1200" dirty="0">
                          <a:solidFill>
                            <a:schemeClr val="dk1"/>
                          </a:solidFill>
                          <a:effectLst/>
                          <a:latin typeface="+mn-lt"/>
                          <a:ea typeface="+mn-ea"/>
                          <a:cs typeface="+mn-cs"/>
                        </a:rPr>
                        <a:t>the user classification through data </a:t>
                      </a:r>
                      <a:r>
                        <a:rPr lang="en-US" sz="1800" kern="1200" dirty="0" err="1">
                          <a:solidFill>
                            <a:schemeClr val="dk1"/>
                          </a:solidFill>
                          <a:effectLst/>
                          <a:latin typeface="+mn-lt"/>
                          <a:ea typeface="+mn-ea"/>
                          <a:cs typeface="+mn-cs"/>
                        </a:rPr>
                        <a:t>ming</a:t>
                      </a:r>
                      <a:r>
                        <a:rPr lang="en-US" sz="1800" kern="1200" dirty="0">
                          <a:solidFill>
                            <a:schemeClr val="dk1"/>
                          </a:solidFill>
                          <a:effectLst/>
                          <a:latin typeface="+mn-lt"/>
                          <a:ea typeface="+mn-ea"/>
                          <a:cs typeface="+mn-cs"/>
                        </a:rPr>
                        <a:t> techniques to </a:t>
                      </a:r>
                      <a:endParaRPr lang="en-US" dirty="0"/>
                    </a:p>
                    <a:p>
                      <a:r>
                        <a:rPr lang="en-US" sz="1800" kern="1200" dirty="0">
                          <a:solidFill>
                            <a:schemeClr val="dk1"/>
                          </a:solidFill>
                          <a:effectLst/>
                          <a:latin typeface="+mn-lt"/>
                          <a:ea typeface="+mn-ea"/>
                          <a:cs typeface="+mn-cs"/>
                        </a:rPr>
                        <a:t>identify candidates’ advocates, political bots, and other </a:t>
                      </a:r>
                      <a:endParaRPr lang="en-US" dirty="0"/>
                    </a:p>
                    <a:p>
                      <a:r>
                        <a:rPr lang="en-US" sz="1800" kern="1200" dirty="0">
                          <a:solidFill>
                            <a:schemeClr val="dk1"/>
                          </a:solidFill>
                          <a:effectLst/>
                          <a:latin typeface="+mn-lt"/>
                          <a:ea typeface="+mn-ea"/>
                          <a:cs typeface="+mn-cs"/>
                        </a:rPr>
                        <a:t>user classes.</a:t>
                      </a:r>
                      <a:endParaRPr lang="en-IN" dirty="0"/>
                    </a:p>
                  </a:txBody>
                  <a:tcPr/>
                </a:tc>
                <a:extLst>
                  <a:ext uri="{0D108BD9-81ED-4DB2-BD59-A6C34878D82A}">
                    <a16:rowId xmlns:a16="http://schemas.microsoft.com/office/drawing/2014/main" val="276400655"/>
                  </a:ext>
                </a:extLst>
              </a:tr>
            </a:tbl>
          </a:graphicData>
        </a:graphic>
      </p:graphicFrame>
      <p:sp>
        <p:nvSpPr>
          <p:cNvPr id="4" name="Date Placeholder 3">
            <a:extLst>
              <a:ext uri="{FF2B5EF4-FFF2-40B4-BE49-F238E27FC236}">
                <a16:creationId xmlns:a16="http://schemas.microsoft.com/office/drawing/2014/main" id="{37AAEBD6-9C00-419A-B3A3-74ABAFD4A3E7}"/>
              </a:ext>
            </a:extLst>
          </p:cNvPr>
          <p:cNvSpPr>
            <a:spLocks noGrp="1"/>
          </p:cNvSpPr>
          <p:nvPr>
            <p:ph type="dt" sz="half" idx="10"/>
          </p:nvPr>
        </p:nvSpPr>
        <p:spPr/>
        <p:txBody>
          <a:bodyPr/>
          <a:lstStyle/>
          <a:p>
            <a:fld id="{6A274F45-22AB-4319-8A40-36F8109F01B7}" type="datetime1">
              <a:rPr lang="en-US" smtClean="0"/>
              <a:t>2/16/2024</a:t>
            </a:fld>
            <a:endParaRPr lang="en-US"/>
          </a:p>
        </p:txBody>
      </p:sp>
      <p:sp>
        <p:nvSpPr>
          <p:cNvPr id="5" name="Footer Placeholder 4">
            <a:extLst>
              <a:ext uri="{FF2B5EF4-FFF2-40B4-BE49-F238E27FC236}">
                <a16:creationId xmlns:a16="http://schemas.microsoft.com/office/drawing/2014/main" id="{468707F8-ABBA-D3AC-BAC4-67D63DCF7437}"/>
              </a:ext>
            </a:extLst>
          </p:cNvPr>
          <p:cNvSpPr>
            <a:spLocks noGrp="1"/>
          </p:cNvSpPr>
          <p:nvPr>
            <p:ph type="ftr" sz="quarter" idx="11"/>
          </p:nvPr>
        </p:nvSpPr>
        <p:spPr/>
        <p:txBody>
          <a:bodyPr/>
          <a:lstStyle/>
          <a:p>
            <a:r>
              <a:rPr lang="en-US"/>
              <a:t>School of Computing</a:t>
            </a:r>
          </a:p>
        </p:txBody>
      </p:sp>
    </p:spTree>
    <p:extLst>
      <p:ext uri="{BB962C8B-B14F-4D97-AF65-F5344CB8AC3E}">
        <p14:creationId xmlns:p14="http://schemas.microsoft.com/office/powerpoint/2010/main" val="3665875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0D097F1E-5CF1-337C-0370-6EB8ADB251DF}"/>
              </a:ext>
            </a:extLst>
          </p:cNvPr>
          <p:cNvGraphicFramePr>
            <a:graphicFrameLocks noGrp="1"/>
          </p:cNvGraphicFramePr>
          <p:nvPr>
            <p:ph idx="1"/>
            <p:extLst>
              <p:ext uri="{D42A27DB-BD31-4B8C-83A1-F6EECF244321}">
                <p14:modId xmlns:p14="http://schemas.microsoft.com/office/powerpoint/2010/main" val="3120766355"/>
              </p:ext>
            </p:extLst>
          </p:nvPr>
        </p:nvGraphicFramePr>
        <p:xfrm>
          <a:off x="457200" y="533400"/>
          <a:ext cx="8458199" cy="5822950"/>
        </p:xfrm>
        <a:graphic>
          <a:graphicData uri="http://schemas.openxmlformats.org/drawingml/2006/table">
            <a:tbl>
              <a:tblPr firstRow="1" bandRow="1">
                <a:tableStyleId>{5C22544A-7EE6-4342-B048-85BDC9FD1C3A}</a:tableStyleId>
              </a:tblPr>
              <a:tblGrid>
                <a:gridCol w="861483">
                  <a:extLst>
                    <a:ext uri="{9D8B030D-6E8A-4147-A177-3AD203B41FA5}">
                      <a16:colId xmlns:a16="http://schemas.microsoft.com/office/drawing/2014/main" val="1063722086"/>
                    </a:ext>
                  </a:extLst>
                </a:gridCol>
                <a:gridCol w="1566333">
                  <a:extLst>
                    <a:ext uri="{9D8B030D-6E8A-4147-A177-3AD203B41FA5}">
                      <a16:colId xmlns:a16="http://schemas.microsoft.com/office/drawing/2014/main" val="478365189"/>
                    </a:ext>
                  </a:extLst>
                </a:gridCol>
                <a:gridCol w="1331383">
                  <a:extLst>
                    <a:ext uri="{9D8B030D-6E8A-4147-A177-3AD203B41FA5}">
                      <a16:colId xmlns:a16="http://schemas.microsoft.com/office/drawing/2014/main" val="3890279161"/>
                    </a:ext>
                  </a:extLst>
                </a:gridCol>
                <a:gridCol w="1566333">
                  <a:extLst>
                    <a:ext uri="{9D8B030D-6E8A-4147-A177-3AD203B41FA5}">
                      <a16:colId xmlns:a16="http://schemas.microsoft.com/office/drawing/2014/main" val="2962671566"/>
                    </a:ext>
                  </a:extLst>
                </a:gridCol>
                <a:gridCol w="1722967">
                  <a:extLst>
                    <a:ext uri="{9D8B030D-6E8A-4147-A177-3AD203B41FA5}">
                      <a16:colId xmlns:a16="http://schemas.microsoft.com/office/drawing/2014/main" val="2382391527"/>
                    </a:ext>
                  </a:extLst>
                </a:gridCol>
                <a:gridCol w="1409700">
                  <a:extLst>
                    <a:ext uri="{9D8B030D-6E8A-4147-A177-3AD203B41FA5}">
                      <a16:colId xmlns:a16="http://schemas.microsoft.com/office/drawing/2014/main" val="3058151141"/>
                    </a:ext>
                  </a:extLst>
                </a:gridCol>
              </a:tblGrid>
              <a:tr h="1311367">
                <a:tc>
                  <a:txBody>
                    <a:bodyPr/>
                    <a:lstStyle/>
                    <a:p>
                      <a:r>
                        <a:rPr lang="en-US" dirty="0" err="1"/>
                        <a:t>S.No</a:t>
                      </a:r>
                      <a:endParaRPr lang="en-IN" dirty="0"/>
                    </a:p>
                  </a:txBody>
                  <a:tcPr/>
                </a:tc>
                <a:tc>
                  <a:txBody>
                    <a:bodyPr/>
                    <a:lstStyle/>
                    <a:p>
                      <a:r>
                        <a:rPr lang="en-US" dirty="0"/>
                        <a:t>Paper Title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Journal / Conference details</a:t>
                      </a:r>
                    </a:p>
                    <a:p>
                      <a:endParaRPr lang="en-IN" dirty="0"/>
                    </a:p>
                  </a:txBody>
                  <a:tcPr/>
                </a:tc>
                <a:tc>
                  <a:txBody>
                    <a:bodyPr/>
                    <a:lstStyle/>
                    <a:p>
                      <a:r>
                        <a:rPr lang="en-US" dirty="0"/>
                        <a:t>Methods Proposed</a:t>
                      </a:r>
                      <a:endParaRPr lang="en-IN" dirty="0"/>
                    </a:p>
                  </a:txBody>
                  <a:tcPr/>
                </a:tc>
                <a:tc>
                  <a:txBody>
                    <a:bodyPr/>
                    <a:lstStyle/>
                    <a:p>
                      <a:r>
                        <a:rPr lang="en-US" dirty="0"/>
                        <a:t>Data Sets Used</a:t>
                      </a:r>
                      <a:endParaRPr lang="en-IN" dirty="0"/>
                    </a:p>
                  </a:txBody>
                  <a:tcPr/>
                </a:tc>
                <a:tc>
                  <a:txBody>
                    <a:bodyPr/>
                    <a:lstStyle/>
                    <a:p>
                      <a:r>
                        <a:rPr lang="en-US" dirty="0"/>
                        <a:t>Limitations</a:t>
                      </a:r>
                      <a:endParaRPr lang="en-IN" dirty="0"/>
                    </a:p>
                  </a:txBody>
                  <a:tcPr/>
                </a:tc>
                <a:extLst>
                  <a:ext uri="{0D108BD9-81ED-4DB2-BD59-A6C34878D82A}">
                    <a16:rowId xmlns:a16="http://schemas.microsoft.com/office/drawing/2014/main" val="2344170989"/>
                  </a:ext>
                </a:extLst>
              </a:tr>
              <a:tr h="4511583">
                <a:tc>
                  <a:txBody>
                    <a:bodyPr/>
                    <a:lstStyle/>
                    <a:p>
                      <a:r>
                        <a:rPr lang="en-US" dirty="0"/>
                        <a:t>7</a:t>
                      </a:r>
                    </a:p>
                    <a:p>
                      <a:endParaRPr lang="en-US" dirty="0"/>
                    </a:p>
                    <a:p>
                      <a:endParaRPr lang="en-US" dirty="0"/>
                    </a:p>
                    <a:p>
                      <a:endParaRPr lang="en-US" dirty="0"/>
                    </a:p>
                    <a:p>
                      <a:endParaRPr lang="en-US" dirty="0"/>
                    </a:p>
                    <a:p>
                      <a:endParaRPr lang="en-US" dirty="0"/>
                    </a:p>
                    <a:p>
                      <a:endParaRPr lang="en-US" dirty="0"/>
                    </a:p>
                    <a:p>
                      <a:endParaRPr lang="en-US" dirty="0"/>
                    </a:p>
                    <a:p>
                      <a:r>
                        <a:rPr lang="en-US"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Twitter sentiment analysis using NLP techniques</a:t>
                      </a:r>
                    </a:p>
                    <a:p>
                      <a:endParaRPr lang="en-IN" dirty="0"/>
                    </a:p>
                    <a:p>
                      <a:endParaRPr lang="en-IN" dirty="0"/>
                    </a:p>
                    <a:p>
                      <a:endParaRPr lang="en-IN" dirty="0"/>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Twitter Data - Indian General Election 2019</a:t>
                      </a:r>
                    </a:p>
                    <a:p>
                      <a:endParaRPr lang="en-IN" dirty="0"/>
                    </a:p>
                  </a:txBody>
                  <a:tcPr/>
                </a:tc>
                <a:tc>
                  <a:txBody>
                    <a:bodyPr/>
                    <a:lstStyle/>
                    <a:p>
                      <a:r>
                        <a:rPr lang="en-US" dirty="0"/>
                        <a:t>Article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IN" dirty="0"/>
                        <a:t>Kaggle Article</a:t>
                      </a:r>
                      <a:endParaRPr lang="en-US" dirty="0"/>
                    </a:p>
                  </a:txBody>
                  <a:tcPr/>
                </a:tc>
                <a:tc>
                  <a:txBody>
                    <a:bodyPr/>
                    <a:lstStyle/>
                    <a:p>
                      <a:r>
                        <a:rPr lang="en-US" sz="1800" b="0" i="0" kern="1200" dirty="0">
                          <a:solidFill>
                            <a:schemeClr val="dk1"/>
                          </a:solidFill>
                          <a:effectLst/>
                          <a:latin typeface="+mn-lt"/>
                          <a:ea typeface="+mn-ea"/>
                          <a:cs typeface="+mn-cs"/>
                        </a:rPr>
                        <a:t>Sentiment analysis using three libraries (</a:t>
                      </a:r>
                      <a:r>
                        <a:rPr lang="en-US" sz="1800" b="0" i="0" kern="1200" dirty="0" err="1">
                          <a:solidFill>
                            <a:schemeClr val="dk1"/>
                          </a:solidFill>
                          <a:effectLst/>
                          <a:latin typeface="+mn-lt"/>
                          <a:ea typeface="+mn-ea"/>
                          <a:cs typeface="+mn-cs"/>
                        </a:rPr>
                        <a:t>TextBlob</a:t>
                      </a:r>
                      <a:r>
                        <a:rPr lang="en-US" sz="1800" b="0" i="0" kern="1200" dirty="0">
                          <a:solidFill>
                            <a:schemeClr val="dk1"/>
                          </a:solidFill>
                          <a:effectLst/>
                          <a:latin typeface="+mn-lt"/>
                          <a:ea typeface="+mn-ea"/>
                          <a:cs typeface="+mn-cs"/>
                        </a:rPr>
                        <a:t>, VADEDR and Flair)</a:t>
                      </a:r>
                    </a:p>
                    <a:p>
                      <a:endParaRPr lang="en-US" sz="1800" b="0" i="0" kern="1200" dirty="0">
                        <a:solidFill>
                          <a:schemeClr val="dk1"/>
                        </a:solidFill>
                        <a:effectLst/>
                        <a:latin typeface="+mn-lt"/>
                        <a:ea typeface="+mn-ea"/>
                        <a:cs typeface="+mn-cs"/>
                      </a:endParaRPr>
                    </a:p>
                    <a:p>
                      <a:endParaRPr lang="en-US" sz="1800" b="0" i="0" kern="1200" dirty="0">
                        <a:solidFill>
                          <a:schemeClr val="dk1"/>
                        </a:solidFill>
                        <a:effectLst/>
                        <a:latin typeface="+mn-lt"/>
                        <a:ea typeface="+mn-ea"/>
                        <a:cs typeface="+mn-cs"/>
                      </a:endParaRPr>
                    </a:p>
                    <a:p>
                      <a:endParaRPr lang="en-US" sz="1800" b="0" i="0" kern="1200" dirty="0">
                        <a:solidFill>
                          <a:schemeClr val="dk1"/>
                        </a:solidFill>
                        <a:effectLst/>
                        <a:latin typeface="+mn-lt"/>
                        <a:ea typeface="+mn-ea"/>
                        <a:cs typeface="+mn-cs"/>
                      </a:endParaRPr>
                    </a:p>
                    <a:p>
                      <a:r>
                        <a:rPr lang="en-US" sz="1800" b="0" i="0" u="sng" kern="1200" dirty="0">
                          <a:solidFill>
                            <a:schemeClr val="dk1"/>
                          </a:solidFill>
                          <a:effectLst/>
                          <a:latin typeface="+mn-lt"/>
                          <a:ea typeface="+mn-ea"/>
                          <a:cs typeface="+mn-cs"/>
                          <a:hlinkClick r:id="rId2"/>
                        </a:rPr>
                        <a:t>Using Bert</a:t>
                      </a:r>
                      <a:br>
                        <a:rPr lang="en-US" sz="1800" b="0" i="0" kern="1200" dirty="0">
                          <a:solidFill>
                            <a:schemeClr val="dk1"/>
                          </a:solidFill>
                          <a:effectLst/>
                          <a:latin typeface="+mn-lt"/>
                          <a:ea typeface="+mn-ea"/>
                          <a:cs typeface="+mn-cs"/>
                        </a:rPr>
                      </a:br>
                      <a:endParaRPr lang="en-US" sz="1800" b="0" i="0" kern="1200" dirty="0">
                        <a:solidFill>
                          <a:schemeClr val="dk1"/>
                        </a:solidFill>
                        <a:effectLst/>
                        <a:latin typeface="+mn-lt"/>
                        <a:ea typeface="+mn-ea"/>
                        <a:cs typeface="+mn-cs"/>
                      </a:endParaRPr>
                    </a:p>
                    <a:p>
                      <a:r>
                        <a:rPr lang="en-US" sz="1800" b="0" i="0" u="sng" kern="1200" dirty="0">
                          <a:solidFill>
                            <a:schemeClr val="dk1"/>
                          </a:solidFill>
                          <a:effectLst/>
                          <a:latin typeface="+mn-lt"/>
                          <a:ea typeface="+mn-ea"/>
                          <a:cs typeface="+mn-cs"/>
                          <a:hlinkClick r:id="rId3"/>
                        </a:rPr>
                        <a:t>Using Vader Sentiment</a:t>
                      </a:r>
                      <a:br>
                        <a:rPr lang="en-US" sz="1800" b="0" i="0" kern="1200" dirty="0">
                          <a:solidFill>
                            <a:schemeClr val="dk1"/>
                          </a:solidFill>
                          <a:effectLst/>
                          <a:latin typeface="+mn-lt"/>
                          <a:ea typeface="+mn-ea"/>
                          <a:cs typeface="+mn-cs"/>
                        </a:rPr>
                      </a:br>
                      <a:endParaRPr lang="en-US" sz="1800" b="0" i="0" kern="1200" dirty="0">
                        <a:solidFill>
                          <a:schemeClr val="dk1"/>
                        </a:solidFill>
                        <a:effectLst/>
                        <a:latin typeface="+mn-lt"/>
                        <a:ea typeface="+mn-ea"/>
                        <a:cs typeface="+mn-cs"/>
                      </a:endParaRPr>
                    </a:p>
                    <a:p>
                      <a:r>
                        <a:rPr lang="en-US" sz="1800" b="0" i="0" u="sng" kern="1200" dirty="0">
                          <a:solidFill>
                            <a:schemeClr val="dk1"/>
                          </a:solidFill>
                          <a:effectLst/>
                          <a:latin typeface="+mn-lt"/>
                          <a:ea typeface="+mn-ea"/>
                          <a:cs typeface="+mn-cs"/>
                          <a:hlinkClick r:id="rId4"/>
                        </a:rPr>
                        <a:t>Using </a:t>
                      </a:r>
                      <a:r>
                        <a:rPr lang="en-US" sz="1800" b="0" i="0" u="sng" kern="1200" dirty="0" err="1">
                          <a:solidFill>
                            <a:schemeClr val="dk1"/>
                          </a:solidFill>
                          <a:effectLst/>
                          <a:latin typeface="+mn-lt"/>
                          <a:ea typeface="+mn-ea"/>
                          <a:cs typeface="+mn-cs"/>
                          <a:hlinkClick r:id="rId4"/>
                        </a:rPr>
                        <a:t>TextBlob</a:t>
                      </a:r>
                      <a:endParaRPr lang="en-US" sz="1800" b="0" i="0" kern="1200" dirty="0">
                        <a:solidFill>
                          <a:schemeClr val="dk1"/>
                        </a:solidFill>
                        <a:effectLst/>
                        <a:latin typeface="+mn-lt"/>
                        <a:ea typeface="+mn-ea"/>
                        <a:cs typeface="+mn-cs"/>
                      </a:endParaRPr>
                    </a:p>
                    <a:p>
                      <a:endParaRPr lang="en-IN" dirty="0"/>
                    </a:p>
                  </a:txBody>
                  <a:tcPr/>
                </a:tc>
                <a:tc>
                  <a:txBody>
                    <a:bodyPr/>
                    <a:lstStyle/>
                    <a:p>
                      <a:r>
                        <a:rPr lang="en-IN" dirty="0">
                          <a:hlinkClick r:id="rId5" action="ppaction://hlinkfile"/>
                        </a:rPr>
                        <a:t>Trump Dataset</a:t>
                      </a: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hlinkClick r:id="rId6" action="ppaction://hlinkfile"/>
                        </a:rPr>
                        <a:t>IndianElection19TwitterData.csv.zip</a:t>
                      </a:r>
                      <a:endParaRPr lang="en-IN" dirty="0"/>
                    </a:p>
                  </a:txBody>
                  <a:tcPr/>
                </a:tc>
                <a:tc>
                  <a:txBody>
                    <a:bodyPr/>
                    <a:lstStyle/>
                    <a:p>
                      <a:r>
                        <a:rPr lang="en-US" dirty="0"/>
                        <a:t>*Classification is not accurate </a:t>
                      </a:r>
                      <a:endParaRPr lang="en-IN" dirty="0"/>
                    </a:p>
                  </a:txBody>
                  <a:tcPr/>
                </a:tc>
                <a:extLst>
                  <a:ext uri="{0D108BD9-81ED-4DB2-BD59-A6C34878D82A}">
                    <a16:rowId xmlns:a16="http://schemas.microsoft.com/office/drawing/2014/main" val="303380622"/>
                  </a:ext>
                </a:extLst>
              </a:tr>
            </a:tbl>
          </a:graphicData>
        </a:graphic>
      </p:graphicFrame>
      <p:sp>
        <p:nvSpPr>
          <p:cNvPr id="4" name="Date Placeholder 3">
            <a:extLst>
              <a:ext uri="{FF2B5EF4-FFF2-40B4-BE49-F238E27FC236}">
                <a16:creationId xmlns:a16="http://schemas.microsoft.com/office/drawing/2014/main" id="{5E9BEFBC-A659-4D7D-28F0-26EBFD76932A}"/>
              </a:ext>
            </a:extLst>
          </p:cNvPr>
          <p:cNvSpPr>
            <a:spLocks noGrp="1"/>
          </p:cNvSpPr>
          <p:nvPr>
            <p:ph type="dt" sz="half" idx="10"/>
          </p:nvPr>
        </p:nvSpPr>
        <p:spPr/>
        <p:txBody>
          <a:bodyPr/>
          <a:lstStyle/>
          <a:p>
            <a:fld id="{6A274F45-22AB-4319-8A40-36F8109F01B7}" type="datetime1">
              <a:rPr lang="en-US" smtClean="0"/>
              <a:t>2/16/2024</a:t>
            </a:fld>
            <a:endParaRPr lang="en-US"/>
          </a:p>
        </p:txBody>
      </p:sp>
      <p:sp>
        <p:nvSpPr>
          <p:cNvPr id="5" name="Footer Placeholder 4">
            <a:extLst>
              <a:ext uri="{FF2B5EF4-FFF2-40B4-BE49-F238E27FC236}">
                <a16:creationId xmlns:a16="http://schemas.microsoft.com/office/drawing/2014/main" id="{F6EEF5B6-C5D2-E518-A5C0-BEAE06070354}"/>
              </a:ext>
            </a:extLst>
          </p:cNvPr>
          <p:cNvSpPr>
            <a:spLocks noGrp="1"/>
          </p:cNvSpPr>
          <p:nvPr>
            <p:ph type="ftr" sz="quarter" idx="11"/>
          </p:nvPr>
        </p:nvSpPr>
        <p:spPr/>
        <p:txBody>
          <a:bodyPr/>
          <a:lstStyle/>
          <a:p>
            <a:r>
              <a:rPr lang="en-US"/>
              <a:t>School of Computing</a:t>
            </a:r>
          </a:p>
        </p:txBody>
      </p:sp>
    </p:spTree>
    <p:extLst>
      <p:ext uri="{BB962C8B-B14F-4D97-AF65-F5344CB8AC3E}">
        <p14:creationId xmlns:p14="http://schemas.microsoft.com/office/powerpoint/2010/main" val="1594942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LIMITATIONS OF EXISTING SYSTEM</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342900" y="609600"/>
            <a:ext cx="8458200" cy="836126"/>
          </a:xfrm>
          <a:prstGeom prst="rect">
            <a:avLst/>
          </a:prstGeom>
          <a:noFill/>
        </p:spPr>
        <p:txBody>
          <a:bodyPr wrap="square">
            <a:spAutoFit/>
          </a:bodyPr>
          <a:lstStyle/>
          <a:p>
            <a:pPr marL="298450" indent="-285750" algn="just">
              <a:lnSpc>
                <a:spcPct val="150000"/>
              </a:lnSpc>
              <a:spcBef>
                <a:spcPts val="425"/>
              </a:spcBef>
              <a:buClr>
                <a:srgbClr val="339933"/>
              </a:buClr>
              <a:buFont typeface="Wingdings" panose="05000000000000000000" pitchFamily="2" charset="2"/>
              <a:buChar char="Ø"/>
              <a:tabLst>
                <a:tab pos="355600" algn="l"/>
              </a:tabLst>
            </a:pPr>
            <a:endParaRPr lang="en-US" sz="1800" b="1" dirty="0">
              <a:solidFill>
                <a:srgbClr val="FF0066"/>
              </a:solidFill>
              <a:effectLst/>
              <a:latin typeface="Times New Roman" panose="02020603050405020304" pitchFamily="18" charset="0"/>
              <a:ea typeface="Arial" panose="020B0604020202020204" pitchFamily="34"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b="1" dirty="0">
              <a:highlight>
                <a:srgbClr val="FFFF00"/>
              </a:highlight>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5E8AE91C-61A9-B88E-EED8-092148AAC8B6}"/>
              </a:ext>
            </a:extLst>
          </p:cNvPr>
          <p:cNvSpPr>
            <a:spLocks noGrp="1"/>
          </p:cNvSpPr>
          <p:nvPr>
            <p:ph type="dt" sz="half" idx="10"/>
          </p:nvPr>
        </p:nvSpPr>
        <p:spPr/>
        <p:txBody>
          <a:bodyPr/>
          <a:lstStyle/>
          <a:p>
            <a:fld id="{BD89EEC8-25F9-4A18-A55A-8B3C18A227A0}" type="datetime1">
              <a:rPr lang="en-US" smtClean="0"/>
              <a:t>2/16/2024</a:t>
            </a:fld>
            <a:endParaRPr lang="en-US"/>
          </a:p>
        </p:txBody>
      </p:sp>
      <p:sp>
        <p:nvSpPr>
          <p:cNvPr id="6" name="Footer Placeholder 5">
            <a:extLst>
              <a:ext uri="{FF2B5EF4-FFF2-40B4-BE49-F238E27FC236}">
                <a16:creationId xmlns:a16="http://schemas.microsoft.com/office/drawing/2014/main" id="{8C8829EA-1FB0-6289-DB3A-312961FE4787}"/>
              </a:ext>
            </a:extLst>
          </p:cNvPr>
          <p:cNvSpPr>
            <a:spLocks noGrp="1"/>
          </p:cNvSpPr>
          <p:nvPr>
            <p:ph type="ftr" sz="quarter" idx="11"/>
          </p:nvPr>
        </p:nvSpPr>
        <p:spPr/>
        <p:txBody>
          <a:bodyPr/>
          <a:lstStyle/>
          <a:p>
            <a:r>
              <a:rPr lang="en-US"/>
              <a:t>School of Computing</a:t>
            </a:r>
          </a:p>
        </p:txBody>
      </p:sp>
      <p:sp>
        <p:nvSpPr>
          <p:cNvPr id="7" name="TextBox 6">
            <a:extLst>
              <a:ext uri="{FF2B5EF4-FFF2-40B4-BE49-F238E27FC236}">
                <a16:creationId xmlns:a16="http://schemas.microsoft.com/office/drawing/2014/main" id="{F15F8802-3534-0281-FC9D-663CD7616764}"/>
              </a:ext>
            </a:extLst>
          </p:cNvPr>
          <p:cNvSpPr txBox="1"/>
          <p:nvPr/>
        </p:nvSpPr>
        <p:spPr>
          <a:xfrm>
            <a:off x="800098" y="1089164"/>
            <a:ext cx="7886701" cy="480131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*Restricted Coverage: Due to their concentration on particular countries, languages, or subjects, current sentiment analysis methods may only cover a small portion of Twitter data. This narrow coverage may result in analyses that are partial or skewed, particularly in international or multilingual environments.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*Sentiment analysis algorithms may be biased or inaccurate in their classification of tweets because of things like sarcasm, irony, language, or subtle cultural differences. These biases have the potential to distort sentiment and jeopardize the accuracy of analytic findings.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*Scalability Issues: When analyzing massive amounts of Twitter data in real-time, scalability issues could appear. These issues could include delays, processing bottlenecks, or resource shortages. This may reduce sentiment analysis systems' responsiveness and timeliness, especially during busy times.</a:t>
            </a:r>
            <a:br>
              <a:rPr lang="en-US" dirty="0"/>
            </a:br>
            <a:br>
              <a:rPr lang="en-US" dirty="0"/>
            </a:br>
            <a:endParaRPr lang="en-IN" dirty="0"/>
          </a:p>
        </p:txBody>
      </p:sp>
    </p:spTree>
    <p:extLst>
      <p:ext uri="{BB962C8B-B14F-4D97-AF65-F5344CB8AC3E}">
        <p14:creationId xmlns:p14="http://schemas.microsoft.com/office/powerpoint/2010/main" val="896461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677167-7FB0-7602-FFF1-05E24FD2E39E}"/>
              </a:ext>
            </a:extLst>
          </p:cNvPr>
          <p:cNvSpPr>
            <a:spLocks noGrp="1"/>
          </p:cNvSpPr>
          <p:nvPr>
            <p:ph type="dt" sz="half" idx="10"/>
          </p:nvPr>
        </p:nvSpPr>
        <p:spPr/>
        <p:txBody>
          <a:bodyPr/>
          <a:lstStyle/>
          <a:p>
            <a:fld id="{6A274F45-22AB-4319-8A40-36F8109F01B7}" type="datetime1">
              <a:rPr lang="en-US" smtClean="0"/>
              <a:t>2/16/2024</a:t>
            </a:fld>
            <a:endParaRPr lang="en-US"/>
          </a:p>
        </p:txBody>
      </p:sp>
      <p:sp>
        <p:nvSpPr>
          <p:cNvPr id="5" name="Footer Placeholder 4">
            <a:extLst>
              <a:ext uri="{FF2B5EF4-FFF2-40B4-BE49-F238E27FC236}">
                <a16:creationId xmlns:a16="http://schemas.microsoft.com/office/drawing/2014/main" id="{822481E3-C93C-51E4-0824-A447582E6C98}"/>
              </a:ext>
            </a:extLst>
          </p:cNvPr>
          <p:cNvSpPr>
            <a:spLocks noGrp="1"/>
          </p:cNvSpPr>
          <p:nvPr>
            <p:ph type="ftr" sz="quarter" idx="11"/>
          </p:nvPr>
        </p:nvSpPr>
        <p:spPr/>
        <p:txBody>
          <a:bodyPr/>
          <a:lstStyle/>
          <a:p>
            <a:r>
              <a:rPr lang="en-US"/>
              <a:t>School of Computing</a:t>
            </a:r>
          </a:p>
        </p:txBody>
      </p:sp>
      <p:sp>
        <p:nvSpPr>
          <p:cNvPr id="6" name="TextBox 11">
            <a:extLst>
              <a:ext uri="{FF2B5EF4-FFF2-40B4-BE49-F238E27FC236}">
                <a16:creationId xmlns:a16="http://schemas.microsoft.com/office/drawing/2014/main" id="{9F625E39-CF25-A373-FB72-DBE9D2E04A40}"/>
              </a:ext>
            </a:extLst>
          </p:cNvPr>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LIMITATIONS OF EXISTING SYSTEM</a:t>
            </a:r>
          </a:p>
        </p:txBody>
      </p:sp>
      <p:sp>
        <p:nvSpPr>
          <p:cNvPr id="8" name="TextBox 7">
            <a:extLst>
              <a:ext uri="{FF2B5EF4-FFF2-40B4-BE49-F238E27FC236}">
                <a16:creationId xmlns:a16="http://schemas.microsoft.com/office/drawing/2014/main" id="{A19ADC00-A6F0-C016-25F8-04EC64ADF477}"/>
              </a:ext>
            </a:extLst>
          </p:cNvPr>
          <p:cNvSpPr txBox="1"/>
          <p:nvPr/>
        </p:nvSpPr>
        <p:spPr>
          <a:xfrm>
            <a:off x="838200" y="1059667"/>
            <a:ext cx="7467600" cy="480131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Privacy and Ethical Concerns: Data ownership, consent, and the possible exploitation of personal information are among the privacy and ethical issues that arise when using Twitter data for sentiment analysis. Systems in place might not be able to sufficiently handle these issues, which could result in privacy violations or moral quandaries.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Lack of Customization and Adaptability: It's possible that current sentiment analysis tools aren't flexible enough to accommodate particular use cases or domains. This may restrict their suitability in various settings and impede their capacity to discern subtleties unique to a certain topic in sentiment analysis.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Managing Dynamic Language Evolution Can Be Difficult: New slang, idioms, and trends appear on Twitter frequently, causing language to change quickly. In order to stay accurate and relevant, current sentiment analysis algorithms could find it difficult to adjust to these changes and would need regular updates.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043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WORKFLOW OF PROPOSED SYSTEM</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342900" y="685800"/>
            <a:ext cx="8458200" cy="1302921"/>
          </a:xfrm>
          <a:prstGeom prst="rect">
            <a:avLst/>
          </a:prstGeom>
          <a:noFill/>
        </p:spPr>
        <p:txBody>
          <a:bodyPr wrap="square">
            <a:spAutoFit/>
          </a:bodyPr>
          <a:lstStyle/>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b="1" dirty="0">
                <a:solidFill>
                  <a:srgbClr val="FF0066"/>
                </a:solidFill>
                <a:effectLst/>
                <a:latin typeface="Times New Roman" panose="02020603050405020304" pitchFamily="18" charset="0"/>
                <a:ea typeface="Arial" panose="020B0604020202020204" pitchFamily="34" charset="0"/>
              </a:rPr>
              <a:t>Include workflow diagram.</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b="1" dirty="0">
                <a:solidFill>
                  <a:srgbClr val="FF0066"/>
                </a:solidFill>
                <a:latin typeface="Times New Roman" panose="02020603050405020304" pitchFamily="18" charset="0"/>
                <a:ea typeface="Arial" panose="020B0604020202020204" pitchFamily="34" charset="0"/>
              </a:rPr>
              <a:t>Use draw.io</a:t>
            </a:r>
            <a:endParaRPr lang="en-US" sz="1800" b="1" dirty="0">
              <a:solidFill>
                <a:srgbClr val="FF0066"/>
              </a:solidFill>
              <a:effectLst/>
              <a:latin typeface="Times New Roman" panose="02020603050405020304" pitchFamily="18" charset="0"/>
              <a:ea typeface="Arial" panose="020B0604020202020204" pitchFamily="34"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p:txBody>
      </p:sp>
      <p:sp>
        <p:nvSpPr>
          <p:cNvPr id="5" name="Date Placeholder 4">
            <a:extLst>
              <a:ext uri="{FF2B5EF4-FFF2-40B4-BE49-F238E27FC236}">
                <a16:creationId xmlns:a16="http://schemas.microsoft.com/office/drawing/2014/main" id="{781CB68E-05FC-1150-DDB1-B6AC620DFD11}"/>
              </a:ext>
            </a:extLst>
          </p:cNvPr>
          <p:cNvSpPr>
            <a:spLocks noGrp="1"/>
          </p:cNvSpPr>
          <p:nvPr>
            <p:ph type="dt" sz="half" idx="10"/>
          </p:nvPr>
        </p:nvSpPr>
        <p:spPr/>
        <p:txBody>
          <a:bodyPr/>
          <a:lstStyle/>
          <a:p>
            <a:fld id="{1DA7F79B-9EC0-4645-9D1B-90D189154EB4}" type="datetime1">
              <a:rPr lang="en-US" smtClean="0"/>
              <a:t>2/16/2024</a:t>
            </a:fld>
            <a:endParaRPr lang="en-US"/>
          </a:p>
        </p:txBody>
      </p:sp>
      <p:sp>
        <p:nvSpPr>
          <p:cNvPr id="6" name="Footer Placeholder 5">
            <a:extLst>
              <a:ext uri="{FF2B5EF4-FFF2-40B4-BE49-F238E27FC236}">
                <a16:creationId xmlns:a16="http://schemas.microsoft.com/office/drawing/2014/main" id="{99757E53-B90F-85B9-04F0-FBE4601833BC}"/>
              </a:ext>
            </a:extLst>
          </p:cNvPr>
          <p:cNvSpPr>
            <a:spLocks noGrp="1"/>
          </p:cNvSpPr>
          <p:nvPr>
            <p:ph type="ftr" sz="quarter" idx="11"/>
          </p:nvPr>
        </p:nvSpPr>
        <p:spPr/>
        <p:txBody>
          <a:bodyPr/>
          <a:lstStyle/>
          <a:p>
            <a:r>
              <a:rPr lang="en-US"/>
              <a:t>School of Computing</a:t>
            </a:r>
          </a:p>
        </p:txBody>
      </p:sp>
      <p:pic>
        <p:nvPicPr>
          <p:cNvPr id="7" name="Picture 6">
            <a:extLst>
              <a:ext uri="{FF2B5EF4-FFF2-40B4-BE49-F238E27FC236}">
                <a16:creationId xmlns:a16="http://schemas.microsoft.com/office/drawing/2014/main" id="{D231BFAD-7E2A-88D0-2422-470A85D74569}"/>
              </a:ext>
            </a:extLst>
          </p:cNvPr>
          <p:cNvPicPr>
            <a:picLocks noChangeAspect="1"/>
          </p:cNvPicPr>
          <p:nvPr/>
        </p:nvPicPr>
        <p:blipFill>
          <a:blip r:embed="rId3"/>
          <a:stretch>
            <a:fillRect/>
          </a:stretch>
        </p:blipFill>
        <p:spPr>
          <a:xfrm>
            <a:off x="288705" y="2241488"/>
            <a:ext cx="8566590" cy="3168711"/>
          </a:xfrm>
          <a:prstGeom prst="rect">
            <a:avLst/>
          </a:prstGeom>
        </p:spPr>
      </p:pic>
    </p:spTree>
    <p:extLst>
      <p:ext uri="{BB962C8B-B14F-4D97-AF65-F5344CB8AC3E}">
        <p14:creationId xmlns:p14="http://schemas.microsoft.com/office/powerpoint/2010/main" val="4102551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A05666-4E6B-5FF0-5F9D-F61F94A84AD2}"/>
              </a:ext>
            </a:extLst>
          </p:cNvPr>
          <p:cNvSpPr>
            <a:spLocks noGrp="1"/>
          </p:cNvSpPr>
          <p:nvPr>
            <p:ph type="dt" sz="half" idx="10"/>
          </p:nvPr>
        </p:nvSpPr>
        <p:spPr/>
        <p:txBody>
          <a:bodyPr/>
          <a:lstStyle/>
          <a:p>
            <a:fld id="{6A274F45-22AB-4319-8A40-36F8109F01B7}" type="datetime1">
              <a:rPr lang="en-US" smtClean="0"/>
              <a:t>2/16/2024</a:t>
            </a:fld>
            <a:endParaRPr lang="en-US"/>
          </a:p>
        </p:txBody>
      </p:sp>
      <p:sp>
        <p:nvSpPr>
          <p:cNvPr id="5" name="Footer Placeholder 4">
            <a:extLst>
              <a:ext uri="{FF2B5EF4-FFF2-40B4-BE49-F238E27FC236}">
                <a16:creationId xmlns:a16="http://schemas.microsoft.com/office/drawing/2014/main" id="{3DE6F2A4-5ADE-3241-C8CD-59FFC5F46F5B}"/>
              </a:ext>
            </a:extLst>
          </p:cNvPr>
          <p:cNvSpPr>
            <a:spLocks noGrp="1"/>
          </p:cNvSpPr>
          <p:nvPr>
            <p:ph type="ftr" sz="quarter" idx="11"/>
          </p:nvPr>
        </p:nvSpPr>
        <p:spPr/>
        <p:txBody>
          <a:bodyPr/>
          <a:lstStyle/>
          <a:p>
            <a:r>
              <a:rPr lang="en-US"/>
              <a:t>School of Computing</a:t>
            </a:r>
          </a:p>
        </p:txBody>
      </p:sp>
      <p:sp>
        <p:nvSpPr>
          <p:cNvPr id="6" name="TextBox 11">
            <a:extLst>
              <a:ext uri="{FF2B5EF4-FFF2-40B4-BE49-F238E27FC236}">
                <a16:creationId xmlns:a16="http://schemas.microsoft.com/office/drawing/2014/main" id="{69522B25-78DD-B699-7787-7E8224A694EB}"/>
              </a:ext>
            </a:extLst>
          </p:cNvPr>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WORKFLOW OF PROPOSED SYSTEM</a:t>
            </a:r>
          </a:p>
        </p:txBody>
      </p:sp>
      <p:sp>
        <p:nvSpPr>
          <p:cNvPr id="7" name="Rectangle 6">
            <a:extLst>
              <a:ext uri="{FF2B5EF4-FFF2-40B4-BE49-F238E27FC236}">
                <a16:creationId xmlns:a16="http://schemas.microsoft.com/office/drawing/2014/main" id="{53F94700-B369-A162-AE89-77C37C6E347C}"/>
              </a:ext>
            </a:extLst>
          </p:cNvPr>
          <p:cNvSpPr/>
          <p:nvPr/>
        </p:nvSpPr>
        <p:spPr>
          <a:xfrm>
            <a:off x="762000" y="1143000"/>
            <a:ext cx="2133600"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Collection </a:t>
            </a:r>
            <a:endParaRPr lang="en-IN" dirty="0"/>
          </a:p>
        </p:txBody>
      </p:sp>
      <p:sp>
        <p:nvSpPr>
          <p:cNvPr id="8" name="Rectangle: Rounded Corners 7">
            <a:extLst>
              <a:ext uri="{FF2B5EF4-FFF2-40B4-BE49-F238E27FC236}">
                <a16:creationId xmlns:a16="http://schemas.microsoft.com/office/drawing/2014/main" id="{DD468CBB-7A76-2829-B6A8-ABD5BFDB64A8}"/>
              </a:ext>
            </a:extLst>
          </p:cNvPr>
          <p:cNvSpPr/>
          <p:nvPr/>
        </p:nvSpPr>
        <p:spPr>
          <a:xfrm>
            <a:off x="1600200" y="3048000"/>
            <a:ext cx="1828800" cy="1143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Preprocessing</a:t>
            </a:r>
            <a:endParaRPr lang="en-IN" dirty="0"/>
          </a:p>
        </p:txBody>
      </p:sp>
      <p:sp>
        <p:nvSpPr>
          <p:cNvPr id="9" name="Rectangle: Rounded Corners 8">
            <a:extLst>
              <a:ext uri="{FF2B5EF4-FFF2-40B4-BE49-F238E27FC236}">
                <a16:creationId xmlns:a16="http://schemas.microsoft.com/office/drawing/2014/main" id="{63CDC74A-76F8-F665-1BFC-91385DFEDE0F}"/>
              </a:ext>
            </a:extLst>
          </p:cNvPr>
          <p:cNvSpPr/>
          <p:nvPr/>
        </p:nvSpPr>
        <p:spPr>
          <a:xfrm>
            <a:off x="4572000" y="2057400"/>
            <a:ext cx="2362200" cy="990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Sentiment Analyzer</a:t>
            </a:r>
          </a:p>
          <a:p>
            <a:pPr algn="ctr"/>
            <a:r>
              <a:rPr lang="en-US" dirty="0"/>
              <a:t>*NLP</a:t>
            </a:r>
          </a:p>
          <a:p>
            <a:pPr algn="ctr"/>
            <a:r>
              <a:rPr lang="en-US" dirty="0"/>
              <a:t>*BERT</a:t>
            </a:r>
            <a:endParaRPr lang="en-IN" dirty="0"/>
          </a:p>
        </p:txBody>
      </p:sp>
      <p:cxnSp>
        <p:nvCxnSpPr>
          <p:cNvPr id="11" name="Straight Arrow Connector 10">
            <a:extLst>
              <a:ext uri="{FF2B5EF4-FFF2-40B4-BE49-F238E27FC236}">
                <a16:creationId xmlns:a16="http://schemas.microsoft.com/office/drawing/2014/main" id="{FECD128A-2F12-3F06-36FB-8DFF6B692CDB}"/>
              </a:ext>
            </a:extLst>
          </p:cNvPr>
          <p:cNvCxnSpPr>
            <a:stCxn id="7" idx="2"/>
          </p:cNvCxnSpPr>
          <p:nvPr/>
        </p:nvCxnSpPr>
        <p:spPr>
          <a:xfrm>
            <a:off x="1828800" y="1752600"/>
            <a:ext cx="838200" cy="1219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36E7182-A12B-3205-4989-B0072D8A7BF4}"/>
              </a:ext>
            </a:extLst>
          </p:cNvPr>
          <p:cNvCxnSpPr/>
          <p:nvPr/>
        </p:nvCxnSpPr>
        <p:spPr>
          <a:xfrm flipV="1">
            <a:off x="3581400" y="3124200"/>
            <a:ext cx="1447800" cy="685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AGENDA-REVIEW 1 (12.02.2024)</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342900" y="666433"/>
            <a:ext cx="8458200" cy="4570482"/>
          </a:xfrm>
          <a:prstGeom prst="rect">
            <a:avLst/>
          </a:prstGeom>
          <a:noFill/>
        </p:spPr>
        <p:txBody>
          <a:bodyPr wrap="square">
            <a:spAutoFit/>
          </a:bodyPr>
          <a:lstStyle/>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dirty="0">
                <a:effectLst/>
                <a:latin typeface="Times New Roman" panose="02020603050405020304" pitchFamily="18" charset="0"/>
                <a:ea typeface="Arial" panose="020B0604020202020204" pitchFamily="34" charset="0"/>
              </a:rPr>
              <a:t>Abstract </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dirty="0">
                <a:latin typeface="Times New Roman" panose="02020603050405020304" pitchFamily="18" charset="0"/>
                <a:ea typeface="Arial" panose="020B0604020202020204" pitchFamily="34" charset="0"/>
              </a:rPr>
              <a:t>Introduction</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dirty="0">
                <a:effectLst/>
                <a:latin typeface="Times New Roman" panose="02020603050405020304" pitchFamily="18" charset="0"/>
                <a:ea typeface="Arial" panose="020B0604020202020204" pitchFamily="34" charset="0"/>
              </a:rPr>
              <a:t>Problem Statement</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dirty="0">
                <a:latin typeface="Times New Roman" panose="02020603050405020304" pitchFamily="18" charset="0"/>
                <a:ea typeface="Arial" panose="020B0604020202020204" pitchFamily="34" charset="0"/>
              </a:rPr>
              <a:t>Objectives</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dirty="0">
                <a:effectLst/>
                <a:latin typeface="Times New Roman" panose="02020603050405020304" pitchFamily="18" charset="0"/>
                <a:ea typeface="Arial" panose="020B0604020202020204" pitchFamily="34" charset="0"/>
              </a:rPr>
              <a:t>Literature Survey</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dirty="0">
                <a:latin typeface="Times New Roman" panose="02020603050405020304" pitchFamily="18" charset="0"/>
                <a:ea typeface="Arial" panose="020B0604020202020204" pitchFamily="34" charset="0"/>
              </a:rPr>
              <a:t>Limitations of Existing System</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dirty="0">
                <a:effectLst/>
                <a:latin typeface="Times New Roman" panose="02020603050405020304" pitchFamily="18" charset="0"/>
                <a:ea typeface="Arial" panose="020B0604020202020204" pitchFamily="34" charset="0"/>
              </a:rPr>
              <a:t>Workflow of the Proposed System</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dirty="0">
                <a:latin typeface="Times New Roman" panose="02020603050405020304" pitchFamily="18" charset="0"/>
                <a:ea typeface="Arial" panose="020B0604020202020204" pitchFamily="34" charset="0"/>
              </a:rPr>
              <a:t>References</a:t>
            </a:r>
            <a:endParaRPr lang="en-US" sz="1800" dirty="0">
              <a:effectLst/>
              <a:latin typeface="Times New Roman" panose="02020603050405020304" pitchFamily="18" charset="0"/>
              <a:ea typeface="Arial" panose="020B0604020202020204" pitchFamily="34" charset="0"/>
            </a:endParaRPr>
          </a:p>
          <a:p>
            <a:pPr marL="298450" indent="-285750" algn="just">
              <a:lnSpc>
                <a:spcPct val="150000"/>
              </a:lnSpc>
              <a:spcBef>
                <a:spcPts val="425"/>
              </a:spcBef>
              <a:buClr>
                <a:srgbClr val="339933"/>
              </a:buClr>
              <a:buFont typeface="Wingdings" panose="05000000000000000000" pitchFamily="2" charset="2"/>
              <a:buChar char="Ø"/>
              <a:tabLst>
                <a:tab pos="355600" algn="l"/>
              </a:tabLst>
            </a:pPr>
            <a:endParaRPr lang="en-US" sz="1800" b="1" dirty="0">
              <a:solidFill>
                <a:srgbClr val="FF0066"/>
              </a:solidFill>
              <a:effectLst/>
              <a:latin typeface="Times New Roman" panose="02020603050405020304" pitchFamily="18" charset="0"/>
              <a:ea typeface="Arial" panose="020B0604020202020204" pitchFamily="34"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p:txBody>
      </p:sp>
      <p:sp>
        <p:nvSpPr>
          <p:cNvPr id="5" name="Date Placeholder 4">
            <a:extLst>
              <a:ext uri="{FF2B5EF4-FFF2-40B4-BE49-F238E27FC236}">
                <a16:creationId xmlns:a16="http://schemas.microsoft.com/office/drawing/2014/main" id="{3F8BA2CF-2F45-7814-0E96-F21067EF5BB3}"/>
              </a:ext>
            </a:extLst>
          </p:cNvPr>
          <p:cNvSpPr>
            <a:spLocks noGrp="1"/>
          </p:cNvSpPr>
          <p:nvPr>
            <p:ph type="dt" sz="half" idx="10"/>
          </p:nvPr>
        </p:nvSpPr>
        <p:spPr/>
        <p:txBody>
          <a:bodyPr/>
          <a:lstStyle/>
          <a:p>
            <a:fld id="{9E538314-4196-4499-83A2-1F45C9AAC61A}" type="datetime1">
              <a:rPr lang="en-US" smtClean="0"/>
              <a:t>2/16/2024</a:t>
            </a:fld>
            <a:endParaRPr lang="en-US"/>
          </a:p>
        </p:txBody>
      </p:sp>
      <p:sp>
        <p:nvSpPr>
          <p:cNvPr id="6" name="Footer Placeholder 5">
            <a:extLst>
              <a:ext uri="{FF2B5EF4-FFF2-40B4-BE49-F238E27FC236}">
                <a16:creationId xmlns:a16="http://schemas.microsoft.com/office/drawing/2014/main" id="{9525DA27-0E97-D80F-3239-813CA777B47F}"/>
              </a:ext>
            </a:extLst>
          </p:cNvPr>
          <p:cNvSpPr>
            <a:spLocks noGrp="1"/>
          </p:cNvSpPr>
          <p:nvPr>
            <p:ph type="ftr" sz="quarter" idx="11"/>
          </p:nvPr>
        </p:nvSpPr>
        <p:spPr/>
        <p:txBody>
          <a:bodyPr/>
          <a:lstStyle/>
          <a:p>
            <a:r>
              <a:rPr lang="en-US" dirty="0"/>
              <a:t>School of Computing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8B64D9-7D12-BEBA-0134-0E5A8B3B2E37}"/>
              </a:ext>
            </a:extLst>
          </p:cNvPr>
          <p:cNvSpPr>
            <a:spLocks noGrp="1"/>
          </p:cNvSpPr>
          <p:nvPr>
            <p:ph idx="1"/>
          </p:nvPr>
        </p:nvSpPr>
        <p:spPr>
          <a:xfrm>
            <a:off x="457200" y="990600"/>
            <a:ext cx="8229600" cy="5135563"/>
          </a:xfrm>
        </p:spPr>
        <p:txBody>
          <a:bodyPr>
            <a:normAutofit fontScale="55000" lnSpcReduction="20000"/>
          </a:bodyPr>
          <a:lstStyle/>
          <a:p>
            <a:pPr marL="0" indent="0" algn="l">
              <a:buNone/>
            </a:pPr>
            <a:r>
              <a:rPr lang="en-US" b="1" i="0" dirty="0">
                <a:effectLst/>
                <a:latin typeface="Google Sans"/>
              </a:rPr>
              <a:t>Sentiment Analysis</a:t>
            </a:r>
            <a:endParaRPr lang="en-US" b="0" i="0" dirty="0">
              <a:effectLst/>
              <a:latin typeface="Google Sans"/>
            </a:endParaRPr>
          </a:p>
          <a:p>
            <a:pPr algn="l">
              <a:buFont typeface="Arial" panose="020B0604020202020204" pitchFamily="34" charset="0"/>
              <a:buChar char="•"/>
            </a:pPr>
            <a:r>
              <a:rPr lang="en-US" b="1" i="0" dirty="0">
                <a:effectLst/>
                <a:latin typeface="Google Sans"/>
              </a:rPr>
              <a:t>Initial Method:</a:t>
            </a:r>
            <a:endParaRPr lang="en-US" b="0" i="0" dirty="0">
              <a:effectLst/>
              <a:latin typeface="Google Sans"/>
            </a:endParaRPr>
          </a:p>
          <a:p>
            <a:pPr marL="742950" lvl="1" indent="-285750" algn="l">
              <a:buFont typeface="Arial" panose="020B0604020202020204" pitchFamily="34" charset="0"/>
              <a:buChar char="•"/>
            </a:pPr>
            <a:r>
              <a:rPr lang="en-US" b="0" i="0" dirty="0">
                <a:effectLst/>
                <a:latin typeface="Google Sans"/>
              </a:rPr>
              <a:t>Start with VADER for quick insights</a:t>
            </a:r>
          </a:p>
          <a:p>
            <a:pPr algn="l">
              <a:buFont typeface="Arial" panose="020B0604020202020204" pitchFamily="34" charset="0"/>
              <a:buChar char="•"/>
            </a:pPr>
            <a:r>
              <a:rPr lang="en-US" b="1" i="0" dirty="0">
                <a:effectLst/>
                <a:latin typeface="Google Sans"/>
              </a:rPr>
              <a:t>Custom Models (Optional):</a:t>
            </a:r>
            <a:endParaRPr lang="en-US" b="0" i="0" dirty="0">
              <a:effectLst/>
              <a:latin typeface="Google Sans"/>
            </a:endParaRPr>
          </a:p>
          <a:p>
            <a:pPr marL="742950" lvl="1" indent="-285750" algn="l">
              <a:buFont typeface="Arial" panose="020B0604020202020204" pitchFamily="34" charset="0"/>
              <a:buChar char="•"/>
            </a:pPr>
            <a:r>
              <a:rPr lang="en-US" b="1" i="0" dirty="0">
                <a:effectLst/>
                <a:latin typeface="Google Sans"/>
              </a:rPr>
              <a:t>If labeled political Twitter data is available:</a:t>
            </a:r>
            <a:endParaRPr lang="en-US" b="0" i="0" dirty="0">
              <a:effectLst/>
              <a:latin typeface="Google Sans"/>
            </a:endParaRPr>
          </a:p>
          <a:p>
            <a:pPr marL="1143000" lvl="2" indent="-228600" algn="l">
              <a:buFont typeface="Arial" panose="020B0604020202020204" pitchFamily="34" charset="0"/>
              <a:buChar char="•"/>
            </a:pPr>
            <a:r>
              <a:rPr lang="en-US" b="0" i="0" dirty="0">
                <a:effectLst/>
                <a:latin typeface="Google Sans"/>
              </a:rPr>
              <a:t>Train supervised ML models (Naive Bayes, SVM, etc.)</a:t>
            </a:r>
          </a:p>
          <a:p>
            <a:pPr marL="742950" lvl="1" indent="-285750" algn="l">
              <a:buFont typeface="Arial" panose="020B0604020202020204" pitchFamily="34" charset="0"/>
              <a:buChar char="•"/>
            </a:pPr>
            <a:r>
              <a:rPr lang="en-US" b="1" i="0" dirty="0">
                <a:effectLst/>
                <a:latin typeface="Google Sans"/>
              </a:rPr>
              <a:t>Advanced Option:</a:t>
            </a:r>
            <a:r>
              <a:rPr lang="en-US" b="0" i="0" dirty="0">
                <a:effectLst/>
                <a:latin typeface="Google Sans"/>
              </a:rPr>
              <a:t> Fine-tune a language model like BERT.</a:t>
            </a:r>
          </a:p>
          <a:p>
            <a:pPr marL="0" indent="0" algn="l">
              <a:buNone/>
            </a:pPr>
            <a:r>
              <a:rPr lang="en-US" b="1" i="0" dirty="0">
                <a:effectLst/>
                <a:latin typeface="Google Sans"/>
              </a:rPr>
              <a:t> Analysis &amp; Visualization</a:t>
            </a:r>
            <a:endParaRPr lang="en-US" b="0" i="0" dirty="0">
              <a:effectLst/>
              <a:latin typeface="Google Sans"/>
            </a:endParaRPr>
          </a:p>
          <a:p>
            <a:pPr algn="l">
              <a:buFont typeface="Arial" panose="020B0604020202020204" pitchFamily="34" charset="0"/>
              <a:buChar char="•"/>
            </a:pPr>
            <a:r>
              <a:rPr lang="en-US" b="1" i="0" dirty="0">
                <a:effectLst/>
                <a:latin typeface="Google Sans"/>
              </a:rPr>
              <a:t>Core Calculations:</a:t>
            </a:r>
            <a:endParaRPr lang="en-US" b="0" i="0" dirty="0">
              <a:effectLst/>
              <a:latin typeface="Google Sans"/>
            </a:endParaRPr>
          </a:p>
          <a:p>
            <a:pPr marL="742950" lvl="1" indent="-285750" algn="l">
              <a:buFont typeface="Arial" panose="020B0604020202020204" pitchFamily="34" charset="0"/>
              <a:buChar char="•"/>
            </a:pPr>
            <a:r>
              <a:rPr lang="en-US" b="0" i="0" dirty="0">
                <a:effectLst/>
                <a:latin typeface="Google Sans"/>
              </a:rPr>
              <a:t>Aggregate sentiment by time, location, keyword (depending on your project goals)</a:t>
            </a:r>
          </a:p>
          <a:p>
            <a:pPr algn="l">
              <a:buFont typeface="Arial" panose="020B0604020202020204" pitchFamily="34" charset="0"/>
              <a:buChar char="•"/>
            </a:pPr>
            <a:r>
              <a:rPr lang="en-US" b="1" i="0" dirty="0">
                <a:effectLst/>
                <a:latin typeface="Google Sans"/>
              </a:rPr>
              <a:t>Visualization Options</a:t>
            </a:r>
            <a:endParaRPr lang="en-US" b="0" i="0" dirty="0">
              <a:effectLst/>
              <a:latin typeface="Google Sans"/>
            </a:endParaRPr>
          </a:p>
          <a:p>
            <a:pPr marL="742950" lvl="1" indent="-285750" algn="l">
              <a:buFont typeface="Arial" panose="020B0604020202020204" pitchFamily="34" charset="0"/>
              <a:buChar char="•"/>
            </a:pPr>
            <a:r>
              <a:rPr lang="en-US" b="1" i="0" dirty="0">
                <a:effectLst/>
                <a:latin typeface="Google Sans"/>
              </a:rPr>
              <a:t>Time Series:</a:t>
            </a:r>
            <a:r>
              <a:rPr lang="en-US" b="0" i="0" dirty="0">
                <a:effectLst/>
                <a:latin typeface="Google Sans"/>
              </a:rPr>
              <a:t> Sentiment change over election cycle</a:t>
            </a:r>
          </a:p>
          <a:p>
            <a:pPr marL="742950" lvl="1" indent="-285750" algn="l">
              <a:buFont typeface="Arial" panose="020B0604020202020204" pitchFamily="34" charset="0"/>
              <a:buChar char="•"/>
            </a:pPr>
            <a:r>
              <a:rPr lang="en-US" b="1" i="0" dirty="0">
                <a:effectLst/>
                <a:latin typeface="Google Sans"/>
              </a:rPr>
              <a:t>Word Clouds:</a:t>
            </a:r>
            <a:r>
              <a:rPr lang="en-US" b="0" i="0" dirty="0">
                <a:effectLst/>
                <a:latin typeface="Google Sans"/>
              </a:rPr>
              <a:t> Frequent words within positive/negative sentiment groups</a:t>
            </a:r>
          </a:p>
          <a:p>
            <a:pPr marL="742950" lvl="1" indent="-285750" algn="l">
              <a:buFont typeface="Arial" panose="020B0604020202020204" pitchFamily="34" charset="0"/>
              <a:buChar char="•"/>
            </a:pPr>
            <a:r>
              <a:rPr lang="en-US" b="1" i="0" dirty="0">
                <a:effectLst/>
                <a:latin typeface="Google Sans"/>
              </a:rPr>
              <a:t>Geospatial:</a:t>
            </a:r>
            <a:r>
              <a:rPr lang="en-US" b="0" i="0" dirty="0">
                <a:effectLst/>
                <a:latin typeface="Google Sans"/>
              </a:rPr>
              <a:t> Regional sentiment (if location data is available)</a:t>
            </a:r>
          </a:p>
          <a:p>
            <a:pPr marL="742950" lvl="1" indent="-285750" algn="l">
              <a:buFont typeface="Arial" panose="020B0604020202020204" pitchFamily="34" charset="0"/>
              <a:buChar char="•"/>
            </a:pPr>
            <a:r>
              <a:rPr lang="en-US" b="1" i="0" dirty="0">
                <a:effectLst/>
                <a:latin typeface="Google Sans"/>
              </a:rPr>
              <a:t>Consider interactive visualizations:</a:t>
            </a:r>
            <a:r>
              <a:rPr lang="en-US" b="0" i="0" dirty="0">
                <a:effectLst/>
                <a:latin typeface="Google Sans"/>
              </a:rPr>
              <a:t> Libraries like </a:t>
            </a:r>
            <a:r>
              <a:rPr lang="en-US" b="0" i="0" dirty="0" err="1">
                <a:effectLst/>
                <a:latin typeface="Google Sans"/>
              </a:rPr>
              <a:t>Plotly</a:t>
            </a:r>
            <a:r>
              <a:rPr lang="en-US" b="0" i="0" dirty="0">
                <a:effectLst/>
                <a:latin typeface="Google Sans"/>
              </a:rPr>
              <a:t> or Bokeh</a:t>
            </a:r>
          </a:p>
          <a:p>
            <a:pPr marL="0" indent="0" algn="l">
              <a:buNone/>
            </a:pPr>
            <a:r>
              <a:rPr lang="en-US" b="1" i="0" dirty="0">
                <a:effectLst/>
                <a:latin typeface="Google Sans"/>
              </a:rPr>
              <a:t> Insights and Iteration</a:t>
            </a:r>
            <a:endParaRPr lang="en-US" b="0" i="0" dirty="0">
              <a:effectLst/>
              <a:latin typeface="Google Sans"/>
            </a:endParaRPr>
          </a:p>
          <a:p>
            <a:pPr algn="l">
              <a:buFont typeface="Arial" panose="020B0604020202020204" pitchFamily="34" charset="0"/>
              <a:buChar char="•"/>
            </a:pPr>
            <a:r>
              <a:rPr lang="en-US" b="1" i="0" dirty="0">
                <a:effectLst/>
                <a:latin typeface="Google Sans"/>
              </a:rPr>
              <a:t>Interpretation:</a:t>
            </a:r>
            <a:endParaRPr lang="en-US" b="0" i="0" dirty="0">
              <a:effectLst/>
              <a:latin typeface="Google Sans"/>
            </a:endParaRPr>
          </a:p>
          <a:p>
            <a:pPr marL="742950" lvl="1" indent="-285750" algn="l">
              <a:buFont typeface="Arial" panose="020B0604020202020204" pitchFamily="34" charset="0"/>
              <a:buChar char="•"/>
            </a:pPr>
            <a:r>
              <a:rPr lang="en-US" b="0" i="0" dirty="0">
                <a:effectLst/>
                <a:latin typeface="Google Sans"/>
              </a:rPr>
              <a:t>Do sentiment trends correlate with real-world events?</a:t>
            </a:r>
          </a:p>
          <a:p>
            <a:pPr marL="742950" lvl="1" indent="-285750" algn="l">
              <a:buFont typeface="Arial" panose="020B0604020202020204" pitchFamily="34" charset="0"/>
              <a:buChar char="•"/>
            </a:pPr>
            <a:r>
              <a:rPr lang="en-US" b="0" i="0" dirty="0">
                <a:effectLst/>
                <a:latin typeface="Google Sans"/>
              </a:rPr>
              <a:t>What topics generate the strongest reactions?</a:t>
            </a:r>
          </a:p>
          <a:p>
            <a:pPr marL="742950" lvl="1" indent="-285750" algn="l">
              <a:buFont typeface="Arial" panose="020B0604020202020204" pitchFamily="34" charset="0"/>
              <a:buChar char="•"/>
            </a:pPr>
            <a:r>
              <a:rPr lang="en-US" b="0" i="0" dirty="0">
                <a:effectLst/>
                <a:latin typeface="Google Sans"/>
              </a:rPr>
              <a:t>Are there unexpected findings?</a:t>
            </a:r>
          </a:p>
          <a:p>
            <a:pPr marL="0" indent="0" algn="l">
              <a:buNone/>
            </a:pPr>
            <a:endParaRPr lang="en-US" b="0" i="0" dirty="0">
              <a:effectLst/>
              <a:latin typeface="Google Sans"/>
            </a:endParaRPr>
          </a:p>
          <a:p>
            <a:endParaRPr lang="en-IN" dirty="0"/>
          </a:p>
        </p:txBody>
      </p:sp>
      <p:sp>
        <p:nvSpPr>
          <p:cNvPr id="4" name="Date Placeholder 3">
            <a:extLst>
              <a:ext uri="{FF2B5EF4-FFF2-40B4-BE49-F238E27FC236}">
                <a16:creationId xmlns:a16="http://schemas.microsoft.com/office/drawing/2014/main" id="{E16BE09A-9F69-F07D-E246-77BC27D1B5A5}"/>
              </a:ext>
            </a:extLst>
          </p:cNvPr>
          <p:cNvSpPr>
            <a:spLocks noGrp="1"/>
          </p:cNvSpPr>
          <p:nvPr>
            <p:ph type="dt" sz="half" idx="10"/>
          </p:nvPr>
        </p:nvSpPr>
        <p:spPr/>
        <p:txBody>
          <a:bodyPr/>
          <a:lstStyle/>
          <a:p>
            <a:fld id="{6A274F45-22AB-4319-8A40-36F8109F01B7}" type="datetime1">
              <a:rPr lang="en-US" smtClean="0"/>
              <a:t>2/16/2024</a:t>
            </a:fld>
            <a:endParaRPr lang="en-US"/>
          </a:p>
        </p:txBody>
      </p:sp>
      <p:sp>
        <p:nvSpPr>
          <p:cNvPr id="5" name="Footer Placeholder 4">
            <a:extLst>
              <a:ext uri="{FF2B5EF4-FFF2-40B4-BE49-F238E27FC236}">
                <a16:creationId xmlns:a16="http://schemas.microsoft.com/office/drawing/2014/main" id="{7A92A770-579F-7796-151C-213FB8BFE38B}"/>
              </a:ext>
            </a:extLst>
          </p:cNvPr>
          <p:cNvSpPr>
            <a:spLocks noGrp="1"/>
          </p:cNvSpPr>
          <p:nvPr>
            <p:ph type="ftr" sz="quarter" idx="11"/>
          </p:nvPr>
        </p:nvSpPr>
        <p:spPr/>
        <p:txBody>
          <a:bodyPr/>
          <a:lstStyle/>
          <a:p>
            <a:r>
              <a:rPr lang="en-US"/>
              <a:t>School of Computing</a:t>
            </a:r>
          </a:p>
        </p:txBody>
      </p:sp>
    </p:spTree>
    <p:extLst>
      <p:ext uri="{BB962C8B-B14F-4D97-AF65-F5344CB8AC3E}">
        <p14:creationId xmlns:p14="http://schemas.microsoft.com/office/powerpoint/2010/main" val="3617626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REFERENCES</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342900" y="666433"/>
            <a:ext cx="8458200" cy="836126"/>
          </a:xfrm>
          <a:prstGeom prst="rect">
            <a:avLst/>
          </a:prstGeom>
          <a:noFill/>
        </p:spPr>
        <p:txBody>
          <a:bodyPr wrap="square">
            <a:spAutoFit/>
          </a:bodyPr>
          <a:lstStyle/>
          <a:p>
            <a:pPr marL="298450" indent="-285750" algn="just">
              <a:lnSpc>
                <a:spcPct val="150000"/>
              </a:lnSpc>
              <a:spcBef>
                <a:spcPts val="425"/>
              </a:spcBef>
              <a:buClr>
                <a:srgbClr val="339933"/>
              </a:buClr>
              <a:buFont typeface="Wingdings" panose="05000000000000000000" pitchFamily="2" charset="2"/>
              <a:buChar char="Ø"/>
              <a:tabLst>
                <a:tab pos="355600" algn="l"/>
              </a:tabLst>
            </a:pPr>
            <a:endParaRPr lang="en-US" sz="1800" b="1" dirty="0">
              <a:solidFill>
                <a:srgbClr val="FF0066"/>
              </a:solidFill>
              <a:effectLst/>
              <a:latin typeface="Times New Roman" panose="02020603050405020304" pitchFamily="18" charset="0"/>
              <a:ea typeface="Arial" panose="020B0604020202020204" pitchFamily="34"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r>
              <a:rPr lang="en-IN" b="1" dirty="0">
                <a:highlight>
                  <a:srgbClr val="FFFF00"/>
                </a:highlight>
                <a:latin typeface="Times New Roman" panose="02020603050405020304" pitchFamily="18" charset="0"/>
                <a:cs typeface="Times New Roman" panose="02020603050405020304" pitchFamily="18" charset="0"/>
              </a:rPr>
              <a:t>Use APA style for references and number the references.</a:t>
            </a:r>
          </a:p>
        </p:txBody>
      </p:sp>
      <p:sp>
        <p:nvSpPr>
          <p:cNvPr id="5" name="Date Placeholder 4">
            <a:extLst>
              <a:ext uri="{FF2B5EF4-FFF2-40B4-BE49-F238E27FC236}">
                <a16:creationId xmlns:a16="http://schemas.microsoft.com/office/drawing/2014/main" id="{A4C16736-CEDE-066F-9A72-EF75144796DF}"/>
              </a:ext>
            </a:extLst>
          </p:cNvPr>
          <p:cNvSpPr>
            <a:spLocks noGrp="1"/>
          </p:cNvSpPr>
          <p:nvPr>
            <p:ph type="dt" sz="half" idx="10"/>
          </p:nvPr>
        </p:nvSpPr>
        <p:spPr/>
        <p:txBody>
          <a:bodyPr/>
          <a:lstStyle/>
          <a:p>
            <a:fld id="{327E2ED7-B805-4A94-8355-26318B1C7741}" type="datetime1">
              <a:rPr lang="en-US" smtClean="0"/>
              <a:t>2/16/2024</a:t>
            </a:fld>
            <a:endParaRPr lang="en-US"/>
          </a:p>
        </p:txBody>
      </p:sp>
      <p:sp>
        <p:nvSpPr>
          <p:cNvPr id="6" name="Footer Placeholder 5">
            <a:extLst>
              <a:ext uri="{FF2B5EF4-FFF2-40B4-BE49-F238E27FC236}">
                <a16:creationId xmlns:a16="http://schemas.microsoft.com/office/drawing/2014/main" id="{5BA22C91-CFE4-4EB5-83D7-B7FBC598BD02}"/>
              </a:ext>
            </a:extLst>
          </p:cNvPr>
          <p:cNvSpPr>
            <a:spLocks noGrp="1"/>
          </p:cNvSpPr>
          <p:nvPr>
            <p:ph type="ftr" sz="quarter" idx="11"/>
          </p:nvPr>
        </p:nvSpPr>
        <p:spPr/>
        <p:txBody>
          <a:bodyPr/>
          <a:lstStyle/>
          <a:p>
            <a:r>
              <a:rPr lang="en-US"/>
              <a:t>School of Computing</a:t>
            </a:r>
          </a:p>
        </p:txBody>
      </p:sp>
      <p:sp>
        <p:nvSpPr>
          <p:cNvPr id="7" name="TextBox 6">
            <a:extLst>
              <a:ext uri="{FF2B5EF4-FFF2-40B4-BE49-F238E27FC236}">
                <a16:creationId xmlns:a16="http://schemas.microsoft.com/office/drawing/2014/main" id="{29230FE1-6793-6690-3C3D-A079100F48B1}"/>
              </a:ext>
            </a:extLst>
          </p:cNvPr>
          <p:cNvSpPr txBox="1"/>
          <p:nvPr/>
        </p:nvSpPr>
        <p:spPr>
          <a:xfrm>
            <a:off x="914400" y="2028616"/>
            <a:ext cx="7772400" cy="3139321"/>
          </a:xfrm>
          <a:prstGeom prst="rect">
            <a:avLst/>
          </a:prstGeom>
          <a:noFill/>
        </p:spPr>
        <p:txBody>
          <a:bodyPr wrap="square">
            <a:spAutoFit/>
          </a:bodyPr>
          <a:lstStyle/>
          <a:p>
            <a:r>
              <a:rPr lang="en-US" sz="1600" dirty="0">
                <a:solidFill>
                  <a:srgbClr val="000000"/>
                </a:solidFill>
                <a:effectLst/>
                <a:latin typeface="TimesLTStd-Roman"/>
              </a:rPr>
              <a:t>[1] M. S. Lewis-Beck, ‘‘Election forecasting: Principles and practice,’’ </a:t>
            </a:r>
            <a:r>
              <a:rPr lang="en-US" sz="1600" i="1" dirty="0">
                <a:solidFill>
                  <a:srgbClr val="000000"/>
                </a:solidFill>
                <a:effectLst/>
                <a:latin typeface="TimesLTStd-Italic"/>
              </a:rPr>
              <a:t>Brit. </a:t>
            </a:r>
            <a:endParaRPr lang="en-US" sz="1600" dirty="0"/>
          </a:p>
          <a:p>
            <a:r>
              <a:rPr lang="en-US" sz="1600" i="1" dirty="0">
                <a:solidFill>
                  <a:srgbClr val="000000"/>
                </a:solidFill>
                <a:effectLst/>
                <a:latin typeface="TimesLTStd-Italic"/>
              </a:rPr>
              <a:t>J. Politics Int. Relations</a:t>
            </a:r>
            <a:r>
              <a:rPr lang="en-US" sz="1600" dirty="0">
                <a:solidFill>
                  <a:srgbClr val="000000"/>
                </a:solidFill>
                <a:effectLst/>
                <a:latin typeface="TimesLTStd-Roman"/>
              </a:rPr>
              <a:t>, vol. 7, no. 2, pp. 145–164, May 2005. </a:t>
            </a:r>
            <a:endParaRPr lang="en-US" sz="1600" dirty="0"/>
          </a:p>
          <a:p>
            <a:r>
              <a:rPr lang="en-US" sz="1600" dirty="0">
                <a:solidFill>
                  <a:srgbClr val="000000"/>
                </a:solidFill>
                <a:effectLst/>
                <a:latin typeface="TimesLTStd-Roman"/>
              </a:rPr>
              <a:t>[2] W. Ascher, ‘‘Political forecasting: The missing link,’’ </a:t>
            </a:r>
            <a:r>
              <a:rPr lang="en-US" sz="1600" i="1" dirty="0">
                <a:solidFill>
                  <a:srgbClr val="000000"/>
                </a:solidFill>
                <a:effectLst/>
                <a:latin typeface="TimesLTStd-Italic"/>
              </a:rPr>
              <a:t>J. Forecasting</a:t>
            </a:r>
            <a:r>
              <a:rPr lang="en-US" sz="1600" dirty="0">
                <a:solidFill>
                  <a:srgbClr val="000000"/>
                </a:solidFill>
                <a:effectLst/>
                <a:latin typeface="TimesLTStd-Roman"/>
              </a:rPr>
              <a:t>, vol. 1, </a:t>
            </a:r>
            <a:endParaRPr lang="en-US" sz="1600" dirty="0"/>
          </a:p>
          <a:p>
            <a:r>
              <a:rPr lang="en-US" sz="1600" dirty="0">
                <a:solidFill>
                  <a:srgbClr val="000000"/>
                </a:solidFill>
                <a:effectLst/>
                <a:latin typeface="TimesLTStd-Roman"/>
              </a:rPr>
              <a:t>no. 3, pp. 227–239, Jul. 1982. </a:t>
            </a:r>
            <a:endParaRPr lang="en-US" sz="1600" dirty="0"/>
          </a:p>
          <a:p>
            <a:r>
              <a:rPr lang="en-US" sz="1600" dirty="0">
                <a:solidFill>
                  <a:srgbClr val="000000"/>
                </a:solidFill>
                <a:effectLst/>
                <a:latin typeface="TimesLTStd-Roman"/>
              </a:rPr>
              <a:t>[3] K. L. </a:t>
            </a:r>
            <a:r>
              <a:rPr lang="en-US" sz="1600" dirty="0" err="1">
                <a:solidFill>
                  <a:srgbClr val="000000"/>
                </a:solidFill>
                <a:effectLst/>
                <a:latin typeface="TimesLTStd-Roman"/>
              </a:rPr>
              <a:t>Remmer</a:t>
            </a:r>
            <a:r>
              <a:rPr lang="en-US" sz="1600" dirty="0">
                <a:solidFill>
                  <a:srgbClr val="000000"/>
                </a:solidFill>
                <a:effectLst/>
                <a:latin typeface="TimesLTStd-Roman"/>
              </a:rPr>
              <a:t>, ‘‘The political economy of elections in Latin America, </a:t>
            </a:r>
            <a:endParaRPr lang="en-US" sz="1600" dirty="0"/>
          </a:p>
          <a:p>
            <a:r>
              <a:rPr lang="en-US" sz="1600" dirty="0">
                <a:solidFill>
                  <a:srgbClr val="000000"/>
                </a:solidFill>
                <a:effectLst/>
                <a:latin typeface="TimesLTStd-Roman"/>
              </a:rPr>
              <a:t>1980–1991,’’ </a:t>
            </a:r>
            <a:r>
              <a:rPr lang="en-US" sz="1600" i="1" dirty="0">
                <a:solidFill>
                  <a:srgbClr val="000000"/>
                </a:solidFill>
                <a:effectLst/>
                <a:latin typeface="TimesLTStd-Italic"/>
              </a:rPr>
              <a:t>Amer. Political Sci. Rev.</a:t>
            </a:r>
            <a:r>
              <a:rPr lang="en-US" sz="1600" dirty="0">
                <a:solidFill>
                  <a:srgbClr val="000000"/>
                </a:solidFill>
                <a:effectLst/>
                <a:latin typeface="TimesLTStd-Roman"/>
              </a:rPr>
              <a:t>, vol. 87, no. 2, pp. 393–407, 1993. </a:t>
            </a:r>
            <a:endParaRPr lang="en-US" sz="1600" dirty="0"/>
          </a:p>
          <a:p>
            <a:r>
              <a:rPr lang="en-US" sz="1600" dirty="0">
                <a:solidFill>
                  <a:srgbClr val="000000"/>
                </a:solidFill>
                <a:effectLst/>
                <a:latin typeface="TimesLTStd-Roman"/>
              </a:rPr>
              <a:t>[4] S. </a:t>
            </a:r>
            <a:r>
              <a:rPr lang="en-US" sz="1600" dirty="0" err="1">
                <a:solidFill>
                  <a:srgbClr val="000000"/>
                </a:solidFill>
                <a:effectLst/>
                <a:latin typeface="TimesLTStd-Roman"/>
              </a:rPr>
              <a:t>Ansolabehere</a:t>
            </a:r>
            <a:r>
              <a:rPr lang="en-US" sz="1600" dirty="0">
                <a:solidFill>
                  <a:srgbClr val="000000"/>
                </a:solidFill>
                <a:effectLst/>
                <a:latin typeface="TimesLTStd-Roman"/>
              </a:rPr>
              <a:t> and J. M. Snyder, Jr., ‘‘The incumbency advantage in US </a:t>
            </a:r>
            <a:endParaRPr lang="en-US" sz="1600" dirty="0"/>
          </a:p>
          <a:p>
            <a:r>
              <a:rPr lang="en-US" sz="1600" dirty="0">
                <a:solidFill>
                  <a:srgbClr val="000000"/>
                </a:solidFill>
                <a:effectLst/>
                <a:latin typeface="TimesLTStd-Roman"/>
              </a:rPr>
              <a:t>elections: An analysis of state and federal offices, 1942–2000,’’ </a:t>
            </a:r>
            <a:r>
              <a:rPr lang="en-US" sz="1600" i="1" dirty="0">
                <a:solidFill>
                  <a:srgbClr val="000000"/>
                </a:solidFill>
                <a:effectLst/>
                <a:latin typeface="TimesLTStd-Italic"/>
              </a:rPr>
              <a:t>Election </a:t>
            </a:r>
            <a:endParaRPr lang="en-US" sz="1600" dirty="0"/>
          </a:p>
          <a:p>
            <a:r>
              <a:rPr lang="en-US" sz="1600" i="1" dirty="0">
                <a:solidFill>
                  <a:srgbClr val="000000"/>
                </a:solidFill>
                <a:effectLst/>
                <a:latin typeface="TimesLTStd-Italic"/>
              </a:rPr>
              <a:t>Law J.</a:t>
            </a:r>
            <a:r>
              <a:rPr lang="en-US" sz="1600" dirty="0">
                <a:solidFill>
                  <a:srgbClr val="000000"/>
                </a:solidFill>
                <a:effectLst/>
                <a:latin typeface="TimesLTStd-Roman"/>
              </a:rPr>
              <a:t>, vol. 1, no. 3, pp. 315–338, 2002. </a:t>
            </a:r>
          </a:p>
          <a:p>
            <a:r>
              <a:rPr lang="en-US" sz="1600" dirty="0">
                <a:solidFill>
                  <a:srgbClr val="000000"/>
                </a:solidFill>
                <a:latin typeface="TimesLTStd-Roman"/>
              </a:rPr>
              <a:t>[5] </a:t>
            </a:r>
            <a:r>
              <a:rPr lang="en-US" sz="1800" dirty="0">
                <a:solidFill>
                  <a:srgbClr val="000000"/>
                </a:solidFill>
                <a:effectLst/>
                <a:latin typeface="FormataOTFMd"/>
              </a:rPr>
              <a:t>ROHITASH CHANDRA 1 , (Senior Member, IEEE), AND RITIJ SAINI2 </a:t>
            </a:r>
            <a:r>
              <a:rPr lang="en-US" sz="1800" dirty="0">
                <a:solidFill>
                  <a:schemeClr val="tx1">
                    <a:lumMod val="85000"/>
                    <a:lumOff val="15000"/>
                  </a:schemeClr>
                </a:solidFill>
                <a:effectLst/>
                <a:latin typeface="FormataOTFMd"/>
              </a:rPr>
              <a:t>, </a:t>
            </a:r>
            <a:r>
              <a:rPr lang="en-US" sz="1800" dirty="0">
                <a:solidFill>
                  <a:schemeClr val="tx1">
                    <a:lumMod val="85000"/>
                    <a:lumOff val="15000"/>
                  </a:schemeClr>
                </a:solidFill>
                <a:effectLst/>
                <a:latin typeface="FormataOTFCond-Md"/>
              </a:rPr>
              <a:t>Biden vs Trump: Modeling US General Elections </a:t>
            </a:r>
            <a:endParaRPr lang="en-US" sz="1600" dirty="0">
              <a:solidFill>
                <a:schemeClr val="tx1">
                  <a:lumMod val="85000"/>
                  <a:lumOff val="15000"/>
                </a:schemeClr>
              </a:solidFill>
            </a:endParaRPr>
          </a:p>
          <a:p>
            <a:r>
              <a:rPr lang="en-US" sz="1800" dirty="0">
                <a:solidFill>
                  <a:schemeClr val="tx1">
                    <a:lumMod val="85000"/>
                    <a:lumOff val="15000"/>
                  </a:schemeClr>
                </a:solidFill>
                <a:effectLst/>
                <a:latin typeface="FormataOTFCond-Md"/>
              </a:rPr>
              <a:t>Using BERT Language Model </a:t>
            </a:r>
            <a:endParaRPr lang="en-US" sz="1600" dirty="0">
              <a:solidFill>
                <a:schemeClr val="tx1">
                  <a:lumMod val="85000"/>
                  <a:lumOff val="15000"/>
                </a:schemeClr>
              </a:solidFill>
            </a:endParaRPr>
          </a:p>
        </p:txBody>
      </p:sp>
    </p:spTree>
    <p:extLst>
      <p:ext uri="{BB962C8B-B14F-4D97-AF65-F5344CB8AC3E}">
        <p14:creationId xmlns:p14="http://schemas.microsoft.com/office/powerpoint/2010/main" val="1467909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
          <p:cNvPicPr>
            <a:picLocks noChangeAspect="1"/>
          </p:cNvPicPr>
          <p:nvPr/>
        </p:nvPicPr>
        <p:blipFill>
          <a:blip r:embed="rId2"/>
          <a:srcRect/>
          <a:stretch>
            <a:fillRect/>
          </a:stretch>
        </p:blipFill>
        <p:spPr bwMode="auto">
          <a:xfrm>
            <a:off x="742950" y="1196975"/>
            <a:ext cx="8020050" cy="4518025"/>
          </a:xfrm>
          <a:prstGeom prst="rect">
            <a:avLst/>
          </a:prstGeom>
          <a:noFill/>
          <a:ln w="9525">
            <a:noFill/>
            <a:miter lim="800000"/>
            <a:headEnd/>
            <a:tailEnd/>
          </a:ln>
        </p:spPr>
      </p:pic>
      <p:sp>
        <p:nvSpPr>
          <p:cNvPr id="3" name="Date Placeholder 2">
            <a:extLst>
              <a:ext uri="{FF2B5EF4-FFF2-40B4-BE49-F238E27FC236}">
                <a16:creationId xmlns:a16="http://schemas.microsoft.com/office/drawing/2014/main" id="{F1820240-0FE9-A3E2-ACB8-73C4E9BD3C25}"/>
              </a:ext>
            </a:extLst>
          </p:cNvPr>
          <p:cNvSpPr>
            <a:spLocks noGrp="1"/>
          </p:cNvSpPr>
          <p:nvPr>
            <p:ph type="dt" sz="half" idx="10"/>
          </p:nvPr>
        </p:nvSpPr>
        <p:spPr/>
        <p:txBody>
          <a:bodyPr/>
          <a:lstStyle/>
          <a:p>
            <a:fld id="{C186D303-E7A5-4E7F-82EE-9A1CB80E64AD}" type="datetime1">
              <a:rPr lang="en-US" smtClean="0"/>
              <a:t>2/16/2024</a:t>
            </a:fld>
            <a:endParaRPr lang="en-US"/>
          </a:p>
        </p:txBody>
      </p:sp>
      <p:sp>
        <p:nvSpPr>
          <p:cNvPr id="4" name="Footer Placeholder 3">
            <a:extLst>
              <a:ext uri="{FF2B5EF4-FFF2-40B4-BE49-F238E27FC236}">
                <a16:creationId xmlns:a16="http://schemas.microsoft.com/office/drawing/2014/main" id="{7BA12372-33C2-DE30-BBA5-40DC664142DD}"/>
              </a:ext>
            </a:extLst>
          </p:cNvPr>
          <p:cNvSpPr>
            <a:spLocks noGrp="1"/>
          </p:cNvSpPr>
          <p:nvPr>
            <p:ph type="ftr" sz="quarter" idx="11"/>
          </p:nvPr>
        </p:nvSpPr>
        <p:spPr/>
        <p:txBody>
          <a:bodyPr/>
          <a:lstStyle/>
          <a:p>
            <a:r>
              <a:rPr lang="en-US"/>
              <a:t>School of Computing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ABSTRACT</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342900" y="666433"/>
            <a:ext cx="8458200" cy="1200329"/>
          </a:xfrm>
          <a:prstGeom prst="rect">
            <a:avLst/>
          </a:prstGeom>
          <a:noFill/>
        </p:spPr>
        <p:txBody>
          <a:bodyPr wrap="square">
            <a:spAutoFit/>
          </a:bodyPr>
          <a:lstStyle/>
          <a:p>
            <a:pPr marL="1657350" marR="806450" indent="-285750" algn="just">
              <a:spcBef>
                <a:spcPts val="0"/>
              </a:spcBef>
              <a:spcAft>
                <a:spcPts val="0"/>
              </a:spcAft>
              <a:buFont typeface="Wingdings" panose="05000000000000000000" pitchFamily="2" charset="2"/>
              <a:buChar char="Ø"/>
            </a:pPr>
            <a:r>
              <a:rPr lang="en-US" dirty="0">
                <a:highlight>
                  <a:srgbClr val="FFFF00"/>
                </a:highlight>
                <a:latin typeface="Times New Roman" panose="02020603050405020304" pitchFamily="18" charset="0"/>
                <a:ea typeface="Arial" panose="020B0604020202020204" pitchFamily="34" charset="0"/>
                <a:cs typeface="Times New Roman" panose="02020603050405020304" pitchFamily="18" charset="0"/>
              </a:rPr>
              <a:t>Use Times New Roman Font</a:t>
            </a:r>
          </a:p>
          <a:p>
            <a:pPr marL="1657350" marR="806450" indent="-285750" algn="just">
              <a:spcBef>
                <a:spcPts val="0"/>
              </a:spcBef>
              <a:spcAft>
                <a:spcPts val="0"/>
              </a:spcAft>
              <a:buFont typeface="Wingdings" panose="05000000000000000000" pitchFamily="2" charset="2"/>
              <a:buChar char="Ø"/>
            </a:pPr>
            <a:r>
              <a:rPr lang="en-US" sz="1800" dirty="0">
                <a:effectLst/>
                <a:highlight>
                  <a:srgbClr val="FFFF00"/>
                </a:highlight>
                <a:latin typeface="Times New Roman" panose="02020603050405020304" pitchFamily="18" charset="0"/>
                <a:ea typeface="Arial" panose="020B0604020202020204" pitchFamily="34" charset="0"/>
                <a:cs typeface="Times New Roman" panose="02020603050405020304" pitchFamily="18" charset="0"/>
              </a:rPr>
              <a:t>Use bullets to specify points</a:t>
            </a:r>
          </a:p>
          <a:p>
            <a:pPr marL="1657350" marR="806450" indent="-285750" algn="just">
              <a:spcBef>
                <a:spcPts val="0"/>
              </a:spcBef>
              <a:spcAft>
                <a:spcPts val="0"/>
              </a:spcAft>
              <a:buFont typeface="Wingdings" panose="05000000000000000000" pitchFamily="2" charset="2"/>
              <a:buChar char="Ø"/>
            </a:pPr>
            <a:r>
              <a:rPr lang="en-US" dirty="0">
                <a:highlight>
                  <a:srgbClr val="FFFF00"/>
                </a:highlight>
                <a:latin typeface="Times New Roman" panose="02020603050405020304" pitchFamily="18" charset="0"/>
                <a:ea typeface="Arial" panose="020B0604020202020204" pitchFamily="34" charset="0"/>
                <a:cs typeface="Times New Roman" panose="02020603050405020304" pitchFamily="18" charset="0"/>
              </a:rPr>
              <a:t>Justify the alignment of your text</a:t>
            </a:r>
          </a:p>
          <a:p>
            <a:pPr marL="1657350" marR="806450" indent="-285750" algn="just">
              <a:spcBef>
                <a:spcPts val="0"/>
              </a:spcBef>
              <a:spcAft>
                <a:spcPts val="0"/>
              </a:spcAft>
              <a:buFont typeface="Wingdings" panose="05000000000000000000" pitchFamily="2" charset="2"/>
              <a:buChar char="Ø"/>
            </a:pPr>
            <a:r>
              <a:rPr lang="en-US" sz="1800" dirty="0">
                <a:effectLst/>
                <a:highlight>
                  <a:srgbClr val="FFFF00"/>
                </a:highlight>
                <a:latin typeface="Times New Roman" panose="02020603050405020304" pitchFamily="18" charset="0"/>
                <a:ea typeface="Arial" panose="020B0604020202020204" pitchFamily="34" charset="0"/>
                <a:cs typeface="Times New Roman" panose="02020603050405020304" pitchFamily="18" charset="0"/>
              </a:rPr>
              <a:t>Draw figures using draw.io</a:t>
            </a:r>
            <a:endParaRPr lang="en-IN" sz="1800" dirty="0">
              <a:effectLst/>
              <a:highlight>
                <a:srgbClr val="FFFF00"/>
              </a:highlight>
              <a:latin typeface="Times New Roman" panose="02020603050405020304" pitchFamily="18" charset="0"/>
              <a:ea typeface="Arial" panose="020B0604020202020204" pitchFamily="34" charset="0"/>
              <a:cs typeface="Times New Roman" panose="02020603050405020304" pitchFamily="18" charset="0"/>
            </a:endParaRPr>
          </a:p>
        </p:txBody>
      </p:sp>
      <p:sp>
        <p:nvSpPr>
          <p:cNvPr id="5" name="Date Placeholder 4">
            <a:extLst>
              <a:ext uri="{FF2B5EF4-FFF2-40B4-BE49-F238E27FC236}">
                <a16:creationId xmlns:a16="http://schemas.microsoft.com/office/drawing/2014/main" id="{11BA425C-8A81-076C-4EFE-2C422A9807CA}"/>
              </a:ext>
            </a:extLst>
          </p:cNvPr>
          <p:cNvSpPr>
            <a:spLocks noGrp="1"/>
          </p:cNvSpPr>
          <p:nvPr>
            <p:ph type="dt" sz="half" idx="10"/>
          </p:nvPr>
        </p:nvSpPr>
        <p:spPr/>
        <p:txBody>
          <a:bodyPr/>
          <a:lstStyle/>
          <a:p>
            <a:fld id="{4EBD132E-3FD4-4A54-AA88-DD6BBE63C42C}" type="datetime1">
              <a:rPr lang="en-US" smtClean="0"/>
              <a:t>2/16/2024</a:t>
            </a:fld>
            <a:endParaRPr lang="en-US"/>
          </a:p>
        </p:txBody>
      </p:sp>
      <p:sp>
        <p:nvSpPr>
          <p:cNvPr id="6" name="Footer Placeholder 5">
            <a:extLst>
              <a:ext uri="{FF2B5EF4-FFF2-40B4-BE49-F238E27FC236}">
                <a16:creationId xmlns:a16="http://schemas.microsoft.com/office/drawing/2014/main" id="{0D0FE259-5364-1CD5-51CE-41085204C693}"/>
              </a:ext>
            </a:extLst>
          </p:cNvPr>
          <p:cNvSpPr>
            <a:spLocks noGrp="1"/>
          </p:cNvSpPr>
          <p:nvPr>
            <p:ph type="ftr" sz="quarter" idx="11"/>
          </p:nvPr>
        </p:nvSpPr>
        <p:spPr/>
        <p:txBody>
          <a:bodyPr/>
          <a:lstStyle/>
          <a:p>
            <a:r>
              <a:rPr lang="en-US"/>
              <a:t>School of Computing</a:t>
            </a:r>
          </a:p>
        </p:txBody>
      </p:sp>
      <p:sp>
        <p:nvSpPr>
          <p:cNvPr id="2" name="TextBox 1">
            <a:extLst>
              <a:ext uri="{FF2B5EF4-FFF2-40B4-BE49-F238E27FC236}">
                <a16:creationId xmlns:a16="http://schemas.microsoft.com/office/drawing/2014/main" id="{8F92DF53-2406-5C41-CB1D-BA2FA3DAAE64}"/>
              </a:ext>
            </a:extLst>
          </p:cNvPr>
          <p:cNvSpPr txBox="1"/>
          <p:nvPr/>
        </p:nvSpPr>
        <p:spPr>
          <a:xfrm>
            <a:off x="228600" y="2133600"/>
            <a:ext cx="8763000"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today’s Contemporary political environments, determining public mood is essential to assessing voter sentiments and forecasting election results. This initiative uses Twitter data and sentiment analysis to provide insights on political elections. In order to ascertain the general sentiment among Twitter users, the project attempts to evaluate tweets pertaining to political candidates, parties, and problems by utilizing machine learning algorithms and natural language processing (NLP) techniques. The project aims to provide a thorough insight of public opinions towards different political entities and themes by gathering, preprocessing, and classifying tweets into favorable, negative, or neutral sentiments. The project's methodology includes using the Twitter API to collect data, preprocessing techniques including text normalization and sentiment labeling, and supervised machine learning models to classify sentiment.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617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INTRODUCTION</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5" name="Date Placeholder 4">
            <a:extLst>
              <a:ext uri="{FF2B5EF4-FFF2-40B4-BE49-F238E27FC236}">
                <a16:creationId xmlns:a16="http://schemas.microsoft.com/office/drawing/2014/main" id="{7FC0B5C2-D7A6-B518-3833-D1D299584350}"/>
              </a:ext>
            </a:extLst>
          </p:cNvPr>
          <p:cNvSpPr>
            <a:spLocks noGrp="1"/>
          </p:cNvSpPr>
          <p:nvPr>
            <p:ph type="dt" sz="half" idx="10"/>
          </p:nvPr>
        </p:nvSpPr>
        <p:spPr/>
        <p:txBody>
          <a:bodyPr/>
          <a:lstStyle/>
          <a:p>
            <a:fld id="{8D7F1BCB-5AB8-4BC2-ACB3-F6800F007033}" type="datetime1">
              <a:rPr lang="en-US" smtClean="0"/>
              <a:t>2/16/2024</a:t>
            </a:fld>
            <a:endParaRPr lang="en-US"/>
          </a:p>
        </p:txBody>
      </p:sp>
      <p:sp>
        <p:nvSpPr>
          <p:cNvPr id="6" name="Footer Placeholder 5">
            <a:extLst>
              <a:ext uri="{FF2B5EF4-FFF2-40B4-BE49-F238E27FC236}">
                <a16:creationId xmlns:a16="http://schemas.microsoft.com/office/drawing/2014/main" id="{857B32B1-D587-4006-6CFC-D3826964CCFA}"/>
              </a:ext>
            </a:extLst>
          </p:cNvPr>
          <p:cNvSpPr>
            <a:spLocks noGrp="1"/>
          </p:cNvSpPr>
          <p:nvPr>
            <p:ph type="ftr" sz="quarter" idx="11"/>
          </p:nvPr>
        </p:nvSpPr>
        <p:spPr/>
        <p:txBody>
          <a:bodyPr/>
          <a:lstStyle/>
          <a:p>
            <a:r>
              <a:rPr lang="en-US"/>
              <a:t>School of Computing</a:t>
            </a:r>
          </a:p>
        </p:txBody>
      </p:sp>
      <p:sp>
        <p:nvSpPr>
          <p:cNvPr id="7" name="TextBox 6">
            <a:extLst>
              <a:ext uri="{FF2B5EF4-FFF2-40B4-BE49-F238E27FC236}">
                <a16:creationId xmlns:a16="http://schemas.microsoft.com/office/drawing/2014/main" id="{410BC87C-3313-963E-74DA-255348F2918D}"/>
              </a:ext>
            </a:extLst>
          </p:cNvPr>
          <p:cNvSpPr txBox="1"/>
          <p:nvPr/>
        </p:nvSpPr>
        <p:spPr>
          <a:xfrm>
            <a:off x="762000" y="1066800"/>
            <a:ext cx="7010400" cy="4985980"/>
          </a:xfrm>
          <a:prstGeom prst="rect">
            <a:avLst/>
          </a:prstGeom>
          <a:noFill/>
        </p:spPr>
        <p:txBody>
          <a:bodyPr wrap="square">
            <a:spAutoFit/>
          </a:bodyPr>
          <a:lstStyle/>
          <a:p>
            <a:r>
              <a:rPr lang="en-US" sz="2000" dirty="0"/>
              <a:t>Social media's widespread use has completely changed the way political campaigns are run, giving candidates the opportunity to engage directly with voters and reach a larger audience. Because of its extensive use and real-time nature, Twitter provides a wealth of data for analyzing public opinion during elections. Researchers and political analysts can identify patterns, trends, and feelings in tweets that represent the electorate's overall mood. </a:t>
            </a:r>
            <a:br>
              <a:rPr lang="en-US" sz="2000" dirty="0"/>
            </a:br>
            <a:br>
              <a:rPr lang="en-US" sz="2000" dirty="0"/>
            </a:br>
            <a:r>
              <a:rPr lang="en-US" sz="2000" dirty="0"/>
              <a:t>As a branch of natural language processing (NLP), sentiment analysis is the automated extraction and evaluation of sentiments from textual input. Sentiment analysis of Twitter data allows academics to classify tweets as good, negative, or neutral in the context of political elections, giving insights into the general sentiment towards political entities and problems.</a:t>
            </a:r>
            <a:br>
              <a:rPr lang="en-US" dirty="0"/>
            </a:br>
            <a:endParaRPr lang="en-IN" dirty="0"/>
          </a:p>
        </p:txBody>
      </p:sp>
    </p:spTree>
    <p:extLst>
      <p:ext uri="{BB962C8B-B14F-4D97-AF65-F5344CB8AC3E}">
        <p14:creationId xmlns:p14="http://schemas.microsoft.com/office/powerpoint/2010/main" val="1822303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4B09E2-8D03-DB99-DB77-C950E2C7D451}"/>
              </a:ext>
            </a:extLst>
          </p:cNvPr>
          <p:cNvSpPr>
            <a:spLocks noGrp="1"/>
          </p:cNvSpPr>
          <p:nvPr>
            <p:ph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The goal of this project is to examine Twitter data pertaining to political elections using sentiment analysis techniques. Our goal is to learn more about how the public feels about political parties, politicians, and important issues by gathering and examining tweets. We hope to learn more about voter opinions and preferences, forecast electoral outcomes, and guide campaign strategy through this analysis.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We will go over the procedures for gathering data, preprocessing, sentiment analysis, and visualization in the parts that follow. We will also talk about how our findings might affect decision-makers, stakeholders, and political campaigns. The overall goal of this study is to show how useful sentiment analysis with Twitter data is in forming our perception of public opinion during political elections.</a:t>
            </a:r>
            <a:br>
              <a:rPr lang="en-US" dirty="0"/>
            </a:br>
            <a:endParaRPr lang="en-IN" dirty="0"/>
          </a:p>
        </p:txBody>
      </p:sp>
      <p:sp>
        <p:nvSpPr>
          <p:cNvPr id="4" name="Date Placeholder 3">
            <a:extLst>
              <a:ext uri="{FF2B5EF4-FFF2-40B4-BE49-F238E27FC236}">
                <a16:creationId xmlns:a16="http://schemas.microsoft.com/office/drawing/2014/main" id="{D1E4AD8F-4E31-FC2D-6E4D-03E10758BD71}"/>
              </a:ext>
            </a:extLst>
          </p:cNvPr>
          <p:cNvSpPr>
            <a:spLocks noGrp="1"/>
          </p:cNvSpPr>
          <p:nvPr>
            <p:ph type="dt" sz="half" idx="10"/>
          </p:nvPr>
        </p:nvSpPr>
        <p:spPr/>
        <p:txBody>
          <a:bodyPr/>
          <a:lstStyle/>
          <a:p>
            <a:fld id="{6A274F45-22AB-4319-8A40-36F8109F01B7}" type="datetime1">
              <a:rPr lang="en-US" smtClean="0"/>
              <a:t>2/16/2024</a:t>
            </a:fld>
            <a:endParaRPr lang="en-US"/>
          </a:p>
        </p:txBody>
      </p:sp>
      <p:sp>
        <p:nvSpPr>
          <p:cNvPr id="5" name="Footer Placeholder 4">
            <a:extLst>
              <a:ext uri="{FF2B5EF4-FFF2-40B4-BE49-F238E27FC236}">
                <a16:creationId xmlns:a16="http://schemas.microsoft.com/office/drawing/2014/main" id="{A22C1471-790A-2E9B-3A40-CE6B94BDB73A}"/>
              </a:ext>
            </a:extLst>
          </p:cNvPr>
          <p:cNvSpPr>
            <a:spLocks noGrp="1"/>
          </p:cNvSpPr>
          <p:nvPr>
            <p:ph type="ftr" sz="quarter" idx="11"/>
          </p:nvPr>
        </p:nvSpPr>
        <p:spPr/>
        <p:txBody>
          <a:bodyPr/>
          <a:lstStyle/>
          <a:p>
            <a:r>
              <a:rPr lang="en-US"/>
              <a:t>School of Computing</a:t>
            </a:r>
          </a:p>
        </p:txBody>
      </p:sp>
      <p:sp>
        <p:nvSpPr>
          <p:cNvPr id="6" name="TextBox 11">
            <a:extLst>
              <a:ext uri="{FF2B5EF4-FFF2-40B4-BE49-F238E27FC236}">
                <a16:creationId xmlns:a16="http://schemas.microsoft.com/office/drawing/2014/main" id="{C443B03C-E7E2-4B89-52DC-7427A829F413}"/>
              </a:ext>
            </a:extLst>
          </p:cNvPr>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852246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PROBLEM STATEMENT</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342900" y="666433"/>
            <a:ext cx="8458200" cy="2236510"/>
          </a:xfrm>
          <a:prstGeom prst="rect">
            <a:avLst/>
          </a:prstGeom>
          <a:noFill/>
        </p:spPr>
        <p:txBody>
          <a:bodyPr wrap="square">
            <a:spAutoFit/>
          </a:bodyPr>
          <a:lstStyle/>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b="1" dirty="0">
                <a:solidFill>
                  <a:srgbClr val="FF0066"/>
                </a:solidFill>
                <a:effectLst/>
                <a:latin typeface="Times New Roman" panose="02020603050405020304" pitchFamily="18" charset="0"/>
                <a:ea typeface="Arial" panose="020B0604020202020204" pitchFamily="34" charset="0"/>
              </a:rPr>
              <a:t>Specify problem number given by IBM</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b="1" dirty="0">
                <a:solidFill>
                  <a:srgbClr val="FF0066"/>
                </a:solidFill>
                <a:latin typeface="Times New Roman" panose="02020603050405020304" pitchFamily="18" charset="0"/>
                <a:ea typeface="Arial" panose="020B0604020202020204" pitchFamily="34" charset="0"/>
              </a:rPr>
              <a:t>Problem No : 37</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b="1" dirty="0">
                <a:solidFill>
                  <a:srgbClr val="FF0066"/>
                </a:solidFill>
                <a:effectLst/>
                <a:latin typeface="Times New Roman" panose="02020603050405020304" pitchFamily="18" charset="0"/>
                <a:ea typeface="Arial" panose="020B0604020202020204" pitchFamily="34" charset="0"/>
              </a:rPr>
              <a:t>Sentiment Analysis for Political Elections :</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b="1" dirty="0">
                <a:solidFill>
                  <a:srgbClr val="FF0066"/>
                </a:solidFill>
                <a:latin typeface="Times New Roman" panose="02020603050405020304" pitchFamily="18" charset="0"/>
                <a:ea typeface="Arial" panose="020B0604020202020204" pitchFamily="34" charset="0"/>
              </a:rPr>
              <a:t>Analyze Social Media Data to </a:t>
            </a:r>
            <a:r>
              <a:rPr lang="en-US" b="1" dirty="0" err="1">
                <a:solidFill>
                  <a:srgbClr val="FF0066"/>
                </a:solidFill>
                <a:latin typeface="Times New Roman" panose="02020603050405020304" pitchFamily="18" charset="0"/>
                <a:ea typeface="Arial" panose="020B0604020202020204" pitchFamily="34" charset="0"/>
              </a:rPr>
              <a:t>guage</a:t>
            </a:r>
            <a:r>
              <a:rPr lang="en-US" b="1" dirty="0">
                <a:solidFill>
                  <a:srgbClr val="FF0066"/>
                </a:solidFill>
                <a:latin typeface="Times New Roman" panose="02020603050405020304" pitchFamily="18" charset="0"/>
                <a:ea typeface="Arial" panose="020B0604020202020204" pitchFamily="34" charset="0"/>
              </a:rPr>
              <a:t> public sentiment during political elections</a:t>
            </a:r>
            <a:endParaRPr lang="en-US" sz="1800" b="1" dirty="0">
              <a:solidFill>
                <a:srgbClr val="FF0066"/>
              </a:solidFill>
              <a:effectLst/>
              <a:latin typeface="Times New Roman" panose="02020603050405020304" pitchFamily="18" charset="0"/>
              <a:ea typeface="Arial" panose="020B0604020202020204" pitchFamily="34"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p:txBody>
      </p:sp>
      <p:sp>
        <p:nvSpPr>
          <p:cNvPr id="5" name="Date Placeholder 4">
            <a:extLst>
              <a:ext uri="{FF2B5EF4-FFF2-40B4-BE49-F238E27FC236}">
                <a16:creationId xmlns:a16="http://schemas.microsoft.com/office/drawing/2014/main" id="{CBEF4683-B6FA-7AC7-DFAE-5A4D7E009352}"/>
              </a:ext>
            </a:extLst>
          </p:cNvPr>
          <p:cNvSpPr>
            <a:spLocks noGrp="1"/>
          </p:cNvSpPr>
          <p:nvPr>
            <p:ph type="dt" sz="half" idx="10"/>
          </p:nvPr>
        </p:nvSpPr>
        <p:spPr/>
        <p:txBody>
          <a:bodyPr/>
          <a:lstStyle/>
          <a:p>
            <a:fld id="{8DB97203-8CEB-4B0A-B4A7-E31E6FC339CE}" type="datetime1">
              <a:rPr lang="en-US" smtClean="0"/>
              <a:t>2/16/2024</a:t>
            </a:fld>
            <a:endParaRPr lang="en-US" dirty="0"/>
          </a:p>
        </p:txBody>
      </p:sp>
      <p:sp>
        <p:nvSpPr>
          <p:cNvPr id="6" name="Footer Placeholder 5">
            <a:extLst>
              <a:ext uri="{FF2B5EF4-FFF2-40B4-BE49-F238E27FC236}">
                <a16:creationId xmlns:a16="http://schemas.microsoft.com/office/drawing/2014/main" id="{E38F6F03-C2A0-81B8-CCF6-119C77DA6C97}"/>
              </a:ext>
            </a:extLst>
          </p:cNvPr>
          <p:cNvSpPr>
            <a:spLocks noGrp="1"/>
          </p:cNvSpPr>
          <p:nvPr>
            <p:ph type="ftr" sz="quarter" idx="11"/>
          </p:nvPr>
        </p:nvSpPr>
        <p:spPr/>
        <p:txBody>
          <a:bodyPr/>
          <a:lstStyle/>
          <a:p>
            <a:r>
              <a:rPr lang="en-US"/>
              <a:t>School of Computing</a:t>
            </a:r>
          </a:p>
        </p:txBody>
      </p:sp>
    </p:spTree>
    <p:extLst>
      <p:ext uri="{BB962C8B-B14F-4D97-AF65-F5344CB8AC3E}">
        <p14:creationId xmlns:p14="http://schemas.microsoft.com/office/powerpoint/2010/main" val="3384299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OBJECTIVES</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342900" y="666433"/>
            <a:ext cx="8458200" cy="836126"/>
          </a:xfrm>
          <a:prstGeom prst="rect">
            <a:avLst/>
          </a:prstGeom>
          <a:noFill/>
        </p:spPr>
        <p:txBody>
          <a:bodyPr wrap="square">
            <a:spAutoFit/>
          </a:bodyPr>
          <a:lstStyle/>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b="1" dirty="0">
                <a:solidFill>
                  <a:srgbClr val="FF0066"/>
                </a:solidFill>
                <a:effectLst/>
                <a:latin typeface="Times New Roman" panose="02020603050405020304" pitchFamily="18" charset="0"/>
                <a:ea typeface="Arial" panose="020B0604020202020204" pitchFamily="34" charset="0"/>
              </a:rPr>
              <a:t>Specify objectives as points(using bullet points)</a:t>
            </a: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p:txBody>
      </p:sp>
      <p:sp>
        <p:nvSpPr>
          <p:cNvPr id="5" name="Date Placeholder 4">
            <a:extLst>
              <a:ext uri="{FF2B5EF4-FFF2-40B4-BE49-F238E27FC236}">
                <a16:creationId xmlns:a16="http://schemas.microsoft.com/office/drawing/2014/main" id="{FF90B2BE-4D7E-AC02-5306-00435FA8F593}"/>
              </a:ext>
            </a:extLst>
          </p:cNvPr>
          <p:cNvSpPr>
            <a:spLocks noGrp="1"/>
          </p:cNvSpPr>
          <p:nvPr>
            <p:ph type="dt" sz="half" idx="10"/>
          </p:nvPr>
        </p:nvSpPr>
        <p:spPr/>
        <p:txBody>
          <a:bodyPr/>
          <a:lstStyle/>
          <a:p>
            <a:fld id="{1A263B89-FC14-4914-B86E-C9D147DA4C63}" type="datetime1">
              <a:rPr lang="en-US" smtClean="0"/>
              <a:t>2/16/2024</a:t>
            </a:fld>
            <a:endParaRPr lang="en-US"/>
          </a:p>
        </p:txBody>
      </p:sp>
      <p:sp>
        <p:nvSpPr>
          <p:cNvPr id="6" name="Footer Placeholder 5">
            <a:extLst>
              <a:ext uri="{FF2B5EF4-FFF2-40B4-BE49-F238E27FC236}">
                <a16:creationId xmlns:a16="http://schemas.microsoft.com/office/drawing/2014/main" id="{8EFB74AD-86DD-D9B6-336E-B519994EC1D2}"/>
              </a:ext>
            </a:extLst>
          </p:cNvPr>
          <p:cNvSpPr>
            <a:spLocks noGrp="1"/>
          </p:cNvSpPr>
          <p:nvPr>
            <p:ph type="ftr" sz="quarter" idx="11"/>
          </p:nvPr>
        </p:nvSpPr>
        <p:spPr/>
        <p:txBody>
          <a:bodyPr/>
          <a:lstStyle/>
          <a:p>
            <a:r>
              <a:rPr lang="en-US"/>
              <a:t>School of Computing</a:t>
            </a:r>
          </a:p>
        </p:txBody>
      </p:sp>
      <p:sp>
        <p:nvSpPr>
          <p:cNvPr id="7" name="TextBox 6">
            <a:extLst>
              <a:ext uri="{FF2B5EF4-FFF2-40B4-BE49-F238E27FC236}">
                <a16:creationId xmlns:a16="http://schemas.microsoft.com/office/drawing/2014/main" id="{F14AF23D-3248-7E13-9E82-687DAC320CB5}"/>
              </a:ext>
            </a:extLst>
          </p:cNvPr>
          <p:cNvSpPr txBox="1"/>
          <p:nvPr/>
        </p:nvSpPr>
        <p:spPr>
          <a:xfrm>
            <a:off x="609600" y="1502560"/>
            <a:ext cx="6983360" cy="4401205"/>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*Recognize Public Perception: </a:t>
            </a:r>
          </a:p>
          <a:p>
            <a:r>
              <a:rPr lang="en-US" sz="2000" dirty="0">
                <a:latin typeface="Times New Roman" panose="02020603050405020304" pitchFamily="18" charset="0"/>
                <a:cs typeface="Times New Roman" panose="02020603050405020304" pitchFamily="18" charset="0"/>
              </a:rPr>
              <a:t>Learn about the general attitude that Twitter users have toward political parties, politicians, and issues in the run-up to elections.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*Predict Electoral Outcomes: </a:t>
            </a:r>
          </a:p>
          <a:p>
            <a:r>
              <a:rPr lang="en-US" sz="2000" dirty="0">
                <a:latin typeface="Times New Roman" panose="02020603050405020304" pitchFamily="18" charset="0"/>
                <a:cs typeface="Times New Roman" panose="02020603050405020304" pitchFamily="18" charset="0"/>
              </a:rPr>
              <a:t>By evaluating the public's opinion and popularity of various political bodies, sentiment analysis data can be used to forecast electoral outcomes.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*Track Trends and Dynamics:</a:t>
            </a:r>
          </a:p>
          <a:p>
            <a:r>
              <a:rPr lang="en-US" sz="2000" dirty="0">
                <a:latin typeface="Times New Roman" panose="02020603050405020304" pitchFamily="18" charset="0"/>
                <a:cs typeface="Times New Roman" panose="02020603050405020304" pitchFamily="18" charset="0"/>
              </a:rPr>
              <a:t> Keep an eye on how public opinion is changing over time, particularly how people's attitudes toward particular politicians or issues are changing, and adjust your campaign strategies accordingly.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2917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78290D-0C37-8068-4511-73474C3E4CC9}"/>
              </a:ext>
            </a:extLst>
          </p:cNvPr>
          <p:cNvSpPr>
            <a:spLocks noGrp="1"/>
          </p:cNvSpPr>
          <p:nvPr>
            <p:ph idx="1"/>
          </p:nvPr>
        </p:nvSpPr>
        <p:spPr/>
        <p:txBody>
          <a:bodyPr>
            <a:normAutofit lnSpcReduction="10000"/>
          </a:bodyPr>
          <a:lstStyle/>
          <a:p>
            <a:r>
              <a:rPr lang="en-US" sz="2800" dirty="0">
                <a:latin typeface="Times New Roman" panose="02020603050405020304" pitchFamily="18" charset="0"/>
                <a:cs typeface="Times New Roman" panose="02020603050405020304" pitchFamily="18" charset="0"/>
              </a:rPr>
              <a:t>Enable political campaigns and stakeholders to make informed decisions about their messaging, targeting, and campaign strategies by giving them actionable information derived from public sentiment analysis.</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Determine Important topics: Determine important topics and worries influencing public conversation on Twitter during elections to assist political players in setting priorities for their messaging and suggested policies.</a:t>
            </a:r>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D956A90-2B03-30BF-4B0C-D3B202EBFF60}"/>
              </a:ext>
            </a:extLst>
          </p:cNvPr>
          <p:cNvSpPr>
            <a:spLocks noGrp="1"/>
          </p:cNvSpPr>
          <p:nvPr>
            <p:ph type="dt" sz="half" idx="10"/>
          </p:nvPr>
        </p:nvSpPr>
        <p:spPr/>
        <p:txBody>
          <a:bodyPr/>
          <a:lstStyle/>
          <a:p>
            <a:fld id="{6A274F45-22AB-4319-8A40-36F8109F01B7}" type="datetime1">
              <a:rPr lang="en-US" smtClean="0"/>
              <a:t>2/16/2024</a:t>
            </a:fld>
            <a:endParaRPr lang="en-US"/>
          </a:p>
        </p:txBody>
      </p:sp>
      <p:sp>
        <p:nvSpPr>
          <p:cNvPr id="5" name="Footer Placeholder 4">
            <a:extLst>
              <a:ext uri="{FF2B5EF4-FFF2-40B4-BE49-F238E27FC236}">
                <a16:creationId xmlns:a16="http://schemas.microsoft.com/office/drawing/2014/main" id="{9B1C3319-4709-6C5F-C68D-7A562ED793B5}"/>
              </a:ext>
            </a:extLst>
          </p:cNvPr>
          <p:cNvSpPr>
            <a:spLocks noGrp="1"/>
          </p:cNvSpPr>
          <p:nvPr>
            <p:ph type="ftr" sz="quarter" idx="11"/>
          </p:nvPr>
        </p:nvSpPr>
        <p:spPr/>
        <p:txBody>
          <a:bodyPr/>
          <a:lstStyle/>
          <a:p>
            <a:r>
              <a:rPr lang="en-US"/>
              <a:t>School of Computing</a:t>
            </a:r>
          </a:p>
        </p:txBody>
      </p:sp>
      <p:sp>
        <p:nvSpPr>
          <p:cNvPr id="6" name="TextBox 11">
            <a:extLst>
              <a:ext uri="{FF2B5EF4-FFF2-40B4-BE49-F238E27FC236}">
                <a16:creationId xmlns:a16="http://schemas.microsoft.com/office/drawing/2014/main" id="{DE479F2B-7BAD-F349-38DA-B98C5E5FCA65}"/>
              </a:ext>
            </a:extLst>
          </p:cNvPr>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3853766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headEnd/>
            <a:tailEnd/>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LITERATURE SURVEY</a:t>
            </a:r>
          </a:p>
        </p:txBody>
      </p:sp>
      <p:pic>
        <p:nvPicPr>
          <p:cNvPr id="3" name="Picture 5" descr="F:\To CEO Sir\MBU FINAL DOCUMENT-Sept 2021\MBU Logo.jpg">
            <a:extLst>
              <a:ext uri="{FF2B5EF4-FFF2-40B4-BE49-F238E27FC236}">
                <a16:creationId xmlns:a16="http://schemas.microsoft.com/office/drawing/2014/main" id="{1D0B1D3D-D9E5-F364-E55D-66E155699D84}"/>
              </a:ext>
            </a:extLst>
          </p:cNvPr>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a:extLst>
              <a:ext uri="{FF2B5EF4-FFF2-40B4-BE49-F238E27FC236}">
                <a16:creationId xmlns:a16="http://schemas.microsoft.com/office/drawing/2014/main" id="{B2C57ED2-51A0-7BF3-1210-466B47B055D2}"/>
              </a:ext>
            </a:extLst>
          </p:cNvPr>
          <p:cNvSpPr txBox="1"/>
          <p:nvPr/>
        </p:nvSpPr>
        <p:spPr>
          <a:xfrm>
            <a:off x="342900" y="666433"/>
            <a:ext cx="8458200" cy="1908215"/>
          </a:xfrm>
          <a:prstGeom prst="rect">
            <a:avLst/>
          </a:prstGeom>
          <a:noFill/>
        </p:spPr>
        <p:txBody>
          <a:bodyPr wrap="square">
            <a:spAutoFit/>
          </a:bodyPr>
          <a:lstStyle/>
          <a:p>
            <a:pPr marL="298450" indent="-285750" algn="just">
              <a:lnSpc>
                <a:spcPct val="100000"/>
              </a:lnSpc>
              <a:spcBef>
                <a:spcPts val="425"/>
              </a:spcBef>
              <a:buClr>
                <a:srgbClr val="339933"/>
              </a:buClr>
              <a:buFont typeface="Wingdings" panose="05000000000000000000" pitchFamily="2" charset="2"/>
              <a:buChar char="Ø"/>
              <a:tabLst>
                <a:tab pos="355600" algn="l"/>
              </a:tabLst>
            </a:pPr>
            <a:r>
              <a:rPr lang="en-IN" dirty="0">
                <a:highlight>
                  <a:srgbClr val="FFFF00"/>
                </a:highlight>
              </a:rPr>
              <a:t>Note: Specify links for datasets if available. Mention </a:t>
            </a:r>
            <a:r>
              <a:rPr lang="en-IN" dirty="0" err="1">
                <a:highlight>
                  <a:srgbClr val="FFFF00"/>
                </a:highlight>
              </a:rPr>
              <a:t>atleast</a:t>
            </a:r>
            <a:r>
              <a:rPr lang="en-IN" dirty="0">
                <a:highlight>
                  <a:srgbClr val="FFFF00"/>
                </a:highlight>
              </a:rPr>
              <a:t> 10 references. First reference should be your base paper. You can include more than 1 base paper as reference)</a:t>
            </a: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p:txBody>
      </p:sp>
      <p:sp>
        <p:nvSpPr>
          <p:cNvPr id="5" name="Date Placeholder 4">
            <a:extLst>
              <a:ext uri="{FF2B5EF4-FFF2-40B4-BE49-F238E27FC236}">
                <a16:creationId xmlns:a16="http://schemas.microsoft.com/office/drawing/2014/main" id="{7E08B86B-7B3A-5B98-4C10-BCE59528921F}"/>
              </a:ext>
            </a:extLst>
          </p:cNvPr>
          <p:cNvSpPr>
            <a:spLocks noGrp="1"/>
          </p:cNvSpPr>
          <p:nvPr>
            <p:ph type="dt" sz="half" idx="10"/>
          </p:nvPr>
        </p:nvSpPr>
        <p:spPr/>
        <p:txBody>
          <a:bodyPr/>
          <a:lstStyle/>
          <a:p>
            <a:fld id="{85CE2D40-CD06-4545-8548-B9F0BAD04A4D}" type="datetime1">
              <a:rPr lang="en-US" smtClean="0"/>
              <a:t>2/16/2024</a:t>
            </a:fld>
            <a:endParaRPr lang="en-US"/>
          </a:p>
        </p:txBody>
      </p:sp>
      <p:graphicFrame>
        <p:nvGraphicFramePr>
          <p:cNvPr id="9" name="Table 8">
            <a:extLst>
              <a:ext uri="{FF2B5EF4-FFF2-40B4-BE49-F238E27FC236}">
                <a16:creationId xmlns:a16="http://schemas.microsoft.com/office/drawing/2014/main" id="{EFF9028A-CCC1-DC5D-8CC5-FF0F7B10CEC2}"/>
              </a:ext>
            </a:extLst>
          </p:cNvPr>
          <p:cNvGraphicFramePr>
            <a:graphicFrameLocks noGrp="1"/>
          </p:cNvGraphicFramePr>
          <p:nvPr>
            <p:extLst>
              <p:ext uri="{D42A27DB-BD31-4B8C-83A1-F6EECF244321}">
                <p14:modId xmlns:p14="http://schemas.microsoft.com/office/powerpoint/2010/main" val="1050533288"/>
              </p:ext>
            </p:extLst>
          </p:nvPr>
        </p:nvGraphicFramePr>
        <p:xfrm>
          <a:off x="457200" y="1600200"/>
          <a:ext cx="7772400" cy="51206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313179281"/>
                    </a:ext>
                  </a:extLst>
                </a:gridCol>
                <a:gridCol w="1828800">
                  <a:extLst>
                    <a:ext uri="{9D8B030D-6E8A-4147-A177-3AD203B41FA5}">
                      <a16:colId xmlns:a16="http://schemas.microsoft.com/office/drawing/2014/main" val="1436082925"/>
                    </a:ext>
                  </a:extLst>
                </a:gridCol>
                <a:gridCol w="1295400">
                  <a:extLst>
                    <a:ext uri="{9D8B030D-6E8A-4147-A177-3AD203B41FA5}">
                      <a16:colId xmlns:a16="http://schemas.microsoft.com/office/drawing/2014/main" val="2390430231"/>
                    </a:ext>
                  </a:extLst>
                </a:gridCol>
                <a:gridCol w="1219200">
                  <a:extLst>
                    <a:ext uri="{9D8B030D-6E8A-4147-A177-3AD203B41FA5}">
                      <a16:colId xmlns:a16="http://schemas.microsoft.com/office/drawing/2014/main" val="2154887773"/>
                    </a:ext>
                  </a:extLst>
                </a:gridCol>
                <a:gridCol w="1371600">
                  <a:extLst>
                    <a:ext uri="{9D8B030D-6E8A-4147-A177-3AD203B41FA5}">
                      <a16:colId xmlns:a16="http://schemas.microsoft.com/office/drawing/2014/main" val="2188188010"/>
                    </a:ext>
                  </a:extLst>
                </a:gridCol>
                <a:gridCol w="1295400">
                  <a:extLst>
                    <a:ext uri="{9D8B030D-6E8A-4147-A177-3AD203B41FA5}">
                      <a16:colId xmlns:a16="http://schemas.microsoft.com/office/drawing/2014/main" val="2556736435"/>
                    </a:ext>
                  </a:extLst>
                </a:gridCol>
              </a:tblGrid>
              <a:tr h="370840">
                <a:tc>
                  <a:txBody>
                    <a:bodyPr/>
                    <a:lstStyle/>
                    <a:p>
                      <a:endParaRPr lang="en-IN" dirty="0" err="1"/>
                    </a:p>
                  </a:txBody>
                  <a:tcPr/>
                </a:tc>
                <a:tc>
                  <a:txBody>
                    <a:bodyPr/>
                    <a:lstStyle/>
                    <a:p>
                      <a:r>
                        <a:rPr lang="en-IN" dirty="0"/>
                        <a:t>Paper Title</a:t>
                      </a:r>
                    </a:p>
                  </a:txBody>
                  <a:tcPr/>
                </a:tc>
                <a:tc>
                  <a:txBody>
                    <a:bodyPr/>
                    <a:lstStyle/>
                    <a:p>
                      <a:r>
                        <a:rPr lang="en-IN" dirty="0"/>
                        <a:t>Journal / Conference details</a:t>
                      </a:r>
                    </a:p>
                  </a:txBody>
                  <a:tcPr/>
                </a:tc>
                <a:tc>
                  <a:txBody>
                    <a:bodyPr/>
                    <a:lstStyle/>
                    <a:p>
                      <a:r>
                        <a:rPr lang="en-IN" dirty="0"/>
                        <a:t>Methods Proposed</a:t>
                      </a:r>
                    </a:p>
                  </a:txBody>
                  <a:tcPr/>
                </a:tc>
                <a:tc>
                  <a:txBody>
                    <a:bodyPr/>
                    <a:lstStyle/>
                    <a:p>
                      <a:r>
                        <a:rPr lang="en-IN" dirty="0"/>
                        <a:t>Datasets Used</a:t>
                      </a:r>
                    </a:p>
                  </a:txBody>
                  <a:tcPr/>
                </a:tc>
                <a:tc>
                  <a:txBody>
                    <a:bodyPr/>
                    <a:lstStyle/>
                    <a:p>
                      <a:r>
                        <a:rPr lang="en-IN" dirty="0"/>
                        <a:t>Limitations</a:t>
                      </a:r>
                    </a:p>
                  </a:txBody>
                  <a:tcPr/>
                </a:tc>
                <a:extLst>
                  <a:ext uri="{0D108BD9-81ED-4DB2-BD59-A6C34878D82A}">
                    <a16:rowId xmlns:a16="http://schemas.microsoft.com/office/drawing/2014/main" val="1896093890"/>
                  </a:ext>
                </a:extLst>
              </a:tr>
              <a:tr h="370840">
                <a:tc>
                  <a:txBody>
                    <a:bodyPr/>
                    <a:lstStyle/>
                    <a:p>
                      <a:r>
                        <a:rPr lang="en-IN" dirty="0">
                          <a:highlight>
                            <a:srgbClr val="FFFF00"/>
                          </a:highlight>
                        </a:rPr>
                        <a:t>1.</a:t>
                      </a:r>
                    </a:p>
                  </a:txBody>
                  <a:tcPr/>
                </a:tc>
                <a:tc>
                  <a:txBody>
                    <a:bodyPr/>
                    <a:lstStyle/>
                    <a:p>
                      <a:r>
                        <a:rPr lang="en-US" sz="1800" kern="1200" dirty="0">
                          <a:solidFill>
                            <a:schemeClr val="dk1"/>
                          </a:solidFill>
                          <a:effectLst/>
                          <a:highlight>
                            <a:srgbClr val="FFFF00"/>
                          </a:highlight>
                          <a:latin typeface="+mn-lt"/>
                          <a:ea typeface="+mn-ea"/>
                          <a:cs typeface="+mn-cs"/>
                        </a:rPr>
                        <a:t>Biden vs Trump: Modeling US General Elections </a:t>
                      </a:r>
                      <a:endParaRPr lang="en-US" dirty="0">
                        <a:highlight>
                          <a:srgbClr val="FFFF00"/>
                        </a:highlight>
                      </a:endParaRPr>
                    </a:p>
                    <a:p>
                      <a:r>
                        <a:rPr lang="en-US" sz="1800" kern="1200" dirty="0">
                          <a:solidFill>
                            <a:schemeClr val="dk1"/>
                          </a:solidFill>
                          <a:effectLst/>
                          <a:highlight>
                            <a:srgbClr val="FFFF00"/>
                          </a:highlight>
                          <a:latin typeface="+mn-lt"/>
                          <a:ea typeface="+mn-ea"/>
                          <a:cs typeface="+mn-cs"/>
                        </a:rPr>
                        <a:t>Using BERT Language Model </a:t>
                      </a:r>
                      <a:endParaRPr lang="en-IN" dirty="0">
                        <a:highlight>
                          <a:srgbClr val="FFFF00"/>
                        </a:highlight>
                      </a:endParaRPr>
                    </a:p>
                  </a:txBody>
                  <a:tcPr/>
                </a:tc>
                <a:tc>
                  <a:txBody>
                    <a:bodyPr/>
                    <a:lstStyle/>
                    <a:p>
                      <a:r>
                        <a:rPr lang="en-US" sz="1800" kern="1200" dirty="0">
                          <a:solidFill>
                            <a:schemeClr val="dk1"/>
                          </a:solidFill>
                          <a:effectLst/>
                          <a:highlight>
                            <a:srgbClr val="FFFF00"/>
                          </a:highlight>
                          <a:latin typeface="+mn-lt"/>
                          <a:ea typeface="+mn-ea"/>
                          <a:cs typeface="+mn-cs"/>
                        </a:rPr>
                        <a:t>In Machine Learning for Healthcare Conference </a:t>
                      </a:r>
                      <a:endParaRPr lang="en-IN" dirty="0">
                        <a:highlight>
                          <a:srgbClr val="FFFF00"/>
                        </a:highlight>
                      </a:endParaRPr>
                    </a:p>
                  </a:txBody>
                  <a:tcPr/>
                </a:tc>
                <a:tc>
                  <a:txBody>
                    <a:bodyPr/>
                    <a:lstStyle/>
                    <a:p>
                      <a:r>
                        <a:rPr lang="en-IN" sz="1800" kern="1200" dirty="0">
                          <a:solidFill>
                            <a:schemeClr val="dk1"/>
                          </a:solidFill>
                          <a:effectLst/>
                          <a:latin typeface="+mn-lt"/>
                          <a:ea typeface="+mn-ea"/>
                          <a:cs typeface="+mn-cs"/>
                        </a:rPr>
                        <a:t>LSTM and BERT model</a:t>
                      </a:r>
                      <a:endParaRPr lang="en-IN" dirty="0"/>
                    </a:p>
                  </a:txBody>
                  <a:tcPr/>
                </a:tc>
                <a:tc>
                  <a:txBody>
                    <a:bodyPr/>
                    <a:lstStyle/>
                    <a:p>
                      <a:r>
                        <a:rPr lang="en-IN" sz="1800" kern="1200" dirty="0">
                          <a:solidFill>
                            <a:schemeClr val="dk1"/>
                          </a:solidFill>
                          <a:effectLst/>
                          <a:latin typeface="+mn-lt"/>
                          <a:ea typeface="+mn-ea"/>
                          <a:cs typeface="+mn-cs"/>
                        </a:rPr>
                        <a:t>IMDB dataset</a:t>
                      </a:r>
                      <a:endParaRPr lang="en-IN" dirty="0"/>
                    </a:p>
                  </a:txBody>
                  <a:tcPr/>
                </a:tc>
                <a:tc>
                  <a:txBody>
                    <a:bodyPr/>
                    <a:lstStyle/>
                    <a:p>
                      <a:r>
                        <a:rPr lang="en-US" sz="1800" kern="1200" dirty="0">
                          <a:solidFill>
                            <a:schemeClr val="dk1"/>
                          </a:solidFill>
                          <a:effectLst/>
                          <a:latin typeface="+mn-lt"/>
                          <a:ea typeface="+mn-ea"/>
                          <a:cs typeface="+mn-cs"/>
                        </a:rPr>
                        <a:t>Can be expanded this study by detailed geo</a:t>
                      </a:r>
                      <a:endParaRPr lang="en-US" dirty="0"/>
                    </a:p>
                    <a:p>
                      <a:r>
                        <a:rPr lang="en-US" sz="1800" kern="1200" dirty="0">
                          <a:solidFill>
                            <a:schemeClr val="dk1"/>
                          </a:solidFill>
                          <a:effectLst/>
                          <a:latin typeface="+mn-lt"/>
                          <a:ea typeface="+mn-ea"/>
                          <a:cs typeface="+mn-cs"/>
                        </a:rPr>
                        <a:t>location analyses, which can significantly increase the num</a:t>
                      </a:r>
                      <a:endParaRPr lang="en-US" dirty="0"/>
                    </a:p>
                    <a:p>
                      <a:r>
                        <a:rPr lang="en-US" sz="1800" kern="1200" dirty="0" err="1">
                          <a:solidFill>
                            <a:schemeClr val="dk1"/>
                          </a:solidFill>
                          <a:effectLst/>
                          <a:latin typeface="+mn-lt"/>
                          <a:ea typeface="+mn-ea"/>
                          <a:cs typeface="+mn-cs"/>
                        </a:rPr>
                        <a:t>ber</a:t>
                      </a:r>
                      <a:r>
                        <a:rPr lang="en-US" sz="1800" kern="1200" dirty="0">
                          <a:solidFill>
                            <a:schemeClr val="dk1"/>
                          </a:solidFill>
                          <a:effectLst/>
                          <a:latin typeface="+mn-lt"/>
                          <a:ea typeface="+mn-ea"/>
                          <a:cs typeface="+mn-cs"/>
                        </a:rPr>
                        <a:t> of tweets for the given states</a:t>
                      </a:r>
                      <a:endParaRPr lang="en-IN" dirty="0"/>
                    </a:p>
                  </a:txBody>
                  <a:tcPr/>
                </a:tc>
                <a:extLst>
                  <a:ext uri="{0D108BD9-81ED-4DB2-BD59-A6C34878D82A}">
                    <a16:rowId xmlns:a16="http://schemas.microsoft.com/office/drawing/2014/main" val="822171308"/>
                  </a:ext>
                </a:extLst>
              </a:tr>
            </a:tbl>
          </a:graphicData>
        </a:graphic>
      </p:graphicFrame>
      <p:sp>
        <p:nvSpPr>
          <p:cNvPr id="6" name="Footer Placeholder 5">
            <a:extLst>
              <a:ext uri="{FF2B5EF4-FFF2-40B4-BE49-F238E27FC236}">
                <a16:creationId xmlns:a16="http://schemas.microsoft.com/office/drawing/2014/main" id="{32FE6DFD-0667-5870-F60C-10A0A8075CE0}"/>
              </a:ext>
            </a:extLst>
          </p:cNvPr>
          <p:cNvSpPr>
            <a:spLocks noGrp="1"/>
          </p:cNvSpPr>
          <p:nvPr>
            <p:ph type="ftr" sz="quarter" idx="11"/>
          </p:nvPr>
        </p:nvSpPr>
        <p:spPr/>
        <p:txBody>
          <a:bodyPr/>
          <a:lstStyle/>
          <a:p>
            <a:r>
              <a:rPr lang="en-US"/>
              <a:t>School of Computing</a:t>
            </a:r>
          </a:p>
        </p:txBody>
      </p:sp>
    </p:spTree>
    <p:extLst>
      <p:ext uri="{BB962C8B-B14F-4D97-AF65-F5344CB8AC3E}">
        <p14:creationId xmlns:p14="http://schemas.microsoft.com/office/powerpoint/2010/main" val="2029739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2240</TotalTime>
  <Words>2078</Words>
  <Application>Microsoft Office PowerPoint</Application>
  <PresentationFormat>On-screen Show (4:3)</PresentationFormat>
  <Paragraphs>295</Paragraphs>
  <Slides>22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22</vt:i4>
      </vt:variant>
    </vt:vector>
  </HeadingPairs>
  <TitlesOfParts>
    <vt:vector size="36" baseType="lpstr">
      <vt:lpstr>Arial</vt:lpstr>
      <vt:lpstr>Berlin Sans FB</vt:lpstr>
      <vt:lpstr>Calibri</vt:lpstr>
      <vt:lpstr>FormataOTFCond-Md</vt:lpstr>
      <vt:lpstr>FormataOTFMd</vt:lpstr>
      <vt:lpstr>Georgia</vt:lpstr>
      <vt:lpstr>Google Sans</vt:lpstr>
      <vt:lpstr>Segoe UI</vt:lpstr>
      <vt:lpstr>Tahoma</vt:lpstr>
      <vt:lpstr>Times New Roman</vt:lpstr>
      <vt:lpstr>TimesLTStd-Italic</vt:lpstr>
      <vt:lpstr>TimesLTStd-Roman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SVECIT</dc:creator>
  <cp:lastModifiedBy>Vinay Ravuri</cp:lastModifiedBy>
  <cp:revision>69</cp:revision>
  <dcterms:created xsi:type="dcterms:W3CDTF">2006-08-16T00:00:00Z</dcterms:created>
  <dcterms:modified xsi:type="dcterms:W3CDTF">2024-02-16T09:56:08Z</dcterms:modified>
</cp:coreProperties>
</file>