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3" r:id="rId9"/>
    <p:sldId id="264" r:id="rId10"/>
    <p:sldId id="265"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VS" userId="25283beb89995661" providerId="LiveId" clId="{B96287C4-D92E-4625-92F7-429E212993AD}"/>
    <pc:docChg chg="undo custSel modSld">
      <pc:chgData name="VINAY VS" userId="25283beb89995661" providerId="LiveId" clId="{B96287C4-D92E-4625-92F7-429E212993AD}" dt="2023-12-01T04:00:45.692" v="41" actId="20577"/>
      <pc:docMkLst>
        <pc:docMk/>
      </pc:docMkLst>
      <pc:sldChg chg="modSp mod">
        <pc:chgData name="VINAY VS" userId="25283beb89995661" providerId="LiveId" clId="{B96287C4-D92E-4625-92F7-429E212993AD}" dt="2023-12-01T03:59:28.741" v="4" actId="20577"/>
        <pc:sldMkLst>
          <pc:docMk/>
          <pc:sldMk cId="2314944744" sldId="261"/>
        </pc:sldMkLst>
        <pc:spChg chg="mod">
          <ac:chgData name="VINAY VS" userId="25283beb89995661" providerId="LiveId" clId="{B96287C4-D92E-4625-92F7-429E212993AD}" dt="2023-12-01T03:59:28.741" v="4" actId="20577"/>
          <ac:spMkLst>
            <pc:docMk/>
            <pc:sldMk cId="2314944744" sldId="261"/>
            <ac:spMk id="5" creationId="{4750B5F2-55B2-4AB2-0E16-CE5455845F47}"/>
          </ac:spMkLst>
        </pc:spChg>
      </pc:sldChg>
      <pc:sldChg chg="modSp mod">
        <pc:chgData name="VINAY VS" userId="25283beb89995661" providerId="LiveId" clId="{B96287C4-D92E-4625-92F7-429E212993AD}" dt="2023-12-01T04:00:45.692" v="41" actId="20577"/>
        <pc:sldMkLst>
          <pc:docMk/>
          <pc:sldMk cId="1923928155" sldId="263"/>
        </pc:sldMkLst>
        <pc:spChg chg="mod">
          <ac:chgData name="VINAY VS" userId="25283beb89995661" providerId="LiveId" clId="{B96287C4-D92E-4625-92F7-429E212993AD}" dt="2023-12-01T04:00:45.692" v="41" actId="20577"/>
          <ac:spMkLst>
            <pc:docMk/>
            <pc:sldMk cId="1923928155"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01/12/2023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01/12/2023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01/12/2023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01/12/2023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a:t>
            </a:r>
            <a:r>
              <a:rPr lang="en-US" b="1" dirty="0">
                <a:effectLst/>
                <a:latin typeface="Times New Roman" panose="02020603050405020304" pitchFamily="18" charset="0"/>
                <a:ea typeface="Times New Roman" panose="02020603050405020304" pitchFamily="18" charset="0"/>
              </a:rPr>
              <a:t>Forecasting Commodity Prices</a:t>
            </a:r>
            <a:br>
              <a:rPr lang="en-US" sz="1800" dirty="0">
                <a:effectLst/>
                <a:latin typeface="Times New Roman" panose="02020603050405020304" pitchFamily="18" charset="0"/>
                <a:ea typeface="Times New Roman" panose="02020603050405020304" pitchFamily="18" charset="0"/>
              </a:rPr>
            </a:br>
            <a:endParaRPr lang="en-GB" dirty="0"/>
          </a:p>
        </p:txBody>
      </p:sp>
      <p:sp>
        <p:nvSpPr>
          <p:cNvPr id="3" name="Subtitle 2"/>
          <p:cNvSpPr>
            <a:spLocks noGrp="1"/>
          </p:cNvSpPr>
          <p:nvPr>
            <p:ph type="subTitle" idx="1"/>
          </p:nvPr>
        </p:nvSpPr>
        <p:spPr>
          <a:xfrm>
            <a:off x="790469" y="2445864"/>
            <a:ext cx="3970594" cy="552184"/>
          </a:xfrm>
        </p:spPr>
        <p:txBody>
          <a:bodyPr/>
          <a:lstStyle/>
          <a:p>
            <a:pPr algn="l"/>
            <a:r>
              <a:rPr lang="en-GB" dirty="0"/>
              <a:t>Batch Number:G167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81624"/>
              </p:ext>
            </p:extLst>
          </p:nvPr>
        </p:nvGraphicFramePr>
        <p:xfrm>
          <a:off x="677334" y="3213345"/>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20201CSE0902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SAHANA GOWDA KR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20201CSE0886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BHAVANA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20201CSE0873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1800" kern="1200" dirty="0">
                          <a:solidFill>
                            <a:schemeClr val="tx1"/>
                          </a:solidFill>
                          <a:effectLst/>
                          <a:latin typeface="+mn-lt"/>
                          <a:ea typeface="+mn-ea"/>
                          <a:cs typeface="+mn-cs"/>
                        </a:rPr>
                        <a:t>ANKITHA MORE B</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20201CSE0876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POOJITHA G</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20201CSE0858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 M VINAY SREEKAR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Prasad P S  </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Madaan</a:t>
            </a:r>
            <a:r>
              <a:rPr lang="en-US" sz="1800" dirty="0">
                <a:effectLst/>
                <a:latin typeface="Times New Roman" panose="02020603050405020304" pitchFamily="18" charset="0"/>
                <a:ea typeface="Times New Roman" panose="02020603050405020304" pitchFamily="18" charset="0"/>
              </a:rPr>
              <a:t>, L., Sharma, A., Khandelwal, P., Goel, S., Singla, P., Seth, A. (2019). Price forecasting &amp; anomaly detection for agricultural commodities in India. In COMPASS 2019 - Proceedings of the 2019 Conference on Computing and Sustainable Societies (pp. 52– 64). Association for Computing Machinery, Inc.</a:t>
            </a:r>
          </a:p>
          <a:p>
            <a:pPr>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Chen, Q., Lin, X., Zhong, Y. &amp; Xie, Z. (2019) Price prediction of agricultural products based on wavelet analysis-</a:t>
            </a:r>
            <a:r>
              <a:rPr lang="en-US" sz="1800" dirty="0" err="1">
                <a:effectLst/>
                <a:latin typeface="Times New Roman" panose="02020603050405020304" pitchFamily="18" charset="0"/>
                <a:ea typeface="Times New Roman" panose="02020603050405020304" pitchFamily="18" charset="0"/>
              </a:rPr>
              <a:t>lstm</a:t>
            </a:r>
            <a:r>
              <a:rPr lang="en-US" sz="1800" dirty="0">
                <a:effectLst/>
                <a:latin typeface="Times New Roman" panose="02020603050405020304" pitchFamily="18" charset="0"/>
                <a:ea typeface="Times New Roman" panose="02020603050405020304" pitchFamily="18" charset="0"/>
              </a:rPr>
              <a:t>. In Proceedings - 2019 IEEE Intl Conf on Parallel and Distributed Processing with Applications, Big Data and Cloud Computing, Sustainable Computing and Communications, Social Computing and Networking, ISPA/</a:t>
            </a:r>
            <a:r>
              <a:rPr lang="en-US" sz="1800" dirty="0" err="1">
                <a:effectLst/>
                <a:latin typeface="Times New Roman" panose="02020603050405020304" pitchFamily="18" charset="0"/>
                <a:ea typeface="Times New Roman" panose="02020603050405020304" pitchFamily="18" charset="0"/>
              </a:rPr>
              <a:t>BDCloud</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SustainCom</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SocialCom</a:t>
            </a:r>
            <a:r>
              <a:rPr lang="en-US" sz="1800" dirty="0">
                <a:effectLst/>
                <a:latin typeface="Times New Roman" panose="02020603050405020304" pitchFamily="18" charset="0"/>
                <a:ea typeface="Times New Roman" panose="02020603050405020304" pitchFamily="18" charset="0"/>
              </a:rPr>
              <a:t> 2019. Institute of Electrical and Electronics Engineers, Inc.</a:t>
            </a:r>
          </a:p>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Murkute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Amod</a:t>
            </a:r>
            <a:r>
              <a:rPr lang="en-US" sz="1800" dirty="0">
                <a:effectLst/>
                <a:latin typeface="Times New Roman" panose="02020603050405020304" pitchFamily="18" charset="0"/>
                <a:ea typeface="Times New Roman" panose="02020603050405020304" pitchFamily="18" charset="0"/>
              </a:rPr>
              <a:t>, and Tanuja </a:t>
            </a:r>
            <a:r>
              <a:rPr lang="en-US" sz="1800" dirty="0" err="1">
                <a:effectLst/>
                <a:latin typeface="Times New Roman" panose="02020603050405020304" pitchFamily="18" charset="0"/>
                <a:ea typeface="Times New Roman" panose="02020603050405020304" pitchFamily="18" charset="0"/>
              </a:rPr>
              <a:t>Sarode</a:t>
            </a:r>
            <a:r>
              <a:rPr lang="en-US" sz="1800" dirty="0">
                <a:effectLst/>
                <a:latin typeface="Times New Roman" panose="02020603050405020304" pitchFamily="18" charset="0"/>
                <a:ea typeface="Times New Roman" panose="02020603050405020304" pitchFamily="18" charset="0"/>
              </a:rPr>
              <a:t>. (2015) “Forecasting market price of stock using artificial neural network.” International Journal of Computer Applications 124 (12) : 11-15.</a:t>
            </a:r>
          </a:p>
          <a:p>
            <a:pPr>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Liaw</a:t>
            </a:r>
            <a:r>
              <a:rPr lang="en-US" sz="1800" dirty="0">
                <a:effectLst/>
                <a:latin typeface="Times New Roman" panose="02020603050405020304" pitchFamily="18" charset="0"/>
                <a:ea typeface="Times New Roman" panose="02020603050405020304" pitchFamily="18" charset="0"/>
              </a:rPr>
              <a:t>, Andy, and Matthew Wiener. (2002) “Classification and regression by Random Forest.” R news 2 (3) : 18-22.</a:t>
            </a:r>
          </a:p>
          <a:p>
            <a:pPr marL="0" indent="0">
              <a:lnSpc>
                <a:spcPct val="150000"/>
              </a:lnSpc>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Review-1:(10-Nov-2023)</a:t>
            </a:r>
          </a:p>
          <a:p>
            <a:pPr marL="0" indent="0">
              <a:buNone/>
            </a:pPr>
            <a:r>
              <a:rPr lang="en-GB" dirty="0">
                <a:latin typeface="Times New Roman" panose="02020603050405020304" pitchFamily="18" charset="0"/>
                <a:cs typeface="Times New Roman" panose="02020603050405020304" pitchFamily="18" charset="0"/>
              </a:rPr>
              <a:t>      Title ,Abstract ,Literature Survey ,Existing Methods ,proposed method. </a:t>
            </a:r>
          </a:p>
          <a:p>
            <a:r>
              <a:rPr lang="en-GB" dirty="0">
                <a:latin typeface="Times New Roman" panose="02020603050405020304" pitchFamily="18" charset="0"/>
                <a:cs typeface="Times New Roman" panose="02020603050405020304" pitchFamily="18" charset="0"/>
              </a:rPr>
              <a:t>Review-2:(30-Nov-2023)</a:t>
            </a:r>
          </a:p>
          <a:p>
            <a:pPr marL="0" indent="0">
              <a:buNone/>
            </a:pPr>
            <a:r>
              <a:rPr lang="en-GB" dirty="0">
                <a:latin typeface="Times New Roman" panose="02020603050405020304" pitchFamily="18" charset="0"/>
                <a:cs typeface="Times New Roman" panose="02020603050405020304" pitchFamily="18" charset="0"/>
              </a:rPr>
              <a:t>      Algorithm Details ,Source Code Details.</a:t>
            </a:r>
          </a:p>
          <a:p>
            <a:r>
              <a:rPr lang="en-GB" dirty="0">
                <a:latin typeface="Times New Roman" panose="02020603050405020304" pitchFamily="18" charset="0"/>
                <a:cs typeface="Times New Roman" panose="02020603050405020304" pitchFamily="18" charset="0"/>
              </a:rPr>
              <a:t>Review-3:(30-Dec-2023)</a:t>
            </a:r>
          </a:p>
          <a:p>
            <a:pPr marL="0" indent="0">
              <a:buNone/>
            </a:pPr>
            <a:r>
              <a:rPr lang="en-GB" dirty="0">
                <a:latin typeface="Times New Roman" panose="02020603050405020304" pitchFamily="18" charset="0"/>
                <a:cs typeface="Times New Roman" panose="02020603050405020304" pitchFamily="18" charset="0"/>
              </a:rPr>
              <a:t>     Algorithm Details ,Source Code Details and Live Demonstration.</a:t>
            </a:r>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Forecasting Commodity price is a critical component of economic analysis and decision-making because it allows for the development of informed investment strategies, risk management strategies, and policy interventions. </a:t>
            </a:r>
          </a:p>
          <a:p>
            <a:pPr>
              <a:lnSpc>
                <a:spcPct val="150000"/>
              </a:lnSpc>
            </a:pPr>
            <a:r>
              <a:rPr lang="en-US" dirty="0">
                <a:latin typeface="Times New Roman" panose="02020603050405020304" pitchFamily="18" charset="0"/>
                <a:cs typeface="Times New Roman" panose="02020603050405020304" pitchFamily="18" charset="0"/>
              </a:rPr>
              <a:t>A range of forecasting techniques, such as statistical models, machine learning algorithms, and econometric methods, are used to analyze historical price data, economic indicators, and global market trends. </a:t>
            </a:r>
          </a:p>
          <a:p>
            <a:pPr>
              <a:lnSpc>
                <a:spcPct val="150000"/>
              </a:lnSpc>
            </a:pPr>
            <a:r>
              <a:rPr lang="en-US" dirty="0">
                <a:latin typeface="Times New Roman" panose="02020603050405020304" pitchFamily="18" charset="0"/>
                <a:cs typeface="Times New Roman" panose="02020603050405020304" pitchFamily="18" charset="0"/>
              </a:rPr>
              <a:t>These techniques aid in the identification of patterns, the prediction of future trends, and the quantification of potential risks associated with fluctuations in commodity prices.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Table 4">
            <a:extLst>
              <a:ext uri="{FF2B5EF4-FFF2-40B4-BE49-F238E27FC236}">
                <a16:creationId xmlns:a16="http://schemas.microsoft.com/office/drawing/2014/main" id="{0B6CAFE3-3E76-0C23-75C1-ECEFA4FEF8EA}"/>
              </a:ext>
            </a:extLst>
          </p:cNvPr>
          <p:cNvGraphicFramePr>
            <a:graphicFrameLocks noGrp="1"/>
          </p:cNvGraphicFramePr>
          <p:nvPr>
            <p:extLst>
              <p:ext uri="{D42A27DB-BD31-4B8C-83A1-F6EECF244321}">
                <p14:modId xmlns:p14="http://schemas.microsoft.com/office/powerpoint/2010/main" val="3962315322"/>
              </p:ext>
            </p:extLst>
          </p:nvPr>
        </p:nvGraphicFramePr>
        <p:xfrm>
          <a:off x="819558" y="1092363"/>
          <a:ext cx="10654483" cy="4607560"/>
        </p:xfrm>
        <a:graphic>
          <a:graphicData uri="http://schemas.openxmlformats.org/drawingml/2006/table">
            <a:tbl>
              <a:tblPr firstRow="1" bandRow="1">
                <a:tableStyleId>{5C22544A-7EE6-4342-B048-85BDC9FD1C3A}</a:tableStyleId>
              </a:tblPr>
              <a:tblGrid>
                <a:gridCol w="851482">
                  <a:extLst>
                    <a:ext uri="{9D8B030D-6E8A-4147-A177-3AD203B41FA5}">
                      <a16:colId xmlns:a16="http://schemas.microsoft.com/office/drawing/2014/main" val="3025782445"/>
                    </a:ext>
                  </a:extLst>
                </a:gridCol>
                <a:gridCol w="1702965">
                  <a:extLst>
                    <a:ext uri="{9D8B030D-6E8A-4147-A177-3AD203B41FA5}">
                      <a16:colId xmlns:a16="http://schemas.microsoft.com/office/drawing/2014/main" val="4161048403"/>
                    </a:ext>
                  </a:extLst>
                </a:gridCol>
                <a:gridCol w="2063692">
                  <a:extLst>
                    <a:ext uri="{9D8B030D-6E8A-4147-A177-3AD203B41FA5}">
                      <a16:colId xmlns:a16="http://schemas.microsoft.com/office/drawing/2014/main" val="1095456525"/>
                    </a:ext>
                  </a:extLst>
                </a:gridCol>
                <a:gridCol w="2223083">
                  <a:extLst>
                    <a:ext uri="{9D8B030D-6E8A-4147-A177-3AD203B41FA5}">
                      <a16:colId xmlns:a16="http://schemas.microsoft.com/office/drawing/2014/main" val="4259994778"/>
                    </a:ext>
                  </a:extLst>
                </a:gridCol>
                <a:gridCol w="2037514">
                  <a:extLst>
                    <a:ext uri="{9D8B030D-6E8A-4147-A177-3AD203B41FA5}">
                      <a16:colId xmlns:a16="http://schemas.microsoft.com/office/drawing/2014/main" val="1917578381"/>
                    </a:ext>
                  </a:extLst>
                </a:gridCol>
                <a:gridCol w="1775747">
                  <a:extLst>
                    <a:ext uri="{9D8B030D-6E8A-4147-A177-3AD203B41FA5}">
                      <a16:colId xmlns:a16="http://schemas.microsoft.com/office/drawing/2014/main" val="900466787"/>
                    </a:ext>
                  </a:extLst>
                </a:gridCol>
              </a:tblGrid>
              <a:tr h="370840">
                <a:tc>
                  <a:txBody>
                    <a:bodyPr/>
                    <a:lstStyle/>
                    <a:p>
                      <a:r>
                        <a:rPr lang="en-US" b="0"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a:t>
                      </a:r>
                    </a:p>
                  </a:txBody>
                  <a:tcPr/>
                </a:tc>
                <a:tc>
                  <a:txBody>
                    <a:bodyPr/>
                    <a:lstStyle/>
                    <a:p>
                      <a:r>
                        <a:rPr lang="en-US" b="0" dirty="0">
                          <a:latin typeface="Times New Roman" panose="02020603050405020304" pitchFamily="18" charset="0"/>
                          <a:cs typeface="Times New Roman" panose="02020603050405020304" pitchFamily="18" charset="0"/>
                        </a:rPr>
                        <a:t>Author Name </a:t>
                      </a:r>
                    </a:p>
                  </a:txBody>
                  <a:tcPr/>
                </a:tc>
                <a:tc>
                  <a:txBody>
                    <a:bodyPr/>
                    <a:lstStyle/>
                    <a:p>
                      <a:r>
                        <a:rPr lang="en-US" b="0" dirty="0">
                          <a:latin typeface="Times New Roman" panose="02020603050405020304" pitchFamily="18" charset="0"/>
                          <a:cs typeface="Times New Roman" panose="02020603050405020304" pitchFamily="18" charset="0"/>
                        </a:rPr>
                        <a:t>Title </a:t>
                      </a:r>
                    </a:p>
                  </a:txBody>
                  <a:tcPr/>
                </a:tc>
                <a:tc>
                  <a:txBody>
                    <a:bodyPr/>
                    <a:lstStyle/>
                    <a:p>
                      <a:r>
                        <a:rPr lang="en-US" b="0" dirty="0">
                          <a:latin typeface="Times New Roman" panose="02020603050405020304" pitchFamily="18" charset="0"/>
                          <a:cs typeface="Times New Roman" panose="02020603050405020304" pitchFamily="18" charset="0"/>
                        </a:rPr>
                        <a:t>Methodology</a:t>
                      </a:r>
                      <a:r>
                        <a:rPr lang="en-US" b="0" dirty="0"/>
                        <a:t> </a:t>
                      </a:r>
                    </a:p>
                  </a:txBody>
                  <a:tcPr/>
                </a:tc>
                <a:tc>
                  <a:txBody>
                    <a:bodyPr/>
                    <a:lstStyle/>
                    <a:p>
                      <a:r>
                        <a:rPr lang="en-US" b="0" dirty="0">
                          <a:latin typeface="Times New Roman" panose="02020603050405020304" pitchFamily="18" charset="0"/>
                          <a:cs typeface="Times New Roman" panose="02020603050405020304" pitchFamily="18" charset="0"/>
                        </a:rPr>
                        <a:t>Advantages</a:t>
                      </a:r>
                    </a:p>
                  </a:txBody>
                  <a:tcPr/>
                </a:tc>
                <a:tc>
                  <a:txBody>
                    <a:bodyPr/>
                    <a:lstStyle/>
                    <a:p>
                      <a:r>
                        <a:rPr lang="en-US" b="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876773474"/>
                  </a:ext>
                </a:extLst>
              </a:tr>
              <a:tr h="370840">
                <a:tc>
                  <a:txBody>
                    <a:bodyPr/>
                    <a:lstStyle/>
                    <a:p>
                      <a:r>
                        <a:rPr lang="en-US" sz="1600" b="0" i="0" kern="1200" dirty="0">
                          <a:solidFill>
                            <a:schemeClr val="dk1"/>
                          </a:solidFill>
                          <a:effectLst/>
                          <a:latin typeface="+mn-lt"/>
                          <a:ea typeface="+mn-ea"/>
                          <a:cs typeface="+mn-cs"/>
                        </a:rPr>
                        <a:t>2020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Zhang, H., Sun, D., &amp; Wang, Z.</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Forecasting Commodity Prices with Time-Varying Attention Weights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Attention Mechanism, Deep Learning</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Time-Varying Relationships, Improves Forecasting Performance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Complexity, Data Dependency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0376875"/>
                  </a:ext>
                </a:extLst>
              </a:tr>
              <a:tr h="0">
                <a:tc>
                  <a:txBody>
                    <a:bodyPr/>
                    <a:lstStyle/>
                    <a:p>
                      <a:r>
                        <a:rPr lang="en-US" sz="16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Robert Garcia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Maria Sanchez</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Model-Based Forecasting of Commodity Prices Using a Bayesian Approach.</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model-based forecasting using a Bayesian approach.</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Can identify common factors that drive the prices of different commodities.</a:t>
                      </a:r>
                      <a:endParaRPr lang="en-US" sz="1600" dirty="0">
                        <a:latin typeface="Times New Roman" panose="02020603050405020304" pitchFamily="18" charset="0"/>
                        <a:cs typeface="Times New Roman" panose="02020603050405020304" pitchFamily="18" charset="0"/>
                      </a:endParaRPr>
                    </a:p>
                    <a:p>
                      <a:pPr algn="l"/>
                      <a:endParaRPr lang="en-US" dirty="0"/>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Can be sensitive to the choice of factors.</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5240119"/>
                  </a:ext>
                </a:extLst>
              </a:tr>
              <a:tr h="370840">
                <a:tc>
                  <a:txBody>
                    <a:bodyPr/>
                    <a:lstStyle/>
                    <a:p>
                      <a:r>
                        <a:rPr lang="en-US" dirty="0">
                          <a:latin typeface="Times New Roman" panose="02020603050405020304" pitchFamily="18" charset="0"/>
                          <a:cs typeface="Times New Roman" panose="02020603050405020304" pitchFamily="18" charset="0"/>
                        </a:rPr>
                        <a:t>2023</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Khan, M.A., Ahmed, S.A., &amp; Khan, M.I.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Novel Deep Learning-Based Ensemble Model for Commodity Price Forecasting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Deep Learning, Ensemble Learning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Complex Non-Linear Relationships, Improves Forecasting Accuracy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Complexity, Data Dependency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916506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69F7-6985-E96E-4771-8CA9C91B802B}"/>
              </a:ext>
            </a:extLst>
          </p:cNvPr>
          <p:cNvSpPr>
            <a:spLocks noGrp="1"/>
          </p:cNvSpPr>
          <p:nvPr>
            <p:ph type="title"/>
          </p:nvPr>
        </p:nvSpPr>
        <p:spPr/>
        <p:txBody>
          <a:bodyPr/>
          <a:lstStyle/>
          <a:p>
            <a:r>
              <a:rPr lang="en-GB" dirty="0"/>
              <a:t>Literature Review</a:t>
            </a:r>
            <a:endParaRPr lang="en-US" dirty="0"/>
          </a:p>
        </p:txBody>
      </p:sp>
      <p:graphicFrame>
        <p:nvGraphicFramePr>
          <p:cNvPr id="4" name="Table 3">
            <a:extLst>
              <a:ext uri="{FF2B5EF4-FFF2-40B4-BE49-F238E27FC236}">
                <a16:creationId xmlns:a16="http://schemas.microsoft.com/office/drawing/2014/main" id="{12538C2C-2A2D-332D-4317-8D7226453211}"/>
              </a:ext>
            </a:extLst>
          </p:cNvPr>
          <p:cNvGraphicFramePr>
            <a:graphicFrameLocks noGrp="1"/>
          </p:cNvGraphicFramePr>
          <p:nvPr>
            <p:extLst>
              <p:ext uri="{D42A27DB-BD31-4B8C-83A1-F6EECF244321}">
                <p14:modId xmlns:p14="http://schemas.microsoft.com/office/powerpoint/2010/main" val="4116744373"/>
              </p:ext>
            </p:extLst>
          </p:nvPr>
        </p:nvGraphicFramePr>
        <p:xfrm>
          <a:off x="812800" y="1072857"/>
          <a:ext cx="10668000" cy="4724400"/>
        </p:xfrm>
        <a:graphic>
          <a:graphicData uri="http://schemas.openxmlformats.org/drawingml/2006/table">
            <a:tbl>
              <a:tblPr firstRow="1" bandRow="1">
                <a:tableStyleId>{5C22544A-7EE6-4342-B048-85BDC9FD1C3A}</a:tableStyleId>
              </a:tblPr>
              <a:tblGrid>
                <a:gridCol w="845671">
                  <a:extLst>
                    <a:ext uri="{9D8B030D-6E8A-4147-A177-3AD203B41FA5}">
                      <a16:colId xmlns:a16="http://schemas.microsoft.com/office/drawing/2014/main" val="3185572538"/>
                    </a:ext>
                  </a:extLst>
                </a:gridCol>
                <a:gridCol w="1755848">
                  <a:extLst>
                    <a:ext uri="{9D8B030D-6E8A-4147-A177-3AD203B41FA5}">
                      <a16:colId xmlns:a16="http://schemas.microsoft.com/office/drawing/2014/main" val="1361705566"/>
                    </a:ext>
                  </a:extLst>
                </a:gridCol>
                <a:gridCol w="2036222">
                  <a:extLst>
                    <a:ext uri="{9D8B030D-6E8A-4147-A177-3AD203B41FA5}">
                      <a16:colId xmlns:a16="http://schemas.microsoft.com/office/drawing/2014/main" val="1438474299"/>
                    </a:ext>
                  </a:extLst>
                </a:gridCol>
                <a:gridCol w="2061883">
                  <a:extLst>
                    <a:ext uri="{9D8B030D-6E8A-4147-A177-3AD203B41FA5}">
                      <a16:colId xmlns:a16="http://schemas.microsoft.com/office/drawing/2014/main" val="1516803171"/>
                    </a:ext>
                  </a:extLst>
                </a:gridCol>
                <a:gridCol w="2190376">
                  <a:extLst>
                    <a:ext uri="{9D8B030D-6E8A-4147-A177-3AD203B41FA5}">
                      <a16:colId xmlns:a16="http://schemas.microsoft.com/office/drawing/2014/main" val="571600588"/>
                    </a:ext>
                  </a:extLst>
                </a:gridCol>
                <a:gridCol w="1778000">
                  <a:extLst>
                    <a:ext uri="{9D8B030D-6E8A-4147-A177-3AD203B41FA5}">
                      <a16:colId xmlns:a16="http://schemas.microsoft.com/office/drawing/2014/main" val="378834582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Year </a:t>
                      </a:r>
                    </a:p>
                    <a:p>
                      <a:endParaRPr lang="en-US" dirty="0"/>
                    </a:p>
                  </a:txBody>
                  <a:tcPr/>
                </a:tc>
                <a:tc>
                  <a:txBody>
                    <a:bodyPr/>
                    <a:lstStyle/>
                    <a:p>
                      <a:r>
                        <a:rPr lang="en-US" b="0" dirty="0"/>
                        <a:t>Author Name</a:t>
                      </a:r>
                    </a:p>
                  </a:txBody>
                  <a:tcPr/>
                </a:tc>
                <a:tc>
                  <a:txBody>
                    <a:bodyPr/>
                    <a:lstStyle/>
                    <a:p>
                      <a:r>
                        <a:rPr lang="en-US" b="0" dirty="0"/>
                        <a:t>Title</a:t>
                      </a:r>
                    </a:p>
                  </a:txBody>
                  <a:tcPr/>
                </a:tc>
                <a:tc>
                  <a:txBody>
                    <a:bodyPr/>
                    <a:lstStyle/>
                    <a:p>
                      <a:r>
                        <a:rPr lang="en-US" b="0" dirty="0"/>
                        <a:t>Methodology </a:t>
                      </a:r>
                    </a:p>
                  </a:txBody>
                  <a:tcPr/>
                </a:tc>
                <a:tc>
                  <a:txBody>
                    <a:bodyPr/>
                    <a:lstStyle/>
                    <a:p>
                      <a:r>
                        <a:rPr lang="en-US" b="0" dirty="0"/>
                        <a:t>Advantages </a:t>
                      </a:r>
                    </a:p>
                  </a:txBody>
                  <a:tcPr/>
                </a:tc>
                <a:tc>
                  <a:txBody>
                    <a:bodyPr/>
                    <a:lstStyle/>
                    <a:p>
                      <a:r>
                        <a:rPr lang="en-US" b="0" dirty="0"/>
                        <a:t>Disadvantages</a:t>
                      </a:r>
                    </a:p>
                  </a:txBody>
                  <a:tcPr/>
                </a:tc>
                <a:extLst>
                  <a:ext uri="{0D108BD9-81ED-4DB2-BD59-A6C34878D82A}">
                    <a16:rowId xmlns:a16="http://schemas.microsoft.com/office/drawing/2014/main" val="3926921311"/>
                  </a:ext>
                </a:extLst>
              </a:tr>
              <a:tr h="370840">
                <a:tc>
                  <a:txBody>
                    <a:bodyPr/>
                    <a:lstStyle/>
                    <a:p>
                      <a:r>
                        <a:rPr lang="en-US"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0" kern="1200" dirty="0">
                          <a:solidFill>
                            <a:schemeClr val="dk1"/>
                          </a:solidFill>
                          <a:effectLst/>
                          <a:latin typeface="Times New Roman" panose="02020603050405020304" pitchFamily="18" charset="0"/>
                          <a:ea typeface="+mn-ea"/>
                          <a:cs typeface="Times New Roman" panose="02020603050405020304" pitchFamily="18" charset="0"/>
                        </a:rPr>
                        <a:t>Chen, K., Zhang, L., &amp; Wang, J.</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Transfer Learning Approach for Forecasting Commodity Prices with Domain Adaptation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Transfer Learning, Machine Learning</a:t>
                      </a:r>
                      <a:endParaRPr lang="en-US" sz="1400" b="0" dirty="0">
                        <a:effectLst/>
                        <a:latin typeface="Times New Roman" panose="02020603050405020304" pitchFamily="18" charset="0"/>
                        <a:cs typeface="Times New Roman" panose="02020603050405020304" pitchFamily="18" charset="0"/>
                      </a:endParaRPr>
                    </a:p>
                  </a:txBody>
                  <a:tcPr marL="121920" marR="121920" marT="121920" marB="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Reduces Training Time, Enhances Forecasting 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Domain Adaptation Challenges, Data Dependency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2552102"/>
                  </a:ext>
                </a:extLst>
              </a:tr>
              <a:tr h="755625">
                <a:tc>
                  <a:txBody>
                    <a:bodyPr/>
                    <a:lstStyle/>
                    <a:p>
                      <a:r>
                        <a:rPr lang="en-US"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0" kern="1200" dirty="0">
                          <a:solidFill>
                            <a:schemeClr val="dk1"/>
                          </a:solidFill>
                          <a:effectLst/>
                          <a:latin typeface="Times New Roman" panose="02020603050405020304" pitchFamily="18" charset="0"/>
                          <a:ea typeface="+mn-ea"/>
                          <a:cs typeface="Times New Roman" panose="02020603050405020304" pitchFamily="18" charset="0"/>
                        </a:rPr>
                        <a:t>Liu, J., Chen, Y., &amp; Zhang, X.</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Temporal Attention Mechanism-Based Recurrent Neural Network for Forecasting Commodity Prices</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Recurrent Neural Networks (RNNs), Attention Mechanism</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Captures Long-Range Temporal Dependencies, Handles Dynamic Attention Weights</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Explainability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Data Dependency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1322032"/>
                  </a:ext>
                </a:extLst>
              </a:tr>
              <a:tr h="755625">
                <a:tc>
                  <a:txBody>
                    <a:bodyPr/>
                    <a:lstStyle/>
                    <a:p>
                      <a:r>
                        <a:rPr lang="en-US" sz="1600"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 X., Zhang, X., &amp; Chen, Y.</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Novel Ensemble Model for Forecasting Commodity Prices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dirty="0">
                          <a:effectLst/>
                          <a:latin typeface="Times New Roman" panose="02020603050405020304" pitchFamily="18" charset="0"/>
                          <a:cs typeface="Times New Roman" panose="02020603050405020304" pitchFamily="18" charset="0"/>
                        </a:rPr>
                        <a:t>Ensemble Learning, Machine Learning</a:t>
                      </a:r>
                    </a:p>
                  </a:txBody>
                  <a:tcPr marL="121920" marR="121920" marT="121920" marB="121920" anchor="ctr"/>
                </a:tc>
                <a:tc>
                  <a:txBody>
                    <a:bodyPr/>
                    <a:lstStyle/>
                    <a:p>
                      <a:r>
                        <a:rPr lang="en-US" sz="1600" b="0" dirty="0">
                          <a:effectLst/>
                          <a:latin typeface="Times New Roman" panose="02020603050405020304" pitchFamily="18" charset="0"/>
                          <a:cs typeface="Times New Roman" panose="02020603050405020304" pitchFamily="18" charset="0"/>
                        </a:rPr>
                        <a:t>Improved Forecasting Accuracy, Reduced Overfitting</a:t>
                      </a:r>
                    </a:p>
                  </a:txBody>
                  <a:tcPr marL="121920" marR="121920" marT="121920" marB="121920" anchor="ctr"/>
                </a:tc>
                <a:tc>
                  <a:txBody>
                    <a:bodyPr/>
                    <a:lstStyle/>
                    <a:p>
                      <a:r>
                        <a:rPr lang="en-US" sz="1600" b="0" dirty="0">
                          <a:effectLst/>
                          <a:latin typeface="Times New Roman" panose="02020603050405020304" pitchFamily="18" charset="0"/>
                          <a:cs typeface="Times New Roman" panose="02020603050405020304" pitchFamily="18" charset="0"/>
                        </a:rPr>
                        <a:t>Complexity, Computational Cost</a:t>
                      </a:r>
                    </a:p>
                  </a:txBody>
                  <a:tcPr marL="121920" marR="121920" marT="121920" marB="121920" anchor="ctr"/>
                </a:tc>
                <a:extLst>
                  <a:ext uri="{0D108BD9-81ED-4DB2-BD59-A6C34878D82A}">
                    <a16:rowId xmlns:a16="http://schemas.microsoft.com/office/drawing/2014/main" val="885022402"/>
                  </a:ext>
                </a:extLst>
              </a:tr>
            </a:tbl>
          </a:graphicData>
        </a:graphic>
      </p:graphicFrame>
    </p:spTree>
    <p:extLst>
      <p:ext uri="{BB962C8B-B14F-4D97-AF65-F5344CB8AC3E}">
        <p14:creationId xmlns:p14="http://schemas.microsoft.com/office/powerpoint/2010/main" val="41288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32500" lnSpcReduction="20000"/>
          </a:bodyPr>
          <a:lstStyle/>
          <a:p>
            <a:pPr rtl="0">
              <a:lnSpc>
                <a:spcPct val="170000"/>
              </a:lnSpc>
            </a:pPr>
            <a:r>
              <a:rPr lang="en-US" sz="6000" dirty="0">
                <a:solidFill>
                  <a:srgbClr val="1F1F1F"/>
                </a:solidFill>
                <a:effectLst/>
                <a:latin typeface="Times New Roman" panose="02020603050405020304" pitchFamily="18" charset="0"/>
                <a:cs typeface="Times New Roman" panose="02020603050405020304" pitchFamily="18" charset="0"/>
              </a:rPr>
              <a:t>The machine learning model will involve experimenting with various algorithms, fine-tuning parameters, and comparing their performance to identify the most effective approach for classifying commodity price data. </a:t>
            </a:r>
          </a:p>
          <a:p>
            <a:pPr rtl="0">
              <a:lnSpc>
                <a:spcPct val="170000"/>
              </a:lnSpc>
            </a:pPr>
            <a:r>
              <a:rPr lang="en-US" sz="6000" dirty="0">
                <a:solidFill>
                  <a:srgbClr val="1F1F1F"/>
                </a:solidFill>
                <a:effectLst/>
                <a:latin typeface="Times New Roman" panose="02020603050405020304" pitchFamily="18" charset="0"/>
                <a:cs typeface="Times New Roman" panose="02020603050405020304" pitchFamily="18" charset="0"/>
              </a:rPr>
              <a:t>This iterative process enables continuous improvement and optimization of the model, ensuring its reliability in capturing diverse trends and patterns in the financial market. Ultimately, the goal is to deploy a robust machine learning model capable of automatically categorizing commodity price data, providing a valuable tool for monitoring and understanding market trends. </a:t>
            </a:r>
          </a:p>
          <a:p>
            <a:pPr rtl="0">
              <a:lnSpc>
                <a:spcPct val="170000"/>
              </a:lnSpc>
            </a:pPr>
            <a:r>
              <a:rPr lang="en-US" sz="6000" dirty="0">
                <a:solidFill>
                  <a:srgbClr val="1F1F1F"/>
                </a:solidFill>
                <a:effectLst/>
                <a:latin typeface="Times New Roman" panose="02020603050405020304" pitchFamily="18" charset="0"/>
                <a:cs typeface="Times New Roman" panose="02020603050405020304" pitchFamily="18" charset="0"/>
              </a:rPr>
              <a:t>This approach offers a scalable and efficient solution to navigate the complexities of analyzing large volumes of financial data in real-time, contributing to more effective decision-making and interpretation of market dynamics.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TextBox 4">
            <a:extLst>
              <a:ext uri="{FF2B5EF4-FFF2-40B4-BE49-F238E27FC236}">
                <a16:creationId xmlns:a16="http://schemas.microsoft.com/office/drawing/2014/main" id="{1A74155D-8621-BA33-90FB-4E249CFD645B}"/>
              </a:ext>
            </a:extLst>
          </p:cNvPr>
          <p:cNvSpPr txBox="1"/>
          <p:nvPr/>
        </p:nvSpPr>
        <p:spPr>
          <a:xfrm>
            <a:off x="812799" y="1127806"/>
            <a:ext cx="10667999" cy="46536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research introduces an innovative approach to accurately forecasting the future price of commodities.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research is to examine different types of movements and interpret the corresponding forecasts. The precise prediction of commodity prices has considerable significance within the domains of economic and financial markets.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result, predicting cognitive capacity through the use of models is critical for the goal of price prediction. This paper presents a unique hypothesis based on a large dataset of daily commodity prices over a substantial time period.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employs a genetic algorithm regularization strategy inside an online extreme learning machine framework to forecast commodity price data obtained from publicly accessible websites.</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5" name="TextBox 4">
            <a:extLst>
              <a:ext uri="{FF2B5EF4-FFF2-40B4-BE49-F238E27FC236}">
                <a16:creationId xmlns:a16="http://schemas.microsoft.com/office/drawing/2014/main" id="{4750B5F2-55B2-4AB2-0E16-CE5455845F47}"/>
              </a:ext>
            </a:extLst>
          </p:cNvPr>
          <p:cNvSpPr txBox="1"/>
          <p:nvPr/>
        </p:nvSpPr>
        <p:spPr>
          <a:xfrm>
            <a:off x="812800" y="1058560"/>
            <a:ext cx="10668000" cy="4094198"/>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tabLst>
                <a:tab pos="954405" algn="l"/>
                <a:tab pos="955675" algn="l"/>
              </a:tabLst>
            </a:pPr>
            <a:r>
              <a:rPr lang="en-US" sz="2200" dirty="0">
                <a:effectLst/>
                <a:latin typeface="Times New Roman" panose="02020603050405020304" pitchFamily="18" charset="0"/>
                <a:ea typeface="Times New Roman" panose="02020603050405020304" pitchFamily="18" charset="0"/>
              </a:rPr>
              <a:t>The machine learning algorithms were trained on 80% of the data and tested on 20% of the data. Three machine learning approaches were used in this study: linear regression, random forest regression, and gradient boosting regression. </a:t>
            </a:r>
          </a:p>
          <a:p>
            <a:pPr marL="285750" marR="0" indent="-285750" algn="just">
              <a:lnSpc>
                <a:spcPct val="150000"/>
              </a:lnSpc>
              <a:spcBef>
                <a:spcPts val="0"/>
              </a:spcBef>
              <a:spcAft>
                <a:spcPts val="0"/>
              </a:spcAft>
              <a:buFont typeface="Arial" panose="020B0604020202020204" pitchFamily="34" charset="0"/>
              <a:buChar char="•"/>
              <a:tabLst>
                <a:tab pos="954405" algn="l"/>
                <a:tab pos="955675" algn="l"/>
              </a:tabLst>
            </a:pPr>
            <a:r>
              <a:rPr lang="en-US" sz="2200" dirty="0">
                <a:effectLst/>
                <a:latin typeface="Times New Roman" panose="02020603050405020304" pitchFamily="18" charset="0"/>
                <a:ea typeface="Times New Roman" panose="02020603050405020304" pitchFamily="18" charset="0"/>
              </a:rPr>
              <a:t>Regression analysis is a statistical technique for determining the connection between two or more variables. It describes how the value of a dependent variable varies when one independent variable is changed while all other variables remain constant. </a:t>
            </a:r>
          </a:p>
          <a:p>
            <a:pPr marL="285750" marR="0" indent="-285750" algn="just">
              <a:lnSpc>
                <a:spcPct val="150000"/>
              </a:lnSpc>
              <a:spcBef>
                <a:spcPts val="0"/>
              </a:spcBef>
              <a:spcAft>
                <a:spcPts val="0"/>
              </a:spcAft>
              <a:buFont typeface="Arial" panose="020B0604020202020204" pitchFamily="34" charset="0"/>
              <a:buChar char="•"/>
              <a:tabLst>
                <a:tab pos="954405" algn="l"/>
                <a:tab pos="955675" algn="l"/>
              </a:tabLst>
            </a:pPr>
            <a:r>
              <a:rPr lang="en-US" sz="2200" dirty="0">
                <a:effectLst/>
                <a:latin typeface="Times New Roman" panose="02020603050405020304" pitchFamily="18" charset="0"/>
                <a:ea typeface="Times New Roman" panose="02020603050405020304" pitchFamily="18" charset="0"/>
              </a:rPr>
              <a:t>We may use this method to determine the strength and direction of the association between variables.</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tabLst>
                <a:tab pos="953135" algn="l"/>
                <a:tab pos="953770" algn="l"/>
              </a:tabLst>
            </a:pPr>
            <a:r>
              <a:rPr lang="en-US" sz="1800" b="1" dirty="0">
                <a:effectLst/>
                <a:latin typeface="Times New Roman" panose="02020603050405020304" pitchFamily="18" charset="0"/>
                <a:ea typeface="Times New Roman" panose="02020603050405020304" pitchFamily="18" charset="0"/>
              </a:rPr>
              <a:t>Accuracy and Precision:</a:t>
            </a:r>
            <a:r>
              <a:rPr lang="en-US" sz="1800" dirty="0">
                <a:effectLst/>
                <a:latin typeface="Times New Roman" panose="02020603050405020304" pitchFamily="18" charset="0"/>
                <a:ea typeface="Times New Roman" panose="02020603050405020304" pitchFamily="18" charset="0"/>
              </a:rPr>
              <a:t> The predictive model attempts to minimize the error in forecasting future commodity prices by producing predictions with a high degree of accuracy and precision. The model's ability to capture market dynamics will be tested and validated using stringent procedures.</a:t>
            </a:r>
          </a:p>
          <a:p>
            <a:pPr marL="1410335" marR="0" indent="0" algn="just">
              <a:lnSpc>
                <a:spcPct val="150000"/>
              </a:lnSpc>
              <a:spcBef>
                <a:spcPts val="0"/>
              </a:spcBef>
              <a:spcAft>
                <a:spcPts val="0"/>
              </a:spcAft>
              <a:buNone/>
              <a:tabLst>
                <a:tab pos="953135" algn="l"/>
                <a:tab pos="95377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953135" algn="l"/>
                <a:tab pos="953770" algn="l"/>
              </a:tabLst>
            </a:pPr>
            <a:r>
              <a:rPr lang="en-US" sz="1800" b="1" dirty="0">
                <a:effectLst/>
                <a:latin typeface="Times New Roman" panose="02020603050405020304" pitchFamily="18" charset="0"/>
                <a:ea typeface="Times New Roman" panose="02020603050405020304" pitchFamily="18" charset="0"/>
              </a:rPr>
              <a:t>Identification of Trends and Patterns:</a:t>
            </a:r>
            <a:r>
              <a:rPr lang="en-US" sz="1800" dirty="0">
                <a:effectLst/>
                <a:latin typeface="Times New Roman" panose="02020603050405020304" pitchFamily="18" charset="0"/>
                <a:ea typeface="Times New Roman" panose="02020603050405020304" pitchFamily="18" charset="0"/>
              </a:rPr>
              <a:t> Research aims to find and capitalize on meaningful trends and patterns within historical gold price data. As a result of this analysis, we should have a better idea of what drives commodity price fluctuations in the future.</a:t>
            </a:r>
          </a:p>
          <a:p>
            <a:pPr marL="1410335" marR="0" indent="0" algn="just">
              <a:lnSpc>
                <a:spcPct val="150000"/>
              </a:lnSpc>
              <a:spcBef>
                <a:spcPts val="0"/>
              </a:spcBef>
              <a:spcAft>
                <a:spcPts val="0"/>
              </a:spcAft>
              <a:buNone/>
              <a:tabLst>
                <a:tab pos="953135" algn="l"/>
                <a:tab pos="95377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tabLst>
                <a:tab pos="953135" algn="l"/>
                <a:tab pos="953770" algn="l"/>
              </a:tabLst>
            </a:pPr>
            <a:r>
              <a:rPr lang="en-US" sz="1800" b="1" dirty="0">
                <a:effectLst/>
                <a:latin typeface="Times New Roman" panose="02020603050405020304" pitchFamily="18" charset="0"/>
                <a:ea typeface="Times New Roman" panose="02020603050405020304" pitchFamily="18" charset="0"/>
              </a:rPr>
              <a:t>Risk Assessment and Mitigation:</a:t>
            </a:r>
            <a:r>
              <a:rPr lang="en-US" sz="1800" dirty="0">
                <a:effectLst/>
                <a:latin typeface="Times New Roman" panose="02020603050405020304" pitchFamily="18" charset="0"/>
                <a:ea typeface="Times New Roman" panose="02020603050405020304" pitchFamily="18" charset="0"/>
              </a:rPr>
              <a:t> The model will analyze the market's volatility and the hazards connected with changes in the price</a:t>
            </a:r>
            <a:r>
              <a:rPr lang="en-US" sz="1800"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of commodity. Stakeholders will be better equipped to make educated choices and put risk-mitigation measures into action as a result of this outcome.</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50000"/>
              </a:lnSpc>
            </a:pPr>
            <a:r>
              <a:rPr lang="en-US" sz="2000" dirty="0">
                <a:effectLst/>
                <a:latin typeface="Times New Roman" panose="02020603050405020304" pitchFamily="18" charset="0"/>
                <a:ea typeface="Times New Roman" panose="02020603050405020304" pitchFamily="18" charset="0"/>
              </a:rPr>
              <a:t>Throughout time, commodities have been crucial economic drivers. Maintaining commodity reserves by central banks is vital to sustain the existing economic structure of the world.</a:t>
            </a:r>
          </a:p>
          <a:p>
            <a:pPr>
              <a:lnSpc>
                <a:spcPct val="150000"/>
              </a:lnSpc>
            </a:pPr>
            <a:r>
              <a:rPr lang="en-US" sz="2000" dirty="0">
                <a:effectLst/>
                <a:latin typeface="Times New Roman" panose="02020603050405020304" pitchFamily="18" charset="0"/>
                <a:ea typeface="Times New Roman" panose="02020603050405020304" pitchFamily="18" charset="0"/>
              </a:rPr>
              <a:t>Commodities are popular investment choices for many wealthy individuals and corporations. Predicting commodity prices is difficult, but it would assist investors and central banks in making more profitable decisions about whether to sell and purchase commodities. </a:t>
            </a:r>
          </a:p>
          <a:p>
            <a:pPr>
              <a:lnSpc>
                <a:spcPct val="150000"/>
              </a:lnSpc>
            </a:pPr>
            <a:r>
              <a:rPr lang="en-US" sz="2000" dirty="0">
                <a:effectLst/>
                <a:latin typeface="Times New Roman" panose="02020603050405020304" pitchFamily="18" charset="0"/>
                <a:ea typeface="Times New Roman" panose="02020603050405020304" pitchFamily="18" charset="0"/>
              </a:rPr>
              <a:t>In this investigation, we successfully predicted commodity prices using machine learning techniques. Since we accounted for a wide range of economic data from a wide range of nations and businesses, our research is also the most thorough of its kind to date.</a:t>
            </a:r>
          </a:p>
          <a:p>
            <a:pPr>
              <a:lnSpc>
                <a:spcPct val="150000"/>
              </a:lnSpc>
            </a:pPr>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250</TotalTime>
  <Words>1279</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Symbol</vt:lpstr>
      <vt:lpstr>Times New Roman</vt:lpstr>
      <vt:lpstr>Verdana</vt:lpstr>
      <vt:lpstr>Bioinformatics</vt:lpstr>
      <vt:lpstr>PROJECT TITLE: Forecasting Commodity Prices </vt:lpstr>
      <vt:lpstr>Introduction</vt:lpstr>
      <vt:lpstr>Literature Review</vt:lpstr>
      <vt:lpstr>Literature Review</vt:lpstr>
      <vt:lpstr>Proposed Method</vt:lpstr>
      <vt:lpstr>Objectives</vt:lpstr>
      <vt:lpstr>Methodology</vt:lpstr>
      <vt:lpstr>Expected Outcomes</vt:lpstr>
      <vt:lpstr>Conclusion</vt:lpstr>
      <vt:lpstr>References</vt:lpstr>
      <vt:lpstr>Timeline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VS</cp:lastModifiedBy>
  <cp:revision>13</cp:revision>
  <dcterms:created xsi:type="dcterms:W3CDTF">2023-03-16T03:26:27Z</dcterms:created>
  <dcterms:modified xsi:type="dcterms:W3CDTF">2023-12-01T04:00:53Z</dcterms:modified>
</cp:coreProperties>
</file>