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69" r:id="rId6"/>
    <p:sldId id="262"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VS" userId="25283beb89995661" providerId="LiveId" clId="{29446356-F58E-4208-808C-2905DDB82247}"/>
    <pc:docChg chg="undo custSel delSld modSld">
      <pc:chgData name="VINAY VS" userId="25283beb89995661" providerId="LiveId" clId="{29446356-F58E-4208-808C-2905DDB82247}" dt="2023-12-06T06:05:21.415" v="53" actId="20577"/>
      <pc:docMkLst>
        <pc:docMk/>
      </pc:docMkLst>
      <pc:sldChg chg="modSp mod">
        <pc:chgData name="VINAY VS" userId="25283beb89995661" providerId="LiveId" clId="{29446356-F58E-4208-808C-2905DDB82247}" dt="2023-12-06T06:05:21.415" v="53" actId="20577"/>
        <pc:sldMkLst>
          <pc:docMk/>
          <pc:sldMk cId="3122649492" sldId="256"/>
        </pc:sldMkLst>
        <pc:spChg chg="mod">
          <ac:chgData name="VINAY VS" userId="25283beb89995661" providerId="LiveId" clId="{29446356-F58E-4208-808C-2905DDB82247}" dt="2023-12-06T06:05:21.415" v="53" actId="20577"/>
          <ac:spMkLst>
            <pc:docMk/>
            <pc:sldMk cId="3122649492" sldId="256"/>
            <ac:spMk id="5" creationId="{00000000-0000-0000-0000-000000000000}"/>
          </ac:spMkLst>
        </pc:spChg>
      </pc:sldChg>
      <pc:sldChg chg="modSp mod">
        <pc:chgData name="VINAY VS" userId="25283beb89995661" providerId="LiveId" clId="{29446356-F58E-4208-808C-2905DDB82247}" dt="2023-12-06T04:52:19.065" v="52" actId="255"/>
        <pc:sldMkLst>
          <pc:docMk/>
          <pc:sldMk cId="3633487232" sldId="257"/>
        </pc:sldMkLst>
        <pc:spChg chg="mod">
          <ac:chgData name="VINAY VS" userId="25283beb89995661" providerId="LiveId" clId="{29446356-F58E-4208-808C-2905DDB82247}" dt="2023-12-06T04:52:19.065" v="52" actId="255"/>
          <ac:spMkLst>
            <pc:docMk/>
            <pc:sldMk cId="3633487232" sldId="257"/>
            <ac:spMk id="3" creationId="{00000000-0000-0000-0000-000000000000}"/>
          </ac:spMkLst>
        </pc:spChg>
      </pc:sldChg>
      <pc:sldChg chg="del">
        <pc:chgData name="VINAY VS" userId="25283beb89995661" providerId="LiveId" clId="{29446356-F58E-4208-808C-2905DDB82247}" dt="2023-12-06T04:37:15.875" v="0" actId="47"/>
        <pc:sldMkLst>
          <pc:docMk/>
          <pc:sldMk cId="2238571193" sldId="264"/>
        </pc:sldMkLst>
      </pc:sldChg>
      <pc:sldChg chg="modSp mod">
        <pc:chgData name="VINAY VS" userId="25283beb89995661" providerId="LiveId" clId="{29446356-F58E-4208-808C-2905DDB82247}" dt="2023-12-06T04:38:42.994" v="21" actId="404"/>
        <pc:sldMkLst>
          <pc:docMk/>
          <pc:sldMk cId="669715831" sldId="267"/>
        </pc:sldMkLst>
        <pc:spChg chg="mod">
          <ac:chgData name="VINAY VS" userId="25283beb89995661" providerId="LiveId" clId="{29446356-F58E-4208-808C-2905DDB82247}" dt="2023-12-06T04:38:42.994" v="21" actId="404"/>
          <ac:spMkLst>
            <pc:docMk/>
            <pc:sldMk cId="669715831" sldId="267"/>
            <ac:spMk id="3" creationId="{00000000-0000-0000-0000-000000000000}"/>
          </ac:spMkLst>
        </pc:spChg>
      </pc:sldChg>
      <pc:sldChg chg="modSp mod">
        <pc:chgData name="VINAY VS" userId="25283beb89995661" providerId="LiveId" clId="{29446356-F58E-4208-808C-2905DDB82247}" dt="2023-12-06T04:45:39.978" v="28" actId="27636"/>
        <pc:sldMkLst>
          <pc:docMk/>
          <pc:sldMk cId="2070901071" sldId="268"/>
        </pc:sldMkLst>
        <pc:spChg chg="mod">
          <ac:chgData name="VINAY VS" userId="25283beb89995661" providerId="LiveId" clId="{29446356-F58E-4208-808C-2905DDB82247}" dt="2023-12-06T04:45:39.978" v="28" actId="27636"/>
          <ac:spMkLst>
            <pc:docMk/>
            <pc:sldMk cId="2070901071" sldId="268"/>
            <ac:spMk id="3" creationId="{FFA2F73C-2291-0E2C-33AD-084B44D5BC7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06/12/2023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06/12/2023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06/12/2023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06/12/2023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06/12/2023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06/12/2023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06/12/2023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317313299"/>
              </p:ext>
            </p:extLst>
          </p:nvPr>
        </p:nvGraphicFramePr>
        <p:xfrm>
          <a:off x="630904" y="3274141"/>
          <a:ext cx="5418666" cy="249428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20201CSE0902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SAHANA GOWDA KR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20201CSE0886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BHAVANA V</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20201CSE0873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ANKITHA MORE B</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20201CSE0876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POOJITHA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dirty="0"/>
                        <a:t>20201CSE0858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G M VINAY SREEKAR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Prasad P.S</a:t>
            </a:r>
          </a:p>
          <a:p>
            <a:pPr algn="l"/>
            <a:r>
              <a:rPr lang="en-GB" sz="1700"/>
              <a:t>Assistant </a:t>
            </a:r>
            <a:r>
              <a:rPr lang="en-GB" sz="1700" dirty="0"/>
              <a:t>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Review-2</a:t>
            </a:r>
          </a:p>
        </p:txBody>
      </p:sp>
    </p:spTree>
    <p:extLst>
      <p:ext uri="{BB962C8B-B14F-4D97-AF65-F5344CB8AC3E}">
        <p14:creationId xmlns:p14="http://schemas.microsoft.com/office/powerpoint/2010/main" val="312264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 Details</a:t>
            </a:r>
          </a:p>
        </p:txBody>
      </p:sp>
      <p:sp>
        <p:nvSpPr>
          <p:cNvPr id="3" name="Content Placeholder 2"/>
          <p:cNvSpPr>
            <a:spLocks noGrp="1"/>
          </p:cNvSpPr>
          <p:nvPr>
            <p:ph idx="1"/>
          </p:nvPr>
        </p:nvSpPr>
        <p:spPr/>
        <p:txBody>
          <a:bodyPr>
            <a:normAutofit fontScale="70000" lnSpcReduction="20000"/>
          </a:bodyPr>
          <a:lstStyle/>
          <a:p>
            <a:pPr marL="0" indent="0">
              <a:buNone/>
            </a:pPr>
            <a:r>
              <a:rPr lang="en-GB" sz="2100" b="1" dirty="0">
                <a:latin typeface="Times New Roman" panose="02020603050405020304" pitchFamily="18" charset="0"/>
                <a:cs typeface="Times New Roman" panose="02020603050405020304" pitchFamily="18" charset="0"/>
              </a:rPr>
              <a:t>Implementation :</a:t>
            </a:r>
          </a:p>
          <a:p>
            <a:pPr marR="0" algn="just">
              <a:lnSpc>
                <a:spcPct val="150000"/>
              </a:lnSpc>
              <a:spcBef>
                <a:spcPts val="200"/>
              </a:spcBef>
              <a:spcAft>
                <a:spcPts val="0"/>
              </a:spcAft>
              <a:buFont typeface="+mj-lt"/>
              <a:buAutoNum type="arabicPeriod"/>
            </a:pPr>
            <a:r>
              <a:rPr lang="en-GB" sz="1800" b="1" u="sng" dirty="0">
                <a:latin typeface="Times New Roman" panose="02020603050405020304" pitchFamily="18" charset="0"/>
                <a:cs typeface="Times New Roman" panose="02020603050405020304" pitchFamily="18" charset="0"/>
              </a:rPr>
              <a:t>Linear Regression:</a:t>
            </a:r>
          </a:p>
          <a:p>
            <a:pPr>
              <a:lnSpc>
                <a:spcPct val="150000"/>
              </a:lnSpc>
              <a:spcBef>
                <a:spcPts val="200"/>
              </a:spcBef>
            </a:pP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statistical method known as linear regression is used to represent the relationship that exists between a dependent variable and a number of independent factors. The model operates on the assumption that the features of the input have a linear link with the variable that is being targeted. The objective of the model is to identify the straight line that provides the most accurate representation of the data; hence, it depicts this link as a straight line.</a:t>
            </a:r>
            <a:endParaRPr lang="en-US" sz="2000"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0"/>
              </a:spcBef>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variable that we are attempting to predict or explain is referred to as the dependent variable (Y).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variable that is utilized for making predictions is referred to as the independent variable (X).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assumption of a linear relationship is that changes in the independent variable (or variables) are related to a consistent change in the variable that is being studied (the dependent variable).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regression line is the line that most closely corresponds with the data points, hence minimizing the difference between the values that were predicted and those that were actually observed.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order to establish the values that constitute the regression line, the model performs calculations to find the coefficients, namely the slope and the intercept.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mean squared error, often known as MSE, is a statistic that is used to assess the degree to which a model accurately predicts the variable of interest.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percentage of the variability in the dependent variable that can be accounted for by the single or many independent variables is referred to as the R-squared (R2) value.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mj-lt"/>
              <a:buAutoNum type="arabicPeriod"/>
            </a:pP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 Details</a:t>
            </a:r>
          </a:p>
        </p:txBody>
      </p:sp>
      <p:sp>
        <p:nvSpPr>
          <p:cNvPr id="3" name="Content Placeholder 2"/>
          <p:cNvSpPr>
            <a:spLocks noGrp="1"/>
          </p:cNvSpPr>
          <p:nvPr>
            <p:ph idx="1"/>
          </p:nvPr>
        </p:nvSpPr>
        <p:spPr/>
        <p:txBody>
          <a:bodyPr>
            <a:normAutofit/>
          </a:bodyPr>
          <a:lstStyle/>
          <a:p>
            <a:pPr marL="0" indent="0">
              <a:buNone/>
            </a:pPr>
            <a:r>
              <a:rPr lang="en-GB" sz="1600" b="1" dirty="0">
                <a:latin typeface="Times New Roman" panose="02020603050405020304" pitchFamily="18" charset="0"/>
                <a:cs typeface="Times New Roman" panose="02020603050405020304" pitchFamily="18" charset="0"/>
              </a:rPr>
              <a:t>Implementation </a:t>
            </a:r>
          </a:p>
          <a:p>
            <a:pPr marL="0" indent="0">
              <a:buNone/>
            </a:pPr>
            <a:endParaRPr lang="en-GB" sz="1000" b="1" dirty="0">
              <a:latin typeface="Times New Roman" panose="02020603050405020304" pitchFamily="18" charset="0"/>
              <a:cs typeface="Times New Roman" panose="02020603050405020304" pitchFamily="18" charset="0"/>
            </a:endParaRPr>
          </a:p>
          <a:p>
            <a:pPr marL="0" indent="0">
              <a:buNone/>
            </a:pPr>
            <a:r>
              <a:rPr lang="en-GB" sz="1400" dirty="0">
                <a:latin typeface="Times New Roman" panose="02020603050405020304" pitchFamily="18" charset="0"/>
                <a:cs typeface="Times New Roman" panose="02020603050405020304" pitchFamily="18" charset="0"/>
              </a:rPr>
              <a:t>   </a:t>
            </a:r>
            <a:r>
              <a:rPr lang="en-GB" sz="1400" b="1" dirty="0">
                <a:latin typeface="Times New Roman" panose="02020603050405020304" pitchFamily="18" charset="0"/>
                <a:cs typeface="Times New Roman" panose="02020603050405020304" pitchFamily="18" charset="0"/>
              </a:rPr>
              <a:t>2.</a:t>
            </a:r>
            <a:r>
              <a:rPr lang="en-IN"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u="sng"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Regression:</a:t>
            </a:r>
            <a:endParaRPr lang="en-IN" sz="1200" b="1" u="sng"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Linear regression is a fundamental statistical technique used to analyse and model the connection between two variables, often known as the independent variable (features) and the dependent variable (goal).   </a:t>
            </a:r>
          </a:p>
          <a:p>
            <a:pPr lvl="1">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strategy is based on the assumption of a linear connection and aims to identify the line that best fits the data by minimizing the total squared difference between the observed and anticipated values.   The equation for a simple linear regression is given by Y = β0 + β1X + ε, where Y is the dependent variable, X is the independent variable, β0 is the y-intercept, β1 is the slope, and ε represents the error term.   </a:t>
            </a:r>
          </a:p>
          <a:p>
            <a:pPr lvl="1">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procedure includes gathering and examining the dataset, devising the linear model, and repeatedly fine-tuning the model parameters using optimization techniques to enhance performance.   After being trained, the model is used to make predictions on fresh data, and its effectiveness is evaluated using metrics such as Mean Squared Error or R-squared.   </a:t>
            </a:r>
          </a:p>
          <a:p>
            <a:pPr lvl="1">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Linear regression is widely used in several sectors such as finance, economics, and social sciences. It helps to uncover correlations between variables and assists in generating predictions, albeit it relies on certain assumptions about the data's features.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71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40F6-16B8-51CA-A5C6-6328B5A7E2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A2F73C-2291-0E2C-33AD-084B44D5BC73}"/>
              </a:ext>
            </a:extLst>
          </p:cNvPr>
          <p:cNvSpPr>
            <a:spLocks noGrp="1"/>
          </p:cNvSpPr>
          <p:nvPr>
            <p:ph idx="1"/>
          </p:nvPr>
        </p:nvSpPr>
        <p:spPr/>
        <p:txBody>
          <a:bodyPr>
            <a:normAutofit fontScale="85000" lnSpcReduction="20000"/>
          </a:bodyPr>
          <a:lstStyle/>
          <a:p>
            <a:pPr marL="457200" indent="-457200">
              <a:buFont typeface="+mj-lt"/>
              <a:buAutoNum type="arabicPeriod" startAt="3"/>
            </a:pPr>
            <a:r>
              <a:rPr lang="en-US" sz="2400" b="1" u="sng" kern="100" dirty="0">
                <a:latin typeface="Times New Roman" panose="02020603050405020304" pitchFamily="18" charset="0"/>
                <a:ea typeface="Times New Roman" panose="02020603050405020304" pitchFamily="18" charset="0"/>
                <a:cs typeface="Times New Roman" panose="02020603050405020304" pitchFamily="18" charset="0"/>
              </a:rPr>
              <a:t>Data Visualization:</a:t>
            </a:r>
          </a:p>
          <a:p>
            <a:pPr marL="0" indent="0">
              <a:buNone/>
            </a:pPr>
            <a:endParaRPr lang="en-US" sz="2400" b="1" u="sng" kern="100" dirty="0">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ct val="150000"/>
              </a:lnSpc>
              <a:spcBef>
                <a:spcPts val="0"/>
              </a:spcBef>
              <a:spcAft>
                <a:spcPts val="1440"/>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visualization is an important skill in applied statistics and machine learning. Statistics does indeed focus on quantitative descriptions and estimations of data. Data visualization provides an important suite of tools for gaining a qualitative understanding. </a:t>
            </a:r>
          </a:p>
          <a:p>
            <a:pPr fontAlgn="base">
              <a:lnSpc>
                <a:spcPct val="150000"/>
              </a:lnSpc>
              <a:spcBef>
                <a:spcPts val="0"/>
              </a:spcBef>
              <a:spcAft>
                <a:spcPts val="1440"/>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can be helpful when exploring and getting to know a dataset and can help with identifying patterns, corrupt data, outliers, and much more. With a little domain knowledge, data visualizations can be used to express and demonstrate key relationships in plots and charts that are more visceral and stakeholders than measures of association or significance. Data visualization and exploratory data analysis are whole fields themselves and it will recommend a deeper dive into some the books mentioned at the end.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50000"/>
              </a:lnSpc>
              <a:spcBef>
                <a:spcPts val="0"/>
              </a:spcBef>
              <a:spcAft>
                <a:spcPts val="1440"/>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Sometimes data does not make sense until it can look at in a visual form, such as with charts and plots. Being able to quickly visualize of data samples and others is an important skill both in applied statistics and in applied machine learning. It will discover the many types of plots that you will need to know when visualizing data in Python and how to use them to better understand your own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50000"/>
              </a:lnSpc>
              <a:spcBef>
                <a:spcPts val="0"/>
              </a:spcBef>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How to chart time series data with line plots and categorical quantities with bar charts.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50000"/>
              </a:lnSpc>
              <a:spcBef>
                <a:spcPts val="0"/>
              </a:spcBef>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How to summarize data distributions with histograms and box plots.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b="1" u="sng"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7090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40F6-16B8-51CA-A5C6-6328B5A7E2D5}"/>
              </a:ext>
            </a:extLst>
          </p:cNvPr>
          <p:cNvSpPr>
            <a:spLocks noGrp="1"/>
          </p:cNvSpPr>
          <p:nvPr>
            <p:ph type="title"/>
          </p:nvPr>
        </p:nvSpPr>
        <p:spPr/>
        <p:txBody>
          <a:bodyPr/>
          <a:lstStyle/>
          <a:p>
            <a:r>
              <a:rPr lang="en-US" dirty="0"/>
              <a:t>Module Diagram </a:t>
            </a:r>
          </a:p>
        </p:txBody>
      </p:sp>
      <p:sp>
        <p:nvSpPr>
          <p:cNvPr id="3" name="Content Placeholder 2">
            <a:extLst>
              <a:ext uri="{FF2B5EF4-FFF2-40B4-BE49-F238E27FC236}">
                <a16:creationId xmlns:a16="http://schemas.microsoft.com/office/drawing/2014/main" id="{FFA2F73C-2291-0E2C-33AD-084B44D5BC73}"/>
              </a:ext>
            </a:extLst>
          </p:cNvPr>
          <p:cNvSpPr>
            <a:spLocks noGrp="1"/>
          </p:cNvSpPr>
          <p:nvPr>
            <p:ph idx="1"/>
          </p:nvPr>
        </p:nvSpPr>
        <p:spPr/>
        <p:txBody>
          <a:bodyPr>
            <a:normAutofit/>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Linear Regression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2. </a:t>
            </a:r>
            <a:r>
              <a:rPr lang="en-IN" dirty="0">
                <a:effectLst/>
                <a:latin typeface="Times New Roman" panose="02020603050405020304" pitchFamily="18" charset="0"/>
                <a:ea typeface="Calibri" panose="020F0502020204030204" pitchFamily="34" charset="0"/>
              </a:rPr>
              <a:t>Data visualization</a:t>
            </a:r>
          </a:p>
          <a:p>
            <a:pPr marL="0" indent="0">
              <a:buNone/>
            </a:pPr>
            <a:endParaRPr lang="en-IN" dirty="0">
              <a:latin typeface="Times New Roman" panose="02020603050405020304" pitchFamily="18" charset="0"/>
              <a:ea typeface="Calibri" panose="020F0502020204030204" pitchFamily="34" charset="0"/>
            </a:endParaRPr>
          </a:p>
          <a:p>
            <a:pPr marL="0" indent="0">
              <a:buNone/>
            </a:pPr>
            <a:endParaRPr lang="en-US" dirty="0"/>
          </a:p>
        </p:txBody>
      </p:sp>
      <p:pic>
        <p:nvPicPr>
          <p:cNvPr id="4" name="Picture 3">
            <a:extLst>
              <a:ext uri="{FF2B5EF4-FFF2-40B4-BE49-F238E27FC236}">
                <a16:creationId xmlns:a16="http://schemas.microsoft.com/office/drawing/2014/main" id="{8BFB16C1-24E0-8CB0-B99A-C5CF40061453}"/>
              </a:ext>
            </a:extLst>
          </p:cNvPr>
          <p:cNvPicPr>
            <a:picLocks noChangeAspect="1"/>
          </p:cNvPicPr>
          <p:nvPr/>
        </p:nvPicPr>
        <p:blipFill>
          <a:blip r:embed="rId2"/>
          <a:stretch>
            <a:fillRect/>
          </a:stretch>
        </p:blipFill>
        <p:spPr>
          <a:xfrm>
            <a:off x="2349401" y="1739710"/>
            <a:ext cx="5731510" cy="1247775"/>
          </a:xfrm>
          <a:prstGeom prst="rect">
            <a:avLst/>
          </a:prstGeom>
        </p:spPr>
      </p:pic>
      <p:pic>
        <p:nvPicPr>
          <p:cNvPr id="5" name="Picture 4">
            <a:extLst>
              <a:ext uri="{FF2B5EF4-FFF2-40B4-BE49-F238E27FC236}">
                <a16:creationId xmlns:a16="http://schemas.microsoft.com/office/drawing/2014/main" id="{DAC09C00-0322-ECF2-8638-CB10BBE8C043}"/>
              </a:ext>
            </a:extLst>
          </p:cNvPr>
          <p:cNvPicPr>
            <a:picLocks noChangeAspect="1"/>
          </p:cNvPicPr>
          <p:nvPr/>
        </p:nvPicPr>
        <p:blipFill>
          <a:blip r:embed="rId3"/>
          <a:stretch>
            <a:fillRect/>
          </a:stretch>
        </p:blipFill>
        <p:spPr>
          <a:xfrm>
            <a:off x="2349401" y="4305299"/>
            <a:ext cx="5724525" cy="1409700"/>
          </a:xfrm>
          <a:prstGeom prst="rect">
            <a:avLst/>
          </a:prstGeom>
        </p:spPr>
      </p:pic>
    </p:spTree>
    <p:extLst>
      <p:ext uri="{BB962C8B-B14F-4D97-AF65-F5344CB8AC3E}">
        <p14:creationId xmlns:p14="http://schemas.microsoft.com/office/powerpoint/2010/main" val="406977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Review-1:(10-Nov-2023)</a:t>
            </a:r>
          </a:p>
          <a:p>
            <a:pPr marL="0" indent="0">
              <a:buNone/>
            </a:pPr>
            <a:r>
              <a:rPr lang="en-GB" dirty="0">
                <a:latin typeface="Times New Roman" panose="02020603050405020304" pitchFamily="18" charset="0"/>
                <a:cs typeface="Times New Roman" panose="02020603050405020304" pitchFamily="18" charset="0"/>
              </a:rPr>
              <a:t>      Title ,Abstract ,Literature Survey ,Existing Methods ,proposed method. </a:t>
            </a:r>
          </a:p>
          <a:p>
            <a:r>
              <a:rPr lang="en-GB" dirty="0">
                <a:latin typeface="Times New Roman" panose="02020603050405020304" pitchFamily="18" charset="0"/>
                <a:cs typeface="Times New Roman" panose="02020603050405020304" pitchFamily="18" charset="0"/>
              </a:rPr>
              <a:t>Review-2:(30-Nov-2023)</a:t>
            </a:r>
          </a:p>
          <a:p>
            <a:pPr marL="0" indent="0">
              <a:buNone/>
            </a:pPr>
            <a:r>
              <a:rPr lang="en-GB" dirty="0">
                <a:latin typeface="Times New Roman" panose="02020603050405020304" pitchFamily="18" charset="0"/>
                <a:cs typeface="Times New Roman" panose="02020603050405020304" pitchFamily="18" charset="0"/>
              </a:rPr>
              <a:t>      Algorithm Details ,Source Code Details.</a:t>
            </a:r>
          </a:p>
          <a:p>
            <a:r>
              <a:rPr lang="en-GB" dirty="0">
                <a:latin typeface="Times New Roman" panose="02020603050405020304" pitchFamily="18" charset="0"/>
                <a:cs typeface="Times New Roman" panose="02020603050405020304" pitchFamily="18" charset="0"/>
              </a:rPr>
              <a:t>Review-3:(30-Dec-2023)</a:t>
            </a:r>
          </a:p>
          <a:p>
            <a:pPr marL="0" indent="0">
              <a:buNone/>
            </a:pPr>
            <a:r>
              <a:rPr lang="en-GB" dirty="0">
                <a:latin typeface="Times New Roman" panose="02020603050405020304" pitchFamily="18" charset="0"/>
                <a:cs typeface="Times New Roman" panose="02020603050405020304" pitchFamily="18" charset="0"/>
              </a:rPr>
              <a:t>     Algorithm Details ,Source Code Details and Live Demonstration.</a:t>
            </a:r>
          </a:p>
          <a:p>
            <a:endParaRPr lang="en-GB" dirty="0"/>
          </a:p>
          <a:p>
            <a:endParaRPr lang="en-GB" dirty="0"/>
          </a:p>
        </p:txBody>
      </p:sp>
    </p:spTree>
    <p:extLst>
      <p:ext uri="{BB962C8B-B14F-4D97-AF65-F5344CB8AC3E}">
        <p14:creationId xmlns:p14="http://schemas.microsoft.com/office/powerpoint/2010/main" val="367733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137</TotalTime>
  <Words>856</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Times New Roman</vt:lpstr>
      <vt:lpstr>Verdana</vt:lpstr>
      <vt:lpstr>Bioinformatics</vt:lpstr>
      <vt:lpstr>PROJECT TITLE</vt:lpstr>
      <vt:lpstr>Algorithm Details</vt:lpstr>
      <vt:lpstr>Algorithm Details</vt:lpstr>
      <vt:lpstr>PowerPoint Presentation</vt:lpstr>
      <vt:lpstr>Module Diagram </vt:lpstr>
      <vt:lpstr>Timeline of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VINAY VS</cp:lastModifiedBy>
  <cp:revision>13</cp:revision>
  <dcterms:created xsi:type="dcterms:W3CDTF">2023-03-16T03:26:27Z</dcterms:created>
  <dcterms:modified xsi:type="dcterms:W3CDTF">2023-12-06T06:05:24Z</dcterms:modified>
</cp:coreProperties>
</file>