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0" r:id="rId5"/>
    <p:sldId id="267" r:id="rId6"/>
    <p:sldId id="259" r:id="rId7"/>
    <p:sldId id="260" r:id="rId8"/>
    <p:sldId id="261" r:id="rId9"/>
    <p:sldId id="263" r:id="rId10"/>
    <p:sldId id="271" r:id="rId11"/>
    <p:sldId id="272" r:id="rId12"/>
    <p:sldId id="273" r:id="rId13"/>
    <p:sldId id="264"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91" d="100"/>
          <a:sy n="91" d="100"/>
        </p:scale>
        <p:origin x="34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AY VS" userId="25283beb89995661" providerId="LiveId" clId="{66C50CF5-AEA0-4C62-A9E2-03BC1DF97170}"/>
    <pc:docChg chg="custSel addSld delSld modSld">
      <pc:chgData name="VINAY VS" userId="25283beb89995661" providerId="LiveId" clId="{66C50CF5-AEA0-4C62-A9E2-03BC1DF97170}" dt="2024-01-10T12:28:14.739" v="189" actId="47"/>
      <pc:docMkLst>
        <pc:docMk/>
      </pc:docMkLst>
      <pc:sldChg chg="modSp mod">
        <pc:chgData name="VINAY VS" userId="25283beb89995661" providerId="LiveId" clId="{66C50CF5-AEA0-4C62-A9E2-03BC1DF97170}" dt="2024-01-07T17:41:08.584" v="71" actId="20577"/>
        <pc:sldMkLst>
          <pc:docMk/>
          <pc:sldMk cId="3633487232" sldId="257"/>
        </pc:sldMkLst>
        <pc:spChg chg="mod">
          <ac:chgData name="VINAY VS" userId="25283beb89995661" providerId="LiveId" clId="{66C50CF5-AEA0-4C62-A9E2-03BC1DF97170}" dt="2024-01-07T17:41:08.584" v="71" actId="20577"/>
          <ac:spMkLst>
            <pc:docMk/>
            <pc:sldMk cId="3633487232" sldId="257"/>
            <ac:spMk id="3" creationId="{00000000-0000-0000-0000-000000000000}"/>
          </ac:spMkLst>
        </pc:spChg>
      </pc:sldChg>
      <pc:sldChg chg="addSp delSp modSp mod">
        <pc:chgData name="VINAY VS" userId="25283beb89995661" providerId="LiveId" clId="{66C50CF5-AEA0-4C62-A9E2-03BC1DF97170}" dt="2024-01-08T04:06:42.694" v="83" actId="1076"/>
        <pc:sldMkLst>
          <pc:docMk/>
          <pc:sldMk cId="2314944744" sldId="261"/>
        </pc:sldMkLst>
        <pc:spChg chg="del mod">
          <ac:chgData name="VINAY VS" userId="25283beb89995661" providerId="LiveId" clId="{66C50CF5-AEA0-4C62-A9E2-03BC1DF97170}" dt="2024-01-08T04:06:05.865" v="73"/>
          <ac:spMkLst>
            <pc:docMk/>
            <pc:sldMk cId="2314944744" sldId="261"/>
            <ac:spMk id="3" creationId="{00000000-0000-0000-0000-000000000000}"/>
          </ac:spMkLst>
        </pc:spChg>
        <pc:picChg chg="add mod">
          <ac:chgData name="VINAY VS" userId="25283beb89995661" providerId="LiveId" clId="{66C50CF5-AEA0-4C62-A9E2-03BC1DF97170}" dt="2024-01-08T04:06:42.694" v="83" actId="1076"/>
          <ac:picMkLst>
            <pc:docMk/>
            <pc:sldMk cId="2314944744" sldId="261"/>
            <ac:picMk id="4" creationId="{1D80A8B9-218F-A8B6-7702-79031F485D03}"/>
          </ac:picMkLst>
        </pc:picChg>
        <pc:picChg chg="add mod">
          <ac:chgData name="VINAY VS" userId="25283beb89995661" providerId="LiveId" clId="{66C50CF5-AEA0-4C62-A9E2-03BC1DF97170}" dt="2024-01-08T04:06:29.722" v="79" actId="14100"/>
          <ac:picMkLst>
            <pc:docMk/>
            <pc:sldMk cId="2314944744" sldId="261"/>
            <ac:picMk id="5" creationId="{D2A9B40E-6C8E-B951-DC10-E43F6B9CD34C}"/>
          </ac:picMkLst>
        </pc:picChg>
      </pc:sldChg>
      <pc:sldChg chg="modSp mod">
        <pc:chgData name="VINAY VS" userId="25283beb89995661" providerId="LiveId" clId="{66C50CF5-AEA0-4C62-A9E2-03BC1DF97170}" dt="2024-01-10T12:13:14.779" v="85" actId="21"/>
        <pc:sldMkLst>
          <pc:docMk/>
          <pc:sldMk cId="1923928155" sldId="263"/>
        </pc:sldMkLst>
        <pc:spChg chg="mod">
          <ac:chgData name="VINAY VS" userId="25283beb89995661" providerId="LiveId" clId="{66C50CF5-AEA0-4C62-A9E2-03BC1DF97170}" dt="2024-01-10T12:13:14.779" v="85" actId="21"/>
          <ac:spMkLst>
            <pc:docMk/>
            <pc:sldMk cId="1923928155" sldId="263"/>
            <ac:spMk id="2" creationId="{00000000-0000-0000-0000-000000000000}"/>
          </ac:spMkLst>
        </pc:spChg>
      </pc:sldChg>
      <pc:sldChg chg="del">
        <pc:chgData name="VINAY VS" userId="25283beb89995661" providerId="LiveId" clId="{66C50CF5-AEA0-4C62-A9E2-03BC1DF97170}" dt="2024-01-10T12:28:14.739" v="189" actId="47"/>
        <pc:sldMkLst>
          <pc:docMk/>
          <pc:sldMk cId="625457801" sldId="268"/>
        </pc:sldMkLst>
      </pc:sldChg>
      <pc:sldChg chg="addSp delSp modSp new mod">
        <pc:chgData name="VINAY VS" userId="25283beb89995661" providerId="LiveId" clId="{66C50CF5-AEA0-4C62-A9E2-03BC1DF97170}" dt="2024-01-10T12:23:31.576" v="129" actId="1076"/>
        <pc:sldMkLst>
          <pc:docMk/>
          <pc:sldMk cId="730489549" sldId="271"/>
        </pc:sldMkLst>
        <pc:spChg chg="mod">
          <ac:chgData name="VINAY VS" userId="25283beb89995661" providerId="LiveId" clId="{66C50CF5-AEA0-4C62-A9E2-03BC1DF97170}" dt="2024-01-10T12:13:26.419" v="91" actId="27636"/>
          <ac:spMkLst>
            <pc:docMk/>
            <pc:sldMk cId="730489549" sldId="271"/>
            <ac:spMk id="2" creationId="{4228FB19-89AB-D035-73F0-52BA03AA6B1D}"/>
          </ac:spMkLst>
        </pc:spChg>
        <pc:spChg chg="del mod">
          <ac:chgData name="VINAY VS" userId="25283beb89995661" providerId="LiveId" clId="{66C50CF5-AEA0-4C62-A9E2-03BC1DF97170}" dt="2024-01-10T12:19:27.553" v="93" actId="931"/>
          <ac:spMkLst>
            <pc:docMk/>
            <pc:sldMk cId="730489549" sldId="271"/>
            <ac:spMk id="3" creationId="{D805C8E5-021F-FF3F-38C2-A11746D7E228}"/>
          </ac:spMkLst>
        </pc:spChg>
        <pc:picChg chg="add mod">
          <ac:chgData name="VINAY VS" userId="25283beb89995661" providerId="LiveId" clId="{66C50CF5-AEA0-4C62-A9E2-03BC1DF97170}" dt="2024-01-10T12:19:39.612" v="99" actId="14100"/>
          <ac:picMkLst>
            <pc:docMk/>
            <pc:sldMk cId="730489549" sldId="271"/>
            <ac:picMk id="5" creationId="{507D6BA4-34E9-5FCA-7356-8C71573B5FFB}"/>
          </ac:picMkLst>
        </pc:picChg>
        <pc:picChg chg="add mod">
          <ac:chgData name="VINAY VS" userId="25283beb89995661" providerId="LiveId" clId="{66C50CF5-AEA0-4C62-A9E2-03BC1DF97170}" dt="2024-01-10T12:20:35.624" v="102" actId="1076"/>
          <ac:picMkLst>
            <pc:docMk/>
            <pc:sldMk cId="730489549" sldId="271"/>
            <ac:picMk id="7" creationId="{D64AB5D1-D618-0E15-0D3B-1E98DFFEA346}"/>
          </ac:picMkLst>
        </pc:picChg>
        <pc:picChg chg="add mod">
          <ac:chgData name="VINAY VS" userId="25283beb89995661" providerId="LiveId" clId="{66C50CF5-AEA0-4C62-A9E2-03BC1DF97170}" dt="2024-01-10T12:23:31.576" v="129" actId="1076"/>
          <ac:picMkLst>
            <pc:docMk/>
            <pc:sldMk cId="730489549" sldId="271"/>
            <ac:picMk id="9" creationId="{C553605E-EE9C-B331-0C96-C56DE0079377}"/>
          </ac:picMkLst>
        </pc:picChg>
        <pc:picChg chg="add del mod">
          <ac:chgData name="VINAY VS" userId="25283beb89995661" providerId="LiveId" clId="{66C50CF5-AEA0-4C62-A9E2-03BC1DF97170}" dt="2024-01-10T12:22:50.204" v="124" actId="21"/>
          <ac:picMkLst>
            <pc:docMk/>
            <pc:sldMk cId="730489549" sldId="271"/>
            <ac:picMk id="11" creationId="{D814D2AA-EAF5-73A1-1349-EE87D270F4DB}"/>
          </ac:picMkLst>
        </pc:picChg>
        <pc:picChg chg="add del mod">
          <ac:chgData name="VINAY VS" userId="25283beb89995661" providerId="LiveId" clId="{66C50CF5-AEA0-4C62-A9E2-03BC1DF97170}" dt="2024-01-10T12:22:34.854" v="119" actId="21"/>
          <ac:picMkLst>
            <pc:docMk/>
            <pc:sldMk cId="730489549" sldId="271"/>
            <ac:picMk id="13" creationId="{85CFECA3-A993-0162-32FE-560D75EB8D9E}"/>
          </ac:picMkLst>
        </pc:picChg>
        <pc:picChg chg="add del mod">
          <ac:chgData name="VINAY VS" userId="25283beb89995661" providerId="LiveId" clId="{66C50CF5-AEA0-4C62-A9E2-03BC1DF97170}" dt="2024-01-10T12:21:54.281" v="108" actId="21"/>
          <ac:picMkLst>
            <pc:docMk/>
            <pc:sldMk cId="730489549" sldId="271"/>
            <ac:picMk id="15" creationId="{5B662A29-EEB3-6B0E-E12B-7732DF52419D}"/>
          </ac:picMkLst>
        </pc:picChg>
      </pc:sldChg>
      <pc:sldChg chg="addSp delSp modSp new mod">
        <pc:chgData name="VINAY VS" userId="25283beb89995661" providerId="LiveId" clId="{66C50CF5-AEA0-4C62-A9E2-03BC1DF97170}" dt="2024-01-10T12:25:45.957" v="163" actId="14100"/>
        <pc:sldMkLst>
          <pc:docMk/>
          <pc:sldMk cId="3143348263" sldId="272"/>
        </pc:sldMkLst>
        <pc:spChg chg="del">
          <ac:chgData name="VINAY VS" userId="25283beb89995661" providerId="LiveId" clId="{66C50CF5-AEA0-4C62-A9E2-03BC1DF97170}" dt="2024-01-10T12:22:13.015" v="112" actId="478"/>
          <ac:spMkLst>
            <pc:docMk/>
            <pc:sldMk cId="3143348263" sldId="272"/>
            <ac:spMk id="2" creationId="{DEACD11B-E307-ADED-FD8E-CC3B17395051}"/>
          </ac:spMkLst>
        </pc:spChg>
        <pc:spChg chg="del mod">
          <ac:chgData name="VINAY VS" userId="25283beb89995661" providerId="LiveId" clId="{66C50CF5-AEA0-4C62-A9E2-03BC1DF97170}" dt="2024-01-10T12:22:28.948" v="117" actId="478"/>
          <ac:spMkLst>
            <pc:docMk/>
            <pc:sldMk cId="3143348263" sldId="272"/>
            <ac:spMk id="3" creationId="{BD6044AA-E773-8669-F8A2-7CCA40B06E14}"/>
          </ac:spMkLst>
        </pc:spChg>
        <pc:picChg chg="add del mod">
          <ac:chgData name="VINAY VS" userId="25283beb89995661" providerId="LiveId" clId="{66C50CF5-AEA0-4C62-A9E2-03BC1DF97170}" dt="2024-01-10T12:24:30.504" v="136" actId="21"/>
          <ac:picMkLst>
            <pc:docMk/>
            <pc:sldMk cId="3143348263" sldId="272"/>
            <ac:picMk id="5" creationId="{FA658FD7-2ECB-429D-0E28-31D344DEB651}"/>
          </ac:picMkLst>
        </pc:picChg>
        <pc:picChg chg="add del mod">
          <ac:chgData name="VINAY VS" userId="25283beb89995661" providerId="LiveId" clId="{66C50CF5-AEA0-4C62-A9E2-03BC1DF97170}" dt="2024-01-10T12:24:30.504" v="136" actId="21"/>
          <ac:picMkLst>
            <pc:docMk/>
            <pc:sldMk cId="3143348263" sldId="272"/>
            <ac:picMk id="7" creationId="{925F1DC1-4C50-C64F-B7C0-73369BCC5AE8}"/>
          </ac:picMkLst>
        </pc:picChg>
        <pc:picChg chg="add del mod">
          <ac:chgData name="VINAY VS" userId="25283beb89995661" providerId="LiveId" clId="{66C50CF5-AEA0-4C62-A9E2-03BC1DF97170}" dt="2024-01-10T12:24:30.504" v="136" actId="21"/>
          <ac:picMkLst>
            <pc:docMk/>
            <pc:sldMk cId="3143348263" sldId="272"/>
            <ac:picMk id="9" creationId="{8599777E-402C-87C2-2B8A-3B2294661F86}"/>
          </ac:picMkLst>
        </pc:picChg>
        <pc:picChg chg="add mod">
          <ac:chgData name="VINAY VS" userId="25283beb89995661" providerId="LiveId" clId="{66C50CF5-AEA0-4C62-A9E2-03BC1DF97170}" dt="2024-01-10T12:25:03.707" v="149" actId="1076"/>
          <ac:picMkLst>
            <pc:docMk/>
            <pc:sldMk cId="3143348263" sldId="272"/>
            <ac:picMk id="10" creationId="{925F1DC1-4C50-C64F-B7C0-73369BCC5AE8}"/>
          </ac:picMkLst>
        </pc:picChg>
        <pc:picChg chg="add mod">
          <ac:chgData name="VINAY VS" userId="25283beb89995661" providerId="LiveId" clId="{66C50CF5-AEA0-4C62-A9E2-03BC1DF97170}" dt="2024-01-10T12:23:43.382" v="132" actId="1076"/>
          <ac:picMkLst>
            <pc:docMk/>
            <pc:sldMk cId="3143348263" sldId="272"/>
            <ac:picMk id="11" creationId="{D814D2AA-EAF5-73A1-1349-EE87D270F4DB}"/>
          </ac:picMkLst>
        </pc:picChg>
        <pc:picChg chg="add mod">
          <ac:chgData name="VINAY VS" userId="25283beb89995661" providerId="LiveId" clId="{66C50CF5-AEA0-4C62-A9E2-03BC1DF97170}" dt="2024-01-10T12:25:25.430" v="156" actId="1076"/>
          <ac:picMkLst>
            <pc:docMk/>
            <pc:sldMk cId="3143348263" sldId="272"/>
            <ac:picMk id="12" creationId="{FA658FD7-2ECB-429D-0E28-31D344DEB651}"/>
          </ac:picMkLst>
        </pc:picChg>
        <pc:picChg chg="add mod">
          <ac:chgData name="VINAY VS" userId="25283beb89995661" providerId="LiveId" clId="{66C50CF5-AEA0-4C62-A9E2-03BC1DF97170}" dt="2024-01-10T12:23:40.087" v="131" actId="1076"/>
          <ac:picMkLst>
            <pc:docMk/>
            <pc:sldMk cId="3143348263" sldId="272"/>
            <ac:picMk id="13" creationId="{85CFECA3-A993-0162-32FE-560D75EB8D9E}"/>
          </ac:picMkLst>
        </pc:picChg>
        <pc:picChg chg="add mod">
          <ac:chgData name="VINAY VS" userId="25283beb89995661" providerId="LiveId" clId="{66C50CF5-AEA0-4C62-A9E2-03BC1DF97170}" dt="2024-01-10T12:25:45.957" v="163" actId="14100"/>
          <ac:picMkLst>
            <pc:docMk/>
            <pc:sldMk cId="3143348263" sldId="272"/>
            <ac:picMk id="14" creationId="{8599777E-402C-87C2-2B8A-3B2294661F86}"/>
          </ac:picMkLst>
        </pc:picChg>
        <pc:picChg chg="add mod">
          <ac:chgData name="VINAY VS" userId="25283beb89995661" providerId="LiveId" clId="{66C50CF5-AEA0-4C62-A9E2-03BC1DF97170}" dt="2024-01-10T12:23:36.477" v="130" actId="1076"/>
          <ac:picMkLst>
            <pc:docMk/>
            <pc:sldMk cId="3143348263" sldId="272"/>
            <ac:picMk id="15" creationId="{5B662A29-EEB3-6B0E-E12B-7732DF52419D}"/>
          </ac:picMkLst>
        </pc:picChg>
      </pc:sldChg>
      <pc:sldChg chg="addSp delSp modSp new mod">
        <pc:chgData name="VINAY VS" userId="25283beb89995661" providerId="LiveId" clId="{66C50CF5-AEA0-4C62-A9E2-03BC1DF97170}" dt="2024-01-10T12:28:08.883" v="188" actId="1076"/>
        <pc:sldMkLst>
          <pc:docMk/>
          <pc:sldMk cId="629374674" sldId="273"/>
        </pc:sldMkLst>
        <pc:spChg chg="del">
          <ac:chgData name="VINAY VS" userId="25283beb89995661" providerId="LiveId" clId="{66C50CF5-AEA0-4C62-A9E2-03BC1DF97170}" dt="2024-01-10T12:26:34.030" v="164" actId="478"/>
          <ac:spMkLst>
            <pc:docMk/>
            <pc:sldMk cId="629374674" sldId="273"/>
            <ac:spMk id="2" creationId="{CC43FDDB-1DD3-D103-F282-B31FFFADA89A}"/>
          </ac:spMkLst>
        </pc:spChg>
        <pc:spChg chg="del">
          <ac:chgData name="VINAY VS" userId="25283beb89995661" providerId="LiveId" clId="{66C50CF5-AEA0-4C62-A9E2-03BC1DF97170}" dt="2024-01-10T12:26:36.474" v="165" actId="478"/>
          <ac:spMkLst>
            <pc:docMk/>
            <pc:sldMk cId="629374674" sldId="273"/>
            <ac:spMk id="3" creationId="{7DAB8CA3-5F90-591A-5421-8B1716DFD80E}"/>
          </ac:spMkLst>
        </pc:spChg>
        <pc:picChg chg="add del mod">
          <ac:chgData name="VINAY VS" userId="25283beb89995661" providerId="LiveId" clId="{66C50CF5-AEA0-4C62-A9E2-03BC1DF97170}" dt="2024-01-10T12:25:10.522" v="150" actId="21"/>
          <ac:picMkLst>
            <pc:docMk/>
            <pc:sldMk cId="629374674" sldId="273"/>
            <ac:picMk id="5" creationId="{FA658FD7-2ECB-429D-0E28-31D344DEB651}"/>
          </ac:picMkLst>
        </pc:picChg>
        <pc:picChg chg="add mod">
          <ac:chgData name="VINAY VS" userId="25283beb89995661" providerId="LiveId" clId="{66C50CF5-AEA0-4C62-A9E2-03BC1DF97170}" dt="2024-01-10T12:28:00.391" v="184" actId="14100"/>
          <ac:picMkLst>
            <pc:docMk/>
            <pc:sldMk cId="629374674" sldId="273"/>
            <ac:picMk id="6" creationId="{CBF4F604-3D26-83A8-F899-B95B61E8DC1D}"/>
          </ac:picMkLst>
        </pc:picChg>
        <pc:picChg chg="add del mod">
          <ac:chgData name="VINAY VS" userId="25283beb89995661" providerId="LiveId" clId="{66C50CF5-AEA0-4C62-A9E2-03BC1DF97170}" dt="2024-01-10T12:24:46.869" v="142" actId="21"/>
          <ac:picMkLst>
            <pc:docMk/>
            <pc:sldMk cId="629374674" sldId="273"/>
            <ac:picMk id="7" creationId="{925F1DC1-4C50-C64F-B7C0-73369BCC5AE8}"/>
          </ac:picMkLst>
        </pc:picChg>
        <pc:picChg chg="add del mod">
          <ac:chgData name="VINAY VS" userId="25283beb89995661" providerId="LiveId" clId="{66C50CF5-AEA0-4C62-A9E2-03BC1DF97170}" dt="2024-01-10T12:25:29.672" v="157" actId="21"/>
          <ac:picMkLst>
            <pc:docMk/>
            <pc:sldMk cId="629374674" sldId="273"/>
            <ac:picMk id="9" creationId="{8599777E-402C-87C2-2B8A-3B2294661F86}"/>
          </ac:picMkLst>
        </pc:picChg>
        <pc:picChg chg="add mod">
          <ac:chgData name="VINAY VS" userId="25283beb89995661" providerId="LiveId" clId="{66C50CF5-AEA0-4C62-A9E2-03BC1DF97170}" dt="2024-01-10T12:27:49.626" v="180" actId="1076"/>
          <ac:picMkLst>
            <pc:docMk/>
            <pc:sldMk cId="629374674" sldId="273"/>
            <ac:picMk id="10" creationId="{C8D2FF25-3168-AFD9-655F-5CDC938F462E}"/>
          </ac:picMkLst>
        </pc:picChg>
        <pc:picChg chg="add mod">
          <ac:chgData name="VINAY VS" userId="25283beb89995661" providerId="LiveId" clId="{66C50CF5-AEA0-4C62-A9E2-03BC1DF97170}" dt="2024-01-10T12:28:08.883" v="188" actId="1076"/>
          <ac:picMkLst>
            <pc:docMk/>
            <pc:sldMk cId="629374674" sldId="273"/>
            <ac:picMk id="12" creationId="{C43D238B-7F07-F155-3EB7-8C83B9B40580}"/>
          </ac:picMkLst>
        </pc:picChg>
        <pc:picChg chg="add mod">
          <ac:chgData name="VINAY VS" userId="25283beb89995661" providerId="LiveId" clId="{66C50CF5-AEA0-4C62-A9E2-03BC1DF97170}" dt="2024-01-10T12:27:40.504" v="176" actId="1076"/>
          <ac:picMkLst>
            <pc:docMk/>
            <pc:sldMk cId="629374674" sldId="273"/>
            <ac:picMk id="14" creationId="{6A8A0359-D25D-4380-041C-4EFCD0FDF63A}"/>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573849"/>
          </a:xfrm>
        </p:spPr>
        <p:txBody>
          <a:bodyPr>
            <a:normAutofit/>
          </a:bodyPr>
          <a:lstStyle/>
          <a:p>
            <a:r>
              <a:rPr lang="en-GB" sz="3200" b="1" dirty="0">
                <a:latin typeface="Verdana" panose="020B0604030504040204" pitchFamily="34" charset="0"/>
                <a:ea typeface="Verdana" panose="020B0604030504040204" pitchFamily="34" charset="0"/>
              </a:rPr>
              <a:t>PROJECT TITLE</a:t>
            </a:r>
          </a:p>
        </p:txBody>
      </p:sp>
      <p:sp>
        <p:nvSpPr>
          <p:cNvPr id="3" name="Subtitle 2"/>
          <p:cNvSpPr>
            <a:spLocks noGrp="1"/>
          </p:cNvSpPr>
          <p:nvPr>
            <p:ph type="subTitle" idx="1"/>
          </p:nvPr>
        </p:nvSpPr>
        <p:spPr>
          <a:xfrm>
            <a:off x="790469" y="2721956"/>
            <a:ext cx="3970594" cy="552184"/>
          </a:xfrm>
        </p:spPr>
        <p:txBody>
          <a:bodyPr/>
          <a:lstStyle/>
          <a:p>
            <a:pPr algn="l"/>
            <a:r>
              <a:rPr lang="en-GB" b="1" dirty="0"/>
              <a:t>Batch Number:</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998790202"/>
              </p:ext>
            </p:extLst>
          </p:nvPr>
        </p:nvGraphicFramePr>
        <p:xfrm>
          <a:off x="630904" y="3274141"/>
          <a:ext cx="5418666" cy="23114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sz="2400"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solidFill>
                            <a:schemeClr val="tx1"/>
                          </a:solidFill>
                        </a:rPr>
                        <a:t>20201CSE0902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SAHANA GOWDA KR</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solidFill>
                            <a:schemeClr val="tx1"/>
                          </a:solidFill>
                        </a:rPr>
                        <a:t>20201CSE0886</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BHAVANA V</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solidFill>
                            <a:schemeClr val="tx1"/>
                          </a:solidFill>
                        </a:rPr>
                        <a:t>20201CSE0873</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ANKITHA MORE B</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solidFill>
                            <a:schemeClr val="tx1"/>
                          </a:solidFill>
                        </a:rPr>
                        <a:t>20201CSE0876</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POOJITHA G</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r>
                        <a:rPr lang="en-GB" dirty="0">
                          <a:solidFill>
                            <a:schemeClr val="tx1"/>
                          </a:solidFill>
                        </a:rPr>
                        <a:t>20201CSE0858</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G M VINAY SREEKAR REDDY</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GB" sz="1700" dirty="0" err="1">
                <a:solidFill>
                  <a:schemeClr val="tx1"/>
                </a:solidFill>
              </a:rPr>
              <a:t>Dr.</a:t>
            </a:r>
            <a:r>
              <a:rPr lang="en-GB" sz="1700" dirty="0">
                <a:solidFill>
                  <a:schemeClr val="tx1"/>
                </a:solidFill>
              </a:rPr>
              <a:t> Prasad P S</a:t>
            </a:r>
          </a:p>
          <a:p>
            <a:pPr algn="l"/>
            <a:r>
              <a:rPr lang="en-GB" sz="1700" dirty="0">
                <a:solidFill>
                  <a:schemeClr val="tx1"/>
                </a:solidFill>
              </a:rPr>
              <a:t>Assistant Professor</a:t>
            </a:r>
          </a:p>
          <a:p>
            <a:pPr algn="l"/>
            <a:r>
              <a:rPr lang="en-GB" sz="1700" dirty="0">
                <a:solidFill>
                  <a:schemeClr val="tx1"/>
                </a:solidFill>
              </a:rPr>
              <a:t>School of Computer Science Engineering &amp; Information Science</a:t>
            </a:r>
          </a:p>
          <a:p>
            <a:pPr algn="l"/>
            <a:r>
              <a:rPr lang="en-GB" sz="1700" dirty="0">
                <a:solidFill>
                  <a:schemeClr val="tx1"/>
                </a:solidFill>
              </a:rPr>
              <a:t>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Final Review</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8FB19-89AB-D035-73F0-52BA03AA6B1D}"/>
              </a:ext>
            </a:extLst>
          </p:cNvPr>
          <p:cNvSpPr>
            <a:spLocks noGrp="1"/>
          </p:cNvSpPr>
          <p:nvPr>
            <p:ph type="title"/>
          </p:nvPr>
        </p:nvSpPr>
        <p:spPr>
          <a:xfrm>
            <a:off x="838200" y="365126"/>
            <a:ext cx="10515600" cy="658332"/>
          </a:xfrm>
        </p:spPr>
        <p:txBody>
          <a:bodyPr>
            <a:normAutofit fontScale="90000"/>
          </a:bodyPr>
          <a:lstStyle/>
          <a:p>
            <a:r>
              <a:rPr lang="en-GB" b="1" dirty="0"/>
              <a:t>Results</a:t>
            </a:r>
            <a:endParaRPr lang="en-US" dirty="0"/>
          </a:p>
        </p:txBody>
      </p:sp>
      <p:pic>
        <p:nvPicPr>
          <p:cNvPr id="5" name="Content Placeholder 4">
            <a:extLst>
              <a:ext uri="{FF2B5EF4-FFF2-40B4-BE49-F238E27FC236}">
                <a16:creationId xmlns:a16="http://schemas.microsoft.com/office/drawing/2014/main" id="{507D6BA4-34E9-5FCA-7356-8C71573B5F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66070"/>
            <a:ext cx="3973784" cy="2197550"/>
          </a:xfrm>
        </p:spPr>
      </p:pic>
      <p:pic>
        <p:nvPicPr>
          <p:cNvPr id="7" name="Picture 6">
            <a:extLst>
              <a:ext uri="{FF2B5EF4-FFF2-40B4-BE49-F238E27FC236}">
                <a16:creationId xmlns:a16="http://schemas.microsoft.com/office/drawing/2014/main" id="{D64AB5D1-D618-0E15-0D3B-1E98DFFEA3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8758" y="1166070"/>
            <a:ext cx="3690160" cy="4536145"/>
          </a:xfrm>
          <a:prstGeom prst="rect">
            <a:avLst/>
          </a:prstGeom>
        </p:spPr>
      </p:pic>
      <p:pic>
        <p:nvPicPr>
          <p:cNvPr id="9" name="Picture 8">
            <a:extLst>
              <a:ext uri="{FF2B5EF4-FFF2-40B4-BE49-F238E27FC236}">
                <a16:creationId xmlns:a16="http://schemas.microsoft.com/office/drawing/2014/main" id="{C553605E-EE9C-B331-0C96-C56DE00793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7427" y="2070185"/>
            <a:ext cx="4156758" cy="2063946"/>
          </a:xfrm>
          <a:prstGeom prst="rect">
            <a:avLst/>
          </a:prstGeom>
        </p:spPr>
      </p:pic>
    </p:spTree>
    <p:extLst>
      <p:ext uri="{BB962C8B-B14F-4D97-AF65-F5344CB8AC3E}">
        <p14:creationId xmlns:p14="http://schemas.microsoft.com/office/powerpoint/2010/main" val="730489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B662A29-EEB3-6B0E-E12B-7732DF5241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2381"/>
            <a:ext cx="4430988" cy="2648489"/>
          </a:xfrm>
          <a:prstGeom prst="rect">
            <a:avLst/>
          </a:prstGeom>
        </p:spPr>
      </p:pic>
      <p:pic>
        <p:nvPicPr>
          <p:cNvPr id="13" name="Picture 12">
            <a:extLst>
              <a:ext uri="{FF2B5EF4-FFF2-40B4-BE49-F238E27FC236}">
                <a16:creationId xmlns:a16="http://schemas.microsoft.com/office/drawing/2014/main" id="{85CFECA3-A993-0162-32FE-560D75EB8D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149520"/>
            <a:ext cx="4366040" cy="2489725"/>
          </a:xfrm>
          <a:prstGeom prst="rect">
            <a:avLst/>
          </a:prstGeom>
        </p:spPr>
      </p:pic>
      <p:pic>
        <p:nvPicPr>
          <p:cNvPr id="11" name="Picture 10">
            <a:extLst>
              <a:ext uri="{FF2B5EF4-FFF2-40B4-BE49-F238E27FC236}">
                <a16:creationId xmlns:a16="http://schemas.microsoft.com/office/drawing/2014/main" id="{D814D2AA-EAF5-73A1-1349-EE87D270F4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0988" y="398569"/>
            <a:ext cx="4257791" cy="2136111"/>
          </a:xfrm>
          <a:prstGeom prst="rect">
            <a:avLst/>
          </a:prstGeom>
        </p:spPr>
      </p:pic>
      <p:pic>
        <p:nvPicPr>
          <p:cNvPr id="10" name="Picture 9">
            <a:extLst>
              <a:ext uri="{FF2B5EF4-FFF2-40B4-BE49-F238E27FC236}">
                <a16:creationId xmlns:a16="http://schemas.microsoft.com/office/drawing/2014/main" id="{925F1DC1-4C50-C64F-B7C0-73369BCC5A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6040" y="2976516"/>
            <a:ext cx="4033503" cy="2662729"/>
          </a:xfrm>
          <a:prstGeom prst="rect">
            <a:avLst/>
          </a:prstGeom>
        </p:spPr>
      </p:pic>
      <p:pic>
        <p:nvPicPr>
          <p:cNvPr id="12" name="Picture 11">
            <a:extLst>
              <a:ext uri="{FF2B5EF4-FFF2-40B4-BE49-F238E27FC236}">
                <a16:creationId xmlns:a16="http://schemas.microsoft.com/office/drawing/2014/main" id="{FA658FD7-2ECB-429D-0E28-31D344DEB6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99543" y="142381"/>
            <a:ext cx="3733603" cy="2522989"/>
          </a:xfrm>
          <a:prstGeom prst="rect">
            <a:avLst/>
          </a:prstGeom>
        </p:spPr>
      </p:pic>
      <p:pic>
        <p:nvPicPr>
          <p:cNvPr id="14" name="Picture 13">
            <a:extLst>
              <a:ext uri="{FF2B5EF4-FFF2-40B4-BE49-F238E27FC236}">
                <a16:creationId xmlns:a16="http://schemas.microsoft.com/office/drawing/2014/main" id="{8599777E-402C-87C2-2B8A-3B2294661F8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16176" y="3212982"/>
            <a:ext cx="3816969" cy="2270151"/>
          </a:xfrm>
          <a:prstGeom prst="rect">
            <a:avLst/>
          </a:prstGeom>
        </p:spPr>
      </p:pic>
    </p:spTree>
    <p:extLst>
      <p:ext uri="{BB962C8B-B14F-4D97-AF65-F5344CB8AC3E}">
        <p14:creationId xmlns:p14="http://schemas.microsoft.com/office/powerpoint/2010/main" val="3143348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BF4F604-3D26-83A8-F899-B95B61E8DC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826" y="3171039"/>
            <a:ext cx="4162869" cy="2491960"/>
          </a:xfrm>
          <a:prstGeom prst="rect">
            <a:avLst/>
          </a:prstGeom>
        </p:spPr>
      </p:pic>
      <p:pic>
        <p:nvPicPr>
          <p:cNvPr id="10" name="Picture 9">
            <a:extLst>
              <a:ext uri="{FF2B5EF4-FFF2-40B4-BE49-F238E27FC236}">
                <a16:creationId xmlns:a16="http://schemas.microsoft.com/office/drawing/2014/main" id="{C8D2FF25-3168-AFD9-655F-5CDC938F46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0798" y="209131"/>
            <a:ext cx="4503513" cy="2727074"/>
          </a:xfrm>
          <a:prstGeom prst="rect">
            <a:avLst/>
          </a:prstGeom>
        </p:spPr>
      </p:pic>
      <p:pic>
        <p:nvPicPr>
          <p:cNvPr id="12" name="Picture 11">
            <a:extLst>
              <a:ext uri="{FF2B5EF4-FFF2-40B4-BE49-F238E27FC236}">
                <a16:creationId xmlns:a16="http://schemas.microsoft.com/office/drawing/2014/main" id="{C43D238B-7F07-F155-3EB7-8C83B9B405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0798" y="2936205"/>
            <a:ext cx="4365583" cy="2797729"/>
          </a:xfrm>
          <a:prstGeom prst="rect">
            <a:avLst/>
          </a:prstGeom>
        </p:spPr>
      </p:pic>
      <p:pic>
        <p:nvPicPr>
          <p:cNvPr id="14" name="Picture 13">
            <a:extLst>
              <a:ext uri="{FF2B5EF4-FFF2-40B4-BE49-F238E27FC236}">
                <a16:creationId xmlns:a16="http://schemas.microsoft.com/office/drawing/2014/main" id="{6A8A0359-D25D-4380-041C-4EFCD0FDF6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442" y="209131"/>
            <a:ext cx="4633290" cy="2727074"/>
          </a:xfrm>
          <a:prstGeom prst="rect">
            <a:avLst/>
          </a:prstGeom>
        </p:spPr>
      </p:pic>
    </p:spTree>
    <p:extLst>
      <p:ext uri="{BB962C8B-B14F-4D97-AF65-F5344CB8AC3E}">
        <p14:creationId xmlns:p14="http://schemas.microsoft.com/office/powerpoint/2010/main" val="629374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GB" b="1" dirty="0"/>
              <a:t>Conclusion</a:t>
            </a:r>
          </a:p>
        </p:txBody>
      </p:sp>
      <p:sp>
        <p:nvSpPr>
          <p:cNvPr id="3" name="Content Placeholder 2"/>
          <p:cNvSpPr>
            <a:spLocks noGrp="1"/>
          </p:cNvSpPr>
          <p:nvPr>
            <p:ph idx="1"/>
          </p:nvPr>
        </p:nvSpPr>
        <p:spPr>
          <a:xfrm>
            <a:off x="896923" y="1188062"/>
            <a:ext cx="10515600" cy="3878888"/>
          </a:xfrm>
        </p:spPr>
        <p:txBody>
          <a:bodyPr>
            <a:normAutofit/>
          </a:bodyPr>
          <a:lstStyle/>
          <a:p>
            <a:r>
              <a:rPr lang="en-US" sz="2000" dirty="0">
                <a:latin typeface="Times New Roman" panose="02020603050405020304" pitchFamily="18" charset="0"/>
                <a:cs typeface="Times New Roman" panose="02020603050405020304" pitchFamily="18" charset="0"/>
              </a:rPr>
              <a:t>Commodity price forecasting is a vital dance with uncertainty, but it's not divination. Despite our progress, there are still blind areas. </a:t>
            </a:r>
          </a:p>
          <a:p>
            <a:r>
              <a:rPr lang="en-US" sz="2000" dirty="0">
                <a:latin typeface="Times New Roman" panose="02020603050405020304" pitchFamily="18" charset="0"/>
                <a:cs typeface="Times New Roman" panose="02020603050405020304" pitchFamily="18" charset="0"/>
              </a:rPr>
              <a:t>Our models are challenged by complicated interdependencies, whispers from real-time data, and murmurs from black swans. The way ahead?</a:t>
            </a:r>
          </a:p>
          <a:p>
            <a:r>
              <a:rPr lang="en-US" sz="2000" dirty="0">
                <a:latin typeface="Times New Roman" panose="02020603050405020304" pitchFamily="18" charset="0"/>
                <a:cs typeface="Times New Roman" panose="02020603050405020304" pitchFamily="18" charset="0"/>
              </a:rPr>
              <a:t> Accept sophisticated data, create models that are agile enough to deal with non-linearity, and measure that elusive fuzziness that is always there.</a:t>
            </a:r>
          </a:p>
          <a:p>
            <a:r>
              <a:rPr lang="en-US" sz="2000" dirty="0">
                <a:latin typeface="Times New Roman" panose="02020603050405020304" pitchFamily="18" charset="0"/>
                <a:cs typeface="Times New Roman" panose="02020603050405020304" pitchFamily="18" charset="0"/>
              </a:rPr>
              <a:t> Examine each commodity in detail, paying attention to its distinct rhythms and sustainability hints. This is about creating a vivid, dynamic picture of the future market, not just about putting a figure on it. </a:t>
            </a:r>
          </a:p>
          <a:p>
            <a:r>
              <a:rPr lang="en-US" sz="2000" dirty="0">
                <a:latin typeface="Times New Roman" panose="02020603050405020304" pitchFamily="18" charset="0"/>
                <a:cs typeface="Times New Roman" panose="02020603050405020304" pitchFamily="18" charset="0"/>
              </a:rPr>
              <a:t>We can manage uncertainty, make well-informed choices, and eventually create a more durable, sustainable dance floor for the world commodity market by filling in these research gaps.</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711"/>
            <a:ext cx="10515600" cy="989901"/>
          </a:xfrm>
        </p:spPr>
        <p:txBody>
          <a:bodyPr/>
          <a:lstStyle/>
          <a:p>
            <a:r>
              <a:rPr lang="en-GB" b="1" dirty="0"/>
              <a:t>References</a:t>
            </a:r>
          </a:p>
        </p:txBody>
      </p:sp>
      <p:sp>
        <p:nvSpPr>
          <p:cNvPr id="4" name="Content Placeholder 2">
            <a:extLst>
              <a:ext uri="{FF2B5EF4-FFF2-40B4-BE49-F238E27FC236}">
                <a16:creationId xmlns:a16="http://schemas.microsoft.com/office/drawing/2014/main" id="{8C308F79-2DA2-82EF-DC3D-6B1410A46F64}"/>
              </a:ext>
            </a:extLst>
          </p:cNvPr>
          <p:cNvSpPr>
            <a:spLocks noGrp="1"/>
          </p:cNvSpPr>
          <p:nvPr>
            <p:ph idx="1"/>
          </p:nvPr>
        </p:nvSpPr>
        <p:spPr>
          <a:xfrm>
            <a:off x="812800" y="1143001"/>
            <a:ext cx="10668000" cy="4952997"/>
          </a:xfrm>
        </p:spPr>
        <p:txBody>
          <a:bodyPr>
            <a:normAutofit fontScale="92500"/>
          </a:bodyPr>
          <a:lstStyle/>
          <a:p>
            <a:pPr>
              <a:lnSpc>
                <a:spcPct val="150000"/>
              </a:lnSpc>
              <a:buFont typeface="+mj-lt"/>
              <a:buAutoNum type="arabicPeriod"/>
            </a:pPr>
            <a:r>
              <a:rPr lang="en-US" sz="1800" dirty="0" err="1">
                <a:effectLst/>
                <a:latin typeface="Times New Roman" panose="02020603050405020304" pitchFamily="18" charset="0"/>
                <a:ea typeface="Times New Roman" panose="02020603050405020304" pitchFamily="18" charset="0"/>
              </a:rPr>
              <a:t>Madaan</a:t>
            </a:r>
            <a:r>
              <a:rPr lang="en-US" sz="1800" dirty="0">
                <a:effectLst/>
                <a:latin typeface="Times New Roman" panose="02020603050405020304" pitchFamily="18" charset="0"/>
                <a:ea typeface="Times New Roman" panose="02020603050405020304" pitchFamily="18" charset="0"/>
              </a:rPr>
              <a:t>, L., Sharma, A., Khandelwal, P., Goel, S., Singla, P., Seth, A. (2019). Price forecasting &amp; anomaly detection for agricultural commodities in India. In COMPASS 2019 - Proceedings of the 2019 Conference on Computing and Sustainable Societies (pp. 52– 64). Association for Computing Machinery, Inc.</a:t>
            </a:r>
          </a:p>
          <a:p>
            <a:pPr>
              <a:lnSpc>
                <a:spcPct val="150000"/>
              </a:lnSpc>
              <a:buFont typeface="+mj-lt"/>
              <a:buAutoNum type="arabicPeriod"/>
            </a:pPr>
            <a:r>
              <a:rPr lang="en-US" sz="1800" dirty="0">
                <a:effectLst/>
                <a:latin typeface="Times New Roman" panose="02020603050405020304" pitchFamily="18" charset="0"/>
                <a:ea typeface="Times New Roman" panose="02020603050405020304" pitchFamily="18" charset="0"/>
              </a:rPr>
              <a:t>Chen, Q., Lin, X., Zhong, Y. &amp; Xie, Z. (2019) Price prediction of agricultural products based on wavelet analysis-</a:t>
            </a:r>
            <a:r>
              <a:rPr lang="en-US" sz="1800" dirty="0" err="1">
                <a:effectLst/>
                <a:latin typeface="Times New Roman" panose="02020603050405020304" pitchFamily="18" charset="0"/>
                <a:ea typeface="Times New Roman" panose="02020603050405020304" pitchFamily="18" charset="0"/>
              </a:rPr>
              <a:t>lstm</a:t>
            </a:r>
            <a:r>
              <a:rPr lang="en-US" sz="1800" dirty="0">
                <a:effectLst/>
                <a:latin typeface="Times New Roman" panose="02020603050405020304" pitchFamily="18" charset="0"/>
                <a:ea typeface="Times New Roman" panose="02020603050405020304" pitchFamily="18" charset="0"/>
              </a:rPr>
              <a:t>. In Proceedings - 2019 IEEE Intl Conf on Parallel and Distributed Processing with Applications, Big Data and Cloud Computing, Sustainable Computing and Communications, Social Computing and Networking, ISPA/</a:t>
            </a:r>
            <a:r>
              <a:rPr lang="en-US" sz="1800" dirty="0" err="1">
                <a:effectLst/>
                <a:latin typeface="Times New Roman" panose="02020603050405020304" pitchFamily="18" charset="0"/>
                <a:ea typeface="Times New Roman" panose="02020603050405020304" pitchFamily="18" charset="0"/>
              </a:rPr>
              <a:t>BDCloud</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SustainCom</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SocialCom</a:t>
            </a:r>
            <a:r>
              <a:rPr lang="en-US" sz="1800" dirty="0">
                <a:effectLst/>
                <a:latin typeface="Times New Roman" panose="02020603050405020304" pitchFamily="18" charset="0"/>
                <a:ea typeface="Times New Roman" panose="02020603050405020304" pitchFamily="18" charset="0"/>
              </a:rPr>
              <a:t> 2019. Institute of Electrical and Electronics Engineers, Inc.</a:t>
            </a:r>
          </a:p>
          <a:p>
            <a:pPr>
              <a:lnSpc>
                <a:spcPct val="150000"/>
              </a:lnSpc>
              <a:buFont typeface="+mj-lt"/>
              <a:buAutoNum type="arabicPeriod"/>
            </a:pPr>
            <a:r>
              <a:rPr lang="en-US" sz="1800" dirty="0" err="1">
                <a:effectLst/>
                <a:latin typeface="Times New Roman" panose="02020603050405020304" pitchFamily="18" charset="0"/>
                <a:ea typeface="Times New Roman" panose="02020603050405020304" pitchFamily="18" charset="0"/>
              </a:rPr>
              <a:t>Murkute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Amod</a:t>
            </a:r>
            <a:r>
              <a:rPr lang="en-US" sz="1800" dirty="0">
                <a:effectLst/>
                <a:latin typeface="Times New Roman" panose="02020603050405020304" pitchFamily="18" charset="0"/>
                <a:ea typeface="Times New Roman" panose="02020603050405020304" pitchFamily="18" charset="0"/>
              </a:rPr>
              <a:t>, and Tanuja </a:t>
            </a:r>
            <a:r>
              <a:rPr lang="en-US" sz="1800" dirty="0" err="1">
                <a:effectLst/>
                <a:latin typeface="Times New Roman" panose="02020603050405020304" pitchFamily="18" charset="0"/>
                <a:ea typeface="Times New Roman" panose="02020603050405020304" pitchFamily="18" charset="0"/>
              </a:rPr>
              <a:t>Sarode</a:t>
            </a:r>
            <a:r>
              <a:rPr lang="en-US" sz="1800" dirty="0">
                <a:effectLst/>
                <a:latin typeface="Times New Roman" panose="02020603050405020304" pitchFamily="18" charset="0"/>
                <a:ea typeface="Times New Roman" panose="02020603050405020304" pitchFamily="18" charset="0"/>
              </a:rPr>
              <a:t>. (2015) “Forecasting market price of stock using artificial neural network.” International Journal of Computer Applications 124 (12) : 11-15.</a:t>
            </a:r>
          </a:p>
          <a:p>
            <a:pPr>
              <a:lnSpc>
                <a:spcPct val="150000"/>
              </a:lnSpc>
              <a:buFont typeface="+mj-lt"/>
              <a:buAutoNum type="arabicPeriod"/>
            </a:pPr>
            <a:r>
              <a:rPr lang="en-US" sz="1800" dirty="0" err="1">
                <a:effectLst/>
                <a:latin typeface="Times New Roman" panose="02020603050405020304" pitchFamily="18" charset="0"/>
                <a:ea typeface="Times New Roman" panose="02020603050405020304" pitchFamily="18" charset="0"/>
              </a:rPr>
              <a:t>Liaw</a:t>
            </a:r>
            <a:r>
              <a:rPr lang="en-US" sz="1800" dirty="0">
                <a:effectLst/>
                <a:latin typeface="Times New Roman" panose="02020603050405020304" pitchFamily="18" charset="0"/>
                <a:ea typeface="Times New Roman" panose="02020603050405020304" pitchFamily="18" charset="0"/>
              </a:rPr>
              <a:t>, Andy, and Matthew Wiener. (2002) “Classification and regression by Random Forest.” R news 2 (3) : 18-22.</a:t>
            </a:r>
          </a:p>
          <a:p>
            <a:pPr marL="0" indent="0">
              <a:lnSpc>
                <a:spcPct val="150000"/>
              </a:lnSpc>
              <a:buNone/>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Introduction</a:t>
            </a:r>
          </a:p>
        </p:txBody>
      </p:sp>
      <p:sp>
        <p:nvSpPr>
          <p:cNvPr id="3" name="Content Placeholder 2"/>
          <p:cNvSpPr>
            <a:spLocks noGrp="1"/>
          </p:cNvSpPr>
          <p:nvPr>
            <p:ph idx="1"/>
          </p:nvPr>
        </p:nvSpPr>
        <p:spPr>
          <a:xfrm>
            <a:off x="838200" y="1480963"/>
            <a:ext cx="10515600" cy="4351338"/>
          </a:xfrm>
        </p:spPr>
        <p:txBody>
          <a:bodyPr>
            <a:noAutofit/>
          </a:bodyPr>
          <a:lstStyle/>
          <a:p>
            <a:r>
              <a:rPr lang="en-US" sz="2000" dirty="0">
                <a:latin typeface="Times New Roman" panose="02020603050405020304" pitchFamily="18" charset="0"/>
                <a:cs typeface="Times New Roman" panose="02020603050405020304" pitchFamily="18" charset="0"/>
              </a:rPr>
              <a:t>The inputs and products of commodities production, as well as the day-to-day lives of people, are significantly impacted by changes in the prices of commodities. </a:t>
            </a:r>
          </a:p>
          <a:p>
            <a:r>
              <a:rPr lang="en-US" sz="2000" dirty="0">
                <a:latin typeface="Times New Roman" panose="02020603050405020304" pitchFamily="18" charset="0"/>
                <a:cs typeface="Times New Roman" panose="02020603050405020304" pitchFamily="18" charset="0"/>
              </a:rPr>
              <a:t>Consequently, in order for production authorities to make informed judgments, a trustworthy commodity price forecast is necessary. The capacity to forecast expenses is necessary. </a:t>
            </a:r>
          </a:p>
          <a:p>
            <a:r>
              <a:rPr lang="en-US" sz="2000" dirty="0">
                <a:latin typeface="Times New Roman" panose="02020603050405020304" pitchFamily="18" charset="0"/>
                <a:cs typeface="Times New Roman" panose="02020603050405020304" pitchFamily="18" charset="0"/>
              </a:rPr>
              <a:t>The poor's standard of living decreases in the commodity prices rise, and vice versa when commodity prices decline, particularly in emerging nations.</a:t>
            </a:r>
          </a:p>
          <a:p>
            <a:r>
              <a:rPr lang="en-US" sz="2000" dirty="0">
                <a:latin typeface="Times New Roman" panose="02020603050405020304" pitchFamily="18" charset="0"/>
                <a:cs typeface="Times New Roman" panose="02020603050405020304" pitchFamily="18" charset="0"/>
              </a:rPr>
              <a:t>However, the people who put their labor into creating these goods will be affected by changes in price. </a:t>
            </a:r>
          </a:p>
          <a:p>
            <a:r>
              <a:rPr lang="en-US" sz="2000" dirty="0">
                <a:latin typeface="Times New Roman" panose="02020603050405020304" pitchFamily="18" charset="0"/>
                <a:cs typeface="Times New Roman" panose="02020603050405020304" pitchFamily="18" charset="0"/>
              </a:rPr>
              <a:t>This research looks into how the production output is affected by high and low commodity prices using a computational general equilibrium method. </a:t>
            </a:r>
          </a:p>
          <a:p>
            <a:r>
              <a:rPr lang="en-US" sz="2000" dirty="0">
                <a:latin typeface="Times New Roman" panose="02020603050405020304" pitchFamily="18" charset="0"/>
                <a:cs typeface="Times New Roman" panose="02020603050405020304" pitchFamily="18" charset="0"/>
              </a:rPr>
              <a:t>This paper presents a novel approach to model selection that takes time series flexibility into account.</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612"/>
            <a:ext cx="10515600" cy="1325563"/>
          </a:xfrm>
        </p:spPr>
        <p:txBody>
          <a:bodyPr/>
          <a:lstStyle/>
          <a:p>
            <a:r>
              <a:rPr lang="en-GB" b="1" dirty="0"/>
              <a:t>Literature Review</a:t>
            </a:r>
          </a:p>
        </p:txBody>
      </p:sp>
      <p:graphicFrame>
        <p:nvGraphicFramePr>
          <p:cNvPr id="4" name="Content Placeholder 3">
            <a:extLst>
              <a:ext uri="{FF2B5EF4-FFF2-40B4-BE49-F238E27FC236}">
                <a16:creationId xmlns:a16="http://schemas.microsoft.com/office/drawing/2014/main" id="{C67A4527-26EB-3BDD-CD1A-1DE3BEE12CC8}"/>
              </a:ext>
            </a:extLst>
          </p:cNvPr>
          <p:cNvGraphicFramePr>
            <a:graphicFrameLocks noGrp="1"/>
          </p:cNvGraphicFramePr>
          <p:nvPr>
            <p:ph idx="1"/>
            <p:extLst>
              <p:ext uri="{D42A27DB-BD31-4B8C-83A1-F6EECF244321}">
                <p14:modId xmlns:p14="http://schemas.microsoft.com/office/powerpoint/2010/main" val="897620904"/>
              </p:ext>
            </p:extLst>
          </p:nvPr>
        </p:nvGraphicFramePr>
        <p:xfrm>
          <a:off x="838200" y="1125220"/>
          <a:ext cx="10654483" cy="4607560"/>
        </p:xfrm>
        <a:graphic>
          <a:graphicData uri="http://schemas.openxmlformats.org/drawingml/2006/table">
            <a:tbl>
              <a:tblPr firstRow="1" bandRow="1">
                <a:tableStyleId>{5C22544A-7EE6-4342-B048-85BDC9FD1C3A}</a:tableStyleId>
              </a:tblPr>
              <a:tblGrid>
                <a:gridCol w="851482">
                  <a:extLst>
                    <a:ext uri="{9D8B030D-6E8A-4147-A177-3AD203B41FA5}">
                      <a16:colId xmlns:a16="http://schemas.microsoft.com/office/drawing/2014/main" val="3025782445"/>
                    </a:ext>
                  </a:extLst>
                </a:gridCol>
                <a:gridCol w="1702965">
                  <a:extLst>
                    <a:ext uri="{9D8B030D-6E8A-4147-A177-3AD203B41FA5}">
                      <a16:colId xmlns:a16="http://schemas.microsoft.com/office/drawing/2014/main" val="4161048403"/>
                    </a:ext>
                  </a:extLst>
                </a:gridCol>
                <a:gridCol w="2063692">
                  <a:extLst>
                    <a:ext uri="{9D8B030D-6E8A-4147-A177-3AD203B41FA5}">
                      <a16:colId xmlns:a16="http://schemas.microsoft.com/office/drawing/2014/main" val="1095456525"/>
                    </a:ext>
                  </a:extLst>
                </a:gridCol>
                <a:gridCol w="2223083">
                  <a:extLst>
                    <a:ext uri="{9D8B030D-6E8A-4147-A177-3AD203B41FA5}">
                      <a16:colId xmlns:a16="http://schemas.microsoft.com/office/drawing/2014/main" val="4259994778"/>
                    </a:ext>
                  </a:extLst>
                </a:gridCol>
                <a:gridCol w="2037514">
                  <a:extLst>
                    <a:ext uri="{9D8B030D-6E8A-4147-A177-3AD203B41FA5}">
                      <a16:colId xmlns:a16="http://schemas.microsoft.com/office/drawing/2014/main" val="1917578381"/>
                    </a:ext>
                  </a:extLst>
                </a:gridCol>
                <a:gridCol w="1775747">
                  <a:extLst>
                    <a:ext uri="{9D8B030D-6E8A-4147-A177-3AD203B41FA5}">
                      <a16:colId xmlns:a16="http://schemas.microsoft.com/office/drawing/2014/main" val="900466787"/>
                    </a:ext>
                  </a:extLst>
                </a:gridCol>
              </a:tblGrid>
              <a:tr h="370840">
                <a:tc>
                  <a:txBody>
                    <a:bodyPr/>
                    <a:lstStyle/>
                    <a:p>
                      <a:r>
                        <a:rPr lang="en-US" b="0" dirty="0">
                          <a:latin typeface="Times New Roman" panose="02020603050405020304" pitchFamily="18" charset="0"/>
                          <a:cs typeface="Times New Roman" panose="02020603050405020304" pitchFamily="18" charset="0"/>
                        </a:rPr>
                        <a:t>Year</a:t>
                      </a:r>
                      <a:r>
                        <a:rPr lang="en-US" dirty="0">
                          <a:latin typeface="Times New Roman" panose="02020603050405020304" pitchFamily="18" charset="0"/>
                          <a:cs typeface="Times New Roman" panose="02020603050405020304" pitchFamily="18" charset="0"/>
                        </a:rPr>
                        <a:t> </a:t>
                      </a:r>
                    </a:p>
                  </a:txBody>
                  <a:tcPr/>
                </a:tc>
                <a:tc>
                  <a:txBody>
                    <a:bodyPr/>
                    <a:lstStyle/>
                    <a:p>
                      <a:r>
                        <a:rPr lang="en-US" b="0" dirty="0">
                          <a:latin typeface="Times New Roman" panose="02020603050405020304" pitchFamily="18" charset="0"/>
                          <a:cs typeface="Times New Roman" panose="02020603050405020304" pitchFamily="18" charset="0"/>
                        </a:rPr>
                        <a:t>Author Name </a:t>
                      </a:r>
                    </a:p>
                  </a:txBody>
                  <a:tcPr/>
                </a:tc>
                <a:tc>
                  <a:txBody>
                    <a:bodyPr/>
                    <a:lstStyle/>
                    <a:p>
                      <a:r>
                        <a:rPr lang="en-US" b="0" dirty="0">
                          <a:latin typeface="Times New Roman" panose="02020603050405020304" pitchFamily="18" charset="0"/>
                          <a:cs typeface="Times New Roman" panose="02020603050405020304" pitchFamily="18" charset="0"/>
                        </a:rPr>
                        <a:t>Title </a:t>
                      </a:r>
                    </a:p>
                  </a:txBody>
                  <a:tcPr/>
                </a:tc>
                <a:tc>
                  <a:txBody>
                    <a:bodyPr/>
                    <a:lstStyle/>
                    <a:p>
                      <a:r>
                        <a:rPr lang="en-US" b="0" dirty="0">
                          <a:latin typeface="Times New Roman" panose="02020603050405020304" pitchFamily="18" charset="0"/>
                          <a:cs typeface="Times New Roman" panose="02020603050405020304" pitchFamily="18" charset="0"/>
                        </a:rPr>
                        <a:t>Methodology</a:t>
                      </a:r>
                      <a:r>
                        <a:rPr lang="en-US" b="0" dirty="0"/>
                        <a:t> </a:t>
                      </a:r>
                    </a:p>
                  </a:txBody>
                  <a:tcPr/>
                </a:tc>
                <a:tc>
                  <a:txBody>
                    <a:bodyPr/>
                    <a:lstStyle/>
                    <a:p>
                      <a:r>
                        <a:rPr lang="en-US" b="0" dirty="0">
                          <a:latin typeface="Times New Roman" panose="02020603050405020304" pitchFamily="18" charset="0"/>
                          <a:cs typeface="Times New Roman" panose="02020603050405020304" pitchFamily="18" charset="0"/>
                        </a:rPr>
                        <a:t>Advantages</a:t>
                      </a:r>
                    </a:p>
                  </a:txBody>
                  <a:tcPr/>
                </a:tc>
                <a:tc>
                  <a:txBody>
                    <a:bodyPr/>
                    <a:lstStyle/>
                    <a:p>
                      <a:r>
                        <a:rPr lang="en-US" b="0" dirty="0">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val="1876773474"/>
                  </a:ext>
                </a:extLst>
              </a:tr>
              <a:tr h="370840">
                <a:tc>
                  <a:txBody>
                    <a:bodyPr/>
                    <a:lstStyle/>
                    <a:p>
                      <a:r>
                        <a:rPr lang="en-US" sz="1600" b="0" i="0" kern="1200" dirty="0">
                          <a:solidFill>
                            <a:schemeClr val="dk1"/>
                          </a:solidFill>
                          <a:effectLst/>
                          <a:latin typeface="+mn-lt"/>
                          <a:ea typeface="+mn-ea"/>
                          <a:cs typeface="+mn-cs"/>
                        </a:rPr>
                        <a:t>2020</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Zhang, H., Sun, D., &amp; Wang, Z.</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Forecasting Commodity Prices with Time-Varying Attention Weights</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Attention Mechanism, Deep Learning</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Captures Time-Varying Relationships, Improves Forecasting Performance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Complexity, Data Dependency</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70376875"/>
                  </a:ext>
                </a:extLst>
              </a:tr>
              <a:tr h="0">
                <a:tc>
                  <a:txBody>
                    <a:bodyPr/>
                    <a:lstStyle/>
                    <a:p>
                      <a:r>
                        <a:rPr lang="en-US" sz="1600" dirty="0">
                          <a:latin typeface="Times New Roman" panose="02020603050405020304" pitchFamily="18" charset="0"/>
                          <a:cs typeface="Times New Roman" panose="02020603050405020304" pitchFamily="18" charset="0"/>
                        </a:rPr>
                        <a:t>2019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Robert Garcia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Maria Sanchez</a:t>
                      </a:r>
                      <a:endParaRPr lang="en-US" sz="16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Factor Model-Based Forecasting of Commodity Prices Using a Bayesian Approach.</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Factor model-based forecasting using a Bayesian approach.</a:t>
                      </a:r>
                      <a:endParaRPr lang="en-US" sz="16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Can identify common factors that drive the prices of different commodities.</a:t>
                      </a:r>
                      <a:endParaRPr lang="en-US" sz="1600" dirty="0">
                        <a:latin typeface="Times New Roman" panose="02020603050405020304" pitchFamily="18" charset="0"/>
                        <a:cs typeface="Times New Roman" panose="02020603050405020304" pitchFamily="18" charset="0"/>
                      </a:endParaRPr>
                    </a:p>
                    <a:p>
                      <a:pPr algn="l"/>
                      <a:endParaRPr lang="en-US" dirty="0"/>
                    </a:p>
                    <a:p>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Can be sensitive to the choice of factors.</a:t>
                      </a:r>
                      <a:endParaRPr lang="en-US" sz="1600" dirty="0">
                        <a:latin typeface="Times New Roman" panose="02020603050405020304" pitchFamily="18" charset="0"/>
                        <a:cs typeface="Times New Roman" panose="02020603050405020304" pitchFamily="18" charset="0"/>
                      </a:endParaRPr>
                    </a:p>
                    <a:p>
                      <a:endParaRPr lang="en-US" dirty="0"/>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25240119"/>
                  </a:ext>
                </a:extLst>
              </a:tr>
              <a:tr h="370840">
                <a:tc>
                  <a:txBody>
                    <a:bodyPr/>
                    <a:lstStyle/>
                    <a:p>
                      <a:r>
                        <a:rPr lang="en-US" dirty="0">
                          <a:latin typeface="Times New Roman" panose="02020603050405020304" pitchFamily="18" charset="0"/>
                          <a:cs typeface="Times New Roman" panose="02020603050405020304" pitchFamily="18" charset="0"/>
                        </a:rPr>
                        <a:t>2023</a:t>
                      </a: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Khan, M.A., Ahmed, S.A., &amp; Khan, M.I.</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 Novel Deep Learning-Based Ensemble Model for Commodity Price Forecasting</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Deep Learning, Ensemble Learning</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Captures Complex Non-Linear Relationships, Improves Forecasting Accuracy</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Complexity, Data Dependency</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69165068"/>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612"/>
            <a:ext cx="10515600" cy="1325563"/>
          </a:xfrm>
        </p:spPr>
        <p:txBody>
          <a:bodyPr/>
          <a:lstStyle/>
          <a:p>
            <a:r>
              <a:rPr lang="en-GB" b="1" dirty="0"/>
              <a:t>Literature Review</a:t>
            </a:r>
          </a:p>
        </p:txBody>
      </p:sp>
      <p:sp>
        <p:nvSpPr>
          <p:cNvPr id="5" name="Content Placeholder 4">
            <a:extLst>
              <a:ext uri="{FF2B5EF4-FFF2-40B4-BE49-F238E27FC236}">
                <a16:creationId xmlns:a16="http://schemas.microsoft.com/office/drawing/2014/main" id="{EBFBAB6E-A1F0-D36E-311E-FDEC64145702}"/>
              </a:ext>
            </a:extLst>
          </p:cNvPr>
          <p:cNvSpPr>
            <a:spLocks noGrp="1"/>
          </p:cNvSpPr>
          <p:nvPr>
            <p:ph idx="1"/>
          </p:nvPr>
        </p:nvSpPr>
        <p:spPr/>
        <p:txBody>
          <a:bodyPr/>
          <a:lstStyle/>
          <a:p>
            <a:endParaRPr lang="en-US"/>
          </a:p>
        </p:txBody>
      </p:sp>
      <p:graphicFrame>
        <p:nvGraphicFramePr>
          <p:cNvPr id="6" name="Table 5">
            <a:extLst>
              <a:ext uri="{FF2B5EF4-FFF2-40B4-BE49-F238E27FC236}">
                <a16:creationId xmlns:a16="http://schemas.microsoft.com/office/drawing/2014/main" id="{E66ED0F4-90FE-6274-CC78-21681D32954A}"/>
              </a:ext>
            </a:extLst>
          </p:cNvPr>
          <p:cNvGraphicFramePr>
            <a:graphicFrameLocks noGrp="1"/>
          </p:cNvGraphicFramePr>
          <p:nvPr>
            <p:extLst>
              <p:ext uri="{D42A27DB-BD31-4B8C-83A1-F6EECF244321}">
                <p14:modId xmlns:p14="http://schemas.microsoft.com/office/powerpoint/2010/main" val="3995908497"/>
              </p:ext>
            </p:extLst>
          </p:nvPr>
        </p:nvGraphicFramePr>
        <p:xfrm>
          <a:off x="838200" y="1139969"/>
          <a:ext cx="10668000" cy="4724400"/>
        </p:xfrm>
        <a:graphic>
          <a:graphicData uri="http://schemas.openxmlformats.org/drawingml/2006/table">
            <a:tbl>
              <a:tblPr firstRow="1" bandRow="1">
                <a:tableStyleId>{5C22544A-7EE6-4342-B048-85BDC9FD1C3A}</a:tableStyleId>
              </a:tblPr>
              <a:tblGrid>
                <a:gridCol w="845671">
                  <a:extLst>
                    <a:ext uri="{9D8B030D-6E8A-4147-A177-3AD203B41FA5}">
                      <a16:colId xmlns:a16="http://schemas.microsoft.com/office/drawing/2014/main" val="3185572538"/>
                    </a:ext>
                  </a:extLst>
                </a:gridCol>
                <a:gridCol w="1755848">
                  <a:extLst>
                    <a:ext uri="{9D8B030D-6E8A-4147-A177-3AD203B41FA5}">
                      <a16:colId xmlns:a16="http://schemas.microsoft.com/office/drawing/2014/main" val="1361705566"/>
                    </a:ext>
                  </a:extLst>
                </a:gridCol>
                <a:gridCol w="2036222">
                  <a:extLst>
                    <a:ext uri="{9D8B030D-6E8A-4147-A177-3AD203B41FA5}">
                      <a16:colId xmlns:a16="http://schemas.microsoft.com/office/drawing/2014/main" val="1438474299"/>
                    </a:ext>
                  </a:extLst>
                </a:gridCol>
                <a:gridCol w="2061883">
                  <a:extLst>
                    <a:ext uri="{9D8B030D-6E8A-4147-A177-3AD203B41FA5}">
                      <a16:colId xmlns:a16="http://schemas.microsoft.com/office/drawing/2014/main" val="1516803171"/>
                    </a:ext>
                  </a:extLst>
                </a:gridCol>
                <a:gridCol w="2190376">
                  <a:extLst>
                    <a:ext uri="{9D8B030D-6E8A-4147-A177-3AD203B41FA5}">
                      <a16:colId xmlns:a16="http://schemas.microsoft.com/office/drawing/2014/main" val="571600588"/>
                    </a:ext>
                  </a:extLst>
                </a:gridCol>
                <a:gridCol w="1778000">
                  <a:extLst>
                    <a:ext uri="{9D8B030D-6E8A-4147-A177-3AD203B41FA5}">
                      <a16:colId xmlns:a16="http://schemas.microsoft.com/office/drawing/2014/main" val="3788345822"/>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Year </a:t>
                      </a:r>
                    </a:p>
                    <a:p>
                      <a:endParaRPr lang="en-US" dirty="0"/>
                    </a:p>
                  </a:txBody>
                  <a:tcPr/>
                </a:tc>
                <a:tc>
                  <a:txBody>
                    <a:bodyPr/>
                    <a:lstStyle/>
                    <a:p>
                      <a:r>
                        <a:rPr lang="en-US" b="0" dirty="0"/>
                        <a:t>Author Name</a:t>
                      </a:r>
                    </a:p>
                  </a:txBody>
                  <a:tcPr/>
                </a:tc>
                <a:tc>
                  <a:txBody>
                    <a:bodyPr/>
                    <a:lstStyle/>
                    <a:p>
                      <a:r>
                        <a:rPr lang="en-US" b="0" dirty="0"/>
                        <a:t>Title</a:t>
                      </a:r>
                    </a:p>
                  </a:txBody>
                  <a:tcPr/>
                </a:tc>
                <a:tc>
                  <a:txBody>
                    <a:bodyPr/>
                    <a:lstStyle/>
                    <a:p>
                      <a:r>
                        <a:rPr lang="en-US" b="0" dirty="0"/>
                        <a:t>Methodology </a:t>
                      </a:r>
                    </a:p>
                  </a:txBody>
                  <a:tcPr/>
                </a:tc>
                <a:tc>
                  <a:txBody>
                    <a:bodyPr/>
                    <a:lstStyle/>
                    <a:p>
                      <a:r>
                        <a:rPr lang="en-US" b="0" dirty="0"/>
                        <a:t>Advantages </a:t>
                      </a:r>
                    </a:p>
                  </a:txBody>
                  <a:tcPr/>
                </a:tc>
                <a:tc>
                  <a:txBody>
                    <a:bodyPr/>
                    <a:lstStyle/>
                    <a:p>
                      <a:r>
                        <a:rPr lang="en-US" b="0" dirty="0"/>
                        <a:t>Disadvantages</a:t>
                      </a:r>
                    </a:p>
                  </a:txBody>
                  <a:tcPr/>
                </a:tc>
                <a:extLst>
                  <a:ext uri="{0D108BD9-81ED-4DB2-BD59-A6C34878D82A}">
                    <a16:rowId xmlns:a16="http://schemas.microsoft.com/office/drawing/2014/main" val="3926921311"/>
                  </a:ext>
                </a:extLst>
              </a:tr>
              <a:tr h="370840">
                <a:tc>
                  <a:txBody>
                    <a:bodyPr/>
                    <a:lstStyle/>
                    <a:p>
                      <a:r>
                        <a:rPr lang="en-US" sz="1600" dirty="0">
                          <a:latin typeface="Times New Roman" panose="02020603050405020304" pitchFamily="18" charset="0"/>
                          <a:cs typeface="Times New Roman" panose="02020603050405020304" pitchFamily="18" charset="0"/>
                        </a:rPr>
                        <a:t>2021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i="0" kern="1200" dirty="0">
                          <a:solidFill>
                            <a:schemeClr val="dk1"/>
                          </a:solidFill>
                          <a:effectLst/>
                          <a:latin typeface="Times New Roman" panose="02020603050405020304" pitchFamily="18" charset="0"/>
                          <a:ea typeface="+mn-ea"/>
                          <a:cs typeface="Times New Roman" panose="02020603050405020304" pitchFamily="18" charset="0"/>
                        </a:rPr>
                        <a:t>Chen, K., Zhang, L., &amp; Wang, J.</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 Transfer Learning Approach for Forecasting Commodity Prices with Domain Adaptation</a:t>
                      </a:r>
                      <a:endParaRPr lang="en-US" sz="1400" dirty="0">
                        <a:latin typeface="Times New Roman" panose="02020603050405020304" pitchFamily="18" charset="0"/>
                        <a:cs typeface="Times New Roman" panose="02020603050405020304" pitchFamily="18" charset="0"/>
                      </a:endParaRPr>
                    </a:p>
                  </a:txBody>
                  <a:tcPr/>
                </a:tc>
                <a:tc>
                  <a:txBody>
                    <a:bodyPr/>
                    <a:lstStyle/>
                    <a:p>
                      <a:pPr algn="l"/>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Transfer Learning, Machine Learning</a:t>
                      </a:r>
                      <a:endParaRPr lang="en-US" sz="1400" b="0" dirty="0">
                        <a:effectLst/>
                        <a:latin typeface="Times New Roman" panose="02020603050405020304" pitchFamily="18" charset="0"/>
                        <a:cs typeface="Times New Roman" panose="02020603050405020304" pitchFamily="18" charset="0"/>
                      </a:endParaRPr>
                    </a:p>
                  </a:txBody>
                  <a:tcPr marL="121920" marR="121920" marT="121920" marB="1219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Reduces Training Time, Enhances Forecasting Performance</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Domain Adaptation Challenges, Data Dependency</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2552102"/>
                  </a:ext>
                </a:extLst>
              </a:tr>
              <a:tr h="755625">
                <a:tc>
                  <a:txBody>
                    <a:bodyPr/>
                    <a:lstStyle/>
                    <a:p>
                      <a:r>
                        <a:rPr lang="en-US" sz="1600" dirty="0">
                          <a:latin typeface="Times New Roman" panose="02020603050405020304" pitchFamily="18" charset="0"/>
                          <a:cs typeface="Times New Roman" panose="02020603050405020304" pitchFamily="18" charset="0"/>
                        </a:rPr>
                        <a:t>2021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i="0" kern="1200" dirty="0">
                          <a:solidFill>
                            <a:schemeClr val="dk1"/>
                          </a:solidFill>
                          <a:effectLst/>
                          <a:latin typeface="Times New Roman" panose="02020603050405020304" pitchFamily="18" charset="0"/>
                          <a:ea typeface="+mn-ea"/>
                          <a:cs typeface="Times New Roman" panose="02020603050405020304" pitchFamily="18" charset="0"/>
                        </a:rPr>
                        <a:t>Liu, J., Chen, Y., &amp; Zhang, X.</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 Temporal Attention Mechanism-Based Recurrent Neural Network for Forecasting Commodity Prices</a:t>
                      </a:r>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Recurrent Neural Networks (RNNs), Attention Mechanism</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Captures Long-Range Temporal Dependencies, Handles Dynamic Attention Weights</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Limited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Explainability</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Data Dependency</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61322032"/>
                  </a:ext>
                </a:extLst>
              </a:tr>
              <a:tr h="755625">
                <a:tc>
                  <a:txBody>
                    <a:bodyPr/>
                    <a:lstStyle/>
                    <a:p>
                      <a:r>
                        <a:rPr lang="en-US" sz="1600" dirty="0"/>
                        <a:t>2023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Li, X., Zhang, X., &amp; Chen, Y.</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 Novel Ensemble Model for Forecasting Commodity Prices</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600" b="0" dirty="0">
                          <a:effectLst/>
                          <a:latin typeface="Times New Roman" panose="02020603050405020304" pitchFamily="18" charset="0"/>
                          <a:cs typeface="Times New Roman" panose="02020603050405020304" pitchFamily="18" charset="0"/>
                        </a:rPr>
                        <a:t>Ensemble Learning, Machine Learning</a:t>
                      </a:r>
                    </a:p>
                  </a:txBody>
                  <a:tcPr marL="121920" marR="121920" marT="121920" marB="121920" anchor="ctr"/>
                </a:tc>
                <a:tc>
                  <a:txBody>
                    <a:bodyPr/>
                    <a:lstStyle/>
                    <a:p>
                      <a:r>
                        <a:rPr lang="en-US" sz="1600" b="0" dirty="0">
                          <a:effectLst/>
                          <a:latin typeface="Times New Roman" panose="02020603050405020304" pitchFamily="18" charset="0"/>
                          <a:cs typeface="Times New Roman" panose="02020603050405020304" pitchFamily="18" charset="0"/>
                        </a:rPr>
                        <a:t>Improved Forecasting Accuracy, Reduced Overfitting</a:t>
                      </a:r>
                    </a:p>
                  </a:txBody>
                  <a:tcPr marL="121920" marR="121920" marT="121920" marB="121920" anchor="ctr"/>
                </a:tc>
                <a:tc>
                  <a:txBody>
                    <a:bodyPr/>
                    <a:lstStyle/>
                    <a:p>
                      <a:r>
                        <a:rPr lang="en-US" sz="1600" b="0" dirty="0">
                          <a:effectLst/>
                          <a:latin typeface="Times New Roman" panose="02020603050405020304" pitchFamily="18" charset="0"/>
                          <a:cs typeface="Times New Roman" panose="02020603050405020304" pitchFamily="18" charset="0"/>
                        </a:rPr>
                        <a:t>Complexity, Computational Cost</a:t>
                      </a:r>
                    </a:p>
                  </a:txBody>
                  <a:tcPr marL="121920" marR="121920" marT="121920" marB="121920" anchor="ctr"/>
                </a:tc>
                <a:extLst>
                  <a:ext uri="{0D108BD9-81ED-4DB2-BD59-A6C34878D82A}">
                    <a16:rowId xmlns:a16="http://schemas.microsoft.com/office/drawing/2014/main" val="885022402"/>
                  </a:ext>
                </a:extLst>
              </a:tr>
            </a:tbl>
          </a:graphicData>
        </a:graphic>
      </p:graphicFrame>
    </p:spTree>
    <p:extLst>
      <p:ext uri="{BB962C8B-B14F-4D97-AF65-F5344CB8AC3E}">
        <p14:creationId xmlns:p14="http://schemas.microsoft.com/office/powerpoint/2010/main" val="1256867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196" y="18256"/>
            <a:ext cx="10515600" cy="870978"/>
          </a:xfrm>
        </p:spPr>
        <p:txBody>
          <a:bodyPr/>
          <a:lstStyle/>
          <a:p>
            <a:r>
              <a:rPr lang="en-GB" b="1" dirty="0"/>
              <a:t>Research Gaps Identified</a:t>
            </a:r>
          </a:p>
        </p:txBody>
      </p:sp>
      <p:sp>
        <p:nvSpPr>
          <p:cNvPr id="3" name="Content Placeholder 2"/>
          <p:cNvSpPr>
            <a:spLocks noGrp="1"/>
          </p:cNvSpPr>
          <p:nvPr>
            <p:ph idx="1"/>
          </p:nvPr>
        </p:nvSpPr>
        <p:spPr>
          <a:xfrm>
            <a:off x="662031" y="889234"/>
            <a:ext cx="10515600" cy="4351338"/>
          </a:xfrm>
        </p:spPr>
        <p:txBody>
          <a:bodyPr>
            <a:normAutofit lnSpcReduction="10000"/>
          </a:bodyPr>
          <a:lstStyle/>
          <a:p>
            <a:r>
              <a:rPr lang="en-US" sz="2000" dirty="0">
                <a:latin typeface="Times New Roman" panose="02020603050405020304" pitchFamily="18" charset="0"/>
                <a:cs typeface="Times New Roman" panose="02020603050405020304" pitchFamily="18" charset="0"/>
              </a:rPr>
              <a:t>Despite being extremely important for businesses and politicians, commodity price forecasting is still mostly unknown because of the following research gaps</a:t>
            </a:r>
          </a:p>
          <a:p>
            <a:pPr marL="0" indent="0">
              <a:buNone/>
            </a:pPr>
            <a:endParaRPr lang="en-US" sz="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i="0" dirty="0">
                <a:solidFill>
                  <a:srgbClr val="1F1F1F"/>
                </a:solidFill>
                <a:effectLst/>
                <a:latin typeface="Times New Roman" panose="02020603050405020304" pitchFamily="18" charset="0"/>
                <a:cs typeface="Times New Roman" panose="02020603050405020304" pitchFamily="18" charset="0"/>
              </a:rPr>
              <a:t>Data limitations</a:t>
            </a:r>
          </a:p>
          <a:p>
            <a:pPr marL="457200" indent="-457200">
              <a:buFont typeface="+mj-lt"/>
              <a:buAutoNum type="arabicPeriod"/>
            </a:pPr>
            <a:r>
              <a:rPr lang="en-US" sz="2000" i="0" dirty="0">
                <a:solidFill>
                  <a:srgbClr val="1F1F1F"/>
                </a:solidFill>
                <a:effectLst/>
                <a:latin typeface="Times New Roman" panose="02020603050405020304" pitchFamily="18" charset="0"/>
                <a:cs typeface="Times New Roman" panose="02020603050405020304" pitchFamily="18" charset="0"/>
              </a:rPr>
              <a:t>Model deficiencies</a:t>
            </a:r>
            <a:endParaRPr lang="en-US" sz="2000" dirty="0">
              <a:solidFill>
                <a:srgbClr val="1F1F1F"/>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i="0" dirty="0">
                <a:solidFill>
                  <a:srgbClr val="1F1F1F"/>
                </a:solidFill>
                <a:effectLst/>
                <a:latin typeface="Times New Roman" panose="02020603050405020304" pitchFamily="18" charset="0"/>
                <a:cs typeface="Times New Roman" panose="02020603050405020304" pitchFamily="18" charset="0"/>
              </a:rPr>
              <a:t>Uncertainty and risk assessment</a:t>
            </a:r>
          </a:p>
          <a:p>
            <a:pPr marL="457200" indent="-457200">
              <a:buFont typeface="+mj-lt"/>
              <a:buAutoNum type="arabicPeriod"/>
            </a:pPr>
            <a:r>
              <a:rPr lang="en-US" sz="2000" i="0" dirty="0">
                <a:solidFill>
                  <a:srgbClr val="1F1F1F"/>
                </a:solidFill>
                <a:effectLst/>
                <a:latin typeface="Times New Roman" panose="02020603050405020304" pitchFamily="18" charset="0"/>
                <a:cs typeface="Times New Roman" panose="02020603050405020304" pitchFamily="18" charset="0"/>
              </a:rPr>
              <a:t>Commodity-specific challenges</a:t>
            </a:r>
          </a:p>
          <a:p>
            <a:pPr marL="0" indent="0">
              <a:buNone/>
            </a:pPr>
            <a:endParaRPr lang="en-GB" sz="900" dirty="0">
              <a:solidFill>
                <a:srgbClr val="1F1F1F"/>
              </a:solidFill>
              <a:latin typeface="Times New Roman" panose="02020603050405020304" pitchFamily="18" charset="0"/>
              <a:cs typeface="Times New Roman" panose="02020603050405020304" pitchFamily="18" charset="0"/>
            </a:endParaRPr>
          </a:p>
          <a:p>
            <a:r>
              <a:rPr lang="en-US" sz="2000" b="0" i="0" dirty="0">
                <a:solidFill>
                  <a:srgbClr val="1F1F1F"/>
                </a:solidFill>
                <a:effectLst/>
                <a:latin typeface="Times New Roman" panose="02020603050405020304" pitchFamily="18" charset="0"/>
                <a:cs typeface="Times New Roman" panose="02020603050405020304" pitchFamily="18" charset="0"/>
              </a:rPr>
              <a:t>Bridging these research gaps requires collaboration across academia, industry, and policymakers. By harnessing advanced data sources, crafting adaptable models, and embracing a holistic perspective.</a:t>
            </a:r>
          </a:p>
          <a:p>
            <a:r>
              <a:rPr lang="en-US" sz="2000" b="0" i="0" dirty="0">
                <a:solidFill>
                  <a:srgbClr val="1F1F1F"/>
                </a:solidFill>
                <a:effectLst/>
                <a:latin typeface="Times New Roman" panose="02020603050405020304" pitchFamily="18" charset="0"/>
                <a:cs typeface="Times New Roman" panose="02020603050405020304" pitchFamily="18" charset="0"/>
              </a:rPr>
              <a:t>we can chart a course towards more accurate, reliable, and sustainable commodity price forecasting. Only then can we navigate the foggy seas of tomorrow with informed decisions and a resilient ship, prepared to weather any storm the market throws our way.</a:t>
            </a:r>
            <a:endParaRPr lang="en-US" sz="2000" dirty="0">
              <a:solidFill>
                <a:srgbClr val="1F1F1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7126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413" y="32108"/>
            <a:ext cx="10515600" cy="1325563"/>
          </a:xfrm>
        </p:spPr>
        <p:txBody>
          <a:bodyPr/>
          <a:lstStyle/>
          <a:p>
            <a:r>
              <a:rPr lang="en-GB" b="1" dirty="0"/>
              <a:t>Proposed Methodology</a:t>
            </a:r>
          </a:p>
        </p:txBody>
      </p:sp>
      <p:sp>
        <p:nvSpPr>
          <p:cNvPr id="4" name="Content Placeholder 2">
            <a:extLst>
              <a:ext uri="{FF2B5EF4-FFF2-40B4-BE49-F238E27FC236}">
                <a16:creationId xmlns:a16="http://schemas.microsoft.com/office/drawing/2014/main" id="{2438100C-2F3F-A628-6DE6-D759D825EC77}"/>
              </a:ext>
            </a:extLst>
          </p:cNvPr>
          <p:cNvSpPr txBox="1">
            <a:spLocks/>
          </p:cNvSpPr>
          <p:nvPr/>
        </p:nvSpPr>
        <p:spPr>
          <a:xfrm>
            <a:off x="955413" y="952501"/>
            <a:ext cx="10668000" cy="4952997"/>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70000"/>
              </a:lnSpc>
            </a:pPr>
            <a:r>
              <a:rPr lang="en-US" sz="6000" dirty="0">
                <a:solidFill>
                  <a:srgbClr val="1F1F1F"/>
                </a:solidFill>
                <a:latin typeface="Times New Roman" panose="02020603050405020304" pitchFamily="18" charset="0"/>
                <a:cs typeface="Times New Roman" panose="02020603050405020304" pitchFamily="18" charset="0"/>
              </a:rPr>
              <a:t>The machine learning model will involve experimenting with various algorithms, fine-tuning parameters, and comparing their performance to identify the most effective approach for classifying commodity price data. </a:t>
            </a:r>
          </a:p>
          <a:p>
            <a:pPr>
              <a:lnSpc>
                <a:spcPct val="170000"/>
              </a:lnSpc>
            </a:pPr>
            <a:r>
              <a:rPr lang="en-US" sz="6000" dirty="0">
                <a:solidFill>
                  <a:srgbClr val="1F1F1F"/>
                </a:solidFill>
                <a:latin typeface="Times New Roman" panose="02020603050405020304" pitchFamily="18" charset="0"/>
                <a:cs typeface="Times New Roman" panose="02020603050405020304" pitchFamily="18" charset="0"/>
              </a:rPr>
              <a:t>This iterative process enables continuous improvement and optimization of the model, ensuring its reliability in capturing diverse trends and patterns in the financial market. Ultimately, the goal is to deploy a robust machine learning model capable of automatically categorizing commodity price data, providing a valuable tool for monitoring and understanding market trends. </a:t>
            </a:r>
          </a:p>
          <a:p>
            <a:pPr>
              <a:lnSpc>
                <a:spcPct val="170000"/>
              </a:lnSpc>
            </a:pPr>
            <a:r>
              <a:rPr lang="en-US" sz="6000" dirty="0">
                <a:solidFill>
                  <a:srgbClr val="1F1F1F"/>
                </a:solidFill>
                <a:latin typeface="Times New Roman" panose="02020603050405020304" pitchFamily="18" charset="0"/>
                <a:cs typeface="Times New Roman" panose="02020603050405020304" pitchFamily="18" charset="0"/>
              </a:rPr>
              <a:t>This approach offers a scalable and efficient solution to navigate the complexities of analyzing large volumes of financial data in real-time, contributing to more effective decision-making and interpretation of market dynamics.</a:t>
            </a:r>
          </a:p>
          <a:p>
            <a:endParaRPr lang="en-GB" dirty="0"/>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011"/>
            <a:ext cx="10515600" cy="1325563"/>
          </a:xfrm>
        </p:spPr>
        <p:txBody>
          <a:bodyPr/>
          <a:lstStyle/>
          <a:p>
            <a:r>
              <a:rPr lang="en-GB" b="1" dirty="0"/>
              <a:t>Objectives</a:t>
            </a:r>
          </a:p>
        </p:txBody>
      </p:sp>
      <p:sp>
        <p:nvSpPr>
          <p:cNvPr id="4" name="TextBox 3">
            <a:extLst>
              <a:ext uri="{FF2B5EF4-FFF2-40B4-BE49-F238E27FC236}">
                <a16:creationId xmlns:a16="http://schemas.microsoft.com/office/drawing/2014/main" id="{1179B8E9-150E-FF57-0BDA-9026D2C83E61}"/>
              </a:ext>
            </a:extLst>
          </p:cNvPr>
          <p:cNvSpPr txBox="1"/>
          <p:nvPr/>
        </p:nvSpPr>
        <p:spPr>
          <a:xfrm>
            <a:off x="812799" y="1127806"/>
            <a:ext cx="10667999" cy="4653646"/>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This research introduces an innovative approach to accurately forecasting the future price of commodities. </a:t>
            </a:r>
          </a:p>
          <a:p>
            <a:pPr marL="342900" indent="-342900">
              <a:lnSpc>
                <a:spcPct val="150000"/>
              </a:lnSpc>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objective of this research is to examine different types of movements and interpret the corresponding forecasts. The precise prediction of commodity prices has considerable significance within the domains of economic and financial markets. </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 a result, predicting cognitive capacity through the use of models is critical for the goal of price prediction. This paper presents a unique hypothesis based on a large dataset of daily commodity prices over a substantial time period. </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study employs a genetic algorithm regularization strategy inside an online extreme learning machine framework to forecast commodity price data obtained from publicly accessible websites.</a:t>
            </a:r>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976" y="121844"/>
            <a:ext cx="10515600" cy="1325563"/>
          </a:xfrm>
        </p:spPr>
        <p:txBody>
          <a:bodyPr/>
          <a:lstStyle/>
          <a:p>
            <a:r>
              <a:rPr lang="en-US" b="1" dirty="0"/>
              <a:t>System Design &amp; Implementation</a:t>
            </a:r>
            <a:endParaRPr lang="en-GB" b="1" dirty="0"/>
          </a:p>
        </p:txBody>
      </p:sp>
      <p:pic>
        <p:nvPicPr>
          <p:cNvPr id="4" name="Content Placeholder 3">
            <a:extLst>
              <a:ext uri="{FF2B5EF4-FFF2-40B4-BE49-F238E27FC236}">
                <a16:creationId xmlns:a16="http://schemas.microsoft.com/office/drawing/2014/main" id="{1D80A8B9-218F-A8B6-7702-79031F485D03}"/>
              </a:ext>
            </a:extLst>
          </p:cNvPr>
          <p:cNvPicPr>
            <a:picLocks noGrp="1" noChangeAspect="1"/>
          </p:cNvPicPr>
          <p:nvPr>
            <p:ph idx="1"/>
          </p:nvPr>
        </p:nvPicPr>
        <p:blipFill>
          <a:blip r:embed="rId2"/>
          <a:stretch>
            <a:fillRect/>
          </a:stretch>
        </p:blipFill>
        <p:spPr>
          <a:xfrm>
            <a:off x="8755810" y="1908518"/>
            <a:ext cx="2147977" cy="2725108"/>
          </a:xfrm>
          <a:prstGeom prst="rect">
            <a:avLst/>
          </a:prstGeom>
        </p:spPr>
      </p:pic>
      <p:pic>
        <p:nvPicPr>
          <p:cNvPr id="5" name="Picture 4">
            <a:extLst>
              <a:ext uri="{FF2B5EF4-FFF2-40B4-BE49-F238E27FC236}">
                <a16:creationId xmlns:a16="http://schemas.microsoft.com/office/drawing/2014/main" id="{D2A9B40E-6C8E-B951-DC10-E43F6B9CD34C}"/>
              </a:ext>
            </a:extLst>
          </p:cNvPr>
          <p:cNvPicPr>
            <a:picLocks noChangeAspect="1"/>
          </p:cNvPicPr>
          <p:nvPr/>
        </p:nvPicPr>
        <p:blipFill>
          <a:blip r:embed="rId3"/>
          <a:stretch>
            <a:fillRect/>
          </a:stretch>
        </p:blipFill>
        <p:spPr>
          <a:xfrm>
            <a:off x="904023" y="1297437"/>
            <a:ext cx="6143758" cy="3797300"/>
          </a:xfrm>
          <a:prstGeom prst="rect">
            <a:avLst/>
          </a:prstGeom>
        </p:spPr>
      </p:pic>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1235"/>
            <a:ext cx="10515600" cy="700277"/>
          </a:xfrm>
        </p:spPr>
        <p:txBody>
          <a:bodyPr/>
          <a:lstStyle/>
          <a:p>
            <a:r>
              <a:rPr lang="en-GB" b="1" dirty="0"/>
              <a:t>Outcomes</a:t>
            </a:r>
          </a:p>
        </p:txBody>
      </p:sp>
      <p:sp>
        <p:nvSpPr>
          <p:cNvPr id="3" name="Content Placeholder 2"/>
          <p:cNvSpPr>
            <a:spLocks noGrp="1"/>
          </p:cNvSpPr>
          <p:nvPr>
            <p:ph idx="1"/>
          </p:nvPr>
        </p:nvSpPr>
        <p:spPr>
          <a:xfrm>
            <a:off x="955647" y="1112561"/>
            <a:ext cx="10515600" cy="4351338"/>
          </a:xfrm>
        </p:spPr>
        <p:txBody>
          <a:bodyPr>
            <a:normAutofit/>
          </a:bodyPr>
          <a:lstStyle/>
          <a:p>
            <a:pPr algn="l">
              <a:buFont typeface="Arial" panose="020B0604020202020204" pitchFamily="34" charset="0"/>
              <a:buChar char="•"/>
            </a:pPr>
            <a:r>
              <a:rPr lang="en-US" sz="2200" b="0" i="0" dirty="0">
                <a:solidFill>
                  <a:srgbClr val="1F1F1F"/>
                </a:solidFill>
                <a:effectLst/>
                <a:latin typeface="Times New Roman" panose="02020603050405020304" pitchFamily="18" charset="0"/>
                <a:cs typeface="Times New Roman" panose="02020603050405020304" pitchFamily="18" charset="0"/>
              </a:rPr>
              <a:t>Improved decision-making: Accurate forecasts can help businesses optimize their supply chains, manage inventory levels, and hedge against price fluctuations, leading to increased profitability and reduced risk.</a:t>
            </a:r>
          </a:p>
          <a:p>
            <a:pPr algn="l">
              <a:buFont typeface="Arial" panose="020B0604020202020204" pitchFamily="34" charset="0"/>
              <a:buChar char="•"/>
            </a:pPr>
            <a:r>
              <a:rPr lang="en-US" sz="2200" b="0" i="0" dirty="0">
                <a:solidFill>
                  <a:srgbClr val="1F1F1F"/>
                </a:solidFill>
                <a:effectLst/>
                <a:latin typeface="Times New Roman" panose="02020603050405020304" pitchFamily="18" charset="0"/>
                <a:cs typeface="Times New Roman" panose="02020603050405020304" pitchFamily="18" charset="0"/>
              </a:rPr>
              <a:t>Strategic planning: Long-term price predictions can inform investment decisions, market expansion strategies, and product development initiatives, enabling businesses to adapt to changing market trends.</a:t>
            </a:r>
          </a:p>
          <a:p>
            <a:pPr algn="l">
              <a:buFont typeface="Arial" panose="020B0604020202020204" pitchFamily="34" charset="0"/>
              <a:buChar char="•"/>
            </a:pPr>
            <a:r>
              <a:rPr lang="en-US" sz="2200" b="0" i="0" dirty="0">
                <a:solidFill>
                  <a:srgbClr val="1F1F1F"/>
                </a:solidFill>
                <a:effectLst/>
                <a:latin typeface="Times New Roman" panose="02020603050405020304" pitchFamily="18" charset="0"/>
                <a:cs typeface="Times New Roman" panose="02020603050405020304" pitchFamily="18" charset="0"/>
              </a:rPr>
              <a:t>Enhanced market resilience: Understanding potential price volatility allows businesses to prepare for unforeseen disruptions and shocks, minimizing their impact on operations and finances.</a:t>
            </a:r>
          </a:p>
          <a:p>
            <a:pPr algn="l">
              <a:buFont typeface="Arial" panose="020B0604020202020204" pitchFamily="34" charset="0"/>
              <a:buChar char="•"/>
            </a:pPr>
            <a:r>
              <a:rPr lang="en-US" sz="2200" b="0" i="0" dirty="0">
                <a:solidFill>
                  <a:srgbClr val="1F1F1F"/>
                </a:solidFill>
                <a:effectLst/>
                <a:latin typeface="Times New Roman" panose="02020603050405020304" pitchFamily="18" charset="0"/>
                <a:cs typeface="Times New Roman" panose="02020603050405020304" pitchFamily="18" charset="0"/>
              </a:rPr>
              <a:t>Risk mitigation and preparedness: Early warning of potential price shocks allows governments to implement appropriate measures to mitigate their impact on vulnerable populations and stabilize the economy</a:t>
            </a:r>
          </a:p>
          <a:p>
            <a:endParaRPr lang="en-GB" dirty="0"/>
          </a:p>
        </p:txBody>
      </p:sp>
    </p:spTree>
    <p:extLst>
      <p:ext uri="{BB962C8B-B14F-4D97-AF65-F5344CB8AC3E}">
        <p14:creationId xmlns:p14="http://schemas.microsoft.com/office/powerpoint/2010/main" val="1923928155"/>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187</TotalTime>
  <Words>1300</Words>
  <Application>Microsoft Office PowerPoint</Application>
  <PresentationFormat>Widescreen</PresentationFormat>
  <Paragraphs>118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Verdana</vt:lpstr>
      <vt:lpstr>Presidency University 45 Yrs</vt:lpstr>
      <vt:lpstr>PROJECT TITLE</vt:lpstr>
      <vt:lpstr>Introduction</vt:lpstr>
      <vt:lpstr>Literature Review</vt:lpstr>
      <vt:lpstr>Literature Review</vt:lpstr>
      <vt:lpstr>Research Gaps Identified</vt:lpstr>
      <vt:lpstr>Proposed Methodology</vt:lpstr>
      <vt:lpstr>Objectives</vt:lpstr>
      <vt:lpstr>System Design &amp; Implementation</vt:lpstr>
      <vt:lpstr>Outcomes</vt:lpstr>
      <vt:lpstr>Results</vt:lpstr>
      <vt:lpstr>PowerPoint Presentation</vt:lpstr>
      <vt:lpstr>PowerPoint Presentation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VINAY VS</cp:lastModifiedBy>
  <cp:revision>24</cp:revision>
  <dcterms:created xsi:type="dcterms:W3CDTF">2023-03-16T03:26:27Z</dcterms:created>
  <dcterms:modified xsi:type="dcterms:W3CDTF">2024-01-10T12:28:17Z</dcterms:modified>
</cp:coreProperties>
</file>