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9" r:id="rId8"/>
    <p:sldId id="271" r:id="rId9"/>
    <p:sldId id="272" r:id="rId10"/>
    <p:sldId id="268" r:id="rId11"/>
    <p:sldId id="274" r:id="rId12"/>
    <p:sldId id="275" r:id="rId13"/>
    <p:sldId id="273" r:id="rId14"/>
  </p:sldIdLst>
  <p:sldSz cx="12192000" cy="6858000"/>
  <p:notesSz cx="6858000" cy="9144000"/>
  <p:embeddedFontLst>
    <p:embeddedFont>
      <p:font typeface="Book Antiqua" panose="020406020503050303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1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77" autoAdjust="0"/>
  </p:normalViewPr>
  <p:slideViewPr>
    <p:cSldViewPr snapToGrid="0">
      <p:cViewPr varScale="1">
        <p:scale>
          <a:sx n="52" d="100"/>
          <a:sy n="52" d="100"/>
        </p:scale>
        <p:origin x="11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75748"/>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a:latin typeface="Book Antiqua"/>
                <a:ea typeface="Book Antiqua"/>
                <a:cs typeface="Book Antiqua"/>
                <a:sym typeface="Book Antiqua"/>
              </a:rPr>
              <a:t>DEPARTMENT OF ELECTRONICS AND COMMUNICATION ENGINEERING</a:t>
            </a:r>
            <a:endParaRPr/>
          </a:p>
        </p:txBody>
      </p:sp>
      <p:sp>
        <p:nvSpPr>
          <p:cNvPr id="85" name="Google Shape;85;p13"/>
          <p:cNvSpPr txBox="1">
            <a:spLocks noGrp="1"/>
          </p:cNvSpPr>
          <p:nvPr>
            <p:ph type="subTitle" idx="1"/>
          </p:nvPr>
        </p:nvSpPr>
        <p:spPr>
          <a:xfrm>
            <a:off x="-3189768" y="4057650"/>
            <a:ext cx="13716000" cy="2274569"/>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dirty="0">
                <a:latin typeface="Book Antiqua"/>
                <a:ea typeface="Book Antiqua"/>
                <a:cs typeface="Book Antiqua"/>
                <a:sym typeface="Book Antiqua"/>
              </a:rPr>
              <a:t>TEAM MEMBERS</a:t>
            </a:r>
            <a:r>
              <a:rPr lang="en-US" sz="2000" dirty="0">
                <a:latin typeface="Book Antiqua"/>
                <a:ea typeface="Book Antiqua"/>
                <a:cs typeface="Book Antiqua"/>
                <a:sym typeface="Book Antiqua"/>
              </a:rPr>
              <a:t>:</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SARAVANA P(113321106086)</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SARATH KUMAR M(113321106085)</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YEKOLLA KESAVA (11332106118)</a:t>
            </a:r>
            <a:endParaRPr lang="en-US"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VEMURU VINAY KUMAR REDDY(113321106054)</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PULA GNANA CHAITANYA(113321106071)</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a:stretch/>
        </p:blipFill>
        <p:spPr>
          <a:xfrm>
            <a:off x="1524000" y="356819"/>
            <a:ext cx="9144000" cy="1355023"/>
          </a:xfrm>
          <a:prstGeom prst="rect">
            <a:avLst/>
          </a:prstGeom>
          <a:noFill/>
          <a:ln>
            <a:noFill/>
          </a:ln>
        </p:spPr>
      </p:pic>
      <p:sp>
        <p:nvSpPr>
          <p:cNvPr id="3" name="TextBox 2">
            <a:extLst>
              <a:ext uri="{FF2B5EF4-FFF2-40B4-BE49-F238E27FC236}">
                <a16:creationId xmlns:a16="http://schemas.microsoft.com/office/drawing/2014/main" id="{163B0DE3-1AAC-4FC4-07FD-0D08B7B19CC6}"/>
              </a:ext>
            </a:extLst>
          </p:cNvPr>
          <p:cNvSpPr txBox="1"/>
          <p:nvPr/>
        </p:nvSpPr>
        <p:spPr>
          <a:xfrm>
            <a:off x="1805940" y="3167390"/>
            <a:ext cx="9326880" cy="523220"/>
          </a:xfrm>
          <a:prstGeom prst="rect">
            <a:avLst/>
          </a:prstGeom>
          <a:noFill/>
        </p:spPr>
        <p:txBody>
          <a:bodyPr wrap="square">
            <a:spAutoFit/>
          </a:bodyPr>
          <a:lstStyle/>
          <a:p>
            <a:pPr algn="l"/>
            <a:r>
              <a:rPr lang="en-IN" sz="2800" b="1" i="0" u="none" strike="noStrike" baseline="0" dirty="0">
                <a:solidFill>
                  <a:schemeClr val="tx1"/>
                </a:solidFill>
                <a:latin typeface="Arial-BoldMT"/>
              </a:rPr>
              <a:t>EARTHQUAKE PREDICTION MODEL U</a:t>
            </a:r>
            <a:r>
              <a:rPr lang="en-IN" sz="2800" b="1" dirty="0">
                <a:solidFill>
                  <a:schemeClr val="tx1"/>
                </a:solidFill>
                <a:latin typeface="Arial-BoldMT"/>
              </a:rPr>
              <a:t>SING PYTHON</a:t>
            </a:r>
            <a:endParaRPr lang="en-IN" sz="2800" b="1" i="0" u="none" strike="noStrike" baseline="0" dirty="0">
              <a:solidFill>
                <a:schemeClr val="tx1"/>
              </a:solidFill>
              <a:latin typeface="Arial-Bold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4" name="Title 3">
            <a:extLst>
              <a:ext uri="{FF2B5EF4-FFF2-40B4-BE49-F238E27FC236}">
                <a16:creationId xmlns:a16="http://schemas.microsoft.com/office/drawing/2014/main" id="{879CE7ED-9736-12CD-DDB9-032EE238EAD7}"/>
              </a:ext>
            </a:extLst>
          </p:cNvPr>
          <p:cNvSpPr>
            <a:spLocks noGrp="1"/>
          </p:cNvSpPr>
          <p:nvPr>
            <p:ph type="title"/>
          </p:nvPr>
        </p:nvSpPr>
        <p:spPr/>
        <p:txBody>
          <a:bodyPr/>
          <a:lstStyle/>
          <a:p>
            <a:r>
              <a:rPr lang="en-US" dirty="0"/>
              <a:t>PROGRAM:</a:t>
            </a:r>
            <a:endParaRPr lang="en-IN" dirty="0"/>
          </a:p>
        </p:txBody>
      </p:sp>
      <p:sp>
        <p:nvSpPr>
          <p:cNvPr id="5" name="Text Placeholder 4">
            <a:extLst>
              <a:ext uri="{FF2B5EF4-FFF2-40B4-BE49-F238E27FC236}">
                <a16:creationId xmlns:a16="http://schemas.microsoft.com/office/drawing/2014/main" id="{FA060917-5B47-1104-14CF-DB3D84AB4CFD}"/>
              </a:ext>
            </a:extLst>
          </p:cNvPr>
          <p:cNvSpPr>
            <a:spLocks noGrp="1"/>
          </p:cNvSpPr>
          <p:nvPr>
            <p:ph type="body" idx="1"/>
          </p:nvPr>
        </p:nvSpPr>
        <p:spPr/>
        <p:txBody>
          <a:bodyPr/>
          <a:lstStyle/>
          <a:p>
            <a:pPr marL="114300" indent="0" algn="l">
              <a:buNone/>
            </a:pPr>
            <a:r>
              <a:rPr lang="en-IN" sz="1800" b="1" i="0" u="none" strike="noStrike" baseline="0" dirty="0">
                <a:latin typeface="Arial-BoldMT"/>
              </a:rPr>
              <a:t># Import necessary libraries</a:t>
            </a:r>
          </a:p>
          <a:p>
            <a:pPr marL="114300" indent="0" algn="l">
              <a:buNone/>
            </a:pPr>
            <a:r>
              <a:rPr lang="en-IN" sz="1800" b="1" i="0" u="none" strike="noStrike" baseline="0" dirty="0">
                <a:latin typeface="Arial-BoldMT"/>
              </a:rPr>
              <a:t>import pandas as pd</a:t>
            </a:r>
          </a:p>
          <a:p>
            <a:pPr marL="114300" indent="0" algn="l">
              <a:buNone/>
            </a:pPr>
            <a:r>
              <a:rPr lang="en-US" sz="1800" b="1" i="0" u="none" strike="noStrike" baseline="0" dirty="0">
                <a:latin typeface="Arial-BoldMT"/>
              </a:rPr>
              <a:t>from </a:t>
            </a:r>
            <a:r>
              <a:rPr lang="en-US" sz="1800" b="1" i="0" u="none" strike="noStrike" baseline="0" dirty="0" err="1">
                <a:latin typeface="Arial-BoldMT"/>
              </a:rPr>
              <a:t>sklearn.model_selection</a:t>
            </a:r>
            <a:r>
              <a:rPr lang="en-US" sz="1800" b="1" i="0" u="none" strike="noStrike" baseline="0" dirty="0">
                <a:latin typeface="Arial-BoldMT"/>
              </a:rPr>
              <a:t> import</a:t>
            </a:r>
          </a:p>
          <a:p>
            <a:pPr marL="114300" indent="0" algn="l">
              <a:buNone/>
            </a:pPr>
            <a:r>
              <a:rPr lang="en-IN" sz="1800" b="1" i="0" u="none" strike="noStrike" baseline="0" dirty="0" err="1">
                <a:latin typeface="Arial-BoldMT"/>
              </a:rPr>
              <a:t>train_test_split</a:t>
            </a:r>
            <a:endParaRPr lang="en-IN" sz="1800" b="1" i="0" u="none" strike="noStrike" baseline="0" dirty="0">
              <a:latin typeface="Arial-BoldMT"/>
            </a:endParaRPr>
          </a:p>
          <a:p>
            <a:pPr marL="114300" indent="0" algn="l">
              <a:buNone/>
            </a:pPr>
            <a:r>
              <a:rPr lang="en-US" sz="1800" b="1" i="0" u="none" strike="noStrike" baseline="0" dirty="0">
                <a:latin typeface="Arial-BoldMT"/>
              </a:rPr>
              <a:t>from </a:t>
            </a:r>
            <a:r>
              <a:rPr lang="en-US" sz="1800" b="1" i="0" u="none" strike="noStrike" baseline="0" dirty="0" err="1">
                <a:latin typeface="Arial-BoldMT"/>
              </a:rPr>
              <a:t>sklearn.linear_model</a:t>
            </a:r>
            <a:r>
              <a:rPr lang="en-US" sz="1800" b="1" i="0" u="none" strike="noStrike" baseline="0" dirty="0">
                <a:latin typeface="Arial-BoldMT"/>
              </a:rPr>
              <a:t> import</a:t>
            </a:r>
          </a:p>
          <a:p>
            <a:pPr marL="114300" indent="0" algn="l">
              <a:buNone/>
            </a:pPr>
            <a:r>
              <a:rPr lang="en-IN" sz="1800" b="1" i="0" u="none" strike="noStrike" baseline="0" dirty="0" err="1">
                <a:latin typeface="Arial-BoldMT"/>
              </a:rPr>
              <a:t>LinearRegression</a:t>
            </a:r>
            <a:endParaRPr lang="en-IN" sz="1800" b="1" i="0" u="none" strike="noStrike" baseline="0" dirty="0">
              <a:latin typeface="Arial-BoldMT"/>
            </a:endParaRPr>
          </a:p>
          <a:p>
            <a:pPr marL="114300" indent="0" algn="l">
              <a:buNone/>
            </a:pPr>
            <a:r>
              <a:rPr lang="en-IN" sz="1800" b="1" i="0" u="none" strike="noStrike" baseline="0" dirty="0">
                <a:latin typeface="Arial-BoldMT"/>
              </a:rPr>
              <a:t>from </a:t>
            </a:r>
            <a:r>
              <a:rPr lang="en-IN" sz="1800" b="1" i="0" u="none" strike="noStrike" baseline="0" dirty="0" err="1">
                <a:latin typeface="Arial-BoldMT"/>
              </a:rPr>
              <a:t>sklearn.metrics</a:t>
            </a:r>
            <a:r>
              <a:rPr lang="en-IN" sz="1800" b="1" i="0" u="none" strike="noStrike" baseline="0" dirty="0">
                <a:latin typeface="Arial-BoldMT"/>
              </a:rPr>
              <a:t> import</a:t>
            </a:r>
          </a:p>
          <a:p>
            <a:pPr marL="114300" indent="0" algn="l">
              <a:buNone/>
            </a:pPr>
            <a:r>
              <a:rPr lang="en-US" sz="1800" b="1" i="0" u="none" strike="noStrike" baseline="0" dirty="0" err="1">
                <a:latin typeface="Arial-BoldMT"/>
              </a:rPr>
              <a:t>mean_squared_error</a:t>
            </a:r>
            <a:r>
              <a:rPr lang="en-US" sz="1800" b="1" i="0" u="none" strike="noStrike" baseline="0" dirty="0">
                <a:latin typeface="Arial-BoldMT"/>
              </a:rPr>
              <a:t>, </a:t>
            </a:r>
            <a:r>
              <a:rPr lang="en-US" sz="1800" b="1" i="0" u="none" strike="noStrike" baseline="0" dirty="0" err="1">
                <a:latin typeface="Arial-BoldMT"/>
              </a:rPr>
              <a:t>mean_absolute_error</a:t>
            </a:r>
            <a:endParaRPr lang="en-US" sz="1800" b="1" i="0" u="none" strike="noStrike" baseline="0" dirty="0">
              <a:latin typeface="Arial-BoldMT"/>
            </a:endParaRPr>
          </a:p>
          <a:p>
            <a:pPr marL="114300" indent="0" algn="l">
              <a:buNone/>
            </a:pPr>
            <a:r>
              <a:rPr lang="en-IN" sz="1800" b="1" i="0" u="none" strike="noStrike" baseline="0" dirty="0">
                <a:latin typeface="Arial-BoldMT"/>
              </a:rPr>
              <a:t># Load earthquake data (replace</a:t>
            </a:r>
          </a:p>
          <a:p>
            <a:pPr marL="114300" indent="0" algn="l">
              <a:buNone/>
            </a:pPr>
            <a:r>
              <a:rPr lang="en-US" sz="1800" b="1" i="0" u="none" strike="noStrike" baseline="0" dirty="0">
                <a:latin typeface="Arial-BoldMT"/>
              </a:rPr>
              <a:t>'earthquake_data.csv' with your dataset)</a:t>
            </a:r>
          </a:p>
          <a:p>
            <a:pPr marL="114300" indent="0" algn="l">
              <a:buNone/>
            </a:pPr>
            <a:r>
              <a:rPr lang="en-IN" sz="1800" b="1" i="0" u="none" strike="noStrike" baseline="0" dirty="0">
                <a:latin typeface="Arial-BoldMT"/>
              </a:rPr>
              <a:t>data = </a:t>
            </a:r>
            <a:r>
              <a:rPr lang="en-IN" sz="1800" b="1" i="0" u="none" strike="noStrike" baseline="0" dirty="0" err="1">
                <a:latin typeface="Arial-BoldMT"/>
              </a:rPr>
              <a:t>pd.read_csv</a:t>
            </a:r>
            <a:r>
              <a:rPr lang="en-IN" sz="1800" b="1" i="0" u="none" strike="noStrike" baseline="0" dirty="0">
                <a:latin typeface="Arial-BoldMT"/>
              </a:rPr>
              <a:t>('earthquake_data.csv')</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54C5F7-5A1F-25B4-0BF1-99F0592ECBFA}"/>
              </a:ext>
            </a:extLst>
          </p:cNvPr>
          <p:cNvSpPr>
            <a:spLocks noGrp="1"/>
          </p:cNvSpPr>
          <p:nvPr>
            <p:ph type="body" idx="1"/>
          </p:nvPr>
        </p:nvSpPr>
        <p:spPr>
          <a:xfrm>
            <a:off x="838200" y="1050324"/>
            <a:ext cx="10515600" cy="5126639"/>
          </a:xfrm>
        </p:spPr>
        <p:txBody>
          <a:bodyPr>
            <a:normAutofit lnSpcReduction="10000"/>
          </a:bodyPr>
          <a:lstStyle/>
          <a:p>
            <a:pPr marL="114300" indent="0" algn="l">
              <a:buNone/>
            </a:pPr>
            <a:r>
              <a:rPr lang="en-IN" sz="1800" b="1" i="0" u="none" strike="noStrike" baseline="0" dirty="0">
                <a:latin typeface="Arial-BoldMT"/>
              </a:rPr>
              <a:t># Data preprocessing and feature</a:t>
            </a:r>
          </a:p>
          <a:p>
            <a:pPr marL="114300" indent="0" algn="l">
              <a:buNone/>
            </a:pPr>
            <a:r>
              <a:rPr lang="en-IN" sz="1800" b="1" i="0" u="none" strike="noStrike" baseline="0" dirty="0">
                <a:latin typeface="Arial-BoldMT"/>
              </a:rPr>
              <a:t>engineering (example)</a:t>
            </a:r>
          </a:p>
          <a:p>
            <a:pPr marL="114300" indent="0" algn="l">
              <a:buNone/>
            </a:pPr>
            <a:r>
              <a:rPr lang="it-IT" sz="1800" b="1" i="0" u="none" strike="noStrike" baseline="0" dirty="0">
                <a:latin typeface="Arial-BoldMT"/>
              </a:rPr>
              <a:t>data['Date'] = pd.to_datetime(data['Date'])</a:t>
            </a:r>
          </a:p>
          <a:p>
            <a:pPr marL="114300" indent="0" algn="l">
              <a:buNone/>
            </a:pPr>
            <a:r>
              <a:rPr lang="en-US" sz="1800" b="1" i="0" u="none" strike="noStrike" baseline="0" dirty="0">
                <a:latin typeface="Arial-BoldMT"/>
              </a:rPr>
              <a:t>data['Year'] = data['Date'].</a:t>
            </a:r>
            <a:r>
              <a:rPr lang="en-US" sz="1800" b="1" i="0" u="none" strike="noStrike" baseline="0" dirty="0" err="1">
                <a:latin typeface="Arial-BoldMT"/>
              </a:rPr>
              <a:t>dt.year</a:t>
            </a:r>
            <a:endParaRPr lang="en-US" sz="1800" b="1" i="0" u="none" strike="noStrike" baseline="0" dirty="0">
              <a:latin typeface="Arial-BoldMT"/>
            </a:endParaRPr>
          </a:p>
          <a:p>
            <a:pPr marL="114300" indent="0" algn="l">
              <a:buNone/>
            </a:pPr>
            <a:r>
              <a:rPr lang="it-IT" sz="1800" b="1" i="0" u="none" strike="noStrike" baseline="0" dirty="0">
                <a:latin typeface="Arial-BoldMT"/>
              </a:rPr>
              <a:t>data['Month'] = data['Date'].dt.month</a:t>
            </a:r>
          </a:p>
          <a:p>
            <a:pPr marL="114300" indent="0" algn="l">
              <a:buNone/>
            </a:pPr>
            <a:r>
              <a:rPr lang="it-IT" sz="1800" b="1" i="0" u="none" strike="noStrike" baseline="0" dirty="0">
                <a:latin typeface="Arial-BoldMT"/>
              </a:rPr>
              <a:t>data['Day'] = data['Date'].dt.day</a:t>
            </a:r>
          </a:p>
          <a:p>
            <a:pPr marL="114300" indent="0" algn="l">
              <a:buNone/>
            </a:pPr>
            <a:r>
              <a:rPr lang="en-US" sz="1800" b="1" i="0" u="none" strike="noStrike" baseline="0" dirty="0">
                <a:latin typeface="Arial-BoldMT"/>
              </a:rPr>
              <a:t># Select features and target variable (replace</a:t>
            </a:r>
          </a:p>
          <a:p>
            <a:pPr marL="114300" indent="0" algn="l">
              <a:buNone/>
            </a:pPr>
            <a:r>
              <a:rPr lang="en-IN" sz="1800" b="1" i="0" u="none" strike="noStrike" baseline="0" dirty="0">
                <a:latin typeface="Arial-BoldMT"/>
              </a:rPr>
              <a:t>with your relevant features)</a:t>
            </a:r>
          </a:p>
          <a:p>
            <a:pPr marL="114300" indent="0" algn="l">
              <a:buNone/>
            </a:pPr>
            <a:r>
              <a:rPr lang="en-US" sz="1800" b="1" i="0" u="none" strike="noStrike" baseline="0" dirty="0">
                <a:latin typeface="Arial-BoldMT"/>
              </a:rPr>
              <a:t>X = data[['Year', 'Month', 'Day']]</a:t>
            </a:r>
          </a:p>
          <a:p>
            <a:pPr marL="114300" indent="0" algn="l">
              <a:buNone/>
            </a:pPr>
            <a:r>
              <a:rPr lang="en-IN" sz="1800" b="1" i="0" u="none" strike="noStrike" baseline="0" dirty="0">
                <a:latin typeface="Arial-BoldMT"/>
              </a:rPr>
              <a:t>y = data['Magnitude']</a:t>
            </a:r>
          </a:p>
          <a:p>
            <a:pPr marL="114300" indent="0" algn="l">
              <a:buNone/>
            </a:pPr>
            <a:r>
              <a:rPr lang="en-US" sz="1800" b="1" i="0" u="none" strike="noStrike" baseline="0" dirty="0">
                <a:latin typeface="Arial-BoldMT"/>
              </a:rPr>
              <a:t># Split the data into training and testing sets</a:t>
            </a:r>
          </a:p>
          <a:p>
            <a:pPr marL="114300" indent="0" algn="l">
              <a:buNone/>
            </a:pPr>
            <a:r>
              <a:rPr lang="fr-FR" sz="1800" b="1" i="0" u="none" strike="noStrike" baseline="0" dirty="0" err="1">
                <a:latin typeface="Arial-BoldMT"/>
              </a:rPr>
              <a:t>X_train</a:t>
            </a:r>
            <a:r>
              <a:rPr lang="fr-FR" sz="1800" b="1" i="0" u="none" strike="noStrike" baseline="0" dirty="0">
                <a:latin typeface="Arial-BoldMT"/>
              </a:rPr>
              <a:t>, </a:t>
            </a:r>
            <a:r>
              <a:rPr lang="fr-FR" sz="1800" b="1" i="0" u="none" strike="noStrike" baseline="0" dirty="0" err="1">
                <a:latin typeface="Arial-BoldMT"/>
              </a:rPr>
              <a:t>X_test</a:t>
            </a:r>
            <a:r>
              <a:rPr lang="fr-FR" sz="1800" b="1" i="0" u="none" strike="noStrike" baseline="0" dirty="0">
                <a:latin typeface="Arial-BoldMT"/>
              </a:rPr>
              <a:t>, </a:t>
            </a:r>
            <a:r>
              <a:rPr lang="fr-FR" sz="1800" b="1" i="0" u="none" strike="noStrike" baseline="0" dirty="0" err="1">
                <a:latin typeface="Arial-BoldMT"/>
              </a:rPr>
              <a:t>y_train</a:t>
            </a:r>
            <a:r>
              <a:rPr lang="fr-FR" sz="1800" b="1" i="0" u="none" strike="noStrike" baseline="0" dirty="0">
                <a:latin typeface="Arial-BoldMT"/>
              </a:rPr>
              <a:t>, </a:t>
            </a:r>
            <a:r>
              <a:rPr lang="fr-FR" sz="1800" b="1" i="0" u="none" strike="noStrike" baseline="0" dirty="0" err="1">
                <a:latin typeface="Arial-BoldMT"/>
              </a:rPr>
              <a:t>y_test</a:t>
            </a:r>
            <a:r>
              <a:rPr lang="fr-FR" sz="1800" b="1" i="0" u="none" strike="noStrike" baseline="0" dirty="0">
                <a:latin typeface="Arial-BoldMT"/>
              </a:rPr>
              <a:t> =</a:t>
            </a:r>
          </a:p>
          <a:p>
            <a:pPr marL="114300" indent="0" algn="l">
              <a:buNone/>
            </a:pPr>
            <a:r>
              <a:rPr lang="en-US" sz="1800" b="1" i="0" u="none" strike="noStrike" baseline="0" dirty="0" err="1">
                <a:latin typeface="Arial-BoldMT"/>
              </a:rPr>
              <a:t>train_test_split</a:t>
            </a:r>
            <a:r>
              <a:rPr lang="en-US" sz="1800" b="1" i="0" u="none" strike="noStrike" baseline="0" dirty="0">
                <a:latin typeface="Arial-BoldMT"/>
              </a:rPr>
              <a:t>(X, y, </a:t>
            </a:r>
            <a:r>
              <a:rPr lang="en-US" sz="1800" b="1" i="0" u="none" strike="noStrike" baseline="0" dirty="0" err="1">
                <a:latin typeface="Arial-BoldMT"/>
              </a:rPr>
              <a:t>test_size</a:t>
            </a:r>
            <a:r>
              <a:rPr lang="en-US" sz="1800" b="1" i="0" u="none" strike="noStrike" baseline="0" dirty="0">
                <a:latin typeface="Arial-BoldMT"/>
              </a:rPr>
              <a:t>=0.2,</a:t>
            </a:r>
          </a:p>
          <a:p>
            <a:pPr marL="114300" indent="0" algn="l">
              <a:buNone/>
            </a:pPr>
            <a:r>
              <a:rPr lang="en-IN" sz="1800" b="1" i="0" u="none" strike="noStrike" baseline="0" dirty="0" err="1">
                <a:latin typeface="Arial-BoldMT"/>
              </a:rPr>
              <a:t>random_state</a:t>
            </a:r>
            <a:r>
              <a:rPr lang="en-IN" sz="1800" b="1" i="0" u="none" strike="noStrike" baseline="0" dirty="0">
                <a:latin typeface="Arial-BoldMT"/>
              </a:rPr>
              <a:t>=42)</a:t>
            </a:r>
            <a:endParaRPr lang="en-IN" dirty="0"/>
          </a:p>
        </p:txBody>
      </p:sp>
    </p:spTree>
    <p:extLst>
      <p:ext uri="{BB962C8B-B14F-4D97-AF65-F5344CB8AC3E}">
        <p14:creationId xmlns:p14="http://schemas.microsoft.com/office/powerpoint/2010/main" val="345639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FD68DA-7676-02A9-918C-F7E7D56E1F8F}"/>
              </a:ext>
            </a:extLst>
          </p:cNvPr>
          <p:cNvSpPr>
            <a:spLocks noGrp="1"/>
          </p:cNvSpPr>
          <p:nvPr>
            <p:ph type="body" idx="1"/>
          </p:nvPr>
        </p:nvSpPr>
        <p:spPr>
          <a:xfrm>
            <a:off x="838200" y="531341"/>
            <a:ext cx="10515600" cy="5645622"/>
          </a:xfrm>
        </p:spPr>
        <p:txBody>
          <a:bodyPr/>
          <a:lstStyle/>
          <a:p>
            <a:pPr marL="114300" indent="0" algn="l">
              <a:buNone/>
            </a:pPr>
            <a:r>
              <a:rPr lang="en-IN" sz="1800" b="1" i="0" u="none" strike="noStrike" baseline="0" dirty="0">
                <a:latin typeface="Arial-BoldMT"/>
              </a:rPr>
              <a:t># Train a simple linear regression model (you</a:t>
            </a:r>
          </a:p>
          <a:p>
            <a:pPr marL="114300" indent="0" algn="l">
              <a:buNone/>
            </a:pPr>
            <a:r>
              <a:rPr lang="en-US" sz="1800" b="1" i="0" u="none" strike="noStrike" baseline="0" dirty="0">
                <a:latin typeface="Arial-BoldMT"/>
              </a:rPr>
              <a:t>can use more complex models)</a:t>
            </a:r>
          </a:p>
          <a:p>
            <a:pPr marL="114300" indent="0" algn="l">
              <a:buNone/>
            </a:pPr>
            <a:r>
              <a:rPr lang="en-IN" sz="1800" b="1" i="0" u="none" strike="noStrike" baseline="0" dirty="0">
                <a:latin typeface="Arial-BoldMT"/>
              </a:rPr>
              <a:t>model = </a:t>
            </a:r>
            <a:r>
              <a:rPr lang="en-IN" sz="1800" b="1" i="0" u="none" strike="noStrike" baseline="0" dirty="0" err="1">
                <a:latin typeface="Arial-BoldMT"/>
              </a:rPr>
              <a:t>LinearRegression</a:t>
            </a:r>
            <a:r>
              <a:rPr lang="en-IN" sz="1800" b="1" i="0" u="none" strike="noStrike" baseline="0" dirty="0">
                <a:latin typeface="Arial-BoldMT"/>
              </a:rPr>
              <a:t>()</a:t>
            </a:r>
          </a:p>
          <a:p>
            <a:pPr marL="114300" indent="0" algn="l">
              <a:buNone/>
            </a:pPr>
            <a:r>
              <a:rPr lang="fr-FR" sz="1800" b="1" i="0" u="none" strike="noStrike" baseline="0" dirty="0" err="1">
                <a:latin typeface="Arial-BoldMT"/>
              </a:rPr>
              <a:t>model.fit</a:t>
            </a:r>
            <a:r>
              <a:rPr lang="fr-FR" sz="1800" b="1" i="0" u="none" strike="noStrike" baseline="0" dirty="0">
                <a:latin typeface="Arial-BoldMT"/>
              </a:rPr>
              <a:t>(</a:t>
            </a:r>
            <a:r>
              <a:rPr lang="fr-FR" sz="1800" b="1" i="0" u="none" strike="noStrike" baseline="0" dirty="0" err="1">
                <a:latin typeface="Arial-BoldMT"/>
              </a:rPr>
              <a:t>X_train</a:t>
            </a:r>
            <a:r>
              <a:rPr lang="fr-FR" sz="1800" b="1" i="0" u="none" strike="noStrike" baseline="0" dirty="0">
                <a:latin typeface="Arial-BoldMT"/>
              </a:rPr>
              <a:t>, </a:t>
            </a:r>
            <a:r>
              <a:rPr lang="fr-FR" sz="1800" b="1" i="0" u="none" strike="noStrike" baseline="0" dirty="0" err="1">
                <a:latin typeface="Arial-BoldMT"/>
              </a:rPr>
              <a:t>y_train</a:t>
            </a:r>
            <a:r>
              <a:rPr lang="fr-FR" sz="1800" b="1" i="0" u="none" strike="noStrike" baseline="0" dirty="0">
                <a:latin typeface="Arial-BoldMT"/>
              </a:rPr>
              <a:t>)</a:t>
            </a:r>
          </a:p>
          <a:p>
            <a:pPr marL="114300" indent="0" algn="l">
              <a:buNone/>
            </a:pPr>
            <a:r>
              <a:rPr lang="en-US" sz="1800" b="1" i="0" u="none" strike="noStrike" baseline="0" dirty="0">
                <a:latin typeface="Arial-BoldMT"/>
              </a:rPr>
              <a:t># Make predictions on the test data</a:t>
            </a:r>
          </a:p>
          <a:p>
            <a:pPr marL="114300" indent="0" algn="l">
              <a:buNone/>
            </a:pPr>
            <a:r>
              <a:rPr lang="en-US" sz="1800" b="1" i="0" u="none" strike="noStrike" baseline="0" dirty="0" err="1">
                <a:latin typeface="Arial-BoldMT"/>
              </a:rPr>
              <a:t>y_pred</a:t>
            </a:r>
            <a:r>
              <a:rPr lang="en-US" sz="1800" b="1" i="0" u="none" strike="noStrike" baseline="0" dirty="0">
                <a:latin typeface="Arial-BoldMT"/>
              </a:rPr>
              <a:t> = </a:t>
            </a:r>
            <a:r>
              <a:rPr lang="en-US" sz="1800" b="1" i="0" u="none" strike="noStrike" baseline="0" dirty="0" err="1">
                <a:latin typeface="Arial-BoldMT"/>
              </a:rPr>
              <a:t>model.predict</a:t>
            </a:r>
            <a:r>
              <a:rPr lang="en-US" sz="1800" b="1" i="0" u="none" strike="noStrike" baseline="0" dirty="0">
                <a:latin typeface="Arial-BoldMT"/>
              </a:rPr>
              <a:t>(</a:t>
            </a:r>
            <a:r>
              <a:rPr lang="en-US" sz="1800" b="1" i="0" u="none" strike="noStrike" baseline="0" dirty="0" err="1">
                <a:latin typeface="Arial-BoldMT"/>
              </a:rPr>
              <a:t>X_test</a:t>
            </a:r>
            <a:r>
              <a:rPr lang="en-US" sz="1800" b="1" i="0" u="none" strike="noStrike" baseline="0" dirty="0">
                <a:latin typeface="Arial-BoldMT"/>
              </a:rPr>
              <a:t>)</a:t>
            </a:r>
          </a:p>
          <a:p>
            <a:pPr marL="114300" indent="0" algn="l">
              <a:buNone/>
            </a:pPr>
            <a:r>
              <a:rPr lang="en-IN" sz="1800" b="1" i="0" u="none" strike="noStrike" baseline="0" dirty="0">
                <a:latin typeface="Arial-BoldMT"/>
              </a:rPr>
              <a:t># Evaluate the model</a:t>
            </a:r>
          </a:p>
          <a:p>
            <a:pPr marL="114300" indent="0" algn="l">
              <a:buNone/>
            </a:pPr>
            <a:r>
              <a:rPr lang="en-IN" sz="1800" b="1" i="0" u="none" strike="noStrike" baseline="0" dirty="0" err="1">
                <a:latin typeface="Arial-BoldMT"/>
              </a:rPr>
              <a:t>mse</a:t>
            </a:r>
            <a:r>
              <a:rPr lang="en-IN" sz="1800" b="1" i="0" u="none" strike="noStrike" baseline="0" dirty="0">
                <a:latin typeface="Arial-BoldMT"/>
              </a:rPr>
              <a:t> = </a:t>
            </a:r>
            <a:r>
              <a:rPr lang="en-IN" sz="1800" b="1" i="0" u="none" strike="noStrike" baseline="0" dirty="0" err="1">
                <a:latin typeface="Arial-BoldMT"/>
              </a:rPr>
              <a:t>mean_squared_error</a:t>
            </a:r>
            <a:r>
              <a:rPr lang="en-IN" sz="1800" b="1" i="0" u="none" strike="noStrike" baseline="0" dirty="0">
                <a:latin typeface="Arial-BoldMT"/>
              </a:rPr>
              <a:t>(</a:t>
            </a:r>
            <a:r>
              <a:rPr lang="en-IN" sz="1800" b="1" i="0" u="none" strike="noStrike" baseline="0" dirty="0" err="1">
                <a:latin typeface="Arial-BoldMT"/>
              </a:rPr>
              <a:t>y_test</a:t>
            </a:r>
            <a:r>
              <a:rPr lang="en-IN" sz="1800" b="1" i="0" u="none" strike="noStrike" baseline="0" dirty="0">
                <a:latin typeface="Arial-BoldMT"/>
              </a:rPr>
              <a:t>, </a:t>
            </a:r>
            <a:r>
              <a:rPr lang="en-IN" sz="1800" b="1" i="0" u="none" strike="noStrike" baseline="0" dirty="0" err="1">
                <a:latin typeface="Arial-BoldMT"/>
              </a:rPr>
              <a:t>y_pred</a:t>
            </a:r>
            <a:r>
              <a:rPr lang="en-IN" sz="1800" b="1" i="0" u="none" strike="noStrike" baseline="0" dirty="0">
                <a:latin typeface="Arial-BoldMT"/>
              </a:rPr>
              <a:t>)</a:t>
            </a:r>
          </a:p>
          <a:p>
            <a:pPr marL="114300" indent="0" algn="l">
              <a:buNone/>
            </a:pPr>
            <a:r>
              <a:rPr lang="es-ES" sz="1800" b="1" i="0" u="none" strike="noStrike" baseline="0" dirty="0">
                <a:latin typeface="Arial-BoldMT"/>
              </a:rPr>
              <a:t>mae = </a:t>
            </a:r>
            <a:r>
              <a:rPr lang="es-ES" sz="1800" b="1" i="0" u="none" strike="noStrike" baseline="0" dirty="0" err="1">
                <a:latin typeface="Arial-BoldMT"/>
              </a:rPr>
              <a:t>mean_absolute_error</a:t>
            </a:r>
            <a:r>
              <a:rPr lang="es-ES" sz="1800" b="1" i="0" u="none" strike="noStrike" baseline="0" dirty="0">
                <a:latin typeface="Arial-BoldMT"/>
              </a:rPr>
              <a:t>(</a:t>
            </a:r>
            <a:r>
              <a:rPr lang="es-ES" sz="1800" b="1" i="0" u="none" strike="noStrike" baseline="0" dirty="0" err="1">
                <a:latin typeface="Arial-BoldMT"/>
              </a:rPr>
              <a:t>y_test</a:t>
            </a:r>
            <a:r>
              <a:rPr lang="es-ES" sz="1800" b="1" i="0" u="none" strike="noStrike" baseline="0" dirty="0">
                <a:latin typeface="Arial-BoldMT"/>
              </a:rPr>
              <a:t>, </a:t>
            </a:r>
            <a:r>
              <a:rPr lang="es-ES" sz="1800" b="1" i="0" u="none" strike="noStrike" baseline="0" dirty="0" err="1">
                <a:latin typeface="Arial-BoldMT"/>
              </a:rPr>
              <a:t>y_pred</a:t>
            </a:r>
            <a:r>
              <a:rPr lang="es-ES" sz="1800" b="1" i="0" u="none" strike="noStrike" baseline="0" dirty="0">
                <a:latin typeface="Arial-BoldMT"/>
              </a:rPr>
              <a:t>)</a:t>
            </a:r>
          </a:p>
          <a:p>
            <a:pPr marL="114300" indent="0" algn="l">
              <a:buNone/>
            </a:pPr>
            <a:r>
              <a:rPr lang="en-US" sz="1800" b="1" i="0" u="none" strike="noStrike" baseline="0" dirty="0">
                <a:latin typeface="Arial-BoldMT"/>
              </a:rPr>
              <a:t>print(</a:t>
            </a:r>
            <a:r>
              <a:rPr lang="en-US" sz="1800" b="1" i="0" u="none" strike="noStrike" baseline="0" dirty="0" err="1">
                <a:latin typeface="Arial-BoldMT"/>
              </a:rPr>
              <a:t>f"Mean</a:t>
            </a:r>
            <a:r>
              <a:rPr lang="en-US" sz="1800" b="1" i="0" u="none" strike="noStrike" baseline="0" dirty="0">
                <a:latin typeface="Arial-BoldMT"/>
              </a:rPr>
              <a:t> Squared Error: {</a:t>
            </a:r>
            <a:r>
              <a:rPr lang="en-US" sz="1800" b="1" i="0" u="none" strike="noStrike" baseline="0" dirty="0" err="1">
                <a:latin typeface="Arial-BoldMT"/>
              </a:rPr>
              <a:t>mse</a:t>
            </a:r>
            <a:r>
              <a:rPr lang="en-US" sz="1800" b="1" i="0" u="none" strike="noStrike" baseline="0" dirty="0">
                <a:latin typeface="Arial-BoldMT"/>
              </a:rPr>
              <a:t>}")</a:t>
            </a:r>
          </a:p>
          <a:p>
            <a:pPr marL="114300" indent="0" algn="l">
              <a:buNone/>
            </a:pPr>
            <a:r>
              <a:rPr lang="en-IN" sz="1800" b="1" i="0" u="none" strike="noStrike" baseline="0" dirty="0">
                <a:latin typeface="Arial-BoldMT"/>
              </a:rPr>
              <a:t>print(</a:t>
            </a:r>
            <a:r>
              <a:rPr lang="en-IN" sz="1800" b="1" i="0" u="none" strike="noStrike" baseline="0" dirty="0" err="1">
                <a:latin typeface="Arial-BoldMT"/>
              </a:rPr>
              <a:t>f"Mean</a:t>
            </a:r>
            <a:r>
              <a:rPr lang="en-IN" sz="1800" b="1" i="0" u="none" strike="noStrike" baseline="0" dirty="0">
                <a:latin typeface="Arial-BoldMT"/>
              </a:rPr>
              <a:t> Absolute Error: {</a:t>
            </a:r>
            <a:r>
              <a:rPr lang="en-IN" sz="1800" b="1" i="0" u="none" strike="noStrike" baseline="0" dirty="0" err="1">
                <a:latin typeface="Arial-BoldMT"/>
              </a:rPr>
              <a:t>mae</a:t>
            </a:r>
            <a:r>
              <a:rPr lang="en-IN" sz="1800" b="1" i="0" u="none" strike="noStrike" baseline="0" dirty="0">
                <a:latin typeface="Arial-BoldMT"/>
              </a:rPr>
              <a:t>}")</a:t>
            </a:r>
          </a:p>
          <a:p>
            <a:pPr marL="114300" indent="0" algn="l">
              <a:buNone/>
            </a:pPr>
            <a:r>
              <a:rPr lang="en-IN" sz="1800" b="1" i="0" u="none" strike="noStrike" baseline="0" dirty="0">
                <a:solidFill>
                  <a:srgbClr val="990000"/>
                </a:solidFill>
                <a:latin typeface="Arial-BoldMT"/>
              </a:rPr>
              <a:t>Output:</a:t>
            </a:r>
          </a:p>
          <a:p>
            <a:pPr marL="114300" indent="0" algn="l">
              <a:buNone/>
            </a:pPr>
            <a:r>
              <a:rPr lang="en-IN" sz="1800" b="1" i="0" u="none" strike="noStrike" baseline="0" dirty="0">
                <a:latin typeface="Arial-BoldMT"/>
              </a:rPr>
              <a:t>Mean Squared Error: 0.345</a:t>
            </a:r>
          </a:p>
          <a:p>
            <a:pPr marL="114300" indent="0" algn="l">
              <a:buNone/>
            </a:pPr>
            <a:r>
              <a:rPr lang="en-IN" sz="1800" b="1" i="0" u="none" strike="noStrike" baseline="0" dirty="0">
                <a:latin typeface="Arial-BoldMT"/>
              </a:rPr>
              <a:t>Mean Absolute Error: 0.512</a:t>
            </a:r>
            <a:endParaRPr lang="en-IN" sz="1800" b="1" dirty="0">
              <a:latin typeface="Arial-BoldMT"/>
            </a:endParaRPr>
          </a:p>
        </p:txBody>
      </p:sp>
    </p:spTree>
    <p:extLst>
      <p:ext uri="{BB962C8B-B14F-4D97-AF65-F5344CB8AC3E}">
        <p14:creationId xmlns:p14="http://schemas.microsoft.com/office/powerpoint/2010/main" val="427761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0;p25">
            <a:extLst>
              <a:ext uri="{FF2B5EF4-FFF2-40B4-BE49-F238E27FC236}">
                <a16:creationId xmlns:a16="http://schemas.microsoft.com/office/drawing/2014/main" id="{83DC302B-25EB-B4D1-A275-EB50D8355783}"/>
              </a:ext>
            </a:extLst>
          </p:cNvPr>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dirty="0">
                <a:solidFill>
                  <a:schemeClr val="dk1"/>
                </a:solidFill>
                <a:latin typeface="Times New Roman"/>
                <a:ea typeface="Times New Roman"/>
                <a:cs typeface="Times New Roman"/>
                <a:sym typeface="Times New Roman"/>
              </a:rPr>
              <a:t>THANK YOU</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5973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1"/>
            <a:ext cx="10515600" cy="11738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          </a:t>
            </a:r>
            <a:r>
              <a:rPr lang="en-US" b="1" dirty="0">
                <a:latin typeface="Book Antiqua"/>
                <a:ea typeface="Book Antiqua"/>
                <a:cs typeface="Book Antiqua"/>
                <a:sym typeface="Book Antiqua"/>
              </a:rPr>
              <a:t>INTRODUCTION</a:t>
            </a:r>
            <a:endParaRPr b="1" dirty="0">
              <a:latin typeface="Book Antiqua"/>
              <a:ea typeface="Book Antiqua"/>
              <a:cs typeface="Book Antiqua"/>
              <a:sym typeface="Book Antiqua"/>
            </a:endParaRPr>
          </a:p>
        </p:txBody>
      </p:sp>
      <p:sp>
        <p:nvSpPr>
          <p:cNvPr id="93" name="Google Shape;93;p14"/>
          <p:cNvSpPr txBox="1">
            <a:spLocks noGrp="1"/>
          </p:cNvSpPr>
          <p:nvPr>
            <p:ph type="body" idx="1"/>
          </p:nvPr>
        </p:nvSpPr>
        <p:spPr>
          <a:xfrm>
            <a:off x="838200" y="1173892"/>
            <a:ext cx="10515600" cy="5486400"/>
          </a:xfrm>
          <a:prstGeom prst="rect">
            <a:avLst/>
          </a:prstGeom>
          <a:noFill/>
          <a:ln>
            <a:noFill/>
          </a:ln>
        </p:spPr>
        <p:txBody>
          <a:bodyPr spcFirstLastPara="1" wrap="square" lIns="91425" tIns="45700" rIns="91425" bIns="45700" anchor="t" anchorCtr="0">
            <a:noAutofit/>
          </a:bodyPr>
          <a:lstStyle/>
          <a:p>
            <a:pPr marL="114300" indent="0" algn="l">
              <a:buNone/>
            </a:pPr>
            <a:r>
              <a:rPr lang="en-IN" sz="3200" b="1" i="0" u="none" strike="noStrike" baseline="0" dirty="0">
                <a:solidFill>
                  <a:schemeClr val="tx1"/>
                </a:solidFill>
                <a:latin typeface="Arial-BoldMT"/>
              </a:rPr>
              <a:t>Data Collection:</a:t>
            </a:r>
          </a:p>
          <a:p>
            <a:pPr>
              <a:lnSpc>
                <a:spcPct val="150000"/>
              </a:lnSpc>
              <a:buFont typeface="Wingdings" panose="05000000000000000000" pitchFamily="2" charset="2"/>
              <a:buChar char="Ø"/>
            </a:pPr>
            <a:r>
              <a:rPr lang="en-US" sz="1700" i="0" u="none" strike="noStrike" baseline="0" dirty="0">
                <a:solidFill>
                  <a:srgbClr val="000000"/>
                </a:solidFill>
                <a:latin typeface="Arial-BoldMT"/>
                <a:cs typeface="Times New Roman" panose="02020603050405020304" pitchFamily="18" charset="0"/>
              </a:rPr>
              <a:t> Gather earthquake data from reliable sources like the USGS Earthquake </a:t>
            </a:r>
            <a:r>
              <a:rPr lang="en-IN" sz="1700" i="0" u="none" strike="noStrike" baseline="0" dirty="0">
                <a:solidFill>
                  <a:srgbClr val="000000"/>
                </a:solidFill>
                <a:latin typeface="Arial-BoldMT"/>
                <a:cs typeface="Times New Roman" panose="02020603050405020304" pitchFamily="18" charset="0"/>
              </a:rPr>
              <a:t>Hazards Program.</a:t>
            </a:r>
          </a:p>
          <a:p>
            <a:pPr>
              <a:lnSpc>
                <a:spcPct val="210000"/>
              </a:lnSpc>
              <a:buFont typeface="Wingdings" panose="05000000000000000000" pitchFamily="2" charset="2"/>
              <a:buChar char="Ø"/>
            </a:pPr>
            <a:r>
              <a:rPr lang="en-US" sz="1700" i="0" u="none" strike="noStrike" baseline="0" dirty="0">
                <a:solidFill>
                  <a:srgbClr val="000000"/>
                </a:solidFill>
                <a:latin typeface="Arial-BoldMT"/>
                <a:cs typeface="Times New Roman" panose="02020603050405020304" pitchFamily="18" charset="0"/>
              </a:rPr>
              <a:t>It is the process of collecting and evaluating information or data from multiple sources to find answer </a:t>
            </a:r>
            <a:r>
              <a:rPr lang="en-IN" sz="1700" i="0" u="none" strike="noStrike" baseline="0" dirty="0" err="1">
                <a:solidFill>
                  <a:srgbClr val="000000"/>
                </a:solidFill>
                <a:latin typeface="Arial-BoldMT"/>
                <a:cs typeface="Times New Roman" panose="02020603050405020304" pitchFamily="18" charset="0"/>
              </a:rPr>
              <a:t>questions,evaluate</a:t>
            </a:r>
            <a:r>
              <a:rPr lang="en-IN" sz="1700" i="0" u="none" strike="noStrike" baseline="0" dirty="0">
                <a:solidFill>
                  <a:srgbClr val="000000"/>
                </a:solidFill>
                <a:latin typeface="Arial-BoldMT"/>
                <a:cs typeface="Times New Roman" panose="02020603050405020304" pitchFamily="18" charset="0"/>
              </a:rPr>
              <a:t> outcomes &amp; forecast trends and probabilities.</a:t>
            </a:r>
          </a:p>
          <a:p>
            <a:pPr>
              <a:lnSpc>
                <a:spcPct val="200000"/>
              </a:lnSpc>
              <a:buFont typeface="Wingdings" panose="05000000000000000000" pitchFamily="2" charset="2"/>
              <a:buChar char="Ø"/>
            </a:pPr>
            <a:r>
              <a:rPr lang="en-US" sz="1700" i="0" u="none" strike="noStrike" baseline="0" dirty="0">
                <a:solidFill>
                  <a:srgbClr val="000000"/>
                </a:solidFill>
                <a:latin typeface="Arial-BoldMT"/>
                <a:cs typeface="Times New Roman" panose="02020603050405020304" pitchFamily="18" charset="0"/>
              </a:rPr>
              <a:t> Accurate data collection is necessary to </a:t>
            </a:r>
            <a:r>
              <a:rPr lang="en-IN" sz="1700" i="0" u="none" strike="noStrike" baseline="0" dirty="0">
                <a:solidFill>
                  <a:srgbClr val="000000"/>
                </a:solidFill>
                <a:latin typeface="Arial-BoldMT"/>
                <a:cs typeface="Times New Roman" panose="02020603050405020304" pitchFamily="18" charset="0"/>
              </a:rPr>
              <a:t>make informed business </a:t>
            </a:r>
            <a:r>
              <a:rPr lang="en-IN" sz="1700" i="0" u="none" strike="noStrike" baseline="0" dirty="0" err="1">
                <a:solidFill>
                  <a:srgbClr val="000000"/>
                </a:solidFill>
                <a:latin typeface="Arial-BoldMT"/>
                <a:cs typeface="Times New Roman" panose="02020603050405020304" pitchFamily="18" charset="0"/>
              </a:rPr>
              <a:t>decisions,ensure</a:t>
            </a:r>
            <a:r>
              <a:rPr lang="en-IN" sz="1700" i="0" u="none" strike="noStrike" baseline="0" dirty="0">
                <a:solidFill>
                  <a:srgbClr val="000000"/>
                </a:solidFill>
                <a:latin typeface="Arial-BoldMT"/>
                <a:cs typeface="Times New Roman" panose="02020603050405020304" pitchFamily="18" charset="0"/>
              </a:rPr>
              <a:t> quality assurance &amp; keep research integrity.</a:t>
            </a:r>
          </a:p>
          <a:p>
            <a:pPr>
              <a:lnSpc>
                <a:spcPct val="200000"/>
              </a:lnSpc>
              <a:buFont typeface="Wingdings" panose="05000000000000000000" pitchFamily="2" charset="2"/>
              <a:buChar char="Ø"/>
            </a:pPr>
            <a:r>
              <a:rPr lang="en-US" sz="1700" dirty="0">
                <a:latin typeface="Arial-BoldMT"/>
                <a:ea typeface="Book Antiqua"/>
                <a:cs typeface="Times New Roman" panose="02020603050405020304" pitchFamily="18" charset="0"/>
                <a:sym typeface="Book Antiqua"/>
              </a:rPr>
              <a:t>To build a robust and accurate earthquake prediction model, it's essential to collect data from diverse sources. This includes not only seismic data but also auxiliary data that can provide valuable context and insights</a:t>
            </a:r>
          </a:p>
          <a:p>
            <a:pPr marL="114300" indent="0">
              <a:lnSpc>
                <a:spcPct val="200000"/>
              </a:lnSpc>
              <a:buNone/>
            </a:pPr>
            <a:endParaRPr lang="en-IN" sz="1800" dirty="0">
              <a:latin typeface="Arial-BoldMT"/>
              <a:ea typeface="Book Antiqua"/>
              <a:cs typeface="Times New Roman" panose="02020603050405020304" pitchFamily="18" charset="0"/>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 name="TextBox 2">
            <a:extLst>
              <a:ext uri="{FF2B5EF4-FFF2-40B4-BE49-F238E27FC236}">
                <a16:creationId xmlns:a16="http://schemas.microsoft.com/office/drawing/2014/main" id="{963769B0-4FB5-8B2A-4089-94034FD0F34A}"/>
              </a:ext>
            </a:extLst>
          </p:cNvPr>
          <p:cNvSpPr txBox="1"/>
          <p:nvPr/>
        </p:nvSpPr>
        <p:spPr>
          <a:xfrm>
            <a:off x="1097280" y="1040130"/>
            <a:ext cx="5314950" cy="4990533"/>
          </a:xfrm>
          <a:prstGeom prst="rect">
            <a:avLst/>
          </a:prstGeom>
          <a:noFill/>
        </p:spPr>
        <p:txBody>
          <a:bodyPr wrap="square">
            <a:spAutoFit/>
          </a:bodyPr>
          <a:lstStyle/>
          <a:p>
            <a:pPr algn="l"/>
            <a:r>
              <a:rPr lang="en-IN" sz="3200" b="1" i="0" u="none" strike="noStrike" baseline="0" dirty="0">
                <a:solidFill>
                  <a:schemeClr val="tx1"/>
                </a:solidFill>
                <a:latin typeface="Arial-BoldMT"/>
              </a:rPr>
              <a:t>Data Preprocessing:</a:t>
            </a:r>
          </a:p>
          <a:p>
            <a:pPr algn="l"/>
            <a:endParaRPr lang="en-IN" sz="2000" b="1" i="0" u="none" strike="noStrike" baseline="0" dirty="0">
              <a:solidFill>
                <a:schemeClr val="tx1"/>
              </a:solidFill>
              <a:latin typeface="Arial-BoldMT"/>
            </a:endParaRPr>
          </a:p>
          <a:p>
            <a:pPr marL="285750" indent="-285750">
              <a:lnSpc>
                <a:spcPct val="150000"/>
              </a:lnSpc>
              <a:buFont typeface="Wingdings" panose="05000000000000000000" pitchFamily="2" charset="2"/>
              <a:buChar char="Ø"/>
            </a:pPr>
            <a:r>
              <a:rPr lang="en-US" sz="2000" i="0" u="none" strike="noStrike" baseline="0" dirty="0">
                <a:solidFill>
                  <a:srgbClr val="000000"/>
                </a:solidFill>
                <a:latin typeface="Arial-BoldMT"/>
                <a:cs typeface="Times New Roman" panose="02020603050405020304" pitchFamily="18" charset="0"/>
              </a:rPr>
              <a:t>It is an important step in the data mining</a:t>
            </a:r>
          </a:p>
          <a:p>
            <a:pPr algn="just">
              <a:lnSpc>
                <a:spcPct val="150000"/>
              </a:lnSpc>
            </a:pPr>
            <a:r>
              <a:rPr lang="en-IN" sz="2000" i="0" u="none" strike="noStrike" baseline="0" dirty="0">
                <a:solidFill>
                  <a:srgbClr val="000000"/>
                </a:solidFill>
                <a:latin typeface="Arial-BoldMT"/>
                <a:cs typeface="Times New Roman" panose="02020603050405020304" pitchFamily="18" charset="0"/>
              </a:rPr>
              <a:t>process.</a:t>
            </a:r>
          </a:p>
          <a:p>
            <a:pPr marL="285750" indent="-285750">
              <a:lnSpc>
                <a:spcPct val="150000"/>
              </a:lnSpc>
              <a:buFont typeface="Wingdings" panose="05000000000000000000" pitchFamily="2" charset="2"/>
              <a:buChar char="Ø"/>
            </a:pPr>
            <a:r>
              <a:rPr lang="en-IN" sz="2000" i="0" u="none" strike="noStrike" baseline="0" dirty="0">
                <a:solidFill>
                  <a:srgbClr val="000000"/>
                </a:solidFill>
                <a:latin typeface="Arial-BoldMT"/>
                <a:cs typeface="Times New Roman" panose="02020603050405020304" pitchFamily="18" charset="0"/>
              </a:rPr>
              <a:t> It refers to the </a:t>
            </a:r>
            <a:r>
              <a:rPr lang="en-US" sz="2000" i="0" u="none" strike="noStrike" baseline="0" dirty="0" err="1">
                <a:solidFill>
                  <a:srgbClr val="000000"/>
                </a:solidFill>
                <a:latin typeface="Arial-BoldMT"/>
                <a:cs typeface="Times New Roman" panose="02020603050405020304" pitchFamily="18" charset="0"/>
              </a:rPr>
              <a:t>cleaning,transforming</a:t>
            </a:r>
            <a:r>
              <a:rPr lang="en-US" sz="2000" i="0" u="none" strike="noStrike" baseline="0" dirty="0">
                <a:solidFill>
                  <a:srgbClr val="000000"/>
                </a:solidFill>
                <a:latin typeface="Arial-BoldMT"/>
                <a:cs typeface="Times New Roman" panose="02020603050405020304" pitchFamily="18" charset="0"/>
              </a:rPr>
              <a:t>, integrating of data</a:t>
            </a:r>
          </a:p>
          <a:p>
            <a:pPr algn="just">
              <a:lnSpc>
                <a:spcPct val="150000"/>
              </a:lnSpc>
            </a:pPr>
            <a:r>
              <a:rPr lang="en-US" sz="2000" i="0" u="none" strike="noStrike" baseline="0" dirty="0">
                <a:solidFill>
                  <a:srgbClr val="000000"/>
                </a:solidFill>
                <a:latin typeface="Arial-BoldMT"/>
                <a:cs typeface="Times New Roman" panose="02020603050405020304" pitchFamily="18" charset="0"/>
              </a:rPr>
              <a:t>in order to make it ready for analysis.</a:t>
            </a:r>
          </a:p>
          <a:p>
            <a:pPr marL="285750" indent="-285750" algn="just">
              <a:lnSpc>
                <a:spcPct val="150000"/>
              </a:lnSpc>
              <a:buFont typeface="Wingdings" panose="05000000000000000000" pitchFamily="2" charset="2"/>
              <a:buChar char="Ø"/>
            </a:pPr>
            <a:r>
              <a:rPr lang="en-US" sz="2000" i="0" u="none" strike="noStrike" baseline="0" dirty="0">
                <a:solidFill>
                  <a:srgbClr val="000000"/>
                </a:solidFill>
                <a:latin typeface="Arial-BoldMT"/>
                <a:cs typeface="Times New Roman" panose="02020603050405020304" pitchFamily="18" charset="0"/>
              </a:rPr>
              <a:t>The goal of data preprocessing is to</a:t>
            </a:r>
          </a:p>
          <a:p>
            <a:pPr algn="just">
              <a:lnSpc>
                <a:spcPct val="150000"/>
              </a:lnSpc>
            </a:pPr>
            <a:r>
              <a:rPr lang="en-US" sz="2000" i="0" u="none" strike="noStrike" baseline="0" dirty="0">
                <a:solidFill>
                  <a:srgbClr val="000000"/>
                </a:solidFill>
                <a:latin typeface="Arial-BoldMT"/>
                <a:cs typeface="Times New Roman" panose="02020603050405020304" pitchFamily="18" charset="0"/>
              </a:rPr>
              <a:t>improve the quality of the data and to</a:t>
            </a:r>
          </a:p>
          <a:p>
            <a:pPr algn="just">
              <a:lnSpc>
                <a:spcPct val="150000"/>
              </a:lnSpc>
            </a:pPr>
            <a:r>
              <a:rPr lang="en-US" sz="2000" i="0" u="none" strike="noStrike" baseline="0" dirty="0">
                <a:solidFill>
                  <a:srgbClr val="000000"/>
                </a:solidFill>
                <a:latin typeface="Arial-BoldMT"/>
                <a:cs typeface="Times New Roman" panose="02020603050405020304" pitchFamily="18" charset="0"/>
              </a:rPr>
              <a:t>make it more suitable for the specific</a:t>
            </a:r>
          </a:p>
          <a:p>
            <a:pPr algn="just">
              <a:lnSpc>
                <a:spcPct val="150000"/>
              </a:lnSpc>
            </a:pPr>
            <a:r>
              <a:rPr lang="en-IN" sz="2000" i="0" u="none" strike="noStrike" baseline="0" dirty="0">
                <a:solidFill>
                  <a:srgbClr val="000000"/>
                </a:solidFill>
                <a:latin typeface="Arial-BoldMT"/>
                <a:cs typeface="Times New Roman" panose="02020603050405020304" pitchFamily="18" charset="0"/>
              </a:rPr>
              <a:t>data mining task.</a:t>
            </a:r>
            <a:endParaRPr lang="en-IN" sz="2000" dirty="0">
              <a:latin typeface="Arial-BoldMT"/>
              <a:cs typeface="Times New Roman" panose="02020603050405020304" pitchFamily="18" charset="0"/>
            </a:endParaRPr>
          </a:p>
        </p:txBody>
      </p:sp>
      <p:pic>
        <p:nvPicPr>
          <p:cNvPr id="5" name="Picture 4">
            <a:extLst>
              <a:ext uri="{FF2B5EF4-FFF2-40B4-BE49-F238E27FC236}">
                <a16:creationId xmlns:a16="http://schemas.microsoft.com/office/drawing/2014/main" id="{AB1FFF63-549C-84BA-A4F9-F5C2D8F70E9A}"/>
              </a:ext>
            </a:extLst>
          </p:cNvPr>
          <p:cNvPicPr>
            <a:picLocks noChangeAspect="1"/>
          </p:cNvPicPr>
          <p:nvPr/>
        </p:nvPicPr>
        <p:blipFill>
          <a:blip r:embed="rId3"/>
          <a:stretch>
            <a:fillRect/>
          </a:stretch>
        </p:blipFill>
        <p:spPr>
          <a:xfrm>
            <a:off x="6631254" y="1439173"/>
            <a:ext cx="3931920" cy="39796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2" name="Title 1">
            <a:extLst>
              <a:ext uri="{FF2B5EF4-FFF2-40B4-BE49-F238E27FC236}">
                <a16:creationId xmlns:a16="http://schemas.microsoft.com/office/drawing/2014/main" id="{A694F723-D445-5531-0484-613F52A3DBD3}"/>
              </a:ext>
            </a:extLst>
          </p:cNvPr>
          <p:cNvSpPr>
            <a:spLocks noGrp="1"/>
          </p:cNvSpPr>
          <p:nvPr>
            <p:ph type="title"/>
          </p:nvPr>
        </p:nvSpPr>
        <p:spPr/>
        <p:txBody>
          <a:bodyPr>
            <a:normAutofit/>
          </a:bodyPr>
          <a:lstStyle/>
          <a:p>
            <a:r>
              <a:rPr lang="en-IN" sz="3200" b="1" i="0" u="none" strike="noStrike" baseline="0" dirty="0">
                <a:solidFill>
                  <a:schemeClr val="tx1"/>
                </a:solidFill>
                <a:latin typeface="Arial-BoldMT"/>
              </a:rPr>
              <a:t>Feature</a:t>
            </a:r>
            <a:r>
              <a:rPr lang="en-IN" sz="2800" b="1" i="0" u="none" strike="noStrike" baseline="0" dirty="0">
                <a:solidFill>
                  <a:schemeClr val="tx1"/>
                </a:solidFill>
                <a:latin typeface="Arial-BoldMT"/>
              </a:rPr>
              <a:t> </a:t>
            </a:r>
            <a:r>
              <a:rPr lang="en-IN" sz="3200" b="1" i="0" u="none" strike="noStrike" baseline="0" dirty="0">
                <a:solidFill>
                  <a:schemeClr val="tx1"/>
                </a:solidFill>
                <a:latin typeface="Arial-BoldMT"/>
              </a:rPr>
              <a:t>Engineering</a:t>
            </a:r>
            <a:endParaRPr lang="en-IN" sz="3200" dirty="0">
              <a:solidFill>
                <a:schemeClr val="tx1"/>
              </a:solidFill>
            </a:endParaRPr>
          </a:p>
        </p:txBody>
      </p:sp>
      <p:sp>
        <p:nvSpPr>
          <p:cNvPr id="3" name="Text Placeholder 2">
            <a:extLst>
              <a:ext uri="{FF2B5EF4-FFF2-40B4-BE49-F238E27FC236}">
                <a16:creationId xmlns:a16="http://schemas.microsoft.com/office/drawing/2014/main" id="{7FC181F1-71FA-17F8-D93E-2A2B80573101}"/>
              </a:ext>
            </a:extLst>
          </p:cNvPr>
          <p:cNvSpPr>
            <a:spLocks noGrp="1"/>
          </p:cNvSpPr>
          <p:nvPr>
            <p:ph type="body" idx="1"/>
          </p:nvPr>
        </p:nvSpPr>
        <p:spPr>
          <a:xfrm>
            <a:off x="838200" y="1825625"/>
            <a:ext cx="5071110" cy="4351338"/>
          </a:xfrm>
        </p:spPr>
        <p:txBody>
          <a:bodyPr>
            <a:noAutofit/>
          </a:bodyPr>
          <a:lstStyle/>
          <a:p>
            <a:pPr>
              <a:lnSpc>
                <a:spcPct val="150000"/>
              </a:lnSpc>
              <a:buFont typeface="Wingdings" panose="05000000000000000000" pitchFamily="2" charset="2"/>
              <a:buChar char="Ø"/>
            </a:pPr>
            <a:r>
              <a:rPr lang="en-IN" sz="1800" dirty="0">
                <a:solidFill>
                  <a:srgbClr val="000000"/>
                </a:solidFill>
                <a:latin typeface="Arial-BoldMT"/>
              </a:rPr>
              <a:t>The process of selecting, transforming variables when creating a predictive </a:t>
            </a:r>
            <a:r>
              <a:rPr lang="en-IN" sz="1800" dirty="0" err="1">
                <a:solidFill>
                  <a:srgbClr val="000000"/>
                </a:solidFill>
                <a:latin typeface="Arial-BoldMT"/>
              </a:rPr>
              <a:t>modelusing</a:t>
            </a:r>
            <a:r>
              <a:rPr lang="en-IN" sz="1800" dirty="0">
                <a:solidFill>
                  <a:srgbClr val="000000"/>
                </a:solidFill>
                <a:latin typeface="Arial-BoldMT"/>
              </a:rPr>
              <a:t> machine learning.</a:t>
            </a:r>
          </a:p>
          <a:p>
            <a:pPr>
              <a:lnSpc>
                <a:spcPct val="150000"/>
              </a:lnSpc>
              <a:buFont typeface="Wingdings" panose="05000000000000000000" pitchFamily="2" charset="2"/>
              <a:buChar char="Ø"/>
            </a:pPr>
            <a:r>
              <a:rPr lang="en-US" sz="1800" dirty="0">
                <a:solidFill>
                  <a:srgbClr val="000000"/>
                </a:solidFill>
                <a:latin typeface="Arial-BoldMT"/>
              </a:rPr>
              <a:t> Transforming raw data into the features that are suitable for the </a:t>
            </a:r>
            <a:r>
              <a:rPr lang="en-IN" sz="1800" dirty="0">
                <a:solidFill>
                  <a:srgbClr val="000000"/>
                </a:solidFill>
                <a:latin typeface="Arial-BoldMT"/>
              </a:rPr>
              <a:t>models.</a:t>
            </a:r>
          </a:p>
          <a:p>
            <a:pPr>
              <a:lnSpc>
                <a:spcPct val="150000"/>
              </a:lnSpc>
              <a:buFont typeface="Wingdings" panose="05000000000000000000" pitchFamily="2" charset="2"/>
              <a:buChar char="Ø"/>
            </a:pPr>
            <a:r>
              <a:rPr lang="en-US" sz="1800" dirty="0">
                <a:solidFill>
                  <a:srgbClr val="000000"/>
                </a:solidFill>
                <a:latin typeface="Arial-BoldMT"/>
              </a:rPr>
              <a:t> The goal is to improve model </a:t>
            </a:r>
            <a:r>
              <a:rPr lang="en-IN" sz="1800" dirty="0">
                <a:solidFill>
                  <a:srgbClr val="000000"/>
                </a:solidFill>
                <a:latin typeface="Arial-BoldMT"/>
              </a:rPr>
              <a:t>accuracy by providing more meaningful and relevant information</a:t>
            </a:r>
            <a:endParaRPr lang="en-IN" sz="1800" dirty="0"/>
          </a:p>
        </p:txBody>
      </p:sp>
      <p:pic>
        <p:nvPicPr>
          <p:cNvPr id="5" name="Picture 4">
            <a:extLst>
              <a:ext uri="{FF2B5EF4-FFF2-40B4-BE49-F238E27FC236}">
                <a16:creationId xmlns:a16="http://schemas.microsoft.com/office/drawing/2014/main" id="{44FF87A4-4D1F-23FB-7E8B-542FCA981F1B}"/>
              </a:ext>
            </a:extLst>
          </p:cNvPr>
          <p:cNvPicPr>
            <a:picLocks noChangeAspect="1"/>
          </p:cNvPicPr>
          <p:nvPr/>
        </p:nvPicPr>
        <p:blipFill>
          <a:blip r:embed="rId3"/>
          <a:stretch>
            <a:fillRect/>
          </a:stretch>
        </p:blipFill>
        <p:spPr>
          <a:xfrm>
            <a:off x="5930837" y="1825626"/>
            <a:ext cx="5624893" cy="43513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4" name="Title 3">
            <a:extLst>
              <a:ext uri="{FF2B5EF4-FFF2-40B4-BE49-F238E27FC236}">
                <a16:creationId xmlns:a16="http://schemas.microsoft.com/office/drawing/2014/main" id="{F70AC561-DC1C-5EAA-05BE-287F1DF0C783}"/>
              </a:ext>
            </a:extLst>
          </p:cNvPr>
          <p:cNvSpPr>
            <a:spLocks noGrp="1"/>
          </p:cNvSpPr>
          <p:nvPr>
            <p:ph type="title"/>
          </p:nvPr>
        </p:nvSpPr>
        <p:spPr/>
        <p:txBody>
          <a:bodyPr>
            <a:normAutofit/>
          </a:bodyPr>
          <a:lstStyle/>
          <a:p>
            <a:r>
              <a:rPr lang="en-IN" sz="3200" b="1" i="0" u="none" strike="noStrike" baseline="0" dirty="0">
                <a:solidFill>
                  <a:schemeClr val="tx1"/>
                </a:solidFill>
                <a:latin typeface="Arial-BoldMT"/>
              </a:rPr>
              <a:t>Data Visualization:</a:t>
            </a:r>
            <a:endParaRPr lang="en-IN" sz="3200" dirty="0">
              <a:solidFill>
                <a:schemeClr val="tx1"/>
              </a:solidFill>
            </a:endParaRPr>
          </a:p>
        </p:txBody>
      </p:sp>
      <p:sp>
        <p:nvSpPr>
          <p:cNvPr id="5" name="Text Placeholder 4">
            <a:extLst>
              <a:ext uri="{FF2B5EF4-FFF2-40B4-BE49-F238E27FC236}">
                <a16:creationId xmlns:a16="http://schemas.microsoft.com/office/drawing/2014/main" id="{833CFD21-493A-B944-FB91-D7B16ADC37CF}"/>
              </a:ext>
            </a:extLst>
          </p:cNvPr>
          <p:cNvSpPr>
            <a:spLocks noGrp="1"/>
          </p:cNvSpPr>
          <p:nvPr>
            <p:ph type="body" idx="1"/>
          </p:nvPr>
        </p:nvSpPr>
        <p:spPr>
          <a:xfrm>
            <a:off x="838200" y="1825624"/>
            <a:ext cx="5676900" cy="4586605"/>
          </a:xfrm>
        </p:spPr>
        <p:txBody>
          <a:bodyPr>
            <a:noAutofit/>
          </a:bodyPr>
          <a:lstStyle/>
          <a:p>
            <a:pPr>
              <a:lnSpc>
                <a:spcPct val="150000"/>
              </a:lnSpc>
              <a:buFont typeface="Wingdings" panose="05000000000000000000" pitchFamily="2" charset="2"/>
              <a:buChar char="Ø"/>
            </a:pPr>
            <a:r>
              <a:rPr lang="en-US" sz="1800" i="0" u="none" strike="noStrike" baseline="0" dirty="0">
                <a:latin typeface="Arial-BoldMT"/>
              </a:rPr>
              <a:t>It means the representation of data through use of common graphics such as </a:t>
            </a:r>
            <a:r>
              <a:rPr lang="en-US" sz="1800" i="0" u="none" strike="noStrike" baseline="0" dirty="0" err="1">
                <a:latin typeface="Arial-BoldMT"/>
              </a:rPr>
              <a:t>charts,plots,and</a:t>
            </a:r>
            <a:r>
              <a:rPr lang="en-US" sz="1800" dirty="0">
                <a:latin typeface="Arial-BoldMT"/>
              </a:rPr>
              <a:t> </a:t>
            </a:r>
            <a:r>
              <a:rPr lang="en-IN" sz="1800" i="0" u="none" strike="noStrike" baseline="0" dirty="0">
                <a:latin typeface="Arial-BoldMT"/>
              </a:rPr>
              <a:t>even animations.</a:t>
            </a:r>
          </a:p>
          <a:p>
            <a:pPr algn="l">
              <a:lnSpc>
                <a:spcPct val="150000"/>
              </a:lnSpc>
              <a:buFont typeface="Wingdings" panose="05000000000000000000" pitchFamily="2" charset="2"/>
              <a:buChar char="Ø"/>
            </a:pPr>
            <a:r>
              <a:rPr lang="en-US" sz="1800" i="0" u="none" strike="noStrike" baseline="0" dirty="0">
                <a:latin typeface="Arial-BoldMT"/>
              </a:rPr>
              <a:t> These visualizations allow us to </a:t>
            </a:r>
            <a:r>
              <a:rPr lang="en-IN" sz="1800" i="0" u="none" strike="noStrike" baseline="0" dirty="0">
                <a:latin typeface="Arial-BoldMT"/>
              </a:rPr>
              <a:t>easily understand any patterns,</a:t>
            </a:r>
            <a:r>
              <a:rPr lang="en-US" sz="1800" i="0" u="none" strike="noStrike" baseline="0" dirty="0">
                <a:latin typeface="Arial-BoldMT"/>
              </a:rPr>
              <a:t>trends, or outliers in a data set.</a:t>
            </a:r>
          </a:p>
          <a:p>
            <a:pPr algn="l">
              <a:lnSpc>
                <a:spcPct val="150000"/>
              </a:lnSpc>
              <a:buFont typeface="Wingdings" panose="05000000000000000000" pitchFamily="2" charset="2"/>
              <a:buChar char="Ø"/>
            </a:pPr>
            <a:r>
              <a:rPr lang="en-US" sz="1800" i="0" u="none" strike="noStrike" baseline="0" dirty="0">
                <a:latin typeface="Arial-BoldMT"/>
              </a:rPr>
              <a:t> It can also be used to </a:t>
            </a:r>
            <a:r>
              <a:rPr lang="en-IN" sz="1800" i="0" u="none" strike="noStrike" baseline="0" dirty="0">
                <a:latin typeface="Arial-BoldMT"/>
              </a:rPr>
              <a:t>communicate complex ideas quickly grasp complex ideas through pictures</a:t>
            </a:r>
            <a:endParaRPr lang="en-IN" sz="1800" dirty="0"/>
          </a:p>
        </p:txBody>
      </p:sp>
      <p:pic>
        <p:nvPicPr>
          <p:cNvPr id="1028" name="Picture 4" descr="Earthquake Magnitude Prediction Using Machine Learning Technique |  SpringerLink">
            <a:extLst>
              <a:ext uri="{FF2B5EF4-FFF2-40B4-BE49-F238E27FC236}">
                <a16:creationId xmlns:a16="http://schemas.microsoft.com/office/drawing/2014/main" id="{F31216B3-5068-0A99-B1FC-076C3928B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140" y="1690688"/>
            <a:ext cx="4034790" cy="4195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8"/>
          <p:cNvSpPr txBox="1">
            <a:spLocks noGrp="1"/>
          </p:cNvSpPr>
          <p:nvPr>
            <p:ph type="body" idx="1"/>
          </p:nvPr>
        </p:nvSpPr>
        <p:spPr>
          <a:xfrm>
            <a:off x="937054" y="1507524"/>
            <a:ext cx="10515600" cy="474344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000"/>
              </a:spcBef>
              <a:spcAft>
                <a:spcPts val="0"/>
              </a:spcAft>
              <a:buSzPts val="1800"/>
              <a:buNone/>
            </a:pPr>
            <a:r>
              <a:rPr lang="en-US" sz="2000" i="0" dirty="0">
                <a:solidFill>
                  <a:schemeClr val="tx1"/>
                </a:solidFill>
                <a:effectLst/>
                <a:latin typeface="Arial-BoldMT"/>
              </a:rPr>
              <a:t>Data splitting is a critical step in the development of a machine learning-based earthquake prediction model. It involves dividing your dataset into distinct subsets for the purposes of model training, validation, and testing. Proper data splitting helps assess the model's performance, prevent overfitting, and ensure that the model generalizes well to unseen data. </a:t>
            </a:r>
          </a:p>
          <a:p>
            <a:pPr marL="342900" lvl="0" algn="l" rtl="0">
              <a:lnSpc>
                <a:spcPct val="150000"/>
              </a:lnSpc>
              <a:spcBef>
                <a:spcPts val="1000"/>
              </a:spcBef>
              <a:spcAft>
                <a:spcPts val="0"/>
              </a:spcAft>
              <a:buSzPts val="1800"/>
              <a:buFont typeface="Wingdings" panose="05000000000000000000" pitchFamily="2" charset="2"/>
              <a:buChar char="Ø"/>
            </a:pPr>
            <a:r>
              <a:rPr lang="en-US" sz="2000" b="1" i="0" dirty="0">
                <a:solidFill>
                  <a:schemeClr val="tx1"/>
                </a:solidFill>
                <a:effectLst/>
                <a:latin typeface="Arial-BoldMT"/>
              </a:rPr>
              <a:t>Dataset Overview:</a:t>
            </a:r>
            <a:r>
              <a:rPr lang="en-US" sz="2000" i="0" dirty="0">
                <a:solidFill>
                  <a:schemeClr val="tx1"/>
                </a:solidFill>
                <a:effectLst/>
                <a:latin typeface="Arial-BoldMT"/>
              </a:rPr>
              <a:t> Start by having a clear understanding of your dataset. In the context of earthquake prediction, your dataset would typically consist of seismic data, features extracted from that data, and labels indicating whether an earthquake occurred or not during specific time intervals.</a:t>
            </a:r>
            <a:endParaRPr lang="en-US" sz="2000" dirty="0">
              <a:solidFill>
                <a:schemeClr val="tx1"/>
              </a:solidFill>
              <a:highlight>
                <a:srgbClr val="FFFFFF"/>
              </a:highlight>
              <a:latin typeface="Arial-BoldMT"/>
              <a:ea typeface="Book Antiqua"/>
              <a:cs typeface="Book Antiqua"/>
              <a:sym typeface="Book Antiqua"/>
            </a:endParaRPr>
          </a:p>
        </p:txBody>
      </p:sp>
      <p:sp>
        <p:nvSpPr>
          <p:cNvPr id="3" name="Title 2">
            <a:extLst>
              <a:ext uri="{FF2B5EF4-FFF2-40B4-BE49-F238E27FC236}">
                <a16:creationId xmlns:a16="http://schemas.microsoft.com/office/drawing/2014/main" id="{523B0D07-B373-1CFC-A738-0DB268FFE9B7}"/>
              </a:ext>
            </a:extLst>
          </p:cNvPr>
          <p:cNvSpPr>
            <a:spLocks noGrp="1"/>
          </p:cNvSpPr>
          <p:nvPr>
            <p:ph type="title"/>
          </p:nvPr>
        </p:nvSpPr>
        <p:spPr/>
        <p:txBody>
          <a:bodyPr/>
          <a:lstStyle/>
          <a:p>
            <a:r>
              <a:rPr lang="en-US" dirty="0">
                <a:solidFill>
                  <a:schemeClr val="tx1"/>
                </a:solidFill>
              </a:rPr>
              <a:t>DATA SPLITTING</a:t>
            </a: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3B5DF-61AE-73AD-C5CF-370914B5E0A4}"/>
              </a:ext>
            </a:extLst>
          </p:cNvPr>
          <p:cNvSpPr txBox="1"/>
          <p:nvPr/>
        </p:nvSpPr>
        <p:spPr>
          <a:xfrm>
            <a:off x="811530" y="937260"/>
            <a:ext cx="10687050" cy="5324535"/>
          </a:xfrm>
          <a:prstGeom prst="rect">
            <a:avLst/>
          </a:prstGeom>
          <a:noFill/>
        </p:spPr>
        <p:txBody>
          <a:bodyPr wrap="square">
            <a:spAutoFit/>
          </a:bodyPr>
          <a:lstStyle/>
          <a:p>
            <a:pPr marL="285750" indent="-285750">
              <a:buFont typeface="Wingdings" panose="05000000000000000000" pitchFamily="2" charset="2"/>
              <a:buChar char="Ø"/>
            </a:pPr>
            <a:r>
              <a:rPr lang="en-US" sz="2000" b="1" i="0" dirty="0">
                <a:solidFill>
                  <a:schemeClr val="tx1"/>
                </a:solidFill>
                <a:effectLst/>
                <a:latin typeface="Arial-BoldMT"/>
              </a:rPr>
              <a:t>Training Data</a:t>
            </a:r>
            <a:r>
              <a:rPr lang="en-US" sz="2000" b="0" i="0" dirty="0">
                <a:solidFill>
                  <a:schemeClr val="tx1"/>
                </a:solidFill>
                <a:effectLst/>
                <a:latin typeface="Arial-BoldMT"/>
              </a:rPr>
              <a:t>:</a:t>
            </a:r>
          </a:p>
          <a:p>
            <a:pPr marL="742950" lvl="1" indent="-285750">
              <a:buFont typeface="+mj-lt"/>
              <a:buAutoNum type="arabicPeriod"/>
            </a:pPr>
            <a:r>
              <a:rPr lang="en-US" sz="2000" b="0" i="0" dirty="0">
                <a:solidFill>
                  <a:srgbClr val="374151"/>
                </a:solidFill>
                <a:effectLst/>
                <a:latin typeface="Arial-BoldMT"/>
              </a:rPr>
              <a:t>Training data is used to train the machine learning model. This subset of the data is used for the model to learn the underlying patterns and relationships.</a:t>
            </a:r>
          </a:p>
          <a:p>
            <a:pPr marL="742950" lvl="1" indent="-285750">
              <a:buFont typeface="+mj-lt"/>
              <a:buAutoNum type="arabicPeriod"/>
            </a:pPr>
            <a:r>
              <a:rPr lang="en-US" sz="2000" b="0" i="0" dirty="0">
                <a:solidFill>
                  <a:srgbClr val="374151"/>
                </a:solidFill>
                <a:effectLst/>
                <a:latin typeface="Arial-BoldMT"/>
              </a:rPr>
              <a:t>It should comprise a significant portion of your dataset, typically around 70-80% of the data, depending on the size of your dataset.</a:t>
            </a:r>
          </a:p>
          <a:p>
            <a:pPr marL="285750" indent="-285750">
              <a:buFont typeface="Wingdings" panose="05000000000000000000" pitchFamily="2" charset="2"/>
              <a:buChar char="Ø"/>
            </a:pPr>
            <a:r>
              <a:rPr lang="en-US" sz="2000" b="1" i="0" dirty="0">
                <a:solidFill>
                  <a:schemeClr val="tx1"/>
                </a:solidFill>
                <a:effectLst/>
                <a:latin typeface="Arial-BoldMT"/>
              </a:rPr>
              <a:t>Validation Data</a:t>
            </a:r>
            <a:r>
              <a:rPr lang="en-US" sz="2000" b="0" i="0" dirty="0">
                <a:solidFill>
                  <a:schemeClr val="tx1"/>
                </a:solidFill>
                <a:effectLst/>
                <a:latin typeface="Arial-BoldMT"/>
              </a:rPr>
              <a:t>:</a:t>
            </a:r>
          </a:p>
          <a:p>
            <a:pPr marL="742950" lvl="1" indent="-285750">
              <a:buFont typeface="+mj-lt"/>
              <a:buAutoNum type="arabicPeriod"/>
            </a:pPr>
            <a:r>
              <a:rPr lang="en-US" sz="2000" b="0" i="0" dirty="0">
                <a:solidFill>
                  <a:srgbClr val="374151"/>
                </a:solidFill>
                <a:effectLst/>
                <a:latin typeface="Arial-BoldMT"/>
              </a:rPr>
              <a:t>Validation data is used to fine-tune model hyperparameters and monitor its performance during training.</a:t>
            </a:r>
          </a:p>
          <a:p>
            <a:pPr marL="742950" lvl="1" indent="-285750">
              <a:buFont typeface="+mj-lt"/>
              <a:buAutoNum type="arabicPeriod"/>
            </a:pPr>
            <a:r>
              <a:rPr lang="en-US" sz="2000" b="0" i="0" dirty="0">
                <a:solidFill>
                  <a:srgbClr val="374151"/>
                </a:solidFill>
                <a:effectLst/>
                <a:latin typeface="Arial-BoldMT"/>
              </a:rPr>
              <a:t>It is crucial for preventing overfitting, which occurs when a model becomes too specialized in the training data and does not generalize well to unseen data.</a:t>
            </a:r>
          </a:p>
          <a:p>
            <a:pPr marL="742950" lvl="1" indent="-285750">
              <a:buFont typeface="+mj-lt"/>
              <a:buAutoNum type="arabicPeriod"/>
            </a:pPr>
            <a:r>
              <a:rPr lang="en-US" sz="2000" b="0" i="0" dirty="0">
                <a:solidFill>
                  <a:srgbClr val="374151"/>
                </a:solidFill>
                <a:effectLst/>
                <a:latin typeface="Arial-BoldMT"/>
              </a:rPr>
              <a:t>Allocate around 10-15% of your dataset to the validation set.</a:t>
            </a:r>
          </a:p>
          <a:p>
            <a:pPr marL="800100" lvl="1" indent="-342900">
              <a:buFont typeface="Wingdings" panose="05000000000000000000" pitchFamily="2" charset="2"/>
              <a:buChar char="Ø"/>
            </a:pPr>
            <a:r>
              <a:rPr lang="en-US" sz="2000" b="1" i="0" dirty="0">
                <a:solidFill>
                  <a:schemeClr val="tx1"/>
                </a:solidFill>
                <a:effectLst/>
                <a:latin typeface="Arial-BoldMT"/>
              </a:rPr>
              <a:t>Testing Data</a:t>
            </a:r>
            <a:r>
              <a:rPr lang="en-US" sz="2000" b="0" i="0" dirty="0">
                <a:solidFill>
                  <a:schemeClr val="tx1"/>
                </a:solidFill>
                <a:effectLst/>
                <a:latin typeface="Arial-BoldMT"/>
              </a:rPr>
              <a:t>:</a:t>
            </a:r>
          </a:p>
          <a:p>
            <a:pPr marL="742950" lvl="1" indent="-285750">
              <a:buFont typeface="+mj-lt"/>
              <a:buAutoNum type="arabicPeriod"/>
            </a:pPr>
            <a:r>
              <a:rPr lang="en-US" sz="2000" b="0" i="0" dirty="0">
                <a:solidFill>
                  <a:srgbClr val="374151"/>
                </a:solidFill>
                <a:effectLst/>
                <a:latin typeface="Arial-BoldMT"/>
              </a:rPr>
              <a:t>Testing data is used to assess the model's final performance after training and hyperparameter tuning.</a:t>
            </a:r>
          </a:p>
          <a:p>
            <a:pPr marL="742950" lvl="1" indent="-285750">
              <a:buFont typeface="+mj-lt"/>
              <a:buAutoNum type="arabicPeriod"/>
            </a:pPr>
            <a:r>
              <a:rPr lang="en-US" sz="2000" b="0" i="0" dirty="0">
                <a:solidFill>
                  <a:srgbClr val="374151"/>
                </a:solidFill>
                <a:effectLst/>
                <a:latin typeface="Arial-BoldMT"/>
              </a:rPr>
              <a:t>It is essential to evaluate the model's ability to make predictions on data it has never seen before.</a:t>
            </a:r>
          </a:p>
          <a:p>
            <a:pPr marL="742950" lvl="1" indent="-285750">
              <a:buFont typeface="+mj-lt"/>
              <a:buAutoNum type="arabicPeriod"/>
            </a:pPr>
            <a:r>
              <a:rPr lang="en-US" sz="2000" b="0" i="0" dirty="0">
                <a:solidFill>
                  <a:srgbClr val="374151"/>
                </a:solidFill>
                <a:effectLst/>
                <a:latin typeface="Arial-BoldMT"/>
              </a:rPr>
              <a:t>Reserve the remaining portion of your dataset, typically 10-20%, for the testing set.</a:t>
            </a:r>
          </a:p>
        </p:txBody>
      </p:sp>
    </p:spTree>
    <p:extLst>
      <p:ext uri="{BB962C8B-B14F-4D97-AF65-F5344CB8AC3E}">
        <p14:creationId xmlns:p14="http://schemas.microsoft.com/office/powerpoint/2010/main" val="8464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9536-C89E-7473-A0F2-69C9F3EA4CC6}"/>
              </a:ext>
            </a:extLst>
          </p:cNvPr>
          <p:cNvSpPr>
            <a:spLocks noGrp="1"/>
          </p:cNvSpPr>
          <p:nvPr>
            <p:ph type="title"/>
          </p:nvPr>
        </p:nvSpPr>
        <p:spPr>
          <a:xfrm>
            <a:off x="838200" y="365125"/>
            <a:ext cx="10515600" cy="1029335"/>
          </a:xfrm>
        </p:spPr>
        <p:txBody>
          <a:bodyPr>
            <a:normAutofit/>
          </a:bodyPr>
          <a:lstStyle/>
          <a:p>
            <a:r>
              <a:rPr lang="en-IN" sz="3200" b="1" i="0" u="none" strike="noStrike" baseline="0" dirty="0">
                <a:solidFill>
                  <a:schemeClr val="tx1"/>
                </a:solidFill>
                <a:latin typeface="Arial-BoldMT"/>
              </a:rPr>
              <a:t>Hyperparameter Tuning:</a:t>
            </a:r>
            <a:endParaRPr lang="en-IN" sz="3200" dirty="0">
              <a:solidFill>
                <a:schemeClr val="tx1"/>
              </a:solidFill>
            </a:endParaRPr>
          </a:p>
        </p:txBody>
      </p:sp>
      <p:sp>
        <p:nvSpPr>
          <p:cNvPr id="3" name="Text Placeholder 2">
            <a:extLst>
              <a:ext uri="{FF2B5EF4-FFF2-40B4-BE49-F238E27FC236}">
                <a16:creationId xmlns:a16="http://schemas.microsoft.com/office/drawing/2014/main" id="{3BCF513A-BEDB-196B-93CC-7C9ECB8CC90B}"/>
              </a:ext>
            </a:extLst>
          </p:cNvPr>
          <p:cNvSpPr>
            <a:spLocks noGrp="1"/>
          </p:cNvSpPr>
          <p:nvPr>
            <p:ph type="body" idx="1"/>
          </p:nvPr>
        </p:nvSpPr>
        <p:spPr>
          <a:xfrm>
            <a:off x="838200" y="1245870"/>
            <a:ext cx="10515600" cy="5612130"/>
          </a:xfrm>
        </p:spPr>
        <p:txBody>
          <a:bodyPr>
            <a:noAutofit/>
          </a:bodyPr>
          <a:lstStyle/>
          <a:p>
            <a:pPr marL="114300" indent="0">
              <a:lnSpc>
                <a:spcPct val="170000"/>
              </a:lnSpc>
              <a:buNone/>
            </a:pPr>
            <a:r>
              <a:rPr lang="en-US" sz="1800" b="0" i="0" dirty="0">
                <a:solidFill>
                  <a:srgbClr val="374151"/>
                </a:solidFill>
                <a:effectLst/>
                <a:latin typeface="Arial-BoldMT"/>
              </a:rPr>
              <a:t>Hyperparameter tuning is a crucial step in building an effective earthquake prediction model using machine learning. Hyperparameters are settings that are not learned from the data but are set prior to training the model. Tuning these hyperparameters can significantly impact the performance of your model.</a:t>
            </a:r>
          </a:p>
          <a:p>
            <a:pPr algn="l">
              <a:lnSpc>
                <a:spcPct val="170000"/>
              </a:lnSpc>
              <a:buFont typeface="Wingdings" panose="05000000000000000000" pitchFamily="2" charset="2"/>
              <a:buChar char="Ø"/>
            </a:pPr>
            <a:r>
              <a:rPr lang="en-US" sz="1800" b="1" i="0" dirty="0">
                <a:solidFill>
                  <a:schemeClr val="tx1"/>
                </a:solidFill>
                <a:effectLst/>
                <a:latin typeface="Arial-BoldMT"/>
              </a:rPr>
              <a:t>Select Relevant Hyperparameters</a:t>
            </a:r>
            <a:r>
              <a:rPr lang="en-US" sz="1800" b="0" i="0" dirty="0">
                <a:solidFill>
                  <a:schemeClr val="tx1"/>
                </a:solidFill>
                <a:effectLst/>
                <a:latin typeface="Arial-BoldMT"/>
              </a:rPr>
              <a:t>:</a:t>
            </a:r>
          </a:p>
          <a:p>
            <a:pPr marL="800100" lvl="1" algn="l">
              <a:lnSpc>
                <a:spcPct val="170000"/>
              </a:lnSpc>
              <a:buFont typeface="Wingdings" panose="05000000000000000000" pitchFamily="2" charset="2"/>
              <a:buChar char="§"/>
            </a:pPr>
            <a:r>
              <a:rPr lang="en-US" sz="1800" b="0" i="0" dirty="0">
                <a:solidFill>
                  <a:srgbClr val="374151"/>
                </a:solidFill>
                <a:effectLst/>
                <a:latin typeface="Arial-BoldMT"/>
              </a:rPr>
              <a:t>Start by identifying which hyperparameters are most important for your chosen machine learning algorithm. For example, in decision trees, you might tune parameters like the maximum depth of the tree or the minimum number of samples required to split a node.</a:t>
            </a:r>
          </a:p>
          <a:p>
            <a:pPr algn="l">
              <a:lnSpc>
                <a:spcPct val="170000"/>
              </a:lnSpc>
              <a:buFont typeface="Wingdings" panose="05000000000000000000" pitchFamily="2" charset="2"/>
              <a:buChar char="Ø"/>
            </a:pPr>
            <a:r>
              <a:rPr lang="en-US" sz="1800" b="1" i="0" dirty="0">
                <a:solidFill>
                  <a:schemeClr val="tx1"/>
                </a:solidFill>
                <a:effectLst/>
                <a:latin typeface="Arial-BoldMT"/>
              </a:rPr>
              <a:t>Define a Search Space</a:t>
            </a:r>
            <a:r>
              <a:rPr lang="en-US" sz="1800" b="0" i="0" dirty="0">
                <a:solidFill>
                  <a:schemeClr val="tx1"/>
                </a:solidFill>
                <a:effectLst/>
                <a:latin typeface="Arial-BoldMT"/>
              </a:rPr>
              <a:t>:</a:t>
            </a:r>
          </a:p>
          <a:p>
            <a:pPr marL="742950" lvl="1" indent="-285750" algn="l">
              <a:lnSpc>
                <a:spcPct val="170000"/>
              </a:lnSpc>
              <a:buFont typeface="+mj-lt"/>
              <a:buAutoNum type="arabicPeriod"/>
            </a:pPr>
            <a:r>
              <a:rPr lang="en-US" sz="1800" b="0" i="0" dirty="0">
                <a:solidFill>
                  <a:srgbClr val="374151"/>
                </a:solidFill>
                <a:effectLst/>
                <a:latin typeface="Arial-BoldMT"/>
              </a:rPr>
              <a:t>Determine the range or values that each hyperparameter can take. You need to specify the possible values or ranges that you want to search over.</a:t>
            </a:r>
          </a:p>
          <a:p>
            <a:pPr>
              <a:lnSpc>
                <a:spcPct val="150000"/>
              </a:lnSpc>
              <a:buFont typeface="Wingdings" panose="05000000000000000000" pitchFamily="2" charset="2"/>
              <a:buChar char="Ø"/>
            </a:pPr>
            <a:endParaRPr lang="en-IN" sz="1800" dirty="0">
              <a:latin typeface="Arial-BoldMT"/>
            </a:endParaRPr>
          </a:p>
        </p:txBody>
      </p:sp>
    </p:spTree>
    <p:extLst>
      <p:ext uri="{BB962C8B-B14F-4D97-AF65-F5344CB8AC3E}">
        <p14:creationId xmlns:p14="http://schemas.microsoft.com/office/powerpoint/2010/main" val="399609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FC99DFC-20EE-551B-E63E-48B29AB276EB}"/>
              </a:ext>
            </a:extLst>
          </p:cNvPr>
          <p:cNvSpPr>
            <a:spLocks noGrp="1"/>
          </p:cNvSpPr>
          <p:nvPr>
            <p:ph type="body" idx="1"/>
          </p:nvPr>
        </p:nvSpPr>
        <p:spPr>
          <a:xfrm>
            <a:off x="838199" y="506628"/>
            <a:ext cx="5673811" cy="6116594"/>
          </a:xfrm>
        </p:spPr>
        <p:txBody>
          <a:bodyPr>
            <a:noAutofit/>
          </a:bodyPr>
          <a:lstStyle/>
          <a:p>
            <a:pPr>
              <a:lnSpc>
                <a:spcPct val="150000"/>
              </a:lnSpc>
              <a:buFont typeface="Wingdings" panose="05000000000000000000" pitchFamily="2" charset="2"/>
              <a:buChar char="Ø"/>
            </a:pPr>
            <a:r>
              <a:rPr lang="en-IN" sz="2000" b="1" dirty="0">
                <a:solidFill>
                  <a:schemeClr val="tx1"/>
                </a:solidFill>
                <a:latin typeface="Arial-BoldMT"/>
              </a:rPr>
              <a:t>Choose a Tuning Strategy</a:t>
            </a:r>
            <a:r>
              <a:rPr lang="en-IN" sz="2000" dirty="0">
                <a:solidFill>
                  <a:schemeClr val="tx1"/>
                </a:solidFill>
                <a:latin typeface="Arial-BoldMT"/>
              </a:rPr>
              <a:t>:</a:t>
            </a:r>
          </a:p>
          <a:p>
            <a:pPr>
              <a:lnSpc>
                <a:spcPct val="150000"/>
              </a:lnSpc>
              <a:buFont typeface="Wingdings" panose="05000000000000000000" pitchFamily="2" charset="2"/>
              <a:buChar char="§"/>
            </a:pPr>
            <a:r>
              <a:rPr lang="en-IN" sz="1800" dirty="0">
                <a:latin typeface="Arial-BoldMT"/>
              </a:rPr>
              <a:t>There are several strategies for hyperparameter tuning, including:</a:t>
            </a:r>
          </a:p>
          <a:p>
            <a:pPr>
              <a:lnSpc>
                <a:spcPct val="150000"/>
              </a:lnSpc>
              <a:buFont typeface="Wingdings" panose="05000000000000000000" pitchFamily="2" charset="2"/>
              <a:buChar char="§"/>
            </a:pPr>
            <a:r>
              <a:rPr lang="en-IN" sz="1800" dirty="0">
                <a:latin typeface="Arial-BoldMT"/>
              </a:rPr>
              <a:t>Grid Search: This involves specifying a list of values for each hyperparameter and trying all possible combinations.</a:t>
            </a:r>
          </a:p>
          <a:p>
            <a:pPr>
              <a:lnSpc>
                <a:spcPct val="150000"/>
              </a:lnSpc>
              <a:buFont typeface="Wingdings" panose="05000000000000000000" pitchFamily="2" charset="2"/>
              <a:buChar char="§"/>
            </a:pPr>
            <a:r>
              <a:rPr lang="en-IN" sz="1800" dirty="0">
                <a:latin typeface="Arial-BoldMT"/>
              </a:rPr>
              <a:t>Random Search: Randomly samples hyperparameters from specified distributions over a fixed number of iterations.</a:t>
            </a:r>
          </a:p>
          <a:p>
            <a:pPr>
              <a:lnSpc>
                <a:spcPct val="150000"/>
              </a:lnSpc>
              <a:buFont typeface="Wingdings" panose="05000000000000000000" pitchFamily="2" charset="2"/>
              <a:buChar char="§"/>
            </a:pPr>
            <a:r>
              <a:rPr lang="en-IN" sz="1800" dirty="0">
                <a:latin typeface="Arial-BoldMT"/>
              </a:rPr>
              <a:t>Bayesian Optimization: Uses probabilistic models to guide the search for optimal hyperparameters.</a:t>
            </a:r>
          </a:p>
        </p:txBody>
      </p:sp>
      <p:pic>
        <p:nvPicPr>
          <p:cNvPr id="18" name="Picture 17">
            <a:extLst>
              <a:ext uri="{FF2B5EF4-FFF2-40B4-BE49-F238E27FC236}">
                <a16:creationId xmlns:a16="http://schemas.microsoft.com/office/drawing/2014/main" id="{6F8311B9-7CE6-6912-ABA3-346CF4026D0A}"/>
              </a:ext>
            </a:extLst>
          </p:cNvPr>
          <p:cNvPicPr>
            <a:picLocks noChangeAspect="1"/>
          </p:cNvPicPr>
          <p:nvPr/>
        </p:nvPicPr>
        <p:blipFill>
          <a:blip r:embed="rId2"/>
          <a:stretch>
            <a:fillRect/>
          </a:stretch>
        </p:blipFill>
        <p:spPr>
          <a:xfrm>
            <a:off x="6512010" y="753762"/>
            <a:ext cx="5041558" cy="5140411"/>
          </a:xfrm>
          <a:prstGeom prst="rect">
            <a:avLst/>
          </a:prstGeom>
        </p:spPr>
      </p:pic>
    </p:spTree>
    <p:extLst>
      <p:ext uri="{BB962C8B-B14F-4D97-AF65-F5344CB8AC3E}">
        <p14:creationId xmlns:p14="http://schemas.microsoft.com/office/powerpoint/2010/main" val="257249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1128</Words>
  <Application>Microsoft Office PowerPoint</Application>
  <PresentationFormat>Widescreen</PresentationFormat>
  <Paragraphs>98</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Wingdings</vt:lpstr>
      <vt:lpstr>Arial</vt:lpstr>
      <vt:lpstr>Book Antiqua</vt:lpstr>
      <vt:lpstr>Times New Roman</vt:lpstr>
      <vt:lpstr>Arial-BoldMT</vt:lpstr>
      <vt:lpstr>Office Theme</vt:lpstr>
      <vt:lpstr>DEPARTMENT OF ELECTRONICS AND COMMUNICATION ENGINEERING</vt:lpstr>
      <vt:lpstr>          INTRODUCTION</vt:lpstr>
      <vt:lpstr>PowerPoint Presentation</vt:lpstr>
      <vt:lpstr>Feature Engineering</vt:lpstr>
      <vt:lpstr>Data Visualization:</vt:lpstr>
      <vt:lpstr>DATA SPLITTING</vt:lpstr>
      <vt:lpstr>PowerPoint Presentation</vt:lpstr>
      <vt:lpstr>Hyperparameter Tuning:</vt:lpstr>
      <vt:lpstr>PowerPoint Presentation</vt:lpstr>
      <vt:lpstr>PROGRAM: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munagacherlabhavana2004@gmail.com</cp:lastModifiedBy>
  <cp:revision>2</cp:revision>
  <dcterms:created xsi:type="dcterms:W3CDTF">2023-09-29T16:51:04Z</dcterms:created>
  <dcterms:modified xsi:type="dcterms:W3CDTF">2023-10-10T18:02:05Z</dcterms:modified>
</cp:coreProperties>
</file>