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11560" y="2204864"/>
            <a:ext cx="828092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EARTHQUAKE PREDICTION</a:t>
            </a:r>
            <a:endParaRPr/>
          </a:p>
        </p:txBody>
      </p:sp>
      <p:sp>
        <p:nvSpPr>
          <p:cNvPr id="85" name="Google Shape;85;p13"/>
          <p:cNvSpPr txBox="1"/>
          <p:nvPr>
            <p:ph idx="1" type="subTitle"/>
          </p:nvPr>
        </p:nvSpPr>
        <p:spPr>
          <a:xfrm>
            <a:off x="683568" y="3717032"/>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2800"/>
              <a:buNone/>
            </a:pPr>
            <a:r>
              <a:t/>
            </a:r>
            <a:endParaRPr b="1" sz="2800">
              <a:latin typeface="Times New Roman"/>
              <a:ea typeface="Times New Roman"/>
              <a:cs typeface="Times New Roman"/>
              <a:sym typeface="Times New Roman"/>
            </a:endParaRPr>
          </a:p>
          <a:p>
            <a:pPr indent="0" lvl="0" marL="0" rtl="0" algn="ctr">
              <a:spcBef>
                <a:spcPts val="640"/>
              </a:spcBef>
              <a:spcAft>
                <a:spcPts val="0"/>
              </a:spcAft>
              <a:buClr>
                <a:srgbClr val="888888"/>
              </a:buClr>
              <a:buSzPts val="3200"/>
              <a:buNone/>
            </a:pPr>
            <a:r>
              <a:t/>
            </a:r>
            <a:endParaRPr/>
          </a:p>
        </p:txBody>
      </p:sp>
      <p:pic>
        <p:nvPicPr>
          <p:cNvPr descr="logo.png" id="86" name="Google Shape;86;p13"/>
          <p:cNvPicPr preferRelativeResize="0"/>
          <p:nvPr/>
        </p:nvPicPr>
        <p:blipFill rotWithShape="1">
          <a:blip r:embed="rId3">
            <a:alphaModFix/>
          </a:blip>
          <a:srcRect b="0" l="0" r="0" t="0"/>
          <a:stretch/>
        </p:blipFill>
        <p:spPr>
          <a:xfrm>
            <a:off x="395536" y="332656"/>
            <a:ext cx="8352928" cy="1053968"/>
          </a:xfrm>
          <a:prstGeom prst="rect">
            <a:avLst/>
          </a:prstGeom>
          <a:noFill/>
          <a:ln>
            <a:noFill/>
          </a:ln>
        </p:spPr>
      </p:pic>
      <p:sp>
        <p:nvSpPr>
          <p:cNvPr id="87" name="Google Shape;87;p13"/>
          <p:cNvSpPr txBox="1"/>
          <p:nvPr/>
        </p:nvSpPr>
        <p:spPr>
          <a:xfrm>
            <a:off x="467544" y="1628800"/>
            <a:ext cx="9144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DEPARTMENT OF ELECTRONICS AND COMMUNICATION ENGINEERING</a:t>
            </a:r>
            <a:endParaRPr/>
          </a:p>
        </p:txBody>
      </p:sp>
      <p:sp>
        <p:nvSpPr>
          <p:cNvPr id="88" name="Google Shape;88;p13"/>
          <p:cNvSpPr txBox="1"/>
          <p:nvPr/>
        </p:nvSpPr>
        <p:spPr>
          <a:xfrm>
            <a:off x="1115616" y="3861048"/>
            <a:ext cx="8460300" cy="3047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TEAM MEMBERS</a:t>
            </a:r>
            <a:r>
              <a:rPr lang="en-US" sz="24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SARAVANA P	(113321106086)</a:t>
            </a:r>
            <a:endParaRPr sz="2000"/>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SARATH KUMAR M(113321106085)</a:t>
            </a:r>
            <a:endParaRPr sz="2000"/>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YEKOLLA KESAVA(113321106118)</a:t>
            </a:r>
            <a:endParaRPr sz="2000"/>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PULA GNANA CHAITANYA(113321106071)</a:t>
            </a:r>
            <a:endParaRPr sz="2000"/>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VEMURU VINAY KUMAR REDDY	(113321106113)</a:t>
            </a:r>
            <a:endParaRPr sz="2000"/>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sz="2000"/>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Model Training</a:t>
            </a:r>
            <a:endParaRPr b="1">
              <a:latin typeface="Times New Roman"/>
              <a:ea typeface="Times New Roman"/>
              <a:cs typeface="Times New Roman"/>
              <a:sym typeface="Times New Roman"/>
            </a:endParaRPr>
          </a:p>
        </p:txBody>
      </p:sp>
      <p:sp>
        <p:nvSpPr>
          <p:cNvPr id="141" name="Google Shape;141;p22"/>
          <p:cNvSpPr txBox="1"/>
          <p:nvPr>
            <p:ph idx="1" type="body"/>
          </p:nvPr>
        </p:nvSpPr>
        <p:spPr>
          <a:xfrm>
            <a:off x="457200" y="1600200"/>
            <a:ext cx="8229600" cy="4808991"/>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b="1" lang="en-US">
                <a:latin typeface="Times New Roman"/>
                <a:ea typeface="Times New Roman"/>
                <a:cs typeface="Times New Roman"/>
                <a:sym typeface="Times New Roman"/>
              </a:rPr>
              <a:t>Preparing Data for Training</a:t>
            </a:r>
            <a:endParaRPr b="1">
              <a:latin typeface="Times New Roman"/>
              <a:ea typeface="Times New Roman"/>
              <a:cs typeface="Times New Roman"/>
              <a:sym typeface="Times New Roman"/>
            </a:endParaRPr>
          </a:p>
          <a:p>
            <a:pPr indent="0" lvl="0" marL="0" rtl="0" algn="l">
              <a:spcBef>
                <a:spcPts val="444"/>
              </a:spcBef>
              <a:spcAft>
                <a:spcPts val="0"/>
              </a:spcAft>
              <a:buClr>
                <a:schemeClr val="dk1"/>
              </a:buClr>
              <a:buSzPct val="100000"/>
              <a:buNone/>
            </a:pPr>
            <a:r>
              <a:rPr lang="en-US" sz="20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Before training a model, we need to preprocess and clean the data. This includes removing duplicates, handling missing values, and scaling the features. We also need to split the data into training and validation sets to evaluate the performance of the model.</a:t>
            </a:r>
            <a:endParaRPr sz="2400">
              <a:latin typeface="Times New Roman"/>
              <a:ea typeface="Times New Roman"/>
              <a:cs typeface="Times New Roman"/>
              <a:sym typeface="Times New Roman"/>
            </a:endParaRPr>
          </a:p>
          <a:p>
            <a:pPr indent="-342900" lvl="0" marL="342900" rtl="0" algn="l">
              <a:spcBef>
                <a:spcPts val="592"/>
              </a:spcBef>
              <a:spcAft>
                <a:spcPts val="0"/>
              </a:spcAft>
              <a:buClr>
                <a:schemeClr val="dk1"/>
              </a:buClr>
              <a:buSzPct val="100000"/>
              <a:buChar char="•"/>
            </a:pPr>
            <a:r>
              <a:rPr b="1" lang="en-US">
                <a:latin typeface="Times New Roman"/>
                <a:ea typeface="Times New Roman"/>
                <a:cs typeface="Times New Roman"/>
                <a:sym typeface="Times New Roman"/>
              </a:rPr>
              <a:t>Choosing the Right Algorithm</a:t>
            </a:r>
            <a:endParaRPr/>
          </a:p>
          <a:p>
            <a:pPr indent="0" lvl="0" marL="0" rtl="0" algn="l">
              <a:spcBef>
                <a:spcPts val="444"/>
              </a:spcBef>
              <a:spcAft>
                <a:spcPts val="0"/>
              </a:spcAft>
              <a:buClr>
                <a:schemeClr val="dk1"/>
              </a:buClr>
              <a:buSzPct val="100000"/>
              <a:buNone/>
            </a:pPr>
            <a:r>
              <a:rPr lang="en-US" sz="2400">
                <a:latin typeface="Times New Roman"/>
                <a:ea typeface="Times New Roman"/>
                <a:cs typeface="Times New Roman"/>
                <a:sym typeface="Times New Roman"/>
              </a:rPr>
              <a:t>                            Selecting the appropriate algorithm is crucial for accurate earthquake prediction. We need to consider factors such as the type of data, the size of the dataset, and the desired level of accuracy. Common algorithms used in earthquake prediction include decision trees, random forests, and support vector machines.</a:t>
            </a:r>
            <a:endParaRPr sz="2400">
              <a:latin typeface="Times New Roman"/>
              <a:ea typeface="Times New Roman"/>
              <a:cs typeface="Times New Roman"/>
              <a:sym typeface="Times New Roman"/>
            </a:endParaRPr>
          </a:p>
          <a:p>
            <a:pPr indent="-154940" lvl="0" marL="342900" rtl="0" algn="l">
              <a:spcBef>
                <a:spcPts val="592"/>
              </a:spcBef>
              <a:spcAft>
                <a:spcPts val="0"/>
              </a:spcAft>
              <a:buClr>
                <a:schemeClr val="dk1"/>
              </a:buClr>
              <a:buSzPct val="100000"/>
              <a:buNone/>
            </a:pPr>
            <a:r>
              <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Model Evaluation</a:t>
            </a:r>
            <a:endParaRPr b="1">
              <a:latin typeface="Times New Roman"/>
              <a:ea typeface="Times New Roman"/>
              <a:cs typeface="Times New Roman"/>
              <a:sym typeface="Times New Roman"/>
            </a:endParaRPr>
          </a:p>
        </p:txBody>
      </p:sp>
      <p:sp>
        <p:nvSpPr>
          <p:cNvPr id="147" name="Google Shape;147;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latin typeface="Times New Roman"/>
                <a:ea typeface="Times New Roman"/>
                <a:cs typeface="Times New Roman"/>
                <a:sym typeface="Times New Roman"/>
              </a:rPr>
              <a:t>After training the model, it is important to evaluate its performance. This can be done using various metrics such as accuracy, precision, recall, and F1 score. Additionally, visualizations such as confusion matrices and ROC curves can provide insights into the model's strengths and weaknesses.</a:t>
            </a:r>
            <a:endParaRPr>
              <a:latin typeface="Times New Roman"/>
              <a:ea typeface="Times New Roman"/>
              <a:cs typeface="Times New Roman"/>
              <a:sym typeface="Times New Roman"/>
            </a:endParaRPr>
          </a:p>
          <a:p>
            <a:pPr indent="-342900" lvl="0" marL="342900" rtl="0" algn="l">
              <a:spcBef>
                <a:spcPts val="496"/>
              </a:spcBef>
              <a:spcAft>
                <a:spcPts val="0"/>
              </a:spcAft>
              <a:buClr>
                <a:schemeClr val="dk1"/>
              </a:buClr>
              <a:buSzPct val="100000"/>
              <a:buChar char="•"/>
            </a:pPr>
            <a:r>
              <a:rPr lang="en-US">
                <a:latin typeface="Times New Roman"/>
                <a:ea typeface="Times New Roman"/>
                <a:cs typeface="Times New Roman"/>
                <a:sym typeface="Times New Roman"/>
              </a:rPr>
              <a:t>Some common evaluation metrics for classification models include accuracy, precision, recall, and F1 score .A confusion matrix can help visualize the model's performance by showing the number of true positives, true negatives, false positives, and false negatives. ROC curves plot the true positive rate against the false positive rate, providing a visual representation of the model's trade-off between sensitivity and specificity.</a:t>
            </a:r>
            <a:endParaRPr>
              <a:latin typeface="Times New Roman"/>
              <a:ea typeface="Times New Roman"/>
              <a:cs typeface="Times New Roman"/>
              <a:sym typeface="Times New Roman"/>
            </a:endParaRPr>
          </a:p>
          <a:p>
            <a:pPr indent="-185420" lvl="0" marL="342900" rtl="0" algn="l">
              <a:spcBef>
                <a:spcPts val="496"/>
              </a:spcBef>
              <a:spcAft>
                <a:spcPts val="0"/>
              </a:spcAft>
              <a:buClr>
                <a:schemeClr val="dk1"/>
              </a:buClr>
              <a:buSzPct val="100000"/>
              <a:buNone/>
            </a:pPr>
            <a:r>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Model Interpretation</a:t>
            </a:r>
            <a:endParaRPr b="1">
              <a:latin typeface="Times New Roman"/>
              <a:ea typeface="Times New Roman"/>
              <a:cs typeface="Times New Roman"/>
              <a:sym typeface="Times New Roman"/>
            </a:endParaRPr>
          </a:p>
        </p:txBody>
      </p:sp>
      <p:sp>
        <p:nvSpPr>
          <p:cNvPr id="153" name="Google Shape;153;p24"/>
          <p:cNvSpPr txBox="1"/>
          <p:nvPr>
            <p:ph idx="1" type="body"/>
          </p:nvPr>
        </p:nvSpPr>
        <p:spPr>
          <a:xfrm>
            <a:off x="457200" y="1600200"/>
            <a:ext cx="8229600" cy="4841648"/>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latin typeface="Times New Roman"/>
                <a:ea typeface="Times New Roman"/>
                <a:cs typeface="Times New Roman"/>
                <a:sym typeface="Times New Roman"/>
              </a:rPr>
              <a:t>Interpreting the results of earthquake prediction models is crucial for understanding the factors that contribute to earthquake occurrence. One common method for model interpretation is feature importance analysis, which identifies the features that have the greatest impact on the model's predictions. </a:t>
            </a:r>
            <a:endParaRPr/>
          </a:p>
          <a:p>
            <a:pPr indent="-342900" lvl="0" marL="342900" rtl="0" algn="l">
              <a:spcBef>
                <a:spcPts val="592"/>
              </a:spcBef>
              <a:spcAft>
                <a:spcPts val="0"/>
              </a:spcAft>
              <a:buClr>
                <a:schemeClr val="dk1"/>
              </a:buClr>
              <a:buSzPct val="100000"/>
              <a:buChar char="•"/>
            </a:pPr>
            <a:r>
              <a:rPr lang="en-US">
                <a:latin typeface="Times New Roman"/>
                <a:ea typeface="Times New Roman"/>
                <a:cs typeface="Times New Roman"/>
                <a:sym typeface="Times New Roman"/>
              </a:rPr>
              <a:t>Additionally, visualization techniques such as partial dependence plots and SHAP (Shapley Additive explanations) values can provide insights into how individual features affect the model's output.</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Real-world Applications</a:t>
            </a:r>
            <a:endParaRPr b="1">
              <a:latin typeface="Times New Roman"/>
              <a:ea typeface="Times New Roman"/>
              <a:cs typeface="Times New Roman"/>
              <a:sym typeface="Times New Roman"/>
            </a:endParaRPr>
          </a:p>
        </p:txBody>
      </p:sp>
      <p:sp>
        <p:nvSpPr>
          <p:cNvPr id="159" name="Google Shape;159;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lang="en-US">
                <a:latin typeface="Times New Roman"/>
                <a:ea typeface="Times New Roman"/>
                <a:cs typeface="Times New Roman"/>
                <a:sym typeface="Times New Roman"/>
              </a:rPr>
              <a:t>The ability to predict earthquakes has many potential real-world applications. Some of these include:</a:t>
            </a:r>
            <a:endParaRPr>
              <a:latin typeface="Times New Roman"/>
              <a:ea typeface="Times New Roman"/>
              <a:cs typeface="Times New Roman"/>
              <a:sym typeface="Times New Roman"/>
            </a:endParaRPr>
          </a:p>
          <a:p>
            <a:pPr indent="-342900" lvl="0" marL="342900" rtl="0" algn="l">
              <a:spcBef>
                <a:spcPts val="544"/>
              </a:spcBef>
              <a:spcAft>
                <a:spcPts val="0"/>
              </a:spcAft>
              <a:buClr>
                <a:schemeClr val="dk1"/>
              </a:buClr>
              <a:buSzPct val="100000"/>
              <a:buChar char="•"/>
            </a:pPr>
            <a:r>
              <a:rPr lang="en-US">
                <a:latin typeface="Times New Roman"/>
                <a:ea typeface="Times New Roman"/>
                <a:cs typeface="Times New Roman"/>
                <a:sym typeface="Times New Roman"/>
              </a:rPr>
              <a:t>Early warning systems to alert people in earthquake-prone areas, potentially saving lives and reducing damage.</a:t>
            </a:r>
            <a:endParaRPr>
              <a:latin typeface="Times New Roman"/>
              <a:ea typeface="Times New Roman"/>
              <a:cs typeface="Times New Roman"/>
              <a:sym typeface="Times New Roman"/>
            </a:endParaRPr>
          </a:p>
          <a:p>
            <a:pPr indent="-342900" lvl="0" marL="342900" rtl="0" algn="l">
              <a:spcBef>
                <a:spcPts val="544"/>
              </a:spcBef>
              <a:spcAft>
                <a:spcPts val="0"/>
              </a:spcAft>
              <a:buClr>
                <a:schemeClr val="dk1"/>
              </a:buClr>
              <a:buSzPct val="100000"/>
              <a:buChar char="•"/>
            </a:pPr>
            <a:r>
              <a:rPr lang="en-US">
                <a:latin typeface="Times New Roman"/>
                <a:ea typeface="Times New Roman"/>
                <a:cs typeface="Times New Roman"/>
                <a:sym typeface="Times New Roman"/>
              </a:rPr>
              <a:t>Improved building codes and construction practices to better withstand earthquakes.</a:t>
            </a:r>
            <a:endParaRPr>
              <a:latin typeface="Times New Roman"/>
              <a:ea typeface="Times New Roman"/>
              <a:cs typeface="Times New Roman"/>
              <a:sym typeface="Times New Roman"/>
            </a:endParaRPr>
          </a:p>
          <a:p>
            <a:pPr indent="-342900" lvl="0" marL="342900" rtl="0" algn="l">
              <a:spcBef>
                <a:spcPts val="544"/>
              </a:spcBef>
              <a:spcAft>
                <a:spcPts val="0"/>
              </a:spcAft>
              <a:buClr>
                <a:schemeClr val="dk1"/>
              </a:buClr>
              <a:buSzPct val="100000"/>
              <a:buChar char="•"/>
            </a:pPr>
            <a:r>
              <a:rPr lang="en-US">
                <a:latin typeface="Times New Roman"/>
                <a:ea typeface="Times New Roman"/>
                <a:cs typeface="Times New Roman"/>
                <a:sym typeface="Times New Roman"/>
              </a:rPr>
              <a:t>Better infrastructure planning to avoid building critical structures like hospitals and schools in high-risk areas.</a:t>
            </a:r>
            <a:endParaRPr>
              <a:latin typeface="Times New Roman"/>
              <a:ea typeface="Times New Roman"/>
              <a:cs typeface="Times New Roman"/>
              <a:sym typeface="Times New Roman"/>
            </a:endParaRPr>
          </a:p>
          <a:p>
            <a:pPr indent="-342900" lvl="0" marL="342900" rtl="0" algn="l">
              <a:spcBef>
                <a:spcPts val="544"/>
              </a:spcBef>
              <a:spcAft>
                <a:spcPts val="0"/>
              </a:spcAft>
              <a:buClr>
                <a:schemeClr val="dk1"/>
              </a:buClr>
              <a:buSzPct val="100000"/>
              <a:buChar char="•"/>
            </a:pPr>
            <a:r>
              <a:rPr lang="en-US">
                <a:latin typeface="Times New Roman"/>
                <a:ea typeface="Times New Roman"/>
                <a:cs typeface="Times New Roman"/>
                <a:sym typeface="Times New Roman"/>
              </a:rPr>
              <a:t>Improved insurance policies and risk management strategies for individuals and businesses in earthquake-prone regions.</a:t>
            </a:r>
            <a:endParaRPr>
              <a:latin typeface="Times New Roman"/>
              <a:ea typeface="Times New Roman"/>
              <a:cs typeface="Times New Roman"/>
              <a:sym typeface="Times New Roman"/>
            </a:endParaRPr>
          </a:p>
          <a:p>
            <a:pPr indent="-170180" lvl="0" marL="342900" rtl="0" algn="l">
              <a:spcBef>
                <a:spcPts val="544"/>
              </a:spcBef>
              <a:spcAft>
                <a:spcPts val="0"/>
              </a:spcAft>
              <a:buClr>
                <a:schemeClr val="dk1"/>
              </a:buClr>
              <a:buSzPct val="100000"/>
              <a:buNone/>
            </a:pPr>
            <a:r>
              <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nvSpPr>
        <p:spPr>
          <a:xfrm>
            <a:off x="467544" y="404664"/>
            <a:ext cx="8424936"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4400">
                <a:solidFill>
                  <a:schemeClr val="dk1"/>
                </a:solidFill>
                <a:latin typeface="Times New Roman"/>
                <a:ea typeface="Times New Roman"/>
                <a:cs typeface="Times New Roman"/>
                <a:sym typeface="Times New Roman"/>
              </a:rPr>
              <a:t>Exploratory Data Analysis (EDA)</a:t>
            </a:r>
            <a:endParaRPr sz="4400">
              <a:solidFill>
                <a:schemeClr val="dk1"/>
              </a:solidFill>
              <a:latin typeface="Times New Roman"/>
              <a:ea typeface="Times New Roman"/>
              <a:cs typeface="Times New Roman"/>
              <a:sym typeface="Times New Roman"/>
            </a:endParaRPr>
          </a:p>
        </p:txBody>
      </p:sp>
      <p:sp>
        <p:nvSpPr>
          <p:cNvPr id="165" name="Google Shape;165;p26"/>
          <p:cNvSpPr txBox="1"/>
          <p:nvPr/>
        </p:nvSpPr>
        <p:spPr>
          <a:xfrm>
            <a:off x="179512" y="1174105"/>
            <a:ext cx="8784976" cy="2585323"/>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Visualize the data to gain insights. Create plots and graphs to observe patterns and trends.</a:t>
            </a:r>
            <a:endParaRPr/>
          </a:p>
          <a:p>
            <a:pPr indent="-457200" lvl="0" marL="457200" marR="0" rtl="0" algn="l">
              <a:spcBef>
                <a:spcPts val="0"/>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Calculate summary statistics for key features like earthquake magnitudes, depths, and locations.</a:t>
            </a:r>
            <a:endParaRPr/>
          </a:p>
          <a:p>
            <a:pPr indent="-457200" lvl="0" marL="457200" marR="0" rtl="0" algn="l">
              <a:spcBef>
                <a:spcPts val="0"/>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Analyze the spatial and temporal distribution of earthquakes.</a:t>
            </a:r>
            <a:endParaRPr sz="2700">
              <a:solidFill>
                <a:schemeClr val="dk1"/>
              </a:solidFill>
              <a:latin typeface="Calibri"/>
              <a:ea typeface="Calibri"/>
              <a:cs typeface="Calibri"/>
              <a:sym typeface="Calibri"/>
            </a:endParaRPr>
          </a:p>
        </p:txBody>
      </p:sp>
      <p:sp>
        <p:nvSpPr>
          <p:cNvPr id="166" name="Google Shape;166;p26"/>
          <p:cNvSpPr txBox="1"/>
          <p:nvPr/>
        </p:nvSpPr>
        <p:spPr>
          <a:xfrm>
            <a:off x="1295636" y="3933056"/>
            <a:ext cx="6768752"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4400">
                <a:solidFill>
                  <a:schemeClr val="dk1"/>
                </a:solidFill>
                <a:latin typeface="Times New Roman"/>
                <a:ea typeface="Times New Roman"/>
                <a:cs typeface="Times New Roman"/>
                <a:sym typeface="Times New Roman"/>
              </a:rPr>
              <a:t>Feature</a:t>
            </a:r>
            <a:r>
              <a:rPr i="0" lang="en-US" sz="1800">
                <a:solidFill>
                  <a:schemeClr val="dk1"/>
                </a:solidFill>
                <a:latin typeface="Arial"/>
                <a:ea typeface="Arial"/>
                <a:cs typeface="Arial"/>
                <a:sym typeface="Arial"/>
              </a:rPr>
              <a:t> </a:t>
            </a:r>
            <a:r>
              <a:rPr i="0" lang="en-US" sz="4400">
                <a:solidFill>
                  <a:schemeClr val="dk1"/>
                </a:solidFill>
                <a:latin typeface="Times New Roman"/>
                <a:ea typeface="Times New Roman"/>
                <a:cs typeface="Times New Roman"/>
                <a:sym typeface="Times New Roman"/>
              </a:rPr>
              <a:t>Engineering</a:t>
            </a:r>
            <a:endParaRPr sz="4400">
              <a:solidFill>
                <a:schemeClr val="dk1"/>
              </a:solidFill>
              <a:latin typeface="Times New Roman"/>
              <a:ea typeface="Times New Roman"/>
              <a:cs typeface="Times New Roman"/>
              <a:sym typeface="Times New Roman"/>
            </a:endParaRPr>
          </a:p>
        </p:txBody>
      </p:sp>
      <p:sp>
        <p:nvSpPr>
          <p:cNvPr id="167" name="Google Shape;167;p26"/>
          <p:cNvSpPr txBox="1"/>
          <p:nvPr/>
        </p:nvSpPr>
        <p:spPr>
          <a:xfrm>
            <a:off x="178972" y="4876125"/>
            <a:ext cx="8713507" cy="1754326"/>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374151"/>
              </a:buClr>
              <a:buSzPts val="2700"/>
              <a:buFont typeface="Arial"/>
              <a:buChar char="•"/>
            </a:pPr>
            <a:r>
              <a:rPr b="0" i="0" lang="en-US" sz="2700">
                <a:solidFill>
                  <a:srgbClr val="374151"/>
                </a:solidFill>
                <a:latin typeface="Times New Roman"/>
                <a:ea typeface="Times New Roman"/>
                <a:cs typeface="Times New Roman"/>
                <a:sym typeface="Times New Roman"/>
              </a:rPr>
              <a:t>Extract relevant features or create new ones that might be useful for earthquake prediction. For example, you might create features related to historical earthquake patterns in a given region.</a:t>
            </a:r>
            <a:endParaRPr sz="27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95536" y="274638"/>
            <a:ext cx="8291264"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Programming</a:t>
            </a:r>
            <a:endParaRPr/>
          </a:p>
        </p:txBody>
      </p:sp>
      <p:sp>
        <p:nvSpPr>
          <p:cNvPr id="173" name="Google Shape;173;p27"/>
          <p:cNvSpPr txBox="1"/>
          <p:nvPr>
            <p:ph idx="1" type="body"/>
          </p:nvPr>
        </p:nvSpPr>
        <p:spPr>
          <a:xfrm>
            <a:off x="323528" y="1052736"/>
            <a:ext cx="8363272" cy="507342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200"/>
              <a:buChar char="•"/>
            </a:pPr>
            <a:r>
              <a:rPr lang="en-US" sz="2200">
                <a:latin typeface="Times New Roman"/>
                <a:ea typeface="Times New Roman"/>
                <a:cs typeface="Times New Roman"/>
                <a:sym typeface="Times New Roman"/>
              </a:rPr>
              <a:t>from learntools.core import binder binder.bind(globals()) from learntools.data_cleaning.ex3 import * print("Setup Complete")</a:t>
            </a:r>
            <a:endParaRPr/>
          </a:p>
          <a:p>
            <a:pPr indent="-203200" lvl="0" marL="342900" rtl="0" algn="l">
              <a:spcBef>
                <a:spcPts val="440"/>
              </a:spcBef>
              <a:spcAft>
                <a:spcPts val="0"/>
              </a:spcAft>
              <a:buClr>
                <a:schemeClr val="dk1"/>
              </a:buClr>
              <a:buSzPts val="2200"/>
              <a:buNone/>
            </a:pPr>
            <a:r>
              <a:t/>
            </a:r>
            <a:endParaRPr sz="22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None/>
            </a:pPr>
            <a:r>
              <a:rPr i="1" lang="en-US" sz="2400"/>
              <a:t># </a:t>
            </a:r>
            <a:r>
              <a:rPr i="1" lang="en-US" sz="2400">
                <a:latin typeface="Times New Roman"/>
                <a:ea typeface="Times New Roman"/>
                <a:cs typeface="Times New Roman"/>
                <a:sym typeface="Times New Roman"/>
              </a:rPr>
              <a:t>TODO: Your code here!</a:t>
            </a:r>
            <a:r>
              <a:rPr lang="en-US" sz="2400">
                <a:latin typeface="Times New Roman"/>
                <a:ea typeface="Times New Roman"/>
                <a:cs typeface="Times New Roman"/>
                <a:sym typeface="Times New Roman"/>
              </a:rPr>
              <a:t> sns.displot(day_of_month_earthquakes, kde=False, bins=31);</a:t>
            </a:r>
            <a:endParaRPr/>
          </a:p>
          <a:p>
            <a:pPr indent="-190500" lvl="0" marL="342900" rtl="0" algn="l">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p:txBody>
      </p:sp>
      <p:pic>
        <p:nvPicPr>
          <p:cNvPr descr="__results___23_1.png" id="174" name="Google Shape;174;p27"/>
          <p:cNvPicPr preferRelativeResize="0"/>
          <p:nvPr/>
        </p:nvPicPr>
        <p:blipFill rotWithShape="1">
          <a:blip r:embed="rId3">
            <a:alphaModFix/>
          </a:blip>
          <a:srcRect b="0" l="0" r="0" t="0"/>
          <a:stretch/>
        </p:blipFill>
        <p:spPr>
          <a:xfrm>
            <a:off x="2267744" y="3212976"/>
            <a:ext cx="4471425" cy="274323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23528" y="274638"/>
            <a:ext cx="1944216" cy="85010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Calibri"/>
              <a:buNone/>
            </a:pPr>
            <a:r>
              <a:rPr lang="en-US" sz="2400" u="sng"/>
              <a:t>Algorithm:-</a:t>
            </a:r>
            <a:endParaRPr/>
          </a:p>
        </p:txBody>
      </p:sp>
      <p:sp>
        <p:nvSpPr>
          <p:cNvPr id="180" name="Google Shape;180;p28"/>
          <p:cNvSpPr txBox="1"/>
          <p:nvPr>
            <p:ph idx="1" type="body"/>
          </p:nvPr>
        </p:nvSpPr>
        <p:spPr>
          <a:xfrm>
            <a:off x="0" y="836712"/>
            <a:ext cx="8830816" cy="7272808"/>
          </a:xfrm>
          <a:prstGeom prst="rect">
            <a:avLst/>
          </a:prstGeom>
          <a:noFill/>
          <a:ln>
            <a:noFill/>
          </a:ln>
        </p:spPr>
        <p:txBody>
          <a:bodyPr anchorCtr="0" anchor="t" bIns="45700" lIns="91425" spcFirstLastPara="1" rIns="91425" wrap="square" tIns="45700">
            <a:normAutofit fontScale="25000" lnSpcReduction="20000"/>
          </a:bodyPr>
          <a:lstStyle/>
          <a:p>
            <a:pPr indent="-342900" lvl="0" marL="342900" rtl="0" algn="l">
              <a:spcBef>
                <a:spcPts val="0"/>
              </a:spcBef>
              <a:spcAft>
                <a:spcPts val="0"/>
              </a:spcAft>
              <a:buClr>
                <a:schemeClr val="dk1"/>
              </a:buClr>
              <a:buSzPct val="100000"/>
              <a:buNone/>
            </a:pPr>
            <a:r>
              <a:rPr lang="en-US">
                <a:latin typeface="Times New Roman"/>
                <a:ea typeface="Times New Roman"/>
                <a:cs typeface="Times New Roman"/>
                <a:sym typeface="Times New Roman"/>
              </a:rPr>
              <a:t># Import necessary libraries</a:t>
            </a:r>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import pandas as pd</a:t>
            </a:r>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import numpy as np</a:t>
            </a:r>
            <a:endParaRPr>
              <a:latin typeface="Times New Roman"/>
              <a:ea typeface="Times New Roman"/>
              <a:cs typeface="Times New Roman"/>
              <a:sym typeface="Times New Roman"/>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import matplotlib.pyplot as plt</a:t>
            </a:r>
            <a:endParaRPr>
              <a:latin typeface="Times New Roman"/>
              <a:ea typeface="Times New Roman"/>
              <a:cs typeface="Times New Roman"/>
              <a:sym typeface="Times New Roman"/>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from mpl_toolkits.basemap import Basemap</a:t>
            </a:r>
            <a:endParaRPr>
              <a:latin typeface="Times New Roman"/>
              <a:ea typeface="Times New Roman"/>
              <a:cs typeface="Times New Roman"/>
              <a:sym typeface="Times New Roman"/>
            </a:endParaRPr>
          </a:p>
          <a:p>
            <a:pPr indent="-342900" lvl="0" marL="342900" rtl="0" algn="l">
              <a:spcBef>
                <a:spcPts val="160"/>
              </a:spcBef>
              <a:spcAft>
                <a:spcPts val="0"/>
              </a:spcAft>
              <a:buClr>
                <a:schemeClr val="dk1"/>
              </a:buClr>
              <a:buSzPct val="100000"/>
              <a:buNone/>
            </a:pPr>
            <a:r>
              <a:t/>
            </a:r>
            <a:endParaRPr>
              <a:latin typeface="Times New Roman"/>
              <a:ea typeface="Times New Roman"/>
              <a:cs typeface="Times New Roman"/>
              <a:sym typeface="Times New Roman"/>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 Step 1: Data Collection</a:t>
            </a:r>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 - Collect earthquake data from reliable sources</a:t>
            </a:r>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 - Load earthquake data into a Pandas DataFrame</a:t>
            </a:r>
            <a:endParaRPr>
              <a:latin typeface="Times New Roman"/>
              <a:ea typeface="Times New Roman"/>
              <a:cs typeface="Times New Roman"/>
              <a:sym typeface="Times New Roman"/>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earthquake_data = pd.read_csv("earthquake_data.csv")</a:t>
            </a:r>
            <a:endParaRPr/>
          </a:p>
          <a:p>
            <a:pPr indent="-342900" lvl="0" marL="342900" rtl="0" algn="l">
              <a:spcBef>
                <a:spcPts val="160"/>
              </a:spcBef>
              <a:spcAft>
                <a:spcPts val="0"/>
              </a:spcAft>
              <a:buClr>
                <a:schemeClr val="dk1"/>
              </a:buClr>
              <a:buSzPct val="100000"/>
              <a:buNone/>
            </a:pPr>
            <a:r>
              <a:t/>
            </a:r>
            <a:endParaRPr>
              <a:latin typeface="Times New Roman"/>
              <a:ea typeface="Times New Roman"/>
              <a:cs typeface="Times New Roman"/>
              <a:sym typeface="Times New Roman"/>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 Step 2: Data Preprocessing</a:t>
            </a:r>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 - Clean the data (e.g., remove duplicates, handle missing values)</a:t>
            </a:r>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 - Convert date and time information into datetime objects</a:t>
            </a:r>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 - Optionally, perform data filtering or calibration</a:t>
            </a:r>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earthquake_data.drop_duplicates(inplace=True)</a:t>
            </a:r>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earthquake_data['DateTime'] = pd.to_datetime(earthquake_data['DateTime'])</a:t>
            </a:r>
            <a:endParaRPr/>
          </a:p>
          <a:p>
            <a:pPr indent="-342900" lvl="0" marL="342900" rtl="0" algn="l">
              <a:spcBef>
                <a:spcPts val="160"/>
              </a:spcBef>
              <a:spcAft>
                <a:spcPts val="0"/>
              </a:spcAft>
              <a:buClr>
                <a:schemeClr val="dk1"/>
              </a:buClr>
              <a:buSzPct val="100000"/>
              <a:buNone/>
            </a:pPr>
            <a:r>
              <a:t/>
            </a:r>
            <a:endParaRPr>
              <a:latin typeface="Times New Roman"/>
              <a:ea typeface="Times New Roman"/>
              <a:cs typeface="Times New Roman"/>
              <a:sym typeface="Times New Roman"/>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 Step 3: Data Analysis</a:t>
            </a:r>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 - Analyze earthquake data for patterns, trends, and anomalies</a:t>
            </a:r>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 - Calculate summary statistics</a:t>
            </a:r>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 - Create visualizations</a:t>
            </a:r>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magnitude_mean = earthquake_data['Magnitude'].mean()</a:t>
            </a:r>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print(f"Mean Magnitude: {magnitude_mean}")</a:t>
            </a:r>
            <a:endParaRPr/>
          </a:p>
          <a:p>
            <a:pPr indent="-342900" lvl="0" marL="342900" rtl="0" algn="l">
              <a:spcBef>
                <a:spcPts val="160"/>
              </a:spcBef>
              <a:spcAft>
                <a:spcPts val="0"/>
              </a:spcAft>
              <a:buClr>
                <a:schemeClr val="dk1"/>
              </a:buClr>
              <a:buSzPct val="100000"/>
              <a:buNone/>
            </a:pPr>
            <a:r>
              <a:t/>
            </a:r>
            <a:endParaRPr>
              <a:latin typeface="Times New Roman"/>
              <a:ea typeface="Times New Roman"/>
              <a:cs typeface="Times New Roman"/>
              <a:sym typeface="Times New Roman"/>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 Step 4: Data Visualization</a:t>
            </a:r>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 - Create visualizations to display earthquake data</a:t>
            </a:r>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 - Example: Plot earthquake locations on a map</a:t>
            </a:r>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plt.figure(figsize=(10, 8))</a:t>
            </a:r>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m = Basemap(projection='robin', resolution='l', lon_0=0)</a:t>
            </a:r>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m.drawcoastlines()</a:t>
            </a:r>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m.drawcountries()</a:t>
            </a:r>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x, y = m(earthquake_data['Longitude'].values, earthquake_data['Latitude'].values)</a:t>
            </a:r>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m.scatter(x, y, c=earthquake_data['Magnitude'], s=earthquake_data['Magnitude'] * 5, cmap='coolwarm', alpha=0.7)</a:t>
            </a:r>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plt.colorbar(label='Magnitude')</a:t>
            </a:r>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plt.title('Earthquake Locations')</a:t>
            </a:r>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plt.show()</a:t>
            </a:r>
            <a:endParaRPr/>
          </a:p>
          <a:p>
            <a:pPr indent="-342900" lvl="0" marL="342900" rtl="0" algn="l">
              <a:spcBef>
                <a:spcPts val="160"/>
              </a:spcBef>
              <a:spcAft>
                <a:spcPts val="0"/>
              </a:spcAft>
              <a:buClr>
                <a:schemeClr val="dk1"/>
              </a:buClr>
              <a:buSzPct val="100000"/>
              <a:buNone/>
            </a:pPr>
            <a:r>
              <a:t/>
            </a:r>
            <a:endParaRPr>
              <a:latin typeface="Times New Roman"/>
              <a:ea typeface="Times New Roman"/>
              <a:cs typeface="Times New Roman"/>
              <a:sym typeface="Times New Roman"/>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 Step 5: Advanced Analysis (optional)</a:t>
            </a:r>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 - If needed, perform more advanced analysis, e.g., time series analysis, machine learning modeling</a:t>
            </a:r>
            <a:endParaRPr/>
          </a:p>
          <a:p>
            <a:pPr indent="-342900" lvl="0" marL="342900" rtl="0" algn="l">
              <a:spcBef>
                <a:spcPts val="160"/>
              </a:spcBef>
              <a:spcAft>
                <a:spcPts val="0"/>
              </a:spcAft>
              <a:buClr>
                <a:schemeClr val="dk1"/>
              </a:buClr>
              <a:buSzPct val="100000"/>
              <a:buNone/>
            </a:pPr>
            <a:r>
              <a:t/>
            </a:r>
            <a:endParaRPr>
              <a:latin typeface="Times New Roman"/>
              <a:ea typeface="Times New Roman"/>
              <a:cs typeface="Times New Roman"/>
              <a:sym typeface="Times New Roman"/>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 Step 6: Reporting and Interpretation</a:t>
            </a:r>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 - Document your findings and insights</a:t>
            </a:r>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 - Create a project report or presentation</a:t>
            </a:r>
            <a:endParaRPr/>
          </a:p>
          <a:p>
            <a:pPr indent="-342900" lvl="0" marL="342900" rtl="0" algn="l">
              <a:spcBef>
                <a:spcPts val="160"/>
              </a:spcBef>
              <a:spcAft>
                <a:spcPts val="0"/>
              </a:spcAft>
              <a:buClr>
                <a:schemeClr val="dk1"/>
              </a:buClr>
              <a:buSzPct val="100000"/>
              <a:buNone/>
            </a:pPr>
            <a:r>
              <a:t/>
            </a:r>
            <a:endParaRPr>
              <a:latin typeface="Times New Roman"/>
              <a:ea typeface="Times New Roman"/>
              <a:cs typeface="Times New Roman"/>
              <a:sym typeface="Times New Roman"/>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 Step 7: Continuous Monitoring (if applicable)</a:t>
            </a:r>
            <a:endParaRPr/>
          </a:p>
          <a:p>
            <a:pPr indent="-342900" lvl="0" marL="342900" rtl="0" algn="l">
              <a:spcBef>
                <a:spcPts val="160"/>
              </a:spcBef>
              <a:spcAft>
                <a:spcPts val="0"/>
              </a:spcAft>
              <a:buClr>
                <a:schemeClr val="dk1"/>
              </a:buClr>
              <a:buSzPct val="100000"/>
              <a:buNone/>
            </a:pPr>
            <a:r>
              <a:rPr lang="en-US">
                <a:latin typeface="Times New Roman"/>
                <a:ea typeface="Times New Roman"/>
                <a:cs typeface="Times New Roman"/>
                <a:sym typeface="Times New Roman"/>
              </a:rPr>
              <a:t># - Set up a data pipeline to continuously update earthquake data</a:t>
            </a:r>
            <a:endParaRPr/>
          </a:p>
          <a:p>
            <a:pPr indent="-342900" lvl="0" marL="342900" rtl="0" algn="l">
              <a:spcBef>
                <a:spcPts val="160"/>
              </a:spcBef>
              <a:spcAft>
                <a:spcPts val="0"/>
              </a:spcAft>
              <a:buClr>
                <a:schemeClr val="dk1"/>
              </a:buClr>
              <a:buSzPct val="100000"/>
              <a:buNone/>
            </a:pPr>
            <a:r>
              <a:t/>
            </a:r>
            <a:endParaRPr>
              <a:latin typeface="Times New Roman"/>
              <a:ea typeface="Times New Roman"/>
              <a:cs typeface="Times New Roman"/>
              <a:sym typeface="Times New Roman"/>
            </a:endParaRPr>
          </a:p>
          <a:p>
            <a:pPr indent="-342900" lvl="0" marL="342900" rtl="0" algn="l">
              <a:spcBef>
                <a:spcPts val="160"/>
              </a:spcBef>
              <a:spcAft>
                <a:spcPts val="0"/>
              </a:spcAft>
              <a:buClr>
                <a:schemeClr val="dk1"/>
              </a:buClr>
              <a:buSzPct val="100000"/>
              <a:buNone/>
            </a:pPr>
            <a:r>
              <a:t/>
            </a:r>
            <a:endParaRPr/>
          </a:p>
          <a:p>
            <a:pPr indent="-342900" lvl="0" marL="342900" rtl="0" algn="l">
              <a:spcBef>
                <a:spcPts val="160"/>
              </a:spcBef>
              <a:spcAft>
                <a:spcPts val="0"/>
              </a:spcAft>
              <a:buClr>
                <a:schemeClr val="dk1"/>
              </a:buClr>
              <a:buSzPct val="100000"/>
              <a:buNone/>
            </a:pPr>
            <a:r>
              <a:t/>
            </a:r>
            <a:endParaRPr/>
          </a:p>
          <a:p>
            <a:pPr indent="-342900" lvl="0" marL="342900" rtl="0" algn="l">
              <a:spcBef>
                <a:spcPts val="160"/>
              </a:spcBef>
              <a:spcAft>
                <a:spcPts val="0"/>
              </a:spcAft>
              <a:buClr>
                <a:schemeClr val="dk1"/>
              </a:buClr>
              <a:buSzPct val="100000"/>
              <a:buNone/>
            </a:pPr>
            <a:br>
              <a:rPr lang="en-US"/>
            </a:br>
            <a:endParaRPr>
              <a:latin typeface="Times New Roman"/>
              <a:ea typeface="Times New Roman"/>
              <a:cs typeface="Times New Roman"/>
              <a:sym typeface="Times New Roman"/>
            </a:endParaRPr>
          </a:p>
          <a:p>
            <a:pPr indent="-317500" lvl="0" marL="342900" rtl="0" algn="l">
              <a:spcBef>
                <a:spcPts val="80"/>
              </a:spcBef>
              <a:spcAft>
                <a:spcPts val="0"/>
              </a:spcAft>
              <a:buClr>
                <a:schemeClr val="dk1"/>
              </a:buClr>
              <a:buSzPct val="100000"/>
              <a:buNone/>
            </a:pPr>
            <a:r>
              <a:t/>
            </a:r>
            <a:endParaRPr sz="16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Bar Graph:-</a:t>
            </a:r>
            <a:endParaRPr/>
          </a:p>
        </p:txBody>
      </p:sp>
      <p:pic>
        <p:nvPicPr>
          <p:cNvPr descr="Graph_of_largest_earthquakes_1906-2005.png" id="186" name="Google Shape;186;p29"/>
          <p:cNvPicPr preferRelativeResize="0"/>
          <p:nvPr>
            <p:ph idx="1" type="body"/>
          </p:nvPr>
        </p:nvPicPr>
        <p:blipFill rotWithShape="1">
          <a:blip r:embed="rId3">
            <a:alphaModFix/>
          </a:blip>
          <a:srcRect b="0" l="0" r="0" t="0"/>
          <a:stretch/>
        </p:blipFill>
        <p:spPr>
          <a:xfrm>
            <a:off x="1576587" y="1600200"/>
            <a:ext cx="5990825" cy="452596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nvSpPr>
        <p:spPr>
          <a:xfrm>
            <a:off x="107504" y="116633"/>
            <a:ext cx="4680520" cy="69249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import requests</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import folium</a:t>
            </a:r>
            <a:endParaRPr/>
          </a:p>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def get_earthquake_data():</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    url = "https://earthquake.usgs.gov/earthquakes/feed/v1.0/summary/all_month.geojson"</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    response = requests.get(url)</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    data = response.json()</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    return data</a:t>
            </a:r>
            <a:endParaRPr/>
          </a:p>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def display_earthquake_statistics(earthquake_data):</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    total_earthquakes = len(earthquake_data['features'])</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    print(f"Total number of earthquakes: {total_earthquakes}")</a:t>
            </a:r>
            <a:endParaRPr/>
          </a:p>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def plot_earthquakes_on_map(earthquake_data):</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    map_center = [0, 0]</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    earthquake_map = folium.Map(location=map_center, zoom_start=2)</a:t>
            </a:r>
            <a:endParaRPr/>
          </a:p>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    for earthquake in earthquake_data['features']:</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        magnitude = earthquake['properties']['mag']</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        location = earthquake['properties']['place']</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        coordinates = earthquake['geometry']['coordinates']</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        folium.Marker([coordinates[1], coordinates[0]], </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                      popup=f"Magnitude: {magnitude}&lt;br&gt;Location: {location}",</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                      icon=folium.Icon(color='red')).add_to(earthquake_map)</a:t>
            </a:r>
            <a:endParaRPr/>
          </a:p>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    earthquake_map.save('earthquake_map.html')</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    print("Map saved as earthquake_map.html")</a:t>
            </a:r>
            <a:endParaRPr/>
          </a:p>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if __name__ == "__main__":</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    earthquake_data = get_earthquake_data()</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    display_earthquake_statistics(earthquake_data)</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    plot_earthquakes_on_map(earthquake_data)</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Plot X(latituge): plotY(longutitude):</a:t>
            </a:r>
            <a:endParaRPr/>
          </a:p>
        </p:txBody>
      </p:sp>
      <p:sp>
        <p:nvSpPr>
          <p:cNvPr id="192" name="Google Shape;192;p30"/>
          <p:cNvSpPr txBox="1"/>
          <p:nvPr/>
        </p:nvSpPr>
        <p:spPr>
          <a:xfrm>
            <a:off x="5724128" y="260648"/>
            <a:ext cx="28803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Calibri"/>
                <a:ea typeface="Calibri"/>
                <a:cs typeface="Calibri"/>
                <a:sym typeface="Calibri"/>
              </a:rPr>
              <a:t>OUTPUT:-</a:t>
            </a:r>
            <a:endParaRPr/>
          </a:p>
        </p:txBody>
      </p:sp>
      <p:pic>
        <p:nvPicPr>
          <p:cNvPr id="193" name="Google Shape;193;p30"/>
          <p:cNvPicPr preferRelativeResize="0"/>
          <p:nvPr/>
        </p:nvPicPr>
        <p:blipFill rotWithShape="1">
          <a:blip r:embed="rId3">
            <a:alphaModFix/>
          </a:blip>
          <a:srcRect b="0" l="0" r="0" t="0"/>
          <a:stretch/>
        </p:blipFill>
        <p:spPr>
          <a:xfrm>
            <a:off x="4572000" y="629980"/>
            <a:ext cx="3516955" cy="3024336"/>
          </a:xfrm>
          <a:prstGeom prst="rect">
            <a:avLst/>
          </a:prstGeom>
          <a:noFill/>
          <a:ln>
            <a:noFill/>
          </a:ln>
        </p:spPr>
      </p:pic>
      <p:pic>
        <p:nvPicPr>
          <p:cNvPr id="194" name="Google Shape;194;p30"/>
          <p:cNvPicPr preferRelativeResize="0"/>
          <p:nvPr/>
        </p:nvPicPr>
        <p:blipFill rotWithShape="1">
          <a:blip r:embed="rId4">
            <a:alphaModFix/>
          </a:blip>
          <a:srcRect b="0" l="0" r="0" t="0"/>
          <a:stretch/>
        </p:blipFill>
        <p:spPr>
          <a:xfrm>
            <a:off x="4572000" y="4008787"/>
            <a:ext cx="4304770" cy="1766883"/>
          </a:xfrm>
          <a:prstGeom prst="rect">
            <a:avLst/>
          </a:prstGeom>
          <a:noFill/>
          <a:ln>
            <a:noFill/>
          </a:ln>
        </p:spPr>
      </p:pic>
      <p:sp>
        <p:nvSpPr>
          <p:cNvPr id="195" name="Google Shape;195;p30"/>
          <p:cNvSpPr txBox="1"/>
          <p:nvPr/>
        </p:nvSpPr>
        <p:spPr>
          <a:xfrm>
            <a:off x="1691680" y="116633"/>
            <a:ext cx="18722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Calibri"/>
                <a:ea typeface="Calibri"/>
                <a:cs typeface="Calibri"/>
                <a:sym typeface="Calibri"/>
              </a:rPr>
              <a:t>MI ALGORITHM</a:t>
            </a:r>
            <a:r>
              <a:rPr lang="en-US" sz="1800">
                <a:solidFill>
                  <a:schemeClr val="dk1"/>
                </a:solidFill>
                <a:latin typeface="Calibri"/>
                <a:ea typeface="Calibri"/>
                <a:cs typeface="Calibri"/>
                <a:sym typeface="Calibri"/>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CONCLUSION</a:t>
            </a:r>
            <a:endParaRPr/>
          </a:p>
        </p:txBody>
      </p:sp>
      <p:sp>
        <p:nvSpPr>
          <p:cNvPr id="201" name="Google Shape;201;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latin typeface="Times New Roman"/>
                <a:ea typeface="Times New Roman"/>
                <a:cs typeface="Times New Roman"/>
                <a:sym typeface="Times New Roman"/>
              </a:rPr>
              <a:t>In conclusion, earthquake prediction is a complex and multidisciplinary field of scientific research that plays a crucial role in mitigating the devastating impact of seismic events on human lives and infrastructure. While significant advancements have been made in understanding the geological processes and developing early warning systems, precise short-term earthquake prediction remains elusive. The methods and techniques employed in earthquake prediction, such as seismic monitoring, GPS surveys, machine learning, and global collaboration, have greatly improved our ability to assess long-term seismic hazard and provide timely warnings to reduce risks.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PROBLEM DEFINITION</a:t>
            </a:r>
            <a:endParaRPr/>
          </a:p>
        </p:txBody>
      </p:sp>
      <p:sp>
        <p:nvSpPr>
          <p:cNvPr id="94" name="Google Shape;94;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latin typeface="Times New Roman"/>
                <a:ea typeface="Times New Roman"/>
                <a:cs typeface="Times New Roman"/>
                <a:sym typeface="Times New Roman"/>
              </a:rPr>
              <a:t>The problem of earthquake prediction involves developing a reliable and accurate model or system that can forecast the occurrence, location, magnitude, and timing of seismic events, such as earthquakes, in advance of their actual happening. This prediction seeks to mitigate the devastating impact of earthquakes on human lives, infrastructure, and the environment by providing early warnings and allowing for preparedness measures to be implemented. Addressing this challenge requires the integration of various data sources, advanced machine learning techniques, and a comprehensive understanding of the complex geological processes that lead to seismic activity.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nvSpPr>
        <p:spPr>
          <a:xfrm>
            <a:off x="2267744" y="2564904"/>
            <a:ext cx="5256584"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Times New Roman"/>
                <a:ea typeface="Times New Roman"/>
                <a:cs typeface="Times New Roman"/>
                <a:sym typeface="Times New Roman"/>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467544"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OBJECTIVES</a:t>
            </a:r>
            <a:endParaRPr/>
          </a:p>
        </p:txBody>
      </p:sp>
      <p:sp>
        <p:nvSpPr>
          <p:cNvPr id="100" name="Google Shape;100;p15"/>
          <p:cNvSpPr txBox="1"/>
          <p:nvPr>
            <p:ph idx="1" type="body"/>
          </p:nvPr>
        </p:nvSpPr>
        <p:spPr>
          <a:xfrm>
            <a:off x="467544" y="1196752"/>
            <a:ext cx="8229600" cy="5112568"/>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sz="2600">
                <a:latin typeface="Times New Roman"/>
                <a:ea typeface="Times New Roman"/>
                <a:cs typeface="Times New Roman"/>
                <a:sym typeface="Times New Roman"/>
              </a:rPr>
              <a:t>The objectives for earthquake prediction research can be categorized into several key areas:</a:t>
            </a:r>
            <a:endParaRPr/>
          </a:p>
          <a:p>
            <a:pPr indent="-342900" lvl="0" marL="342900" rtl="0" algn="l">
              <a:spcBef>
                <a:spcPts val="481"/>
              </a:spcBef>
              <a:spcAft>
                <a:spcPts val="0"/>
              </a:spcAft>
              <a:buClr>
                <a:schemeClr val="dk1"/>
              </a:buClr>
              <a:buSzPct val="100000"/>
              <a:buChar char="•"/>
            </a:pPr>
            <a:r>
              <a:rPr lang="en-US" sz="2600">
                <a:latin typeface="Times New Roman"/>
                <a:ea typeface="Times New Roman"/>
                <a:cs typeface="Times New Roman"/>
                <a:sym typeface="Times New Roman"/>
              </a:rPr>
              <a:t>Early Warning: Develop systems that can provide advance notice of imminent earthquakes to allow for timely evacuation and preparedness, reducing potential loss of life and property damage.</a:t>
            </a:r>
            <a:endParaRPr/>
          </a:p>
          <a:p>
            <a:pPr indent="-342900" lvl="0" marL="342900" rtl="0" algn="l">
              <a:spcBef>
                <a:spcPts val="481"/>
              </a:spcBef>
              <a:spcAft>
                <a:spcPts val="0"/>
              </a:spcAft>
              <a:buClr>
                <a:schemeClr val="dk1"/>
              </a:buClr>
              <a:buSzPct val="100000"/>
              <a:buChar char="•"/>
            </a:pPr>
            <a:r>
              <a:rPr lang="en-US" sz="2600">
                <a:latin typeface="Times New Roman"/>
                <a:ea typeface="Times New Roman"/>
                <a:cs typeface="Times New Roman"/>
                <a:sym typeface="Times New Roman"/>
              </a:rPr>
              <a:t>Accuracy Improvement: Improve the precision and accuracy of earthquake prediction models by integrating a wide range of data sources, including geological, seismological, and geophysical data.</a:t>
            </a:r>
            <a:endParaRPr/>
          </a:p>
          <a:p>
            <a:pPr indent="-342900" lvl="0" marL="342900" rtl="0" algn="l">
              <a:spcBef>
                <a:spcPts val="481"/>
              </a:spcBef>
              <a:spcAft>
                <a:spcPts val="0"/>
              </a:spcAft>
              <a:buClr>
                <a:schemeClr val="dk1"/>
              </a:buClr>
              <a:buSzPct val="100000"/>
              <a:buChar char="•"/>
            </a:pPr>
            <a:r>
              <a:rPr lang="en-US" sz="2600">
                <a:latin typeface="Times New Roman"/>
                <a:ea typeface="Times New Roman"/>
                <a:cs typeface="Times New Roman"/>
                <a:sym typeface="Times New Roman"/>
              </a:rPr>
              <a:t>Public Awareness: Increase public awareness and education about earthquake risks and preparedness measures to empower individuals and communities to respond effectively.</a:t>
            </a:r>
            <a:endParaRPr/>
          </a:p>
          <a:p>
            <a:pPr indent="-342900" lvl="0" marL="342900" rtl="0" algn="l">
              <a:spcBef>
                <a:spcPts val="481"/>
              </a:spcBef>
              <a:spcAft>
                <a:spcPts val="0"/>
              </a:spcAft>
              <a:buClr>
                <a:schemeClr val="dk1"/>
              </a:buClr>
              <a:buSzPct val="100000"/>
              <a:buChar char="•"/>
            </a:pPr>
            <a:r>
              <a:rPr lang="en-US" sz="2600">
                <a:latin typeface="Times New Roman"/>
                <a:ea typeface="Times New Roman"/>
                <a:cs typeface="Times New Roman"/>
                <a:sym typeface="Times New Roman"/>
              </a:rPr>
              <a:t>Timely Alerts: Reduce false alarms and increase the reliability of earthquake predictions to minimize the disruption caused by unnecessary evacuations or other precautionary measures.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EARTHQUAKE PREDICTION</a:t>
            </a:r>
            <a:endParaRPr/>
          </a:p>
        </p:txBody>
      </p:sp>
      <p:pic>
        <p:nvPicPr>
          <p:cNvPr descr="earth.jpg" id="106" name="Google Shape;106;p16"/>
          <p:cNvPicPr preferRelativeResize="0"/>
          <p:nvPr>
            <p:ph idx="1" type="body"/>
          </p:nvPr>
        </p:nvPicPr>
        <p:blipFill rotWithShape="1">
          <a:blip r:embed="rId3">
            <a:alphaModFix/>
          </a:blip>
          <a:srcRect b="0" l="0" r="0" t="0"/>
          <a:stretch/>
        </p:blipFill>
        <p:spPr>
          <a:xfrm>
            <a:off x="550358" y="1600200"/>
            <a:ext cx="8043283" cy="45259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METHODS AND TECHNIQUES</a:t>
            </a:r>
            <a:endParaRPr/>
          </a:p>
        </p:txBody>
      </p:sp>
      <p:sp>
        <p:nvSpPr>
          <p:cNvPr id="112" name="Google Shape;112;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spcBef>
                <a:spcPts val="0"/>
              </a:spcBef>
              <a:spcAft>
                <a:spcPts val="0"/>
              </a:spcAft>
              <a:buClr>
                <a:schemeClr val="dk1"/>
              </a:buClr>
              <a:buSzPct val="100000"/>
              <a:buChar char="•"/>
            </a:pPr>
            <a:r>
              <a:rPr lang="en-US" sz="3800">
                <a:latin typeface="Times New Roman"/>
                <a:ea typeface="Times New Roman"/>
                <a:cs typeface="Times New Roman"/>
                <a:sym typeface="Times New Roman"/>
              </a:rPr>
              <a:t>Earthquake prediction is a complex and challenging field of study, and while scientists have made significant advancements, it's important to note that accurate short-term prediction remains elusive.</a:t>
            </a:r>
            <a:endParaRPr/>
          </a:p>
          <a:p>
            <a:pPr indent="-514350" lvl="0" marL="514350" rtl="0" algn="l">
              <a:spcBef>
                <a:spcPts val="418"/>
              </a:spcBef>
              <a:spcAft>
                <a:spcPts val="0"/>
              </a:spcAft>
              <a:buClr>
                <a:schemeClr val="dk1"/>
              </a:buClr>
              <a:buSzPct val="100000"/>
              <a:buFont typeface="Calibri"/>
              <a:buAutoNum type="arabicPeriod"/>
            </a:pPr>
            <a:r>
              <a:rPr b="1" lang="en-US" sz="3800">
                <a:latin typeface="Times New Roman"/>
                <a:ea typeface="Times New Roman"/>
                <a:cs typeface="Times New Roman"/>
                <a:sym typeface="Times New Roman"/>
              </a:rPr>
              <a:t>Seismic Monitoring</a:t>
            </a:r>
            <a:r>
              <a:rPr lang="en-US" sz="3800">
                <a:latin typeface="Times New Roman"/>
                <a:ea typeface="Times New Roman"/>
                <a:cs typeface="Times New Roman"/>
                <a:sym typeface="Times New Roman"/>
              </a:rPr>
              <a:t>: Continuous monitoring of ground motion using seismometers to detect and record seismic waves generated by earthquakes. This data is crucial for understanding earthquake patterns.</a:t>
            </a:r>
            <a:endParaRPr/>
          </a:p>
          <a:p>
            <a:pPr indent="-514350" lvl="0" marL="514350" rtl="0" algn="l">
              <a:spcBef>
                <a:spcPts val="418"/>
              </a:spcBef>
              <a:spcAft>
                <a:spcPts val="0"/>
              </a:spcAft>
              <a:buClr>
                <a:schemeClr val="dk1"/>
              </a:buClr>
              <a:buSzPct val="100000"/>
              <a:buFont typeface="Calibri"/>
              <a:buAutoNum type="arabicPeriod"/>
            </a:pPr>
            <a:r>
              <a:rPr b="1" lang="en-US" sz="3800">
                <a:latin typeface="Times New Roman"/>
                <a:ea typeface="Times New Roman"/>
                <a:cs typeface="Times New Roman"/>
                <a:sym typeface="Times New Roman"/>
              </a:rPr>
              <a:t>Animal Behavior</a:t>
            </a:r>
            <a:r>
              <a:rPr lang="en-US" sz="3800">
                <a:latin typeface="Times New Roman"/>
                <a:ea typeface="Times New Roman"/>
                <a:cs typeface="Times New Roman"/>
                <a:sym typeface="Times New Roman"/>
              </a:rPr>
              <a:t>: Studying unusual behavior in animals, such as changes in the movement or activity of certain species, which some researchers suggest might serve as early warning signs.</a:t>
            </a:r>
            <a:endParaRPr/>
          </a:p>
          <a:p>
            <a:pPr indent="-514350" lvl="0" marL="514350" rtl="0" algn="l">
              <a:spcBef>
                <a:spcPts val="418"/>
              </a:spcBef>
              <a:spcAft>
                <a:spcPts val="0"/>
              </a:spcAft>
              <a:buClr>
                <a:schemeClr val="dk1"/>
              </a:buClr>
              <a:buSzPct val="100000"/>
              <a:buFont typeface="Calibri"/>
              <a:buAutoNum type="arabicPeriod"/>
            </a:pPr>
            <a:r>
              <a:rPr b="1" lang="en-US" sz="3800">
                <a:latin typeface="Times New Roman"/>
                <a:ea typeface="Times New Roman"/>
                <a:cs typeface="Times New Roman"/>
                <a:sym typeface="Times New Roman"/>
              </a:rPr>
              <a:t>Global Seismic Networks</a:t>
            </a:r>
            <a:r>
              <a:rPr lang="en-US" sz="3800">
                <a:latin typeface="Times New Roman"/>
                <a:ea typeface="Times New Roman"/>
                <a:cs typeface="Times New Roman"/>
                <a:sym typeface="Times New Roman"/>
              </a:rPr>
              <a:t>: Collaborating internationally to establish a network of seismometers and data-sharing agreements to improve the global understanding of seismic activity.</a:t>
            </a:r>
            <a:endParaRPr/>
          </a:p>
          <a:p>
            <a:pPr indent="-514350" lvl="0" marL="514350" rtl="0" algn="l">
              <a:spcBef>
                <a:spcPts val="418"/>
              </a:spcBef>
              <a:spcAft>
                <a:spcPts val="0"/>
              </a:spcAft>
              <a:buClr>
                <a:schemeClr val="dk1"/>
              </a:buClr>
              <a:buSzPct val="100000"/>
              <a:buFont typeface="Calibri"/>
              <a:buAutoNum type="arabicPeriod"/>
            </a:pPr>
            <a:r>
              <a:rPr b="1" lang="en-US" sz="3800">
                <a:latin typeface="Times New Roman"/>
                <a:ea typeface="Times New Roman"/>
                <a:cs typeface="Times New Roman"/>
                <a:sym typeface="Times New Roman"/>
              </a:rPr>
              <a:t>Public Engagement</a:t>
            </a:r>
            <a:r>
              <a:rPr lang="en-US" sz="3800">
                <a:latin typeface="Times New Roman"/>
                <a:ea typeface="Times New Roman"/>
                <a:cs typeface="Times New Roman"/>
                <a:sym typeface="Times New Roman"/>
              </a:rPr>
              <a:t>: Encouraging public awareness and education on earthquake risks and preparedness measures, including creating and disseminating earthquake preparedness materials and guidelines</a:t>
            </a:r>
            <a:r>
              <a:rPr lang="en-US"/>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18"/>
          <p:cNvPicPr preferRelativeResize="0"/>
          <p:nvPr/>
        </p:nvPicPr>
        <p:blipFill rotWithShape="1">
          <a:blip r:embed="rId3">
            <a:alphaModFix/>
          </a:blip>
          <a:srcRect b="0" l="0" r="0" t="0"/>
          <a:stretch/>
        </p:blipFill>
        <p:spPr>
          <a:xfrm>
            <a:off x="467544" y="348732"/>
            <a:ext cx="7947451" cy="59605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Data Collection and Processing</a:t>
            </a:r>
            <a:endParaRPr b="1">
              <a:latin typeface="Times New Roman"/>
              <a:ea typeface="Times New Roman"/>
              <a:cs typeface="Times New Roman"/>
              <a:sym typeface="Times New Roman"/>
            </a:endParaRPr>
          </a:p>
        </p:txBody>
      </p:sp>
      <p:sp>
        <p:nvSpPr>
          <p:cNvPr id="123" name="Google Shape;123;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latin typeface="Times New Roman"/>
                <a:ea typeface="Times New Roman"/>
                <a:cs typeface="Times New Roman"/>
                <a:sym typeface="Times New Roman"/>
              </a:rPr>
              <a:t>The first step in earthquake prediction is to collect and process data related to seismic activity. This includes data on earthquakes, fault lines, and other geological features that can impact seismic activity.</a:t>
            </a:r>
            <a:endParaRPr>
              <a:latin typeface="Times New Roman"/>
              <a:ea typeface="Times New Roman"/>
              <a:cs typeface="Times New Roman"/>
              <a:sym typeface="Times New Roman"/>
            </a:endParaRPr>
          </a:p>
          <a:p>
            <a:pPr indent="-342900" lvl="0" marL="342900" rtl="0" algn="l">
              <a:spcBef>
                <a:spcPts val="592"/>
              </a:spcBef>
              <a:spcAft>
                <a:spcPts val="0"/>
              </a:spcAft>
              <a:buClr>
                <a:schemeClr val="dk1"/>
              </a:buClr>
              <a:buSzPct val="100000"/>
              <a:buChar char="•"/>
            </a:pPr>
            <a:r>
              <a:rPr lang="en-US">
                <a:latin typeface="Times New Roman"/>
                <a:ea typeface="Times New Roman"/>
                <a:cs typeface="Times New Roman"/>
                <a:sym typeface="Times New Roman"/>
              </a:rPr>
              <a:t>Python is a popular programming language for data collection and processing in earthquake prediction. There are several libraries and tools available in Python for this purpose, including ObsPy, SeisPy, and Pyrocko.</a:t>
            </a:r>
            <a:endParaRPr>
              <a:latin typeface="Times New Roman"/>
              <a:ea typeface="Times New Roman"/>
              <a:cs typeface="Times New Roman"/>
              <a:sym typeface="Times New Roman"/>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119743" y="-62819"/>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Exploratory Data Analysis</a:t>
            </a:r>
            <a:endParaRPr/>
          </a:p>
        </p:txBody>
      </p:sp>
      <p:sp>
        <p:nvSpPr>
          <p:cNvPr id="129" name="Google Shape;129;p20"/>
          <p:cNvSpPr txBox="1"/>
          <p:nvPr>
            <p:ph idx="1" type="body"/>
          </p:nvPr>
        </p:nvSpPr>
        <p:spPr>
          <a:xfrm>
            <a:off x="283029" y="1077686"/>
            <a:ext cx="8229600" cy="5668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latin typeface="Times New Roman"/>
                <a:ea typeface="Times New Roman"/>
                <a:cs typeface="Times New Roman"/>
                <a:sym typeface="Times New Roman"/>
              </a:rPr>
              <a:t>Exploratory Data Analysis (EDA) is an essential step in earthquake prediction using Python. EDA helps to understand the data and identify patterns, trends, and relationships between variables.</a:t>
            </a:r>
            <a:endParaRPr sz="2400">
              <a:latin typeface="Times New Roman"/>
              <a:ea typeface="Times New Roman"/>
              <a:cs typeface="Times New Roman"/>
              <a:sym typeface="Times New Roman"/>
            </a:endParaRPr>
          </a:p>
          <a:p>
            <a:pPr indent="-285750" lvl="0" marL="285750" rtl="0" algn="l">
              <a:spcBef>
                <a:spcPts val="400"/>
              </a:spcBef>
              <a:spcAft>
                <a:spcPts val="0"/>
              </a:spcAft>
              <a:buClr>
                <a:schemeClr val="dk1"/>
              </a:buClr>
              <a:buSzPts val="2000"/>
              <a:buChar char="•"/>
            </a:pPr>
            <a:r>
              <a:rPr b="1" lang="en-US" sz="2000">
                <a:latin typeface="Times New Roman"/>
                <a:ea typeface="Times New Roman"/>
                <a:cs typeface="Times New Roman"/>
                <a:sym typeface="Times New Roman"/>
              </a:rPr>
              <a:t>Data Visualization</a:t>
            </a:r>
            <a:endParaRPr sz="2000">
              <a:latin typeface="Times New Roman"/>
              <a:ea typeface="Times New Roman"/>
              <a:cs typeface="Times New Roman"/>
              <a:sym typeface="Times New Roman"/>
            </a:endParaRPr>
          </a:p>
          <a:p>
            <a:pPr indent="0" lvl="0" marL="0" rtl="0" algn="l">
              <a:spcBef>
                <a:spcPts val="400"/>
              </a:spcBef>
              <a:spcAft>
                <a:spcPts val="0"/>
              </a:spcAft>
              <a:buClr>
                <a:schemeClr val="dk1"/>
              </a:buClr>
              <a:buSzPts val="2000"/>
              <a:buNone/>
            </a:pPr>
            <a:r>
              <a:rPr lang="en-US" sz="2000">
                <a:latin typeface="Times New Roman"/>
                <a:ea typeface="Times New Roman"/>
                <a:cs typeface="Times New Roman"/>
                <a:sym typeface="Times New Roman"/>
              </a:rPr>
              <a:t>Data visualization techniques such as scatter plots, line plots, and histograms can help to identify patterns and trends in seismic data. For example, a scatter plot of earthquake magnitude versus time can reveal any temporal patterns in earthquake activity, while a histogram of earthquake depth can reveal any clustering or distribution of earthquake depths</a:t>
            </a:r>
            <a:r>
              <a:rPr b="1" lang="en-US" sz="2000">
                <a:latin typeface="Times New Roman"/>
                <a:ea typeface="Times New Roman"/>
                <a:cs typeface="Times New Roman"/>
                <a:sym typeface="Times New Roman"/>
              </a:rPr>
              <a:t>.</a:t>
            </a:r>
            <a:endParaRPr b="1" sz="20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Char char="•"/>
            </a:pPr>
            <a:r>
              <a:rPr b="1" lang="en-US" sz="2000">
                <a:latin typeface="Times New Roman"/>
                <a:ea typeface="Times New Roman"/>
                <a:cs typeface="Times New Roman"/>
                <a:sym typeface="Times New Roman"/>
              </a:rPr>
              <a:t>Descriptive Statistics</a:t>
            </a:r>
            <a:endParaRPr/>
          </a:p>
          <a:p>
            <a:pPr indent="0" lvl="0" marL="0" rtl="0" algn="l">
              <a:spcBef>
                <a:spcPts val="400"/>
              </a:spcBef>
              <a:spcAft>
                <a:spcPts val="0"/>
              </a:spcAft>
              <a:buClr>
                <a:schemeClr val="dk1"/>
              </a:buClr>
              <a:buSzPts val="2000"/>
              <a:buNone/>
            </a:pPr>
            <a:r>
              <a:rPr lang="en-US" sz="2000">
                <a:latin typeface="Times New Roman"/>
                <a:ea typeface="Times New Roman"/>
                <a:cs typeface="Times New Roman"/>
                <a:sym typeface="Times New Roman"/>
              </a:rPr>
              <a:t>Descriptive statistics such as mean, median, and standard deviation can help to summarize the seismic data and identify any outliers or anomalies. For example, if the mean earthquake magnitude is significantly higher than the median, this could indicate the presence of a few very large earthquakes in the data.</a:t>
            </a:r>
            <a:endParaRPr sz="2000">
              <a:latin typeface="Times New Roman"/>
              <a:ea typeface="Times New Roman"/>
              <a:cs typeface="Times New Roman"/>
              <a:sym typeface="Times New Roman"/>
            </a:endParaRPr>
          </a:p>
          <a:p>
            <a:pPr indent="0" lvl="0" marL="0" rtl="0" algn="l">
              <a:spcBef>
                <a:spcPts val="400"/>
              </a:spcBef>
              <a:spcAft>
                <a:spcPts val="0"/>
              </a:spcAft>
              <a:buClr>
                <a:schemeClr val="dk1"/>
              </a:buClr>
              <a:buSzPts val="2000"/>
              <a:buNone/>
            </a:pPr>
            <a:r>
              <a:t/>
            </a:r>
            <a:endParaRPr sz="2000"/>
          </a:p>
          <a:p>
            <a:pPr indent="-228600" lvl="0" marL="342900" rtl="0" algn="l">
              <a:spcBef>
                <a:spcPts val="360"/>
              </a:spcBef>
              <a:spcAft>
                <a:spcPts val="0"/>
              </a:spcAft>
              <a:buClr>
                <a:schemeClr val="dk1"/>
              </a:buClr>
              <a:buSzPts val="1800"/>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Model Selection</a:t>
            </a:r>
            <a:endParaRPr b="1">
              <a:latin typeface="Times New Roman"/>
              <a:ea typeface="Times New Roman"/>
              <a:cs typeface="Times New Roman"/>
              <a:sym typeface="Times New Roman"/>
            </a:endParaRPr>
          </a:p>
        </p:txBody>
      </p:sp>
      <p:sp>
        <p:nvSpPr>
          <p:cNvPr id="135" name="Google Shape;135;p21"/>
          <p:cNvSpPr txBox="1"/>
          <p:nvPr>
            <p:ph idx="1" type="body"/>
          </p:nvPr>
        </p:nvSpPr>
        <p:spPr>
          <a:xfrm>
            <a:off x="457200" y="1600200"/>
            <a:ext cx="8229600" cy="4819877"/>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latin typeface="Times New Roman"/>
                <a:ea typeface="Times New Roman"/>
                <a:cs typeface="Times New Roman"/>
                <a:sym typeface="Times New Roman"/>
              </a:rPr>
              <a:t>Choosing the right model is crucial for accurate earthquake prediction. There are several machine learning models that can be used for this purpose, including decision trees, random forests, and support vector machines.</a:t>
            </a:r>
            <a:endParaRPr>
              <a:latin typeface="Times New Roman"/>
              <a:ea typeface="Times New Roman"/>
              <a:cs typeface="Times New Roman"/>
              <a:sym typeface="Times New Roman"/>
            </a:endParaRPr>
          </a:p>
          <a:p>
            <a:pPr indent="-342900" lvl="0" marL="342900" rtl="0" algn="l">
              <a:spcBef>
                <a:spcPts val="592"/>
              </a:spcBef>
              <a:spcAft>
                <a:spcPts val="0"/>
              </a:spcAft>
              <a:buClr>
                <a:schemeClr val="dk1"/>
              </a:buClr>
              <a:buSzPct val="100000"/>
              <a:buChar char="•"/>
            </a:pPr>
            <a:r>
              <a:rPr lang="en-US">
                <a:latin typeface="Times New Roman"/>
                <a:ea typeface="Times New Roman"/>
                <a:cs typeface="Times New Roman"/>
                <a:sym typeface="Times New Roman"/>
              </a:rPr>
              <a:t>The choice of model depends on the specific characteristics of the data and the problem being addressed. For example, decision trees are useful for interpreting the decision-making process, while support vector machines are effective for handling high-dimensional data.</a:t>
            </a:r>
            <a:endParaRPr>
              <a:latin typeface="Times New Roman"/>
              <a:ea typeface="Times New Roman"/>
              <a:cs typeface="Times New Roman"/>
              <a:sym typeface="Times New Roman"/>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2023-09-30T09:04:45Z</dcterms:created>
  <dc:creator>ECELAB17</dc:creator>
</cp:coreProperties>
</file>