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9" d="100"/>
          <a:sy n="89" d="100"/>
        </p:scale>
        <p:origin x="12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A328C6F7-BABA-4497-B662-50D9273A64BD}" type="datetimeFigureOut">
              <a:rPr lang="en-IN" smtClean="0"/>
              <a:t>26-10-2023</a:t>
            </a:fld>
            <a:endParaRPr lang="en-IN"/>
          </a:p>
        </p:txBody>
      </p:sp>
      <p:sp>
        <p:nvSpPr>
          <p:cNvPr id="1048680" name="Slide Image Placeholder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lang="en-IN"/>
          </a:p>
        </p:txBody>
      </p:sp>
      <p:sp>
        <p:nvSpPr>
          <p:cNvPr id="10486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4A06C68-AB0D-4096-A98A-859CA12A6D2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A4A06C68-AB0D-4096-A98A-859CA12A6D24}" type="slidenum">
              <a:rPr lang="en-IN" smtClean="0"/>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48C5E2C3-2AAE-4A05-9BB2-4B2423485C4E}" type="datetimeFigureOut">
              <a:rPr lang="en-US" smtClean="0"/>
              <a:t>10/26/2023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p>
        </p:txBody>
      </p:sp>
      <p:sp>
        <p:nvSpPr>
          <p:cNvPr id="10486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3"/>
          <p:cNvSpPr>
            <a:spLocks noGrp="1"/>
          </p:cNvSpPr>
          <p:nvPr>
            <p:ph type="dt" sz="half" idx="10"/>
          </p:nvPr>
        </p:nvSpPr>
        <p:spPr/>
        <p:txBody>
          <a:bodyPr/>
          <a:p>
            <a:fld id="{48C5E2C3-2AAE-4A05-9BB2-4B2423485C4E}" type="datetimeFigureOut">
              <a:rPr lang="en-US" smtClean="0"/>
              <a:t>10/26/2023</a:t>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37"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38"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48C5E2C3-2AAE-4A05-9BB2-4B2423485C4E}" type="datetimeFigureOut">
              <a:rPr lang="en-US" smtClean="0"/>
              <a:t>10/26/2023</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p>
            <a:fld id="{48C5E2C3-2AAE-4A05-9BB2-4B2423485C4E}" type="datetimeFigureOut">
              <a:rPr lang="en-US" smtClean="0"/>
              <a:t>10/26/2023</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53"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5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48C5E2C3-2AAE-4A05-9BB2-4B2423485C4E}" type="datetimeFigureOut">
              <a:rPr lang="en-US" smtClean="0"/>
              <a:t>10/26/2023</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p>
        </p:txBody>
      </p:sp>
      <p:sp>
        <p:nvSpPr>
          <p:cNvPr id="104865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48C5E2C3-2AAE-4A05-9BB2-4B2423485C4E}" type="datetimeFigureOut">
              <a:rPr lang="en-US" smtClean="0"/>
              <a:t>10/26/2023</a:t>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48C5E2C3-2AAE-4A05-9BB2-4B2423485C4E}" type="datetimeFigureOut">
              <a:rPr lang="en-US" smtClean="0"/>
              <a:t>10/26/2023</a:t>
            </a:fld>
            <a:endParaRPr lang="en-US"/>
          </a:p>
        </p:txBody>
      </p:sp>
      <p:sp>
        <p:nvSpPr>
          <p:cNvPr id="1048670" name="Footer Placeholder 7"/>
          <p:cNvSpPr>
            <a:spLocks noGrp="1"/>
          </p:cNvSpPr>
          <p:nvPr>
            <p:ph type="ftr" sz="quarter" idx="11"/>
          </p:nvPr>
        </p:nvSpPr>
        <p:spPr/>
        <p:txBody>
          <a:bodyPr/>
          <a:p>
            <a:endParaRPr lang="en-US"/>
          </a:p>
        </p:txBody>
      </p:sp>
      <p:sp>
        <p:nvSpPr>
          <p:cNvPr id="1048671" name="Slide Number Placeholder 8"/>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p>
        </p:txBody>
      </p:sp>
      <p:sp>
        <p:nvSpPr>
          <p:cNvPr id="1048634" name="Date Placeholder 2"/>
          <p:cNvSpPr>
            <a:spLocks noGrp="1"/>
          </p:cNvSpPr>
          <p:nvPr>
            <p:ph type="dt" sz="half" idx="10"/>
          </p:nvPr>
        </p:nvSpPr>
        <p:spPr/>
        <p:txBody>
          <a:bodyPr/>
          <a:p>
            <a:fld id="{48C5E2C3-2AAE-4A05-9BB2-4B2423485C4E}" type="datetimeFigureOut">
              <a:rPr lang="en-US" smtClean="0"/>
              <a:t>10/26/2023</a:t>
            </a:fld>
            <a:endParaRPr lang="en-US"/>
          </a:p>
        </p:txBody>
      </p:sp>
      <p:sp>
        <p:nvSpPr>
          <p:cNvPr id="1048635" name="Footer Placeholder 3"/>
          <p:cNvSpPr>
            <a:spLocks noGrp="1"/>
          </p:cNvSpPr>
          <p:nvPr>
            <p:ph type="ftr" sz="quarter" idx="11"/>
          </p:nvPr>
        </p:nvSpPr>
        <p:spPr/>
        <p:txBody>
          <a:bodyPr/>
          <a:p>
            <a:endParaRPr lang="en-US"/>
          </a:p>
        </p:txBody>
      </p:sp>
      <p:sp>
        <p:nvSpPr>
          <p:cNvPr id="1048636" name="Slide Number Placeholder 4"/>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16" name="Date Placeholder 1"/>
          <p:cNvSpPr>
            <a:spLocks noGrp="1"/>
          </p:cNvSpPr>
          <p:nvPr>
            <p:ph type="dt" sz="half" idx="10"/>
          </p:nvPr>
        </p:nvSpPr>
        <p:spPr/>
        <p:txBody>
          <a:bodyPr/>
          <a:p>
            <a:fld id="{48C5E2C3-2AAE-4A05-9BB2-4B2423485C4E}" type="datetimeFigureOut">
              <a:rPr lang="en-US" smtClean="0"/>
              <a:t>10/26/2023</a:t>
            </a:fld>
            <a:endParaRPr lang="en-US"/>
          </a:p>
        </p:txBody>
      </p:sp>
      <p:sp>
        <p:nvSpPr>
          <p:cNvPr id="1048617" name="Footer Placeholder 2"/>
          <p:cNvSpPr>
            <a:spLocks noGrp="1"/>
          </p:cNvSpPr>
          <p:nvPr>
            <p:ph type="ftr" sz="quarter" idx="11"/>
          </p:nvPr>
        </p:nvSpPr>
        <p:spPr/>
        <p:txBody>
          <a:bodyPr/>
          <a:p>
            <a:endParaRPr lang="en-US"/>
          </a:p>
        </p:txBody>
      </p:sp>
      <p:sp>
        <p:nvSpPr>
          <p:cNvPr id="1048618" name="Slide Number Placeholder 3"/>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72"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67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5" name="Date Placeholder 4"/>
          <p:cNvSpPr>
            <a:spLocks noGrp="1"/>
          </p:cNvSpPr>
          <p:nvPr>
            <p:ph type="dt" sz="half" idx="10"/>
          </p:nvPr>
        </p:nvSpPr>
        <p:spPr/>
        <p:txBody>
          <a:bodyPr/>
          <a:p>
            <a:fld id="{48C5E2C3-2AAE-4A05-9BB2-4B2423485C4E}" type="datetimeFigureOut">
              <a:rPr lang="en-US" smtClean="0"/>
              <a:t>10/26/2023</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4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4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p>
            <a:fld id="{48C5E2C3-2AAE-4A05-9BB2-4B2423485C4E}" type="datetimeFigureOut">
              <a:rPr lang="en-US" smtClean="0"/>
              <a:t>10/26/2023</a:t>
            </a:fld>
            <a:endParaRPr lang="en-US"/>
          </a:p>
        </p:txBody>
      </p:sp>
      <p:sp>
        <p:nvSpPr>
          <p:cNvPr id="1048646" name="Footer Placeholder 5"/>
          <p:cNvSpPr>
            <a:spLocks noGrp="1"/>
          </p:cNvSpPr>
          <p:nvPr>
            <p:ph type="ftr" sz="quarter" idx="11"/>
          </p:nvPr>
        </p:nvSpPr>
        <p:spPr/>
        <p:txBody>
          <a:bodyPr/>
          <a:p>
            <a:endParaRPr lang="en-US"/>
          </a:p>
        </p:txBody>
      </p:sp>
      <p:sp>
        <p:nvSpPr>
          <p:cNvPr id="1048647" name="Slide Number Placeholder 6"/>
          <p:cNvSpPr>
            <a:spLocks noGrp="1"/>
          </p:cNvSpPr>
          <p:nvPr>
            <p:ph type="sldNum" sz="quarter" idx="12"/>
          </p:nvPr>
        </p:nvSpPr>
        <p:spPr/>
        <p:txBody>
          <a:bodyPr/>
          <a:p>
            <a:fld id="{0FC9DFDD-60BA-4AE2-A7BF-3494F0174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48C5E2C3-2AAE-4A05-9BB2-4B2423485C4E}" type="datetimeFigureOut">
              <a:rPr lang="en-US" smtClean="0"/>
              <a:t>10/26/2023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0FC9DFDD-60BA-4AE2-A7BF-3494F0174DA2}"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0" y="2166131"/>
            <a:ext cx="8280920" cy="1470025"/>
          </a:xfrm>
        </p:spPr>
        <p:txBody>
          <a:bodyPr/>
          <a:p>
            <a:r>
              <a:rPr b="1" dirty="0" lang="en-US">
                <a:latin typeface="Times New Roman" pitchFamily="18" charset="0"/>
                <a:cs typeface="Times New Roman" pitchFamily="18" charset="0"/>
              </a:rPr>
              <a:t>EARTHQUAKE PREDICTION</a:t>
            </a:r>
            <a:r>
              <a:rPr b="1" dirty="0" lang="en-US">
                <a:latin typeface="Times New Roman" pitchFamily="18" charset="0"/>
                <a:cs typeface="Times New Roman" pitchFamily="18" charset="0"/>
              </a:rPr>
              <a:t> </a:t>
            </a:r>
            <a:r>
              <a:rPr b="1" dirty="0" lang="en-US">
                <a:latin typeface="Times New Roman" pitchFamily="18" charset="0"/>
                <a:cs typeface="Times New Roman" pitchFamily="18" charset="0"/>
              </a:rPr>
              <a:t>M</a:t>
            </a:r>
            <a:r>
              <a:rPr b="1" dirty="0" lang="en-US">
                <a:latin typeface="Times New Roman" pitchFamily="18" charset="0"/>
                <a:cs typeface="Times New Roman" pitchFamily="18" charset="0"/>
              </a:rPr>
              <a:t>O</a:t>
            </a:r>
            <a:r>
              <a:rPr b="1" dirty="0" lang="en-US">
                <a:latin typeface="Times New Roman" pitchFamily="18" charset="0"/>
                <a:cs typeface="Times New Roman" pitchFamily="18" charset="0"/>
              </a:rPr>
              <a:t>D</a:t>
            </a:r>
            <a:r>
              <a:rPr b="1" dirty="0" lang="en-US">
                <a:latin typeface="Times New Roman" pitchFamily="18" charset="0"/>
                <a:cs typeface="Times New Roman" pitchFamily="18" charset="0"/>
              </a:rPr>
              <a:t>E</a:t>
            </a:r>
            <a:r>
              <a:rPr b="1" dirty="0" lang="en-US">
                <a:latin typeface="Times New Roman" pitchFamily="18" charset="0"/>
                <a:cs typeface="Times New Roman" pitchFamily="18" charset="0"/>
              </a:rPr>
              <a:t>L</a:t>
            </a:r>
            <a:r>
              <a:rPr b="1" dirty="0" lang="en-US">
                <a:latin typeface="Times New Roman" pitchFamily="18" charset="0"/>
                <a:cs typeface="Times New Roman" pitchFamily="18" charset="0"/>
              </a:rPr>
              <a:t> </a:t>
            </a:r>
            <a:r>
              <a:rPr b="1" dirty="0" lang="en-US">
                <a:latin typeface="Times New Roman" pitchFamily="18" charset="0"/>
                <a:cs typeface="Times New Roman" pitchFamily="18" charset="0"/>
              </a:rPr>
              <a:t>U</a:t>
            </a:r>
            <a:r>
              <a:rPr b="1" dirty="0" lang="en-US">
                <a:latin typeface="Times New Roman" pitchFamily="18" charset="0"/>
                <a:cs typeface="Times New Roman" pitchFamily="18" charset="0"/>
              </a:rPr>
              <a:t>S</a:t>
            </a:r>
            <a:r>
              <a:rPr b="1" dirty="0" lang="en-US">
                <a:latin typeface="Times New Roman" pitchFamily="18" charset="0"/>
                <a:cs typeface="Times New Roman" pitchFamily="18" charset="0"/>
              </a:rPr>
              <a:t>I</a:t>
            </a:r>
            <a:r>
              <a:rPr b="1" dirty="0" lang="en-US">
                <a:latin typeface="Times New Roman" pitchFamily="18" charset="0"/>
                <a:cs typeface="Times New Roman" pitchFamily="18" charset="0"/>
              </a:rPr>
              <a:t>N</a:t>
            </a:r>
            <a:r>
              <a:rPr b="1" dirty="0" lang="en-US">
                <a:latin typeface="Times New Roman" pitchFamily="18" charset="0"/>
                <a:cs typeface="Times New Roman" pitchFamily="18" charset="0"/>
              </a:rPr>
              <a:t>G</a:t>
            </a:r>
            <a:r>
              <a:rPr b="1" dirty="0" lang="en-US">
                <a:latin typeface="Times New Roman" pitchFamily="18" charset="0"/>
                <a:cs typeface="Times New Roman" pitchFamily="18" charset="0"/>
              </a:rPr>
              <a:t> </a:t>
            </a:r>
            <a:r>
              <a:rPr b="1" dirty="0" lang="en-US">
                <a:latin typeface="Times New Roman" pitchFamily="18" charset="0"/>
                <a:cs typeface="Times New Roman" pitchFamily="18" charset="0"/>
              </a:rPr>
              <a:t>PYTHON </a:t>
            </a:r>
            <a:endParaRPr altLang="en-US" lang="zh-CN"/>
          </a:p>
        </p:txBody>
      </p:sp>
      <p:sp>
        <p:nvSpPr>
          <p:cNvPr id="1048587" name="Subtitle 2"/>
          <p:cNvSpPr>
            <a:spLocks noGrp="1"/>
          </p:cNvSpPr>
          <p:nvPr>
            <p:ph type="subTitle" idx="1"/>
          </p:nvPr>
        </p:nvSpPr>
        <p:spPr>
          <a:xfrm>
            <a:off x="652155" y="3401496"/>
            <a:ext cx="7894076" cy="3395792"/>
          </a:xfrm>
        </p:spPr>
        <p:txBody>
          <a:bodyPr/>
          <a:p>
            <a:endParaRPr b="1" dirty="0" sz="2800" lang="en-US">
              <a:latin typeface="Times New Roman" pitchFamily="18" charset="0"/>
              <a:cs typeface="Times New Roman" pitchFamily="18" charset="0"/>
            </a:endParaRPr>
          </a:p>
          <a:p>
            <a:endParaRPr dirty="0" lang="en-US"/>
          </a:p>
        </p:txBody>
      </p:sp>
      <p:pic>
        <p:nvPicPr>
          <p:cNvPr id="2097152" name="Picture 3" descr="logo.png"/>
          <p:cNvPicPr>
            <a:picLocks noChangeAspect="1"/>
          </p:cNvPicPr>
          <p:nvPr/>
        </p:nvPicPr>
        <p:blipFill>
          <a:blip xmlns:r="http://schemas.openxmlformats.org/officeDocument/2006/relationships" r:embed="rId1" cstate="print"/>
          <a:stretch>
            <a:fillRect/>
          </a:stretch>
        </p:blipFill>
        <p:spPr>
          <a:xfrm>
            <a:off x="395536" y="332656"/>
            <a:ext cx="8352928" cy="1053968"/>
          </a:xfrm>
          <a:prstGeom prst="rect"/>
        </p:spPr>
      </p:pic>
      <p:sp>
        <p:nvSpPr>
          <p:cNvPr id="1048588" name="TextBox 4"/>
          <p:cNvSpPr txBox="1"/>
          <p:nvPr/>
        </p:nvSpPr>
        <p:spPr>
          <a:xfrm>
            <a:off x="467544" y="1628800"/>
            <a:ext cx="9144000" cy="369332"/>
          </a:xfrm>
          <a:prstGeom prst="rect"/>
          <a:noFill/>
        </p:spPr>
        <p:txBody>
          <a:bodyPr rtlCol="0" wrap="square">
            <a:spAutoFit/>
          </a:bodyPr>
          <a:p>
            <a:r>
              <a:rPr b="1" dirty="0" lang="en-US">
                <a:latin typeface="Times New Roman" pitchFamily="18" charset="0"/>
                <a:cs typeface="Times New Roman" pitchFamily="18" charset="0"/>
              </a:rPr>
              <a:t>DEPARTMENT OF ELECTRONICS AND COMMUNICATION ENGINEERING</a:t>
            </a:r>
          </a:p>
        </p:txBody>
      </p:sp>
      <p:sp>
        <p:nvSpPr>
          <p:cNvPr id="1048589" name="TextBox 5"/>
          <p:cNvSpPr txBox="1"/>
          <p:nvPr/>
        </p:nvSpPr>
        <p:spPr>
          <a:xfrm>
            <a:off x="460544" y="3926402"/>
            <a:ext cx="8683456" cy="2225040"/>
          </a:xfrm>
          <a:prstGeom prst="rect"/>
          <a:noFill/>
        </p:spPr>
        <p:txBody>
          <a:bodyPr rtlCol="0" wrap="square">
            <a:spAutoFit/>
          </a:bodyPr>
          <a:p>
            <a:r>
              <a:rPr dirty="0" sz="2400" lang="en-US">
                <a:latin typeface="Times New Roman" pitchFamily="18" charset="0"/>
                <a:cs typeface="Times New Roman" pitchFamily="18" charset="0"/>
              </a:rPr>
              <a:t>           SARAVANA P(113321106086)</a:t>
            </a:r>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            SARATH KUMAR M(113321106085)</a:t>
            </a:r>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            YEKOLLA KESAVA (11332106118)</a:t>
            </a:r>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V</a:t>
            </a:r>
            <a:r>
              <a:rPr dirty="0" sz="2400" lang="en-US">
                <a:latin typeface="Times New Roman" pitchFamily="18" charset="0"/>
                <a:cs typeface="Times New Roman" pitchFamily="18" charset="0"/>
              </a:rPr>
              <a:t>E</a:t>
            </a:r>
            <a:r>
              <a:rPr dirty="0" sz="2400" lang="en-US">
                <a:latin typeface="Times New Roman" pitchFamily="18" charset="0"/>
                <a:cs typeface="Times New Roman" pitchFamily="18" charset="0"/>
              </a:rPr>
              <a:t>M</a:t>
            </a:r>
            <a:r>
              <a:rPr dirty="0" sz="2400" lang="en-US">
                <a:latin typeface="Times New Roman" pitchFamily="18" charset="0"/>
                <a:cs typeface="Times New Roman" pitchFamily="18" charset="0"/>
              </a:rPr>
              <a:t>URU VINAY KUMAR REDDY(113321106</a:t>
            </a:r>
            <a:r>
              <a:rPr dirty="0" sz="2400" lang="en-US">
                <a:latin typeface="Times New Roman" pitchFamily="18" charset="0"/>
                <a:cs typeface="Times New Roman" pitchFamily="18" charset="0"/>
              </a:rPr>
              <a:t>1</a:t>
            </a:r>
            <a:r>
              <a:rPr dirty="0" sz="2400" lang="en-US">
                <a:latin typeface="Times New Roman" pitchFamily="18" charset="0"/>
                <a:cs typeface="Times New Roman" pitchFamily="18" charset="0"/>
              </a:rPr>
              <a:t>1</a:t>
            </a:r>
            <a:r>
              <a:rPr dirty="0" sz="2400" lang="en-US">
                <a:latin typeface="Times New Roman" pitchFamily="18" charset="0"/>
                <a:cs typeface="Times New Roman" pitchFamily="18" charset="0"/>
              </a:rPr>
              <a:t>3</a:t>
            </a:r>
            <a:r>
              <a:rPr dirty="0" sz="2400" lang="en-US">
                <a:latin typeface="Times New Roman" pitchFamily="18" charset="0"/>
                <a:cs typeface="Times New Roman" pitchFamily="18" charset="0"/>
              </a:rPr>
              <a:t>)</a:t>
            </a:r>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PULA GNANA CHAITANYA(113321106071)</a:t>
            </a:r>
            <a:endParaRPr dirty="0" sz="2400"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1"/>
          <p:cNvSpPr>
            <a:spLocks noGrp="1"/>
          </p:cNvSpPr>
          <p:nvPr>
            <p:ph type="title"/>
          </p:nvPr>
        </p:nvSpPr>
        <p:spPr/>
        <p:txBody>
          <a:bodyPr/>
          <a:p>
            <a:r>
              <a:rPr b="1" dirty="0" lang="en-US">
                <a:latin typeface="Times New Roman"/>
                <a:ea typeface="+mj-lt"/>
                <a:cs typeface="+mj-lt"/>
              </a:rPr>
              <a:t>Model Evaluation</a:t>
            </a:r>
            <a:endParaRPr b="1" lang="en-US">
              <a:latin typeface="Times New Roman"/>
              <a:cs typeface="Times New Roman"/>
            </a:endParaRPr>
          </a:p>
        </p:txBody>
      </p:sp>
      <p:sp>
        <p:nvSpPr>
          <p:cNvPr id="1048611" name="Content Placeholder 2"/>
          <p:cNvSpPr>
            <a:spLocks noGrp="1"/>
          </p:cNvSpPr>
          <p:nvPr>
            <p:ph idx="1"/>
          </p:nvPr>
        </p:nvSpPr>
        <p:spPr/>
        <p:txBody>
          <a:bodyPr anchor="t" bIns="45720" lIns="91440" rIns="91440" rtlCol="0" tIns="45720" vert="horz">
            <a:normAutofit fontScale="75000" lnSpcReduction="20000"/>
          </a:bodyPr>
          <a:p>
            <a:r>
              <a:rPr dirty="0" lang="en-US">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dirty="0" lang="en-US">
              <a:latin typeface="Times New Roman"/>
              <a:ea typeface="Calibri"/>
              <a:cs typeface="Calibri"/>
            </a:endParaRPr>
          </a:p>
          <a:p>
            <a:r>
              <a:rPr dirty="0" lang="en-US">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dirty="0" lang="en-US">
              <a:latin typeface="Times New Roman"/>
              <a:cs typeface="Times New Roman"/>
            </a:endParaRPr>
          </a:p>
          <a:p>
            <a:endParaRPr dirty="0" lang="en-US">
              <a:latin typeface="Times New Roman"/>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Title 1"/>
          <p:cNvSpPr>
            <a:spLocks noGrp="1"/>
          </p:cNvSpPr>
          <p:nvPr>
            <p:ph type="title"/>
          </p:nvPr>
        </p:nvSpPr>
        <p:spPr/>
        <p:txBody>
          <a:bodyPr/>
          <a:p>
            <a:r>
              <a:rPr b="1" dirty="0" lang="en-US">
                <a:latin typeface="Times New Roman"/>
                <a:ea typeface="+mj-lt"/>
                <a:cs typeface="+mj-lt"/>
              </a:rPr>
              <a:t>Model Interpretation</a:t>
            </a:r>
            <a:endParaRPr b="1" lang="en-US">
              <a:latin typeface="Times New Roman"/>
              <a:ea typeface="Calibri"/>
              <a:cs typeface="Calibri"/>
            </a:endParaRPr>
          </a:p>
        </p:txBody>
      </p:sp>
      <p:sp>
        <p:nvSpPr>
          <p:cNvPr id="1048613" name="Content Placeholder 2"/>
          <p:cNvSpPr>
            <a:spLocks noGrp="1"/>
          </p:cNvSpPr>
          <p:nvPr>
            <p:ph idx="1"/>
          </p:nvPr>
        </p:nvSpPr>
        <p:spPr>
          <a:xfrm>
            <a:off x="457200" y="1600200"/>
            <a:ext cx="8229600" cy="4841648"/>
          </a:xfrm>
        </p:spPr>
        <p:txBody>
          <a:bodyPr anchor="t" bIns="45720" lIns="91440" rIns="91440" rtlCol="0" tIns="45720" vert="horz">
            <a:normAutofit fontScale="93750" lnSpcReduction="20000"/>
          </a:bodyPr>
          <a:p>
            <a:r>
              <a:rPr dirty="0" lang="en-US">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dirty="0" lang="en-US">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Title 1"/>
          <p:cNvSpPr>
            <a:spLocks noGrp="1"/>
          </p:cNvSpPr>
          <p:nvPr>
            <p:ph type="title"/>
          </p:nvPr>
        </p:nvSpPr>
        <p:spPr/>
        <p:txBody>
          <a:bodyPr/>
          <a:p>
            <a:r>
              <a:rPr b="1" dirty="0" lang="en-US">
                <a:latin typeface="Times New Roman"/>
                <a:ea typeface="+mj-lt"/>
                <a:cs typeface="+mj-lt"/>
              </a:rPr>
              <a:t>Real-world Applications</a:t>
            </a:r>
            <a:endParaRPr b="1" dirty="0" lang="en-US">
              <a:latin typeface="Times New Roman"/>
              <a:cs typeface="Times New Roman"/>
            </a:endParaRPr>
          </a:p>
        </p:txBody>
      </p:sp>
      <p:sp>
        <p:nvSpPr>
          <p:cNvPr id="1048615" name="Content Placeholder 2"/>
          <p:cNvSpPr>
            <a:spLocks noGrp="1"/>
          </p:cNvSpPr>
          <p:nvPr>
            <p:ph idx="1"/>
          </p:nvPr>
        </p:nvSpPr>
        <p:spPr/>
        <p:txBody>
          <a:bodyPr anchor="t" bIns="45720" lIns="91440" rIns="91440" rtlCol="0" tIns="45720" vert="horz">
            <a:normAutofit fontScale="81250" lnSpcReduction="20000"/>
          </a:bodyPr>
          <a:p>
            <a:pPr indent="0" marL="0">
              <a:buNone/>
            </a:pPr>
            <a:r>
              <a:rPr dirty="0" lang="en-US">
                <a:latin typeface="Times New Roman"/>
                <a:ea typeface="+mn-lt"/>
                <a:cs typeface="+mn-lt"/>
              </a:rPr>
              <a:t>The ability to predict earthquakes has many potential real-world applications. Some of these include:</a:t>
            </a:r>
            <a:endParaRPr dirty="0" lang="en-US">
              <a:latin typeface="Times New Roman"/>
              <a:ea typeface="Calibri"/>
              <a:cs typeface="Calibri"/>
            </a:endParaRPr>
          </a:p>
          <a:p>
            <a:r>
              <a:rPr dirty="0" lang="en-US">
                <a:latin typeface="Times New Roman"/>
                <a:ea typeface="+mn-lt"/>
                <a:cs typeface="+mn-lt"/>
              </a:rPr>
              <a:t>Early warning systems to alert people in earthquake-prone areas, potentially saving lives and reducing damage.</a:t>
            </a:r>
            <a:endParaRPr dirty="0" lang="en-US">
              <a:latin typeface="Times New Roman"/>
              <a:cs typeface="Times New Roman"/>
            </a:endParaRPr>
          </a:p>
          <a:p>
            <a:r>
              <a:rPr dirty="0" lang="en-US">
                <a:latin typeface="Times New Roman"/>
                <a:ea typeface="+mn-lt"/>
                <a:cs typeface="+mn-lt"/>
              </a:rPr>
              <a:t>Improved building codes and construction practices to better withstand earthquakes.</a:t>
            </a:r>
            <a:endParaRPr dirty="0" lang="en-US">
              <a:latin typeface="Times New Roman"/>
              <a:cs typeface="Times New Roman"/>
            </a:endParaRPr>
          </a:p>
          <a:p>
            <a:r>
              <a:rPr dirty="0" lang="en-US">
                <a:latin typeface="Times New Roman"/>
                <a:ea typeface="+mn-lt"/>
                <a:cs typeface="+mn-lt"/>
              </a:rPr>
              <a:t>Better infrastructure planning to avoid building critical structures like hospitals and schools in high-risk areas.</a:t>
            </a:r>
            <a:endParaRPr dirty="0" lang="en-US">
              <a:latin typeface="Times New Roman"/>
              <a:cs typeface="Times New Roman"/>
            </a:endParaRPr>
          </a:p>
          <a:p>
            <a:r>
              <a:rPr dirty="0" lang="en-US">
                <a:latin typeface="Times New Roman"/>
                <a:ea typeface="+mn-lt"/>
                <a:cs typeface="+mn-lt"/>
              </a:rPr>
              <a:t>Improved insurance policies and risk management strategies for individuals and businesses in earthquake-prone regions.</a:t>
            </a:r>
            <a:endParaRPr dirty="0" lang="en-US">
              <a:latin typeface="Times New Roman"/>
              <a:cs typeface="Times New Roman"/>
            </a:endParaRPr>
          </a:p>
          <a:p>
            <a:endParaRPr dirty="0" lang="en-US">
              <a:latin typeface="Times New Roman"/>
              <a:ea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extBox 2"/>
          <p:cNvSpPr txBox="1"/>
          <p:nvPr/>
        </p:nvSpPr>
        <p:spPr>
          <a:xfrm>
            <a:off x="467544" y="404664"/>
            <a:ext cx="8424936" cy="769441"/>
          </a:xfrm>
          <a:prstGeom prst="rect"/>
          <a:noFill/>
        </p:spPr>
        <p:txBody>
          <a:bodyPr rtlCol="0" wrap="square">
            <a:spAutoFit/>
          </a:bodyPr>
          <a:p>
            <a:pPr algn="ctr"/>
            <a:r>
              <a:rPr dirty="0" sz="4400" i="0" lang="en-IN">
                <a:effectLst/>
                <a:latin typeface="Times New Roman" panose="02020603050405020304" pitchFamily="18" charset="0"/>
                <a:cs typeface="Times New Roman" panose="02020603050405020304" pitchFamily="18" charset="0"/>
              </a:rPr>
              <a:t>Exploratory Data Analysis (EDA)</a:t>
            </a:r>
            <a:endParaRPr dirty="0" sz="4400" lang="en-IN">
              <a:latin typeface="Times New Roman" panose="02020603050405020304" pitchFamily="18" charset="0"/>
              <a:cs typeface="Times New Roman" panose="02020603050405020304" pitchFamily="18" charset="0"/>
            </a:endParaRPr>
          </a:p>
        </p:txBody>
      </p:sp>
      <p:sp>
        <p:nvSpPr>
          <p:cNvPr id="1048620" name="TextBox 3"/>
          <p:cNvSpPr txBox="1"/>
          <p:nvPr/>
        </p:nvSpPr>
        <p:spPr>
          <a:xfrm>
            <a:off x="179512" y="1174105"/>
            <a:ext cx="8784976" cy="2529841"/>
          </a:xfrm>
          <a:prstGeom prst="rect"/>
          <a:noFill/>
        </p:spPr>
        <p:txBody>
          <a:bodyPr rtlCol="0" wrap="square">
            <a:spAutoFit/>
          </a:bodyPr>
          <a:p>
            <a:pPr indent="-457200" marL="457200">
              <a:buFont typeface="Arial" panose="020B0604020202020204" pitchFamily="34" charset="0"/>
              <a:buChar char="•"/>
            </a:pPr>
            <a:r>
              <a:rPr dirty="0" sz="2700" lang="en-US"/>
              <a:t>Visualize the data to gain insights. Create plots and graphs to observe patterns and trends.</a:t>
            </a:r>
          </a:p>
          <a:p>
            <a:pPr indent="-457200" marL="457200">
              <a:buFont typeface="Arial" panose="020B0604020202020204" pitchFamily="34" charset="0"/>
              <a:buChar char="•"/>
            </a:pPr>
            <a:r>
              <a:rPr dirty="0" sz="2700" lang="en-US"/>
              <a:t>Calculate summary statistics for key features like earthquake magnitudes, depths, and locations.</a:t>
            </a:r>
          </a:p>
          <a:p>
            <a:pPr indent="-457200" marL="457200">
              <a:buFont typeface="Arial" panose="020B0604020202020204" pitchFamily="34" charset="0"/>
              <a:buChar char="•"/>
            </a:pPr>
            <a:r>
              <a:rPr dirty="0" sz="2700" lang="en-US"/>
              <a:t>Analyze the spatial and temporal distribution of earthquakes.</a:t>
            </a:r>
            <a:endParaRPr dirty="0" sz="2700" lang="en-IN"/>
          </a:p>
        </p:txBody>
      </p:sp>
      <p:sp>
        <p:nvSpPr>
          <p:cNvPr id="1048621" name="TextBox 5"/>
          <p:cNvSpPr txBox="1"/>
          <p:nvPr/>
        </p:nvSpPr>
        <p:spPr>
          <a:xfrm>
            <a:off x="1295636" y="3933056"/>
            <a:ext cx="6768752" cy="769441"/>
          </a:xfrm>
          <a:prstGeom prst="rect"/>
          <a:noFill/>
        </p:spPr>
        <p:txBody>
          <a:bodyPr rtlCol="0" wrap="square">
            <a:spAutoFit/>
          </a:bodyPr>
          <a:p>
            <a:pPr algn="ctr"/>
            <a:r>
              <a:rPr dirty="0" sz="4400" i="0" lang="en-IN">
                <a:effectLst/>
                <a:latin typeface="Times New Roman" panose="02020603050405020304" pitchFamily="18" charset="0"/>
                <a:cs typeface="Times New Roman" panose="02020603050405020304" pitchFamily="18" charset="0"/>
              </a:rPr>
              <a:t>Feature</a:t>
            </a:r>
            <a:r>
              <a:rPr dirty="0" i="0" lang="en-IN">
                <a:effectLst/>
                <a:latin typeface="Söhne"/>
              </a:rPr>
              <a:t> </a:t>
            </a:r>
            <a:r>
              <a:rPr dirty="0" sz="4400" i="0" lang="en-IN">
                <a:effectLst/>
                <a:latin typeface="Times New Roman" panose="02020603050405020304" pitchFamily="18" charset="0"/>
                <a:cs typeface="Times New Roman" panose="02020603050405020304" pitchFamily="18" charset="0"/>
              </a:rPr>
              <a:t>Engineering</a:t>
            </a:r>
            <a:endParaRPr dirty="0" sz="4400" lang="en-IN">
              <a:latin typeface="Times New Roman" panose="02020603050405020304" pitchFamily="18" charset="0"/>
              <a:cs typeface="Times New Roman" panose="02020603050405020304" pitchFamily="18" charset="0"/>
            </a:endParaRPr>
          </a:p>
        </p:txBody>
      </p:sp>
      <p:sp>
        <p:nvSpPr>
          <p:cNvPr id="1048622" name="TextBox 6"/>
          <p:cNvSpPr txBox="1"/>
          <p:nvPr/>
        </p:nvSpPr>
        <p:spPr>
          <a:xfrm>
            <a:off x="178972" y="4876125"/>
            <a:ext cx="8713507" cy="1717040"/>
          </a:xfrm>
          <a:prstGeom prst="rect"/>
          <a:noFill/>
        </p:spPr>
        <p:txBody>
          <a:bodyPr rtlCol="0" wrap="square">
            <a:spAutoFit/>
          </a:bodyPr>
          <a:p>
            <a:pPr indent="-457200" marL="457200">
              <a:buFont typeface="Arial" panose="020B0604020202020204" pitchFamily="34" charset="0"/>
              <a:buChar char="•"/>
            </a:pPr>
            <a:r>
              <a:rPr b="0" dirty="0" sz="2700" i="0" lang="en-US">
                <a:solidFill>
                  <a:srgbClr val="374151"/>
                </a:solidFill>
                <a:effectLst/>
                <a:latin typeface="Times New Roman" panose="02020603050405020304" pitchFamily="18" charset="0"/>
                <a:cs typeface="Times New Roman" panose="02020603050405020304" pitchFamily="18" charset="0"/>
              </a:rPr>
              <a:t>Extract relevant features or create new ones that might be useful for earthquake prediction. For example, you might create features related to historical earthquake patterns in a given region.</a:t>
            </a:r>
            <a:endParaRPr dirty="0" sz="27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3" name="TextBox 2"/>
          <p:cNvSpPr txBox="1"/>
          <p:nvPr/>
        </p:nvSpPr>
        <p:spPr>
          <a:xfrm>
            <a:off x="681487" y="62915"/>
            <a:ext cx="7706937" cy="1412240"/>
          </a:xfrm>
          <a:prstGeom prst="rect"/>
          <a:noFill/>
        </p:spPr>
        <p:txBody>
          <a:bodyPr rtlCol="0" wrap="square">
            <a:spAutoFit/>
          </a:bodyPr>
          <a:p>
            <a:pPr algn="ctr"/>
            <a:r>
              <a:rPr b="1" dirty="0" sz="4400" i="0" lang="en-US">
                <a:effectLst/>
                <a:latin typeface="Times New Roman" panose="02020603050405020304" pitchFamily="18" charset="0"/>
                <a:cs typeface="Times New Roman" panose="02020603050405020304" pitchFamily="18" charset="0"/>
              </a:rPr>
              <a:t>Select</a:t>
            </a:r>
            <a:r>
              <a:rPr b="1" dirty="0" i="0" lang="en-US">
                <a:effectLst/>
                <a:latin typeface="Söhne"/>
              </a:rPr>
              <a:t> </a:t>
            </a:r>
            <a:r>
              <a:rPr b="1" dirty="0" sz="4400" i="0" lang="en-US">
                <a:effectLst/>
                <a:latin typeface="Times New Roman" panose="02020603050405020304" pitchFamily="18" charset="0"/>
                <a:cs typeface="Times New Roman" panose="02020603050405020304" pitchFamily="18" charset="0"/>
              </a:rPr>
              <a:t>a Machine Learning Algorithm</a:t>
            </a:r>
            <a:endParaRPr dirty="0" sz="4400" lang="en-IN">
              <a:latin typeface="Times New Roman" panose="02020603050405020304" pitchFamily="18" charset="0"/>
              <a:cs typeface="Times New Roman" panose="02020603050405020304" pitchFamily="18" charset="0"/>
            </a:endParaRPr>
          </a:p>
        </p:txBody>
      </p:sp>
      <p:sp>
        <p:nvSpPr>
          <p:cNvPr id="1048624" name="TextBox 3"/>
          <p:cNvSpPr txBox="1"/>
          <p:nvPr/>
        </p:nvSpPr>
        <p:spPr>
          <a:xfrm rot="10800000" flipH="1" flipV="1">
            <a:off x="790539" y="1277437"/>
            <a:ext cx="7488832" cy="5781040"/>
          </a:xfrm>
          <a:prstGeom prst="rect"/>
          <a:noFill/>
        </p:spPr>
        <p:txBody>
          <a:bodyPr rtlCol="0" wrap="square">
            <a:spAutoFit/>
          </a:bodyPr>
          <a:p>
            <a:pPr algn="l" indent="-457200" marL="457200">
              <a:buFont typeface="Arial" panose="020B0604020202020204" pitchFamily="34" charset="0"/>
              <a:buChar char="•"/>
            </a:pPr>
            <a:r>
              <a:rPr b="0" dirty="0" sz="2700" i="0" lang="en-US">
                <a:solidFill>
                  <a:srgbClr val="374151"/>
                </a:solidFill>
                <a:effectLst/>
                <a:latin typeface="Times New Roman" panose="02020603050405020304" pitchFamily="18" charset="0"/>
                <a:cs typeface="Times New Roman" panose="02020603050405020304" pitchFamily="18" charset="0"/>
              </a:rPr>
              <a:t>Choose a classification algorithm to predict the likelihood of an earthquake occurring based on your dataset. You could start with a simple model like Logistic Regression or Decision Trees.</a:t>
            </a:r>
          </a:p>
          <a:p>
            <a:pPr algn="l" indent="-457200" marL="457200">
              <a:buFont typeface="Arial" panose="020B0604020202020204" pitchFamily="34" charset="0"/>
              <a:buChar char="•"/>
            </a:pPr>
            <a:r>
              <a:rPr b="0" dirty="0" sz="2700" i="0" lang="en-US">
                <a:solidFill>
                  <a:srgbClr val="374151"/>
                </a:solidFill>
                <a:effectLst/>
                <a:latin typeface="Times New Roman" panose="02020603050405020304" pitchFamily="18" charset="0"/>
                <a:cs typeface="Times New Roman" panose="02020603050405020304" pitchFamily="18" charset="0"/>
              </a:rPr>
              <a:t>Depending on the amount of data and the complexity of the problem, you might consider more advanced models like Random Forest, Support Vector Machines (SVM), or Neural Networks. However, be aware that these models may not be suitable for real-world earthquake prediction.</a:t>
            </a:r>
          </a:p>
          <a:p>
            <a:br>
              <a:rPr dirty="0" sz="2700" lang="en-US">
                <a:latin typeface="Times New Roman" panose="02020603050405020304" pitchFamily="18" charset="0"/>
                <a:cs typeface="Times New Roman" panose="02020603050405020304" pitchFamily="18" charset="0"/>
              </a:rPr>
            </a:br>
            <a:endParaRPr dirty="0" sz="27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1"/>
          <p:cNvSpPr txBox="1"/>
          <p:nvPr/>
        </p:nvSpPr>
        <p:spPr>
          <a:xfrm>
            <a:off x="2303748" y="332656"/>
            <a:ext cx="4536504" cy="769441"/>
          </a:xfrm>
          <a:prstGeom prst="rect"/>
          <a:noFill/>
        </p:spPr>
        <p:txBody>
          <a:bodyPr rtlCol="0" wrap="square">
            <a:spAutoFit/>
          </a:bodyPr>
          <a:p>
            <a:pPr algn="ctr"/>
            <a:r>
              <a:rPr b="1" dirty="0" sz="4400" i="0" lang="en-IN">
                <a:effectLst/>
                <a:latin typeface="Times New Roman" panose="02020603050405020304" pitchFamily="18" charset="0"/>
                <a:cs typeface="Times New Roman" panose="02020603050405020304" pitchFamily="18" charset="0"/>
              </a:rPr>
              <a:t>Model Training</a:t>
            </a:r>
            <a:endParaRPr dirty="0" sz="4400" lang="en-IN">
              <a:latin typeface="Times New Roman" panose="02020603050405020304" pitchFamily="18" charset="0"/>
              <a:cs typeface="Times New Roman" panose="02020603050405020304" pitchFamily="18" charset="0"/>
            </a:endParaRPr>
          </a:p>
        </p:txBody>
      </p:sp>
      <p:sp>
        <p:nvSpPr>
          <p:cNvPr id="1048629" name="TextBox 2"/>
          <p:cNvSpPr txBox="1"/>
          <p:nvPr/>
        </p:nvSpPr>
        <p:spPr>
          <a:xfrm>
            <a:off x="683568" y="1374591"/>
            <a:ext cx="7992888" cy="4422140"/>
          </a:xfrm>
          <a:prstGeom prst="rect"/>
          <a:noFill/>
        </p:spPr>
        <p:txBody>
          <a:bodyPr rtlCol="0" wrap="square">
            <a:spAutoFit/>
          </a:bodyPr>
          <a:p>
            <a:pPr algn="l" indent="-457200" marL="457200">
              <a:buFont typeface="Arial" panose="020B0604020202020204" pitchFamily="34" charset="0"/>
              <a:buChar char="•"/>
            </a:pPr>
            <a:r>
              <a:rPr b="0" dirty="0" sz="2700" i="0" lang="en-US">
                <a:solidFill>
                  <a:srgbClr val="374151"/>
                </a:solidFill>
                <a:effectLst/>
                <a:latin typeface="Times New Roman" panose="02020603050405020304" pitchFamily="18" charset="0"/>
                <a:cs typeface="Times New Roman" panose="02020603050405020304" pitchFamily="18" charset="0"/>
              </a:rPr>
              <a:t>Split your preprocessed data into training and testing sets. Typically, you might use 70-80% of the data for training and the remaining 20-30% for testing.</a:t>
            </a:r>
          </a:p>
          <a:p>
            <a:pPr algn="l" indent="-457200" marL="457200">
              <a:buFont typeface="Arial" panose="020B0604020202020204" pitchFamily="34" charset="0"/>
              <a:buChar char="•"/>
            </a:pPr>
            <a:r>
              <a:rPr b="0" dirty="0" sz="2700" i="0" lang="en-US">
                <a:solidFill>
                  <a:srgbClr val="374151"/>
                </a:solidFill>
                <a:effectLst/>
                <a:latin typeface="Times New Roman" panose="02020603050405020304" pitchFamily="18" charset="0"/>
                <a:cs typeface="Times New Roman" panose="02020603050405020304" pitchFamily="18" charset="0"/>
              </a:rPr>
              <a:t>Train the selected machine learning model using the training dataset. The input features should be the earthquake-related parameters, and the target variable is the occurrence of an earthquake (binary classification, e.g., 0 for no earthquake and 1 for earthquake).</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0" name="Title 1"/>
          <p:cNvSpPr>
            <a:spLocks noGrp="1"/>
          </p:cNvSpPr>
          <p:nvPr>
            <p:ph type="title"/>
          </p:nvPr>
        </p:nvSpPr>
        <p:spPr/>
        <p:txBody>
          <a:bodyPr/>
          <a:p>
            <a:r>
              <a:rPr b="1" dirty="0" lang="en-US">
                <a:latin typeface="Times New Roman" pitchFamily="18" charset="0"/>
                <a:cs typeface="Times New Roman" pitchFamily="18" charset="0"/>
              </a:rPr>
              <a:t>CONCLUSION</a:t>
            </a:r>
          </a:p>
        </p:txBody>
      </p:sp>
      <p:sp>
        <p:nvSpPr>
          <p:cNvPr id="1048631" name="Content Placeholder 2"/>
          <p:cNvSpPr>
            <a:spLocks noGrp="1"/>
          </p:cNvSpPr>
          <p:nvPr>
            <p:ph idx="1"/>
          </p:nvPr>
        </p:nvSpPr>
        <p:spPr/>
        <p:txBody>
          <a:bodyPr>
            <a:normAutofit fontScale="81250" lnSpcReduction="20000"/>
          </a:bodyPr>
          <a:p>
            <a:r>
              <a:rPr dirty="0" lang="en-US">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2" name="TextBox 1"/>
          <p:cNvSpPr txBox="1"/>
          <p:nvPr/>
        </p:nvSpPr>
        <p:spPr>
          <a:xfrm>
            <a:off x="2267744" y="2564904"/>
            <a:ext cx="5256584" cy="1015663"/>
          </a:xfrm>
          <a:prstGeom prst="rect"/>
          <a:noFill/>
        </p:spPr>
        <p:txBody>
          <a:bodyPr rtlCol="0" wrap="square">
            <a:spAutoFit/>
          </a:bodyPr>
          <a:p>
            <a:r>
              <a:rPr dirty="0" sz="6000" lang="en-US">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p:txBody>
          <a:bodyPr/>
          <a:p>
            <a:r>
              <a:rPr b="1" dirty="0" lang="en-US">
                <a:latin typeface="Times New Roman" pitchFamily="18" charset="0"/>
                <a:cs typeface="Times New Roman" pitchFamily="18" charset="0"/>
              </a:rPr>
              <a:t>PROBLEM DEFINITION</a:t>
            </a:r>
          </a:p>
        </p:txBody>
      </p:sp>
      <p:sp>
        <p:nvSpPr>
          <p:cNvPr id="1048596" name="Content Placeholder 2"/>
          <p:cNvSpPr>
            <a:spLocks noGrp="1"/>
          </p:cNvSpPr>
          <p:nvPr>
            <p:ph idx="1"/>
          </p:nvPr>
        </p:nvSpPr>
        <p:spPr/>
        <p:txBody>
          <a:bodyPr>
            <a:normAutofit fontScale="81250" lnSpcReduction="20000"/>
          </a:bodyPr>
          <a:p>
            <a:r>
              <a:rPr dirty="0" lang="en-US">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1"/>
          <p:cNvSpPr>
            <a:spLocks noGrp="1"/>
          </p:cNvSpPr>
          <p:nvPr>
            <p:ph type="title"/>
          </p:nvPr>
        </p:nvSpPr>
        <p:spPr>
          <a:xfrm>
            <a:off x="467544" y="0"/>
            <a:ext cx="8229600" cy="1143000"/>
          </a:xfrm>
        </p:spPr>
        <p:txBody>
          <a:bodyPr/>
          <a:p>
            <a:r>
              <a:rPr b="1" dirty="0" lang="en-US">
                <a:latin typeface="Times New Roman" pitchFamily="18" charset="0"/>
                <a:cs typeface="Times New Roman" pitchFamily="18" charset="0"/>
              </a:rPr>
              <a:t>OBJECTIVES</a:t>
            </a:r>
          </a:p>
        </p:txBody>
      </p:sp>
      <p:sp>
        <p:nvSpPr>
          <p:cNvPr id="1048598" name="Content Placeholder 2"/>
          <p:cNvSpPr>
            <a:spLocks noGrp="1"/>
          </p:cNvSpPr>
          <p:nvPr>
            <p:ph idx="1"/>
          </p:nvPr>
        </p:nvSpPr>
        <p:spPr>
          <a:xfrm>
            <a:off x="467544" y="1196752"/>
            <a:ext cx="8229600" cy="5112568"/>
          </a:xfrm>
        </p:spPr>
        <p:txBody>
          <a:bodyPr>
            <a:normAutofit fontScale="84615" lnSpcReduction="20000"/>
          </a:bodyPr>
          <a:p>
            <a:r>
              <a:rPr dirty="0" sz="2600" lang="en-US">
                <a:latin typeface="Times New Roman" pitchFamily="18" charset="0"/>
                <a:cs typeface="Times New Roman" pitchFamily="18" charset="0"/>
              </a:rPr>
              <a:t>The objectives for earthquake prediction research can be categorized into several key areas:</a:t>
            </a:r>
          </a:p>
          <a:p>
            <a:r>
              <a:rPr dirty="0" sz="2600" lang="en-US">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dirty="0" sz="2600" lang="en-US">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dirty="0" sz="2600" lang="en-US">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dirty="0" sz="2600" lang="en-US">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1"/>
          <p:cNvSpPr>
            <a:spLocks noGrp="1"/>
          </p:cNvSpPr>
          <p:nvPr>
            <p:ph type="title"/>
          </p:nvPr>
        </p:nvSpPr>
        <p:spPr/>
        <p:txBody>
          <a:bodyPr/>
          <a:p>
            <a:r>
              <a:rPr b="1" dirty="0" lang="en-US">
                <a:latin typeface="Times New Roman" pitchFamily="18" charset="0"/>
                <a:cs typeface="Times New Roman" pitchFamily="18" charset="0"/>
              </a:rPr>
              <a:t>EARTHQUAKE PREDICTION</a:t>
            </a:r>
          </a:p>
        </p:txBody>
      </p:sp>
      <p:pic>
        <p:nvPicPr>
          <p:cNvPr id="2097153" name="Content Placeholder 3" descr="earth.jpg"/>
          <p:cNvPicPr>
            <a:picLocks noChangeAspect="1" noGrp="1"/>
          </p:cNvPicPr>
          <p:nvPr>
            <p:ph idx="1"/>
          </p:nvPr>
        </p:nvPicPr>
        <p:blipFill>
          <a:blip xmlns:r="http://schemas.openxmlformats.org/officeDocument/2006/relationships" r:embed="rId1"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1"/>
          <p:cNvSpPr>
            <a:spLocks noGrp="1"/>
          </p:cNvSpPr>
          <p:nvPr>
            <p:ph type="title"/>
          </p:nvPr>
        </p:nvSpPr>
        <p:spPr/>
        <p:txBody>
          <a:bodyPr/>
          <a:p>
            <a:r>
              <a:rPr b="1" dirty="0" lang="en-US">
                <a:latin typeface="Times New Roman" pitchFamily="18" charset="0"/>
                <a:cs typeface="Times New Roman" pitchFamily="18" charset="0"/>
              </a:rPr>
              <a:t>METHODS AND TECHNIQUES</a:t>
            </a:r>
          </a:p>
        </p:txBody>
      </p:sp>
      <p:sp>
        <p:nvSpPr>
          <p:cNvPr id="1048601" name="Content Placeholder 2"/>
          <p:cNvSpPr>
            <a:spLocks noGrp="1"/>
          </p:cNvSpPr>
          <p:nvPr>
            <p:ph idx="1"/>
          </p:nvPr>
        </p:nvSpPr>
        <p:spPr/>
        <p:txBody>
          <a:bodyPr>
            <a:normAutofit fontScale="40625" lnSpcReduction="20000"/>
          </a:bodyPr>
          <a:p>
            <a:r>
              <a:rPr dirty="0" sz="3800" lang="en-US">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indent="-514350" marL="514350">
              <a:buFont typeface="+mj-lt"/>
              <a:buAutoNum type="arabicPeriod"/>
            </a:pPr>
            <a:r>
              <a:rPr b="1" dirty="0" sz="3800" lang="en-US">
                <a:latin typeface="Times New Roman" pitchFamily="18" charset="0"/>
                <a:cs typeface="Times New Roman" pitchFamily="18" charset="0"/>
              </a:rPr>
              <a:t>Seismic Monitoring</a:t>
            </a:r>
            <a:r>
              <a:rPr dirty="0" sz="3800" lang="en-US">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indent="-514350" marL="514350">
              <a:buFont typeface="+mj-lt"/>
              <a:buAutoNum type="arabicPeriod"/>
            </a:pPr>
            <a:r>
              <a:rPr b="1" dirty="0" sz="3800" lang="en-US">
                <a:latin typeface="Times New Roman" pitchFamily="18" charset="0"/>
                <a:cs typeface="Times New Roman" pitchFamily="18" charset="0"/>
              </a:rPr>
              <a:t>Animal Behavior</a:t>
            </a:r>
            <a:r>
              <a:rPr dirty="0" sz="3800" lang="en-US">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indent="-514350" marL="514350">
              <a:buFont typeface="+mj-lt"/>
              <a:buAutoNum type="arabicPeriod"/>
            </a:pPr>
            <a:r>
              <a:rPr b="1" dirty="0" sz="3800" lang="en-US">
                <a:latin typeface="Times New Roman" pitchFamily="18" charset="0"/>
                <a:cs typeface="Times New Roman" pitchFamily="18" charset="0"/>
              </a:rPr>
              <a:t>Global Seismic Networks</a:t>
            </a:r>
            <a:r>
              <a:rPr dirty="0" sz="3800" lang="en-US">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indent="-514350" marL="514350">
              <a:buFont typeface="+mj-lt"/>
              <a:buAutoNum type="arabicPeriod"/>
            </a:pPr>
            <a:r>
              <a:rPr b="1" dirty="0" sz="3800" lang="en-US">
                <a:latin typeface="Times New Roman" pitchFamily="18" charset="0"/>
                <a:cs typeface="Times New Roman" pitchFamily="18" charset="0"/>
              </a:rPr>
              <a:t>Public Engagement</a:t>
            </a:r>
            <a:r>
              <a:rPr dirty="0" sz="3800" lang="en-US">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p:txBody>
          <a:bodyPr/>
          <a:p>
            <a:r>
              <a:rPr b="1" dirty="0" lang="en-US">
                <a:latin typeface="Times New Roman"/>
                <a:ea typeface="+mj-lt"/>
                <a:cs typeface="+mj-lt"/>
              </a:rPr>
              <a:t>Data Collection and Processing</a:t>
            </a:r>
            <a:endParaRPr b="1" dirty="0" lang="en-US">
              <a:latin typeface="Times New Roman"/>
              <a:cs typeface="Times New Roman"/>
            </a:endParaRPr>
          </a:p>
        </p:txBody>
      </p:sp>
      <p:sp>
        <p:nvSpPr>
          <p:cNvPr id="1048603" name="Content Placeholder 2"/>
          <p:cNvSpPr>
            <a:spLocks noGrp="1"/>
          </p:cNvSpPr>
          <p:nvPr>
            <p:ph idx="1"/>
          </p:nvPr>
        </p:nvSpPr>
        <p:spPr/>
        <p:txBody>
          <a:bodyPr anchor="t" bIns="45720" lIns="91440" rIns="91440" rtlCol="0" tIns="45720" vert="horz">
            <a:normAutofit/>
          </a:bodyPr>
          <a:p>
            <a:r>
              <a:rPr dirty="0" lang="en-US">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dirty="0" lang="en-US">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dirty="0" lang="en-US">
                <a:latin typeface="Times New Roman"/>
                <a:ea typeface="+mn-lt"/>
                <a:cs typeface="+mn-lt"/>
              </a:rPr>
              <a:t>, </a:t>
            </a:r>
            <a:r>
              <a:rPr lang="en-US" err="1">
                <a:latin typeface="Times New Roman"/>
                <a:ea typeface="+mn-lt"/>
                <a:cs typeface="+mn-lt"/>
              </a:rPr>
              <a:t>SeisPy</a:t>
            </a:r>
            <a:r>
              <a:rPr dirty="0" lang="en-US">
                <a:latin typeface="Times New Roman"/>
                <a:ea typeface="+mn-lt"/>
                <a:cs typeface="+mn-lt"/>
              </a:rPr>
              <a:t>, and </a:t>
            </a:r>
            <a:r>
              <a:rPr lang="en-US" err="1">
                <a:latin typeface="Times New Roman"/>
                <a:ea typeface="+mn-lt"/>
                <a:cs typeface="+mn-lt"/>
              </a:rPr>
              <a:t>Pyrocko</a:t>
            </a:r>
            <a:r>
              <a:rPr dirty="0" lang="en-US">
                <a:latin typeface="Times New Roman"/>
                <a:ea typeface="+mn-lt"/>
                <a:cs typeface="+mn-lt"/>
              </a:rPr>
              <a:t>.</a:t>
            </a:r>
            <a:endParaRPr lang="en-US">
              <a:latin typeface="Times New Roman"/>
              <a:cs typeface="Times New Roman"/>
            </a:endParaRPr>
          </a:p>
          <a:p>
            <a:endParaRPr dirty="0" lang="en-US">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1"/>
          <p:cNvSpPr>
            <a:spLocks noGrp="1"/>
          </p:cNvSpPr>
          <p:nvPr>
            <p:ph type="title"/>
          </p:nvPr>
        </p:nvSpPr>
        <p:spPr>
          <a:xfrm>
            <a:off x="119743" y="-62819"/>
            <a:ext cx="8229600" cy="1143000"/>
          </a:xfrm>
        </p:spPr>
        <p:txBody>
          <a:bodyPr/>
          <a:p>
            <a:r>
              <a:rPr b="1" dirty="0" lang="en-US">
                <a:latin typeface="Times New Roman"/>
                <a:ea typeface="+mj-lt"/>
                <a:cs typeface="+mj-lt"/>
              </a:rPr>
              <a:t>Exploratory Data Analysis</a:t>
            </a:r>
          </a:p>
        </p:txBody>
      </p:sp>
      <p:sp>
        <p:nvSpPr>
          <p:cNvPr id="1048605" name="Content Placeholder 2"/>
          <p:cNvSpPr>
            <a:spLocks noGrp="1"/>
          </p:cNvSpPr>
          <p:nvPr>
            <p:ph idx="1"/>
          </p:nvPr>
        </p:nvSpPr>
        <p:spPr>
          <a:xfrm>
            <a:off x="283029" y="1077686"/>
            <a:ext cx="8229600" cy="5668963"/>
          </a:xfrm>
        </p:spPr>
        <p:txBody>
          <a:bodyPr anchor="t" bIns="45720" lIns="91440" rIns="91440" rtlCol="0" tIns="45720" vert="horz">
            <a:noAutofit/>
          </a:bodyPr>
          <a:p>
            <a:pPr indent="0" marL="0">
              <a:buNone/>
            </a:pPr>
            <a:r>
              <a:rPr dirty="0" sz="2400" lang="en-US">
                <a:latin typeface="Times New Roman"/>
                <a:ea typeface="+mn-lt"/>
                <a:cs typeface="+mn-lt"/>
              </a:rPr>
              <a:t>Exploratory Data Analysis (EDA) is an essential step in earthquake prediction using Python. EDA helps to understand the data and identify patterns, trends, and relationships between variables.</a:t>
            </a:r>
            <a:endParaRPr dirty="0" sz="2400" lang="en-US">
              <a:latin typeface="Times New Roman"/>
              <a:ea typeface="Calibri"/>
              <a:cs typeface="Calibri"/>
            </a:endParaRPr>
          </a:p>
          <a:p>
            <a:pPr indent="-285750" marL="285750"/>
            <a:r>
              <a:rPr b="1" dirty="0" sz="2000" lang="en-US">
                <a:latin typeface="Times New Roman"/>
                <a:ea typeface="+mn-lt"/>
                <a:cs typeface="Times New Roman"/>
              </a:rPr>
              <a:t>Data</a:t>
            </a:r>
            <a:r>
              <a:rPr b="1" dirty="0" sz="2000" lang="en-US">
                <a:latin typeface="Times New Roman"/>
                <a:cs typeface="Times New Roman"/>
              </a:rPr>
              <a:t> Visualization</a:t>
            </a:r>
            <a:endParaRPr sz="2000" lang="en-US">
              <a:latin typeface="Times New Roman"/>
              <a:cs typeface="Times New Roman"/>
            </a:endParaRPr>
          </a:p>
          <a:p>
            <a:pPr indent="0" marL="0">
              <a:buNone/>
            </a:pPr>
            <a:r>
              <a:rPr dirty="0" sz="2000" lang="en-US">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b="1" dirty="0" sz="2000" lang="en-US">
                <a:latin typeface="Times New Roman"/>
                <a:ea typeface="+mn-lt"/>
                <a:cs typeface="+mn-lt"/>
              </a:rPr>
              <a:t>.</a:t>
            </a:r>
            <a:endParaRPr b="1" dirty="0" sz="2000" lang="en-US">
              <a:latin typeface="Times New Roman"/>
              <a:cs typeface="Times New Roman"/>
            </a:endParaRPr>
          </a:p>
          <a:p>
            <a:r>
              <a:rPr b="1" dirty="0" sz="2000" lang="en-US">
                <a:latin typeface="Times New Roman"/>
                <a:cs typeface="Times New Roman"/>
              </a:rPr>
              <a:t>Descriptive Statistics</a:t>
            </a:r>
          </a:p>
          <a:p>
            <a:pPr indent="0" marL="0">
              <a:buNone/>
            </a:pPr>
            <a:r>
              <a:rPr dirty="0" sz="2000" lang="en-US">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sz="2000" lang="en-US">
              <a:latin typeface="Times New Roman"/>
              <a:cs typeface="Times New Roman"/>
            </a:endParaRPr>
          </a:p>
          <a:p>
            <a:pPr indent="0" marL="0">
              <a:buNone/>
            </a:pPr>
            <a:endParaRPr dirty="0" sz="2000" lang="en-US">
              <a:ea typeface="Calibri"/>
              <a:cs typeface="Calibri"/>
            </a:endParaRPr>
          </a:p>
          <a:p>
            <a:endParaRPr dirty="0" sz="1800" lang="en-US">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Title 1"/>
          <p:cNvSpPr>
            <a:spLocks noGrp="1"/>
          </p:cNvSpPr>
          <p:nvPr>
            <p:ph type="title"/>
          </p:nvPr>
        </p:nvSpPr>
        <p:spPr/>
        <p:txBody>
          <a:bodyPr/>
          <a:p>
            <a:r>
              <a:rPr b="1" dirty="0" lang="en-US">
                <a:latin typeface="Times New Roman"/>
                <a:ea typeface="+mj-lt"/>
                <a:cs typeface="+mj-lt"/>
              </a:rPr>
              <a:t>Model Selection</a:t>
            </a:r>
            <a:endParaRPr b="1" lang="en-US">
              <a:latin typeface="Times New Roman"/>
              <a:cs typeface="Times New Roman"/>
            </a:endParaRPr>
          </a:p>
        </p:txBody>
      </p:sp>
      <p:sp>
        <p:nvSpPr>
          <p:cNvPr id="1048607" name="Content Placeholder 2"/>
          <p:cNvSpPr>
            <a:spLocks noGrp="1"/>
          </p:cNvSpPr>
          <p:nvPr>
            <p:ph idx="1"/>
          </p:nvPr>
        </p:nvSpPr>
        <p:spPr>
          <a:xfrm>
            <a:off x="457200" y="1600200"/>
            <a:ext cx="8229600" cy="4819877"/>
          </a:xfrm>
        </p:spPr>
        <p:txBody>
          <a:bodyPr anchor="t" bIns="45720" lIns="91440" rIns="91440" rtlCol="0" tIns="45720" vert="horz">
            <a:normAutofit fontScale="93750" lnSpcReduction="20000"/>
          </a:bodyPr>
          <a:p>
            <a:r>
              <a:rPr dirty="0" lang="en-US">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dirty="0" lang="en-US">
              <a:latin typeface="Times New Roman"/>
              <a:ea typeface="Calibri"/>
              <a:cs typeface="Calibri"/>
            </a:endParaRPr>
          </a:p>
          <a:p>
            <a:r>
              <a:rPr dirty="0" lang="en-US">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dirty="0" lang="en-US">
              <a:latin typeface="Times New Roman"/>
              <a:cs typeface="Times New Roman"/>
            </a:endParaRPr>
          </a:p>
          <a:p>
            <a:endParaRPr dirty="0" lang="en-US">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itle 1"/>
          <p:cNvSpPr>
            <a:spLocks noGrp="1"/>
          </p:cNvSpPr>
          <p:nvPr>
            <p:ph type="title"/>
          </p:nvPr>
        </p:nvSpPr>
        <p:spPr/>
        <p:txBody>
          <a:bodyPr/>
          <a:p>
            <a:r>
              <a:rPr b="1" dirty="0" lang="en-US">
                <a:latin typeface="Times New Roman"/>
                <a:ea typeface="+mj-lt"/>
                <a:cs typeface="+mj-lt"/>
              </a:rPr>
              <a:t>Model Training</a:t>
            </a:r>
            <a:endParaRPr b="1" lang="en-US">
              <a:latin typeface="Times New Roman"/>
              <a:cs typeface="Times New Roman"/>
            </a:endParaRPr>
          </a:p>
        </p:txBody>
      </p:sp>
      <p:sp>
        <p:nvSpPr>
          <p:cNvPr id="1048609" name="Content Placeholder 2"/>
          <p:cNvSpPr>
            <a:spLocks noGrp="1"/>
          </p:cNvSpPr>
          <p:nvPr>
            <p:ph idx="1"/>
          </p:nvPr>
        </p:nvSpPr>
        <p:spPr>
          <a:xfrm>
            <a:off x="457200" y="1600200"/>
            <a:ext cx="8229600" cy="4808991"/>
          </a:xfrm>
        </p:spPr>
        <p:txBody>
          <a:bodyPr anchor="t" bIns="45720" lIns="91440" rIns="91440" rtlCol="0" tIns="45720" vert="horz">
            <a:normAutofit/>
          </a:bodyPr>
          <a:p>
            <a:r>
              <a:rPr b="1" dirty="0" lang="en-US">
                <a:latin typeface="Times New Roman"/>
                <a:cs typeface="Times New Roman"/>
              </a:rPr>
              <a:t>Preparing Data for Training</a:t>
            </a:r>
            <a:endParaRPr b="1" dirty="0" lang="en-US">
              <a:latin typeface="Times New Roman"/>
              <a:ea typeface="Calibri"/>
              <a:cs typeface="Times New Roman"/>
            </a:endParaRPr>
          </a:p>
          <a:p>
            <a:pPr indent="0" marL="0">
              <a:buNone/>
            </a:pPr>
            <a:r>
              <a:rPr dirty="0" sz="2000" lang="en-US">
                <a:latin typeface="Times New Roman"/>
                <a:ea typeface="+mn-lt"/>
                <a:cs typeface="+mn-lt"/>
              </a:rPr>
              <a:t>                                </a:t>
            </a:r>
            <a:r>
              <a:rPr dirty="0" sz="2400" lang="en-US">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dirty="0" sz="2400" lang="en-US">
              <a:latin typeface="Times New Roman"/>
              <a:ea typeface="Calibri"/>
              <a:cs typeface="Calibri"/>
            </a:endParaRPr>
          </a:p>
          <a:p>
            <a:r>
              <a:rPr b="1" dirty="0" lang="en-US">
                <a:latin typeface="Times New Roman"/>
                <a:cs typeface="Times New Roman"/>
              </a:rPr>
              <a:t>Choosing the Right Algorithm</a:t>
            </a:r>
          </a:p>
          <a:p>
            <a:pPr indent="0" marL="0">
              <a:buNone/>
            </a:pPr>
            <a:r>
              <a:rPr dirty="0" sz="2400" lang="en-US">
                <a:latin typeface="Times New Roman"/>
                <a:cs typeface="Times New Roman"/>
              </a:rPr>
              <a:t>                            Selecting</a:t>
            </a:r>
            <a:r>
              <a:rPr dirty="0" sz="2400" lang="en-US">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dirty="0" sz="2400" lang="en-US">
              <a:latin typeface="Times New Roman"/>
              <a:ea typeface="Calibri"/>
              <a:cs typeface="Calibri"/>
            </a:endParaRPr>
          </a:p>
          <a:p>
            <a:endParaRPr dirty="0" lang="en-US">
              <a:latin typeface="Times New Roman"/>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ECELAB17</dc:creator>
  <cp:lastModifiedBy>RAVI KUMAR REDDY</cp:lastModifiedBy>
  <dcterms:created xsi:type="dcterms:W3CDTF">2023-09-29T22:04:45Z</dcterms:created>
  <dcterms:modified xsi:type="dcterms:W3CDTF">2023-10-26T04:02:07Z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a1ccc2a212f349adaa1e8c617e82e672</vt:lpwstr>
  </property>
</Properties>
</file>