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2"/>
  </p:notesMasterIdLst>
  <p:sldIdLst>
    <p:sldId id="3825" r:id="rId5"/>
    <p:sldId id="3826" r:id="rId6"/>
    <p:sldId id="3827" r:id="rId7"/>
    <p:sldId id="3828" r:id="rId8"/>
    <p:sldId id="3835" r:id="rId9"/>
    <p:sldId id="3836" r:id="rId10"/>
    <p:sldId id="3837" r:id="rId11"/>
    <p:sldId id="3838" r:id="rId12"/>
    <p:sldId id="3840" r:id="rId13"/>
    <p:sldId id="3843" r:id="rId14"/>
    <p:sldId id="3841" r:id="rId15"/>
    <p:sldId id="3844" r:id="rId16"/>
    <p:sldId id="3845" r:id="rId17"/>
    <p:sldId id="3839" r:id="rId18"/>
    <p:sldId id="3846" r:id="rId19"/>
    <p:sldId id="3842" r:id="rId20"/>
    <p:sldId id="38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openai.com/blog/clip/" TargetMode="External"/><Relationship Id="rId7" Type="http://schemas.openxmlformats.org/officeDocument/2006/relationships/image" Target="../media/image7.png"/><Relationship Id="rId2" Type="http://schemas.openxmlformats.org/officeDocument/2006/relationships/hyperlink" Target="https://compvis.github.io/taming-transformers/" TargetMode="Externa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hyperlink" Target="https://ljvmiranda921.github.io/notebook/2021/08/08/clip-vqgan/"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Gib_kiXgnvA&amp;ab_channel=NormalizedNerd" TargetMode="External"/><Relationship Id="rId3" Type="http://schemas.openxmlformats.org/officeDocument/2006/relationships/hyperlink" Target="https://ml.berkeley.edu/blog/posts/vq-vae/" TargetMode="External"/><Relationship Id="rId7" Type="http://schemas.openxmlformats.org/officeDocument/2006/relationships/hyperlink" Target="https://pytorch.org/docs/stable/index.html" TargetMode="External"/><Relationship Id="rId2" Type="http://schemas.openxmlformats.org/officeDocument/2006/relationships/hyperlink" Target="https://ljvmiranda921.github.io/notebook/2021/08/08/clip-vqgan/" TargetMode="External"/><Relationship Id="rId1" Type="http://schemas.openxmlformats.org/officeDocument/2006/relationships/slideLayout" Target="../slideLayouts/slideLayout5.xml"/><Relationship Id="rId6" Type="http://schemas.openxmlformats.org/officeDocument/2006/relationships/hyperlink" Target="https://www.kaggle.com/datasets/hsankesara/flickr-image-dataset" TargetMode="External"/><Relationship Id="rId5" Type="http://schemas.openxmlformats.org/officeDocument/2006/relationships/hyperlink" Target="https://github.com/NVlabs/ffhq-dataset" TargetMode="External"/><Relationship Id="rId4" Type="http://schemas.openxmlformats.org/officeDocument/2006/relationships/hyperlink" Target="https://www.youtube.com/watch?v=T9XSU0pKX2E&amp;feature=youtu.be" TargetMode="External"/><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fontScale="90000"/>
          </a:bodyPr>
          <a:lstStyle/>
          <a:p>
            <a:r>
              <a:rPr lang="en-US" dirty="0"/>
              <a:t>Image Generation from Generative Adversarial Networks</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5093208" y="5613109"/>
            <a:ext cx="6592824" cy="419555"/>
          </a:xfrm>
        </p:spPr>
        <p:txBody>
          <a:bodyPr>
            <a:normAutofit lnSpcReduction="10000"/>
          </a:bodyPr>
          <a:lstStyle/>
          <a:p>
            <a:r>
              <a:rPr lang="en-US" dirty="0">
                <a:solidFill>
                  <a:srgbClr val="FFFFFF"/>
                </a:solidFill>
              </a:rPr>
              <a:t>Team: Beta Learners</a:t>
            </a:r>
          </a:p>
          <a:p>
            <a:endParaRPr lang="en-US" dirty="0"/>
          </a:p>
        </p:txBody>
      </p:sp>
      <p:sp>
        <p:nvSpPr>
          <p:cNvPr id="5" name="TextBox 4">
            <a:extLst>
              <a:ext uri="{FF2B5EF4-FFF2-40B4-BE49-F238E27FC236}">
                <a16:creationId xmlns:a16="http://schemas.microsoft.com/office/drawing/2014/main" id="{20BC1172-694A-469A-BD14-1D5E46F7A7B3}"/>
              </a:ext>
            </a:extLst>
          </p:cNvPr>
          <p:cNvSpPr txBox="1"/>
          <p:nvPr/>
        </p:nvSpPr>
        <p:spPr>
          <a:xfrm>
            <a:off x="1289462" y="3429000"/>
            <a:ext cx="3098470" cy="923330"/>
          </a:xfrm>
          <a:prstGeom prst="rect">
            <a:avLst/>
          </a:prstGeom>
          <a:noFill/>
        </p:spPr>
        <p:txBody>
          <a:bodyPr wrap="square">
            <a:spAutoFit/>
          </a:bodyPr>
          <a:lstStyle/>
          <a:p>
            <a:r>
              <a:rPr lang="en-IN" dirty="0"/>
              <a:t>HACK-A-ROO SPRING 2022</a:t>
            </a:r>
          </a:p>
          <a:p>
            <a:r>
              <a:rPr lang="en-US" b="1" i="0" dirty="0">
                <a:solidFill>
                  <a:srgbClr val="000000"/>
                </a:solidFill>
                <a:effectLst/>
                <a:latin typeface="var( --e-global-typography-primary-font-family )"/>
              </a:rPr>
              <a:t>CS/Data Science/IT Track</a:t>
            </a:r>
          </a:p>
          <a:p>
            <a:endParaRPr lang="en-IN" dirty="0"/>
          </a:p>
        </p:txBody>
      </p:sp>
      <p:pic>
        <p:nvPicPr>
          <p:cNvPr id="1026" name="Picture 2">
            <a:extLst>
              <a:ext uri="{FF2B5EF4-FFF2-40B4-BE49-F238E27FC236}">
                <a16:creationId xmlns:a16="http://schemas.microsoft.com/office/drawing/2014/main" id="{11D84518-0BAF-45F1-AC27-8E9AD334B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0" y="237506"/>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D57E-F865-4CC8-A073-B046A4E92FEA}"/>
              </a:ext>
            </a:extLst>
          </p:cNvPr>
          <p:cNvSpPr>
            <a:spLocks noGrp="1"/>
          </p:cNvSpPr>
          <p:nvPr>
            <p:ph type="title"/>
          </p:nvPr>
        </p:nvSpPr>
        <p:spPr/>
        <p:txBody>
          <a:bodyPr/>
          <a:lstStyle/>
          <a:p>
            <a:r>
              <a:rPr lang="en-IN" dirty="0"/>
              <a:t>Generated Images from Model 1</a:t>
            </a:r>
          </a:p>
        </p:txBody>
      </p:sp>
      <p:sp>
        <p:nvSpPr>
          <p:cNvPr id="6" name="Slide Number Placeholder 5">
            <a:extLst>
              <a:ext uri="{FF2B5EF4-FFF2-40B4-BE49-F238E27FC236}">
                <a16:creationId xmlns:a16="http://schemas.microsoft.com/office/drawing/2014/main" id="{505C199D-74BC-4DA5-A85E-2316C3E4A32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0B36BE8E-2EDE-45DC-97D6-71B675F8F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gif">
            <a:extLst>
              <a:ext uri="{FF2B5EF4-FFF2-40B4-BE49-F238E27FC236}">
                <a16:creationId xmlns:a16="http://schemas.microsoft.com/office/drawing/2014/main" id="{A31D9DD2-CF0B-4AA1-8A11-F57CE0545E3E}"/>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69179" y="2567130"/>
            <a:ext cx="3177835" cy="317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1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B0F7-A377-4B8B-8497-FEC458361B31}"/>
              </a:ext>
            </a:extLst>
          </p:cNvPr>
          <p:cNvSpPr>
            <a:spLocks noGrp="1"/>
          </p:cNvSpPr>
          <p:nvPr>
            <p:ph type="title"/>
          </p:nvPr>
        </p:nvSpPr>
        <p:spPr/>
        <p:txBody>
          <a:bodyPr>
            <a:normAutofit/>
          </a:bodyPr>
          <a:lstStyle/>
          <a:p>
            <a:r>
              <a:rPr lang="en-IN" sz="3400" u="sng" dirty="0"/>
              <a:t>Model 2: </a:t>
            </a:r>
            <a:r>
              <a:rPr lang="en-IN" sz="3400" dirty="0"/>
              <a:t>Context-based Image Generation from VQ-GAN and CLIP.</a:t>
            </a:r>
          </a:p>
        </p:txBody>
      </p:sp>
      <p:sp>
        <p:nvSpPr>
          <p:cNvPr id="3" name="Content Placeholder 2">
            <a:extLst>
              <a:ext uri="{FF2B5EF4-FFF2-40B4-BE49-F238E27FC236}">
                <a16:creationId xmlns:a16="http://schemas.microsoft.com/office/drawing/2014/main" id="{E19BBDCF-F551-41C2-ACAB-44E1BDFFDAC9}"/>
              </a:ext>
            </a:extLst>
          </p:cNvPr>
          <p:cNvSpPr>
            <a:spLocks noGrp="1"/>
          </p:cNvSpPr>
          <p:nvPr>
            <p:ph idx="1"/>
          </p:nvPr>
        </p:nvSpPr>
        <p:spPr>
          <a:xfrm>
            <a:off x="1181100" y="1756807"/>
            <a:ext cx="9829800" cy="3859742"/>
          </a:xfrm>
        </p:spPr>
        <p:txBody>
          <a:bodyPr>
            <a:normAutofit/>
          </a:bodyPr>
          <a:lstStyle/>
          <a:p>
            <a:pPr algn="just"/>
            <a:r>
              <a:rPr lang="en-US" sz="1200" b="0" i="0" u="sng" dirty="0">
                <a:effectLst/>
                <a:hlinkClick r:id="rId2">
                  <a:extLst>
                    <a:ext uri="{A12FA001-AC4F-418D-AE19-62706E023703}">
                      <ahyp:hlinkClr xmlns:ahyp="http://schemas.microsoft.com/office/drawing/2018/hyperlinkcolor" val="tx"/>
                    </a:ext>
                  </a:extLst>
                </a:hlinkClick>
              </a:rPr>
              <a:t>VQ - GAN</a:t>
            </a:r>
            <a:r>
              <a:rPr lang="en-US" sz="1200" b="0" i="0" dirty="0">
                <a:effectLst/>
              </a:rPr>
              <a:t> is a generative adversarial neural network that is good at generating images that look like others (but not from a prompt)</a:t>
            </a:r>
          </a:p>
          <a:p>
            <a:pPr algn="just"/>
            <a:r>
              <a:rPr lang="en-US" sz="1200" b="0" i="0" u="sng" dirty="0">
                <a:effectLst/>
                <a:hlinkClick r:id="rId3">
                  <a:extLst>
                    <a:ext uri="{A12FA001-AC4F-418D-AE19-62706E023703}">
                      <ahyp:hlinkClr xmlns:ahyp="http://schemas.microsoft.com/office/drawing/2018/hyperlinkcolor" val="tx"/>
                    </a:ext>
                  </a:extLst>
                </a:hlinkClick>
              </a:rPr>
              <a:t>CLIP</a:t>
            </a:r>
            <a:r>
              <a:rPr lang="en-US" sz="1200" b="0" i="0" dirty="0">
                <a:effectLst/>
              </a:rPr>
              <a:t> is another neural network that can determine how well a caption (or prompt) matches an image.</a:t>
            </a:r>
          </a:p>
          <a:p>
            <a:pPr algn="just"/>
            <a:endParaRPr lang="en-IN" sz="1600" dirty="0"/>
          </a:p>
          <a:p>
            <a:pPr algn="just"/>
            <a:endParaRPr lang="en-IN" sz="2000" dirty="0"/>
          </a:p>
        </p:txBody>
      </p:sp>
      <p:sp>
        <p:nvSpPr>
          <p:cNvPr id="6" name="Slide Number Placeholder 5">
            <a:extLst>
              <a:ext uri="{FF2B5EF4-FFF2-40B4-BE49-F238E27FC236}">
                <a16:creationId xmlns:a16="http://schemas.microsoft.com/office/drawing/2014/main" id="{4DF4FDAD-8D68-498D-842B-3F5A16AD7B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pic>
        <p:nvPicPr>
          <p:cNvPr id="3074" name="Picture 2">
            <a:extLst>
              <a:ext uri="{FF2B5EF4-FFF2-40B4-BE49-F238E27FC236}">
                <a16:creationId xmlns:a16="http://schemas.microsoft.com/office/drawing/2014/main" id="{7BD691C0-E368-4EB2-9FF9-4D6A0C55F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656" y="2728878"/>
            <a:ext cx="3593956" cy="38100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8D52A9-5F4F-4FB1-8374-BED4E2F2137D}"/>
              </a:ext>
            </a:extLst>
          </p:cNvPr>
          <p:cNvSpPr txBox="1"/>
          <p:nvPr/>
        </p:nvSpPr>
        <p:spPr>
          <a:xfrm>
            <a:off x="659080" y="6422469"/>
            <a:ext cx="8788418" cy="307777"/>
          </a:xfrm>
          <a:prstGeom prst="rect">
            <a:avLst/>
          </a:prstGeom>
          <a:noFill/>
        </p:spPr>
        <p:txBody>
          <a:bodyPr wrap="square" rtlCol="0">
            <a:spAutoFit/>
          </a:bodyPr>
          <a:lstStyle/>
          <a:p>
            <a:r>
              <a:rPr lang="en-IN" sz="1400" dirty="0"/>
              <a:t>Images Source: </a:t>
            </a:r>
            <a:r>
              <a:rPr lang="en-IN" sz="1400" dirty="0">
                <a:hlinkClick r:id="rId5"/>
              </a:rPr>
              <a:t>https://ljvmiranda921.github.io/notebook/2021/08/08/clip-vqgan/</a:t>
            </a:r>
            <a:r>
              <a:rPr lang="en-IN" sz="1400" dirty="0"/>
              <a:t>  </a:t>
            </a:r>
          </a:p>
        </p:txBody>
      </p:sp>
      <p:pic>
        <p:nvPicPr>
          <p:cNvPr id="10" name="Picture 2">
            <a:extLst>
              <a:ext uri="{FF2B5EF4-FFF2-40B4-BE49-F238E27FC236}">
                <a16:creationId xmlns:a16="http://schemas.microsoft.com/office/drawing/2014/main" id="{A2A61520-D17B-4C97-A359-01B4842DEF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4629DBA-6D15-4FE4-90A6-033389BE2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063" y="2728878"/>
            <a:ext cx="6575611" cy="373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2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5FBD-9D72-47A7-865C-99378530D0A3}"/>
              </a:ext>
            </a:extLst>
          </p:cNvPr>
          <p:cNvSpPr>
            <a:spLocks noGrp="1"/>
          </p:cNvSpPr>
          <p:nvPr>
            <p:ph type="title"/>
          </p:nvPr>
        </p:nvSpPr>
        <p:spPr/>
        <p:txBody>
          <a:bodyPr/>
          <a:lstStyle/>
          <a:p>
            <a:r>
              <a:rPr lang="en-IN" dirty="0"/>
              <a:t>Generated Images from Model 2</a:t>
            </a:r>
          </a:p>
        </p:txBody>
      </p:sp>
      <p:sp>
        <p:nvSpPr>
          <p:cNvPr id="3" name="Content Placeholder 2">
            <a:extLst>
              <a:ext uri="{FF2B5EF4-FFF2-40B4-BE49-F238E27FC236}">
                <a16:creationId xmlns:a16="http://schemas.microsoft.com/office/drawing/2014/main" id="{53004275-F84F-4F4D-9A69-C3A41C4513B7}"/>
              </a:ext>
            </a:extLst>
          </p:cNvPr>
          <p:cNvSpPr>
            <a:spLocks noGrp="1"/>
          </p:cNvSpPr>
          <p:nvPr>
            <p:ph idx="1"/>
          </p:nvPr>
        </p:nvSpPr>
        <p:spPr/>
        <p:txBody>
          <a:bodyPr>
            <a:normAutofit/>
          </a:bodyPr>
          <a:lstStyle/>
          <a:p>
            <a:r>
              <a:rPr lang="en-IN" sz="2000" dirty="0"/>
              <a:t>Input:</a:t>
            </a:r>
          </a:p>
          <a:p>
            <a:pPr marL="0" indent="0">
              <a:buNone/>
            </a:pPr>
            <a:endParaRPr lang="en-IN" sz="2000" dirty="0"/>
          </a:p>
        </p:txBody>
      </p:sp>
      <p:sp>
        <p:nvSpPr>
          <p:cNvPr id="6" name="Slide Number Placeholder 5">
            <a:extLst>
              <a:ext uri="{FF2B5EF4-FFF2-40B4-BE49-F238E27FC236}">
                <a16:creationId xmlns:a16="http://schemas.microsoft.com/office/drawing/2014/main" id="{D32687E1-9B8E-4C03-82B0-341D8ABF2AB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A6AC941C-4E25-4E2D-A35D-C417160C7334}"/>
              </a:ext>
            </a:extLst>
          </p:cNvPr>
          <p:cNvPicPr>
            <a:picLocks noChangeAspect="1"/>
          </p:cNvPicPr>
          <p:nvPr/>
        </p:nvPicPr>
        <p:blipFill>
          <a:blip r:embed="rId2"/>
          <a:stretch>
            <a:fillRect/>
          </a:stretch>
        </p:blipFill>
        <p:spPr>
          <a:xfrm>
            <a:off x="1179576" y="2419639"/>
            <a:ext cx="10503552" cy="3936711"/>
          </a:xfrm>
          <a:prstGeom prst="rect">
            <a:avLst/>
          </a:prstGeom>
        </p:spPr>
      </p:pic>
      <p:pic>
        <p:nvPicPr>
          <p:cNvPr id="9" name="Picture 2">
            <a:extLst>
              <a:ext uri="{FF2B5EF4-FFF2-40B4-BE49-F238E27FC236}">
                <a16:creationId xmlns:a16="http://schemas.microsoft.com/office/drawing/2014/main" id="{D2A03402-45AD-4857-B4E8-1C1BD02E1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9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8A2B-1D52-46D9-870E-C08EBA3E3ADF}"/>
              </a:ext>
            </a:extLst>
          </p:cNvPr>
          <p:cNvSpPr>
            <a:spLocks noGrp="1"/>
          </p:cNvSpPr>
          <p:nvPr>
            <p:ph type="title"/>
          </p:nvPr>
        </p:nvSpPr>
        <p:spPr/>
        <p:txBody>
          <a:bodyPr/>
          <a:lstStyle/>
          <a:p>
            <a:r>
              <a:rPr lang="en-IN" dirty="0"/>
              <a:t>Output After only 100 Iterations…. </a:t>
            </a:r>
          </a:p>
        </p:txBody>
      </p:sp>
      <p:pic>
        <p:nvPicPr>
          <p:cNvPr id="8" name="Content Placeholder 7">
            <a:extLst>
              <a:ext uri="{FF2B5EF4-FFF2-40B4-BE49-F238E27FC236}">
                <a16:creationId xmlns:a16="http://schemas.microsoft.com/office/drawing/2014/main" id="{85FDB0BF-284F-4A20-BCF8-B89F83CA3ED8}"/>
              </a:ext>
            </a:extLst>
          </p:cNvPr>
          <p:cNvPicPr>
            <a:picLocks noGrp="1" noChangeAspect="1"/>
          </p:cNvPicPr>
          <p:nvPr>
            <p:ph idx="1"/>
          </p:nvPr>
        </p:nvPicPr>
        <p:blipFill>
          <a:blip r:embed="rId4"/>
          <a:stretch>
            <a:fillRect/>
          </a:stretch>
        </p:blipFill>
        <p:spPr>
          <a:xfrm>
            <a:off x="1179091" y="1572550"/>
            <a:ext cx="2845189" cy="5148925"/>
          </a:xfrm>
        </p:spPr>
      </p:pic>
      <p:sp>
        <p:nvSpPr>
          <p:cNvPr id="6" name="Slide Number Placeholder 5">
            <a:extLst>
              <a:ext uri="{FF2B5EF4-FFF2-40B4-BE49-F238E27FC236}">
                <a16:creationId xmlns:a16="http://schemas.microsoft.com/office/drawing/2014/main" id="{F7C7EE83-08F6-41E7-A9C5-4BDCDD9778D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pic>
        <p:nvPicPr>
          <p:cNvPr id="9" name="download">
            <a:hlinkClick r:id="" action="ppaction://media"/>
            <a:extLst>
              <a:ext uri="{FF2B5EF4-FFF2-40B4-BE49-F238E27FC236}">
                <a16:creationId xmlns:a16="http://schemas.microsoft.com/office/drawing/2014/main" id="{9F862CF2-E052-4E5F-B832-305A3930577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973287" y="1879930"/>
            <a:ext cx="4684816" cy="4684816"/>
          </a:xfrm>
          <a:prstGeom prst="rect">
            <a:avLst/>
          </a:prstGeom>
        </p:spPr>
      </p:pic>
      <p:sp>
        <p:nvSpPr>
          <p:cNvPr id="10" name="TextBox 9">
            <a:extLst>
              <a:ext uri="{FF2B5EF4-FFF2-40B4-BE49-F238E27FC236}">
                <a16:creationId xmlns:a16="http://schemas.microsoft.com/office/drawing/2014/main" id="{30272AB3-D311-4828-9B0C-A8AFF45D2B77}"/>
              </a:ext>
            </a:extLst>
          </p:cNvPr>
          <p:cNvSpPr txBox="1"/>
          <p:nvPr/>
        </p:nvSpPr>
        <p:spPr>
          <a:xfrm>
            <a:off x="6096000" y="1510598"/>
            <a:ext cx="3348802" cy="369332"/>
          </a:xfrm>
          <a:prstGeom prst="rect">
            <a:avLst/>
          </a:prstGeom>
          <a:noFill/>
        </p:spPr>
        <p:txBody>
          <a:bodyPr wrap="none" rtlCol="0">
            <a:spAutoFit/>
          </a:bodyPr>
          <a:lstStyle/>
          <a:p>
            <a:r>
              <a:rPr lang="en-IN" dirty="0"/>
              <a:t>Iterative Video Representation</a:t>
            </a:r>
          </a:p>
        </p:txBody>
      </p:sp>
    </p:spTree>
    <p:extLst>
      <p:ext uri="{BB962C8B-B14F-4D97-AF65-F5344CB8AC3E}">
        <p14:creationId xmlns:p14="http://schemas.microsoft.com/office/powerpoint/2010/main" val="20049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67CE-0155-4797-8C00-BC851DF3031E}"/>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885D181-450E-44CF-9B35-026BB1F7954B}"/>
              </a:ext>
            </a:extLst>
          </p:cNvPr>
          <p:cNvSpPr>
            <a:spLocks noGrp="1"/>
          </p:cNvSpPr>
          <p:nvPr>
            <p:ph idx="1"/>
          </p:nvPr>
        </p:nvSpPr>
        <p:spPr/>
        <p:txBody>
          <a:bodyPr>
            <a:normAutofit fontScale="92500" lnSpcReduction="20000"/>
          </a:bodyPr>
          <a:lstStyle/>
          <a:p>
            <a:pPr algn="just"/>
            <a:r>
              <a:rPr lang="en-IN" sz="2000" b="1" u="sng" dirty="0"/>
              <a:t>Dataset</a:t>
            </a:r>
            <a:r>
              <a:rPr lang="en-IN" sz="2000" dirty="0"/>
              <a:t>: </a:t>
            </a:r>
          </a:p>
          <a:p>
            <a:pPr lvl="1" algn="just"/>
            <a:r>
              <a:rPr lang="en-IN" sz="1600" dirty="0"/>
              <a:t>CelebA Dataset</a:t>
            </a:r>
          </a:p>
          <a:p>
            <a:pPr lvl="1" algn="just"/>
            <a:r>
              <a:rPr lang="en-IN" sz="1600" dirty="0"/>
              <a:t>ImageNet</a:t>
            </a:r>
          </a:p>
          <a:p>
            <a:pPr lvl="1" algn="just"/>
            <a:r>
              <a:rPr lang="en-IN" sz="1600" dirty="0"/>
              <a:t>COCO (Common Objects in Context)</a:t>
            </a:r>
          </a:p>
          <a:p>
            <a:pPr lvl="1" algn="just"/>
            <a:r>
              <a:rPr lang="en-IN" sz="1600" dirty="0"/>
              <a:t>FacesHQ (Flicker Faces HQ Dataset)</a:t>
            </a:r>
          </a:p>
          <a:p>
            <a:pPr lvl="1" algn="just"/>
            <a:r>
              <a:rPr lang="en-IN" sz="1600" dirty="0"/>
              <a:t>Wiki Art</a:t>
            </a:r>
          </a:p>
          <a:p>
            <a:pPr lvl="1" algn="just"/>
            <a:r>
              <a:rPr lang="en-IN" sz="1600" dirty="0"/>
              <a:t>Flicker30K: Standard Benchmark for Sentence Based Image Description</a:t>
            </a:r>
          </a:p>
          <a:p>
            <a:pPr algn="just"/>
            <a:r>
              <a:rPr lang="en-IN" sz="2000" b="1" u="sng" dirty="0"/>
              <a:t>Environment</a:t>
            </a:r>
            <a:r>
              <a:rPr lang="en-IN" sz="2000" dirty="0"/>
              <a:t>: </a:t>
            </a:r>
          </a:p>
          <a:p>
            <a:pPr lvl="1" algn="just"/>
            <a:r>
              <a:rPr lang="en-IN" sz="1600" dirty="0"/>
              <a:t>Google</a:t>
            </a:r>
            <a:r>
              <a:rPr lang="en-IN" sz="1600" b="1" dirty="0"/>
              <a:t> </a:t>
            </a:r>
            <a:r>
              <a:rPr lang="en-IN" sz="1600" dirty="0"/>
              <a:t>Colab</a:t>
            </a:r>
            <a:r>
              <a:rPr lang="en-IN" sz="1600" b="1" dirty="0"/>
              <a:t> </a:t>
            </a:r>
            <a:r>
              <a:rPr lang="en-IN" sz="1600" dirty="0"/>
              <a:t>(Google Collaborative Research Environment for Deep Learning)</a:t>
            </a:r>
          </a:p>
          <a:p>
            <a:pPr algn="just"/>
            <a:r>
              <a:rPr lang="en-IN" sz="2000" b="1" u="sng" dirty="0"/>
              <a:t>Framework</a:t>
            </a:r>
            <a:r>
              <a:rPr lang="en-IN" sz="2000" dirty="0"/>
              <a:t>:</a:t>
            </a:r>
          </a:p>
          <a:p>
            <a:pPr lvl="1" algn="just"/>
            <a:r>
              <a:rPr lang="en-IN" sz="1600" dirty="0"/>
              <a:t>PyTorch: </a:t>
            </a:r>
            <a:r>
              <a:rPr lang="en-US" sz="1600" dirty="0"/>
              <a:t>Open-source machine learning framework based on the Torch library, used for applications such as computer vision and natural language processing, primarily developed by Facebook's AI Research lab.</a:t>
            </a:r>
            <a:endParaRPr lang="en-IN" sz="1600" dirty="0"/>
          </a:p>
          <a:p>
            <a:pPr algn="just"/>
            <a:r>
              <a:rPr lang="en-IN" sz="2000" b="1" u="sng" dirty="0"/>
              <a:t>Language</a:t>
            </a:r>
            <a:r>
              <a:rPr lang="en-IN" sz="2000" dirty="0"/>
              <a:t>:  </a:t>
            </a:r>
          </a:p>
          <a:p>
            <a:pPr lvl="1" algn="just"/>
            <a:r>
              <a:rPr lang="en-IN" sz="1600" dirty="0"/>
              <a:t>Python</a:t>
            </a:r>
          </a:p>
          <a:p>
            <a:pPr lvl="1" algn="just"/>
            <a:endParaRPr lang="en-IN" sz="1600" dirty="0"/>
          </a:p>
          <a:p>
            <a:pPr algn="just"/>
            <a:endParaRPr lang="en-IN" sz="2000" dirty="0"/>
          </a:p>
          <a:p>
            <a:pPr algn="just"/>
            <a:endParaRPr lang="en-IN" sz="2000" dirty="0"/>
          </a:p>
        </p:txBody>
      </p:sp>
      <p:sp>
        <p:nvSpPr>
          <p:cNvPr id="6" name="Slide Number Placeholder 5">
            <a:extLst>
              <a:ext uri="{FF2B5EF4-FFF2-40B4-BE49-F238E27FC236}">
                <a16:creationId xmlns:a16="http://schemas.microsoft.com/office/drawing/2014/main" id="{91EF0C60-C6CB-4997-9F48-C40AD384110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844D6BC8-F0B4-4B58-8181-AA59E20EB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8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7DEA-38D7-4CAC-8C77-9F418EA9312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AA8051B-EBD2-4EA1-AB5F-500E5A864E13}"/>
              </a:ext>
            </a:extLst>
          </p:cNvPr>
          <p:cNvSpPr>
            <a:spLocks noGrp="1"/>
          </p:cNvSpPr>
          <p:nvPr>
            <p:ph idx="1"/>
          </p:nvPr>
        </p:nvSpPr>
        <p:spPr/>
        <p:txBody>
          <a:bodyPr>
            <a:normAutofit lnSpcReduction="10000"/>
          </a:bodyPr>
          <a:lstStyle/>
          <a:p>
            <a:pPr algn="just">
              <a:lnSpc>
                <a:spcPct val="150000"/>
              </a:lnSpc>
            </a:pPr>
            <a:r>
              <a:rPr lang="en-IN" sz="2000" dirty="0"/>
              <a:t>Both Models showed the art type image generation with realistic features.</a:t>
            </a:r>
          </a:p>
          <a:p>
            <a:pPr algn="just">
              <a:lnSpc>
                <a:spcPct val="150000"/>
              </a:lnSpc>
            </a:pPr>
            <a:r>
              <a:rPr lang="en-IN" sz="2000" dirty="0"/>
              <a:t>Due to limited computation usage of GPU, the models are trained for a limited time.</a:t>
            </a:r>
          </a:p>
          <a:p>
            <a:pPr algn="just">
              <a:lnSpc>
                <a:spcPct val="150000"/>
              </a:lnSpc>
            </a:pPr>
            <a:r>
              <a:rPr lang="en-IN" sz="2000" dirty="0"/>
              <a:t>The models can be further improved by increasing the training time. This is an iterative process. Which is a scheduled task running in the background based on the loss percentage of the model generation.</a:t>
            </a:r>
          </a:p>
          <a:p>
            <a:pPr algn="just">
              <a:lnSpc>
                <a:spcPct val="150000"/>
              </a:lnSpc>
            </a:pPr>
            <a:r>
              <a:rPr lang="en-IN" sz="2000" dirty="0"/>
              <a:t>Model will be deployed later with FastAPI and enable the user interface at a later stage of the implementation.</a:t>
            </a:r>
          </a:p>
        </p:txBody>
      </p:sp>
      <p:sp>
        <p:nvSpPr>
          <p:cNvPr id="6" name="Slide Number Placeholder 5">
            <a:extLst>
              <a:ext uri="{FF2B5EF4-FFF2-40B4-BE49-F238E27FC236}">
                <a16:creationId xmlns:a16="http://schemas.microsoft.com/office/drawing/2014/main" id="{330FE11A-1D73-47E9-9D18-F4882CD18C9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0C2A2B67-01E9-4470-8BDC-2917F1DC2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3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C2C7-9EE3-4EFC-A6FB-1FB49ADA0D7E}"/>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BB0D5604-3403-428C-A544-5D24163DA454}"/>
              </a:ext>
            </a:extLst>
          </p:cNvPr>
          <p:cNvSpPr>
            <a:spLocks noGrp="1"/>
          </p:cNvSpPr>
          <p:nvPr>
            <p:ph idx="1"/>
          </p:nvPr>
        </p:nvSpPr>
        <p:spPr/>
        <p:txBody>
          <a:bodyPr>
            <a:normAutofit/>
          </a:bodyPr>
          <a:lstStyle/>
          <a:p>
            <a:pPr marL="0" indent="0">
              <a:buNone/>
            </a:pPr>
            <a:r>
              <a:rPr lang="en-IN" sz="2000" dirty="0">
                <a:hlinkClick r:id="rId2">
                  <a:extLst>
                    <a:ext uri="{A12FA001-AC4F-418D-AE19-62706E023703}">
                      <ahyp:hlinkClr xmlns:ahyp="http://schemas.microsoft.com/office/drawing/2018/hyperlinkcolor" val="tx"/>
                    </a:ext>
                  </a:extLst>
                </a:hlinkClick>
              </a:rPr>
              <a:t>Sample Important Architecture Links: </a:t>
            </a:r>
          </a:p>
          <a:p>
            <a:r>
              <a:rPr lang="en-IN" sz="2000" dirty="0">
                <a:hlinkClick r:id="rId2">
                  <a:extLst>
                    <a:ext uri="{A12FA001-AC4F-418D-AE19-62706E023703}">
                      <ahyp:hlinkClr xmlns:ahyp="http://schemas.microsoft.com/office/drawing/2018/hyperlinkcolor" val="tx"/>
                    </a:ext>
                  </a:extLst>
                </a:hlinkClick>
              </a:rPr>
              <a:t>https://ljvmiranda921.github.io/notebook/2021/08/08/clip-vqgan/</a:t>
            </a:r>
            <a:r>
              <a:rPr lang="en-IN" sz="2000" dirty="0"/>
              <a:t> </a:t>
            </a:r>
          </a:p>
          <a:p>
            <a:r>
              <a:rPr lang="en-IN" sz="2000" dirty="0">
                <a:hlinkClick r:id="rId3">
                  <a:extLst>
                    <a:ext uri="{A12FA001-AC4F-418D-AE19-62706E023703}">
                      <ahyp:hlinkClr xmlns:ahyp="http://schemas.microsoft.com/office/drawing/2018/hyperlinkcolor" val="tx"/>
                    </a:ext>
                  </a:extLst>
                </a:hlinkClick>
              </a:rPr>
              <a:t>https://ml.berkeley.edu/blog/posts/vq-vae/</a:t>
            </a:r>
            <a:r>
              <a:rPr lang="en-IN" sz="2000" dirty="0"/>
              <a:t> </a:t>
            </a:r>
          </a:p>
          <a:p>
            <a:r>
              <a:rPr lang="en-IN" sz="2000" dirty="0">
                <a:hlinkClick r:id="rId4">
                  <a:extLst>
                    <a:ext uri="{A12FA001-AC4F-418D-AE19-62706E023703}">
                      <ahyp:hlinkClr xmlns:ahyp="http://schemas.microsoft.com/office/drawing/2018/hyperlinkcolor" val="tx"/>
                    </a:ext>
                  </a:extLst>
                </a:hlinkClick>
              </a:rPr>
              <a:t>https://www.youtube.com/watch?v=T9XSU0pKX2E&amp;feature=youtu.be</a:t>
            </a:r>
            <a:r>
              <a:rPr lang="en-IN" sz="2000" dirty="0"/>
              <a:t> </a:t>
            </a:r>
          </a:p>
          <a:p>
            <a:r>
              <a:rPr lang="en-IN" sz="2000" dirty="0">
                <a:hlinkClick r:id="rId5">
                  <a:extLst>
                    <a:ext uri="{A12FA001-AC4F-418D-AE19-62706E023703}">
                      <ahyp:hlinkClr xmlns:ahyp="http://schemas.microsoft.com/office/drawing/2018/hyperlinkcolor" val="tx"/>
                    </a:ext>
                  </a:extLst>
                </a:hlinkClick>
              </a:rPr>
              <a:t>https://github.com/NVlabs/ffhq-dataset</a:t>
            </a:r>
            <a:r>
              <a:rPr lang="en-IN" sz="2000" dirty="0"/>
              <a:t> </a:t>
            </a:r>
          </a:p>
          <a:p>
            <a:r>
              <a:rPr lang="en-IN" sz="2000" dirty="0">
                <a:hlinkClick r:id="rId6">
                  <a:extLst>
                    <a:ext uri="{A12FA001-AC4F-418D-AE19-62706E023703}">
                      <ahyp:hlinkClr xmlns:ahyp="http://schemas.microsoft.com/office/drawing/2018/hyperlinkcolor" val="tx"/>
                    </a:ext>
                  </a:extLst>
                </a:hlinkClick>
              </a:rPr>
              <a:t>https://www.kaggle.com/datasets/hsankesara/flickr-image-dataset</a:t>
            </a:r>
            <a:endParaRPr lang="en-IN" sz="2000" dirty="0"/>
          </a:p>
          <a:p>
            <a:r>
              <a:rPr lang="en-IN" sz="2000" dirty="0">
                <a:hlinkClick r:id="rId7">
                  <a:extLst>
                    <a:ext uri="{A12FA001-AC4F-418D-AE19-62706E023703}">
                      <ahyp:hlinkClr xmlns:ahyp="http://schemas.microsoft.com/office/drawing/2018/hyperlinkcolor" val="tx"/>
                    </a:ext>
                  </a:extLst>
                </a:hlinkClick>
              </a:rPr>
              <a:t>https://pytorch.org/docs/stable/index.html</a:t>
            </a:r>
            <a:endParaRPr lang="en-IN" sz="2000" dirty="0"/>
          </a:p>
          <a:p>
            <a:r>
              <a:rPr lang="en-IN" sz="2000" dirty="0">
                <a:hlinkClick r:id="rId8">
                  <a:extLst>
                    <a:ext uri="{A12FA001-AC4F-418D-AE19-62706E023703}">
                      <ahyp:hlinkClr xmlns:ahyp="http://schemas.microsoft.com/office/drawing/2018/hyperlinkcolor" val="tx"/>
                    </a:ext>
                  </a:extLst>
                </a:hlinkClick>
              </a:rPr>
              <a:t>https://www.youtube.com/watch?v=Gib_kiXgnvA&amp;ab_channel=NormalizedNerd</a:t>
            </a:r>
            <a:r>
              <a:rPr lang="en-IN" sz="2000" dirty="0"/>
              <a:t> </a:t>
            </a:r>
          </a:p>
        </p:txBody>
      </p:sp>
      <p:sp>
        <p:nvSpPr>
          <p:cNvPr id="6" name="Slide Number Placeholder 5">
            <a:extLst>
              <a:ext uri="{FF2B5EF4-FFF2-40B4-BE49-F238E27FC236}">
                <a16:creationId xmlns:a16="http://schemas.microsoft.com/office/drawing/2014/main" id="{60C9D163-C530-41C5-AE5C-D93D7F9CC4C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61400BDA-236D-41DA-B682-23460021C6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1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17</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7888778" y="3196421"/>
            <a:ext cx="3962796" cy="2972809"/>
          </a:xfrm>
        </p:spPr>
        <p:txBody>
          <a:bodyPr>
            <a:noAutofit/>
          </a:bodyPr>
          <a:lstStyle/>
          <a:p>
            <a:r>
              <a:rPr lang="en-US" sz="2000" b="1" dirty="0"/>
              <a:t>Team: Beat Learners</a:t>
            </a:r>
          </a:p>
          <a:p>
            <a:endParaRPr lang="en-US" sz="2000" dirty="0"/>
          </a:p>
          <a:p>
            <a:pPr marL="342900" indent="-342900">
              <a:buFont typeface="Arial" panose="020B0604020202020204" pitchFamily="34" charset="0"/>
              <a:buChar char="•"/>
            </a:pPr>
            <a:r>
              <a:rPr lang="en-IN" sz="2000" b="0" i="0" u="none" strike="noStrike" baseline="0" dirty="0">
                <a:solidFill>
                  <a:srgbClr val="000000"/>
                </a:solidFill>
              </a:rPr>
              <a:t>Vinay Reddy Kalluri </a:t>
            </a:r>
            <a:endParaRPr lang="fi-FI" sz="2000" b="0" i="0" u="none" strike="noStrike" baseline="0" dirty="0">
              <a:solidFill>
                <a:srgbClr val="000000"/>
              </a:solidFill>
            </a:endParaRPr>
          </a:p>
          <a:p>
            <a:pPr marL="342900" indent="-342900">
              <a:buFont typeface="Arial" panose="020B0604020202020204" pitchFamily="34" charset="0"/>
              <a:buChar char="•"/>
            </a:pPr>
            <a:r>
              <a:rPr lang="fi-FI" sz="2000" b="0" i="0" u="none" strike="noStrike" baseline="0" dirty="0">
                <a:solidFill>
                  <a:srgbClr val="000000"/>
                </a:solidFill>
              </a:rPr>
              <a:t>Muni Kanaka Sri Shalini Chintam </a:t>
            </a:r>
          </a:p>
          <a:p>
            <a:pPr marL="342900" indent="-342900">
              <a:buFont typeface="Arial" panose="020B0604020202020204" pitchFamily="34" charset="0"/>
              <a:buChar char="•"/>
            </a:pPr>
            <a:r>
              <a:rPr lang="en-IN" sz="2000" b="0" i="0" u="none" strike="noStrike" baseline="0" dirty="0">
                <a:solidFill>
                  <a:srgbClr val="000000"/>
                </a:solidFill>
              </a:rPr>
              <a:t>Karthik Yanagandula </a:t>
            </a:r>
          </a:p>
          <a:p>
            <a:pPr marL="342900" indent="-342900">
              <a:buFont typeface="Arial" panose="020B0604020202020204" pitchFamily="34" charset="0"/>
              <a:buChar char="•"/>
            </a:pPr>
            <a:r>
              <a:rPr lang="en-IN" sz="2000" b="0" i="0" u="none" strike="noStrike" baseline="0" dirty="0">
                <a:solidFill>
                  <a:srgbClr val="000000"/>
                </a:solidFill>
              </a:rPr>
              <a:t>Gayathri Garikapati </a:t>
            </a:r>
          </a:p>
          <a:p>
            <a:endParaRPr lang="en-US" sz="2000" dirty="0"/>
          </a:p>
          <a:p>
            <a:endParaRPr lang="en-US" sz="2000" dirty="0"/>
          </a:p>
          <a:p>
            <a:pPr algn="l"/>
            <a:endParaRPr lang="en-IN" sz="2000" b="0" i="0" u="none" strike="noStrike" baseline="0" dirty="0">
              <a:solidFill>
                <a:srgbClr val="000000"/>
              </a:solidFill>
            </a:endParaRPr>
          </a:p>
          <a:p>
            <a:r>
              <a:rPr lang="en-IN" sz="2000" b="0" i="0" u="none" strike="noStrike" baseline="0" dirty="0">
                <a:solidFill>
                  <a:srgbClr val="000000"/>
                </a:solidFill>
              </a:rPr>
              <a:t> </a:t>
            </a:r>
          </a:p>
          <a:p>
            <a:endParaRPr lang="en-US" sz="2000" dirty="0"/>
          </a:p>
        </p:txBody>
      </p:sp>
      <p:pic>
        <p:nvPicPr>
          <p:cNvPr id="7" name="Picture 2">
            <a:extLst>
              <a:ext uri="{FF2B5EF4-FFF2-40B4-BE49-F238E27FC236}">
                <a16:creationId xmlns:a16="http://schemas.microsoft.com/office/drawing/2014/main" id="{A625546D-0AC1-4A1E-B3F5-324C3A5F4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dirty="0"/>
              <a:t>Problem Statement</a:t>
            </a:r>
          </a:p>
          <a:p>
            <a:pPr marL="0" indent="0">
              <a:buNone/>
            </a:pPr>
            <a:r>
              <a:rPr lang="en-US" dirty="0"/>
              <a:t>Solution</a:t>
            </a:r>
          </a:p>
          <a:p>
            <a:pPr marL="0" indent="0">
              <a:buNone/>
            </a:pPr>
            <a:r>
              <a:rPr lang="en-US" dirty="0"/>
              <a:t>Implemented Work</a:t>
            </a:r>
          </a:p>
          <a:p>
            <a:pPr marL="0" indent="0">
              <a:buNone/>
            </a:pPr>
            <a:r>
              <a:rPr lang="en-US" dirty="0"/>
              <a:t>Conclusion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2">
            <a:extLst>
              <a:ext uri="{FF2B5EF4-FFF2-40B4-BE49-F238E27FC236}">
                <a16:creationId xmlns:a16="http://schemas.microsoft.com/office/drawing/2014/main" id="{31754AB9-099D-43DF-8C29-33C66EC71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0" y="237506"/>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2190996"/>
            <a:ext cx="6449133" cy="3215275"/>
          </a:xfrm>
        </p:spPr>
        <p:txBody>
          <a:bodyPr>
            <a:normAutofit fontScale="85000" lnSpcReduction="10000"/>
          </a:bodyPr>
          <a:lstStyle/>
          <a:p>
            <a:pPr marL="342900" indent="-342900" algn="just">
              <a:buFont typeface="Arial" panose="020B0604020202020204" pitchFamily="34" charset="0"/>
              <a:buChar char="•"/>
            </a:pPr>
            <a:r>
              <a:rPr lang="en-US" dirty="0"/>
              <a:t>To generate images from generative adversarial networks by training with a deep learning model with different types of datasets is challenging without the context of the images.</a:t>
            </a:r>
          </a:p>
          <a:p>
            <a:pPr marL="342900" indent="-342900" algn="just">
              <a:buFont typeface="Arial" panose="020B0604020202020204" pitchFamily="34" charset="0"/>
              <a:buChar char="•"/>
            </a:pPr>
            <a:r>
              <a:rPr lang="en-US" dirty="0"/>
              <a:t>To develop a deep learning model to use available computer hardware to make the most realistic image possible within the specified time, funding, and skillset at commercial grade.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Picture Placeholder 2">
            <a:extLst>
              <a:ext uri="{FF2B5EF4-FFF2-40B4-BE49-F238E27FC236}">
                <a16:creationId xmlns:a16="http://schemas.microsoft.com/office/drawing/2014/main" id="{46FFA14D-68F6-4D08-B071-A63E2CC25483}"/>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B6F356F1-E7DB-4BC6-932E-81DC29ABA63B}"/>
              </a:ext>
            </a:extLst>
          </p:cNvPr>
          <p:cNvSpPr>
            <a:spLocks noGrp="1"/>
          </p:cNvSpPr>
          <p:nvPr>
            <p:ph type="pic" sz="quarter" idx="13"/>
          </p:nvPr>
        </p:nvSpPr>
        <p:spPr/>
      </p:sp>
      <p:pic>
        <p:nvPicPr>
          <p:cNvPr id="4100" name="Picture 4" descr="What is AI">
            <a:extLst>
              <a:ext uri="{FF2B5EF4-FFF2-40B4-BE49-F238E27FC236}">
                <a16:creationId xmlns:a16="http://schemas.microsoft.com/office/drawing/2014/main" id="{B55B1FBE-A032-4992-A385-5EEDAC9C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879" y="2195478"/>
            <a:ext cx="4120569" cy="23178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311F0535-C965-4F19-91A9-426569D32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0" y="237506"/>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Image Generation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t>Generative Adversarial Networks</a:t>
            </a:r>
          </a:p>
        </p:txBody>
      </p:sp>
      <p:pic>
        <p:nvPicPr>
          <p:cNvPr id="4" name="Picture 2">
            <a:extLst>
              <a:ext uri="{FF2B5EF4-FFF2-40B4-BE49-F238E27FC236}">
                <a16:creationId xmlns:a16="http://schemas.microsoft.com/office/drawing/2014/main" id="{83350EC1-FB6A-4D53-82AA-942ED32E7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0" y="237506"/>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26B7-242E-4F3C-9E2D-7B584A6C499B}"/>
              </a:ext>
            </a:extLst>
          </p:cNvPr>
          <p:cNvSpPr>
            <a:spLocks noGrp="1"/>
          </p:cNvSpPr>
          <p:nvPr>
            <p:ph type="title"/>
          </p:nvPr>
        </p:nvSpPr>
        <p:spPr>
          <a:xfrm>
            <a:off x="539496" y="365125"/>
            <a:ext cx="11318016" cy="1325563"/>
          </a:xfrm>
        </p:spPr>
        <p:txBody>
          <a:bodyPr>
            <a:noAutofit/>
          </a:bodyPr>
          <a:lstStyle/>
          <a:p>
            <a:r>
              <a:rPr lang="en-IN" sz="3200" u="sng" dirty="0"/>
              <a:t>Image Generation using </a:t>
            </a:r>
            <a:r>
              <a:rPr lang="en-US" sz="3200" u="sng" dirty="0"/>
              <a:t>Generative Adversarial Networks(GANs)</a:t>
            </a:r>
            <a:br>
              <a:rPr lang="en-US" sz="3200" u="sng" dirty="0"/>
            </a:br>
            <a:endParaRPr lang="en-IN" sz="3200" u="sng" dirty="0"/>
          </a:p>
        </p:txBody>
      </p:sp>
      <p:sp>
        <p:nvSpPr>
          <p:cNvPr id="3" name="Content Placeholder 2">
            <a:extLst>
              <a:ext uri="{FF2B5EF4-FFF2-40B4-BE49-F238E27FC236}">
                <a16:creationId xmlns:a16="http://schemas.microsoft.com/office/drawing/2014/main" id="{912D58F5-6B5C-4A95-837E-6EAD94105780}"/>
              </a:ext>
            </a:extLst>
          </p:cNvPr>
          <p:cNvSpPr>
            <a:spLocks noGrp="1"/>
          </p:cNvSpPr>
          <p:nvPr>
            <p:ph idx="1"/>
          </p:nvPr>
        </p:nvSpPr>
        <p:spPr>
          <a:xfrm>
            <a:off x="1179576" y="1911096"/>
            <a:ext cx="8944138" cy="3859742"/>
          </a:xfrm>
        </p:spPr>
        <p:txBody>
          <a:bodyPr>
            <a:normAutofit/>
          </a:bodyPr>
          <a:lstStyle/>
          <a:p>
            <a:pPr algn="just"/>
            <a:r>
              <a:rPr lang="en-US" sz="2000" dirty="0">
                <a:latin typeface="Avenir Next LT Pro (Body)"/>
                <a:cs typeface="Aharoni" panose="020B0604020202020204" pitchFamily="2" charset="-79"/>
              </a:rPr>
              <a:t>Image generation is a set of techniques aimed at producing the most realistic image possible within the constraints of available computer hardware, time, funding, and skill set.</a:t>
            </a:r>
          </a:p>
          <a:p>
            <a:pPr algn="just"/>
            <a:r>
              <a:rPr lang="en-US" sz="2000" i="0" dirty="0">
                <a:solidFill>
                  <a:srgbClr val="292929"/>
                </a:solidFill>
                <a:effectLst/>
                <a:latin typeface="Avenir Next LT Pro (Body)"/>
                <a:cs typeface="Aharoni" panose="020B0604020202020204" pitchFamily="2" charset="-79"/>
              </a:rPr>
              <a:t>Not long ago, generative arts and NFT took the world by storm. </a:t>
            </a:r>
            <a:endParaRPr lang="en-US" sz="2000" dirty="0">
              <a:latin typeface="Avenir Next LT Pro (Body)"/>
              <a:cs typeface="Aharoni" panose="020B0604020202020204" pitchFamily="2" charset="-79"/>
            </a:endParaRPr>
          </a:p>
          <a:p>
            <a:pPr algn="just"/>
            <a:r>
              <a:rPr lang="en-IN" sz="2000" dirty="0">
                <a:latin typeface="Avenir Next LT Pro (Body)"/>
                <a:cs typeface="Aharoni" panose="020B0604020202020204" pitchFamily="2" charset="-79"/>
              </a:rPr>
              <a:t>It is possible to generate more accurate images with AI-powered Generative Adversarial Networks.</a:t>
            </a:r>
          </a:p>
          <a:p>
            <a:pPr algn="just"/>
            <a:r>
              <a:rPr lang="en-IN" sz="2000" dirty="0">
                <a:latin typeface="Avenir Next LT Pro (Body)"/>
                <a:cs typeface="Aharoni" panose="020B0604020202020204" pitchFamily="2" charset="-79"/>
              </a:rPr>
              <a:t>Using GANs which is unsupervised learning, can generate images at scale.</a:t>
            </a:r>
          </a:p>
          <a:p>
            <a:pPr algn="just"/>
            <a:r>
              <a:rPr lang="en-IN" sz="2000" dirty="0">
                <a:latin typeface="Avenir Next LT Pro (Body)"/>
                <a:cs typeface="Aharoni" panose="020B0604020202020204" pitchFamily="2" charset="-79"/>
              </a:rPr>
              <a:t>It contains mainly two components:</a:t>
            </a:r>
          </a:p>
          <a:p>
            <a:pPr lvl="1" algn="just"/>
            <a:r>
              <a:rPr lang="en-IN" sz="1200" b="1" i="0" dirty="0">
                <a:solidFill>
                  <a:srgbClr val="292929"/>
                </a:solidFill>
                <a:effectLst/>
                <a:latin typeface="Avenir Next LT Pro (Body)"/>
              </a:rPr>
              <a:t>Generator - </a:t>
            </a:r>
            <a:r>
              <a:rPr lang="en-US" sz="1200" b="0" i="0" dirty="0">
                <a:solidFill>
                  <a:srgbClr val="292929"/>
                </a:solidFill>
                <a:effectLst/>
                <a:latin typeface="Avenir Next LT Pro (Body)"/>
              </a:rPr>
              <a:t>This block tries to generate images that are very similar to that of the original dataset by making noise as input. It tries to learn the joint probability of the input data (X) and output data(Y); P(X|Y).</a:t>
            </a:r>
            <a:endParaRPr lang="en-IN" sz="1200" b="1" i="0" dirty="0">
              <a:solidFill>
                <a:srgbClr val="292929"/>
              </a:solidFill>
              <a:effectLst/>
              <a:latin typeface="Avenir Next LT Pro (Body)"/>
              <a:cs typeface="Aharoni" panose="020B0604020202020204" pitchFamily="2" charset="-79"/>
            </a:endParaRPr>
          </a:p>
          <a:p>
            <a:pPr lvl="1" algn="just"/>
            <a:r>
              <a:rPr lang="en-IN" sz="1200" b="1" i="0" dirty="0">
                <a:solidFill>
                  <a:srgbClr val="292929"/>
                </a:solidFill>
                <a:effectLst/>
                <a:latin typeface="Avenir Next LT Pro (Body)"/>
              </a:rPr>
              <a:t>Discriminator  - </a:t>
            </a:r>
            <a:r>
              <a:rPr lang="en-US" sz="1200" b="0" i="0" dirty="0">
                <a:solidFill>
                  <a:srgbClr val="292929"/>
                </a:solidFill>
                <a:effectLst/>
                <a:latin typeface="Avenir Next LT Pro (Body)"/>
              </a:rPr>
              <a:t>This block tries to accept two inputs, one from the main dataset and the other from images generated from Generator, bifurcates them as Real or Fake.</a:t>
            </a:r>
            <a:endParaRPr lang="en-IN" sz="1200" dirty="0">
              <a:latin typeface="Avenir Next LT Pro (Body)"/>
              <a:cs typeface="Aharoni" panose="020B0604020202020204" pitchFamily="2" charset="-79"/>
            </a:endParaRPr>
          </a:p>
        </p:txBody>
      </p:sp>
      <p:sp>
        <p:nvSpPr>
          <p:cNvPr id="6" name="Slide Number Placeholder 5">
            <a:extLst>
              <a:ext uri="{FF2B5EF4-FFF2-40B4-BE49-F238E27FC236}">
                <a16:creationId xmlns:a16="http://schemas.microsoft.com/office/drawing/2014/main" id="{FCA06D37-D298-451E-9B6A-8F4EA47604C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93D28F33-3A47-4934-A3B5-29B3F3FE4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82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B004-E26D-43FD-98B8-0D163905C2DD}"/>
              </a:ext>
            </a:extLst>
          </p:cNvPr>
          <p:cNvSpPr>
            <a:spLocks noGrp="1"/>
          </p:cNvSpPr>
          <p:nvPr>
            <p:ph type="title"/>
          </p:nvPr>
        </p:nvSpPr>
        <p:spPr/>
        <p:txBody>
          <a:bodyPr/>
          <a:lstStyle/>
          <a:p>
            <a:r>
              <a:rPr lang="en-IN" u="sng" dirty="0"/>
              <a:t>Hack - Solution</a:t>
            </a:r>
          </a:p>
        </p:txBody>
      </p:sp>
      <p:sp>
        <p:nvSpPr>
          <p:cNvPr id="3" name="Content Placeholder 2">
            <a:extLst>
              <a:ext uri="{FF2B5EF4-FFF2-40B4-BE49-F238E27FC236}">
                <a16:creationId xmlns:a16="http://schemas.microsoft.com/office/drawing/2014/main" id="{E52FC26A-9680-4EA6-821A-02C032B018A6}"/>
              </a:ext>
            </a:extLst>
          </p:cNvPr>
          <p:cNvSpPr>
            <a:spLocks noGrp="1"/>
          </p:cNvSpPr>
          <p:nvPr>
            <p:ph idx="1"/>
          </p:nvPr>
        </p:nvSpPr>
        <p:spPr>
          <a:xfrm>
            <a:off x="1543792" y="1911096"/>
            <a:ext cx="9465584" cy="3859742"/>
          </a:xfrm>
        </p:spPr>
        <p:txBody>
          <a:bodyPr>
            <a:noAutofit/>
          </a:bodyPr>
          <a:lstStyle/>
          <a:p>
            <a:pPr algn="just"/>
            <a:r>
              <a:rPr lang="en-IN" sz="2000" dirty="0"/>
              <a:t>The main idea is to develop deep learning models to take the specific dataset related to images and generate similar images. Two models are designed to handle the solution: </a:t>
            </a:r>
          </a:p>
          <a:p>
            <a:pPr lvl="1" algn="just"/>
            <a:r>
              <a:rPr lang="en-IN" sz="2000" dirty="0"/>
              <a:t>Realistic than the original images without context.</a:t>
            </a:r>
          </a:p>
          <a:p>
            <a:pPr lvl="1" algn="just"/>
            <a:r>
              <a:rPr lang="en-IN" sz="2000" dirty="0"/>
              <a:t>Taking input from the user like type and context related to the image and generating the images </a:t>
            </a:r>
          </a:p>
          <a:p>
            <a:pPr algn="just"/>
            <a:r>
              <a:rPr lang="en-IN" sz="2000" dirty="0"/>
              <a:t>Both are different models as they need separate training and development.</a:t>
            </a:r>
          </a:p>
          <a:p>
            <a:pPr algn="just"/>
            <a:r>
              <a:rPr lang="en-IN" sz="2000" dirty="0"/>
              <a:t>The images generated by the system can be used by various users like:</a:t>
            </a:r>
          </a:p>
          <a:p>
            <a:pPr lvl="1" algn="just"/>
            <a:r>
              <a:rPr lang="en-IN" sz="2000" dirty="0"/>
              <a:t>Designers</a:t>
            </a:r>
          </a:p>
          <a:p>
            <a:pPr lvl="1" algn="just"/>
            <a:r>
              <a:rPr lang="en-IN" sz="2000" dirty="0"/>
              <a:t>UI/UX Designer</a:t>
            </a:r>
          </a:p>
          <a:p>
            <a:pPr lvl="1" algn="just"/>
            <a:r>
              <a:rPr lang="en-IN" sz="2000" dirty="0"/>
              <a:t>Artists</a:t>
            </a:r>
          </a:p>
          <a:p>
            <a:pPr lvl="1" algn="just"/>
            <a:r>
              <a:rPr lang="en-IN" sz="2000" dirty="0"/>
              <a:t>NFT Developers</a:t>
            </a:r>
          </a:p>
          <a:p>
            <a:pPr lvl="1" algn="just"/>
            <a:r>
              <a:rPr lang="en-IN" sz="2000" dirty="0"/>
              <a:t>Advertisement Agencies</a:t>
            </a:r>
          </a:p>
          <a:p>
            <a:pPr algn="just"/>
            <a:endParaRPr lang="en-IN" sz="2000" dirty="0"/>
          </a:p>
          <a:p>
            <a:pPr algn="just"/>
            <a:endParaRPr lang="en-IN" sz="2000" dirty="0"/>
          </a:p>
        </p:txBody>
      </p:sp>
      <p:sp>
        <p:nvSpPr>
          <p:cNvPr id="6" name="Slide Number Placeholder 5">
            <a:extLst>
              <a:ext uri="{FF2B5EF4-FFF2-40B4-BE49-F238E27FC236}">
                <a16:creationId xmlns:a16="http://schemas.microsoft.com/office/drawing/2014/main" id="{E12BDEA6-CADD-415B-B5C1-5F5AA7F2D4D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567F0016-5117-4763-9B5F-AC67C262E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C1B7-570C-465B-BAF7-1D0D67E79B00}"/>
              </a:ext>
            </a:extLst>
          </p:cNvPr>
          <p:cNvSpPr>
            <a:spLocks noGrp="1"/>
          </p:cNvSpPr>
          <p:nvPr>
            <p:ph type="title"/>
          </p:nvPr>
        </p:nvSpPr>
        <p:spPr/>
        <p:txBody>
          <a:bodyPr/>
          <a:lstStyle/>
          <a:p>
            <a:r>
              <a:rPr lang="en-IN" u="sng" dirty="0"/>
              <a:t>Model 1</a:t>
            </a:r>
            <a:r>
              <a:rPr lang="en-IN" dirty="0"/>
              <a:t>: Deep Fake Face Image Generations</a:t>
            </a:r>
          </a:p>
        </p:txBody>
      </p:sp>
      <p:sp>
        <p:nvSpPr>
          <p:cNvPr id="5" name="Slide Number Placeholder 4">
            <a:extLst>
              <a:ext uri="{FF2B5EF4-FFF2-40B4-BE49-F238E27FC236}">
                <a16:creationId xmlns:a16="http://schemas.microsoft.com/office/drawing/2014/main" id="{75261D4B-DBD1-43A8-9CEF-26DB3B3B432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E9B1F3C7-8A20-4F40-B5E9-7B2A419B997B}"/>
              </a:ext>
            </a:extLst>
          </p:cNvPr>
          <p:cNvSpPr>
            <a:spLocks noGrp="1"/>
          </p:cNvSpPr>
          <p:nvPr>
            <p:ph idx="1"/>
          </p:nvPr>
        </p:nvSpPr>
        <p:spPr>
          <a:xfrm>
            <a:off x="666008" y="1690688"/>
            <a:ext cx="10515600" cy="3859742"/>
          </a:xfrm>
        </p:spPr>
        <p:txBody>
          <a:bodyPr>
            <a:normAutofit/>
          </a:bodyPr>
          <a:lstStyle/>
          <a:p>
            <a:r>
              <a:rPr lang="en-IN" sz="2000" dirty="0"/>
              <a:t>As part of the first task generating images from a natural context is a domain-specific task. As each image is associated with a different context.</a:t>
            </a:r>
          </a:p>
          <a:p>
            <a:r>
              <a:rPr lang="en-IN" sz="2000" dirty="0"/>
              <a:t>To develop Deep Fake Face Image Generation, the system is trained to generate images based on the training from celebrities’ image data set.</a:t>
            </a:r>
          </a:p>
          <a:p>
            <a:r>
              <a:rPr lang="en-IN" sz="2000" dirty="0"/>
              <a:t>A custom build GAN is used to do the task.  How does the model operate?</a:t>
            </a:r>
          </a:p>
          <a:p>
            <a:endParaRPr lang="en-IN" sz="2000" dirty="0"/>
          </a:p>
          <a:p>
            <a:endParaRPr lang="en-IN" sz="2000" dirty="0"/>
          </a:p>
          <a:p>
            <a:endParaRPr lang="en-IN" sz="2000" dirty="0"/>
          </a:p>
        </p:txBody>
      </p:sp>
      <p:pic>
        <p:nvPicPr>
          <p:cNvPr id="1026" name="Picture 2">
            <a:extLst>
              <a:ext uri="{FF2B5EF4-FFF2-40B4-BE49-F238E27FC236}">
                <a16:creationId xmlns:a16="http://schemas.microsoft.com/office/drawing/2014/main" id="{97F8C846-B3F0-4E97-B026-D72521DEC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958" y="3633849"/>
            <a:ext cx="6689290" cy="290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91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E601-6C43-43F7-B8C5-BEAAA5584217}"/>
              </a:ext>
            </a:extLst>
          </p:cNvPr>
          <p:cNvSpPr>
            <a:spLocks noGrp="1"/>
          </p:cNvSpPr>
          <p:nvPr>
            <p:ph type="title"/>
          </p:nvPr>
        </p:nvSpPr>
        <p:spPr/>
        <p:txBody>
          <a:bodyPr/>
          <a:lstStyle/>
          <a:p>
            <a:r>
              <a:rPr lang="en-IN" dirty="0"/>
              <a:t>Image GANs for Faces</a:t>
            </a:r>
          </a:p>
        </p:txBody>
      </p:sp>
      <p:sp>
        <p:nvSpPr>
          <p:cNvPr id="3" name="Content Placeholder 2">
            <a:extLst>
              <a:ext uri="{FF2B5EF4-FFF2-40B4-BE49-F238E27FC236}">
                <a16:creationId xmlns:a16="http://schemas.microsoft.com/office/drawing/2014/main" id="{6B802772-BB34-48B0-92E1-F8622D277D0C}"/>
              </a:ext>
            </a:extLst>
          </p:cNvPr>
          <p:cNvSpPr>
            <a:spLocks noGrp="1"/>
          </p:cNvSpPr>
          <p:nvPr>
            <p:ph idx="1"/>
          </p:nvPr>
        </p:nvSpPr>
        <p:spPr>
          <a:xfrm>
            <a:off x="1181100" y="1780467"/>
            <a:ext cx="9829800" cy="3859742"/>
          </a:xfrm>
        </p:spPr>
        <p:txBody>
          <a:bodyPr>
            <a:noAutofit/>
          </a:bodyPr>
          <a:lstStyle/>
          <a:p>
            <a:pPr algn="just"/>
            <a:r>
              <a:rPr lang="en-US" sz="2000" b="0" i="0" dirty="0">
                <a:solidFill>
                  <a:srgbClr val="292929"/>
                </a:solidFill>
                <a:effectLst/>
                <a:latin typeface="Avenir Next LT Pro (Body)"/>
              </a:rPr>
              <a:t>In a nutshell, we will ask the generator to generate faces without giving it any additional data. </a:t>
            </a:r>
          </a:p>
          <a:p>
            <a:pPr algn="just"/>
            <a:r>
              <a:rPr lang="en-US" sz="2000" b="0" i="0" dirty="0">
                <a:solidFill>
                  <a:srgbClr val="292929"/>
                </a:solidFill>
                <a:effectLst/>
                <a:latin typeface="Avenir Next LT Pro (Body)"/>
              </a:rPr>
              <a:t>Simultaneously, we will fetch the existing faces in the dataset to the discriminator and ask it to decide whether the images generated by the Generator are genuine or not. </a:t>
            </a:r>
          </a:p>
          <a:p>
            <a:pPr algn="just"/>
            <a:r>
              <a:rPr lang="en-US" sz="2000" b="0" i="0" dirty="0">
                <a:solidFill>
                  <a:srgbClr val="292929"/>
                </a:solidFill>
                <a:effectLst/>
                <a:latin typeface="Avenir Next LT Pro (Body)"/>
              </a:rPr>
              <a:t>At first, the Generator will generate lousy images that will immediately be labeled as fake by the Discriminator. </a:t>
            </a:r>
          </a:p>
          <a:p>
            <a:pPr algn="just"/>
            <a:r>
              <a:rPr lang="en-US" sz="2000" b="0" i="0" dirty="0">
                <a:solidFill>
                  <a:srgbClr val="292929"/>
                </a:solidFill>
                <a:effectLst/>
                <a:latin typeface="Avenir Next LT Pro (Body)"/>
              </a:rPr>
              <a:t>After getting enough feedback from the Discriminator, the Generator will learn to trick the Discriminator as a result of the decreased variation from the genuine images. </a:t>
            </a:r>
          </a:p>
          <a:p>
            <a:pPr algn="just"/>
            <a:r>
              <a:rPr lang="en-US" sz="2000" b="0" i="0" dirty="0">
                <a:solidFill>
                  <a:srgbClr val="292929"/>
                </a:solidFill>
                <a:effectLst/>
                <a:latin typeface="Avenir Next LT Pro (Body)"/>
              </a:rPr>
              <a:t>Consequently, we will obtain a very good generative model which can give us very realistic outputs.</a:t>
            </a:r>
            <a:endParaRPr lang="en-IN" sz="2000" dirty="0">
              <a:latin typeface="Avenir Next LT Pro (Body)"/>
            </a:endParaRPr>
          </a:p>
        </p:txBody>
      </p:sp>
      <p:sp>
        <p:nvSpPr>
          <p:cNvPr id="6" name="Slide Number Placeholder 5">
            <a:extLst>
              <a:ext uri="{FF2B5EF4-FFF2-40B4-BE49-F238E27FC236}">
                <a16:creationId xmlns:a16="http://schemas.microsoft.com/office/drawing/2014/main" id="{63999025-2A2D-4C90-833C-C611D86DE7E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7" name="Picture 2">
            <a:extLst>
              <a:ext uri="{FF2B5EF4-FFF2-40B4-BE49-F238E27FC236}">
                <a16:creationId xmlns:a16="http://schemas.microsoft.com/office/drawing/2014/main" id="{68C24A88-2C0A-4D8E-9991-7915AD221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0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5D41-CB34-470B-BB13-DD5F1CCE2BC6}"/>
              </a:ext>
            </a:extLst>
          </p:cNvPr>
          <p:cNvSpPr>
            <a:spLocks noGrp="1"/>
          </p:cNvSpPr>
          <p:nvPr>
            <p:ph type="title"/>
          </p:nvPr>
        </p:nvSpPr>
        <p:spPr/>
        <p:txBody>
          <a:bodyPr/>
          <a:lstStyle/>
          <a:p>
            <a:r>
              <a:rPr lang="en-IN" dirty="0"/>
              <a:t>Sample Images from CelebA Dataset</a:t>
            </a:r>
          </a:p>
        </p:txBody>
      </p:sp>
      <p:sp>
        <p:nvSpPr>
          <p:cNvPr id="6" name="Slide Number Placeholder 5">
            <a:extLst>
              <a:ext uri="{FF2B5EF4-FFF2-40B4-BE49-F238E27FC236}">
                <a16:creationId xmlns:a16="http://schemas.microsoft.com/office/drawing/2014/main" id="{97B19CFB-9641-427A-85F8-1F65A7955FE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54BF0018-C400-46CD-A199-2E2AE3804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9651" y="1946976"/>
            <a:ext cx="3935290" cy="3859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C58E02B-2A97-449A-BCD5-05F5A43EC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741"/>
            <a:ext cx="1086592" cy="5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764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Shapes presentation</Template>
  <TotalTime>161</TotalTime>
  <Words>966</Words>
  <Application>Microsoft Office PowerPoint</Application>
  <PresentationFormat>Widescreen</PresentationFormat>
  <Paragraphs>109</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 Next LT Pro (Body)</vt:lpstr>
      <vt:lpstr>Calibri</vt:lpstr>
      <vt:lpstr>Tw Cen MT</vt:lpstr>
      <vt:lpstr>var( --e-global-typography-primary-font-family )</vt:lpstr>
      <vt:lpstr>ShapesVTI</vt:lpstr>
      <vt:lpstr>Image Generation from Generative Adversarial Networks</vt:lpstr>
      <vt:lpstr>Agenda</vt:lpstr>
      <vt:lpstr>Problem Statement</vt:lpstr>
      <vt:lpstr>Image Generation</vt:lpstr>
      <vt:lpstr>Image Generation using Generative Adversarial Networks(GANs) </vt:lpstr>
      <vt:lpstr>Hack - Solution</vt:lpstr>
      <vt:lpstr>Model 1: Deep Fake Face Image Generations</vt:lpstr>
      <vt:lpstr>Image GANs for Faces</vt:lpstr>
      <vt:lpstr>Sample Images from CelebA Dataset</vt:lpstr>
      <vt:lpstr>Generated Images from Model 1</vt:lpstr>
      <vt:lpstr>Model 2: Context-based Image Generation from VQ-GAN and CLIP.</vt:lpstr>
      <vt:lpstr>Generated Images from Model 2</vt:lpstr>
      <vt:lpstr>Output After only 100 Iterations…. </vt:lpstr>
      <vt:lpstr>Implementation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Generation from Generative Adversarial Networks</dc:title>
  <dc:creator>kalluri vinayreddy</dc:creator>
  <cp:lastModifiedBy>kalluri vinayreddy</cp:lastModifiedBy>
  <cp:revision>86</cp:revision>
  <dcterms:created xsi:type="dcterms:W3CDTF">2022-04-11T17:17:58Z</dcterms:created>
  <dcterms:modified xsi:type="dcterms:W3CDTF">2022-04-12T01:35:39Z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