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0"/>
  </p:notesMasterIdLst>
  <p:sldIdLst>
    <p:sldId id="3825" r:id="rId5"/>
    <p:sldId id="3827" r:id="rId6"/>
    <p:sldId id="3835" r:id="rId7"/>
    <p:sldId id="3836" r:id="rId8"/>
    <p:sldId id="3837" r:id="rId9"/>
    <p:sldId id="3838" r:id="rId10"/>
    <p:sldId id="3840" r:id="rId11"/>
    <p:sldId id="3843" r:id="rId12"/>
    <p:sldId id="3847" r:id="rId13"/>
    <p:sldId id="3841" r:id="rId14"/>
    <p:sldId id="3844" r:id="rId15"/>
    <p:sldId id="3845" r:id="rId16"/>
    <p:sldId id="3839" r:id="rId17"/>
    <p:sldId id="3846" r:id="rId18"/>
    <p:sldId id="38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clip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compvis.github.io/taming-transformers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hyperlink" Target="https://ljvmiranda921.github.io/notebook/2021/08/08/clip-vqgan/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nreddy60/Image-Generation-GANs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Image Generation from Generative Adversarial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613109"/>
            <a:ext cx="6592824" cy="4195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Team: Beta Learners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C1172-694A-469A-BD14-1D5E46F7A7B3}"/>
              </a:ext>
            </a:extLst>
          </p:cNvPr>
          <p:cNvSpPr txBox="1"/>
          <p:nvPr/>
        </p:nvSpPr>
        <p:spPr>
          <a:xfrm>
            <a:off x="1289462" y="3429000"/>
            <a:ext cx="30984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HACK-A-ROO SPRING 2022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ar( --e-global-typography-primary-font-family )"/>
              </a:rPr>
              <a:t>CS/Data Science/IT Track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D84518-0BAF-45F1-AC27-8E9AD334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40" y="237506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0F7-A377-4B8B-8497-FEC45836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u="sng" dirty="0"/>
              <a:t>Model 2: </a:t>
            </a:r>
            <a:r>
              <a:rPr lang="en-IN" sz="3400" dirty="0"/>
              <a:t>Context-based Image Generation from VQ-GAN and CLIP.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BDCF-F551-41C2-ACAB-44E1BDFFD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756807"/>
            <a:ext cx="9829800" cy="3859742"/>
          </a:xfrm>
        </p:spPr>
        <p:txBody>
          <a:bodyPr>
            <a:normAutofit/>
          </a:bodyPr>
          <a:lstStyle/>
          <a:p>
            <a:pPr algn="just"/>
            <a:r>
              <a:rPr lang="en-US" sz="1200" b="0" i="0" u="sng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VQ - GAN</a:t>
            </a:r>
            <a:r>
              <a:rPr lang="en-US" sz="1200" b="0" i="0" dirty="0">
                <a:effectLst/>
              </a:rPr>
              <a:t> is a generative adversarial neural network that is good at generating images that look like others (but not from a prompt)</a:t>
            </a:r>
          </a:p>
          <a:p>
            <a:pPr algn="just"/>
            <a:r>
              <a:rPr lang="en-US" sz="1200" b="0" i="0" u="sng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CLIP</a:t>
            </a:r>
            <a:r>
              <a:rPr lang="en-US" sz="1200" b="0" i="0" dirty="0">
                <a:effectLst/>
              </a:rPr>
              <a:t> is another neural network that can determine how well a caption (or prompt) matches an image.</a:t>
            </a:r>
          </a:p>
          <a:p>
            <a:pPr algn="just"/>
            <a:endParaRPr lang="en-IN" sz="1600" dirty="0"/>
          </a:p>
          <a:p>
            <a:pPr algn="just"/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FDAD-8D68-498D-842B-3F5A16A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D691C0-E368-4EB2-9FF9-4D6A0C55F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483" y="2691490"/>
            <a:ext cx="3593956" cy="381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8D52A9-5F4F-4FB1-8374-BED4E2F2137D}"/>
              </a:ext>
            </a:extLst>
          </p:cNvPr>
          <p:cNvSpPr txBox="1"/>
          <p:nvPr/>
        </p:nvSpPr>
        <p:spPr>
          <a:xfrm>
            <a:off x="659080" y="6422469"/>
            <a:ext cx="878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Images Source: </a:t>
            </a:r>
            <a:r>
              <a:rPr lang="en-IN" sz="1400" dirty="0">
                <a:hlinkClick r:id="rId5"/>
              </a:rPr>
              <a:t>https://ljvmiranda921.github.io/notebook/2021/08/08/clip-vqgan/</a:t>
            </a:r>
            <a:r>
              <a:rPr lang="en-IN" sz="1400" dirty="0"/>
              <a:t> 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A61520-D17B-4C97-A359-01B4842D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4629DBA-6D15-4FE4-90A6-033389BE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3" y="2691490"/>
            <a:ext cx="6575611" cy="37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62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FBD-9D72-47A7-865C-99378530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Generated Images from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4275-F84F-4F4D-9A69-C3A41C45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Input: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87E1-9B8E-4C03-82B0-341D8AB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AC941C-4E25-4E2D-A35D-C417160C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2419639"/>
            <a:ext cx="10503552" cy="393671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2A03402-45AD-4857-B4E8-1C1BD02E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9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8A2B-1D52-46D9-870E-C08EBA3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After only 100 Iterations….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FDB0BF-284F-4A20-BCF8-B89F83CA3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79091" y="1572550"/>
            <a:ext cx="2845189" cy="514892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EE83-08F6-41E7-A9C5-4BDCDD97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download">
            <a:hlinkClick r:id="" action="ppaction://media"/>
            <a:extLst>
              <a:ext uri="{FF2B5EF4-FFF2-40B4-BE49-F238E27FC236}">
                <a16:creationId xmlns:a16="http://schemas.microsoft.com/office/drawing/2014/main" id="{9F862CF2-E052-4E5F-B832-305A3930577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55341" y="1661984"/>
            <a:ext cx="5148924" cy="5148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272AB3-D311-4828-9B0C-A8AFF45D2B77}"/>
              </a:ext>
            </a:extLst>
          </p:cNvPr>
          <p:cNvSpPr txBox="1"/>
          <p:nvPr/>
        </p:nvSpPr>
        <p:spPr>
          <a:xfrm>
            <a:off x="6096000" y="1321356"/>
            <a:ext cx="334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Iterative Video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0049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67CE-0155-4797-8C00-BC851DF3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D181-450E-44CF-9B35-026BB1F7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553" y="1690688"/>
            <a:ext cx="8134753" cy="532298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b="1" u="sng" dirty="0"/>
              <a:t>Dataset</a:t>
            </a:r>
            <a:r>
              <a:rPr lang="en-IN" sz="2000" dirty="0"/>
              <a:t>: </a:t>
            </a:r>
          </a:p>
          <a:p>
            <a:pPr lvl="1" algn="just"/>
            <a:r>
              <a:rPr lang="en-IN" sz="1600" dirty="0"/>
              <a:t>CelebA Dataset</a:t>
            </a:r>
          </a:p>
          <a:p>
            <a:pPr lvl="1" algn="just"/>
            <a:r>
              <a:rPr lang="en-IN" sz="1600" dirty="0"/>
              <a:t>ImageNet</a:t>
            </a:r>
          </a:p>
          <a:p>
            <a:pPr lvl="1" algn="just"/>
            <a:r>
              <a:rPr lang="en-IN" sz="1600" dirty="0"/>
              <a:t>COCO (Common Objects in Context)</a:t>
            </a:r>
          </a:p>
          <a:p>
            <a:pPr lvl="1" algn="just"/>
            <a:r>
              <a:rPr lang="en-IN" sz="1600" dirty="0"/>
              <a:t>FacesHQ (Flicker Faces HQ Dataset)</a:t>
            </a:r>
          </a:p>
          <a:p>
            <a:pPr lvl="1" algn="just"/>
            <a:r>
              <a:rPr lang="en-IN" sz="1600" dirty="0"/>
              <a:t>Wiki Art</a:t>
            </a:r>
          </a:p>
          <a:p>
            <a:pPr lvl="1" algn="just"/>
            <a:r>
              <a:rPr lang="en-IN" sz="1600" dirty="0"/>
              <a:t>Flicker30K: Standard Benchmark for Sentence Based Image Description</a:t>
            </a:r>
          </a:p>
          <a:p>
            <a:pPr algn="just"/>
            <a:r>
              <a:rPr lang="en-IN" sz="2000" b="1" u="sng" dirty="0"/>
              <a:t>Environment</a:t>
            </a:r>
            <a:r>
              <a:rPr lang="en-IN" sz="2000" dirty="0"/>
              <a:t>: </a:t>
            </a:r>
          </a:p>
          <a:p>
            <a:pPr lvl="1" algn="just"/>
            <a:r>
              <a:rPr lang="en-IN" sz="1600" dirty="0"/>
              <a:t>Google</a:t>
            </a:r>
            <a:r>
              <a:rPr lang="en-IN" sz="1600" b="1" dirty="0"/>
              <a:t> </a:t>
            </a:r>
            <a:r>
              <a:rPr lang="en-IN" sz="1600" dirty="0"/>
              <a:t>Colab</a:t>
            </a:r>
            <a:r>
              <a:rPr lang="en-IN" sz="1600" b="1" dirty="0"/>
              <a:t> </a:t>
            </a:r>
            <a:r>
              <a:rPr lang="en-IN" sz="1600" dirty="0"/>
              <a:t>(Google Collaborative Research Environment for Deep Learning)</a:t>
            </a:r>
          </a:p>
          <a:p>
            <a:pPr algn="just"/>
            <a:r>
              <a:rPr lang="en-IN" sz="2000" b="1" u="sng" dirty="0"/>
              <a:t>Framework</a:t>
            </a:r>
            <a:r>
              <a:rPr lang="en-IN" sz="2000" dirty="0"/>
              <a:t>:</a:t>
            </a:r>
          </a:p>
          <a:p>
            <a:pPr lvl="1" algn="just"/>
            <a:r>
              <a:rPr lang="en-IN" sz="1600" dirty="0"/>
              <a:t>PyTorch: </a:t>
            </a:r>
            <a:r>
              <a:rPr lang="en-US" sz="1600" dirty="0"/>
              <a:t>Open-source machine learning framework based on the Torch library, used for applications such as computer vision and natural language processing, primarily developed by Facebook's AI Research lab.</a:t>
            </a:r>
            <a:endParaRPr lang="en-IN" sz="1600" dirty="0"/>
          </a:p>
          <a:p>
            <a:pPr algn="just"/>
            <a:r>
              <a:rPr lang="en-IN" sz="2000" b="1" u="sng" dirty="0"/>
              <a:t>Language</a:t>
            </a:r>
            <a:r>
              <a:rPr lang="en-IN" sz="2000" dirty="0"/>
              <a:t>:  </a:t>
            </a:r>
          </a:p>
          <a:p>
            <a:pPr lvl="1" algn="just"/>
            <a:r>
              <a:rPr lang="en-IN" sz="1600" dirty="0"/>
              <a:t>Python</a:t>
            </a:r>
          </a:p>
          <a:p>
            <a:pPr lvl="1" algn="just"/>
            <a:endParaRPr lang="en-IN" sz="1600" dirty="0"/>
          </a:p>
          <a:p>
            <a:pPr marL="457200" lvl="1" indent="0" algn="just">
              <a:buNone/>
            </a:pPr>
            <a:r>
              <a:rPr lang="en-IN" sz="1600" dirty="0"/>
              <a:t>Github Link: </a:t>
            </a:r>
            <a:r>
              <a:rPr lang="en-IN" sz="1600" dirty="0">
                <a:hlinkClick r:id="rId2"/>
              </a:rPr>
              <a:t>https://github.com/vnreddy60/Image-Generation-GANs</a:t>
            </a:r>
            <a:r>
              <a:rPr lang="en-IN" sz="1600" dirty="0"/>
              <a:t>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0C60-C6CB-4997-9F48-C40AD384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44D6BC8-F0B4-4B58-8181-AA59E20EB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18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7DEA-38D7-4CAC-8C77-9F418EA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051B-EBD2-4EA1-AB5F-500E5A86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Both Models showed the art type image generation with realistic features.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Due to limited computation usage of GPU, the models are trained for a limited time.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The models can be further improved by increasing the training time. This is an iterative process. Which is a scheduled task running in the background based on the loss percentage of the model generation.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Model will be deployed with FastAPI and enable the user interface at a later stage of the implementation for commercial grade usage.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FE11A-1D73-47E9-9D18-F4882CD1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2A2B67-01E9-4470-8BDC-2917F1DC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03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204" y="3817115"/>
            <a:ext cx="3962796" cy="2972809"/>
          </a:xfrm>
        </p:spPr>
        <p:txBody>
          <a:bodyPr>
            <a:noAutofit/>
          </a:bodyPr>
          <a:lstStyle/>
          <a:p>
            <a:r>
              <a:rPr lang="en-US" sz="2000" b="1" dirty="0"/>
              <a:t>Team: Beat Learners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000000"/>
                </a:solidFill>
              </a:rPr>
              <a:t>Vinay Reddy Kalluri </a:t>
            </a:r>
            <a:endParaRPr lang="fi-FI" sz="20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b="0" i="0" u="none" strike="noStrike" baseline="0" dirty="0">
                <a:solidFill>
                  <a:srgbClr val="000000"/>
                </a:solidFill>
              </a:rPr>
              <a:t>Muni Kanaka Sri Shalini Chintam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000000"/>
                </a:solidFill>
              </a:rPr>
              <a:t>Karthik Yanagandula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000000"/>
                </a:solidFill>
              </a:rPr>
              <a:t>Gayathri Garikapati </a:t>
            </a:r>
          </a:p>
          <a:p>
            <a:endParaRPr lang="en-US" sz="2000" dirty="0"/>
          </a:p>
          <a:p>
            <a:endParaRPr lang="en-US" sz="2000" dirty="0"/>
          </a:p>
          <a:p>
            <a:pPr algn="l"/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endParaRPr 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625546D-0AC1-4A1E-B3F5-324C3A5F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825" y="731915"/>
            <a:ext cx="5806440" cy="132588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190996"/>
            <a:ext cx="6449133" cy="3215275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 generate images from generative adversarial networks by training with a deep learning model with different types of datasets is challenging without the context of the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 develop a deep learning model to use available computer hardware to make the most realistic image possible within the specified time, funding, and skillset at commercial grade.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FA14D-68F6-4D08-B071-A63E2CC254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F356F1-E7DB-4BC6-932E-81DC29ABA6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100" name="Picture 4" descr="What is AI">
            <a:extLst>
              <a:ext uri="{FF2B5EF4-FFF2-40B4-BE49-F238E27FC236}">
                <a16:creationId xmlns:a16="http://schemas.microsoft.com/office/drawing/2014/main" id="{B55B1FBE-A032-4992-A385-5EEDAC9C5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79" y="2195478"/>
            <a:ext cx="4120569" cy="23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11F0535-C965-4F19-91A9-426569D3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7" y="0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26B7-242E-4F3C-9E2D-7B584A6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1318016" cy="1325563"/>
          </a:xfrm>
        </p:spPr>
        <p:txBody>
          <a:bodyPr>
            <a:noAutofit/>
          </a:bodyPr>
          <a:lstStyle/>
          <a:p>
            <a:r>
              <a:rPr lang="en-IN" sz="3200" u="sng" dirty="0"/>
              <a:t>Image Generation using </a:t>
            </a:r>
            <a:r>
              <a:rPr lang="en-US" sz="3200" u="sng" dirty="0"/>
              <a:t>Generative Adversarial Networks(GANs)</a:t>
            </a:r>
            <a:br>
              <a:rPr lang="en-US" sz="3200" u="sng" dirty="0"/>
            </a:br>
            <a:endParaRPr lang="en-IN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58F5-6B5C-4A95-837E-6EAD9410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61247"/>
            <a:ext cx="9744634" cy="48951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venir Next LT Pro (Body)"/>
                <a:cs typeface="Aharoni" panose="020B0604020202020204" pitchFamily="2" charset="-79"/>
              </a:rPr>
              <a:t>Image generation is a set of techniques aimed at producing the most realistic image possible within the constraints of available computer hardware, time, funding, and skill set.</a:t>
            </a:r>
          </a:p>
          <a:p>
            <a:pPr algn="just">
              <a:lnSpc>
                <a:spcPct val="150000"/>
              </a:lnSpc>
            </a:pPr>
            <a:r>
              <a:rPr lang="en-US" sz="2000" i="0" dirty="0">
                <a:solidFill>
                  <a:srgbClr val="292929"/>
                </a:solidFill>
                <a:effectLst/>
                <a:latin typeface="Avenir Next LT Pro (Body)"/>
                <a:cs typeface="Aharoni" panose="020B0604020202020204" pitchFamily="2" charset="-79"/>
              </a:rPr>
              <a:t>Not long ago, generative arts and NFT took the world by storm.</a:t>
            </a:r>
            <a:endParaRPr lang="en-US" sz="2000" dirty="0">
              <a:latin typeface="Avenir Next LT Pro (Body)"/>
              <a:cs typeface="Aharoni" panose="020B0604020202020204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venir Next LT Pro (Body)"/>
                <a:cs typeface="Aharoni" panose="020B0604020202020204" pitchFamily="2" charset="-79"/>
              </a:rPr>
              <a:t>It is possible to generate more accurate images with AI-powered Generative Adversarial Networks.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venir Next LT Pro (Body)"/>
                <a:cs typeface="Aharoni" panose="020B0604020202020204" pitchFamily="2" charset="-79"/>
              </a:rPr>
              <a:t>Using GANs which is unsupervised learning, can generate images at scale.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venir Next LT Pro (Body)"/>
                <a:cs typeface="Aharoni" panose="020B0604020202020204" pitchFamily="2" charset="-79"/>
              </a:rPr>
              <a:t>It contains mainly two components:</a:t>
            </a:r>
          </a:p>
          <a:p>
            <a:pPr lvl="1" algn="just">
              <a:lnSpc>
                <a:spcPct val="150000"/>
              </a:lnSpc>
            </a:pPr>
            <a:r>
              <a:rPr lang="en-IN" sz="1300" b="1" i="0" dirty="0">
                <a:solidFill>
                  <a:srgbClr val="292929"/>
                </a:solidFill>
                <a:effectLst/>
                <a:latin typeface="Avenir Next LT Pro (Body)"/>
              </a:rPr>
              <a:t>Generator - Discriminator</a:t>
            </a:r>
            <a:endParaRPr lang="en-IN" sz="1300" dirty="0">
              <a:latin typeface="Avenir Next LT Pro (Body)"/>
              <a:cs typeface="Aharoni" panose="020B0604020202020204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6D37-D298-451E-9B6A-8F4EA476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3D28F33-3A47-4934-A3B5-29B3F3FE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2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004-E26D-43FD-98B8-0D163905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Hack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C26A-9680-4EA6-821A-02C032B0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512" y="1690688"/>
            <a:ext cx="9465584" cy="3859742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The main idea is to develop deep learning models to take the specific dataset related to images and generate similar images. Two models are designed to handle the solution: </a:t>
            </a:r>
          </a:p>
          <a:p>
            <a:pPr lvl="1" algn="just"/>
            <a:r>
              <a:rPr lang="en-IN" sz="2000" dirty="0"/>
              <a:t>Realistic than the original images without context.</a:t>
            </a:r>
          </a:p>
          <a:p>
            <a:pPr lvl="1" algn="just"/>
            <a:r>
              <a:rPr lang="en-IN" sz="2000" dirty="0"/>
              <a:t>Taking input from the user like type and context related to the image and generating the images </a:t>
            </a:r>
          </a:p>
          <a:p>
            <a:pPr algn="just"/>
            <a:r>
              <a:rPr lang="en-IN" sz="2000" dirty="0"/>
              <a:t>Both are different models as they need separate training and development.</a:t>
            </a:r>
          </a:p>
          <a:p>
            <a:pPr algn="just"/>
            <a:r>
              <a:rPr lang="en-IN" sz="2000" dirty="0"/>
              <a:t>The images generated by the system can be used by various users like:</a:t>
            </a:r>
          </a:p>
          <a:p>
            <a:pPr lvl="1" algn="just"/>
            <a:r>
              <a:rPr lang="en-IN" sz="2000" dirty="0"/>
              <a:t>Designers</a:t>
            </a:r>
          </a:p>
          <a:p>
            <a:pPr lvl="1" algn="just"/>
            <a:r>
              <a:rPr lang="en-IN" sz="2000" dirty="0"/>
              <a:t>UI/UX Designer</a:t>
            </a:r>
          </a:p>
          <a:p>
            <a:pPr lvl="1" algn="just"/>
            <a:r>
              <a:rPr lang="en-IN" sz="2000" dirty="0"/>
              <a:t>Artists</a:t>
            </a:r>
          </a:p>
          <a:p>
            <a:pPr lvl="1" algn="just"/>
            <a:r>
              <a:rPr lang="en-IN" sz="2000" dirty="0"/>
              <a:t>NFT Developers</a:t>
            </a:r>
          </a:p>
          <a:p>
            <a:pPr lvl="1" algn="just"/>
            <a:r>
              <a:rPr lang="en-IN" sz="2000" dirty="0"/>
              <a:t>Advertisement Agencies</a:t>
            </a:r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DEA6-CADD-415B-B5C1-5F5AA7F2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67F0016-5117-4763-9B5F-AC67C262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C1B7-570C-465B-BAF7-1D0D67E7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Model 1</a:t>
            </a:r>
            <a:r>
              <a:rPr lang="en-IN" dirty="0"/>
              <a:t>: Deep Fake Face Image Generations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61D4B-DBD1-43A8-9CEF-26DB3B3B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1F3C7-8A20-4F40-B5E9-7B2A419B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08" y="1690688"/>
            <a:ext cx="10515600" cy="3859742"/>
          </a:xfrm>
        </p:spPr>
        <p:txBody>
          <a:bodyPr>
            <a:normAutofit/>
          </a:bodyPr>
          <a:lstStyle/>
          <a:p>
            <a:r>
              <a:rPr lang="en-IN" sz="2000" dirty="0"/>
              <a:t>As part of the first task generating images from a natural context is a domain-specific task. As each image is associated with a different context.</a:t>
            </a:r>
          </a:p>
          <a:p>
            <a:r>
              <a:rPr lang="en-IN" sz="2000" dirty="0"/>
              <a:t>To develop Deep Fake Face Image Generation, the system is trained to generate images based on the training from celebrities’ image data set.</a:t>
            </a:r>
          </a:p>
          <a:p>
            <a:r>
              <a:rPr lang="en-IN" sz="2000" dirty="0"/>
              <a:t>A custom build GAN is used to do the task.  How does the model operate?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8C846-B3F0-4E97-B026-D72521DE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58" y="3633849"/>
            <a:ext cx="6689290" cy="29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1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E601-6C43-43F7-B8C5-BEAAA558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GANs for 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2772-BB34-48B0-92E1-F8622D27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780467"/>
            <a:ext cx="9829800" cy="3859742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Avenir Next LT Pro (Body)"/>
              </a:rPr>
              <a:t>In a nutshell, we will ask the generator to generate faces without giving it any additional data. 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Avenir Next LT Pro (Body)"/>
              </a:rPr>
              <a:t>Simultaneously, we will fetch the existing faces in the dataset to the discriminator and ask it to decide whether the images generated by the Generator are genuine or not. 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Avenir Next LT Pro (Body)"/>
              </a:rPr>
              <a:t>At first, the Generator will generate lousy images that will immediately be labeled as fake by the Discriminator. 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Avenir Next LT Pro (Body)"/>
              </a:rPr>
              <a:t>After getting enough feedback from the Discriminator, the Generator will learn to trick the Discriminator as a result of the decreased variation from the genuine images. </a:t>
            </a:r>
          </a:p>
          <a:p>
            <a:pPr algn="just"/>
            <a:r>
              <a:rPr lang="en-US" sz="2000" b="0" i="0" dirty="0">
                <a:solidFill>
                  <a:srgbClr val="292929"/>
                </a:solidFill>
                <a:effectLst/>
                <a:latin typeface="Avenir Next LT Pro (Body)"/>
              </a:rPr>
              <a:t>Consequently, we will obtain a very good generative model which can give us very realistic outputs.</a:t>
            </a:r>
            <a:endParaRPr lang="en-IN" sz="2000" dirty="0">
              <a:latin typeface="Avenir Next LT Pro (Body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9025-2A2D-4C90-833C-C611D86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C24A88-2C0A-4D8E-9991-7915AD22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5D41-CB34-470B-BB13-DD5F1CCE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Images from CelebA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9CFB-9641-427A-85F8-1F65A795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BF0018-C400-46CD-A199-2E2AE38045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50" y="1946976"/>
            <a:ext cx="4780949" cy="468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C58E02B-2A97-449A-BCD5-05F5A43E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D57E-F865-4CC8-A073-B046A4E9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Generated Images from Model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199D-74BC-4DA5-A85E-2316C3E4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B36BE8E-2EDE-45DC-97D6-71B675F8F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1"/>
            <a:ext cx="1086592" cy="5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if">
            <a:extLst>
              <a:ext uri="{FF2B5EF4-FFF2-40B4-BE49-F238E27FC236}">
                <a16:creationId xmlns:a16="http://schemas.microsoft.com/office/drawing/2014/main" id="{A31D9DD2-CF0B-4AA1-8A11-F57CE0545E3E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5" y="1489386"/>
            <a:ext cx="5419165" cy="541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6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F6A3-19CF-4679-89E7-1810EDA2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DAB8-2037-46DF-BC48-B0B3657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f Yuo're Albe To Raed Tihs, You Might Have Typoglycemia - Dictionary.com">
            <a:extLst>
              <a:ext uri="{FF2B5EF4-FFF2-40B4-BE49-F238E27FC236}">
                <a16:creationId xmlns:a16="http://schemas.microsoft.com/office/drawing/2014/main" id="{0F2FD68B-EDAB-41E2-9386-F39D7F6F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95250"/>
            <a:ext cx="952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8952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305</TotalTime>
  <Words>784</Words>
  <Application>Microsoft Office PowerPoint</Application>
  <PresentationFormat>Widescreen</PresentationFormat>
  <Paragraphs>93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(Body)</vt:lpstr>
      <vt:lpstr>Calibri</vt:lpstr>
      <vt:lpstr>Tw Cen MT</vt:lpstr>
      <vt:lpstr>var( --e-global-typography-primary-font-family )</vt:lpstr>
      <vt:lpstr>ShapesVTI</vt:lpstr>
      <vt:lpstr>Deep Image Generation from Generative Adversarial Networks</vt:lpstr>
      <vt:lpstr>Problem Statement</vt:lpstr>
      <vt:lpstr>Image Generation using Generative Adversarial Networks(GANs) </vt:lpstr>
      <vt:lpstr>Hack - Solution</vt:lpstr>
      <vt:lpstr>Model 1: Deep Fake Face Image Generations</vt:lpstr>
      <vt:lpstr>Image GANs for Faces</vt:lpstr>
      <vt:lpstr>Sample Images from CelebA Dataset</vt:lpstr>
      <vt:lpstr>Generated Images from Model 1</vt:lpstr>
      <vt:lpstr>PowerPoint Presentation</vt:lpstr>
      <vt:lpstr>Model 2: Context-based Image Generation from VQ-GAN and CLIP.</vt:lpstr>
      <vt:lpstr>Generated Images from Model 2</vt:lpstr>
      <vt:lpstr>Output After only 100 Iterations…. </vt:lpstr>
      <vt:lpstr>Implementation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Generation from Generative Adversarial Networks</dc:title>
  <dc:creator>kalluri vinayreddy</dc:creator>
  <cp:lastModifiedBy>kalluri vinayreddy</cp:lastModifiedBy>
  <cp:revision>105</cp:revision>
  <dcterms:created xsi:type="dcterms:W3CDTF">2022-04-11T17:17:58Z</dcterms:created>
  <dcterms:modified xsi:type="dcterms:W3CDTF">2022-04-15T19:42:21Z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