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1"/>
  </p:notes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304" r:id="rId29"/>
    <p:sldId id="299" r:id="rId30"/>
    <p:sldId id="300" r:id="rId31"/>
    <p:sldId id="301" r:id="rId32"/>
    <p:sldId id="302" r:id="rId33"/>
    <p:sldId id="303" r:id="rId34"/>
    <p:sldId id="272" r:id="rId35"/>
    <p:sldId id="305" r:id="rId36"/>
    <p:sldId id="306" r:id="rId37"/>
    <p:sldId id="307" r:id="rId38"/>
    <p:sldId id="308" r:id="rId39"/>
    <p:sldId id="309" r:id="rId40"/>
    <p:sldId id="389" r:id="rId41"/>
    <p:sldId id="390" r:id="rId42"/>
    <p:sldId id="391" r:id="rId43"/>
    <p:sldId id="392" r:id="rId44"/>
    <p:sldId id="365" r:id="rId45"/>
    <p:sldId id="312" r:id="rId46"/>
    <p:sldId id="314" r:id="rId47"/>
    <p:sldId id="315" r:id="rId48"/>
    <p:sldId id="313" r:id="rId49"/>
    <p:sldId id="318"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362A7D-9515-4F63-ADA1-C51E668C0A08}" type="datetimeFigureOut">
              <a:rPr lang="en-IN" smtClean="0"/>
              <a:t>26-10-2023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3BB9E7-7069-49C3-AF79-A7E314C56999}" type="slidenum">
              <a:rPr lang="en-IN" smtClean="0"/>
              <a:t>‹#›</a:t>
            </a:fld>
            <a:endParaRPr lang="en-IN"/>
          </a:p>
        </p:txBody>
      </p:sp>
    </p:spTree>
    <p:extLst>
      <p:ext uri="{BB962C8B-B14F-4D97-AF65-F5344CB8AC3E}">
        <p14:creationId xmlns:p14="http://schemas.microsoft.com/office/powerpoint/2010/main" val="2631194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43BB9E7-7069-49C3-AF79-A7E314C56999}" type="slidenum">
              <a:rPr lang="en-IN" smtClean="0"/>
              <a:t>34</a:t>
            </a:fld>
            <a:endParaRPr lang="en-IN"/>
          </a:p>
        </p:txBody>
      </p:sp>
    </p:spTree>
    <p:extLst>
      <p:ext uri="{BB962C8B-B14F-4D97-AF65-F5344CB8AC3E}">
        <p14:creationId xmlns:p14="http://schemas.microsoft.com/office/powerpoint/2010/main" val="1078684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35814388-E06F-4114-9FA9-5A9DD68C1166}" type="datetimeFigureOut">
              <a:rPr lang="en-IN" smtClean="0"/>
              <a:t>26-10-2023</a:t>
            </a:fld>
            <a:endParaRPr lang="en-IN"/>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6BB2D3E4-1920-41A6-B00C-A518C2FB0751}" type="slidenum">
              <a:rPr lang="en-IN" smtClean="0"/>
              <a:t>‹#›</a:t>
            </a:fld>
            <a:endParaRPr lang="en-IN"/>
          </a:p>
        </p:txBody>
      </p:sp>
      <p:sp>
        <p:nvSpPr>
          <p:cNvPr id="15" name="Footer Placeholder 14"/>
          <p:cNvSpPr>
            <a:spLocks noGrp="1"/>
          </p:cNvSpPr>
          <p:nvPr>
            <p:ph type="ftr" sz="quarter" idx="12"/>
          </p:nvPr>
        </p:nvSpPr>
        <p:spPr>
          <a:xfrm>
            <a:off x="3581400" y="6296248"/>
            <a:ext cx="2820987" cy="152400"/>
          </a:xfrm>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p:cNvSpPr>
            <a:spLocks noGrp="1"/>
          </p:cNvSpPr>
          <p:nvPr>
            <p:ph type="dt" sz="half" idx="10"/>
          </p:nvPr>
        </p:nvSpPr>
        <p:spPr/>
        <p:txBody>
          <a:bodyPr/>
          <a:lstStyle/>
          <a:p>
            <a:fld id="{35814388-E06F-4114-9FA9-5A9DD68C1166}" type="datetimeFigureOut">
              <a:rPr lang="en-IN" smtClean="0"/>
              <a:t>26-10-2023</a:t>
            </a:fld>
            <a:endParaRPr lang="en-IN"/>
          </a:p>
        </p:txBody>
      </p:sp>
      <p:sp>
        <p:nvSpPr>
          <p:cNvPr id="14" name="Slide Number Placeholder 13"/>
          <p:cNvSpPr>
            <a:spLocks noGrp="1"/>
          </p:cNvSpPr>
          <p:nvPr>
            <p:ph type="sldNum" sz="quarter" idx="11"/>
          </p:nvPr>
        </p:nvSpPr>
        <p:spPr/>
        <p:txBody>
          <a:bodyPr/>
          <a:lstStyle/>
          <a:p>
            <a:fld id="{6BB2D3E4-1920-41A6-B00C-A518C2FB0751}"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p:cNvSpPr>
            <a:spLocks noGrp="1"/>
          </p:cNvSpPr>
          <p:nvPr>
            <p:ph type="dt" sz="half" idx="10"/>
          </p:nvPr>
        </p:nvSpPr>
        <p:spPr/>
        <p:txBody>
          <a:bodyPr/>
          <a:lstStyle/>
          <a:p>
            <a:fld id="{35814388-E06F-4114-9FA9-5A9DD68C1166}" type="datetimeFigureOut">
              <a:rPr lang="en-IN" smtClean="0"/>
              <a:t>26-10-2023</a:t>
            </a:fld>
            <a:endParaRPr lang="en-IN"/>
          </a:p>
        </p:txBody>
      </p:sp>
      <p:sp>
        <p:nvSpPr>
          <p:cNvPr id="14" name="Slide Number Placeholder 13"/>
          <p:cNvSpPr>
            <a:spLocks noGrp="1"/>
          </p:cNvSpPr>
          <p:nvPr>
            <p:ph type="sldNum" sz="quarter" idx="11"/>
          </p:nvPr>
        </p:nvSpPr>
        <p:spPr/>
        <p:txBody>
          <a:bodyPr/>
          <a:lstStyle/>
          <a:p>
            <a:fld id="{6BB2D3E4-1920-41A6-B00C-A518C2FB0751}"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59647D4-3E33-42DE-81E6-100C7A25B281}" type="slidenum">
              <a:rPr lang="en-US"/>
              <a:pPr>
                <a:defRPr/>
              </a:pPr>
              <a:t>‹#›</a:t>
            </a:fld>
            <a:endParaRPr lang="en-US"/>
          </a:p>
        </p:txBody>
      </p:sp>
    </p:spTree>
    <p:extLst>
      <p:ext uri="{BB962C8B-B14F-4D97-AF65-F5344CB8AC3E}">
        <p14:creationId xmlns:p14="http://schemas.microsoft.com/office/powerpoint/2010/main" val="575807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a:extLst>
              <a:ext uri="{FF2B5EF4-FFF2-40B4-BE49-F238E27FC236}">
                <a16:creationId xmlns:a16="http://schemas.microsoft.com/office/drawing/2014/main" id="{E4DB7413-A70D-5AB6-1E82-019023E3C85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F64B929-24F2-74BF-D9E6-553F64D938A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A9FB44F-32C2-7EE0-3B3D-23DB4EB87479}"/>
              </a:ext>
            </a:extLst>
          </p:cNvPr>
          <p:cNvSpPr>
            <a:spLocks noGrp="1" noChangeArrowheads="1"/>
          </p:cNvSpPr>
          <p:nvPr>
            <p:ph type="sldNum" sz="quarter" idx="12"/>
          </p:nvPr>
        </p:nvSpPr>
        <p:spPr>
          <a:ln/>
        </p:spPr>
        <p:txBody>
          <a:bodyPr/>
          <a:lstStyle>
            <a:lvl1pPr>
              <a:defRPr/>
            </a:lvl1pPr>
          </a:lstStyle>
          <a:p>
            <a:pPr>
              <a:defRPr/>
            </a:pPr>
            <a:fld id="{C5C44CEC-B980-42C9-B4DA-1E0C59DFC1D1}" type="slidenum">
              <a:rPr lang="en-US" altLang="en-US"/>
              <a:pPr>
                <a:defRPr/>
              </a:pPr>
              <a:t>‹#›</a:t>
            </a:fld>
            <a:endParaRPr lang="en-US" altLang="en-US"/>
          </a:p>
        </p:txBody>
      </p:sp>
    </p:spTree>
    <p:extLst>
      <p:ext uri="{BB962C8B-B14F-4D97-AF65-F5344CB8AC3E}">
        <p14:creationId xmlns:p14="http://schemas.microsoft.com/office/powerpoint/2010/main" val="19297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5"/>
          <p:cNvSpPr>
            <a:spLocks noGrp="1"/>
          </p:cNvSpPr>
          <p:nvPr>
            <p:ph type="title"/>
          </p:nvPr>
        </p:nvSpPr>
        <p:spPr/>
        <p:txBody>
          <a:bodyPr/>
          <a:lstStyle/>
          <a:p>
            <a:r>
              <a:rPr lang="en-US"/>
              <a:t>Click to edit Master title style</a:t>
            </a:r>
          </a:p>
        </p:txBody>
      </p:sp>
      <p:sp>
        <p:nvSpPr>
          <p:cNvPr id="10" name="Date Placeholder 9"/>
          <p:cNvSpPr>
            <a:spLocks noGrp="1"/>
          </p:cNvSpPr>
          <p:nvPr>
            <p:ph type="dt" sz="half" idx="10"/>
          </p:nvPr>
        </p:nvSpPr>
        <p:spPr/>
        <p:txBody>
          <a:bodyPr/>
          <a:lstStyle/>
          <a:p>
            <a:fld id="{35814388-E06F-4114-9FA9-5A9DD68C1166}" type="datetimeFigureOut">
              <a:rPr lang="en-IN" smtClean="0"/>
              <a:t>26-10-2023</a:t>
            </a:fld>
            <a:endParaRPr lang="en-IN"/>
          </a:p>
        </p:txBody>
      </p:sp>
      <p:sp>
        <p:nvSpPr>
          <p:cNvPr id="11" name="Slide Number Placeholder 10"/>
          <p:cNvSpPr>
            <a:spLocks noGrp="1"/>
          </p:cNvSpPr>
          <p:nvPr>
            <p:ph type="sldNum" sz="quarter" idx="11"/>
          </p:nvPr>
        </p:nvSpPr>
        <p:spPr/>
        <p:txBody>
          <a:bodyPr/>
          <a:lstStyle/>
          <a:p>
            <a:fld id="{6BB2D3E4-1920-41A6-B00C-A518C2FB0751}" type="slidenum">
              <a:rPr lang="en-IN" smtClean="0"/>
              <a:t>‹#›</a:t>
            </a:fld>
            <a:endParaRPr lang="en-IN"/>
          </a:p>
        </p:txBody>
      </p:sp>
      <p:sp>
        <p:nvSpPr>
          <p:cNvPr id="12" name="Footer Placeholder 11"/>
          <p:cNvSpPr>
            <a:spLocks noGrp="1"/>
          </p:cNvSpPr>
          <p:nvPr>
            <p:ph type="ftr" sz="quarter" idx="12"/>
          </p:nvPr>
        </p:nvSpPr>
        <p:spPr/>
        <p:txBody>
          <a:bodyPr/>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35814388-E06F-4114-9FA9-5A9DD68C1166}" type="datetimeFigureOut">
              <a:rPr lang="en-IN" smtClean="0"/>
              <a:t>26-10-2023</a:t>
            </a:fld>
            <a:endParaRPr lang="en-IN"/>
          </a:p>
        </p:txBody>
      </p:sp>
      <p:sp>
        <p:nvSpPr>
          <p:cNvPr id="13" name="Slide Number Placeholder 12"/>
          <p:cNvSpPr>
            <a:spLocks noGrp="1"/>
          </p:cNvSpPr>
          <p:nvPr>
            <p:ph type="sldNum" sz="quarter" idx="11"/>
          </p:nvPr>
        </p:nvSpPr>
        <p:spPr>
          <a:xfrm>
            <a:off x="4116388" y="6400800"/>
            <a:ext cx="533400" cy="152400"/>
          </a:xfrm>
        </p:spPr>
        <p:txBody>
          <a:bodyPr/>
          <a:lstStyle/>
          <a:p>
            <a:fld id="{6BB2D3E4-1920-41A6-B00C-A518C2FB0751}" type="slidenum">
              <a:rPr lang="en-IN" smtClean="0"/>
              <a:t>‹#›</a:t>
            </a:fld>
            <a:endParaRPr lang="en-IN"/>
          </a:p>
        </p:txBody>
      </p:sp>
      <p:sp>
        <p:nvSpPr>
          <p:cNvPr id="14" name="Footer Placeholder 13"/>
          <p:cNvSpPr>
            <a:spLocks noGrp="1"/>
          </p:cNvSpPr>
          <p:nvPr>
            <p:ph type="ftr" sz="quarter" idx="12"/>
          </p:nvPr>
        </p:nvSpPr>
        <p:spPr>
          <a:xfrm>
            <a:off x="838200" y="6296248"/>
            <a:ext cx="2820987" cy="152400"/>
          </a:xfrm>
        </p:spPr>
        <p:txBody>
          <a:bodyPr/>
          <a:lstStyle/>
          <a:p>
            <a:endParaRPr lang="en-IN"/>
          </a:p>
        </p:txBody>
      </p:sp>
      <p:sp>
        <p:nvSpPr>
          <p:cNvPr id="15" name="Title 14"/>
          <p:cNvSpPr>
            <a:spLocks noGrp="1"/>
          </p:cNvSpPr>
          <p:nvPr>
            <p:ph type="title"/>
          </p:nvPr>
        </p:nvSpPr>
        <p:spPr>
          <a:xfrm>
            <a:off x="457200" y="1828800"/>
            <a:ext cx="3200400" cy="1752600"/>
          </a:xfrm>
        </p:spPr>
        <p:txBody>
          <a:bodyPr anchor="b"/>
          <a:lstStyle/>
          <a:p>
            <a:r>
              <a:rPr lang="en-US"/>
              <a:t>Click to edit Master title style</a:t>
            </a:r>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a:t>Click to edit Master title style</a:t>
            </a:r>
          </a:p>
        </p:txBody>
      </p:sp>
      <p:sp>
        <p:nvSpPr>
          <p:cNvPr id="9" name="Date Placeholder 8"/>
          <p:cNvSpPr>
            <a:spLocks noGrp="1"/>
          </p:cNvSpPr>
          <p:nvPr>
            <p:ph type="dt" sz="half" idx="10"/>
          </p:nvPr>
        </p:nvSpPr>
        <p:spPr/>
        <p:txBody>
          <a:bodyPr/>
          <a:lstStyle/>
          <a:p>
            <a:fld id="{35814388-E06F-4114-9FA9-5A9DD68C1166}" type="datetimeFigureOut">
              <a:rPr lang="en-IN" smtClean="0"/>
              <a:t>26-10-2023</a:t>
            </a:fld>
            <a:endParaRPr lang="en-IN"/>
          </a:p>
        </p:txBody>
      </p:sp>
      <p:sp>
        <p:nvSpPr>
          <p:cNvPr id="13" name="Slide Number Placeholder 12"/>
          <p:cNvSpPr>
            <a:spLocks noGrp="1"/>
          </p:cNvSpPr>
          <p:nvPr>
            <p:ph type="sldNum" sz="quarter" idx="11"/>
          </p:nvPr>
        </p:nvSpPr>
        <p:spPr/>
        <p:txBody>
          <a:bodyPr/>
          <a:lstStyle/>
          <a:p>
            <a:fld id="{6BB2D3E4-1920-41A6-B00C-A518C2FB0751}"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a:t>Click to edit Master title style</a:t>
            </a:r>
          </a:p>
        </p:txBody>
      </p:sp>
      <p:sp>
        <p:nvSpPr>
          <p:cNvPr id="12" name="Date Placeholder 11"/>
          <p:cNvSpPr>
            <a:spLocks noGrp="1"/>
          </p:cNvSpPr>
          <p:nvPr>
            <p:ph type="dt" sz="half" idx="10"/>
          </p:nvPr>
        </p:nvSpPr>
        <p:spPr/>
        <p:txBody>
          <a:bodyPr/>
          <a:lstStyle/>
          <a:p>
            <a:fld id="{35814388-E06F-4114-9FA9-5A9DD68C1166}" type="datetimeFigureOut">
              <a:rPr lang="en-IN" smtClean="0"/>
              <a:t>26-10-2023</a:t>
            </a:fld>
            <a:endParaRPr lang="en-IN"/>
          </a:p>
        </p:txBody>
      </p:sp>
      <p:sp>
        <p:nvSpPr>
          <p:cNvPr id="14" name="Slide Number Placeholder 13"/>
          <p:cNvSpPr>
            <a:spLocks noGrp="1"/>
          </p:cNvSpPr>
          <p:nvPr>
            <p:ph type="sldNum" sz="quarter" idx="11"/>
          </p:nvPr>
        </p:nvSpPr>
        <p:spPr/>
        <p:txBody>
          <a:bodyPr/>
          <a:lstStyle/>
          <a:p>
            <a:fld id="{6BB2D3E4-1920-41A6-B00C-A518C2FB0751}"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a:t>Click to edit Master title style</a:t>
            </a:r>
            <a:endParaRPr lang="en-US" dirty="0"/>
          </a:p>
        </p:txBody>
      </p:sp>
      <p:sp>
        <p:nvSpPr>
          <p:cNvPr id="9" name="Date Placeholder 8"/>
          <p:cNvSpPr>
            <a:spLocks noGrp="1"/>
          </p:cNvSpPr>
          <p:nvPr>
            <p:ph type="dt" sz="half" idx="10"/>
          </p:nvPr>
        </p:nvSpPr>
        <p:spPr/>
        <p:txBody>
          <a:bodyPr/>
          <a:lstStyle/>
          <a:p>
            <a:fld id="{35814388-E06F-4114-9FA9-5A9DD68C1166}" type="datetimeFigureOut">
              <a:rPr lang="en-IN" smtClean="0"/>
              <a:t>26-10-2023</a:t>
            </a:fld>
            <a:endParaRPr lang="en-IN"/>
          </a:p>
        </p:txBody>
      </p:sp>
      <p:sp>
        <p:nvSpPr>
          <p:cNvPr id="10" name="Slide Number Placeholder 9"/>
          <p:cNvSpPr>
            <a:spLocks noGrp="1"/>
          </p:cNvSpPr>
          <p:nvPr>
            <p:ph type="sldNum" sz="quarter" idx="11"/>
          </p:nvPr>
        </p:nvSpPr>
        <p:spPr/>
        <p:txBody>
          <a:bodyPr/>
          <a:lstStyle/>
          <a:p>
            <a:fld id="{6BB2D3E4-1920-41A6-B00C-A518C2FB0751}" type="slidenum">
              <a:rPr lang="en-IN" smtClean="0"/>
              <a:t>‹#›</a:t>
            </a:fld>
            <a:endParaRPr lang="en-IN"/>
          </a:p>
        </p:txBody>
      </p:sp>
      <p:sp>
        <p:nvSpPr>
          <p:cNvPr id="11" name="Footer Placeholder 10"/>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35814388-E06F-4114-9FA9-5A9DD68C1166}" type="datetimeFigureOut">
              <a:rPr lang="en-IN" smtClean="0"/>
              <a:t>26-10-2023</a:t>
            </a:fld>
            <a:endParaRPr lang="en-IN"/>
          </a:p>
        </p:txBody>
      </p:sp>
      <p:sp>
        <p:nvSpPr>
          <p:cNvPr id="9" name="Slide Number Placeholder 8"/>
          <p:cNvSpPr>
            <a:spLocks noGrp="1"/>
          </p:cNvSpPr>
          <p:nvPr>
            <p:ph type="sldNum" sz="quarter" idx="11"/>
          </p:nvPr>
        </p:nvSpPr>
        <p:spPr/>
        <p:txBody>
          <a:bodyPr/>
          <a:lstStyle/>
          <a:p>
            <a:fld id="{6BB2D3E4-1920-41A6-B00C-A518C2FB0751}"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14"/>
          <p:cNvSpPr>
            <a:spLocks noGrp="1"/>
          </p:cNvSpPr>
          <p:nvPr>
            <p:ph type="dt" sz="half" idx="10"/>
          </p:nvPr>
        </p:nvSpPr>
        <p:spPr/>
        <p:txBody>
          <a:bodyPr/>
          <a:lstStyle/>
          <a:p>
            <a:fld id="{35814388-E06F-4114-9FA9-5A9DD68C1166}" type="datetimeFigureOut">
              <a:rPr lang="en-IN" smtClean="0"/>
              <a:t>26-10-2023</a:t>
            </a:fld>
            <a:endParaRPr lang="en-IN"/>
          </a:p>
        </p:txBody>
      </p:sp>
      <p:sp>
        <p:nvSpPr>
          <p:cNvPr id="16" name="Slide Number Placeholder 15"/>
          <p:cNvSpPr>
            <a:spLocks noGrp="1"/>
          </p:cNvSpPr>
          <p:nvPr>
            <p:ph type="sldNum" sz="quarter" idx="11"/>
          </p:nvPr>
        </p:nvSpPr>
        <p:spPr/>
        <p:txBody>
          <a:bodyPr/>
          <a:lstStyle/>
          <a:p>
            <a:fld id="{6BB2D3E4-1920-41A6-B00C-A518C2FB0751}"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15"/>
          <p:cNvSpPr>
            <a:spLocks noGrp="1"/>
          </p:cNvSpPr>
          <p:nvPr>
            <p:ph type="dt" sz="half" idx="10"/>
          </p:nvPr>
        </p:nvSpPr>
        <p:spPr/>
        <p:txBody>
          <a:bodyPr/>
          <a:lstStyle/>
          <a:p>
            <a:fld id="{35814388-E06F-4114-9FA9-5A9DD68C1166}" type="datetimeFigureOut">
              <a:rPr lang="en-IN" smtClean="0"/>
              <a:t>26-10-2023</a:t>
            </a:fld>
            <a:endParaRPr lang="en-IN"/>
          </a:p>
        </p:txBody>
      </p:sp>
      <p:sp>
        <p:nvSpPr>
          <p:cNvPr id="17" name="Slide Number Placeholder 16"/>
          <p:cNvSpPr>
            <a:spLocks noGrp="1"/>
          </p:cNvSpPr>
          <p:nvPr>
            <p:ph type="sldNum" sz="quarter" idx="11"/>
          </p:nvPr>
        </p:nvSpPr>
        <p:spPr/>
        <p:txBody>
          <a:bodyPr/>
          <a:lstStyle/>
          <a:p>
            <a:fld id="{6BB2D3E4-1920-41A6-B00C-A518C2FB0751}" type="slidenum">
              <a:rPr lang="en-IN" smtClean="0"/>
              <a:t>‹#›</a:t>
            </a:fld>
            <a:endParaRPr lang="en-IN"/>
          </a:p>
        </p:txBody>
      </p:sp>
      <p:sp>
        <p:nvSpPr>
          <p:cNvPr id="18" name="Footer Placeholder 17"/>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5"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6BB2D3E4-1920-41A6-B00C-A518C2FB0751}" type="slidenum">
              <a:rPr lang="en-IN" smtClean="0"/>
              <a:t>‹#›</a:t>
            </a:fld>
            <a:endParaRPr lang="en-IN"/>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35814388-E06F-4114-9FA9-5A9DD68C1166}" type="datetimeFigureOut">
              <a:rPr lang="en-IN" smtClean="0"/>
              <a:t>26-10-2023</a:t>
            </a:fld>
            <a:endParaRPr lang="en-IN"/>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SMJV7Xci_Q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cert.eccouncil.org/code-of-ethics.html"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arc.bukancoder.co/Certified-Ethical-Hacker-Module-V8/"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urbandictionary.com/define.php?term=players" TargetMode="External"/><Relationship Id="rId2" Type="http://schemas.openxmlformats.org/officeDocument/2006/relationships/hyperlink" Target="http://www.urbandictionary.com/define.php?term=play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s://security.radware.com/ddos-knowledge-center/DDoSPedia/dos-attack/"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youtube.com/watch?v=H5YZ-a3g4a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92462800"/>
              </p:ext>
            </p:extLst>
          </p:nvPr>
        </p:nvGraphicFramePr>
        <p:xfrm>
          <a:off x="395536" y="1196752"/>
          <a:ext cx="7992888" cy="3266688"/>
        </p:xfrm>
        <a:graphic>
          <a:graphicData uri="http://schemas.openxmlformats.org/drawingml/2006/table">
            <a:tbl>
              <a:tblPr firstRow="1" bandRow="1">
                <a:tableStyleId>{5C22544A-7EE6-4342-B048-85BDC9FD1C3A}</a:tableStyleId>
              </a:tblPr>
              <a:tblGrid>
                <a:gridCol w="5573023">
                  <a:extLst>
                    <a:ext uri="{9D8B030D-6E8A-4147-A177-3AD203B41FA5}">
                      <a16:colId xmlns:a16="http://schemas.microsoft.com/office/drawing/2014/main" val="20000"/>
                    </a:ext>
                  </a:extLst>
                </a:gridCol>
                <a:gridCol w="2419865">
                  <a:extLst>
                    <a:ext uri="{9D8B030D-6E8A-4147-A177-3AD203B41FA5}">
                      <a16:colId xmlns:a16="http://schemas.microsoft.com/office/drawing/2014/main" val="20001"/>
                    </a:ext>
                  </a:extLst>
                </a:gridCol>
              </a:tblGrid>
              <a:tr h="432048">
                <a:tc>
                  <a:txBody>
                    <a:bodyPr/>
                    <a:lstStyle/>
                    <a:p>
                      <a:r>
                        <a:rPr lang="en-IN" dirty="0"/>
                        <a:t>Topics</a:t>
                      </a:r>
                    </a:p>
                  </a:txBody>
                  <a:tcPr/>
                </a:tc>
                <a:tc>
                  <a:txBody>
                    <a:bodyPr/>
                    <a:lstStyle/>
                    <a:p>
                      <a:r>
                        <a:rPr lang="en-IN" dirty="0"/>
                        <a:t>Reference</a:t>
                      </a:r>
                      <a:r>
                        <a:rPr lang="en-IN" baseline="0" dirty="0"/>
                        <a:t> Books </a:t>
                      </a:r>
                      <a:endParaRPr lang="en-IN" dirty="0"/>
                    </a:p>
                  </a:txBody>
                  <a:tcPr/>
                </a:tc>
                <a:extLst>
                  <a:ext uri="{0D108BD9-81ED-4DB2-BD59-A6C34878D82A}">
                    <a16:rowId xmlns:a16="http://schemas.microsoft.com/office/drawing/2014/main" val="10000"/>
                  </a:ext>
                </a:extLst>
              </a:tr>
              <a:tr h="824592">
                <a:tc>
                  <a:txBody>
                    <a:bodyPr/>
                    <a:lstStyle/>
                    <a:p>
                      <a:r>
                        <a:rPr lang="en-IN" sz="1800" b="1" dirty="0"/>
                        <a:t>Trojans and other Attacks</a:t>
                      </a:r>
                      <a:r>
                        <a:rPr lang="en-IN" b="1" dirty="0"/>
                        <a:t>:</a:t>
                      </a:r>
                    </a:p>
                    <a:p>
                      <a:r>
                        <a:rPr lang="en-IN" b="1" dirty="0"/>
                        <a:t>Worms, viruses, Trojans, Types of worms, viruses and worms, Preventing malware attacks, types of attacks: (</a:t>
                      </a:r>
                      <a:r>
                        <a:rPr lang="en-IN" b="1" dirty="0" err="1"/>
                        <a:t>DoS</a:t>
                      </a:r>
                      <a:r>
                        <a:rPr lang="en-IN" b="1" dirty="0"/>
                        <a:t> /</a:t>
                      </a:r>
                      <a:r>
                        <a:rPr lang="en-IN" b="1" dirty="0" err="1"/>
                        <a:t>DDoS</a:t>
                      </a:r>
                      <a:r>
                        <a:rPr lang="en-IN" b="1" dirty="0"/>
                        <a:t>), Waterhole attack, </a:t>
                      </a:r>
                      <a:r>
                        <a:rPr lang="en-IN" b="1" dirty="0" err="1"/>
                        <a:t>bruteforce</a:t>
                      </a:r>
                      <a:r>
                        <a:rPr lang="en-IN" b="1" dirty="0"/>
                        <a:t>, phishing and fake WAP, Eavesdropping, Man-in-the-middle, buffer</a:t>
                      </a:r>
                    </a:p>
                    <a:p>
                      <a:r>
                        <a:rPr lang="en-IN" b="1" dirty="0"/>
                        <a:t>overflow, DNS poisoning, ARP poisoning, Identity Theft, </a:t>
                      </a:r>
                      <a:r>
                        <a:rPr lang="en-IN" b="1" dirty="0" err="1"/>
                        <a:t>IoT</a:t>
                      </a:r>
                      <a:r>
                        <a:rPr lang="en-IN" b="1" dirty="0"/>
                        <a:t> Attacks</a:t>
                      </a:r>
                      <a:r>
                        <a:rPr lang="en-IN" b="1"/>
                        <a:t>, BOTs and </a:t>
                      </a:r>
                      <a:r>
                        <a:rPr lang="en-IN" b="1" dirty="0"/>
                        <a:t>BOTNETs, Steganography - text, image and audio and video, </a:t>
                      </a:r>
                      <a:r>
                        <a:rPr lang="en-IN" b="1"/>
                        <a:t>types of Social </a:t>
                      </a:r>
                      <a:r>
                        <a:rPr lang="en-IN" b="1" dirty="0"/>
                        <a:t>Engineering: Physical social engineering, Remote social engineering</a:t>
                      </a:r>
                    </a:p>
                    <a:p>
                      <a:r>
                        <a:rPr lang="en-IN" b="1" dirty="0"/>
                        <a:t>and hybrid social engineering.</a:t>
                      </a:r>
                    </a:p>
                  </a:txBody>
                  <a:tcPr/>
                </a:tc>
                <a:tc>
                  <a:txBody>
                    <a:bodyPr/>
                    <a:lstStyle/>
                    <a:p>
                      <a:r>
                        <a:rPr lang="en-IN" dirty="0">
                          <a:hlinkClick r:id="" action="ppaction://noaction"/>
                        </a:rPr>
                        <a:t>Reference</a:t>
                      </a:r>
                      <a:r>
                        <a:rPr lang="en-IN" baseline="0" dirty="0">
                          <a:hlinkClick r:id="" action="ppaction://noaction"/>
                        </a:rPr>
                        <a:t> books slide</a:t>
                      </a:r>
                      <a:endParaRPr lang="en-IN" baseline="0" dirty="0"/>
                    </a:p>
                    <a:p>
                      <a:r>
                        <a:rPr lang="en-US" baseline="0" dirty="0"/>
                        <a:t>B_2,B_3,W_2</a:t>
                      </a:r>
                    </a:p>
                    <a:p>
                      <a:endParaRPr lang="en-IN" baseline="0" dirty="0"/>
                    </a:p>
                  </a:txBody>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467544" y="188640"/>
            <a:ext cx="7620000" cy="418058"/>
          </a:xfrm>
        </p:spPr>
        <p:txBody>
          <a:bodyPr>
            <a:normAutofit fontScale="90000"/>
          </a:bodyPr>
          <a:lstStyle/>
          <a:p>
            <a:r>
              <a:rPr lang="en-IN" sz="2800" b="1" dirty="0"/>
              <a:t>Module 4- </a:t>
            </a:r>
            <a:r>
              <a:rPr lang="en-IN" sz="2400" b="1" dirty="0"/>
              <a:t>Trojans and other Attacks:</a:t>
            </a:r>
            <a:endParaRPr lang="en-IN" sz="2700" b="1" dirty="0"/>
          </a:p>
        </p:txBody>
      </p:sp>
      <p:sp>
        <p:nvSpPr>
          <p:cNvPr id="5" name="TextBox 4"/>
          <p:cNvSpPr txBox="1"/>
          <p:nvPr/>
        </p:nvSpPr>
        <p:spPr>
          <a:xfrm>
            <a:off x="395536" y="543178"/>
            <a:ext cx="2160240" cy="646331"/>
          </a:xfrm>
          <a:prstGeom prst="rect">
            <a:avLst/>
          </a:prstGeom>
          <a:solidFill>
            <a:schemeClr val="accent6">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nchor="ctr">
            <a:spAutoFit/>
          </a:bodyPr>
          <a:lstStyle/>
          <a:p>
            <a:pPr algn="ctr"/>
            <a:r>
              <a:rPr lang="en-IN" b="1" dirty="0">
                <a:solidFill>
                  <a:schemeClr val="bg1"/>
                </a:solidFill>
                <a:latin typeface="Arial Black" pitchFamily="34" charset="0"/>
              </a:rPr>
              <a:t>No. of Hours :8</a:t>
            </a:r>
          </a:p>
          <a:p>
            <a:endParaRPr lang="en-IN" b="1" dirty="0">
              <a:solidFill>
                <a:schemeClr val="bg1"/>
              </a:solidFill>
            </a:endParaRPr>
          </a:p>
        </p:txBody>
      </p:sp>
    </p:spTree>
    <p:extLst>
      <p:ext uri="{BB962C8B-B14F-4D97-AF65-F5344CB8AC3E}">
        <p14:creationId xmlns:p14="http://schemas.microsoft.com/office/powerpoint/2010/main" val="1682099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8610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824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822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2733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274638"/>
            <a:ext cx="8229600" cy="334962"/>
          </a:xfrm>
        </p:spPr>
        <p:txBody>
          <a:bodyPr>
            <a:normAutofit fontScale="90000"/>
          </a:bodyPr>
          <a:lstStyle/>
          <a:p>
            <a:r>
              <a:rPr lang="en-US" altLang="en-US" sz="2000"/>
              <a:t>Types of viruses</a:t>
            </a:r>
          </a:p>
        </p:txBody>
      </p:sp>
      <p:sp>
        <p:nvSpPr>
          <p:cNvPr id="48131" name="Content Placeholder 4"/>
          <p:cNvSpPr>
            <a:spLocks noGrp="1"/>
          </p:cNvSpPr>
          <p:nvPr>
            <p:ph idx="1"/>
          </p:nvPr>
        </p:nvSpPr>
        <p:spPr>
          <a:xfrm>
            <a:off x="457200" y="609600"/>
            <a:ext cx="8229600" cy="6019800"/>
          </a:xfrm>
        </p:spPr>
        <p:txBody>
          <a:bodyPr/>
          <a:lstStyle/>
          <a:p>
            <a:r>
              <a:rPr lang="en-US" altLang="en-US" sz="1800"/>
              <a:t>Boot sector viruses: </a:t>
            </a:r>
          </a:p>
          <a:p>
            <a:pPr lvl="1"/>
            <a:r>
              <a:rPr lang="en-US" altLang="en-US" sz="1800"/>
              <a:t>Infects the storage media on which OS is stored (e.g., floppy diskettes and hard drives) and which is used to start the computer system. </a:t>
            </a:r>
          </a:p>
          <a:p>
            <a:pPr lvl="1"/>
            <a:r>
              <a:rPr lang="en-US" altLang="en-US" sz="1800"/>
              <a:t>The entire data/programs are stored on the floppy disks and hard drives in smaller sections called sectors. The first sector is called the BOOT and it carries the master boot record (MBR). MBR's function is to read and load OS, that is, it enables computer system to start through OS. </a:t>
            </a:r>
          </a:p>
          <a:p>
            <a:pPr lvl="1"/>
            <a:r>
              <a:rPr lang="en-US" altLang="en-US" sz="1800"/>
              <a:t>Hence, if a virus attacks an MBR or infects the boot record of a disk, such floppy disk infects victim's hard drive when he/she reboots the system while the infected disk is in the drive. </a:t>
            </a:r>
          </a:p>
          <a:p>
            <a:pPr lvl="1"/>
            <a:r>
              <a:rPr lang="en-US" altLang="en-US" sz="1800"/>
              <a:t>Once the victim's hard drive is infected all the floppy diskettes that are being used in the system will be infected. </a:t>
            </a:r>
          </a:p>
          <a:p>
            <a:pPr lvl="1"/>
            <a:r>
              <a:rPr lang="en-US" altLang="en-US" sz="1800"/>
              <a:t>Boot sector viruses often spread to other systems when shared infected disks and pirated software(s} are used. </a:t>
            </a:r>
          </a:p>
        </p:txBody>
      </p:sp>
    </p:spTree>
    <p:extLst>
      <p:ext uri="{BB962C8B-B14F-4D97-AF65-F5344CB8AC3E}">
        <p14:creationId xmlns:p14="http://schemas.microsoft.com/office/powerpoint/2010/main" val="864188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4"/>
          <p:cNvSpPr>
            <a:spLocks noGrp="1"/>
          </p:cNvSpPr>
          <p:nvPr>
            <p:ph idx="1"/>
          </p:nvPr>
        </p:nvSpPr>
        <p:spPr>
          <a:xfrm>
            <a:off x="457200" y="228600"/>
            <a:ext cx="8229600" cy="6400800"/>
          </a:xfrm>
        </p:spPr>
        <p:txBody>
          <a:bodyPr/>
          <a:lstStyle/>
          <a:p>
            <a:r>
              <a:rPr lang="en-US" altLang="en-US" sz="1800" dirty="0"/>
              <a:t>Program viruses:</a:t>
            </a:r>
          </a:p>
          <a:p>
            <a:pPr lvl="1"/>
            <a:r>
              <a:rPr lang="en-US" altLang="en-US" sz="1800" dirty="0"/>
              <a:t>These viruses become active when the program file (usually with extensions .bin, .com, .exe, .</a:t>
            </a:r>
            <a:r>
              <a:rPr lang="en-US" altLang="en-US" sz="1800" dirty="0" err="1"/>
              <a:t>ovl</a:t>
            </a:r>
            <a:r>
              <a:rPr lang="en-US" altLang="en-US" sz="1800" dirty="0"/>
              <a:t>, .</a:t>
            </a:r>
            <a:r>
              <a:rPr lang="en-US" altLang="en-US" sz="1800" dirty="0" err="1"/>
              <a:t>drv</a:t>
            </a:r>
            <a:r>
              <a:rPr lang="en-US" altLang="en-US" sz="1800" dirty="0"/>
              <a:t>) is executed (i.e., opened - program is started).</a:t>
            </a:r>
          </a:p>
          <a:p>
            <a:pPr lvl="1"/>
            <a:r>
              <a:rPr lang="en-US" altLang="en-US" sz="1800" dirty="0"/>
              <a:t> Once these program files get infected, the virus makes copies of itself and infects the other programs on the computer system. </a:t>
            </a:r>
          </a:p>
          <a:p>
            <a:r>
              <a:rPr lang="en-US" altLang="en-US" sz="1800" dirty="0"/>
              <a:t>Multipartite viruses: </a:t>
            </a:r>
          </a:p>
          <a:p>
            <a:pPr lvl="1"/>
            <a:r>
              <a:rPr lang="en-US" altLang="en-US" sz="1800" dirty="0"/>
              <a:t>It is a hybrid of a boot sector and program viruses. </a:t>
            </a:r>
          </a:p>
          <a:p>
            <a:pPr lvl="1"/>
            <a:r>
              <a:rPr lang="en-US" altLang="en-US" sz="1800" dirty="0"/>
              <a:t>It infects program files along with the boot record when the infected program is active. </a:t>
            </a:r>
          </a:p>
          <a:p>
            <a:pPr lvl="1"/>
            <a:r>
              <a:rPr lang="en-US" altLang="en-US" sz="1800" dirty="0"/>
              <a:t>When the victim starts the computer system next time, it will infect the local drive and other programs on the victim's computer system. </a:t>
            </a:r>
          </a:p>
          <a:p>
            <a:endParaRPr lang="en-US" altLang="en-US" sz="2200" dirty="0"/>
          </a:p>
        </p:txBody>
      </p:sp>
    </p:spTree>
    <p:extLst>
      <p:ext uri="{BB962C8B-B14F-4D97-AF65-F5344CB8AC3E}">
        <p14:creationId xmlns:p14="http://schemas.microsoft.com/office/powerpoint/2010/main" val="2445881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4"/>
          <p:cNvSpPr>
            <a:spLocks noGrp="1"/>
          </p:cNvSpPr>
          <p:nvPr>
            <p:ph idx="1"/>
          </p:nvPr>
        </p:nvSpPr>
        <p:spPr>
          <a:xfrm>
            <a:off x="457200" y="228600"/>
            <a:ext cx="8458200" cy="6400800"/>
          </a:xfrm>
        </p:spPr>
        <p:txBody>
          <a:bodyPr/>
          <a:lstStyle/>
          <a:p>
            <a:r>
              <a:rPr lang="en-US" altLang="en-US" sz="1600"/>
              <a:t>Stealth viruses:</a:t>
            </a:r>
          </a:p>
          <a:p>
            <a:pPr lvl="1"/>
            <a:r>
              <a:rPr lang="en-US" altLang="en-US" sz="1600"/>
              <a:t>It camouflages and/or masks itself and so detecting this type of virus is very difficult. </a:t>
            </a:r>
          </a:p>
          <a:p>
            <a:pPr lvl="1"/>
            <a:r>
              <a:rPr lang="en-US" altLang="en-US" sz="1600"/>
              <a:t>It can disguise itself such a way that antivirus software also cannot detect it thereby preventing spreading into the computer system. </a:t>
            </a:r>
          </a:p>
          <a:p>
            <a:pPr lvl="1"/>
            <a:r>
              <a:rPr lang="en-US" altLang="en-US" sz="1600"/>
              <a:t>It alters its file size and conceals itself in the computer memory to remain in the system undetected. The first computer virus, named as Brain, was a stealth virus. </a:t>
            </a:r>
          </a:p>
          <a:p>
            <a:pPr lvl="1"/>
            <a:r>
              <a:rPr lang="en-US" altLang="en-US" sz="1600"/>
              <a:t>A good antivirus detects a stealth virus lurking on the victim's system.</a:t>
            </a:r>
          </a:p>
          <a:p>
            <a:r>
              <a:rPr lang="en-US" altLang="en-US" sz="1600"/>
              <a:t>Polymorphic viruses: </a:t>
            </a:r>
          </a:p>
          <a:p>
            <a:pPr lvl="1"/>
            <a:r>
              <a:rPr lang="en-US" altLang="en-US" sz="1600"/>
              <a:t>It acts like a "chameleon" that changes its virus signature (i.e., binary pattern)  every time it spreads through the system (i.e., multiplies and infects a new file). Hence, it is always difficult to detect polymorphic virus with the help of an antivirus program. </a:t>
            </a:r>
          </a:p>
          <a:p>
            <a:pPr lvl="1"/>
            <a:r>
              <a:rPr lang="en-US" altLang="en-US" sz="1600"/>
              <a:t>Polymorphic generators are the routines (i.e., small programs) that can be linked with the existing viruses. These generators are not viruses but the purpose of these generators is to hide actual viruses under the cloak of polymorphism. The first all-purpose polymorphic generator was the mutation engine (MtE) published in 1991. Other known polymorphic generators are </a:t>
            </a:r>
          </a:p>
          <a:p>
            <a:pPr lvl="2"/>
            <a:r>
              <a:rPr lang="en-US" altLang="en-US" sz="1600"/>
              <a:t>Dark Angel's Multiple Encryptor (DAME), </a:t>
            </a:r>
          </a:p>
          <a:p>
            <a:pPr lvl="2"/>
            <a:r>
              <a:rPr lang="en-US" altLang="en-US" sz="1600"/>
              <a:t>Darwinian Genetic Mutation Engine (DGME), </a:t>
            </a:r>
          </a:p>
          <a:p>
            <a:pPr lvl="2"/>
            <a:r>
              <a:rPr lang="en-US" altLang="en-US" sz="1600"/>
              <a:t>Dark Slayer Mutation Engine (DSME),</a:t>
            </a:r>
          </a:p>
          <a:p>
            <a:pPr lvl="2"/>
            <a:r>
              <a:rPr lang="en-US" altLang="en-US" sz="1600"/>
              <a:t> MutaGen, Guns'n'Roses Polymorphic Engine (GPE) and </a:t>
            </a:r>
          </a:p>
          <a:p>
            <a:pPr lvl="2"/>
            <a:r>
              <a:rPr lang="en-US" altLang="en-US" sz="1600"/>
              <a:t>Dark Slayer Confusion Engine (DSCE). </a:t>
            </a:r>
          </a:p>
        </p:txBody>
      </p:sp>
    </p:spTree>
    <p:extLst>
      <p:ext uri="{BB962C8B-B14F-4D97-AF65-F5344CB8AC3E}">
        <p14:creationId xmlns:p14="http://schemas.microsoft.com/office/powerpoint/2010/main" val="44123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4"/>
          <p:cNvSpPr>
            <a:spLocks noGrp="1"/>
          </p:cNvSpPr>
          <p:nvPr>
            <p:ph idx="1"/>
          </p:nvPr>
        </p:nvSpPr>
        <p:spPr>
          <a:xfrm>
            <a:off x="457200" y="228600"/>
            <a:ext cx="8458200" cy="6400800"/>
          </a:xfrm>
        </p:spPr>
        <p:txBody>
          <a:bodyPr/>
          <a:lstStyle/>
          <a:p>
            <a:r>
              <a:rPr lang="en-US" altLang="en-US" sz="1800"/>
              <a:t>Macroviruses: </a:t>
            </a:r>
          </a:p>
          <a:p>
            <a:pPr lvl="1"/>
            <a:r>
              <a:rPr lang="en-US" altLang="en-US" sz="1800"/>
              <a:t>Many applications, such as Microsoft Word and Microsoft Excel, support MACROs (i.e., macrolanguages). These macros are programmed as a macroembedded in a document. </a:t>
            </a:r>
          </a:p>
          <a:p>
            <a:pPr lvl="1"/>
            <a:r>
              <a:rPr lang="en-US" altLang="en-US" sz="1800"/>
              <a:t>Once  a macrovirus gets onto a victim's computer then every document he/she produces will become infected. </a:t>
            </a:r>
          </a:p>
          <a:p>
            <a:pPr lvl="1"/>
            <a:r>
              <a:rPr lang="en-US" altLang="en-US" sz="1800"/>
              <a:t>This type of virus is relatively new and may get slipped by the antivirus software if the user does not have the most recent version installed on his/her system. </a:t>
            </a:r>
          </a:p>
          <a:p>
            <a:r>
              <a:rPr lang="en-US" altLang="en-US" sz="1800"/>
              <a:t>Active X and Java Control: </a:t>
            </a:r>
          </a:p>
          <a:p>
            <a:pPr lvl="1"/>
            <a:r>
              <a:rPr lang="en-US" altLang="en-US" sz="1800"/>
              <a:t>All the web browsers have settings about Active X and Java Controls. </a:t>
            </a:r>
          </a:p>
          <a:p>
            <a:pPr lvl="1"/>
            <a:r>
              <a:rPr lang="en-US" altLang="en-US" sz="1800"/>
              <a:t>Little awareness is needed about managing and controlling these settings of a web browser to prohibit and allow certain functions to work - such as enabling or disabling pop-ups, downloading files and sound - which invites the threats for the computer system being targeted by unwanted software(s} floating in cyberspace. </a:t>
            </a:r>
          </a:p>
        </p:txBody>
      </p:sp>
    </p:spTree>
    <p:extLst>
      <p:ext uri="{BB962C8B-B14F-4D97-AF65-F5344CB8AC3E}">
        <p14:creationId xmlns:p14="http://schemas.microsoft.com/office/powerpoint/2010/main" val="398372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274638"/>
            <a:ext cx="8229600" cy="258762"/>
          </a:xfrm>
        </p:spPr>
        <p:txBody>
          <a:bodyPr>
            <a:normAutofit fontScale="90000"/>
          </a:bodyPr>
          <a:lstStyle/>
          <a:p>
            <a:r>
              <a:rPr lang="en-US" altLang="en-US" sz="2000"/>
              <a:t>World’s worst virus (Elaborate)</a:t>
            </a:r>
          </a:p>
        </p:txBody>
      </p:sp>
      <p:sp>
        <p:nvSpPr>
          <p:cNvPr id="52227" name="Content Placeholder 2"/>
          <p:cNvSpPr>
            <a:spLocks noGrp="1"/>
          </p:cNvSpPr>
          <p:nvPr>
            <p:ph idx="1"/>
          </p:nvPr>
        </p:nvSpPr>
        <p:spPr>
          <a:xfrm>
            <a:off x="457200" y="685800"/>
            <a:ext cx="8229600" cy="5791200"/>
          </a:xfrm>
        </p:spPr>
        <p:txBody>
          <a:bodyPr/>
          <a:lstStyle/>
          <a:p>
            <a:r>
              <a:rPr lang="en-GB" altLang="en-US" sz="1800"/>
              <a:t>Conficker </a:t>
            </a:r>
          </a:p>
          <a:p>
            <a:r>
              <a:rPr lang="en-GB" altLang="en-US" sz="1800"/>
              <a:t>INF/AuroRun </a:t>
            </a:r>
          </a:p>
          <a:p>
            <a:r>
              <a:rPr lang="en-GB" altLang="en-US" sz="1800"/>
              <a:t>Win32 PSW.OnLineGames </a:t>
            </a:r>
          </a:p>
          <a:p>
            <a:r>
              <a:rPr lang="en-GB" altLang="en-US" sz="1800"/>
              <a:t>Win32/Agent </a:t>
            </a:r>
          </a:p>
          <a:p>
            <a:r>
              <a:rPr lang="en-GB" altLang="en-US" sz="1800"/>
              <a:t>Win32/FlyStudio </a:t>
            </a:r>
          </a:p>
          <a:p>
            <a:r>
              <a:rPr lang="en-GB" altLang="en-US" sz="1800"/>
              <a:t>Win32/Pacex.Gen </a:t>
            </a:r>
          </a:p>
          <a:p>
            <a:r>
              <a:rPr lang="en-GB" altLang="en-US" sz="1800"/>
              <a:t>Win32/Qhost </a:t>
            </a:r>
          </a:p>
          <a:p>
            <a:r>
              <a:rPr lang="en-GB" altLang="en-US" sz="1800" i="1"/>
              <a:t>WMAJ/TrojanDownloader. GetCodec </a:t>
            </a:r>
            <a:endParaRPr lang="en-US" altLang="en-US" sz="1800" i="1"/>
          </a:p>
          <a:p>
            <a:endParaRPr lang="en-US" altLang="en-US" sz="1800"/>
          </a:p>
        </p:txBody>
      </p:sp>
    </p:spTree>
    <p:extLst>
      <p:ext uri="{BB962C8B-B14F-4D97-AF65-F5344CB8AC3E}">
        <p14:creationId xmlns:p14="http://schemas.microsoft.com/office/powerpoint/2010/main" val="755278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274638"/>
            <a:ext cx="8229600" cy="258762"/>
          </a:xfrm>
        </p:spPr>
        <p:txBody>
          <a:bodyPr>
            <a:normAutofit fontScale="90000"/>
          </a:bodyPr>
          <a:lstStyle/>
          <a:p>
            <a:r>
              <a:rPr lang="en-US" altLang="en-US" sz="2000"/>
              <a:t>World’s worst worm Elaborate)</a:t>
            </a:r>
          </a:p>
        </p:txBody>
      </p:sp>
      <p:sp>
        <p:nvSpPr>
          <p:cNvPr id="53251" name="Content Placeholder 2"/>
          <p:cNvSpPr>
            <a:spLocks noGrp="1"/>
          </p:cNvSpPr>
          <p:nvPr>
            <p:ph idx="1"/>
          </p:nvPr>
        </p:nvSpPr>
        <p:spPr>
          <a:xfrm>
            <a:off x="457200" y="685800"/>
            <a:ext cx="8229600" cy="5791200"/>
          </a:xfrm>
        </p:spPr>
        <p:txBody>
          <a:bodyPr/>
          <a:lstStyle/>
          <a:p>
            <a:r>
              <a:rPr lang="en-US" altLang="en-US" sz="1800"/>
              <a:t>Morris Worm </a:t>
            </a:r>
          </a:p>
          <a:p>
            <a:r>
              <a:rPr lang="en-US" altLang="en-US" sz="1800"/>
              <a:t>ILOVEYOU </a:t>
            </a:r>
          </a:p>
          <a:p>
            <a:r>
              <a:rPr lang="en-US" altLang="en-US" sz="1800"/>
              <a:t>Nimda </a:t>
            </a:r>
          </a:p>
          <a:p>
            <a:r>
              <a:rPr lang="en-US" altLang="en-US" sz="1800"/>
              <a:t>Code Red </a:t>
            </a:r>
          </a:p>
          <a:p>
            <a:r>
              <a:rPr lang="en-US" altLang="en-US" sz="1800"/>
              <a:t>Melissa </a:t>
            </a:r>
          </a:p>
          <a:p>
            <a:r>
              <a:rPr lang="en-US" altLang="en-US" sz="1800"/>
              <a:t>MSBlast </a:t>
            </a:r>
          </a:p>
          <a:p>
            <a:r>
              <a:rPr lang="en-US" altLang="en-US" sz="1800"/>
              <a:t>Sobig </a:t>
            </a:r>
          </a:p>
          <a:p>
            <a:r>
              <a:rPr lang="en-US" altLang="en-US" sz="1800"/>
              <a:t>Storm Worm</a:t>
            </a:r>
          </a:p>
          <a:p>
            <a:r>
              <a:rPr lang="en-US" altLang="en-US" sz="1800"/>
              <a:t>Michelangelo</a:t>
            </a:r>
          </a:p>
          <a:p>
            <a:r>
              <a:rPr lang="en-US" altLang="en-US" sz="1800"/>
              <a:t>Jerusalem</a:t>
            </a:r>
          </a:p>
          <a:p>
            <a:endParaRPr lang="en-US" altLang="en-US" sz="1800"/>
          </a:p>
          <a:p>
            <a:endParaRPr lang="en-US" altLang="en-US" sz="1800"/>
          </a:p>
        </p:txBody>
      </p:sp>
    </p:spTree>
    <p:extLst>
      <p:ext uri="{BB962C8B-B14F-4D97-AF65-F5344CB8AC3E}">
        <p14:creationId xmlns:p14="http://schemas.microsoft.com/office/powerpoint/2010/main" val="443423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274638"/>
            <a:ext cx="8229600" cy="334962"/>
          </a:xfrm>
        </p:spPr>
        <p:txBody>
          <a:bodyPr>
            <a:normAutofit fontScale="90000"/>
          </a:bodyPr>
          <a:lstStyle/>
          <a:p>
            <a:r>
              <a:rPr lang="en-US" altLang="en-US" sz="2400"/>
              <a:t>Trojan Horses</a:t>
            </a:r>
          </a:p>
        </p:txBody>
      </p:sp>
      <p:sp>
        <p:nvSpPr>
          <p:cNvPr id="3" name="Content Placeholder 2"/>
          <p:cNvSpPr>
            <a:spLocks noGrp="1"/>
          </p:cNvSpPr>
          <p:nvPr>
            <p:ph idx="1"/>
          </p:nvPr>
        </p:nvSpPr>
        <p:spPr>
          <a:xfrm>
            <a:off x="152400" y="685800"/>
            <a:ext cx="8763000" cy="5943600"/>
          </a:xfrm>
        </p:spPr>
        <p:txBody>
          <a:bodyPr/>
          <a:lstStyle/>
          <a:p>
            <a:pPr>
              <a:defRPr/>
            </a:pPr>
            <a:r>
              <a:rPr lang="en-US" sz="1800" dirty="0"/>
              <a:t>A program in which malicious or harmful code is contained inside apparently harmless </a:t>
            </a:r>
            <a:br>
              <a:rPr lang="en-US" sz="1800" dirty="0"/>
            </a:br>
            <a:r>
              <a:rPr lang="en-US" sz="1800" dirty="0"/>
              <a:t>programming or data in such a way that it can get control and cause harm, </a:t>
            </a:r>
          </a:p>
          <a:p>
            <a:pPr>
              <a:defRPr/>
            </a:pPr>
            <a:r>
              <a:rPr lang="en-US" sz="1800" dirty="0"/>
              <a:t>for example, ruining the file allocation table on the hard disk. </a:t>
            </a:r>
          </a:p>
          <a:p>
            <a:pPr>
              <a:defRPr/>
            </a:pPr>
            <a:r>
              <a:rPr lang="en-US" sz="1800" dirty="0"/>
              <a:t>A Trojan Horse may get widely redistributed as part of a computer virus. The term Trojan Horse comes from Greek mythology about the Trojan War.</a:t>
            </a:r>
          </a:p>
          <a:p>
            <a:pPr>
              <a:defRPr/>
            </a:pPr>
            <a:r>
              <a:rPr lang="en-US" sz="1800" b="1" dirty="0"/>
              <a:t>How do Trojans work?</a:t>
            </a:r>
          </a:p>
          <a:p>
            <a:pPr lvl="1">
              <a:defRPr/>
            </a:pPr>
            <a:r>
              <a:rPr lang="en-US" sz="1800" dirty="0">
                <a:ea typeface="+mn-ea"/>
                <a:cs typeface="+mn-cs"/>
              </a:rPr>
              <a:t>Like Spyware and Adware, Trojans can get into the system in a number of ways, including from a web browser, via E-Mail or in a bundle with other software downloaded from the Internet. </a:t>
            </a:r>
          </a:p>
          <a:p>
            <a:pPr lvl="1">
              <a:defRPr/>
            </a:pPr>
            <a:r>
              <a:rPr lang="en-US" sz="1800" dirty="0" err="1">
                <a:ea typeface="+mn-ea"/>
                <a:cs typeface="+mn-cs"/>
              </a:rPr>
              <a:t>Transfering</a:t>
            </a:r>
            <a:r>
              <a:rPr lang="en-US" sz="1800" dirty="0">
                <a:ea typeface="+mn-ea"/>
                <a:cs typeface="+mn-cs"/>
              </a:rPr>
              <a:t> </a:t>
            </a:r>
            <a:r>
              <a:rPr lang="en-US" sz="1800" dirty="0" err="1">
                <a:ea typeface="+mn-ea"/>
                <a:cs typeface="+mn-cs"/>
              </a:rPr>
              <a:t>trojans</a:t>
            </a:r>
            <a:r>
              <a:rPr lang="en-US" sz="1800" dirty="0">
                <a:ea typeface="+mn-ea"/>
                <a:cs typeface="+mn-cs"/>
              </a:rPr>
              <a:t> through a USB flash drive or other portable media. </a:t>
            </a:r>
          </a:p>
          <a:p>
            <a:pPr lvl="1">
              <a:defRPr/>
            </a:pPr>
            <a:r>
              <a:rPr lang="en-US" sz="1800" dirty="0">
                <a:ea typeface="+mn-ea"/>
                <a:cs typeface="+mn-cs"/>
              </a:rPr>
              <a:t>Unlike viruses or worms, Trojans do not replicate themselves but they can be equally destructive. </a:t>
            </a:r>
          </a:p>
          <a:p>
            <a:pPr lvl="1">
              <a:defRPr/>
            </a:pPr>
            <a:r>
              <a:rPr lang="en-US" sz="1800" dirty="0">
                <a:ea typeface="+mn-ea"/>
                <a:cs typeface="+mn-cs"/>
              </a:rPr>
              <a:t>On the surface, Trojans appear benign and harmless, but once the infected code is executed, Trojans perform malicious functions to harm the computer system without the user's knowledge. </a:t>
            </a:r>
          </a:p>
          <a:p>
            <a:pPr lvl="1">
              <a:defRPr/>
            </a:pPr>
            <a:r>
              <a:rPr lang="en-US" sz="1800" dirty="0">
                <a:ea typeface="+mn-ea"/>
                <a:cs typeface="+mn-cs"/>
              </a:rPr>
              <a:t>For example, waterfalls.scr is a waterfall </a:t>
            </a:r>
            <a:r>
              <a:rPr lang="en-US" sz="1800" dirty="0" err="1">
                <a:ea typeface="+mn-ea"/>
                <a:cs typeface="+mn-cs"/>
              </a:rPr>
              <a:t>screen;However</a:t>
            </a:r>
            <a:r>
              <a:rPr lang="en-US" sz="1800" dirty="0">
                <a:ea typeface="+mn-ea"/>
                <a:cs typeface="+mn-cs"/>
              </a:rPr>
              <a:t>, it can be associated with malware and become a Trojan to unload hidden programs and allow unauthorized access to the user's Pc. </a:t>
            </a:r>
          </a:p>
          <a:p>
            <a:pPr>
              <a:defRPr/>
            </a:pPr>
            <a:r>
              <a:rPr lang="en-US" sz="1800" dirty="0"/>
              <a:t> </a:t>
            </a:r>
          </a:p>
        </p:txBody>
      </p:sp>
    </p:spTree>
    <p:extLst>
      <p:ext uri="{BB962C8B-B14F-4D97-AF65-F5344CB8AC3E}">
        <p14:creationId xmlns:p14="http://schemas.microsoft.com/office/powerpoint/2010/main" val="3567157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457200" y="274638"/>
            <a:ext cx="8229600" cy="334962"/>
          </a:xfrm>
        </p:spPr>
        <p:txBody>
          <a:bodyPr>
            <a:normAutofit fontScale="90000"/>
          </a:bodyPr>
          <a:lstStyle/>
          <a:p>
            <a:r>
              <a:rPr lang="en-US" altLang="en-US" sz="2400"/>
              <a:t>Trojan Horses</a:t>
            </a:r>
          </a:p>
        </p:txBody>
      </p:sp>
      <p:sp>
        <p:nvSpPr>
          <p:cNvPr id="55299" name="Content Placeholder 2"/>
          <p:cNvSpPr>
            <a:spLocks noGrp="1"/>
          </p:cNvSpPr>
          <p:nvPr>
            <p:ph idx="1"/>
          </p:nvPr>
        </p:nvSpPr>
        <p:spPr>
          <a:xfrm>
            <a:off x="152400" y="685800"/>
            <a:ext cx="8763000" cy="5943600"/>
          </a:xfrm>
        </p:spPr>
        <p:txBody>
          <a:bodyPr/>
          <a:lstStyle/>
          <a:p>
            <a:r>
              <a:rPr lang="en-US" altLang="en-US" sz="1800" b="1"/>
              <a:t>Some typical examples of threats by Trojans are as follows: </a:t>
            </a:r>
          </a:p>
          <a:p>
            <a:pPr lvl="1"/>
            <a:r>
              <a:rPr lang="en-US" altLang="en-US" sz="1800"/>
              <a:t>They erase, overwrite or corrupt data on a computer. </a:t>
            </a:r>
          </a:p>
          <a:p>
            <a:pPr lvl="1"/>
            <a:r>
              <a:rPr lang="en-US" altLang="en-US" sz="1800"/>
              <a:t>They help to spread other malware such as viruses (by a dropper Trojan). </a:t>
            </a:r>
          </a:p>
          <a:p>
            <a:pPr lvl="1"/>
            <a:r>
              <a:rPr lang="en-US" altLang="en-US" sz="1800"/>
              <a:t>They deactivate or interfere with antivirus and firewall programs. </a:t>
            </a:r>
          </a:p>
          <a:p>
            <a:pPr lvl="1"/>
            <a:r>
              <a:rPr lang="en-US" altLang="en-US" sz="1800"/>
              <a:t>They allow remote access to your computer (by a remote access Trojan). </a:t>
            </a:r>
          </a:p>
          <a:p>
            <a:pPr lvl="1"/>
            <a:r>
              <a:rPr lang="en-US" altLang="en-US" sz="1800"/>
              <a:t>They upload and down load files without your knowledge. </a:t>
            </a:r>
          </a:p>
          <a:p>
            <a:pPr lvl="1"/>
            <a:r>
              <a:rPr lang="en-US" altLang="en-US" sz="1800"/>
              <a:t>They gather E-Mail addresses and use them for Spam. </a:t>
            </a:r>
          </a:p>
          <a:p>
            <a:pPr lvl="1"/>
            <a:r>
              <a:rPr lang="en-US" altLang="en-US" sz="1800"/>
              <a:t>They log keystrokes to steal information such as passwords and credit card numbers. </a:t>
            </a:r>
          </a:p>
          <a:p>
            <a:pPr lvl="1"/>
            <a:r>
              <a:rPr lang="en-US" altLang="en-US" sz="1800"/>
              <a:t>They copy fake links to false websites, display pomo sites, play sounds/videos and display images. </a:t>
            </a:r>
          </a:p>
          <a:p>
            <a:pPr lvl="1"/>
            <a:r>
              <a:rPr lang="en-US" altLang="en-US" sz="1800"/>
              <a:t>They slow down, restart or shutdown the system. </a:t>
            </a:r>
          </a:p>
          <a:p>
            <a:pPr lvl="1"/>
            <a:r>
              <a:rPr lang="en-US" altLang="en-US" sz="1800"/>
              <a:t>They reinstall themselves after being disabled. </a:t>
            </a:r>
          </a:p>
          <a:p>
            <a:pPr lvl="1"/>
            <a:r>
              <a:rPr lang="en-US" altLang="en-US" sz="1800"/>
              <a:t>They disable the task manager. </a:t>
            </a:r>
          </a:p>
          <a:p>
            <a:pPr lvl="1"/>
            <a:r>
              <a:rPr lang="en-US" altLang="en-US" sz="1800"/>
              <a:t>They disable the control panel. </a:t>
            </a:r>
          </a:p>
          <a:p>
            <a:endParaRPr lang="en-US" altLang="en-US" sz="1800"/>
          </a:p>
        </p:txBody>
      </p:sp>
    </p:spTree>
    <p:extLst>
      <p:ext uri="{BB962C8B-B14F-4D97-AF65-F5344CB8AC3E}">
        <p14:creationId xmlns:p14="http://schemas.microsoft.com/office/powerpoint/2010/main" val="377387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Content Placeholder 2"/>
          <p:cNvSpPr>
            <a:spLocks noGrp="1"/>
          </p:cNvSpPr>
          <p:nvPr>
            <p:ph idx="1"/>
          </p:nvPr>
        </p:nvSpPr>
        <p:spPr>
          <a:xfrm>
            <a:off x="228600" y="685800"/>
            <a:ext cx="8686800" cy="5943600"/>
          </a:xfrm>
        </p:spPr>
        <p:txBody>
          <a:bodyPr/>
          <a:lstStyle/>
          <a:p>
            <a:r>
              <a:rPr lang="en-US"/>
              <a:t>Similarities:</a:t>
            </a:r>
          </a:p>
          <a:p>
            <a:pPr lvl="1"/>
            <a:r>
              <a:rPr lang="en-US"/>
              <a:t>All these are malicious programs that can cause damage to the computers.</a:t>
            </a:r>
          </a:p>
          <a:p>
            <a:r>
              <a:rPr lang="en-US"/>
              <a:t>Differences :</a:t>
            </a:r>
          </a:p>
        </p:txBody>
      </p:sp>
      <p:sp>
        <p:nvSpPr>
          <p:cNvPr id="47106" name="Title 1"/>
          <p:cNvSpPr>
            <a:spLocks noGrp="1"/>
          </p:cNvSpPr>
          <p:nvPr>
            <p:ph type="title"/>
          </p:nvPr>
        </p:nvSpPr>
        <p:spPr>
          <a:xfrm>
            <a:off x="457200" y="274638"/>
            <a:ext cx="8229600" cy="411162"/>
          </a:xfrm>
        </p:spPr>
        <p:txBody>
          <a:bodyPr>
            <a:normAutofit fontScale="90000"/>
          </a:bodyPr>
          <a:lstStyle/>
          <a:p>
            <a:r>
              <a:rPr lang="en-US" sz="2800"/>
              <a:t>Viruses, Worms and Trojans</a:t>
            </a:r>
          </a:p>
        </p:txBody>
      </p:sp>
    </p:spTree>
    <p:extLst>
      <p:ext uri="{BB962C8B-B14F-4D97-AF65-F5344CB8AC3E}">
        <p14:creationId xmlns:p14="http://schemas.microsoft.com/office/powerpoint/2010/main" val="2958434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274638"/>
            <a:ext cx="8229600" cy="334962"/>
          </a:xfrm>
        </p:spPr>
        <p:txBody>
          <a:bodyPr>
            <a:normAutofit fontScale="90000"/>
          </a:bodyPr>
          <a:lstStyle/>
          <a:p>
            <a:r>
              <a:rPr lang="en-US" altLang="en-US" sz="2400"/>
              <a:t>Backdoor</a:t>
            </a:r>
          </a:p>
        </p:txBody>
      </p:sp>
      <p:sp>
        <p:nvSpPr>
          <p:cNvPr id="56323" name="Content Placeholder 2"/>
          <p:cNvSpPr>
            <a:spLocks noGrp="1"/>
          </p:cNvSpPr>
          <p:nvPr>
            <p:ph idx="1"/>
          </p:nvPr>
        </p:nvSpPr>
        <p:spPr>
          <a:xfrm>
            <a:off x="228600" y="685800"/>
            <a:ext cx="8686800" cy="5943600"/>
          </a:xfrm>
        </p:spPr>
        <p:txBody>
          <a:bodyPr/>
          <a:lstStyle/>
          <a:p>
            <a:r>
              <a:rPr lang="en-US" altLang="en-US" sz="2000"/>
              <a:t>A means of access to a computer program that bypasses security mechanisms. </a:t>
            </a:r>
          </a:p>
          <a:p>
            <a:r>
              <a:rPr lang="en-US" altLang="en-US" sz="2000"/>
              <a:t>A programmer may sometimes install a backdoor so that the program can be accessed for troubleshooting or other purposes. </a:t>
            </a:r>
          </a:p>
          <a:p>
            <a:r>
              <a:rPr lang="en-US" altLang="en-US" sz="2000"/>
              <a:t>However, attackers often use backdoors that they detect or install themselves as part of an exploit. </a:t>
            </a:r>
          </a:p>
          <a:p>
            <a:r>
              <a:rPr lang="en-US" altLang="en-US" sz="2000"/>
              <a:t>A backdoor works in background and hides from the user. </a:t>
            </a:r>
          </a:p>
          <a:p>
            <a:r>
              <a:rPr lang="en-US" altLang="en-US" sz="2000"/>
              <a:t>It is very similar to a virus and, therefore, is quite difficult to detect and completely disable. </a:t>
            </a:r>
          </a:p>
          <a:p>
            <a:r>
              <a:rPr lang="en-US" altLang="en-US" sz="2000"/>
              <a:t> Most backdoors are autonomic malicious programs that get installed to a computer. </a:t>
            </a:r>
          </a:p>
          <a:p>
            <a:endParaRPr lang="en-US" altLang="en-US" sz="2400"/>
          </a:p>
        </p:txBody>
      </p:sp>
    </p:spTree>
    <p:extLst>
      <p:ext uri="{BB962C8B-B14F-4D97-AF65-F5344CB8AC3E}">
        <p14:creationId xmlns:p14="http://schemas.microsoft.com/office/powerpoint/2010/main" val="233262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57200" y="274638"/>
            <a:ext cx="8229600" cy="334962"/>
          </a:xfrm>
        </p:spPr>
        <p:txBody>
          <a:bodyPr>
            <a:normAutofit fontScale="90000"/>
          </a:bodyPr>
          <a:lstStyle/>
          <a:p>
            <a:r>
              <a:rPr lang="en-US" altLang="en-US" sz="2400"/>
              <a:t>What a backdoor does?</a:t>
            </a:r>
          </a:p>
        </p:txBody>
      </p:sp>
      <p:sp>
        <p:nvSpPr>
          <p:cNvPr id="57347" name="Content Placeholder 2"/>
          <p:cNvSpPr>
            <a:spLocks noGrp="1"/>
          </p:cNvSpPr>
          <p:nvPr>
            <p:ph idx="1"/>
          </p:nvPr>
        </p:nvSpPr>
        <p:spPr>
          <a:xfrm>
            <a:off x="228600" y="685800"/>
            <a:ext cx="8610600" cy="5943600"/>
          </a:xfrm>
        </p:spPr>
        <p:txBody>
          <a:bodyPr/>
          <a:lstStyle/>
          <a:p>
            <a:r>
              <a:rPr lang="en-US" altLang="en-US" sz="1800"/>
              <a:t>Following are some functions of backdoor: </a:t>
            </a:r>
          </a:p>
          <a:p>
            <a:r>
              <a:rPr lang="en-US" altLang="en-US" sz="1800"/>
              <a:t>It allows an attacker to create, delete, rename, copy or edit any file, execute various commands; </a:t>
            </a:r>
          </a:p>
          <a:p>
            <a:r>
              <a:rPr lang="en-US" altLang="en-US" sz="1800"/>
              <a:t>Change any system settings; alter the Windows registry; run, control and terminate applications; </a:t>
            </a:r>
          </a:p>
          <a:p>
            <a:r>
              <a:rPr lang="en-US" altLang="en-US" sz="1800"/>
              <a:t>Install arbitrary software and parasites. </a:t>
            </a:r>
          </a:p>
          <a:p>
            <a:r>
              <a:rPr lang="en-US" altLang="en-US" sz="1800"/>
              <a:t>It allows an attacker to control computer hardware devices, modify related settings, shutdown or restart a computer without asking for user permission</a:t>
            </a:r>
          </a:p>
          <a:p>
            <a:r>
              <a:rPr lang="en-US" altLang="en-US" sz="1800"/>
              <a:t>It steals sensitive personal information, valuable documents, passwords, login names, ID details; logs  user activity and tracks web browsing habits. </a:t>
            </a:r>
          </a:p>
          <a:p>
            <a:r>
              <a:rPr lang="en-US" altLang="en-US" sz="1800"/>
              <a:t>It records keystrokes that a user types on a computer's keyboard and captures screenshots, </a:t>
            </a:r>
          </a:p>
        </p:txBody>
      </p:sp>
    </p:spTree>
    <p:extLst>
      <p:ext uri="{BB962C8B-B14F-4D97-AF65-F5344CB8AC3E}">
        <p14:creationId xmlns:p14="http://schemas.microsoft.com/office/powerpoint/2010/main" val="437697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274638"/>
            <a:ext cx="8229600" cy="334962"/>
          </a:xfrm>
        </p:spPr>
        <p:txBody>
          <a:bodyPr>
            <a:normAutofit fontScale="90000"/>
          </a:bodyPr>
          <a:lstStyle/>
          <a:p>
            <a:r>
              <a:rPr lang="en-US" altLang="en-US" sz="2400"/>
              <a:t>What a backdoor does?</a:t>
            </a:r>
          </a:p>
        </p:txBody>
      </p:sp>
      <p:sp>
        <p:nvSpPr>
          <p:cNvPr id="58371" name="Content Placeholder 2"/>
          <p:cNvSpPr>
            <a:spLocks noGrp="1"/>
          </p:cNvSpPr>
          <p:nvPr>
            <p:ph idx="1"/>
          </p:nvPr>
        </p:nvSpPr>
        <p:spPr>
          <a:xfrm>
            <a:off x="228600" y="685800"/>
            <a:ext cx="8610600" cy="5943600"/>
          </a:xfrm>
        </p:spPr>
        <p:txBody>
          <a:bodyPr/>
          <a:lstStyle/>
          <a:p>
            <a:r>
              <a:rPr lang="en-US" altLang="en-US" sz="1800"/>
              <a:t>Following are some functions of backdoor: </a:t>
            </a:r>
          </a:p>
          <a:p>
            <a:r>
              <a:rPr lang="en-US" altLang="en-US" sz="1800"/>
              <a:t>It sends all gathered data to a predefined E-Mail address, uploads it to a predetermined FTP server or transfers it through a background Internet connection to a remote host. </a:t>
            </a:r>
          </a:p>
          <a:p>
            <a:r>
              <a:rPr lang="en-US" altLang="en-US" sz="1800"/>
              <a:t>It infects files, corrupts installed applications and damages the entire system. </a:t>
            </a:r>
          </a:p>
          <a:p>
            <a:r>
              <a:rPr lang="en-US" altLang="en-US" sz="1800"/>
              <a:t>It distributes infected files to remote computers with certain security vulnerabilities and performs attacks against hacker-defined remote hosts. </a:t>
            </a:r>
          </a:p>
          <a:p>
            <a:r>
              <a:rPr lang="en-US" altLang="en-US" sz="1800"/>
              <a:t>It installs hidden FTP server that can be used by malicious persons for various illegal purposes. </a:t>
            </a:r>
          </a:p>
          <a:p>
            <a:r>
              <a:rPr lang="en-US" altLang="en-US" sz="1800"/>
              <a:t>It degrades Internet connection speed and overall system performance, decreases system security and causes software instability. Some parasites are badly programmed as they waste too many computer resources and conflict with installed applications. </a:t>
            </a:r>
          </a:p>
          <a:p>
            <a:r>
              <a:rPr lang="en-US" altLang="en-US" sz="1800"/>
              <a:t>It provides no uninstall feature, and hides processes, files and other objects to complicate its removal as much as possible. </a:t>
            </a:r>
          </a:p>
          <a:p>
            <a:endParaRPr lang="en-US" altLang="en-US" sz="1800"/>
          </a:p>
        </p:txBody>
      </p:sp>
    </p:spTree>
    <p:extLst>
      <p:ext uri="{BB962C8B-B14F-4D97-AF65-F5344CB8AC3E}">
        <p14:creationId xmlns:p14="http://schemas.microsoft.com/office/powerpoint/2010/main" val="1465159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74638"/>
            <a:ext cx="8229600" cy="411162"/>
          </a:xfrm>
        </p:spPr>
        <p:txBody>
          <a:bodyPr>
            <a:normAutofit fontScale="90000"/>
          </a:bodyPr>
          <a:lstStyle/>
          <a:p>
            <a:r>
              <a:rPr lang="en-US" altLang="en-US" sz="2400"/>
              <a:t>Examples of Backdoor Trojans(Elaborate)</a:t>
            </a:r>
          </a:p>
        </p:txBody>
      </p:sp>
      <p:sp>
        <p:nvSpPr>
          <p:cNvPr id="59395" name="Content Placeholder 2"/>
          <p:cNvSpPr>
            <a:spLocks noGrp="1"/>
          </p:cNvSpPr>
          <p:nvPr>
            <p:ph idx="1"/>
          </p:nvPr>
        </p:nvSpPr>
        <p:spPr>
          <a:xfrm>
            <a:off x="457200" y="762000"/>
            <a:ext cx="8229600" cy="5715000"/>
          </a:xfrm>
        </p:spPr>
        <p:txBody>
          <a:bodyPr/>
          <a:lstStyle/>
          <a:p>
            <a:r>
              <a:rPr lang="en-US" altLang="en-US" sz="2400"/>
              <a:t>Back Orifice</a:t>
            </a:r>
          </a:p>
          <a:p>
            <a:r>
              <a:rPr lang="en-US" altLang="en-US" sz="2400"/>
              <a:t>Bifrost</a:t>
            </a:r>
          </a:p>
          <a:p>
            <a:r>
              <a:rPr lang="en-US" altLang="en-US" sz="2400"/>
              <a:t>SAP backdoors</a:t>
            </a:r>
          </a:p>
          <a:p>
            <a:r>
              <a:rPr lang="en-US" altLang="en-US" sz="2400"/>
              <a:t>Onapsis Bizploit</a:t>
            </a:r>
          </a:p>
        </p:txBody>
      </p:sp>
    </p:spTree>
    <p:extLst>
      <p:ext uri="{BB962C8B-B14F-4D97-AF65-F5344CB8AC3E}">
        <p14:creationId xmlns:p14="http://schemas.microsoft.com/office/powerpoint/2010/main" val="1674050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457200" y="274638"/>
            <a:ext cx="8229600" cy="411162"/>
          </a:xfrm>
        </p:spPr>
        <p:txBody>
          <a:bodyPr>
            <a:normAutofit fontScale="90000"/>
          </a:bodyPr>
          <a:lstStyle/>
          <a:p>
            <a:r>
              <a:rPr lang="en-US" altLang="en-US" sz="2400"/>
              <a:t>How to protect from trojans and backdoors</a:t>
            </a:r>
          </a:p>
        </p:txBody>
      </p:sp>
      <p:sp>
        <p:nvSpPr>
          <p:cNvPr id="60419" name="Content Placeholder 2"/>
          <p:cNvSpPr>
            <a:spLocks noGrp="1"/>
          </p:cNvSpPr>
          <p:nvPr>
            <p:ph idx="1"/>
          </p:nvPr>
        </p:nvSpPr>
        <p:spPr>
          <a:xfrm>
            <a:off x="457200" y="685800"/>
            <a:ext cx="8229600" cy="5867400"/>
          </a:xfrm>
        </p:spPr>
        <p:txBody>
          <a:bodyPr/>
          <a:lstStyle/>
          <a:p>
            <a:r>
              <a:rPr lang="en-US" altLang="en-US" sz="1800"/>
              <a:t>Stay away from suspect websites/weblinks: </a:t>
            </a:r>
          </a:p>
          <a:p>
            <a:pPr lvl="1"/>
            <a:r>
              <a:rPr lang="en-US" altLang="en-US" sz="1800"/>
              <a:t>Avoid downloading free/pirated sofrwares that often get infected by Trojans, worms, viruses.</a:t>
            </a:r>
          </a:p>
          <a:p>
            <a:r>
              <a:rPr lang="en-US" altLang="en-US" sz="1800"/>
              <a:t>Surf on the Web cautiously: </a:t>
            </a:r>
          </a:p>
          <a:p>
            <a:pPr lvl="1"/>
            <a:r>
              <a:rPr lang="en-US" altLang="en-US" sz="1800"/>
              <a:t>Avoid connecting with and/or down loading any information from peer-to-peer (P2P) networks, which are most dangerous  networks to spread Trojan Horses and other threats. </a:t>
            </a:r>
          </a:p>
          <a:p>
            <a:pPr lvl="1"/>
            <a:r>
              <a:rPr lang="en-US" altLang="en-US" sz="1800"/>
              <a:t>P2P networks create files packed with malicious software, and then rename them to 	files with the criteria of common search that are used while surfing the information on the Web. </a:t>
            </a:r>
          </a:p>
          <a:p>
            <a:r>
              <a:rPr lang="en-US" altLang="en-US" sz="1800"/>
              <a:t>Install antivirus/Trojan remover software: </a:t>
            </a:r>
          </a:p>
          <a:p>
            <a:pPr lvl="1"/>
            <a:r>
              <a:rPr lang="en-US" altLang="en-US" sz="1800"/>
              <a:t>Nowadays antivirus softwares) have built-in feature for protecting the system not only from viruses and worms but also from malware such as Trojan Horses. </a:t>
            </a:r>
          </a:p>
          <a:p>
            <a:pPr lvl="1"/>
            <a:r>
              <a:rPr lang="en-US" altLang="en-US" sz="1800"/>
              <a:t>Free Trojan remover programs are also available on the Web and some of them are really good. </a:t>
            </a:r>
          </a:p>
          <a:p>
            <a:endParaRPr lang="en-US" altLang="en-US" sz="1800"/>
          </a:p>
        </p:txBody>
      </p:sp>
    </p:spTree>
    <p:extLst>
      <p:ext uri="{BB962C8B-B14F-4D97-AF65-F5344CB8AC3E}">
        <p14:creationId xmlns:p14="http://schemas.microsoft.com/office/powerpoint/2010/main" val="3587693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274638"/>
            <a:ext cx="8229600" cy="487362"/>
          </a:xfrm>
        </p:spPr>
        <p:txBody>
          <a:bodyPr/>
          <a:lstStyle/>
          <a:p>
            <a:r>
              <a:rPr lang="en-US" altLang="en-US" sz="2400"/>
              <a:t>Steganography</a:t>
            </a:r>
          </a:p>
        </p:txBody>
      </p:sp>
      <p:sp>
        <p:nvSpPr>
          <p:cNvPr id="61443" name="Rectangle 3"/>
          <p:cNvSpPr>
            <a:spLocks noGrp="1" noChangeArrowheads="1"/>
          </p:cNvSpPr>
          <p:nvPr>
            <p:ph type="body" idx="1"/>
          </p:nvPr>
        </p:nvSpPr>
        <p:spPr>
          <a:xfrm>
            <a:off x="457200" y="914400"/>
            <a:ext cx="8229600" cy="5791200"/>
          </a:xfrm>
        </p:spPr>
        <p:txBody>
          <a:bodyPr/>
          <a:lstStyle/>
          <a:p>
            <a:r>
              <a:rPr lang="en-US" altLang="en-US" sz="2000"/>
              <a:t>Greek word, means “sheltered writing” or “protected writing”</a:t>
            </a:r>
          </a:p>
          <a:p>
            <a:r>
              <a:rPr lang="en-US" altLang="en-US" sz="2000"/>
              <a:t>Method to hide the existence of a message or a communication</a:t>
            </a:r>
          </a:p>
          <a:p>
            <a:r>
              <a:rPr lang="en-US" altLang="en-US" sz="2000" b="1"/>
              <a:t>Steganos : “covered” and graphein: “to write”</a:t>
            </a:r>
          </a:p>
          <a:p>
            <a:r>
              <a:rPr lang="en-US" altLang="en-US" sz="2000"/>
              <a:t>Used for centuries all across the world.</a:t>
            </a:r>
          </a:p>
          <a:p>
            <a:r>
              <a:rPr lang="en-US" altLang="en-US" sz="2000"/>
              <a:t>Originally started in Greece where </a:t>
            </a:r>
          </a:p>
          <a:p>
            <a:pPr lvl="1"/>
            <a:r>
              <a:rPr lang="en-US" altLang="en-US" sz="1800"/>
              <a:t>the messages were carved into wooden tables and then covered with wax </a:t>
            </a:r>
          </a:p>
          <a:p>
            <a:pPr lvl="1"/>
            <a:r>
              <a:rPr lang="en-US" altLang="en-US" sz="1800"/>
              <a:t>Messages where passed by shaving a messenger’s head ,tatooing a secret message and letting his hair grow back and then shaving it after he arrived at the receiving party to reveal the message.</a:t>
            </a:r>
          </a:p>
          <a:p>
            <a:r>
              <a:rPr lang="en-US" altLang="en-US" sz="2000"/>
              <a:t>Different names  for steganography:</a:t>
            </a:r>
          </a:p>
          <a:p>
            <a:pPr lvl="1"/>
            <a:r>
              <a:rPr lang="en-US" altLang="en-US" sz="1800"/>
              <a:t>Data hiding, information hiding , digital watermarking</a:t>
            </a:r>
          </a:p>
          <a:p>
            <a:r>
              <a:rPr lang="en-US" altLang="en-US" sz="2000"/>
              <a:t>Aids in confidentiality and integrity of data</a:t>
            </a:r>
          </a:p>
        </p:txBody>
      </p:sp>
    </p:spTree>
    <p:extLst>
      <p:ext uri="{BB962C8B-B14F-4D97-AF65-F5344CB8AC3E}">
        <p14:creationId xmlns:p14="http://schemas.microsoft.com/office/powerpoint/2010/main" val="1177870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a:xfrm>
            <a:off x="457200" y="228600"/>
            <a:ext cx="8229600" cy="6324600"/>
          </a:xfrm>
        </p:spPr>
        <p:txBody>
          <a:bodyPr/>
          <a:lstStyle/>
          <a:p>
            <a:r>
              <a:rPr lang="en-US" altLang="en-US" sz="2400">
                <a:latin typeface="Times New Roman" pitchFamily="18" charset="0"/>
              </a:rPr>
              <a:t>Difference between steganography and cryptography:</a:t>
            </a:r>
          </a:p>
          <a:p>
            <a:pPr lvl="1"/>
            <a:r>
              <a:rPr lang="en-US" altLang="en-US" sz="2400">
                <a:latin typeface="Times New Roman" pitchFamily="18" charset="0"/>
              </a:rPr>
              <a:t>Steganography :</a:t>
            </a:r>
          </a:p>
          <a:p>
            <a:pPr lvl="2"/>
            <a:r>
              <a:rPr lang="en-US" altLang="en-US">
                <a:latin typeface="Times New Roman" pitchFamily="18" charset="0"/>
              </a:rPr>
              <a:t>Art and science of writing hidden messages in such a way that no one apart from the recipient knows the existence of the message.</a:t>
            </a:r>
          </a:p>
          <a:p>
            <a:pPr lvl="2"/>
            <a:r>
              <a:rPr lang="en-US" altLang="en-US">
                <a:latin typeface="Times New Roman" pitchFamily="18" charset="0"/>
              </a:rPr>
              <a:t>Hidden messages could be ignored.</a:t>
            </a:r>
          </a:p>
          <a:p>
            <a:pPr lvl="1"/>
            <a:r>
              <a:rPr lang="en-US" altLang="en-US" sz="2400">
                <a:latin typeface="Times New Roman" pitchFamily="18" charset="0"/>
              </a:rPr>
              <a:t>Cryptography:</a:t>
            </a:r>
          </a:p>
          <a:p>
            <a:pPr lvl="2"/>
            <a:r>
              <a:rPr lang="en-US" altLang="en-US">
                <a:latin typeface="Times New Roman" pitchFamily="18" charset="0"/>
              </a:rPr>
              <a:t>Existence of the message is known but it  is obscured or encrypted.</a:t>
            </a:r>
          </a:p>
          <a:p>
            <a:pPr lvl="2"/>
            <a:r>
              <a:rPr lang="en-US" altLang="en-US">
                <a:latin typeface="Times New Roman" pitchFamily="18" charset="0"/>
              </a:rPr>
              <a:t>Encrypted message could arouse suspicion</a:t>
            </a:r>
          </a:p>
          <a:p>
            <a:r>
              <a:rPr lang="en-US" altLang="en-US" sz="2400">
                <a:latin typeface="Times New Roman" pitchFamily="18" charset="0"/>
              </a:rPr>
              <a:t>Usage:</a:t>
            </a:r>
          </a:p>
          <a:p>
            <a:pPr lvl="1"/>
            <a:r>
              <a:rPr lang="en-US" altLang="en-US" sz="2400">
                <a:latin typeface="Times New Roman" pitchFamily="18" charset="0"/>
              </a:rPr>
              <a:t>Normally used by terrorists. </a:t>
            </a:r>
          </a:p>
          <a:p>
            <a:pPr lvl="1"/>
            <a:r>
              <a:rPr lang="en-US" altLang="en-US" sz="2400">
                <a:latin typeface="Times New Roman" pitchFamily="18" charset="0"/>
              </a:rPr>
              <a:t>Eg: NYT published an article that al-Qaeda used steganographic techniques to hide messages into images, transported these via e-mails and execute the 9/11 attack.</a:t>
            </a:r>
          </a:p>
        </p:txBody>
      </p:sp>
    </p:spTree>
    <p:extLst>
      <p:ext uri="{BB962C8B-B14F-4D97-AF65-F5344CB8AC3E}">
        <p14:creationId xmlns:p14="http://schemas.microsoft.com/office/powerpoint/2010/main" val="2993369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lstStyle/>
          <a:p>
            <a:pPr>
              <a:defRPr/>
            </a:pPr>
            <a:r>
              <a:rPr lang="en-US" sz="2000" b="1" dirty="0"/>
              <a:t>Hidden text on wax tablets:</a:t>
            </a:r>
          </a:p>
          <a:p>
            <a:pPr lvl="1">
              <a:defRPr/>
            </a:pPr>
            <a:r>
              <a:rPr lang="en-US" sz="1600" dirty="0">
                <a:ea typeface="+mn-ea"/>
                <a:cs typeface="+mn-cs"/>
              </a:rPr>
              <a:t>The first use of steganography is reported by </a:t>
            </a:r>
            <a:r>
              <a:rPr lang="en-US" sz="1600" b="1" dirty="0">
                <a:ea typeface="+mn-ea"/>
                <a:cs typeface="+mn-cs"/>
              </a:rPr>
              <a:t>Herodotus, the so-called father of </a:t>
            </a:r>
            <a:r>
              <a:rPr lang="en-US" sz="1600" b="1" dirty="0" err="1">
                <a:ea typeface="+mn-ea"/>
                <a:cs typeface="+mn-cs"/>
              </a:rPr>
              <a:t>history.He</a:t>
            </a:r>
            <a:r>
              <a:rPr lang="en-US" sz="1600" dirty="0">
                <a:ea typeface="+mn-ea"/>
                <a:cs typeface="+mn-cs"/>
              </a:rPr>
              <a:t> said that in ancient Greek, </a:t>
            </a:r>
            <a:r>
              <a:rPr lang="en-US" sz="1600" b="1" dirty="0">
                <a:ea typeface="+mn-ea"/>
                <a:cs typeface="+mn-cs"/>
              </a:rPr>
              <a:t>hidden text was written on wax tablets</a:t>
            </a:r>
            <a:r>
              <a:rPr lang="en-US" sz="1600" dirty="0">
                <a:ea typeface="+mn-ea"/>
                <a:cs typeface="+mn-cs"/>
              </a:rPr>
              <a:t>. When </a:t>
            </a:r>
            <a:r>
              <a:rPr lang="en-US" sz="1600" dirty="0" err="1">
                <a:ea typeface="+mn-ea"/>
                <a:cs typeface="+mn-cs"/>
              </a:rPr>
              <a:t>Demeratus</a:t>
            </a:r>
            <a:r>
              <a:rPr lang="en-US" sz="1600" dirty="0">
                <a:ea typeface="+mn-ea"/>
                <a:cs typeface="+mn-cs"/>
              </a:rPr>
              <a:t> wanted to notify Sparta that the king of Persia, Xerxes, intended to invade Greece, he wrote this message on a tablet and covered it with wax. To recover the message the other people in Sparta simply had to scrape the wax off the tablet.</a:t>
            </a:r>
          </a:p>
          <a:p>
            <a:pPr>
              <a:defRPr/>
            </a:pPr>
            <a:r>
              <a:rPr lang="en-US" sz="2000" b="1" dirty="0"/>
              <a:t>Use of chemical substances to conceal information. </a:t>
            </a:r>
          </a:p>
          <a:p>
            <a:pPr lvl="1">
              <a:defRPr/>
            </a:pPr>
            <a:r>
              <a:rPr lang="en-US" sz="1600" dirty="0">
                <a:ea typeface="+mn-ea"/>
                <a:cs typeface="+mn-cs"/>
              </a:rPr>
              <a:t>Invisible ink, which was originally made of organic substances (milk or  lemon-based ink). The secret message can be written between lines with the invisible ink. If the document is heated gently, the letters written with the special ink will become visible.</a:t>
            </a:r>
          </a:p>
          <a:p>
            <a:pPr>
              <a:defRPr/>
            </a:pPr>
            <a:r>
              <a:rPr lang="en-US" sz="2000" b="1" dirty="0" err="1"/>
              <a:t>Mircrodot</a:t>
            </a:r>
            <a:r>
              <a:rPr lang="en-US" sz="2000" b="1" dirty="0"/>
              <a:t> technology:</a:t>
            </a:r>
          </a:p>
          <a:p>
            <a:pPr lvl="1">
              <a:defRPr/>
            </a:pPr>
            <a:r>
              <a:rPr lang="en-US" sz="1600" dirty="0">
                <a:ea typeface="+mn-ea"/>
                <a:cs typeface="+mn-cs"/>
              </a:rPr>
              <a:t>During World War II, the Germans developed the so-called </a:t>
            </a:r>
            <a:r>
              <a:rPr lang="en-US" sz="1600" i="1" dirty="0">
                <a:ea typeface="+mn-ea"/>
                <a:cs typeface="+mn-cs"/>
              </a:rPr>
              <a:t>microdot</a:t>
            </a:r>
            <a:r>
              <a:rPr lang="en-US" sz="1600" dirty="0">
                <a:ea typeface="+mn-ea"/>
                <a:cs typeface="+mn-cs"/>
              </a:rPr>
              <a:t> technology. Microdots are very small photographs (the size of a printed period) which can contain the whole content of a typewritten page</a:t>
            </a:r>
          </a:p>
          <a:p>
            <a:pPr lvl="1">
              <a:defRPr/>
            </a:pPr>
            <a:r>
              <a:rPr lang="en-US" sz="1600" dirty="0">
                <a:hlinkClick r:id="rId2"/>
              </a:rPr>
              <a:t>https://www.youtube.com/watch?v=SMJV7Xci_Qw</a:t>
            </a:r>
            <a:endParaRPr lang="en-US" sz="1600" dirty="0"/>
          </a:p>
          <a:p>
            <a:pPr lvl="1">
              <a:defRPr/>
            </a:pPr>
            <a:r>
              <a:rPr lang="en-US" sz="1600"/>
              <a:t>https://www.youtube.com/watch?v=c8LrqAm3CfA&amp;t=6s</a:t>
            </a:r>
            <a:endParaRPr lang="en-US" sz="1600" dirty="0"/>
          </a:p>
        </p:txBody>
      </p:sp>
      <p:pic>
        <p:nvPicPr>
          <p:cNvPr id="4" name="Picture 3">
            <a:extLst>
              <a:ext uri="{FF2B5EF4-FFF2-40B4-BE49-F238E27FC236}">
                <a16:creationId xmlns:a16="http://schemas.microsoft.com/office/drawing/2014/main" id="{EA486A89-4BFD-4FB1-9255-85C849306013}"/>
              </a:ext>
            </a:extLst>
          </p:cNvPr>
          <p:cNvPicPr>
            <a:picLocks noChangeAspect="1"/>
          </p:cNvPicPr>
          <p:nvPr/>
        </p:nvPicPr>
        <p:blipFill>
          <a:blip r:embed="rId3"/>
          <a:stretch>
            <a:fillRect/>
          </a:stretch>
        </p:blipFill>
        <p:spPr>
          <a:xfrm>
            <a:off x="6516216" y="5085184"/>
            <a:ext cx="2257410" cy="1568834"/>
          </a:xfrm>
          <a:prstGeom prst="rect">
            <a:avLst/>
          </a:prstGeom>
        </p:spPr>
      </p:pic>
    </p:spTree>
    <p:extLst>
      <p:ext uri="{BB962C8B-B14F-4D97-AF65-F5344CB8AC3E}">
        <p14:creationId xmlns:p14="http://schemas.microsoft.com/office/powerpoint/2010/main" val="3742061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48266A-4348-4DE9-B522-7CDEF55E18E8}"/>
              </a:ext>
            </a:extLst>
          </p:cNvPr>
          <p:cNvPicPr>
            <a:picLocks noChangeAspect="1"/>
          </p:cNvPicPr>
          <p:nvPr/>
        </p:nvPicPr>
        <p:blipFill>
          <a:blip r:embed="rId2"/>
          <a:stretch>
            <a:fillRect/>
          </a:stretch>
        </p:blipFill>
        <p:spPr>
          <a:xfrm>
            <a:off x="0" y="0"/>
            <a:ext cx="8820471" cy="6857999"/>
          </a:xfrm>
          <a:prstGeom prst="rect">
            <a:avLst/>
          </a:prstGeom>
        </p:spPr>
      </p:pic>
    </p:spTree>
    <p:extLst>
      <p:ext uri="{BB962C8B-B14F-4D97-AF65-F5344CB8AC3E}">
        <p14:creationId xmlns:p14="http://schemas.microsoft.com/office/powerpoint/2010/main" val="668910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a:xfrm>
            <a:off x="457200" y="228600"/>
            <a:ext cx="8229600" cy="6400800"/>
          </a:xfrm>
        </p:spPr>
        <p:txBody>
          <a:bodyPr/>
          <a:lstStyle/>
          <a:p>
            <a:r>
              <a:rPr lang="en-US" altLang="en-US"/>
              <a:t>The “covering medium”  could be</a:t>
            </a:r>
          </a:p>
          <a:p>
            <a:pPr lvl="1"/>
            <a:r>
              <a:rPr lang="en-US" altLang="en-US"/>
              <a:t>Innocent message,</a:t>
            </a:r>
          </a:p>
          <a:p>
            <a:pPr lvl="1"/>
            <a:r>
              <a:rPr lang="en-US" altLang="en-US"/>
              <a:t>Data</a:t>
            </a:r>
          </a:p>
          <a:p>
            <a:pPr lvl="1"/>
            <a:r>
              <a:rPr lang="en-US" altLang="en-US"/>
              <a:t>Audio, </a:t>
            </a:r>
          </a:p>
          <a:p>
            <a:pPr lvl="1"/>
            <a:r>
              <a:rPr lang="en-US" altLang="en-US"/>
              <a:t>Picture</a:t>
            </a:r>
          </a:p>
          <a:p>
            <a:pPr lvl="1"/>
            <a:r>
              <a:rPr lang="en-US" altLang="en-US"/>
              <a:t>video</a:t>
            </a:r>
          </a:p>
        </p:txBody>
      </p:sp>
    </p:spTree>
    <p:extLst>
      <p:ext uri="{BB962C8B-B14F-4D97-AF65-F5344CB8AC3E}">
        <p14:creationId xmlns:p14="http://schemas.microsoft.com/office/powerpoint/2010/main" val="248655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 y="228600"/>
          <a:ext cx="8763001" cy="5418138"/>
        </p:xfrm>
        <a:graphic>
          <a:graphicData uri="http://schemas.openxmlformats.org/drawingml/2006/table">
            <a:tbl>
              <a:tblPr/>
              <a:tblGrid>
                <a:gridCol w="539695">
                  <a:extLst>
                    <a:ext uri="{9D8B030D-6E8A-4147-A177-3AD203B41FA5}">
                      <a16:colId xmlns:a16="http://schemas.microsoft.com/office/drawing/2014/main" val="20000"/>
                    </a:ext>
                  </a:extLst>
                </a:gridCol>
                <a:gridCol w="831905">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gridCol w="2133601">
                  <a:extLst>
                    <a:ext uri="{9D8B030D-6E8A-4147-A177-3AD203B41FA5}">
                      <a16:colId xmlns:a16="http://schemas.microsoft.com/office/drawing/2014/main" val="20004"/>
                    </a:ext>
                  </a:extLst>
                </a:gridCol>
              </a:tblGrid>
              <a:tr h="685841">
                <a:tc>
                  <a:txBody>
                    <a:bodyPr/>
                    <a:lstStyle/>
                    <a:p>
                      <a:pPr marL="0" marR="0" algn="ctr">
                        <a:lnSpc>
                          <a:spcPct val="115000"/>
                        </a:lnSpc>
                        <a:spcBef>
                          <a:spcPts val="0"/>
                        </a:spcBef>
                        <a:spcAft>
                          <a:spcPts val="0"/>
                        </a:spcAft>
                      </a:pPr>
                      <a:r>
                        <a:rPr lang="en-US" sz="1400" b="1" dirty="0">
                          <a:latin typeface="Times New Roman" pitchFamily="18" charset="0"/>
                          <a:ea typeface="Calibri"/>
                          <a:cs typeface="Times New Roman" pitchFamily="18" charset="0"/>
                        </a:rPr>
                        <a:t>Sr. No.</a:t>
                      </a:r>
                      <a:endParaRPr lang="en-US" sz="1400" dirty="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b="1" dirty="0">
                          <a:latin typeface="Times New Roman" pitchFamily="18" charset="0"/>
                          <a:ea typeface="Calibri"/>
                          <a:cs typeface="Times New Roman" pitchFamily="18" charset="0"/>
                        </a:rPr>
                        <a:t>Viruses</a:t>
                      </a:r>
                      <a:endParaRPr lang="en-US" sz="1400" dirty="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b="1">
                          <a:latin typeface="Times New Roman" pitchFamily="18" charset="0"/>
                          <a:ea typeface="Calibri"/>
                          <a:cs typeface="Times New Roman" pitchFamily="18" charset="0"/>
                        </a:rPr>
                        <a:t>Worms</a:t>
                      </a:r>
                      <a:endParaRPr lang="en-US" sz="140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b="1">
                          <a:latin typeface="Times New Roman" pitchFamily="18" charset="0"/>
                          <a:ea typeface="Calibri"/>
                          <a:cs typeface="Times New Roman" pitchFamily="18" charset="0"/>
                        </a:rPr>
                        <a:t>Trojans</a:t>
                      </a:r>
                      <a:endParaRPr lang="en-US" sz="140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23892">
                <a:tc>
                  <a:txBody>
                    <a:bodyPr/>
                    <a:lstStyle/>
                    <a:p>
                      <a:pPr marL="0" marR="0">
                        <a:lnSpc>
                          <a:spcPct val="115000"/>
                        </a:lnSpc>
                        <a:spcBef>
                          <a:spcPts val="0"/>
                        </a:spcBef>
                        <a:spcAft>
                          <a:spcPts val="0"/>
                        </a:spcAft>
                      </a:pPr>
                      <a:r>
                        <a:rPr lang="en-US" sz="1800" b="1" dirty="0">
                          <a:latin typeface="Times New Roman" pitchFamily="18" charset="0"/>
                          <a:ea typeface="Calibri"/>
                          <a:cs typeface="Times New Roman" pitchFamily="18" charset="0"/>
                        </a:rPr>
                        <a:t>1</a:t>
                      </a:r>
                      <a:endParaRPr lang="en-US" sz="1800" dirty="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a:solidFill>
                            <a:srgbClr val="000000"/>
                          </a:solidFill>
                          <a:latin typeface="Times New Roman" pitchFamily="18" charset="0"/>
                          <a:ea typeface="Calibri"/>
                          <a:cs typeface="Times New Roman" pitchFamily="18" charset="0"/>
                        </a:rPr>
                        <a:t>Definition</a:t>
                      </a:r>
                      <a:endParaRPr lang="en-US" sz="1800" dirty="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solidFill>
                            <a:srgbClr val="000000"/>
                          </a:solidFill>
                          <a:latin typeface="Times New Roman" pitchFamily="18" charset="0"/>
                          <a:ea typeface="Calibri"/>
                          <a:cs typeface="Times New Roman" pitchFamily="18" charset="0"/>
                        </a:rPr>
                        <a:t>A program code that attaches itself to application program and when application program run it runs along with it.</a:t>
                      </a:r>
                      <a:endParaRPr lang="en-US" sz="1800" dirty="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solidFill>
                            <a:srgbClr val="000000"/>
                          </a:solidFill>
                          <a:latin typeface="Times New Roman" pitchFamily="18" charset="0"/>
                          <a:ea typeface="Calibri"/>
                          <a:cs typeface="Times New Roman" pitchFamily="18" charset="0"/>
                        </a:rPr>
                        <a:t>The worm is code that replicate itself in order to consume resources to bring it down.</a:t>
                      </a:r>
                      <a:endParaRPr lang="en-US" sz="1800" dirty="0">
                        <a:latin typeface="Times New Roman" pitchFamily="18" charset="0"/>
                        <a:ea typeface="Calibri"/>
                        <a:cs typeface="Times New Roman" pitchFamily="18" charset="0"/>
                      </a:endParaRPr>
                    </a:p>
                    <a:p>
                      <a:pPr marL="0" marR="0" algn="just">
                        <a:lnSpc>
                          <a:spcPct val="115000"/>
                        </a:lnSpc>
                        <a:spcBef>
                          <a:spcPts val="0"/>
                        </a:spcBef>
                        <a:spcAft>
                          <a:spcPts val="0"/>
                        </a:spcAft>
                      </a:pPr>
                      <a:r>
                        <a:rPr lang="en-US" sz="1800" dirty="0">
                          <a:solidFill>
                            <a:srgbClr val="000000"/>
                          </a:solidFill>
                          <a:latin typeface="Times New Roman" pitchFamily="18" charset="0"/>
                          <a:ea typeface="Calibri"/>
                          <a:cs typeface="Times New Roman" pitchFamily="18" charset="0"/>
                        </a:rPr>
                        <a:t>Similar to virus in design and it is sub-class of virus.</a:t>
                      </a:r>
                      <a:endParaRPr lang="en-US" sz="1800" dirty="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pitchFamily="18" charset="0"/>
                          <a:ea typeface="Calibri"/>
                          <a:cs typeface="Times New Roman" pitchFamily="18" charset="0"/>
                        </a:rPr>
                        <a:t>A Trojan appears to be a useful software but once installed and run, they will do damage to the computer.</a:t>
                      </a: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08405">
                <a:tc>
                  <a:txBody>
                    <a:bodyPr/>
                    <a:lstStyle/>
                    <a:p>
                      <a:pPr marL="0" marR="0">
                        <a:lnSpc>
                          <a:spcPct val="115000"/>
                        </a:lnSpc>
                        <a:spcBef>
                          <a:spcPts val="0"/>
                        </a:spcBef>
                        <a:spcAft>
                          <a:spcPts val="0"/>
                        </a:spcAft>
                      </a:pPr>
                      <a:r>
                        <a:rPr lang="en-US" sz="1800" b="1" dirty="0">
                          <a:latin typeface="Times New Roman" pitchFamily="18" charset="0"/>
                          <a:ea typeface="Calibri"/>
                          <a:cs typeface="Times New Roman" pitchFamily="18" charset="0"/>
                        </a:rPr>
                        <a:t>2</a:t>
                      </a:r>
                      <a:endParaRPr lang="en-US" sz="1800" dirty="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a:solidFill>
                            <a:srgbClr val="000000"/>
                          </a:solidFill>
                          <a:latin typeface="Times New Roman" pitchFamily="18" charset="0"/>
                          <a:ea typeface="Calibri"/>
                          <a:cs typeface="Times New Roman" pitchFamily="18" charset="0"/>
                        </a:rPr>
                        <a:t>How does it infect a computer system?</a:t>
                      </a:r>
                      <a:endParaRPr lang="en-US" sz="1800" dirty="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solidFill>
                            <a:srgbClr val="000000"/>
                          </a:solidFill>
                          <a:latin typeface="Times New Roman" pitchFamily="18" charset="0"/>
                          <a:ea typeface="Calibri"/>
                          <a:cs typeface="Times New Roman" pitchFamily="18" charset="0"/>
                        </a:rPr>
                        <a:t> Attaches itself  to a file or executable program.</a:t>
                      </a:r>
                      <a:endParaRPr lang="en-US" sz="1800" dirty="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pitchFamily="18" charset="0"/>
                          <a:ea typeface="Calibri"/>
                          <a:cs typeface="Times New Roman" pitchFamily="18" charset="0"/>
                        </a:rPr>
                        <a:t>A worm has the ability to replicate itself. Your computer can send one or millions of worms.</a:t>
                      </a: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dirty="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13446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97" name="Group 61"/>
          <p:cNvGraphicFramePr>
            <a:graphicFrameLocks noGrp="1"/>
          </p:cNvGraphicFramePr>
          <p:nvPr>
            <p:ph/>
          </p:nvPr>
        </p:nvGraphicFramePr>
        <p:xfrm>
          <a:off x="457200" y="274638"/>
          <a:ext cx="8229600" cy="5816604"/>
        </p:xfrm>
        <a:graphic>
          <a:graphicData uri="http://schemas.openxmlformats.org/drawingml/2006/table">
            <a:tbl>
              <a:tblPr/>
              <a:tblGrid>
                <a:gridCol w="26670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8175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Arial" charset="0"/>
                        </a:rPr>
                        <a:t>Steganography</a:t>
                      </a:r>
                      <a:r>
                        <a:rPr kumimoji="0" lang="en-US" sz="1800" b="1" i="0" u="none" strike="noStrike" cap="none" normalizeH="0" baseline="0" dirty="0">
                          <a:ln>
                            <a:noFill/>
                          </a:ln>
                          <a:solidFill>
                            <a:schemeClr val="tx1"/>
                          </a:solidFill>
                          <a:effectLst/>
                          <a:latin typeface="Arial" charset="0"/>
                        </a:rPr>
                        <a:t>  tools</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Description</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603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DiSi-steganograph</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Very small DOS-based steganographic program that embeds data in PCX images.</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4571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Invisible folders</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Ability to make any file or folder invisible </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11889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Invisible secrets</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Encrypts the data and files for safe-keeping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Secure transfer over the net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Hides the data in places such as picture, sound files or webpages.</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64007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Stealth files</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Hides any types of files in almost any other types of files.</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4"/>
                  </a:ext>
                </a:extLst>
              </a:tr>
              <a:tr h="14635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DriveCrypt Plus</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Allows secure hiding of an entire OS inside the free space of another OS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Full-disk encryption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Before machine boots, a password is asked to decrypt the disk and start your machine</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5"/>
                  </a:ext>
                </a:extLst>
              </a:tr>
              <a:tr h="58892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2743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015" name="Group 31"/>
          <p:cNvGraphicFramePr>
            <a:graphicFrameLocks noGrp="1"/>
          </p:cNvGraphicFramePr>
          <p:nvPr>
            <p:ph/>
          </p:nvPr>
        </p:nvGraphicFramePr>
        <p:xfrm>
          <a:off x="457200" y="274638"/>
          <a:ext cx="8229600" cy="2667000"/>
        </p:xfrm>
        <a:graphic>
          <a:graphicData uri="http://schemas.openxmlformats.org/drawingml/2006/table">
            <a:tbl>
              <a:tblPr/>
              <a:tblGrid>
                <a:gridCol w="26670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8176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Steganography  tools</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Description</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604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MP3Stego</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Hides information in MP3 files during the compression process.</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11888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MSU Stego Video</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Hides any file in a video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Main features: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          small video distortions after hiding information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          information is protected with the password</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bl>
          </a:graphicData>
        </a:graphic>
      </p:graphicFrame>
      <p:sp>
        <p:nvSpPr>
          <p:cNvPr id="2" name="TextBox 1">
            <a:extLst>
              <a:ext uri="{FF2B5EF4-FFF2-40B4-BE49-F238E27FC236}">
                <a16:creationId xmlns:a16="http://schemas.microsoft.com/office/drawing/2014/main" id="{DE432192-3C8A-4064-B5BD-D26DC371459C}"/>
              </a:ext>
            </a:extLst>
          </p:cNvPr>
          <p:cNvSpPr txBox="1"/>
          <p:nvPr/>
        </p:nvSpPr>
        <p:spPr>
          <a:xfrm>
            <a:off x="1187624" y="3645024"/>
            <a:ext cx="5017143" cy="369332"/>
          </a:xfrm>
          <a:prstGeom prst="rect">
            <a:avLst/>
          </a:prstGeom>
          <a:noFill/>
        </p:spPr>
        <p:txBody>
          <a:bodyPr wrap="none" rtlCol="0">
            <a:spAutoFit/>
          </a:bodyPr>
          <a:lstStyle/>
          <a:p>
            <a:r>
              <a:rPr lang="en-IN" dirty="0"/>
              <a:t>https://www.youtube.com/watch?v=_8wAUdKF9Yk</a:t>
            </a:r>
          </a:p>
        </p:txBody>
      </p:sp>
    </p:spTree>
    <p:extLst>
      <p:ext uri="{BB962C8B-B14F-4D97-AF65-F5344CB8AC3E}">
        <p14:creationId xmlns:p14="http://schemas.microsoft.com/office/powerpoint/2010/main" val="3647149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457200" y="274638"/>
            <a:ext cx="8229600" cy="411162"/>
          </a:xfrm>
        </p:spPr>
        <p:txBody>
          <a:bodyPr>
            <a:normAutofit fontScale="90000"/>
          </a:bodyPr>
          <a:lstStyle/>
          <a:p>
            <a:r>
              <a:rPr lang="en-US" altLang="en-US" sz="2800"/>
              <a:t>Steganalysis</a:t>
            </a:r>
          </a:p>
        </p:txBody>
      </p:sp>
      <p:sp>
        <p:nvSpPr>
          <p:cNvPr id="67587" name="Content Placeholder 2"/>
          <p:cNvSpPr>
            <a:spLocks noGrp="1"/>
          </p:cNvSpPr>
          <p:nvPr>
            <p:ph idx="1"/>
          </p:nvPr>
        </p:nvSpPr>
        <p:spPr>
          <a:xfrm>
            <a:off x="228600" y="762000"/>
            <a:ext cx="8686800" cy="5867400"/>
          </a:xfrm>
        </p:spPr>
        <p:txBody>
          <a:bodyPr/>
          <a:lstStyle/>
          <a:p>
            <a:r>
              <a:rPr lang="en-US" altLang="en-US" sz="2400"/>
              <a:t>Art and science of detecting messages that are hidden in images, audio/video files using steganography.</a:t>
            </a:r>
          </a:p>
          <a:p>
            <a:r>
              <a:rPr lang="en-US" altLang="en-US" sz="2400"/>
              <a:t>Goal:</a:t>
            </a:r>
          </a:p>
          <a:p>
            <a:pPr lvl="1"/>
            <a:r>
              <a:rPr lang="en-US" altLang="en-US" sz="2400"/>
              <a:t>To identify suspected packages and if possible recover it.</a:t>
            </a:r>
          </a:p>
          <a:p>
            <a:r>
              <a:rPr lang="en-US" altLang="en-US" sz="2400"/>
              <a:t>Steganalysis Tools:</a:t>
            </a:r>
          </a:p>
        </p:txBody>
      </p:sp>
    </p:spTree>
    <p:extLst>
      <p:ext uri="{BB962C8B-B14F-4D97-AF65-F5344CB8AC3E}">
        <p14:creationId xmlns:p14="http://schemas.microsoft.com/office/powerpoint/2010/main" val="2072658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61"/>
          <p:cNvGraphicFramePr>
            <a:graphicFrameLocks noGrp="1"/>
          </p:cNvGraphicFramePr>
          <p:nvPr>
            <p:ph/>
          </p:nvPr>
        </p:nvGraphicFramePr>
        <p:xfrm>
          <a:off x="228600" y="274638"/>
          <a:ext cx="8763000" cy="5756275"/>
        </p:xfrm>
        <a:graphic>
          <a:graphicData uri="http://schemas.openxmlformats.org/drawingml/2006/table">
            <a:tbl>
              <a:tblPr/>
              <a:tblGrid>
                <a:gridCol w="2839861">
                  <a:extLst>
                    <a:ext uri="{9D8B030D-6E8A-4147-A177-3AD203B41FA5}">
                      <a16:colId xmlns:a16="http://schemas.microsoft.com/office/drawing/2014/main" val="20000"/>
                    </a:ext>
                  </a:extLst>
                </a:gridCol>
                <a:gridCol w="5923139">
                  <a:extLst>
                    <a:ext uri="{9D8B030D-6E8A-4147-A177-3AD203B41FA5}">
                      <a16:colId xmlns:a16="http://schemas.microsoft.com/office/drawing/2014/main" val="20001"/>
                    </a:ext>
                  </a:extLst>
                </a:gridCol>
              </a:tblGrid>
              <a:tr h="8824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Arial" charset="0"/>
                        </a:rPr>
                        <a:t>Steganalysis</a:t>
                      </a:r>
                      <a:r>
                        <a:rPr kumimoji="0" lang="en-US" sz="1800" b="1" i="0" u="none" strike="noStrike" cap="none" normalizeH="0" baseline="0" dirty="0">
                          <a:ln>
                            <a:noFill/>
                          </a:ln>
                          <a:solidFill>
                            <a:schemeClr val="tx1"/>
                          </a:solidFill>
                          <a:effectLst/>
                          <a:latin typeface="Arial" charset="0"/>
                        </a:rPr>
                        <a:t>  tools</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Description</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128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000000"/>
                          </a:solidFill>
                          <a:effectLst/>
                          <a:latin typeface="Arial" charset="0"/>
                        </a:rPr>
                        <a:t>StegAlyzerAS</a:t>
                      </a:r>
                      <a:endParaRPr kumimoji="0" lang="en-US" sz="1800" b="0" i="0" u="none" strike="noStrike" cap="none" normalizeH="0" baseline="0" dirty="0">
                        <a:ln>
                          <a:noFill/>
                        </a:ln>
                        <a:solidFill>
                          <a:srgbClr val="000000"/>
                        </a:solidFill>
                        <a:effectLst/>
                        <a:latin typeface="Arial"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Digital forensic analysis tool to scan “suspect media” </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49350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000000"/>
                          </a:solidFill>
                          <a:effectLst/>
                          <a:latin typeface="Arial" charset="0"/>
                        </a:rPr>
                        <a:t>StegSpy</a:t>
                      </a:r>
                      <a:endParaRPr kumimoji="0" lang="en-US" sz="1800" b="0" i="0" u="none" strike="noStrike" cap="none" normalizeH="0" baseline="0" dirty="0">
                        <a:ln>
                          <a:noFill/>
                        </a:ln>
                        <a:solidFill>
                          <a:srgbClr val="000000"/>
                        </a:solidFill>
                        <a:effectLst/>
                        <a:latin typeface="Arial"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Detects the location of the hidden content </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76085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000000"/>
                          </a:solidFill>
                          <a:effectLst/>
                          <a:latin typeface="Arial" charset="0"/>
                        </a:rPr>
                        <a:t>Stegdetect</a:t>
                      </a:r>
                      <a:endParaRPr kumimoji="0" lang="en-US" sz="1800" b="0" i="0" u="none" strike="noStrike" cap="none" normalizeH="0" baseline="0" dirty="0">
                        <a:ln>
                          <a:noFill/>
                        </a:ln>
                        <a:solidFill>
                          <a:srgbClr val="000000"/>
                        </a:solidFill>
                        <a:effectLst/>
                        <a:latin typeface="Arial"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Automated tool for detecting </a:t>
                      </a:r>
                      <a:r>
                        <a:rPr kumimoji="0" lang="en-US" sz="1800" b="0" i="0" u="none" strike="noStrike" cap="none" normalizeH="0" baseline="0" dirty="0" err="1">
                          <a:ln>
                            <a:noFill/>
                          </a:ln>
                          <a:solidFill>
                            <a:srgbClr val="000000"/>
                          </a:solidFill>
                          <a:effectLst/>
                          <a:latin typeface="Arial" charset="0"/>
                        </a:rPr>
                        <a:t>steganographic</a:t>
                      </a:r>
                      <a:r>
                        <a:rPr kumimoji="0" lang="en-US" sz="1800" b="0" i="0" u="none" strike="noStrike" cap="none" normalizeH="0" baseline="0" dirty="0">
                          <a:ln>
                            <a:noFill/>
                          </a:ln>
                          <a:solidFill>
                            <a:srgbClr val="000000"/>
                          </a:solidFill>
                          <a:effectLst/>
                          <a:latin typeface="Arial" charset="0"/>
                        </a:rPr>
                        <a:t> content in the images.</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6909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000000"/>
                          </a:solidFill>
                          <a:effectLst/>
                          <a:latin typeface="Arial" charset="0"/>
                        </a:rPr>
                        <a:t>Stegsecret</a:t>
                      </a:r>
                      <a:endParaRPr kumimoji="0" lang="en-US" sz="1800" b="0" i="0" u="none" strike="noStrike" cap="none" normalizeH="0" baseline="0" dirty="0">
                        <a:ln>
                          <a:noFill/>
                        </a:ln>
                        <a:solidFill>
                          <a:srgbClr val="000000"/>
                        </a:solidFill>
                        <a:effectLst/>
                        <a:latin typeface="Arial"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Open-source project that makes detection of hidden information possible in different digital media</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4"/>
                  </a:ext>
                </a:extLst>
              </a:tr>
              <a:tr h="15799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Virtual </a:t>
                      </a:r>
                      <a:r>
                        <a:rPr kumimoji="0" lang="en-US" sz="1800" b="0" i="0" u="none" strike="noStrike" cap="none" normalizeH="0" baseline="0" dirty="0" err="1">
                          <a:ln>
                            <a:noFill/>
                          </a:ln>
                          <a:solidFill>
                            <a:srgbClr val="000000"/>
                          </a:solidFill>
                          <a:effectLst/>
                          <a:latin typeface="Arial" charset="0"/>
                        </a:rPr>
                        <a:t>Steganographic</a:t>
                      </a:r>
                      <a:r>
                        <a:rPr kumimoji="0" lang="en-US" sz="1800" b="0" i="0" u="none" strike="noStrike" cap="none" normalizeH="0" baseline="0" dirty="0">
                          <a:ln>
                            <a:noFill/>
                          </a:ln>
                          <a:solidFill>
                            <a:srgbClr val="000000"/>
                          </a:solidFill>
                          <a:effectLst/>
                          <a:latin typeface="Arial" charset="0"/>
                        </a:rPr>
                        <a:t> Laboratory(VSL)</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Allows complex use both for </a:t>
                      </a:r>
                      <a:r>
                        <a:rPr kumimoji="0" lang="en-US" sz="1800" b="0" i="0" u="none" strike="noStrike" cap="none" normalizeH="0" baseline="0" dirty="0" err="1">
                          <a:ln>
                            <a:noFill/>
                          </a:ln>
                          <a:solidFill>
                            <a:srgbClr val="000000"/>
                          </a:solidFill>
                          <a:effectLst/>
                          <a:latin typeface="Arial" charset="0"/>
                        </a:rPr>
                        <a:t>steganography</a:t>
                      </a:r>
                      <a:r>
                        <a:rPr kumimoji="0" lang="en-US" sz="1800" b="0" i="0" u="none" strike="noStrike" cap="none" normalizeH="0" baseline="0" dirty="0">
                          <a:ln>
                            <a:noFill/>
                          </a:ln>
                          <a:solidFill>
                            <a:srgbClr val="000000"/>
                          </a:solidFill>
                          <a:effectLst/>
                          <a:latin typeface="Arial" charset="0"/>
                        </a:rPr>
                        <a:t> and </a:t>
                      </a:r>
                      <a:r>
                        <a:rPr kumimoji="0" lang="en-US" sz="1800" b="0" i="0" u="none" strike="noStrike" cap="none" normalizeH="0" baseline="0" dirty="0" err="1">
                          <a:ln>
                            <a:noFill/>
                          </a:ln>
                          <a:solidFill>
                            <a:srgbClr val="000000"/>
                          </a:solidFill>
                          <a:effectLst/>
                          <a:latin typeface="Arial" charset="0"/>
                        </a:rPr>
                        <a:t>steganalysis</a:t>
                      </a:r>
                      <a:endParaRPr kumimoji="0" lang="en-US" sz="1800" b="0" i="0" u="none" strike="noStrike" cap="none" normalizeH="0" baseline="0" dirty="0">
                        <a:ln>
                          <a:noFill/>
                        </a:ln>
                        <a:solidFill>
                          <a:srgbClr val="000000"/>
                        </a:solidFill>
                        <a:effectLst/>
                        <a:latin typeface="Arial"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5"/>
                  </a:ext>
                </a:extLst>
              </a:tr>
              <a:tr h="63573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Arial"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78292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6251933"/>
            <a:ext cx="1085554" cy="369332"/>
          </a:xfrm>
          <a:prstGeom prst="rect">
            <a:avLst/>
          </a:prstGeom>
          <a:noFill/>
        </p:spPr>
        <p:txBody>
          <a:bodyPr wrap="none" rtlCol="0">
            <a:spAutoFit/>
          </a:bodyPr>
          <a:lstStyle/>
          <a:p>
            <a:r>
              <a:rPr lang="en-IN" dirty="0">
                <a:hlinkClick r:id="" action="ppaction://noaction"/>
              </a:rPr>
              <a:t>Module 1</a:t>
            </a:r>
            <a:endParaRPr lang="en-IN" dirty="0"/>
          </a:p>
        </p:txBody>
      </p:sp>
      <p:sp>
        <p:nvSpPr>
          <p:cNvPr id="4" name="Rectangle 3"/>
          <p:cNvSpPr/>
          <p:nvPr/>
        </p:nvSpPr>
        <p:spPr>
          <a:xfrm>
            <a:off x="177846" y="260648"/>
            <a:ext cx="8136904" cy="5078313"/>
          </a:xfrm>
          <a:prstGeom prst="rect">
            <a:avLst/>
          </a:prstGeom>
        </p:spPr>
        <p:txBody>
          <a:bodyPr wrap="square">
            <a:spAutoFit/>
          </a:bodyPr>
          <a:lstStyle/>
          <a:p>
            <a:r>
              <a:rPr lang="en-US" b="1" dirty="0"/>
              <a:t>Reference books:</a:t>
            </a:r>
            <a:endParaRPr lang="en-IN" dirty="0"/>
          </a:p>
          <a:p>
            <a:r>
              <a:rPr lang="en-US" dirty="0"/>
              <a:t>    B_1.   Ethical Hacking by </a:t>
            </a:r>
            <a:r>
              <a:rPr lang="en-US" dirty="0" err="1"/>
              <a:t>Tutorialspoint</a:t>
            </a:r>
            <a:r>
              <a:rPr lang="en-US" dirty="0"/>
              <a:t> -e-book by </a:t>
            </a:r>
            <a:r>
              <a:rPr lang="en-US" dirty="0" err="1"/>
              <a:t>TutorialsPoint</a:t>
            </a:r>
            <a:endParaRPr lang="en-IN" dirty="0"/>
          </a:p>
          <a:p>
            <a:r>
              <a:rPr lang="en-US" dirty="0"/>
              <a:t>    B_2. All-In-One-CEH-Certified-Ethical-Hacker-Exam-Guide by Matt Walker    </a:t>
            </a:r>
            <a:endParaRPr lang="en-IN" dirty="0"/>
          </a:p>
          <a:p>
            <a:r>
              <a:rPr lang="en-US" dirty="0"/>
              <a:t>    B_3. Basics of ethical hacking for beginners by </a:t>
            </a:r>
            <a:r>
              <a:rPr lang="en-US" dirty="0" err="1"/>
              <a:t>Manthan</a:t>
            </a:r>
            <a:r>
              <a:rPr lang="en-US" dirty="0"/>
              <a:t> Desai</a:t>
            </a:r>
            <a:endParaRPr lang="en-IN" dirty="0"/>
          </a:p>
          <a:p>
            <a:r>
              <a:rPr lang="en-US" dirty="0"/>
              <a:t>    B_4. Cyber Security: Understanding Cyber Crimes, Computer Forensics and Legal    </a:t>
            </a:r>
          </a:p>
          <a:p>
            <a:r>
              <a:rPr lang="en-US" dirty="0"/>
              <a:t>             Perspectives by </a:t>
            </a:r>
            <a:r>
              <a:rPr lang="en-US" dirty="0" err="1"/>
              <a:t>Sunit</a:t>
            </a:r>
            <a:r>
              <a:rPr lang="en-US" dirty="0"/>
              <a:t> </a:t>
            </a:r>
            <a:r>
              <a:rPr lang="en-US" dirty="0" err="1"/>
              <a:t>Belapure</a:t>
            </a:r>
            <a:r>
              <a:rPr lang="en-US" dirty="0"/>
              <a:t> Nina </a:t>
            </a:r>
            <a:r>
              <a:rPr lang="en-US" dirty="0" err="1"/>
              <a:t>Godbole</a:t>
            </a:r>
            <a:endParaRPr lang="en-IN" dirty="0"/>
          </a:p>
          <a:p>
            <a:r>
              <a:rPr lang="en-US" dirty="0"/>
              <a:t> B_5.</a:t>
            </a:r>
            <a:r>
              <a:rPr lang="en-IN" dirty="0" err="1"/>
              <a:t>Srinivasan</a:t>
            </a:r>
            <a:r>
              <a:rPr lang="en-IN" dirty="0"/>
              <a:t>, J. Suresh, Cloud Computing: A practical approach for learning and </a:t>
            </a:r>
          </a:p>
          <a:p>
            <a:r>
              <a:rPr lang="en-IN" dirty="0"/>
              <a:t>          implementation, Pearson,  ISBN :9788131776513</a:t>
            </a:r>
          </a:p>
          <a:p>
            <a:r>
              <a:rPr lang="en-US" dirty="0"/>
              <a:t>B_6 Certified Ethical Hacker Study Guide v9, Sean-Philip </a:t>
            </a:r>
            <a:r>
              <a:rPr lang="en-US" dirty="0" err="1"/>
              <a:t>Oriyano</a:t>
            </a:r>
            <a:r>
              <a:rPr lang="en-US" dirty="0"/>
              <a:t>, </a:t>
            </a:r>
            <a:r>
              <a:rPr lang="en-US" dirty="0" err="1"/>
              <a:t>Sybex</a:t>
            </a:r>
            <a:r>
              <a:rPr lang="en-US" dirty="0"/>
              <a:t>; Study Guide </a:t>
            </a:r>
          </a:p>
          <a:p>
            <a:r>
              <a:rPr lang="en-US" dirty="0"/>
              <a:t>        Edition,2016</a:t>
            </a:r>
            <a:endParaRPr lang="en-IN" dirty="0"/>
          </a:p>
          <a:p>
            <a:r>
              <a:rPr lang="en-US" dirty="0"/>
              <a:t>B_7  </a:t>
            </a:r>
            <a:r>
              <a:rPr lang="en-US" dirty="0" err="1"/>
              <a:t>Comptia</a:t>
            </a:r>
            <a:r>
              <a:rPr lang="en-US" dirty="0"/>
              <a:t> Security+ Study Guide Emmett </a:t>
            </a:r>
            <a:r>
              <a:rPr lang="en-US" dirty="0" err="1"/>
              <a:t>Duley</a:t>
            </a:r>
            <a:r>
              <a:rPr lang="en-US" dirty="0"/>
              <a:t> and Chuck </a:t>
            </a:r>
            <a:r>
              <a:rPr lang="en-US" dirty="0" err="1"/>
              <a:t>Easttom</a:t>
            </a:r>
            <a:endParaRPr lang="en-IN" dirty="0"/>
          </a:p>
          <a:p>
            <a:r>
              <a:rPr lang="en-US" dirty="0"/>
              <a:t>B_8 Ethical hacking by Alana </a:t>
            </a:r>
            <a:r>
              <a:rPr lang="en-US" dirty="0" err="1"/>
              <a:t>Maurushat</a:t>
            </a:r>
            <a:endParaRPr lang="en-IN" dirty="0"/>
          </a:p>
          <a:p>
            <a:r>
              <a:rPr lang="en-US" dirty="0"/>
              <a:t>   </a:t>
            </a:r>
            <a:endParaRPr lang="en-IN" dirty="0"/>
          </a:p>
          <a:p>
            <a:r>
              <a:rPr lang="en-US" b="1" dirty="0"/>
              <a:t>Web References:</a:t>
            </a:r>
            <a:endParaRPr lang="en-IN" dirty="0"/>
          </a:p>
          <a:p>
            <a:r>
              <a:rPr lang="en-US" dirty="0"/>
              <a:t>W_1.  Code of ethics link  </a:t>
            </a:r>
            <a:r>
              <a:rPr lang="en-IN" u="sng" dirty="0">
                <a:hlinkClick r:id="rId3"/>
              </a:rPr>
              <a:t>https://cert.eccouncil.org/code-of-ethics.html</a:t>
            </a:r>
            <a:endParaRPr lang="en-IN" dirty="0"/>
          </a:p>
          <a:p>
            <a:r>
              <a:rPr lang="en-US" dirty="0"/>
              <a:t>W_2.  </a:t>
            </a:r>
            <a:r>
              <a:rPr lang="en-IN" u="sng" dirty="0">
                <a:hlinkClick r:id="rId4"/>
              </a:rPr>
              <a:t>https://arc.bukancoder.co/Certified-Ethical-Hacker-Module-V8/</a:t>
            </a:r>
            <a:endParaRPr lang="en-IN" dirty="0"/>
          </a:p>
          <a:p>
            <a:r>
              <a:rPr lang="en-US" dirty="0"/>
              <a:t>W_3.  https://www.edureka.co/blog/steganography-tutorial</a:t>
            </a:r>
            <a:endParaRPr lang="en-IN" dirty="0"/>
          </a:p>
          <a:p>
            <a:r>
              <a:rPr lang="en-US" dirty="0"/>
              <a:t>W_4. https://www.guru99.com/how-to-hack-using-social-enginering.html</a:t>
            </a:r>
            <a:endParaRPr lang="en-IN" dirty="0"/>
          </a:p>
        </p:txBody>
      </p:sp>
    </p:spTree>
    <p:extLst>
      <p:ext uri="{BB962C8B-B14F-4D97-AF65-F5344CB8AC3E}">
        <p14:creationId xmlns:p14="http://schemas.microsoft.com/office/powerpoint/2010/main" val="3361781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8051ED91-8852-450C-0E28-CC0F745E504F}"/>
              </a:ext>
            </a:extLst>
          </p:cNvPr>
          <p:cNvSpPr>
            <a:spLocks noGrp="1" noChangeArrowheads="1"/>
          </p:cNvSpPr>
          <p:nvPr>
            <p:ph type="title"/>
          </p:nvPr>
        </p:nvSpPr>
        <p:spPr>
          <a:xfrm>
            <a:off x="457200" y="274638"/>
            <a:ext cx="8229600" cy="411162"/>
          </a:xfrm>
        </p:spPr>
        <p:txBody>
          <a:bodyPr>
            <a:normAutofit fontScale="90000"/>
          </a:bodyPr>
          <a:lstStyle/>
          <a:p>
            <a:r>
              <a:rPr lang="en-US" altLang="en-US" sz="2400"/>
              <a:t>DoS Attacks</a:t>
            </a:r>
          </a:p>
        </p:txBody>
      </p:sp>
      <p:sp>
        <p:nvSpPr>
          <p:cNvPr id="72707" name="Content Placeholder 2">
            <a:extLst>
              <a:ext uri="{FF2B5EF4-FFF2-40B4-BE49-F238E27FC236}">
                <a16:creationId xmlns:a16="http://schemas.microsoft.com/office/drawing/2014/main" id="{DFAF1134-060A-2BF9-51AD-9C7C9FFB15DA}"/>
              </a:ext>
            </a:extLst>
          </p:cNvPr>
          <p:cNvSpPr>
            <a:spLocks noGrp="1" noChangeArrowheads="1"/>
          </p:cNvSpPr>
          <p:nvPr>
            <p:ph idx="1"/>
          </p:nvPr>
        </p:nvSpPr>
        <p:spPr>
          <a:xfrm>
            <a:off x="228600" y="685800"/>
            <a:ext cx="8686800" cy="5943600"/>
          </a:xfrm>
        </p:spPr>
        <p:txBody>
          <a:bodyPr/>
          <a:lstStyle/>
          <a:p>
            <a:r>
              <a:rPr lang="en-US" altLang="en-US" sz="1800"/>
              <a:t>In this type of attack,the attacker </a:t>
            </a:r>
          </a:p>
          <a:p>
            <a:pPr lvl="1"/>
            <a:r>
              <a:rPr lang="en-US" altLang="en-US" sz="1800"/>
              <a:t>floods victim’s network with data.</a:t>
            </a:r>
          </a:p>
          <a:p>
            <a:pPr lvl="1"/>
            <a:r>
              <a:rPr lang="en-US" altLang="en-US" sz="1800"/>
              <a:t>Fills his email box with spam mail</a:t>
            </a:r>
          </a:p>
          <a:p>
            <a:pPr lvl="1">
              <a:buFontTx/>
              <a:buNone/>
            </a:pPr>
            <a:r>
              <a:rPr lang="en-US" altLang="en-US" sz="1800"/>
              <a:t>thereby depriving him of the services he is entitled to access or provide.</a:t>
            </a:r>
          </a:p>
          <a:p>
            <a:r>
              <a:rPr lang="en-US" altLang="en-US" sz="1800"/>
              <a:t>DoS in general means</a:t>
            </a:r>
          </a:p>
          <a:p>
            <a:pPr lvl="1"/>
            <a:r>
              <a:rPr lang="en-US" altLang="en-US" sz="1800" b="1"/>
              <a:t>Preventing the internet site or service from functioning efficiently</a:t>
            </a:r>
          </a:p>
          <a:p>
            <a:r>
              <a:rPr lang="en-US" altLang="en-US" sz="1800"/>
              <a:t>Targets:</a:t>
            </a:r>
          </a:p>
          <a:p>
            <a:pPr lvl="1"/>
            <a:r>
              <a:rPr lang="en-US" altLang="en-US" sz="1800"/>
              <a:t>Web servers like</a:t>
            </a:r>
          </a:p>
          <a:p>
            <a:pPr lvl="2"/>
            <a:r>
              <a:rPr lang="en-US" altLang="en-US" sz="1800"/>
              <a:t>Banks</a:t>
            </a:r>
          </a:p>
          <a:p>
            <a:pPr lvl="2"/>
            <a:r>
              <a:rPr lang="en-US" altLang="en-US" sz="1800"/>
              <a:t>Credit card payment gateways</a:t>
            </a:r>
          </a:p>
          <a:p>
            <a:pPr lvl="2"/>
            <a:r>
              <a:rPr lang="en-US" altLang="en-US" sz="1800"/>
              <a:t>Mobile phone networks</a:t>
            </a:r>
          </a:p>
          <a:p>
            <a:pPr lvl="2"/>
            <a:r>
              <a:rPr lang="en-US" altLang="en-US" sz="1800"/>
              <a:t>Domain Name Servers (When alphanumeric address such as </a:t>
            </a:r>
            <a:r>
              <a:rPr lang="en-US" altLang="en-US" sz="1800" b="1"/>
              <a:t>WWW.EXAMPLE.COM </a:t>
            </a:r>
            <a:r>
              <a:rPr lang="en-US" altLang="en-US" sz="1800"/>
              <a:t>is used, the user’s computer needs to understand what numerical IP addresses it needs to contact, and this is accomplished through DNS servers.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a:extLst>
              <a:ext uri="{FF2B5EF4-FFF2-40B4-BE49-F238E27FC236}">
                <a16:creationId xmlns:a16="http://schemas.microsoft.com/office/drawing/2014/main" id="{702CE6DD-CB47-D175-9487-8220EA38ACBF}"/>
              </a:ext>
            </a:extLst>
          </p:cNvPr>
          <p:cNvSpPr>
            <a:spLocks noGrp="1" noChangeArrowheads="1"/>
          </p:cNvSpPr>
          <p:nvPr>
            <p:ph idx="1"/>
          </p:nvPr>
        </p:nvSpPr>
        <p:spPr>
          <a:xfrm>
            <a:off x="304800" y="228600"/>
            <a:ext cx="8610600" cy="6324600"/>
          </a:xfrm>
        </p:spPr>
        <p:txBody>
          <a:bodyPr/>
          <a:lstStyle/>
          <a:p>
            <a:r>
              <a:rPr lang="en-US" altLang="en-US" sz="2000"/>
              <a:t>How IP spoofing is carried out?Example</a:t>
            </a:r>
          </a:p>
          <a:p>
            <a:r>
              <a:rPr lang="en-US" altLang="en-US" sz="2000"/>
              <a:t>Symptoms of DoS attacks:</a:t>
            </a:r>
          </a:p>
          <a:p>
            <a:pPr lvl="1"/>
            <a:r>
              <a:rPr lang="en-US" altLang="en-US" sz="2000"/>
              <a:t>Slow network performance</a:t>
            </a:r>
          </a:p>
          <a:p>
            <a:pPr lvl="1"/>
            <a:r>
              <a:rPr lang="en-US" altLang="en-US" sz="2000"/>
              <a:t>Unavailability of website</a:t>
            </a:r>
          </a:p>
          <a:p>
            <a:pPr lvl="1"/>
            <a:r>
              <a:rPr lang="en-US" altLang="en-US" sz="2000"/>
              <a:t>Inability to access any website</a:t>
            </a:r>
          </a:p>
          <a:p>
            <a:pPr lvl="1"/>
            <a:r>
              <a:rPr lang="en-US" altLang="en-US" sz="2000"/>
              <a:t>Increase in the number of spam e-mails received.</a:t>
            </a:r>
          </a:p>
          <a:p>
            <a:r>
              <a:rPr lang="en-US" altLang="en-US" sz="2400"/>
              <a:t>A DoS attack does the following:</a:t>
            </a:r>
          </a:p>
          <a:p>
            <a:pPr lvl="1"/>
            <a:r>
              <a:rPr lang="en-US" altLang="en-US" sz="2000"/>
              <a:t>Flood the network with traffic preventing legitimate network traffic.</a:t>
            </a:r>
          </a:p>
          <a:p>
            <a:pPr lvl="1"/>
            <a:r>
              <a:rPr lang="en-US" altLang="en-US" sz="2000"/>
              <a:t>Disrupt connections between two systems preventing access to a service.</a:t>
            </a:r>
          </a:p>
          <a:p>
            <a:pPr lvl="1"/>
            <a:r>
              <a:rPr lang="en-US" altLang="en-US" sz="2000"/>
              <a:t>Prevent an individual from accessing a service</a:t>
            </a:r>
          </a:p>
          <a:p>
            <a:pPr lvl="1"/>
            <a:r>
              <a:rPr lang="en-US" altLang="en-US" sz="2000"/>
              <a:t>Disrupt service to a specific system or person.</a:t>
            </a:r>
          </a:p>
          <a:p>
            <a:endParaRPr lang="en-US" alt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0A43D185-EB7B-B9C1-5140-D1EEB9C13F23}"/>
              </a:ext>
            </a:extLst>
          </p:cNvPr>
          <p:cNvSpPr>
            <a:spLocks noGrp="1" noChangeArrowheads="1"/>
          </p:cNvSpPr>
          <p:nvPr>
            <p:ph type="title"/>
          </p:nvPr>
        </p:nvSpPr>
        <p:spPr>
          <a:xfrm>
            <a:off x="457200" y="274638"/>
            <a:ext cx="8229600" cy="411162"/>
          </a:xfrm>
        </p:spPr>
        <p:txBody>
          <a:bodyPr>
            <a:normAutofit fontScale="90000"/>
          </a:bodyPr>
          <a:lstStyle/>
          <a:p>
            <a:r>
              <a:rPr lang="en-US" altLang="en-US" sz="2400"/>
              <a:t>Types or levels of DoS attacks</a:t>
            </a:r>
          </a:p>
        </p:txBody>
      </p:sp>
      <p:sp>
        <p:nvSpPr>
          <p:cNvPr id="74755" name="Rectangle 3">
            <a:extLst>
              <a:ext uri="{FF2B5EF4-FFF2-40B4-BE49-F238E27FC236}">
                <a16:creationId xmlns:a16="http://schemas.microsoft.com/office/drawing/2014/main" id="{BDF035EE-4ED6-00E0-E478-15B2B9468B4C}"/>
              </a:ext>
            </a:extLst>
          </p:cNvPr>
          <p:cNvSpPr>
            <a:spLocks noGrp="1" noChangeArrowheads="1"/>
          </p:cNvSpPr>
          <p:nvPr>
            <p:ph type="body" idx="1"/>
          </p:nvPr>
        </p:nvSpPr>
        <p:spPr>
          <a:xfrm>
            <a:off x="228600" y="762000"/>
            <a:ext cx="8686800" cy="5867400"/>
          </a:xfrm>
        </p:spPr>
        <p:txBody>
          <a:bodyPr/>
          <a:lstStyle/>
          <a:p>
            <a:r>
              <a:rPr lang="en-US" altLang="en-US" sz="2000" b="1"/>
              <a:t>Flood attacks:</a:t>
            </a:r>
          </a:p>
          <a:p>
            <a:pPr lvl="1"/>
            <a:r>
              <a:rPr lang="en-US" altLang="en-US" sz="2000"/>
              <a:t>Also known as ping flood.</a:t>
            </a:r>
          </a:p>
          <a:p>
            <a:pPr lvl="1"/>
            <a:r>
              <a:rPr lang="en-US" altLang="en-US" sz="2000"/>
              <a:t>Attacker sends the victim large number of ping packets by using ping command which result into more traffic.</a:t>
            </a:r>
          </a:p>
          <a:p>
            <a:pPr lvl="1"/>
            <a:r>
              <a:rPr lang="en-US" altLang="en-US" sz="2000"/>
              <a:t>Requirements for such attacks</a:t>
            </a:r>
          </a:p>
          <a:p>
            <a:pPr lvl="2"/>
            <a:r>
              <a:rPr lang="en-US" altLang="en-US" sz="2000"/>
              <a:t>Attacker requires faster network connection than the victim.</a:t>
            </a:r>
          </a:p>
          <a:p>
            <a:pPr lvl="1"/>
            <a:r>
              <a:rPr lang="en-US" altLang="en-US" sz="2000"/>
              <a:t>Simple to launch but difficult to prevent it.</a:t>
            </a:r>
          </a:p>
          <a:p>
            <a:r>
              <a:rPr lang="en-US" altLang="en-US" sz="2400" b="1"/>
              <a:t>SYN attacks</a:t>
            </a:r>
            <a:r>
              <a:rPr lang="en-US" altLang="en-US" sz="2400"/>
              <a:t>:</a:t>
            </a:r>
          </a:p>
          <a:p>
            <a:pPr lvl="1"/>
            <a:r>
              <a:rPr lang="en-US" altLang="en-US" sz="2000"/>
              <a:t>Also known as TCP SYN flooding.</a:t>
            </a:r>
          </a:p>
          <a:p>
            <a:pPr lvl="1"/>
            <a:r>
              <a:rPr lang="en-US" altLang="en-US" sz="2000"/>
              <a:t>In  TCP, handshaking of network connections is done with SYN and ACK messages.</a:t>
            </a:r>
          </a:p>
          <a:p>
            <a:pPr lvl="1"/>
            <a:r>
              <a:rPr lang="en-US" altLang="en-US" sz="2000"/>
              <a:t>Diagram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a:extLst>
              <a:ext uri="{FF2B5EF4-FFF2-40B4-BE49-F238E27FC236}">
                <a16:creationId xmlns:a16="http://schemas.microsoft.com/office/drawing/2014/main" id="{2CA357D0-4CBA-1D62-23D8-D749A584DD3E}"/>
              </a:ext>
            </a:extLst>
          </p:cNvPr>
          <p:cNvSpPr>
            <a:spLocks noGrp="1" noChangeArrowheads="1"/>
          </p:cNvSpPr>
          <p:nvPr>
            <p:ph type="body" idx="1"/>
          </p:nvPr>
        </p:nvSpPr>
        <p:spPr>
          <a:xfrm>
            <a:off x="457200" y="762000"/>
            <a:ext cx="8229600" cy="5867400"/>
          </a:xfrm>
        </p:spPr>
        <p:txBody>
          <a:bodyPr/>
          <a:lstStyle/>
          <a:p>
            <a:r>
              <a:rPr lang="en-US" altLang="en-US" sz="2000" b="1" dirty="0"/>
              <a:t>Ping of Death Attack:</a:t>
            </a:r>
          </a:p>
          <a:p>
            <a:pPr lvl="1"/>
            <a:r>
              <a:rPr lang="en-US" altLang="en-US" sz="2000" dirty="0"/>
              <a:t>Sends oversized Internet Control Message Protocol(ICMP packets) </a:t>
            </a:r>
          </a:p>
          <a:p>
            <a:pPr lvl="1"/>
            <a:r>
              <a:rPr lang="en-US" altLang="en-US" sz="2000" dirty="0"/>
              <a:t>Used by networked computer’s OS to send error messages  to the victim such as </a:t>
            </a:r>
          </a:p>
          <a:p>
            <a:pPr lvl="2"/>
            <a:r>
              <a:rPr lang="en-US" altLang="en-US" sz="2000" dirty="0"/>
              <a:t>A requested service is not available or </a:t>
            </a:r>
          </a:p>
          <a:p>
            <a:pPr lvl="2"/>
            <a:r>
              <a:rPr lang="en-US" altLang="en-US" sz="2000" dirty="0"/>
              <a:t>A host or router could not be reached</a:t>
            </a:r>
          </a:p>
          <a:p>
            <a:pPr lvl="1"/>
            <a:r>
              <a:rPr lang="en-US" altLang="en-US" sz="2000" dirty="0"/>
              <a:t>Maximum packet size allowed is 65,536 octets.</a:t>
            </a:r>
          </a:p>
          <a:p>
            <a:pPr lvl="1"/>
            <a:r>
              <a:rPr lang="en-US" altLang="en-US" sz="2000" dirty="0"/>
              <a:t>Some systems on receiving this oversized packets will crash, freeze or reboot resulting in </a:t>
            </a:r>
            <a:r>
              <a:rPr lang="en-US" altLang="en-US" sz="2000"/>
              <a:t>DoS attack.</a:t>
            </a:r>
            <a:endParaRPr lang="en-US" altLang="en-US" sz="2000" dirty="0"/>
          </a:p>
          <a:p>
            <a:pPr lvl="2"/>
            <a:endParaRPr lang="en-US" altLang="en-US" dirty="0"/>
          </a:p>
        </p:txBody>
      </p:sp>
      <p:sp>
        <p:nvSpPr>
          <p:cNvPr id="75779" name="Rectangle 4">
            <a:extLst>
              <a:ext uri="{FF2B5EF4-FFF2-40B4-BE49-F238E27FC236}">
                <a16:creationId xmlns:a16="http://schemas.microsoft.com/office/drawing/2014/main" id="{52D77D25-7142-B47E-13D6-1DD49CEC6624}"/>
              </a:ext>
            </a:extLst>
          </p:cNvPr>
          <p:cNvSpPr>
            <a:spLocks noGrp="1" noChangeArrowheads="1"/>
          </p:cNvSpPr>
          <p:nvPr>
            <p:ph type="title"/>
          </p:nvPr>
        </p:nvSpPr>
        <p:spPr>
          <a:xfrm>
            <a:off x="457200" y="274638"/>
            <a:ext cx="8229600" cy="411162"/>
          </a:xfrm>
          <a:noFill/>
        </p:spPr>
        <p:txBody>
          <a:bodyPr>
            <a:normAutofit fontScale="90000"/>
          </a:bodyPr>
          <a:lstStyle/>
          <a:p>
            <a:r>
              <a:rPr lang="en-US" altLang="en-US" sz="2400"/>
              <a:t>Types or levels of DoS attacks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EF071948-E4F5-6ADF-1D2F-7331B31B988E}"/>
              </a:ext>
            </a:extLst>
          </p:cNvPr>
          <p:cNvSpPr>
            <a:spLocks noGrp="1" noChangeArrowheads="1"/>
          </p:cNvSpPr>
          <p:nvPr>
            <p:ph type="title"/>
          </p:nvPr>
        </p:nvSpPr>
        <p:spPr>
          <a:xfrm>
            <a:off x="457200" y="274638"/>
            <a:ext cx="8229600" cy="411162"/>
          </a:xfrm>
        </p:spPr>
        <p:txBody>
          <a:bodyPr>
            <a:normAutofit fontScale="90000"/>
          </a:bodyPr>
          <a:lstStyle/>
          <a:p>
            <a:r>
              <a:rPr lang="en-US" altLang="en-US" sz="2400"/>
              <a:t>Types or levels of DoS attacks</a:t>
            </a:r>
          </a:p>
        </p:txBody>
      </p:sp>
      <p:sp>
        <p:nvSpPr>
          <p:cNvPr id="76803" name="Rectangle 3">
            <a:extLst>
              <a:ext uri="{FF2B5EF4-FFF2-40B4-BE49-F238E27FC236}">
                <a16:creationId xmlns:a16="http://schemas.microsoft.com/office/drawing/2014/main" id="{F185A527-8980-C2AD-8A0D-403EC1D7E6C4}"/>
              </a:ext>
            </a:extLst>
          </p:cNvPr>
          <p:cNvSpPr>
            <a:spLocks noGrp="1" noChangeArrowheads="1"/>
          </p:cNvSpPr>
          <p:nvPr>
            <p:ph type="body" idx="1"/>
          </p:nvPr>
        </p:nvSpPr>
        <p:spPr>
          <a:xfrm>
            <a:off x="457200" y="762000"/>
            <a:ext cx="8229600" cy="5867400"/>
          </a:xfrm>
        </p:spPr>
        <p:txBody>
          <a:bodyPr/>
          <a:lstStyle/>
          <a:p>
            <a:r>
              <a:rPr lang="en-US" altLang="en-US" sz="2000" b="1"/>
              <a:t>Teardrop attacks:</a:t>
            </a:r>
          </a:p>
          <a:p>
            <a:pPr lvl="1"/>
            <a:r>
              <a:rPr lang="en-US" altLang="en-US" sz="2000"/>
              <a:t>Fragmented packets are forged to overlap each other when the receiving host tries to reassemble them.</a:t>
            </a:r>
          </a:p>
          <a:p>
            <a:pPr lvl="1"/>
            <a:r>
              <a:rPr lang="en-US" altLang="en-US" sz="2000"/>
              <a:t>IP’s packet fragmentation algorithm is used to send corrupted packets to confuse the victim and may hang the system.</a:t>
            </a:r>
          </a:p>
          <a:p>
            <a:pPr lvl="1"/>
            <a:r>
              <a:rPr lang="en-US" altLang="en-US" sz="2000"/>
              <a:t>OS can be crashed</a:t>
            </a:r>
          </a:p>
          <a:p>
            <a:r>
              <a:rPr lang="en-US" altLang="en-US" sz="1800" b="1"/>
              <a:t>Smurf(</a:t>
            </a:r>
            <a:r>
              <a:rPr lang="en-US" altLang="en-US" sz="1800"/>
              <a:t>an experienced </a:t>
            </a:r>
            <a:r>
              <a:rPr lang="en-US" altLang="en-US" sz="1800" b="1" u="sng">
                <a:hlinkClick r:id="rId2"/>
              </a:rPr>
              <a:t>player</a:t>
            </a:r>
            <a:r>
              <a:rPr lang="en-US" altLang="en-US" sz="1800"/>
              <a:t> who uses a new account to deceive other </a:t>
            </a:r>
            <a:r>
              <a:rPr lang="en-US" altLang="en-US" sz="1800" b="1" u="sng">
                <a:hlinkClick r:id="rId3"/>
              </a:rPr>
              <a:t>players</a:t>
            </a:r>
            <a:r>
              <a:rPr lang="en-US" altLang="en-US" sz="1800"/>
              <a:t> into thinking he's a newbie</a:t>
            </a:r>
            <a:r>
              <a:rPr lang="en-US" altLang="en-US" sz="2400"/>
              <a:t>)</a:t>
            </a:r>
            <a:r>
              <a:rPr lang="en-US" altLang="en-US" sz="2400" b="1"/>
              <a:t>  attacks</a:t>
            </a:r>
            <a:r>
              <a:rPr lang="en-US" altLang="en-US" sz="2400"/>
              <a:t>:</a:t>
            </a:r>
          </a:p>
          <a:p>
            <a:pPr lvl="1"/>
            <a:r>
              <a:rPr lang="en-US" altLang="en-US" sz="2000"/>
              <a:t>Generating significant computer network traffic on a victim network.</a:t>
            </a:r>
          </a:p>
          <a:p>
            <a:pPr lvl="1"/>
            <a:r>
              <a:rPr lang="en-US" altLang="en-US" sz="2000"/>
              <a:t>Floods a target system via spoofed broadcast ping messages.</a:t>
            </a:r>
          </a:p>
          <a:p>
            <a:pPr lvl="1"/>
            <a:r>
              <a:rPr lang="en-US" altLang="en-US" sz="2000"/>
              <a:t>The host sends an ICMP echo request (ping) to a network broadcast address.</a:t>
            </a:r>
          </a:p>
          <a:p>
            <a:pPr lvl="1"/>
            <a:r>
              <a:rPr lang="en-US" altLang="en-US" sz="2000"/>
              <a:t>Diagram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6200" y="152400"/>
          <a:ext cx="8915400" cy="4452938"/>
        </p:xfrm>
        <a:graphic>
          <a:graphicData uri="http://schemas.openxmlformats.org/drawingml/2006/table">
            <a:tbl>
              <a:tblPr/>
              <a:tblGrid>
                <a:gridCol w="398405">
                  <a:extLst>
                    <a:ext uri="{9D8B030D-6E8A-4147-A177-3AD203B41FA5}">
                      <a16:colId xmlns:a16="http://schemas.microsoft.com/office/drawing/2014/main" val="20000"/>
                    </a:ext>
                  </a:extLst>
                </a:gridCol>
                <a:gridCol w="861616">
                  <a:extLst>
                    <a:ext uri="{9D8B030D-6E8A-4147-A177-3AD203B41FA5}">
                      <a16:colId xmlns:a16="http://schemas.microsoft.com/office/drawing/2014/main" val="20001"/>
                    </a:ext>
                  </a:extLst>
                </a:gridCol>
                <a:gridCol w="3083379">
                  <a:extLst>
                    <a:ext uri="{9D8B030D-6E8A-4147-A177-3AD203B41FA5}">
                      <a16:colId xmlns:a16="http://schemas.microsoft.com/office/drawing/2014/main" val="20002"/>
                    </a:ext>
                  </a:extLst>
                </a:gridCol>
                <a:gridCol w="2362199">
                  <a:extLst>
                    <a:ext uri="{9D8B030D-6E8A-4147-A177-3AD203B41FA5}">
                      <a16:colId xmlns:a16="http://schemas.microsoft.com/office/drawing/2014/main" val="20003"/>
                    </a:ext>
                  </a:extLst>
                </a:gridCol>
                <a:gridCol w="2209801">
                  <a:extLst>
                    <a:ext uri="{9D8B030D-6E8A-4147-A177-3AD203B41FA5}">
                      <a16:colId xmlns:a16="http://schemas.microsoft.com/office/drawing/2014/main" val="20004"/>
                    </a:ext>
                  </a:extLst>
                </a:gridCol>
              </a:tblGrid>
              <a:tr h="667925">
                <a:tc>
                  <a:txBody>
                    <a:bodyPr/>
                    <a:lstStyle/>
                    <a:p>
                      <a:pPr marL="0" marR="0" algn="ctr">
                        <a:lnSpc>
                          <a:spcPct val="115000"/>
                        </a:lnSpc>
                        <a:spcBef>
                          <a:spcPts val="0"/>
                        </a:spcBef>
                        <a:spcAft>
                          <a:spcPts val="0"/>
                        </a:spcAft>
                      </a:pPr>
                      <a:r>
                        <a:rPr lang="en-US" sz="1400" b="1" dirty="0">
                          <a:latin typeface="Times New Roman" pitchFamily="18" charset="0"/>
                          <a:ea typeface="Calibri"/>
                          <a:cs typeface="Times New Roman" pitchFamily="18" charset="0"/>
                        </a:rPr>
                        <a:t>Sr. No.</a:t>
                      </a:r>
                      <a:endParaRPr lang="en-US" sz="1400" dirty="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b="1" dirty="0">
                          <a:latin typeface="Times New Roman" pitchFamily="18" charset="0"/>
                          <a:ea typeface="Calibri"/>
                          <a:cs typeface="Times New Roman" pitchFamily="18" charset="0"/>
                        </a:rPr>
                        <a:t>Viruses</a:t>
                      </a:r>
                      <a:endParaRPr lang="en-US" sz="1400" dirty="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b="1">
                          <a:latin typeface="Times New Roman" pitchFamily="18" charset="0"/>
                          <a:ea typeface="Calibri"/>
                          <a:cs typeface="Times New Roman" pitchFamily="18" charset="0"/>
                        </a:rPr>
                        <a:t>Worms</a:t>
                      </a:r>
                      <a:endParaRPr lang="en-US" sz="140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b="1">
                          <a:latin typeface="Times New Roman" pitchFamily="18" charset="0"/>
                          <a:ea typeface="Calibri"/>
                          <a:cs typeface="Times New Roman" pitchFamily="18" charset="0"/>
                        </a:rPr>
                        <a:t>Trojans</a:t>
                      </a:r>
                      <a:endParaRPr lang="en-US" sz="140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85013">
                <a:tc>
                  <a:txBody>
                    <a:bodyPr/>
                    <a:lstStyle/>
                    <a:p>
                      <a:pPr marL="0" marR="0">
                        <a:lnSpc>
                          <a:spcPct val="115000"/>
                        </a:lnSpc>
                        <a:spcBef>
                          <a:spcPts val="0"/>
                        </a:spcBef>
                        <a:spcAft>
                          <a:spcPts val="0"/>
                        </a:spcAft>
                      </a:pPr>
                      <a:r>
                        <a:rPr lang="en-US" sz="1800" b="1" dirty="0">
                          <a:latin typeface="Times New Roman" pitchFamily="18" charset="0"/>
                          <a:ea typeface="Calibri"/>
                          <a:cs typeface="Times New Roman" pitchFamily="18" charset="0"/>
                        </a:rPr>
                        <a:t>3</a:t>
                      </a:r>
                      <a:endParaRPr lang="en-US" sz="1800" dirty="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a:solidFill>
                            <a:srgbClr val="000000"/>
                          </a:solidFill>
                          <a:latin typeface="Times New Roman" pitchFamily="18" charset="0"/>
                          <a:ea typeface="Calibri"/>
                          <a:cs typeface="Times New Roman" pitchFamily="18" charset="0"/>
                        </a:rPr>
                        <a:t>How does  it spread?</a:t>
                      </a:r>
                      <a:endParaRPr lang="en-US" sz="1800" dirty="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solidFill>
                            <a:srgbClr val="000000"/>
                          </a:solidFill>
                          <a:latin typeface="Times New Roman" pitchFamily="18" charset="0"/>
                          <a:ea typeface="Calibri"/>
                          <a:cs typeface="Times New Roman" pitchFamily="18" charset="0"/>
                        </a:rPr>
                        <a:t>Like human virus,  </a:t>
                      </a:r>
                      <a:endParaRPr lang="en-US" sz="1800" dirty="0">
                        <a:latin typeface="Times New Roman" pitchFamily="18" charset="0"/>
                        <a:ea typeface="Calibri"/>
                        <a:cs typeface="Times New Roman" pitchFamily="18" charset="0"/>
                      </a:endParaRPr>
                    </a:p>
                    <a:p>
                      <a:pPr marL="0" marR="0" algn="just">
                        <a:lnSpc>
                          <a:spcPct val="115000"/>
                        </a:lnSpc>
                        <a:spcBef>
                          <a:spcPts val="0"/>
                        </a:spcBef>
                        <a:spcAft>
                          <a:spcPts val="0"/>
                        </a:spcAft>
                      </a:pPr>
                      <a:r>
                        <a:rPr lang="en-US" sz="1800" dirty="0">
                          <a:solidFill>
                            <a:srgbClr val="000000"/>
                          </a:solidFill>
                          <a:latin typeface="Times New Roman" pitchFamily="18" charset="0"/>
                          <a:ea typeface="Calibri"/>
                          <a:cs typeface="Times New Roman" pitchFamily="18" charset="0"/>
                        </a:rPr>
                        <a:t>A virus may exist in your computer and may attach to the .exe file but the computer is not infected unless and until the infected file is run.</a:t>
                      </a:r>
                      <a:endParaRPr lang="en-US" sz="1800" dirty="0">
                        <a:latin typeface="Times New Roman" pitchFamily="18" charset="0"/>
                        <a:ea typeface="Calibri"/>
                        <a:cs typeface="Times New Roman" pitchFamily="18" charset="0"/>
                      </a:endParaRPr>
                    </a:p>
                    <a:p>
                      <a:pPr marL="0" marR="0" algn="just">
                        <a:lnSpc>
                          <a:spcPct val="115000"/>
                        </a:lnSpc>
                        <a:spcBef>
                          <a:spcPts val="0"/>
                        </a:spcBef>
                        <a:spcAft>
                          <a:spcPts val="0"/>
                        </a:spcAft>
                      </a:pPr>
                      <a:r>
                        <a:rPr lang="en-US" sz="1800" dirty="0">
                          <a:solidFill>
                            <a:srgbClr val="000000"/>
                          </a:solidFill>
                          <a:latin typeface="Times New Roman" pitchFamily="18" charset="0"/>
                          <a:ea typeface="Calibri"/>
                          <a:cs typeface="Times New Roman" pitchFamily="18" charset="0"/>
                        </a:rPr>
                        <a:t>It has to rely on users transferring infected files/programs to other computer systems.</a:t>
                      </a:r>
                      <a:r>
                        <a:rPr lang="en-US" sz="1800" dirty="0">
                          <a:latin typeface="Times New Roman" pitchFamily="18" charset="0"/>
                          <a:ea typeface="Calibri"/>
                          <a:cs typeface="Times New Roman" pitchFamily="18" charset="0"/>
                        </a:rPr>
                        <a:t> </a:t>
                      </a:r>
                    </a:p>
                    <a:p>
                      <a:pPr marL="0" marR="0" algn="just">
                        <a:lnSpc>
                          <a:spcPct val="115000"/>
                        </a:lnSpc>
                        <a:spcBef>
                          <a:spcPts val="0"/>
                        </a:spcBef>
                        <a:spcAft>
                          <a:spcPts val="0"/>
                        </a:spcAft>
                      </a:pPr>
                      <a:r>
                        <a:rPr lang="en-US" sz="1800" b="1" dirty="0">
                          <a:solidFill>
                            <a:srgbClr val="000000"/>
                          </a:solidFill>
                          <a:latin typeface="Times New Roman" pitchFamily="18" charset="0"/>
                          <a:ea typeface="Calibri"/>
                          <a:cs typeface="Times New Roman" pitchFamily="18" charset="0"/>
                        </a:rPr>
                        <a:t>Imp: virus cannot run without a human action</a:t>
                      </a:r>
                      <a:endParaRPr lang="en-US" sz="1800" dirty="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pitchFamily="18" charset="0"/>
                          <a:ea typeface="Calibri"/>
                          <a:cs typeface="Times New Roman" pitchFamily="18" charset="0"/>
                        </a:rPr>
                        <a:t>A worm spreads from one computer to another.</a:t>
                      </a:r>
                    </a:p>
                    <a:p>
                      <a:pPr marL="0" marR="0" algn="just">
                        <a:lnSpc>
                          <a:spcPct val="115000"/>
                        </a:lnSpc>
                        <a:spcBef>
                          <a:spcPts val="0"/>
                        </a:spcBef>
                        <a:spcAft>
                          <a:spcPts val="0"/>
                        </a:spcAft>
                      </a:pPr>
                      <a:r>
                        <a:rPr lang="en-US" sz="1800" b="1" dirty="0">
                          <a:latin typeface="Times New Roman" pitchFamily="18" charset="0"/>
                          <a:ea typeface="Calibri"/>
                          <a:cs typeface="Times New Roman" pitchFamily="18" charset="0"/>
                        </a:rPr>
                        <a:t>Imp: It does not rely on human action to spread</a:t>
                      </a:r>
                      <a:endParaRPr lang="en-US" sz="1800" dirty="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pitchFamily="18" charset="0"/>
                          <a:ea typeface="Calibri"/>
                          <a:cs typeface="Times New Roman" pitchFamily="18" charset="0"/>
                        </a:rPr>
                        <a:t>They may be installed on the computers along with the installation of other useful </a:t>
                      </a:r>
                      <a:r>
                        <a:rPr lang="en-US" sz="1800" dirty="0" err="1">
                          <a:latin typeface="Times New Roman" pitchFamily="18" charset="0"/>
                          <a:ea typeface="Calibri"/>
                          <a:cs typeface="Times New Roman" pitchFamily="18" charset="0"/>
                        </a:rPr>
                        <a:t>softwares</a:t>
                      </a:r>
                      <a:r>
                        <a:rPr lang="en-US" sz="1800" dirty="0">
                          <a:latin typeface="Times New Roman" pitchFamily="18" charset="0"/>
                          <a:ea typeface="Calibri"/>
                          <a:cs typeface="Times New Roman" pitchFamily="18" charset="0"/>
                        </a:rPr>
                        <a:t> from legitimate websites.</a:t>
                      </a: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508867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0D35089F-98DD-D549-4842-639CB5CF742C}"/>
              </a:ext>
            </a:extLst>
          </p:cNvPr>
          <p:cNvSpPr>
            <a:spLocks noGrp="1" noChangeArrowheads="1"/>
          </p:cNvSpPr>
          <p:nvPr>
            <p:ph type="title"/>
          </p:nvPr>
        </p:nvSpPr>
        <p:spPr/>
        <p:txBody>
          <a:bodyPr/>
          <a:lstStyle/>
          <a:p>
            <a:r>
              <a:rPr lang="en-US" altLang="en-US"/>
              <a:t>Teardrop attack</a:t>
            </a:r>
            <a:endParaRPr lang="en-IN" altLang="en-US"/>
          </a:p>
        </p:txBody>
      </p:sp>
      <p:sp>
        <p:nvSpPr>
          <p:cNvPr id="77827" name="Content Placeholder 2">
            <a:extLst>
              <a:ext uri="{FF2B5EF4-FFF2-40B4-BE49-F238E27FC236}">
                <a16:creationId xmlns:a16="http://schemas.microsoft.com/office/drawing/2014/main" id="{93C9C90E-27C9-0229-9E51-1668DA711E42}"/>
              </a:ext>
            </a:extLst>
          </p:cNvPr>
          <p:cNvSpPr>
            <a:spLocks noGrp="1" noChangeArrowheads="1"/>
          </p:cNvSpPr>
          <p:nvPr>
            <p:ph idx="1"/>
          </p:nvPr>
        </p:nvSpPr>
        <p:spPr/>
        <p:txBody>
          <a:bodyPr>
            <a:normAutofit fontScale="85000" lnSpcReduction="20000"/>
          </a:bodyPr>
          <a:lstStyle/>
          <a:p>
            <a:r>
              <a:rPr lang="en-IN" altLang="en-US" sz="2000"/>
              <a:t>A teardrop attack is a </a:t>
            </a:r>
            <a:r>
              <a:rPr lang="en-IN" altLang="en-US" sz="2000" b="1">
                <a:hlinkClick r:id="rId2" tooltip="denial-of-service"/>
              </a:rPr>
              <a:t>denial-of-service</a:t>
            </a:r>
            <a:r>
              <a:rPr lang="en-IN" altLang="en-US" sz="2000"/>
              <a:t> (DoS) attack </a:t>
            </a:r>
          </a:p>
          <a:p>
            <a:pPr lvl="1"/>
            <a:r>
              <a:rPr lang="en-IN" altLang="en-US" sz="1600"/>
              <a:t>involves sending fragmented packets to a target machine. </a:t>
            </a:r>
          </a:p>
          <a:p>
            <a:pPr lvl="1"/>
            <a:r>
              <a:rPr lang="en-IN" altLang="en-US" sz="1600"/>
              <a:t>Since the machine receiving such packets cannot reassemble them due to a bug in TCP/IP fragmentation reassembly, the packets overlap one another, crashing the target network device. </a:t>
            </a:r>
          </a:p>
          <a:p>
            <a:pPr lvl="1"/>
            <a:r>
              <a:rPr lang="en-IN" altLang="en-US" sz="1600" b="1"/>
              <a:t>This generally happens on older operating systems such as Windows 3.1x, Windows 95, Windows NT and versions of the Linux kernel prior to 2.1.63.</a:t>
            </a:r>
          </a:p>
          <a:p>
            <a:r>
              <a:rPr lang="en-IN" altLang="en-US" sz="2000"/>
              <a:t>One of the fields in an IP header is the “fragment offset” field, indicating the starting position, or offset, of the data contained in a fragmented packet relative to the data in the original packet. If the sum of the offset and size of one fragmented packet differs from that of the next fragmented packet, the packets overlap. When this happens, a server vulnerable to teardrop attacks is unable to reassemble the packets - resulting in a denial-of-service condition.</a:t>
            </a:r>
          </a:p>
          <a:p>
            <a:endParaRPr lang="en-IN" altLang="en-US" sz="2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52" name="Group 36">
            <a:extLst>
              <a:ext uri="{FF2B5EF4-FFF2-40B4-BE49-F238E27FC236}">
                <a16:creationId xmlns:a16="http://schemas.microsoft.com/office/drawing/2014/main" id="{2D148C12-692B-412B-3E7E-133047DC2552}"/>
              </a:ext>
            </a:extLst>
          </p:cNvPr>
          <p:cNvGraphicFramePr>
            <a:graphicFrameLocks noGrp="1"/>
          </p:cNvGraphicFramePr>
          <p:nvPr>
            <p:ph idx="4294967295"/>
          </p:nvPr>
        </p:nvGraphicFramePr>
        <p:xfrm>
          <a:off x="228600" y="838200"/>
          <a:ext cx="8763000" cy="4291013"/>
        </p:xfrm>
        <a:graphic>
          <a:graphicData uri="http://schemas.openxmlformats.org/drawingml/2006/table">
            <a:tbl>
              <a:tblPr/>
              <a:tblGrid>
                <a:gridCol w="2840038">
                  <a:extLst>
                    <a:ext uri="{9D8B030D-6E8A-4147-A177-3AD203B41FA5}">
                      <a16:colId xmlns:a16="http://schemas.microsoft.com/office/drawing/2014/main" val="20000"/>
                    </a:ext>
                  </a:extLst>
                </a:gridCol>
                <a:gridCol w="5922962">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rPr>
                        <a:t> </a:t>
                      </a:r>
                      <a:r>
                        <a:rPr kumimoji="0" lang="en-US" sz="1800" b="1" i="0" u="none" strike="noStrike" cap="none" normalizeH="0" baseline="0" dirty="0" err="1">
                          <a:ln>
                            <a:noFill/>
                          </a:ln>
                          <a:solidFill>
                            <a:schemeClr val="tx1"/>
                          </a:solidFill>
                          <a:effectLst/>
                          <a:latin typeface="Arial" charset="0"/>
                        </a:rPr>
                        <a:t>DoS</a:t>
                      </a:r>
                      <a:r>
                        <a:rPr kumimoji="0" lang="en-US" sz="1800" b="1" i="0" u="none" strike="noStrike" cap="none" normalizeH="0" baseline="0" dirty="0">
                          <a:ln>
                            <a:noFill/>
                          </a:ln>
                          <a:solidFill>
                            <a:schemeClr val="tx1"/>
                          </a:solidFill>
                          <a:effectLst/>
                          <a:latin typeface="Arial" charset="0"/>
                        </a:rPr>
                        <a:t> attacks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Description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9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Bandwidth attacks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000000"/>
                          </a:solidFill>
                          <a:effectLst/>
                          <a:latin typeface="Arial" charset="0"/>
                        </a:rPr>
                        <a:t>Bandwith</a:t>
                      </a:r>
                      <a:r>
                        <a:rPr kumimoji="0" lang="en-US" sz="1800" b="0" i="0" u="none" strike="noStrike" cap="none" normalizeH="0" baseline="0" dirty="0">
                          <a:ln>
                            <a:noFill/>
                          </a:ln>
                          <a:solidFill>
                            <a:srgbClr val="000000"/>
                          </a:solidFill>
                          <a:effectLst/>
                          <a:latin typeface="Arial" charset="0"/>
                        </a:rPr>
                        <a:t>:- Measures how fast a device can send the data in a single cable.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Example: if the attacker opens 100 pages of a site and keeps on refreshing and consuming all the bandwidth this creating a denial </a:t>
                      </a:r>
                      <a:r>
                        <a:rPr kumimoji="0" lang="en-US" sz="1800" b="0" i="0" u="none" strike="noStrike" cap="none" normalizeH="0" baseline="0">
                          <a:ln>
                            <a:noFill/>
                          </a:ln>
                          <a:solidFill>
                            <a:srgbClr val="000000"/>
                          </a:solidFill>
                          <a:effectLst/>
                          <a:latin typeface="Arial" charset="0"/>
                        </a:rPr>
                        <a:t>of service.</a:t>
                      </a:r>
                      <a:endParaRPr kumimoji="0" lang="en-US" sz="1800" b="0" i="0" u="none" strike="noStrike" cap="none" normalizeH="0" baseline="0" dirty="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4492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Logic attacks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Attack the weak points in the network software. Eg: web server or TCP/IP stack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1166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Protocol attacks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Protocols-rules to be followed to send the data over the network. The protocol is attacked to consume excess amounts of its resources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628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Unintentional DoS attacks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Attack is not intentional or deliberate but due to a sudden popularity of the website.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4"/>
                  </a:ext>
                </a:extLst>
              </a:tr>
            </a:tbl>
          </a:graphicData>
        </a:graphic>
      </p:graphicFrame>
      <p:sp>
        <p:nvSpPr>
          <p:cNvPr id="78870" name="Text Box 29">
            <a:extLst>
              <a:ext uri="{FF2B5EF4-FFF2-40B4-BE49-F238E27FC236}">
                <a16:creationId xmlns:a16="http://schemas.microsoft.com/office/drawing/2014/main" id="{80FC1B32-5A4B-60EC-4785-FEC2374AFD75}"/>
              </a:ext>
            </a:extLst>
          </p:cNvPr>
          <p:cNvSpPr txBox="1">
            <a:spLocks noChangeArrowheads="1"/>
          </p:cNvSpPr>
          <p:nvPr/>
        </p:nvSpPr>
        <p:spPr bwMode="auto">
          <a:xfrm>
            <a:off x="2819400" y="228600"/>
            <a:ext cx="3321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Classification of DoS attacks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a:extLst>
              <a:ext uri="{FF2B5EF4-FFF2-40B4-BE49-F238E27FC236}">
                <a16:creationId xmlns:a16="http://schemas.microsoft.com/office/drawing/2014/main" id="{C505F263-50E1-0526-9A28-996CC5D9EE6B}"/>
              </a:ext>
            </a:extLst>
          </p:cNvPr>
          <p:cNvSpPr>
            <a:spLocks noGrp="1" noChangeArrowheads="1"/>
          </p:cNvSpPr>
          <p:nvPr>
            <p:ph type="title"/>
          </p:nvPr>
        </p:nvSpPr>
        <p:spPr>
          <a:xfrm>
            <a:off x="457200" y="274638"/>
            <a:ext cx="8229600" cy="411162"/>
          </a:xfrm>
          <a:noFill/>
        </p:spPr>
        <p:txBody>
          <a:bodyPr>
            <a:normAutofit fontScale="90000"/>
          </a:bodyPr>
          <a:lstStyle/>
          <a:p>
            <a:r>
              <a:rPr lang="en-US" altLang="en-US" sz="2400"/>
              <a:t>Tools used to launch DoS attacks</a:t>
            </a:r>
          </a:p>
        </p:txBody>
      </p:sp>
      <p:graphicFrame>
        <p:nvGraphicFramePr>
          <p:cNvPr id="64540" name="Group 28">
            <a:extLst>
              <a:ext uri="{FF2B5EF4-FFF2-40B4-BE49-F238E27FC236}">
                <a16:creationId xmlns:a16="http://schemas.microsoft.com/office/drawing/2014/main" id="{B21A7742-C70C-4241-B137-B326A5C8EA0E}"/>
              </a:ext>
            </a:extLst>
          </p:cNvPr>
          <p:cNvGraphicFramePr>
            <a:graphicFrameLocks noGrp="1"/>
          </p:cNvGraphicFramePr>
          <p:nvPr>
            <p:ph idx="1"/>
          </p:nvPr>
        </p:nvGraphicFramePr>
        <p:xfrm>
          <a:off x="457200" y="838200"/>
          <a:ext cx="8229600" cy="3976690"/>
        </p:xfrm>
        <a:graphic>
          <a:graphicData uri="http://schemas.openxmlformats.org/drawingml/2006/table">
            <a:tbl>
              <a:tblPr/>
              <a:tblGrid>
                <a:gridCol w="20574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62698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DoS  tools</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Description</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44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Jolt2</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The attack causes the target machine to consume 100% of the CPU time on processing of illegal packets.</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6400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Nemesy</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Generates random packets of spoofed source IP to enable the attacker to launch DoS attack</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91438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Targa</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Used to run 8 different DoS attacks.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The attacker has the option to launch either individual attacks or try all the attaks until one is successful</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105079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SomeTrouble </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Remoter flooder.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Developed in Delphi</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30B27869-7D79-34FD-1380-E952C6412CD2}"/>
              </a:ext>
            </a:extLst>
          </p:cNvPr>
          <p:cNvSpPr>
            <a:spLocks noGrp="1" noChangeArrowheads="1"/>
          </p:cNvSpPr>
          <p:nvPr>
            <p:ph type="body" idx="1"/>
          </p:nvPr>
        </p:nvSpPr>
        <p:spPr>
          <a:xfrm>
            <a:off x="457200" y="228600"/>
            <a:ext cx="8229600" cy="6477000"/>
          </a:xfrm>
        </p:spPr>
        <p:txBody>
          <a:bodyPr/>
          <a:lstStyle/>
          <a:p>
            <a:r>
              <a:rPr lang="en-US" altLang="en-US"/>
              <a:t>Note:</a:t>
            </a:r>
          </a:p>
          <a:p>
            <a:pPr lvl="1"/>
            <a:r>
              <a:rPr lang="en-US" altLang="en-US"/>
              <a:t>The DoS attack is usually the last resort of an attacker as the attacker does not gain any information.</a:t>
            </a:r>
          </a:p>
          <a:p>
            <a:pPr lvl="1"/>
            <a:r>
              <a:rPr lang="en-US" altLang="en-US"/>
              <a:t>It only annoys the target and interrupts the service.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47E7F3DF-555E-A045-4107-755FA2F9BEDC}"/>
              </a:ext>
            </a:extLst>
          </p:cNvPr>
          <p:cNvSpPr>
            <a:spLocks noGrp="1" noChangeArrowheads="1"/>
          </p:cNvSpPr>
          <p:nvPr>
            <p:ph type="title"/>
          </p:nvPr>
        </p:nvSpPr>
        <p:spPr>
          <a:xfrm>
            <a:off x="457200" y="274638"/>
            <a:ext cx="8229600" cy="334962"/>
          </a:xfrm>
        </p:spPr>
        <p:txBody>
          <a:bodyPr>
            <a:normAutofit fontScale="90000"/>
          </a:bodyPr>
          <a:lstStyle/>
          <a:p>
            <a:r>
              <a:rPr lang="en-US" altLang="en-US" sz="2400"/>
              <a:t>Incidents</a:t>
            </a:r>
          </a:p>
        </p:txBody>
      </p:sp>
      <p:sp>
        <p:nvSpPr>
          <p:cNvPr id="81923" name="Content Placeholder 2">
            <a:extLst>
              <a:ext uri="{FF2B5EF4-FFF2-40B4-BE49-F238E27FC236}">
                <a16:creationId xmlns:a16="http://schemas.microsoft.com/office/drawing/2014/main" id="{F1BE2E2E-4329-9B9C-85CF-133F9BE42467}"/>
              </a:ext>
            </a:extLst>
          </p:cNvPr>
          <p:cNvSpPr>
            <a:spLocks noGrp="1" noChangeArrowheads="1"/>
          </p:cNvSpPr>
          <p:nvPr>
            <p:ph idx="1"/>
          </p:nvPr>
        </p:nvSpPr>
        <p:spPr>
          <a:xfrm>
            <a:off x="457200" y="609600"/>
            <a:ext cx="8229600" cy="5516563"/>
          </a:xfrm>
        </p:spPr>
        <p:txBody>
          <a:bodyPr/>
          <a:lstStyle/>
          <a:p>
            <a:r>
              <a:rPr lang="en-US" altLang="en-US" sz="2000"/>
              <a:t>Incident 1:</a:t>
            </a:r>
          </a:p>
          <a:p>
            <a:pPr lvl="1"/>
            <a:r>
              <a:rPr lang="en-US" altLang="en-US" sz="1600"/>
              <a:t>The first major attack involving DNS servers occurred in January 2001. </a:t>
            </a:r>
          </a:p>
          <a:p>
            <a:pPr lvl="1"/>
            <a:r>
              <a:rPr lang="en-US" altLang="en-US" sz="1600"/>
              <a:t>Target was </a:t>
            </a:r>
            <a:r>
              <a:rPr lang="en-US" altLang="en-US" sz="1600" b="1"/>
              <a:t>Register.com</a:t>
            </a:r>
            <a:r>
              <a:rPr lang="en-US" altLang="en-US" sz="1600"/>
              <a:t>. </a:t>
            </a:r>
          </a:p>
          <a:p>
            <a:pPr lvl="1"/>
            <a:r>
              <a:rPr lang="en-US" altLang="en-US" sz="1600"/>
              <a:t>This attack lasted about a week before it could be traced back to all attacking hosts and shut off. </a:t>
            </a:r>
          </a:p>
          <a:p>
            <a:pPr lvl="1"/>
            <a:r>
              <a:rPr lang="en-US" altLang="en-US" sz="1600"/>
              <a:t>Used a list of tens of thousands of DNS records at the time of the attack.</a:t>
            </a:r>
          </a:p>
          <a:p>
            <a:r>
              <a:rPr lang="en-US" altLang="en-US" sz="2000"/>
              <a:t>Incident 2:</a:t>
            </a:r>
          </a:p>
          <a:p>
            <a:pPr lvl="1"/>
            <a:r>
              <a:rPr lang="en-US" altLang="en-US" sz="1600"/>
              <a:t>On June 25, 2009, the day Michael Jackson died, the searches related to Michael Jackson was so huge that Google News initially mistook it for an automated attack. </a:t>
            </a:r>
          </a:p>
          <a:p>
            <a:pPr lvl="1"/>
            <a:r>
              <a:rPr lang="en-US" altLang="en-US" sz="1600"/>
              <a:t>As a result, for about 25 minutes, when some people searched Google News they saw a </a:t>
            </a:r>
            <a:r>
              <a:rPr lang="en-US" altLang="en-US" sz="1600" b="1"/>
              <a:t>"We're sorry" </a:t>
            </a:r>
            <a:r>
              <a:rPr lang="en-US" altLang="en-US" sz="1600"/>
              <a:t>page before finding the articles they were looking for.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Content Placeholder 2">
            <a:extLst>
              <a:ext uri="{FF2B5EF4-FFF2-40B4-BE49-F238E27FC236}">
                <a16:creationId xmlns:a16="http://schemas.microsoft.com/office/drawing/2014/main" id="{A7C7CC50-CAAF-C0F7-8E40-B51BA400C8FB}"/>
              </a:ext>
            </a:extLst>
          </p:cNvPr>
          <p:cNvSpPr>
            <a:spLocks noGrp="1" noChangeArrowheads="1"/>
          </p:cNvSpPr>
          <p:nvPr>
            <p:ph idx="1"/>
          </p:nvPr>
        </p:nvSpPr>
        <p:spPr>
          <a:xfrm>
            <a:off x="228600" y="685800"/>
            <a:ext cx="8686800" cy="6019800"/>
          </a:xfrm>
        </p:spPr>
        <p:txBody>
          <a:bodyPr/>
          <a:lstStyle/>
          <a:p>
            <a:r>
              <a:rPr lang="en-US" altLang="en-US" sz="2000"/>
              <a:t>The attacker may use your computer to attack another computer.</a:t>
            </a:r>
          </a:p>
          <a:p>
            <a:r>
              <a:rPr lang="en-US" altLang="en-US" sz="2000"/>
              <a:t>For instance, he can send huge amounts of data to a website or send spam to particular e-mail address.</a:t>
            </a:r>
          </a:p>
          <a:p>
            <a:r>
              <a:rPr lang="en-US" altLang="en-US" sz="2000"/>
              <a:t>The attack is “distributed” because the attacker is using multiple computers to launch DoS attack.</a:t>
            </a:r>
          </a:p>
          <a:p>
            <a:pPr lvl="1"/>
            <a:r>
              <a:rPr lang="en-US" altLang="en-US" sz="1600"/>
              <a:t>The systems that are being attacked are called “</a:t>
            </a:r>
            <a:r>
              <a:rPr lang="en-US" altLang="en-US" sz="1600" b="1"/>
              <a:t>zombie systems</a:t>
            </a:r>
            <a:r>
              <a:rPr lang="en-US" altLang="en-US" sz="1600"/>
              <a:t>’ or “</a:t>
            </a:r>
            <a:r>
              <a:rPr lang="en-US" altLang="en-US" sz="1600" b="1"/>
              <a:t>secondary victims</a:t>
            </a:r>
            <a:r>
              <a:rPr lang="en-US" altLang="en-US" sz="1600"/>
              <a:t>” </a:t>
            </a:r>
          </a:p>
          <a:p>
            <a:pPr lvl="1"/>
            <a:r>
              <a:rPr lang="en-US" altLang="en-US" sz="1600"/>
              <a:t>The main target is called “</a:t>
            </a:r>
            <a:r>
              <a:rPr lang="en-US" altLang="en-US" sz="1600" b="1"/>
              <a:t>primary victim</a:t>
            </a:r>
            <a:r>
              <a:rPr lang="en-US" altLang="en-US" sz="1600"/>
              <a:t>”.</a:t>
            </a:r>
          </a:p>
          <a:p>
            <a:r>
              <a:rPr lang="en-US" altLang="en-US" sz="2000"/>
              <a:t>Botnet is a popular medium to launch DoS/DDoS attacks</a:t>
            </a:r>
          </a:p>
          <a:p>
            <a:r>
              <a:rPr lang="en-US" altLang="en-US" sz="2000"/>
              <a:t>Tools used to launch DDoS attack:</a:t>
            </a:r>
          </a:p>
        </p:txBody>
      </p:sp>
      <p:sp>
        <p:nvSpPr>
          <p:cNvPr id="82947" name="Title 1">
            <a:extLst>
              <a:ext uri="{FF2B5EF4-FFF2-40B4-BE49-F238E27FC236}">
                <a16:creationId xmlns:a16="http://schemas.microsoft.com/office/drawing/2014/main" id="{5E5DEB51-2F9C-5FB2-D2D7-D8F3D4FD9010}"/>
              </a:ext>
            </a:extLst>
          </p:cNvPr>
          <p:cNvSpPr>
            <a:spLocks noGrp="1" noChangeArrowheads="1"/>
          </p:cNvSpPr>
          <p:nvPr>
            <p:ph type="title"/>
          </p:nvPr>
        </p:nvSpPr>
        <p:spPr>
          <a:xfrm>
            <a:off x="457200" y="274638"/>
            <a:ext cx="8229600" cy="411162"/>
          </a:xfrm>
        </p:spPr>
        <p:txBody>
          <a:bodyPr>
            <a:normAutofit fontScale="90000"/>
          </a:bodyPr>
          <a:lstStyle/>
          <a:p>
            <a:r>
              <a:rPr lang="en-US" altLang="en-US" sz="2400"/>
              <a:t>DDoS Attacks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2357D-24D7-1FCB-0FB2-6B323793BDDC}"/>
              </a:ext>
            </a:extLst>
          </p:cNvPr>
          <p:cNvSpPr>
            <a:spLocks noGrp="1"/>
          </p:cNvSpPr>
          <p:nvPr>
            <p:ph idx="1"/>
          </p:nvPr>
        </p:nvSpPr>
        <p:spPr>
          <a:xfrm>
            <a:off x="152400" y="152400"/>
            <a:ext cx="8763000" cy="6553200"/>
          </a:xfrm>
        </p:spPr>
        <p:txBody>
          <a:bodyPr/>
          <a:lstStyle/>
          <a:p>
            <a:pPr>
              <a:defRPr/>
            </a:pPr>
            <a:r>
              <a:rPr lang="en-US" sz="2000" dirty="0"/>
              <a:t>The major advantages to an attacker of using a </a:t>
            </a:r>
            <a:r>
              <a:rPr lang="en-US" sz="2000" dirty="0" err="1"/>
              <a:t>DDoS</a:t>
            </a:r>
            <a:r>
              <a:rPr lang="en-US" sz="2000" dirty="0"/>
              <a:t> attacks:</a:t>
            </a:r>
          </a:p>
          <a:p>
            <a:pPr lvl="1">
              <a:defRPr/>
            </a:pPr>
            <a:r>
              <a:rPr lang="en-US" sz="2000" dirty="0">
                <a:ea typeface="+mn-ea"/>
                <a:cs typeface="+mn-cs"/>
              </a:rPr>
              <a:t>Multiple attack machines can generate </a:t>
            </a:r>
            <a:r>
              <a:rPr lang="en-US" sz="2000" b="1" dirty="0">
                <a:ea typeface="+mn-ea"/>
                <a:cs typeface="+mn-cs"/>
              </a:rPr>
              <a:t>more attack traffic</a:t>
            </a:r>
            <a:r>
              <a:rPr lang="en-US" sz="2000" dirty="0">
                <a:ea typeface="+mn-ea"/>
                <a:cs typeface="+mn-cs"/>
              </a:rPr>
              <a:t> than one machine, </a:t>
            </a:r>
          </a:p>
          <a:p>
            <a:pPr lvl="1">
              <a:defRPr/>
            </a:pPr>
            <a:r>
              <a:rPr lang="en-US" sz="2000" dirty="0">
                <a:ea typeface="+mn-ea"/>
                <a:cs typeface="+mn-cs"/>
              </a:rPr>
              <a:t>Multiple attack machines </a:t>
            </a:r>
            <a:r>
              <a:rPr lang="en-US" sz="2000" b="1" dirty="0">
                <a:ea typeface="+mn-ea"/>
                <a:cs typeface="+mn-cs"/>
              </a:rPr>
              <a:t>are harder to turn off </a:t>
            </a:r>
            <a:r>
              <a:rPr lang="en-US" sz="2000" dirty="0">
                <a:ea typeface="+mn-ea"/>
                <a:cs typeface="+mn-cs"/>
              </a:rPr>
              <a:t>than one attack machine, and </a:t>
            </a:r>
          </a:p>
          <a:p>
            <a:pPr lvl="1">
              <a:defRPr/>
            </a:pPr>
            <a:r>
              <a:rPr lang="en-US" sz="2000" b="1" dirty="0">
                <a:ea typeface="+mn-ea"/>
                <a:cs typeface="+mn-cs"/>
              </a:rPr>
              <a:t>harder to track and shut down</a:t>
            </a:r>
          </a:p>
          <a:p>
            <a:pPr lvl="1">
              <a:defRPr/>
            </a:pPr>
            <a:r>
              <a:rPr lang="en-US" sz="2000" b="1" dirty="0">
                <a:ea typeface="+mn-ea"/>
                <a:cs typeface="+mn-cs"/>
              </a:rPr>
              <a:t>Example: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3">
            <a:extLst>
              <a:ext uri="{FF2B5EF4-FFF2-40B4-BE49-F238E27FC236}">
                <a16:creationId xmlns:a16="http://schemas.microsoft.com/office/drawing/2014/main" id="{50A9519D-B443-7F65-D64F-B299DE7A1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8839200"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28">
            <a:extLst>
              <a:ext uri="{FF2B5EF4-FFF2-40B4-BE49-F238E27FC236}">
                <a16:creationId xmlns:a16="http://schemas.microsoft.com/office/drawing/2014/main" id="{220B5BD7-D35F-F157-EFA8-25CBBFA9AB89}"/>
              </a:ext>
            </a:extLst>
          </p:cNvPr>
          <p:cNvGraphicFramePr>
            <a:graphicFrameLocks noGrp="1"/>
          </p:cNvGraphicFramePr>
          <p:nvPr>
            <p:ph idx="1"/>
          </p:nvPr>
        </p:nvGraphicFramePr>
        <p:xfrm>
          <a:off x="457200" y="381000"/>
          <a:ext cx="8229600" cy="4419600"/>
        </p:xfrm>
        <a:graphic>
          <a:graphicData uri="http://schemas.openxmlformats.org/drawingml/2006/table">
            <a:tbl>
              <a:tblPr/>
              <a:tblGrid>
                <a:gridCol w="20574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8181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Arial" charset="0"/>
                        </a:rPr>
                        <a:t>DDoS</a:t>
                      </a:r>
                      <a:r>
                        <a:rPr kumimoji="0" lang="en-US" sz="1800" b="1" i="0" u="none" strike="noStrike" cap="none" normalizeH="0" baseline="0" dirty="0">
                          <a:ln>
                            <a:noFill/>
                          </a:ln>
                          <a:solidFill>
                            <a:schemeClr val="tx1"/>
                          </a:solidFill>
                          <a:effectLst/>
                          <a:latin typeface="Arial" charset="0"/>
                        </a:rPr>
                        <a:t>  tools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Description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714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000000"/>
                          </a:solidFill>
                          <a:effectLst/>
                          <a:latin typeface="Arial" charset="0"/>
                        </a:rPr>
                        <a:t>Trinoo</a:t>
                      </a:r>
                      <a:endParaRPr kumimoji="0" lang="en-US" sz="1800" b="0" i="0" u="none" strike="noStrike" cap="none" normalizeH="0" baseline="0" dirty="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Set of computer programs used to conduct a </a:t>
                      </a:r>
                      <a:r>
                        <a:rPr kumimoji="0" lang="en-US" sz="1800" b="0" i="0" u="none" strike="noStrike" cap="none" normalizeH="0" baseline="0" dirty="0" err="1">
                          <a:ln>
                            <a:noFill/>
                          </a:ln>
                          <a:solidFill>
                            <a:srgbClr val="000000"/>
                          </a:solidFill>
                          <a:effectLst/>
                          <a:latin typeface="Arial" charset="0"/>
                        </a:rPr>
                        <a:t>DDoS</a:t>
                      </a:r>
                      <a:r>
                        <a:rPr kumimoji="0" lang="en-US" sz="1800" b="0" i="0" u="none" strike="noStrike" cap="none" normalizeH="0" baseline="0" dirty="0">
                          <a:ln>
                            <a:noFill/>
                          </a:ln>
                          <a:solidFill>
                            <a:srgbClr val="000000"/>
                          </a:solidFill>
                          <a:effectLst/>
                          <a:latin typeface="Arial" charset="0"/>
                        </a:rPr>
                        <a:t> attack.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8351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Tribe Flood Network(TFN)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Set of computer programs to conduct </a:t>
                      </a:r>
                      <a:r>
                        <a:rPr kumimoji="0" lang="en-US" sz="1800" b="0" i="0" u="none" strike="noStrike" cap="none" normalizeH="0" baseline="0" dirty="0" err="1">
                          <a:ln>
                            <a:noFill/>
                          </a:ln>
                          <a:solidFill>
                            <a:srgbClr val="000000"/>
                          </a:solidFill>
                          <a:effectLst/>
                          <a:latin typeface="Arial" charset="0"/>
                        </a:rPr>
                        <a:t>DDoS</a:t>
                      </a:r>
                      <a:r>
                        <a:rPr kumimoji="0" lang="en-US" sz="1800" b="0" i="0" u="none" strike="noStrike" cap="none" normalizeH="0" baseline="0" dirty="0">
                          <a:ln>
                            <a:noFill/>
                          </a:ln>
                          <a:solidFill>
                            <a:srgbClr val="000000"/>
                          </a:solidFill>
                          <a:effectLst/>
                          <a:latin typeface="Arial" charset="0"/>
                        </a:rPr>
                        <a:t> attacks such as ICMP flood, SYN flood, UDP flood and Smurf flood.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4237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000000"/>
                          </a:solidFill>
                          <a:effectLst/>
                          <a:latin typeface="Arial" charset="0"/>
                        </a:rPr>
                        <a:t>Stacheldraht</a:t>
                      </a:r>
                      <a:endParaRPr kumimoji="0" lang="en-US" sz="1800" b="0" i="0" u="none" strike="noStrike" cap="none" normalizeH="0" baseline="0" dirty="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Combines features of </a:t>
                      </a:r>
                      <a:r>
                        <a:rPr kumimoji="0" lang="en-US" sz="1800" b="0" i="0" u="none" strike="noStrike" cap="none" normalizeH="0" baseline="0" dirty="0" err="1">
                          <a:ln>
                            <a:noFill/>
                          </a:ln>
                          <a:solidFill>
                            <a:srgbClr val="000000"/>
                          </a:solidFill>
                          <a:effectLst/>
                          <a:latin typeface="Arial" charset="0"/>
                        </a:rPr>
                        <a:t>Trinoo</a:t>
                      </a:r>
                      <a:r>
                        <a:rPr kumimoji="0" lang="en-US" sz="1800" b="0" i="0" u="none" strike="noStrike" cap="none" normalizeH="0" baseline="0" dirty="0">
                          <a:ln>
                            <a:noFill/>
                          </a:ln>
                          <a:solidFill>
                            <a:srgbClr val="000000"/>
                          </a:solidFill>
                          <a:effectLst/>
                          <a:latin typeface="Arial" charset="0"/>
                        </a:rPr>
                        <a:t> with TFN and adds encryption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137115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Shaft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rPr>
                        <a:t>A packet flooding attack and the client controls the size of the flooding packets and the duration of the attack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35C33222-08D0-3F65-FCB0-D0EECAB35DDF}"/>
              </a:ext>
            </a:extLst>
          </p:cNvPr>
          <p:cNvSpPr>
            <a:spLocks noGrp="1" noChangeArrowheads="1"/>
          </p:cNvSpPr>
          <p:nvPr>
            <p:ph type="title"/>
          </p:nvPr>
        </p:nvSpPr>
        <p:spPr>
          <a:xfrm>
            <a:off x="457200" y="274638"/>
            <a:ext cx="8229600" cy="334962"/>
          </a:xfrm>
        </p:spPr>
        <p:txBody>
          <a:bodyPr>
            <a:normAutofit fontScale="90000"/>
          </a:bodyPr>
          <a:lstStyle/>
          <a:p>
            <a:r>
              <a:rPr lang="en-US" altLang="en-US" sz="2000"/>
              <a:t>How to protect from DoS/DDoS attacks</a:t>
            </a:r>
          </a:p>
        </p:txBody>
      </p:sp>
      <p:sp>
        <p:nvSpPr>
          <p:cNvPr id="3" name="Content Placeholder 2">
            <a:extLst>
              <a:ext uri="{FF2B5EF4-FFF2-40B4-BE49-F238E27FC236}">
                <a16:creationId xmlns:a16="http://schemas.microsoft.com/office/drawing/2014/main" id="{61B7997D-E25A-9F17-804B-97C667A2DEF5}"/>
              </a:ext>
            </a:extLst>
          </p:cNvPr>
          <p:cNvSpPr>
            <a:spLocks noGrp="1"/>
          </p:cNvSpPr>
          <p:nvPr>
            <p:ph idx="1"/>
          </p:nvPr>
        </p:nvSpPr>
        <p:spPr>
          <a:xfrm>
            <a:off x="228600" y="685800"/>
            <a:ext cx="8534400" cy="5943600"/>
          </a:xfrm>
        </p:spPr>
        <p:txBody>
          <a:bodyPr/>
          <a:lstStyle/>
          <a:p>
            <a:pPr>
              <a:defRPr/>
            </a:pPr>
            <a:r>
              <a:rPr lang="en-US" sz="1800" dirty="0"/>
              <a:t>Implement router filters. Install patches to guard against TCP SYN flooding.</a:t>
            </a:r>
          </a:p>
          <a:p>
            <a:pPr>
              <a:defRPr/>
            </a:pPr>
            <a:r>
              <a:rPr lang="en-US" sz="1800" dirty="0"/>
              <a:t>Disable any unused network service.</a:t>
            </a:r>
          </a:p>
          <a:p>
            <a:pPr>
              <a:defRPr/>
            </a:pPr>
            <a:r>
              <a:rPr lang="en-US" sz="1800" dirty="0"/>
              <a:t>Enable quota system on your OS.</a:t>
            </a:r>
          </a:p>
          <a:p>
            <a:pPr lvl="1">
              <a:defRPr/>
            </a:pPr>
            <a:r>
              <a:rPr lang="en-US" sz="1800" dirty="0">
                <a:ea typeface="+mn-ea"/>
                <a:cs typeface="+mn-cs"/>
              </a:rPr>
              <a:t>Optional feature of the operating system</a:t>
            </a:r>
          </a:p>
          <a:p>
            <a:pPr lvl="1">
              <a:defRPr/>
            </a:pPr>
            <a:r>
              <a:rPr lang="en-US" sz="1800" dirty="0">
                <a:ea typeface="+mn-ea"/>
                <a:cs typeface="+mn-cs"/>
              </a:rPr>
              <a:t>Used to limit the </a:t>
            </a:r>
            <a:r>
              <a:rPr lang="en-US" sz="1800" b="1" dirty="0">
                <a:ea typeface="+mn-ea"/>
                <a:cs typeface="+mn-cs"/>
              </a:rPr>
              <a:t>amount of disk space or the number of files to a user</a:t>
            </a:r>
            <a:r>
              <a:rPr lang="en-US" sz="1800" dirty="0">
                <a:ea typeface="+mn-ea"/>
                <a:cs typeface="+mn-cs"/>
              </a:rPr>
              <a:t> or to </a:t>
            </a:r>
            <a:r>
              <a:rPr lang="en-US" sz="1800" b="1" dirty="0">
                <a:ea typeface="+mn-ea"/>
                <a:cs typeface="+mn-cs"/>
              </a:rPr>
              <a:t>members of a group </a:t>
            </a:r>
            <a:r>
              <a:rPr lang="en-US" sz="1800" dirty="0">
                <a:ea typeface="+mn-ea"/>
                <a:cs typeface="+mn-cs"/>
              </a:rPr>
              <a:t>.</a:t>
            </a:r>
          </a:p>
          <a:p>
            <a:pPr lvl="1">
              <a:defRPr/>
            </a:pPr>
            <a:r>
              <a:rPr lang="en-US" sz="1800" dirty="0">
                <a:ea typeface="+mn-ea"/>
                <a:cs typeface="+mn-cs"/>
              </a:rPr>
              <a:t>This prevents one user or group of users from consuming all of the available disk space.</a:t>
            </a:r>
            <a:endParaRPr lang="en-US" sz="1800" dirty="0"/>
          </a:p>
          <a:p>
            <a:pPr>
              <a:defRPr/>
            </a:pPr>
            <a:r>
              <a:rPr lang="en-US" sz="1800" dirty="0"/>
              <a:t>Observe system’s performance and establish a baseline. Use this baseline to gauge unusual level of disk activity, CPU usage or network traffic.</a:t>
            </a:r>
          </a:p>
          <a:p>
            <a:pPr>
              <a:defRPr/>
            </a:pPr>
            <a:r>
              <a:rPr lang="en-US" sz="1800" dirty="0"/>
              <a:t>Invest in redundant and fault-tolerant network configurations.</a:t>
            </a:r>
          </a:p>
          <a:p>
            <a:pPr>
              <a:defRPr/>
            </a:pPr>
            <a:r>
              <a:rPr lang="en-US" sz="1800" dirty="0"/>
              <a:t>Maintain regular backup schedules and policies, particularly for important configuration information</a:t>
            </a:r>
          </a:p>
          <a:p>
            <a:pPr>
              <a:defRPr/>
            </a:pPr>
            <a:r>
              <a:rPr lang="en-US" sz="1800" dirty="0"/>
              <a:t>Maintain appropriate password policies especially to highly privileged accounts such as Unix root password or windows administrator.</a:t>
            </a:r>
          </a:p>
          <a:p>
            <a:pPr>
              <a:defRPr/>
            </a:pPr>
            <a:r>
              <a:rPr lang="en-US" sz="1800" dirty="0">
                <a:hlinkClick r:id="rId2"/>
              </a:rPr>
              <a:t>https://www.youtube.com/watch?v=H5YZ-a3g4a0</a:t>
            </a:r>
            <a:endParaRPr lang="en-US" sz="1800" dirty="0"/>
          </a:p>
          <a:p>
            <a:pPr>
              <a:defRPr/>
            </a:pPr>
            <a:r>
              <a:rPr lang="en-US" sz="1800" dirty="0"/>
              <a:t>https://www.youtube.com/watch?v=ilhGh9CEIwM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6200" y="152400"/>
          <a:ext cx="8915400" cy="5715000"/>
        </p:xfrm>
        <a:graphic>
          <a:graphicData uri="http://schemas.openxmlformats.org/drawingml/2006/table">
            <a:tbl>
              <a:tblPr/>
              <a:tblGrid>
                <a:gridCol w="398405">
                  <a:extLst>
                    <a:ext uri="{9D8B030D-6E8A-4147-A177-3AD203B41FA5}">
                      <a16:colId xmlns:a16="http://schemas.microsoft.com/office/drawing/2014/main" val="20000"/>
                    </a:ext>
                  </a:extLst>
                </a:gridCol>
                <a:gridCol w="861616">
                  <a:extLst>
                    <a:ext uri="{9D8B030D-6E8A-4147-A177-3AD203B41FA5}">
                      <a16:colId xmlns:a16="http://schemas.microsoft.com/office/drawing/2014/main" val="20001"/>
                    </a:ext>
                  </a:extLst>
                </a:gridCol>
                <a:gridCol w="3083379">
                  <a:extLst>
                    <a:ext uri="{9D8B030D-6E8A-4147-A177-3AD203B41FA5}">
                      <a16:colId xmlns:a16="http://schemas.microsoft.com/office/drawing/2014/main" val="20002"/>
                    </a:ext>
                  </a:extLst>
                </a:gridCol>
                <a:gridCol w="2362199">
                  <a:extLst>
                    <a:ext uri="{9D8B030D-6E8A-4147-A177-3AD203B41FA5}">
                      <a16:colId xmlns:a16="http://schemas.microsoft.com/office/drawing/2014/main" val="20003"/>
                    </a:ext>
                  </a:extLst>
                </a:gridCol>
                <a:gridCol w="2209801">
                  <a:extLst>
                    <a:ext uri="{9D8B030D-6E8A-4147-A177-3AD203B41FA5}">
                      <a16:colId xmlns:a16="http://schemas.microsoft.com/office/drawing/2014/main" val="20004"/>
                    </a:ext>
                  </a:extLst>
                </a:gridCol>
              </a:tblGrid>
              <a:tr h="667970">
                <a:tc>
                  <a:txBody>
                    <a:bodyPr/>
                    <a:lstStyle/>
                    <a:p>
                      <a:pPr marL="0" marR="0" algn="ctr">
                        <a:lnSpc>
                          <a:spcPct val="115000"/>
                        </a:lnSpc>
                        <a:spcBef>
                          <a:spcPts val="0"/>
                        </a:spcBef>
                        <a:spcAft>
                          <a:spcPts val="0"/>
                        </a:spcAft>
                      </a:pPr>
                      <a:r>
                        <a:rPr lang="en-US" sz="1400" b="1" dirty="0">
                          <a:latin typeface="Times New Roman" pitchFamily="18" charset="0"/>
                          <a:ea typeface="Calibri"/>
                          <a:cs typeface="Times New Roman" pitchFamily="18" charset="0"/>
                        </a:rPr>
                        <a:t>Sr. No.</a:t>
                      </a:r>
                      <a:endParaRPr lang="en-US" sz="1400" dirty="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b="1" dirty="0">
                          <a:latin typeface="Times New Roman" pitchFamily="18" charset="0"/>
                          <a:ea typeface="Calibri"/>
                          <a:cs typeface="Times New Roman" pitchFamily="18" charset="0"/>
                        </a:rPr>
                        <a:t>Viruses</a:t>
                      </a:r>
                      <a:endParaRPr lang="en-US" sz="1400" dirty="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b="1">
                          <a:latin typeface="Times New Roman" pitchFamily="18" charset="0"/>
                          <a:ea typeface="Calibri"/>
                          <a:cs typeface="Times New Roman" pitchFamily="18" charset="0"/>
                        </a:rPr>
                        <a:t>Worms</a:t>
                      </a:r>
                      <a:endParaRPr lang="en-US" sz="140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b="1">
                          <a:latin typeface="Times New Roman" pitchFamily="18" charset="0"/>
                          <a:ea typeface="Calibri"/>
                          <a:cs typeface="Times New Roman" pitchFamily="18" charset="0"/>
                        </a:rPr>
                        <a:t>Trojans</a:t>
                      </a:r>
                      <a:endParaRPr lang="en-US" sz="140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047030">
                <a:tc>
                  <a:txBody>
                    <a:bodyPr/>
                    <a:lstStyle/>
                    <a:p>
                      <a:pPr marL="0" marR="0">
                        <a:lnSpc>
                          <a:spcPct val="115000"/>
                        </a:lnSpc>
                        <a:spcBef>
                          <a:spcPts val="0"/>
                        </a:spcBef>
                        <a:spcAft>
                          <a:spcPts val="0"/>
                        </a:spcAft>
                      </a:pPr>
                      <a:r>
                        <a:rPr lang="en-US" sz="1800" b="1" dirty="0">
                          <a:latin typeface="Times New Roman" pitchFamily="18" charset="0"/>
                          <a:ea typeface="Calibri"/>
                          <a:cs typeface="Times New Roman" pitchFamily="18" charset="0"/>
                        </a:rPr>
                        <a:t>4</a:t>
                      </a:r>
                      <a:endParaRPr lang="en-US" sz="18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a:solidFill>
                            <a:srgbClr val="000000"/>
                          </a:solidFill>
                          <a:latin typeface="Times New Roman" pitchFamily="18" charset="0"/>
                          <a:ea typeface="Calibri"/>
                          <a:cs typeface="Times New Roman" pitchFamily="18" charset="0"/>
                        </a:rPr>
                        <a:t>Does it infect files?</a:t>
                      </a:r>
                      <a:endParaRPr lang="en-US" sz="18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solidFill>
                            <a:srgbClr val="000000"/>
                          </a:solidFill>
                          <a:latin typeface="Times New Roman" pitchFamily="18" charset="0"/>
                          <a:ea typeface="Calibri"/>
                          <a:cs typeface="Times New Roman" pitchFamily="18" charset="0"/>
                        </a:rPr>
                        <a:t>Yes, it deletes or modifies files. Sometimes a virus also changes the location of files.</a:t>
                      </a:r>
                      <a:endParaRPr lang="en-US" sz="18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solidFill>
                            <a:srgbClr val="000000"/>
                          </a:solidFill>
                          <a:latin typeface="Times New Roman" pitchFamily="18" charset="0"/>
                          <a:ea typeface="Calibri"/>
                          <a:cs typeface="Times New Roman" pitchFamily="18" charset="0"/>
                        </a:rPr>
                        <a:t>Usually not. Worms usually only monopolize the CPU and memory of a computer.</a:t>
                      </a:r>
                      <a:endParaRPr lang="en-US" sz="1800" dirty="0">
                        <a:latin typeface="Times New Roman" pitchFamily="18" charset="0"/>
                        <a:ea typeface="Calibri"/>
                        <a:cs typeface="Times New Roman" pitchFamily="18" charset="0"/>
                      </a:endParaRPr>
                    </a:p>
                    <a:p>
                      <a:pPr marL="0" marR="0" algn="just">
                        <a:lnSpc>
                          <a:spcPct val="115000"/>
                        </a:lnSpc>
                        <a:spcBef>
                          <a:spcPts val="0"/>
                        </a:spcBef>
                        <a:spcAft>
                          <a:spcPts val="0"/>
                        </a:spcAft>
                      </a:pPr>
                      <a:r>
                        <a:rPr lang="en-US" sz="1800" dirty="0">
                          <a:solidFill>
                            <a:srgbClr val="000000"/>
                          </a:solidFill>
                          <a:latin typeface="Times New Roman" pitchFamily="18" charset="0"/>
                          <a:ea typeface="Calibri"/>
                          <a:cs typeface="Times New Roman" pitchFamily="18" charset="0"/>
                        </a:rPr>
                        <a:t>Because of its replicating nature, the worm consumes too much memory and network bandwidth causing the web servers,  network and individual computers to stop responding.</a:t>
                      </a:r>
                      <a:endParaRPr lang="en-US" sz="18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pitchFamily="18" charset="0"/>
                          <a:ea typeface="Calibri"/>
                          <a:cs typeface="Times New Roman" pitchFamily="18" charset="0"/>
                        </a:rPr>
                        <a:t>They can do annoying activities like adding and  changing the desktop icons or more dangerous activities like deleting files on your system.</a:t>
                      </a:r>
                    </a:p>
                    <a:p>
                      <a:pPr marL="0" marR="0" algn="just">
                        <a:lnSpc>
                          <a:spcPct val="115000"/>
                        </a:lnSpc>
                        <a:spcBef>
                          <a:spcPts val="0"/>
                        </a:spcBef>
                        <a:spcAft>
                          <a:spcPts val="0"/>
                        </a:spcAft>
                      </a:pPr>
                      <a:r>
                        <a:rPr lang="en-US" sz="1800" dirty="0">
                          <a:latin typeface="Times New Roman" pitchFamily="18" charset="0"/>
                          <a:ea typeface="Calibri"/>
                          <a:cs typeface="Times New Roman" pitchFamily="18" charset="0"/>
                        </a:rPr>
                        <a:t>Trojans known to create backdoors on your computer giving malicious users access to the system allowing personal and confidential information to be compromised.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96241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6200" y="152400"/>
          <a:ext cx="8915400" cy="3906839"/>
        </p:xfrm>
        <a:graphic>
          <a:graphicData uri="http://schemas.openxmlformats.org/drawingml/2006/table">
            <a:tbl>
              <a:tblPr/>
              <a:tblGrid>
                <a:gridCol w="398405">
                  <a:extLst>
                    <a:ext uri="{9D8B030D-6E8A-4147-A177-3AD203B41FA5}">
                      <a16:colId xmlns:a16="http://schemas.microsoft.com/office/drawing/2014/main" val="20000"/>
                    </a:ext>
                  </a:extLst>
                </a:gridCol>
                <a:gridCol w="861616">
                  <a:extLst>
                    <a:ext uri="{9D8B030D-6E8A-4147-A177-3AD203B41FA5}">
                      <a16:colId xmlns:a16="http://schemas.microsoft.com/office/drawing/2014/main" val="20001"/>
                    </a:ext>
                  </a:extLst>
                </a:gridCol>
                <a:gridCol w="3083379">
                  <a:extLst>
                    <a:ext uri="{9D8B030D-6E8A-4147-A177-3AD203B41FA5}">
                      <a16:colId xmlns:a16="http://schemas.microsoft.com/office/drawing/2014/main" val="20002"/>
                    </a:ext>
                  </a:extLst>
                </a:gridCol>
                <a:gridCol w="2362199">
                  <a:extLst>
                    <a:ext uri="{9D8B030D-6E8A-4147-A177-3AD203B41FA5}">
                      <a16:colId xmlns:a16="http://schemas.microsoft.com/office/drawing/2014/main" val="20003"/>
                    </a:ext>
                  </a:extLst>
                </a:gridCol>
                <a:gridCol w="2209801">
                  <a:extLst>
                    <a:ext uri="{9D8B030D-6E8A-4147-A177-3AD203B41FA5}">
                      <a16:colId xmlns:a16="http://schemas.microsoft.com/office/drawing/2014/main" val="20004"/>
                    </a:ext>
                  </a:extLst>
                </a:gridCol>
              </a:tblGrid>
              <a:tr h="490757">
                <a:tc>
                  <a:txBody>
                    <a:bodyPr/>
                    <a:lstStyle/>
                    <a:p>
                      <a:pPr marL="0" marR="0" algn="ctr">
                        <a:lnSpc>
                          <a:spcPct val="115000"/>
                        </a:lnSpc>
                        <a:spcBef>
                          <a:spcPts val="0"/>
                        </a:spcBef>
                        <a:spcAft>
                          <a:spcPts val="0"/>
                        </a:spcAft>
                      </a:pPr>
                      <a:r>
                        <a:rPr lang="en-US" sz="1400" b="1" dirty="0">
                          <a:latin typeface="Times New Roman" pitchFamily="18" charset="0"/>
                          <a:ea typeface="Calibri"/>
                          <a:cs typeface="Times New Roman" pitchFamily="18" charset="0"/>
                        </a:rPr>
                        <a:t>Sr. No.</a:t>
                      </a:r>
                      <a:endParaRPr lang="en-US" sz="1400" dirty="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b="1" dirty="0">
                          <a:latin typeface="Times New Roman" pitchFamily="18" charset="0"/>
                          <a:ea typeface="Calibri"/>
                          <a:cs typeface="Times New Roman" pitchFamily="18" charset="0"/>
                        </a:rPr>
                        <a:t>Viruses</a:t>
                      </a:r>
                      <a:endParaRPr lang="en-US" sz="1400" dirty="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b="1">
                          <a:latin typeface="Times New Roman" pitchFamily="18" charset="0"/>
                          <a:ea typeface="Calibri"/>
                          <a:cs typeface="Times New Roman" pitchFamily="18" charset="0"/>
                        </a:rPr>
                        <a:t>Worms</a:t>
                      </a:r>
                      <a:endParaRPr lang="en-US" sz="140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b="1">
                          <a:latin typeface="Times New Roman" pitchFamily="18" charset="0"/>
                          <a:ea typeface="Calibri"/>
                          <a:cs typeface="Times New Roman" pitchFamily="18" charset="0"/>
                        </a:rPr>
                        <a:t>Trojans</a:t>
                      </a:r>
                      <a:endParaRPr lang="en-US" sz="1400">
                        <a:latin typeface="Times New Roman" pitchFamily="18" charset="0"/>
                        <a:ea typeface="Calibri"/>
                        <a:cs typeface="Times New Roman" pitchFamily="18" charset="0"/>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92918">
                <a:tc>
                  <a:txBody>
                    <a:bodyPr/>
                    <a:lstStyle/>
                    <a:p>
                      <a:pPr marL="0" marR="0">
                        <a:lnSpc>
                          <a:spcPct val="115000"/>
                        </a:lnSpc>
                        <a:spcBef>
                          <a:spcPts val="0"/>
                        </a:spcBef>
                        <a:spcAft>
                          <a:spcPts val="0"/>
                        </a:spcAft>
                      </a:pPr>
                      <a:r>
                        <a:rPr lang="en-US" sz="1800" b="1" dirty="0">
                          <a:latin typeface="Calibri"/>
                          <a:ea typeface="Calibri"/>
                          <a:cs typeface="Times New Roman"/>
                        </a:rPr>
                        <a:t>5</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a:solidFill>
                            <a:srgbClr val="000000"/>
                          </a:solidFill>
                          <a:latin typeface="Georgia"/>
                          <a:ea typeface="Calibri"/>
                          <a:cs typeface="Times New Roman"/>
                        </a:rPr>
                        <a:t>whose speed is more?</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solidFill>
                            <a:srgbClr val="000000"/>
                          </a:solidFill>
                          <a:latin typeface="Georgia"/>
                          <a:ea typeface="Calibri"/>
                          <a:cs typeface="Times New Roman"/>
                        </a:rPr>
                        <a:t>virus is slower than worm.</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solidFill>
                            <a:srgbClr val="000000"/>
                          </a:solidFill>
                          <a:latin typeface="Georgia"/>
                          <a:ea typeface="Calibri"/>
                          <a:cs typeface="Times New Roman"/>
                        </a:rPr>
                        <a:t>worm is faster than virus. </a:t>
                      </a:r>
                      <a:endParaRPr lang="en-US" sz="1800" dirty="0">
                        <a:latin typeface="Calibri"/>
                        <a:ea typeface="Calibri"/>
                        <a:cs typeface="Times New Roman"/>
                      </a:endParaRPr>
                    </a:p>
                    <a:p>
                      <a:pPr marL="0" marR="0" algn="just">
                        <a:lnSpc>
                          <a:spcPct val="115000"/>
                        </a:lnSpc>
                        <a:spcBef>
                          <a:spcPts val="0"/>
                        </a:spcBef>
                        <a:spcAft>
                          <a:spcPts val="0"/>
                        </a:spcAft>
                      </a:pPr>
                      <a:r>
                        <a:rPr lang="en-US" sz="1800" b="1" dirty="0" err="1">
                          <a:solidFill>
                            <a:srgbClr val="FF0000"/>
                          </a:solidFill>
                          <a:latin typeface="Georgia"/>
                          <a:ea typeface="Calibri"/>
                          <a:cs typeface="Times New Roman"/>
                        </a:rPr>
                        <a:t>E.g.The</a:t>
                      </a:r>
                      <a:r>
                        <a:rPr lang="en-US" sz="1800" b="1" dirty="0">
                          <a:solidFill>
                            <a:srgbClr val="FF0000"/>
                          </a:solidFill>
                          <a:latin typeface="Georgia"/>
                          <a:ea typeface="Calibri"/>
                          <a:cs typeface="Times New Roman"/>
                        </a:rPr>
                        <a:t> code red worm affected 3 lack PCs in just 14 Hrs.</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23164">
                <a:tc>
                  <a:txBody>
                    <a:bodyPr/>
                    <a:lstStyle/>
                    <a:p>
                      <a:pPr marL="0" marR="0">
                        <a:lnSpc>
                          <a:spcPct val="115000"/>
                        </a:lnSpc>
                        <a:spcBef>
                          <a:spcPts val="0"/>
                        </a:spcBef>
                        <a:spcAft>
                          <a:spcPts val="0"/>
                        </a:spcAft>
                      </a:pPr>
                      <a:r>
                        <a:rPr lang="en-US" sz="1800" b="1">
                          <a:latin typeface="Calibri"/>
                          <a:ea typeface="Calibri"/>
                          <a:cs typeface="Times New Roman"/>
                        </a:rPr>
                        <a:t>6</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a:solidFill>
                            <a:srgbClr val="000000"/>
                          </a:solidFill>
                          <a:latin typeface="Georgia"/>
                          <a:ea typeface="Calibri"/>
                          <a:cs typeface="Times New Roman"/>
                        </a:rPr>
                        <a:t>Examples</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Georgia"/>
                          <a:ea typeface="Calibri"/>
                          <a:cs typeface="Times New Roman"/>
                        </a:rPr>
                        <a:t>Brain virus, Lehigh virus, Melissa virus</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Calibri"/>
                          <a:ea typeface="Calibri"/>
                          <a:cs typeface="Times New Roman"/>
                        </a:rPr>
                        <a:t>Morris worm, </a:t>
                      </a:r>
                      <a:r>
                        <a:rPr lang="en-US" sz="1800" dirty="0" err="1">
                          <a:latin typeface="Calibri"/>
                          <a:ea typeface="Calibri"/>
                          <a:cs typeface="Times New Roman"/>
                        </a:rPr>
                        <a:t>CodeRed</a:t>
                      </a:r>
                      <a:r>
                        <a:rPr lang="en-US" sz="1800" dirty="0">
                          <a:latin typeface="Calibri"/>
                          <a:ea typeface="Calibri"/>
                          <a:cs typeface="Times New Roman"/>
                        </a:rPr>
                        <a:t> worm, ILOVEYOU worm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96676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274638"/>
            <a:ext cx="8229600" cy="334962"/>
          </a:xfrm>
        </p:spPr>
        <p:txBody>
          <a:bodyPr>
            <a:normAutofit fontScale="90000"/>
          </a:bodyPr>
          <a:lstStyle/>
          <a:p>
            <a:r>
              <a:rPr lang="en-US" altLang="en-US" sz="2000"/>
              <a:t>Virus and Worms</a:t>
            </a:r>
          </a:p>
        </p:txBody>
      </p:sp>
      <p:sp>
        <p:nvSpPr>
          <p:cNvPr id="43011" name="Content Placeholder 2"/>
          <p:cNvSpPr>
            <a:spLocks noGrp="1"/>
          </p:cNvSpPr>
          <p:nvPr>
            <p:ph idx="1"/>
          </p:nvPr>
        </p:nvSpPr>
        <p:spPr>
          <a:xfrm>
            <a:off x="228600" y="685800"/>
            <a:ext cx="8686800" cy="5943600"/>
          </a:xfrm>
        </p:spPr>
        <p:txBody>
          <a:bodyPr/>
          <a:lstStyle/>
          <a:p>
            <a:r>
              <a:rPr lang="en-US" altLang="en-US" sz="1800" dirty="0"/>
              <a:t>Virus:</a:t>
            </a:r>
          </a:p>
          <a:p>
            <a:pPr lvl="1"/>
            <a:r>
              <a:rPr lang="en-US" altLang="en-US" sz="1800" dirty="0"/>
              <a:t>Computer virus is </a:t>
            </a:r>
          </a:p>
          <a:p>
            <a:pPr lvl="2"/>
            <a:r>
              <a:rPr lang="en-US" altLang="en-US" sz="1800" dirty="0"/>
              <a:t>A program that can "infect" legitimate programs by modifying them to include a possibly "evolved" copy of itself. </a:t>
            </a:r>
          </a:p>
          <a:p>
            <a:pPr lvl="1"/>
            <a:r>
              <a:rPr lang="en-US" altLang="en-US" sz="1800" dirty="0"/>
              <a:t> A computer virus passes from computer to computer in a similar manner as a biological virus passes from person to person. Viruses may also contain malicious instructions that may cause damage or annoyance; </a:t>
            </a:r>
          </a:p>
          <a:p>
            <a:pPr lvl="1"/>
            <a:r>
              <a:rPr lang="en-US" altLang="en-US" sz="1800" dirty="0"/>
              <a:t>Viruses can often spread without any readily visible symptoms. </a:t>
            </a:r>
          </a:p>
          <a:p>
            <a:pPr lvl="1"/>
            <a:r>
              <a:rPr lang="en-US" altLang="en-US" sz="1800" dirty="0"/>
              <a:t>A virus can start on:</a:t>
            </a:r>
          </a:p>
          <a:p>
            <a:pPr lvl="2"/>
            <a:r>
              <a:rPr lang="en-US" altLang="en-US" sz="1800" dirty="0"/>
              <a:t>Event-driven effects (e.g., triggered after a specific number of executions), </a:t>
            </a:r>
          </a:p>
          <a:p>
            <a:pPr lvl="2"/>
            <a:r>
              <a:rPr lang="en-US" altLang="en-US" sz="1800" dirty="0"/>
              <a:t>Time-driven effects (e.g., triggered on a specific date, such as Friday the 13th) or </a:t>
            </a:r>
          </a:p>
          <a:p>
            <a:pPr lvl="2"/>
            <a:r>
              <a:rPr lang="en-US" altLang="en-US" sz="1800" dirty="0"/>
              <a:t>Can occur at random.</a:t>
            </a:r>
          </a:p>
        </p:txBody>
      </p:sp>
    </p:spTree>
    <p:extLst>
      <p:ext uri="{BB962C8B-B14F-4D97-AF65-F5344CB8AC3E}">
        <p14:creationId xmlns:p14="http://schemas.microsoft.com/office/powerpoint/2010/main" val="26618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274638"/>
            <a:ext cx="8229600" cy="334962"/>
          </a:xfrm>
        </p:spPr>
        <p:txBody>
          <a:bodyPr>
            <a:normAutofit fontScale="90000"/>
          </a:bodyPr>
          <a:lstStyle/>
          <a:p>
            <a:r>
              <a:rPr lang="en-US" altLang="en-US" sz="2000"/>
              <a:t>Virus and Worms</a:t>
            </a:r>
          </a:p>
        </p:txBody>
      </p:sp>
      <p:sp>
        <p:nvSpPr>
          <p:cNvPr id="44035" name="Content Placeholder 2"/>
          <p:cNvSpPr>
            <a:spLocks noGrp="1"/>
          </p:cNvSpPr>
          <p:nvPr>
            <p:ph idx="1"/>
          </p:nvPr>
        </p:nvSpPr>
        <p:spPr>
          <a:xfrm>
            <a:off x="228600" y="685800"/>
            <a:ext cx="8686800" cy="5943600"/>
          </a:xfrm>
        </p:spPr>
        <p:txBody>
          <a:bodyPr/>
          <a:lstStyle/>
          <a:p>
            <a:r>
              <a:rPr lang="en-US" altLang="en-US" sz="2200"/>
              <a:t>Viruses can take some typical actions: </a:t>
            </a:r>
          </a:p>
          <a:p>
            <a:pPr lvl="1"/>
            <a:r>
              <a:rPr lang="en-US" altLang="en-US" sz="1800"/>
              <a:t>Display a message to prompt an action which may set of the virus; </a:t>
            </a:r>
          </a:p>
          <a:p>
            <a:pPr lvl="1"/>
            <a:r>
              <a:rPr lang="en-US" altLang="en-US" sz="1800"/>
              <a:t>Delete files inside the system into which viruses enter; </a:t>
            </a:r>
          </a:p>
          <a:p>
            <a:pPr lvl="1"/>
            <a:r>
              <a:rPr lang="en-US" altLang="en-US" sz="1800"/>
              <a:t>Sscramble data on a hard disk; </a:t>
            </a:r>
          </a:p>
          <a:p>
            <a:pPr lvl="1"/>
            <a:r>
              <a:rPr lang="en-US" altLang="en-US" sz="1800"/>
              <a:t>Cause erratic screen behavior; </a:t>
            </a:r>
          </a:p>
          <a:p>
            <a:pPr lvl="1"/>
            <a:r>
              <a:rPr lang="en-US" altLang="en-US" sz="1800"/>
              <a:t>Halt the system (PC); </a:t>
            </a:r>
          </a:p>
          <a:p>
            <a:pPr lvl="1"/>
            <a:r>
              <a:rPr lang="en-US" altLang="en-US" sz="1800"/>
              <a:t>Just replicate themselves to propagate further harm. </a:t>
            </a:r>
          </a:p>
          <a:p>
            <a:r>
              <a:rPr lang="en-US" altLang="en-US" sz="2200"/>
              <a:t>The following figures explain how viruses spread </a:t>
            </a:r>
          </a:p>
          <a:p>
            <a:pPr lvl="1"/>
            <a:r>
              <a:rPr lang="en-US" altLang="en-US" sz="1800"/>
              <a:t>(a) through the Internet, </a:t>
            </a:r>
          </a:p>
          <a:p>
            <a:pPr lvl="1"/>
            <a:r>
              <a:rPr lang="en-US" altLang="en-US" sz="1800"/>
              <a:t>(b) through a stand-alone computer system and </a:t>
            </a:r>
          </a:p>
          <a:p>
            <a:pPr lvl="1"/>
            <a:r>
              <a:rPr lang="en-US" altLang="en-US" sz="1800"/>
              <a:t>(c) through local networks.</a:t>
            </a:r>
          </a:p>
        </p:txBody>
      </p:sp>
    </p:spTree>
    <p:extLst>
      <p:ext uri="{BB962C8B-B14F-4D97-AF65-F5344CB8AC3E}">
        <p14:creationId xmlns:p14="http://schemas.microsoft.com/office/powerpoint/2010/main" val="1460137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763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9034392"/>
      </p:ext>
    </p:extLst>
  </p:cSld>
  <p:clrMapOvr>
    <a:masterClrMapping/>
  </p:clrMapOvr>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1176</TotalTime>
  <Words>4672</Words>
  <Application>Microsoft Office PowerPoint</Application>
  <PresentationFormat>On-screen Show (4:3)</PresentationFormat>
  <Paragraphs>434</Paragraphs>
  <Slides>49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Arial Black</vt:lpstr>
      <vt:lpstr>Calibri</vt:lpstr>
      <vt:lpstr>Georgia</vt:lpstr>
      <vt:lpstr>Times New Roman</vt:lpstr>
      <vt:lpstr>Wingdings</vt:lpstr>
      <vt:lpstr>Composite</vt:lpstr>
      <vt:lpstr>Module 4- Trojans and other Attacks:</vt:lpstr>
      <vt:lpstr>Viruses, Worms and Trojans</vt:lpstr>
      <vt:lpstr>PowerPoint Presentation</vt:lpstr>
      <vt:lpstr>PowerPoint Presentation</vt:lpstr>
      <vt:lpstr>PowerPoint Presentation</vt:lpstr>
      <vt:lpstr>PowerPoint Presentation</vt:lpstr>
      <vt:lpstr>Virus and Worms</vt:lpstr>
      <vt:lpstr>Virus and Worms</vt:lpstr>
      <vt:lpstr>PowerPoint Presentation</vt:lpstr>
      <vt:lpstr>PowerPoint Presentation</vt:lpstr>
      <vt:lpstr>PowerPoint Presentation</vt:lpstr>
      <vt:lpstr>Types of viruses</vt:lpstr>
      <vt:lpstr>PowerPoint Presentation</vt:lpstr>
      <vt:lpstr>PowerPoint Presentation</vt:lpstr>
      <vt:lpstr>PowerPoint Presentation</vt:lpstr>
      <vt:lpstr>World’s worst virus (Elaborate)</vt:lpstr>
      <vt:lpstr>World’s worst worm Elaborate)</vt:lpstr>
      <vt:lpstr>Trojan Horses</vt:lpstr>
      <vt:lpstr>Trojan Horses</vt:lpstr>
      <vt:lpstr>Backdoor</vt:lpstr>
      <vt:lpstr>What a backdoor does?</vt:lpstr>
      <vt:lpstr>What a backdoor does?</vt:lpstr>
      <vt:lpstr>Examples of Backdoor Trojans(Elaborate)</vt:lpstr>
      <vt:lpstr>How to protect from trojans and backdoors</vt:lpstr>
      <vt:lpstr>Steganography</vt:lpstr>
      <vt:lpstr>PowerPoint Presentation</vt:lpstr>
      <vt:lpstr>PowerPoint Presentation</vt:lpstr>
      <vt:lpstr>PowerPoint Presentation</vt:lpstr>
      <vt:lpstr>PowerPoint Presentation</vt:lpstr>
      <vt:lpstr>PowerPoint Presentation</vt:lpstr>
      <vt:lpstr>PowerPoint Presentation</vt:lpstr>
      <vt:lpstr>Steganalysis</vt:lpstr>
      <vt:lpstr>PowerPoint Presentation</vt:lpstr>
      <vt:lpstr>PowerPoint Presentation</vt:lpstr>
      <vt:lpstr>DoS Attacks</vt:lpstr>
      <vt:lpstr>PowerPoint Presentation</vt:lpstr>
      <vt:lpstr>Types or levels of DoS attacks</vt:lpstr>
      <vt:lpstr>Types or levels of DoS attacks</vt:lpstr>
      <vt:lpstr>Types or levels of DoS attacks</vt:lpstr>
      <vt:lpstr>Teardrop attack</vt:lpstr>
      <vt:lpstr>PowerPoint Presentation</vt:lpstr>
      <vt:lpstr>Tools used to launch DoS attacks</vt:lpstr>
      <vt:lpstr>PowerPoint Presentation</vt:lpstr>
      <vt:lpstr>Incidents</vt:lpstr>
      <vt:lpstr>DDoS Attacks</vt:lpstr>
      <vt:lpstr>PowerPoint Presentation</vt:lpstr>
      <vt:lpstr>PowerPoint Presentation</vt:lpstr>
      <vt:lpstr>PowerPoint Presentation</vt:lpstr>
      <vt:lpstr>How to protect from DoS/DDoS attacks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Introduction to Ethical Hacking</dc:title>
  <dc:creator>Windows User</dc:creator>
  <cp:lastModifiedBy>mca22_035</cp:lastModifiedBy>
  <cp:revision>127</cp:revision>
  <dcterms:created xsi:type="dcterms:W3CDTF">2021-08-16T17:25:29Z</dcterms:created>
  <dcterms:modified xsi:type="dcterms:W3CDTF">2023-10-26T04:32:19Z</dcterms:modified>
</cp:coreProperties>
</file>