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7" r:id="rId9"/>
    <p:sldId id="264" r:id="rId10"/>
    <p:sldId id="265" r:id="rId11"/>
    <p:sldId id="267" r:id="rId12"/>
    <p:sldId id="268" r:id="rId13"/>
    <p:sldId id="266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8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759E0-8797-4AA7-A02C-7A2D70C0D344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F14BB-F059-4443-B6D6-ABE83729A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8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2CB5-9F9C-4A2C-A56A-039973C73729}" type="datetime1">
              <a:rPr lang="en-US" smtClean="0"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3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3B9DD-3AF9-44B9-A102-124F069F0E81}" type="datetime1">
              <a:rPr lang="en-US" smtClean="0"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81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A86E-8B01-4A5C-99FF-632B3D669F2F}" type="datetime1">
              <a:rPr lang="en-US" smtClean="0"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54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8020-C492-4559-AF30-1C522D15CEB0}" type="datetime1">
              <a:rPr lang="en-US" smtClean="0"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7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C91A6-8EE6-40E4-A3EF-54962DDB30D8}" type="datetime1">
              <a:rPr lang="en-US" smtClean="0"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5B19-FF67-447C-8B91-3715F5B13A1D}" type="datetime1">
              <a:rPr lang="en-US" smtClean="0"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21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72B7-0065-48CB-B268-4B4FE56F38A2}" type="datetime1">
              <a:rPr lang="en-US" smtClean="0"/>
              <a:t>12/3/2015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02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630B-8592-4B2A-A828-971730F61D24}" type="datetime1">
              <a:rPr lang="en-US" smtClean="0"/>
              <a:t>12/3/2015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005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A4EAF-F9E4-450C-8F60-B29B46B707C5}" type="datetime1">
              <a:rPr lang="en-US" smtClean="0"/>
              <a:t>12/3/2015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5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EE3C-9FCA-4201-88B7-6210098C0530}" type="datetime1">
              <a:rPr lang="en-US" smtClean="0"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AB82-71AC-4838-B908-EEDE0349B57A}" type="datetime1">
              <a:rPr lang="en-US" smtClean="0"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0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7B863-F9AC-4153-AA13-4DAEC3B50BD0}" type="datetime1">
              <a:rPr lang="en-US" smtClean="0"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09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x.org/course/scalable-machine-learning-uc-berkeleyx-cs190-1x" TargetMode="External"/><Relationship Id="rId2" Type="http://schemas.openxmlformats.org/officeDocument/2006/relationships/hyperlink" Target="https://www.edx.org/course/introduction-big-data-apache-spark-uc-berkeleyx-cs100-1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ortonworks.com/hadoop/spark/#tutorials" TargetMode="External"/><Relationship Id="rId5" Type="http://schemas.openxmlformats.org/officeDocument/2006/relationships/hyperlink" Target="http://ampcamp.berkeley.edu/6/#exercises" TargetMode="External"/><Relationship Id="rId4" Type="http://schemas.openxmlformats.org/officeDocument/2006/relationships/hyperlink" Target="https://databricks.com/spark/developer-resource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hortonworks.com/products/hortonworks-sandbox/#install" TargetMode="External"/><Relationship Id="rId2" Type="http://schemas.openxmlformats.org/officeDocument/2006/relationships/hyperlink" Target="https://www.cloudera.com/content/www/en-us/downloads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9854" y="2163648"/>
            <a:ext cx="9908146" cy="1204645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 to Apache Spark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97003"/>
            <a:ext cx="2516746" cy="87898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Vinay Shashank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Dec 2</a:t>
            </a:r>
            <a:r>
              <a:rPr lang="en-US" baseline="30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nd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2015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58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lot of Disk I/O is involved in MapReduce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6851" y="1502666"/>
            <a:ext cx="6745780" cy="451157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9843" y="6527359"/>
            <a:ext cx="7762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https://courses.edx.org/c4x/BerkeleyX/CS100.1x/asset/Week2Lec3.pdf</a:t>
            </a:r>
          </a:p>
        </p:txBody>
      </p:sp>
    </p:spTree>
    <p:extLst>
      <p:ext uri="{BB962C8B-B14F-4D97-AF65-F5344CB8AC3E}">
        <p14:creationId xmlns:p14="http://schemas.microsoft.com/office/powerpoint/2010/main" val="276733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 Motivation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945" y="2209006"/>
            <a:ext cx="7486650" cy="3629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9843" y="6527359"/>
            <a:ext cx="7762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https://courses.edx.org/c4x/BerkeleyX/CS100.1x/asset/Week2Lec3.pdf</a:t>
            </a:r>
          </a:p>
        </p:txBody>
      </p:sp>
    </p:spTree>
    <p:extLst>
      <p:ext uri="{BB962C8B-B14F-4D97-AF65-F5344CB8AC3E}">
        <p14:creationId xmlns:p14="http://schemas.microsoft.com/office/powerpoint/2010/main" val="211582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 Motivation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038" y="2072090"/>
            <a:ext cx="7229475" cy="3228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9843" y="6527359"/>
            <a:ext cx="7762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https://courses.edx.org/c4x/BerkeleyX/CS100.1x/asset/Week2Lec3.pdf</a:t>
            </a:r>
          </a:p>
        </p:txBody>
      </p:sp>
    </p:spTree>
    <p:extLst>
      <p:ext uri="{BB962C8B-B14F-4D97-AF65-F5344CB8AC3E}">
        <p14:creationId xmlns:p14="http://schemas.microsoft.com/office/powerpoint/2010/main" val="181665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Apache Spark Motivation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Leverage the drop in the cost of memory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Install more memory on the machines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Keep more data in-memory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Memory storage offers two significant advantages over disk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Faster read/write time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Avoids serialization and deserialization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5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Resilient Distributed Datasets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RDD is an immutable and partitioned collection of records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primary form of abstraction in Spark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Resilient : If data is lost, it can be recreated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Distributed : Data is stored in memory across the cluster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Track lineage information to recompute lost data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RDDs are computed lazily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01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448"/>
            <a:ext cx="10515600" cy="1095542"/>
          </a:xfrm>
        </p:spPr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Methods of creating RDDs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9105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RDDs are created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by parallelizing existing collection</a:t>
            </a:r>
          </a:p>
          <a:p>
            <a:pPr lvl="1"/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by transforming an existing RDD</a:t>
            </a:r>
          </a:p>
          <a:p>
            <a:pPr lvl="1"/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from files in HDFS or any other storage system</a:t>
            </a:r>
          </a:p>
          <a:p>
            <a:pPr lvl="1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138" y="3432154"/>
            <a:ext cx="4829520" cy="9361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137" y="2236592"/>
            <a:ext cx="4784905" cy="778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137" y="5212707"/>
            <a:ext cx="4802324" cy="48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5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Types of operations on RDDs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Two types of operations can be performed on RDDs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Transformations – Create new RDDs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Actions – Return a value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Transformations are lazily evaluated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Transformed RDD is executed when an action runs on it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RDDs can be persisted in memory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28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Transformations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8794751"/>
              </p:ext>
            </p:extLst>
          </p:nvPr>
        </p:nvGraphicFramePr>
        <p:xfrm>
          <a:off x="838200" y="1825625"/>
          <a:ext cx="105156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459"/>
                <a:gridCol w="79151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Transformation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Description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map( func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Return a new distributed dataset formed by passing each element of the source through a function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func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filter( func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Return a new dataset formed by selecting those elements of the source on which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func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returns true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distinct([ Num of Tasks])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Return a new dataset that contains the distinct elements of the source dataset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flatMap( func )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Similar to map, but each input item can be mapped to 0 or more output items (so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func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 should return a Seq rather than a single item)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Actions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4359716"/>
              </p:ext>
            </p:extLst>
          </p:nvPr>
        </p:nvGraphicFramePr>
        <p:xfrm>
          <a:off x="838200" y="1825625"/>
          <a:ext cx="1051560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431"/>
                <a:gridCol w="75931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Transformation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Description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reduce( func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Aggregate the elements of the dataset using a function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func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 (which takes two arguments and returns one). The function should be commutative and associative so that it can be computed correctly in parallel</a:t>
                      </a:r>
                      <a:endParaRPr lang="en-US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take( n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Return all the elements of the dataset as an array at the driver program. This is usually useful after a filter or other operation that returns a sufficiently small subset of the data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collect()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Return the number of elements in the dataset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count()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Return the number of elements in the dataset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takeOrdered( n , key= func )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Return the first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 elements of the RDD using either their natural order or a custom comparator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6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Key Value RDDs and Transformations	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Spark supports key-value pairs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Each element of a Pair RDD is a pair tuple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2053911"/>
              </p:ext>
            </p:extLst>
          </p:nvPr>
        </p:nvGraphicFramePr>
        <p:xfrm>
          <a:off x="838200" y="3023360"/>
          <a:ext cx="105156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645"/>
                <a:gridCol w="72969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Key Value Transformation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Description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reduceByKey( func, [num</a:t>
                      </a:r>
                      <a:r>
                        <a:rPr lang="en-US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Tasks]</a:t>
                      </a:r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When called on a dataset of (K, V) pairs, returns a dataset of (K, V) pairs where the values for each key are aggregated using the given reduce function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func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, which must be of type (V,V) =&gt; V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sortByKey()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Return a new dataset formed by selecting those elements of the source on which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func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returns true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groupByKey( [numTasks])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When called on a dataset of (K, V) pairs, returns a dataset of (K,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Iterable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&lt;V&gt;) pairs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66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Agenda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Overview &amp; History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Applications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Spark Stack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MapReduce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Motivation for Spark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RDDs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Transformations &amp; Actions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Use Case</a:t>
            </a:r>
          </a:p>
          <a:p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9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Spark Program Lifecycle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Create RDDs from external data or parallelize a collection in your driver program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Lazily transform them into new RDDs by applying transformations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cache() some RDDs for reuse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Perform actions to execute parallel computation and produce results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8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for practice!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45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How to learn Spark?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Two great MOOCs available on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edX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Introduction to Big Data with Apache Spark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Scalable Machine Learning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– Advanced course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Spark Developer Resources on Databricks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AMP Lab workshop videos and exercises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Spark tutorials on Hortonworks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8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How to install Spark?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Virtual Machine Images with Spark pre-installed can be downloaded from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Cloudera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or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Hortonworks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These images are very big in size around 7-10 GB in size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Alternative to that is the image available in the MOOCs mentioned in the previous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8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896" y="2379417"/>
            <a:ext cx="10515600" cy="14584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Happy Learning!</a:t>
            </a:r>
            <a:endParaRPr lang="en-US" sz="6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03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What is Apache Spark?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937008"/>
            <a:ext cx="10290782" cy="4875916"/>
          </a:xfrm>
        </p:spPr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Apache </a:t>
            </a:r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Spark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is a fast and general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purpose computational engine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for large-scale data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processing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Written in Scala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Functional Programming language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Key Concepts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Avoid data bottlenecks by distributing the data when it is stored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Bring the processing to the data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 stored in memory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10-100x faster than MapReduce on disk/memory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Powerful Scala, Python, Java and R APIs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4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Brief History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Originally developed in 2009 in AMP Lab in UC Berkeley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Open sourced in 2010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Became a Top-Level Apache project in 2014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Has in excess of 750 active contributors as of 2015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Most active open source project in big data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Won the Daytona Graysort contest in 2014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Sorted 100TB of data in 23 mins making it the fastest open source computational engine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Databricks – company founded by the creators of Apache Spark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7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Industries Using Spark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081" y="1690688"/>
            <a:ext cx="9782865" cy="4455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7882" y="6432327"/>
            <a:ext cx="9028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http://www.slideshare.net/databricks/spark-summit-eu-2015-matei-zaharia-keynote</a:t>
            </a:r>
          </a:p>
        </p:txBody>
      </p:sp>
    </p:spTree>
    <p:extLst>
      <p:ext uri="{BB962C8B-B14F-4D97-AF65-F5344CB8AC3E}">
        <p14:creationId xmlns:p14="http://schemas.microsoft.com/office/powerpoint/2010/main" val="110509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Top Applications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8948" y="1784384"/>
            <a:ext cx="7829550" cy="38671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7882" y="6432327"/>
            <a:ext cx="9028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http://www.slideshare.net/databricks/spark-summit-eu-2015-matei-zaharia-keynote</a:t>
            </a:r>
          </a:p>
        </p:txBody>
      </p:sp>
    </p:spTree>
    <p:extLst>
      <p:ext uri="{BB962C8B-B14F-4D97-AF65-F5344CB8AC3E}">
        <p14:creationId xmlns:p14="http://schemas.microsoft.com/office/powerpoint/2010/main" val="31955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Stack</a:t>
            </a:r>
            <a:endParaRPr lang="en-US" dirty="0"/>
          </a:p>
        </p:txBody>
      </p:sp>
      <p:pic>
        <p:nvPicPr>
          <p:cNvPr id="1026" name="Picture 2" descr="http://spark.apache.org/images/spark-stack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72" y="1859972"/>
            <a:ext cx="5410813" cy="254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908" y="1664043"/>
            <a:ext cx="5046438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1672" y="4997003"/>
            <a:ext cx="6336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General purpose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Independent of the storage layer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0061" y="6352143"/>
            <a:ext cx="17364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http://spark.apache.org/</a:t>
            </a:r>
          </a:p>
        </p:txBody>
      </p:sp>
    </p:spTree>
    <p:extLst>
      <p:ext uri="{BB962C8B-B14F-4D97-AF65-F5344CB8AC3E}">
        <p14:creationId xmlns:p14="http://schemas.microsoft.com/office/powerpoint/2010/main" val="178808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is fast!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2070681"/>
            <a:ext cx="6029325" cy="3257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5307" y="6356350"/>
            <a:ext cx="7018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https://courses.edx.org/c4x/BerkeleyX/CS100.1x/asset/Week2Lec3.pdf</a:t>
            </a:r>
          </a:p>
        </p:txBody>
      </p:sp>
    </p:spTree>
    <p:extLst>
      <p:ext uri="{BB962C8B-B14F-4D97-AF65-F5344CB8AC3E}">
        <p14:creationId xmlns:p14="http://schemas.microsoft.com/office/powerpoint/2010/main" val="257260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11393"/>
            <a:ext cx="10515600" cy="1325563"/>
          </a:xfrm>
        </p:spPr>
        <p:txBody>
          <a:bodyPr/>
          <a:lstStyle/>
          <a:p>
            <a:r>
              <a:rPr lang="en-US" dirty="0" smtClean="0"/>
              <a:t>Map Reduce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500" y="859878"/>
            <a:ext cx="8168291" cy="569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02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4584</TotalTime>
  <Words>754</Words>
  <Application>Microsoft Office PowerPoint</Application>
  <PresentationFormat>Widescreen</PresentationFormat>
  <Paragraphs>156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Segoe UI Light</vt:lpstr>
      <vt:lpstr>Office Theme</vt:lpstr>
      <vt:lpstr>Introduction to Apache Spark</vt:lpstr>
      <vt:lpstr>Agenda</vt:lpstr>
      <vt:lpstr>What is Apache Spark?</vt:lpstr>
      <vt:lpstr>Brief History</vt:lpstr>
      <vt:lpstr>Industries Using Spark</vt:lpstr>
      <vt:lpstr>Top Applications</vt:lpstr>
      <vt:lpstr>Spark Stack</vt:lpstr>
      <vt:lpstr>Spark is fast!</vt:lpstr>
      <vt:lpstr>Map Reduce</vt:lpstr>
      <vt:lpstr>A lot of Disk I/O is involved in MapReduce</vt:lpstr>
      <vt:lpstr>Apache Spark Motivation</vt:lpstr>
      <vt:lpstr>Apache Spark Motivation</vt:lpstr>
      <vt:lpstr>Apache Spark Motivation</vt:lpstr>
      <vt:lpstr>Resilient Distributed Datasets</vt:lpstr>
      <vt:lpstr>Methods of creating RDDs</vt:lpstr>
      <vt:lpstr>Types of operations on RDDs</vt:lpstr>
      <vt:lpstr>Transformations</vt:lpstr>
      <vt:lpstr>Actions</vt:lpstr>
      <vt:lpstr>Key Value RDDs and Transformations </vt:lpstr>
      <vt:lpstr>Spark Program Lifecycle</vt:lpstr>
      <vt:lpstr>Time for practice!</vt:lpstr>
      <vt:lpstr>How to learn Spark?</vt:lpstr>
      <vt:lpstr>How to install Spark?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Shashank V</dc:creator>
  <cp:lastModifiedBy>Vinay Shashank V</cp:lastModifiedBy>
  <cp:revision>53</cp:revision>
  <dcterms:created xsi:type="dcterms:W3CDTF">2015-11-26T22:18:25Z</dcterms:created>
  <dcterms:modified xsi:type="dcterms:W3CDTF">2015-12-03T19:28:14Z</dcterms:modified>
</cp:coreProperties>
</file>