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71" r:id="rId3"/>
    <p:sldId id="258" r:id="rId4"/>
    <p:sldId id="272" r:id="rId5"/>
    <p:sldId id="275"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6" r:id="rId19"/>
    <p:sldId id="277" r:id="rId20"/>
    <p:sldId id="274"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104" d="100"/>
          <a:sy n="104" d="100"/>
        </p:scale>
        <p:origin x="138" y="354"/>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18-10-2021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27119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14060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723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20565" y="650339"/>
            <a:ext cx="11150867"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2030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2A3990"/>
                </a:solidFill>
                <a:latin typeface="RobotoRegular"/>
                <a:cs typeface="RobotoRegular"/>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4631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66111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8989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3638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58007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23364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2828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34984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53227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18-10-2021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Investment Case Study</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a:t>1</a:t>
            </a:r>
            <a:endParaRPr lang="en-IN" dirty="0"/>
          </a:p>
        </p:txBody>
      </p:sp>
      <p:pic>
        <p:nvPicPr>
          <p:cNvPr id="7" name="Picture 6">
            <a:extLst>
              <a:ext uri="{FF2B5EF4-FFF2-40B4-BE49-F238E27FC236}">
                <a16:creationId xmlns:a16="http://schemas.microsoft.com/office/drawing/2014/main" id="{685A7EB7-A1B9-484E-A742-05E9B2605BBA}"/>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a:extLst>
              <a:ext uri="{FF2B5EF4-FFF2-40B4-BE49-F238E27FC236}">
                <a16:creationId xmlns:a16="http://schemas.microsoft.com/office/drawing/2014/main" id="{FA0E9946-12CB-479C-9A24-0D1F5D9F2F21}"/>
              </a:ext>
            </a:extLst>
          </p:cNvPr>
          <p:cNvPicPr>
            <a:picLocks noChangeAspect="1"/>
          </p:cNvPicPr>
          <p:nvPr userDrawn="1"/>
        </p:nvPicPr>
        <p:blipFill>
          <a:blip r:embed="rId16">
            <a:extLst>
              <a:ext uri="{BEBA8EAE-BF5A-486C-A8C5-ECC9F3942E4B}">
                <a14:imgProps xmlns:a14="http://schemas.microsoft.com/office/drawing/2010/main">
                  <a14:imgLayer r:embed="rId17">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9548886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Case Study</a:t>
            </a:r>
            <a:br>
              <a:rPr lang="en-IN" sz="2800" dirty="0"/>
            </a:br>
            <a:br>
              <a:rPr lang="en-IN" sz="2800" dirty="0"/>
            </a:br>
            <a:r>
              <a:rPr lang="en-IN" sz="2800" dirty="0"/>
              <a:t>Submission</a:t>
            </a:r>
          </a:p>
        </p:txBody>
      </p:sp>
      <p:sp>
        <p:nvSpPr>
          <p:cNvPr id="3" name="Subtitle 2"/>
          <p:cNvSpPr>
            <a:spLocks noGrp="1"/>
          </p:cNvSpPr>
          <p:nvPr>
            <p:ph type="subTitle" idx="1"/>
          </p:nvPr>
        </p:nvSpPr>
        <p:spPr>
          <a:xfrm>
            <a:off x="388442" y="4793845"/>
            <a:ext cx="2521013" cy="1531917"/>
          </a:xfrm>
        </p:spPr>
        <p:txBody>
          <a:bodyPr>
            <a:normAutofit/>
          </a:bodyPr>
          <a:lstStyle/>
          <a:p>
            <a:pPr marL="12700" algn="l">
              <a:lnSpc>
                <a:spcPct val="100000"/>
              </a:lnSpc>
              <a:spcBef>
                <a:spcPts val="100"/>
              </a:spcBef>
            </a:pPr>
            <a:r>
              <a:rPr lang="en-US" sz="1800" spc="-5">
                <a:latin typeface="RobotoRegular"/>
                <a:cs typeface="RobotoRegular"/>
              </a:rPr>
              <a:t>Group</a:t>
            </a:r>
            <a:r>
              <a:rPr lang="en-US" sz="1800">
                <a:latin typeface="RobotoRegular"/>
                <a:cs typeface="RobotoRegular"/>
              </a:rPr>
              <a:t> </a:t>
            </a:r>
            <a:r>
              <a:rPr lang="en-US" sz="1800" spc="-5">
                <a:latin typeface="RobotoRegular"/>
                <a:cs typeface="RobotoRegular"/>
              </a:rPr>
              <a:t>Members:</a:t>
            </a:r>
          </a:p>
          <a:p>
            <a:pPr marL="355600" indent="-342900" algn="l">
              <a:lnSpc>
                <a:spcPct val="100000"/>
              </a:lnSpc>
              <a:spcBef>
                <a:spcPts val="100"/>
              </a:spcBef>
              <a:buAutoNum type="arabicPeriod"/>
            </a:pPr>
            <a:r>
              <a:rPr lang="en-US" sz="1800" spc="-5">
                <a:latin typeface="RobotoRegular"/>
                <a:cs typeface="RobotoRegular"/>
              </a:rPr>
              <a:t>Vinay Shivaram</a:t>
            </a:r>
          </a:p>
          <a:p>
            <a:pPr marL="355600" indent="-342900" algn="l">
              <a:lnSpc>
                <a:spcPct val="100000"/>
              </a:lnSpc>
              <a:spcBef>
                <a:spcPts val="100"/>
              </a:spcBef>
              <a:buAutoNum type="arabicPeriod"/>
            </a:pPr>
            <a:r>
              <a:rPr lang="en-US" sz="1800" spc="-5">
                <a:latin typeface="RobotoRegular"/>
                <a:cs typeface="RobotoRegular"/>
              </a:rPr>
              <a:t>Rajashekar E </a:t>
            </a:r>
            <a:endParaRPr lang="en-US" sz="1800" spc="-5" dirty="0">
              <a:latin typeface="RobotoRegular"/>
              <a:cs typeface="RobotoRegular"/>
            </a:endParaRP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9162" y="761453"/>
            <a:ext cx="8110220" cy="509541"/>
          </a:xfrm>
          <a:prstGeom prst="rect">
            <a:avLst/>
          </a:prstGeom>
        </p:spPr>
        <p:txBody>
          <a:bodyPr vert="horz" wrap="square" lIns="0" tIns="16933" rIns="0" bIns="0" rtlCol="0">
            <a:spAutoFit/>
          </a:bodyPr>
          <a:lstStyle/>
          <a:p>
            <a:pPr marL="16933" algn="ctr" defTabSz="914400">
              <a:spcBef>
                <a:spcPts val="133"/>
              </a:spcBef>
            </a:pPr>
            <a:r>
              <a:rPr sz="3200" spc="-7" dirty="0">
                <a:solidFill>
                  <a:srgbClr val="2A3990"/>
                </a:solidFill>
                <a:latin typeface="RobotoRegular"/>
                <a:cs typeface="+mj-cs"/>
              </a:rPr>
              <a:t>Analysis - Defaults by Loan Purpose</a:t>
            </a:r>
          </a:p>
        </p:txBody>
      </p:sp>
      <p:sp>
        <p:nvSpPr>
          <p:cNvPr id="3" name="object 3"/>
          <p:cNvSpPr/>
          <p:nvPr/>
        </p:nvSpPr>
        <p:spPr>
          <a:xfrm>
            <a:off x="503937" y="2661919"/>
            <a:ext cx="8262111" cy="3970528"/>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p:nvPr/>
        </p:nvSpPr>
        <p:spPr>
          <a:xfrm>
            <a:off x="658032" y="1712977"/>
            <a:ext cx="7227147" cy="574516"/>
          </a:xfrm>
          <a:prstGeom prst="rect">
            <a:avLst/>
          </a:prstGeom>
        </p:spPr>
        <p:txBody>
          <a:bodyPr vert="horz" wrap="square" lIns="0" tIns="35560" rIns="0" bIns="0" rtlCol="0">
            <a:spAutoFit/>
          </a:bodyPr>
          <a:lstStyle/>
          <a:p>
            <a:pPr marL="16933" marR="6773">
              <a:lnSpc>
                <a:spcPts val="2147"/>
              </a:lnSpc>
              <a:spcBef>
                <a:spcPts val="280"/>
              </a:spcBef>
            </a:pPr>
            <a:r>
              <a:rPr sz="1867" spc="-7" dirty="0">
                <a:latin typeface="Arial"/>
                <a:cs typeface="Arial"/>
              </a:rPr>
              <a:t>More than </a:t>
            </a:r>
            <a:r>
              <a:rPr sz="1867" dirty="0">
                <a:latin typeface="Arial"/>
                <a:cs typeface="Arial"/>
              </a:rPr>
              <a:t>a </a:t>
            </a:r>
            <a:r>
              <a:rPr sz="1867" spc="-7" dirty="0">
                <a:latin typeface="Arial"/>
                <a:cs typeface="Arial"/>
              </a:rPr>
              <a:t>quarter of loans taken for the purpose of running </a:t>
            </a:r>
            <a:r>
              <a:rPr sz="1867" dirty="0">
                <a:latin typeface="Arial"/>
                <a:cs typeface="Arial"/>
              </a:rPr>
              <a:t>a </a:t>
            </a:r>
            <a:r>
              <a:rPr sz="1867" spc="-7" dirty="0">
                <a:latin typeface="Arial"/>
                <a:cs typeface="Arial"/>
              </a:rPr>
              <a:t>small  business see</a:t>
            </a:r>
            <a:r>
              <a:rPr sz="1867" spc="-13" dirty="0">
                <a:latin typeface="Arial"/>
                <a:cs typeface="Arial"/>
              </a:rPr>
              <a:t> </a:t>
            </a:r>
            <a:r>
              <a:rPr sz="1867" spc="-7" dirty="0">
                <a:latin typeface="Arial"/>
                <a:cs typeface="Arial"/>
              </a:rPr>
              <a:t>defaults.</a:t>
            </a:r>
            <a:endParaRPr sz="1867">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0132" y="633306"/>
            <a:ext cx="8945141" cy="509541"/>
          </a:xfrm>
          <a:prstGeom prst="rect">
            <a:avLst/>
          </a:prstGeom>
        </p:spPr>
        <p:txBody>
          <a:bodyPr vert="horz" wrap="square" lIns="0" tIns="16933" rIns="0" bIns="0" rtlCol="0">
            <a:spAutoFit/>
          </a:bodyPr>
          <a:lstStyle/>
          <a:p>
            <a:pPr marL="16933" algn="ctr">
              <a:spcBef>
                <a:spcPts val="133"/>
              </a:spcBef>
            </a:pPr>
            <a:r>
              <a:rPr sz="3200" spc="-7" dirty="0">
                <a:solidFill>
                  <a:srgbClr val="2A3990"/>
                </a:solidFill>
                <a:latin typeface="RobotoRegular"/>
                <a:cs typeface="+mj-cs"/>
              </a:rPr>
              <a:t>Analysis - Defaults by Borrower’s Income</a:t>
            </a:r>
          </a:p>
        </p:txBody>
      </p:sp>
      <p:sp>
        <p:nvSpPr>
          <p:cNvPr id="3" name="object 3"/>
          <p:cNvSpPr/>
          <p:nvPr/>
        </p:nvSpPr>
        <p:spPr>
          <a:xfrm>
            <a:off x="495622" y="2431506"/>
            <a:ext cx="10643431" cy="3991276"/>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p:nvPr/>
        </p:nvSpPr>
        <p:spPr>
          <a:xfrm>
            <a:off x="1030132" y="1559898"/>
            <a:ext cx="10108921" cy="745503"/>
          </a:xfrm>
          <a:prstGeom prst="rect">
            <a:avLst/>
          </a:prstGeom>
        </p:spPr>
        <p:txBody>
          <a:bodyPr vert="horz" wrap="square" lIns="0" tIns="27093" rIns="0" bIns="0" rtlCol="0">
            <a:spAutoFit/>
          </a:bodyPr>
          <a:lstStyle/>
          <a:p>
            <a:pPr marL="16933" marR="6773">
              <a:lnSpc>
                <a:spcPts val="1893"/>
              </a:lnSpc>
              <a:spcBef>
                <a:spcPts val="213"/>
              </a:spcBef>
            </a:pPr>
            <a:r>
              <a:rPr sz="1600" spc="-7" dirty="0">
                <a:latin typeface="Arial"/>
                <a:cs typeface="Arial"/>
              </a:rPr>
              <a:t>Borrowers having annual income less than 20000 default on their loans at much higher rates.  Loan default decreases with higher annual</a:t>
            </a:r>
            <a:r>
              <a:rPr sz="1600" spc="20" dirty="0">
                <a:latin typeface="Arial"/>
                <a:cs typeface="Arial"/>
              </a:rPr>
              <a:t> </a:t>
            </a:r>
            <a:r>
              <a:rPr sz="1600" spc="-7" dirty="0">
                <a:latin typeface="Arial"/>
                <a:cs typeface="Arial"/>
              </a:rPr>
              <a:t>income.</a:t>
            </a:r>
            <a:endParaRPr sz="1600" dirty="0">
              <a:latin typeface="Arial"/>
              <a:cs typeface="Arial"/>
            </a:endParaRPr>
          </a:p>
          <a:p>
            <a:pPr marL="16933">
              <a:lnSpc>
                <a:spcPts val="1793"/>
              </a:lnSpc>
            </a:pPr>
            <a:r>
              <a:rPr sz="1600" spc="-7" dirty="0">
                <a:latin typeface="Arial"/>
                <a:cs typeface="Arial"/>
              </a:rPr>
              <a:t>As we will see on next slide </a:t>
            </a:r>
            <a:r>
              <a:rPr sz="1600" dirty="0">
                <a:latin typeface="Arial"/>
                <a:cs typeface="Arial"/>
              </a:rPr>
              <a:t>– </a:t>
            </a:r>
            <a:r>
              <a:rPr sz="1600" spc="-7" dirty="0">
                <a:latin typeface="Arial"/>
                <a:cs typeface="Arial"/>
              </a:rPr>
              <a:t>the ratio of amount </a:t>
            </a:r>
            <a:r>
              <a:rPr sz="1600" dirty="0">
                <a:latin typeface="Arial"/>
                <a:cs typeface="Arial"/>
              </a:rPr>
              <a:t>to </a:t>
            </a:r>
            <a:r>
              <a:rPr sz="1600" spc="-7" dirty="0">
                <a:latin typeface="Arial"/>
                <a:cs typeface="Arial"/>
              </a:rPr>
              <a:t>income is more</a:t>
            </a:r>
            <a:r>
              <a:rPr sz="1600" spc="53" dirty="0">
                <a:latin typeface="Arial"/>
                <a:cs typeface="Arial"/>
              </a:rPr>
              <a:t> </a:t>
            </a:r>
            <a:r>
              <a:rPr sz="1600" spc="-7" dirty="0">
                <a:latin typeface="Arial"/>
                <a:cs typeface="Arial"/>
              </a:rPr>
              <a:t>important.</a:t>
            </a:r>
            <a:endParaRPr sz="16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8347" y="820533"/>
            <a:ext cx="9030489" cy="509541"/>
          </a:xfrm>
          <a:prstGeom prst="rect">
            <a:avLst/>
          </a:prstGeom>
        </p:spPr>
        <p:txBody>
          <a:bodyPr vert="horz" wrap="square" lIns="0" tIns="16933" rIns="0" bIns="0" rtlCol="0" anchor="ctr">
            <a:spAutoFit/>
          </a:bodyPr>
          <a:lstStyle/>
          <a:p>
            <a:pPr marL="16933" algn="ctr">
              <a:lnSpc>
                <a:spcPct val="100000"/>
              </a:lnSpc>
              <a:spcBef>
                <a:spcPts val="133"/>
              </a:spcBef>
            </a:pPr>
            <a:r>
              <a:rPr sz="3200" spc="-7" dirty="0">
                <a:solidFill>
                  <a:srgbClr val="2A3990"/>
                </a:solidFill>
                <a:latin typeface="RobotoRegular"/>
                <a:ea typeface="+mn-ea"/>
              </a:rPr>
              <a:t>Analysis - Defaults by ratio of amount to income</a:t>
            </a:r>
          </a:p>
        </p:txBody>
      </p:sp>
      <p:sp>
        <p:nvSpPr>
          <p:cNvPr id="3" name="object 3"/>
          <p:cNvSpPr/>
          <p:nvPr/>
        </p:nvSpPr>
        <p:spPr>
          <a:xfrm>
            <a:off x="430784" y="1617471"/>
            <a:ext cx="6303264" cy="4474464"/>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p:nvPr/>
        </p:nvSpPr>
        <p:spPr>
          <a:xfrm>
            <a:off x="7276795" y="2342896"/>
            <a:ext cx="3754120" cy="998457"/>
          </a:xfrm>
          <a:prstGeom prst="rect">
            <a:avLst/>
          </a:prstGeom>
        </p:spPr>
        <p:txBody>
          <a:bodyPr vert="horz" wrap="square" lIns="0" tIns="27093" rIns="0" bIns="0" rtlCol="0">
            <a:spAutoFit/>
          </a:bodyPr>
          <a:lstStyle/>
          <a:p>
            <a:pPr marL="16933" marR="6773" algn="just">
              <a:lnSpc>
                <a:spcPct val="116399"/>
              </a:lnSpc>
              <a:spcBef>
                <a:spcPts val="213"/>
              </a:spcBef>
            </a:pPr>
            <a:r>
              <a:rPr sz="1867" dirty="0">
                <a:latin typeface="Arial"/>
                <a:cs typeface="Arial"/>
              </a:rPr>
              <a:t>As </a:t>
            </a:r>
            <a:r>
              <a:rPr sz="1867" spc="-7" dirty="0">
                <a:latin typeface="Arial"/>
                <a:cs typeface="Arial"/>
              </a:rPr>
              <a:t>long as loan amount </a:t>
            </a:r>
            <a:r>
              <a:rPr sz="1867" dirty="0">
                <a:latin typeface="Arial"/>
                <a:cs typeface="Arial"/>
              </a:rPr>
              <a:t>is </a:t>
            </a:r>
            <a:r>
              <a:rPr sz="1867" spc="-7" dirty="0">
                <a:latin typeface="Arial"/>
                <a:cs typeface="Arial"/>
              </a:rPr>
              <a:t>less</a:t>
            </a:r>
            <a:r>
              <a:rPr sz="1867" spc="-87" dirty="0">
                <a:latin typeface="Arial"/>
                <a:cs typeface="Arial"/>
              </a:rPr>
              <a:t> </a:t>
            </a:r>
            <a:r>
              <a:rPr sz="1867" spc="-7" dirty="0">
                <a:latin typeface="Arial"/>
                <a:cs typeface="Arial"/>
              </a:rPr>
              <a:t>than  20% of annual income, defaults are  low.</a:t>
            </a:r>
            <a:endParaRPr sz="1867">
              <a:latin typeface="Arial"/>
              <a:cs typeface="Arial"/>
            </a:endParaRPr>
          </a:p>
        </p:txBody>
      </p:sp>
      <p:sp>
        <p:nvSpPr>
          <p:cNvPr id="5" name="object 5"/>
          <p:cNvSpPr txBox="1"/>
          <p:nvPr/>
        </p:nvSpPr>
        <p:spPr>
          <a:xfrm>
            <a:off x="7293728" y="4145873"/>
            <a:ext cx="3401907" cy="256480"/>
          </a:xfrm>
          <a:prstGeom prst="rect">
            <a:avLst/>
          </a:prstGeom>
          <a:solidFill>
            <a:srgbClr val="FCF8E3"/>
          </a:solidFill>
        </p:spPr>
        <p:txBody>
          <a:bodyPr vert="horz" wrap="square" lIns="0" tIns="0" rIns="0" bIns="0" rtlCol="0">
            <a:spAutoFit/>
          </a:bodyPr>
          <a:lstStyle/>
          <a:p>
            <a:pPr>
              <a:lnSpc>
                <a:spcPts val="1967"/>
              </a:lnSpc>
            </a:pPr>
            <a:r>
              <a:rPr sz="1867" spc="-7" dirty="0">
                <a:latin typeface="Arial"/>
                <a:cs typeface="Arial"/>
              </a:rPr>
              <a:t>Loan amounts of 30% of</a:t>
            </a:r>
            <a:r>
              <a:rPr sz="1867" spc="-80" dirty="0">
                <a:latin typeface="Arial"/>
                <a:cs typeface="Arial"/>
              </a:rPr>
              <a:t> </a:t>
            </a:r>
            <a:r>
              <a:rPr sz="1867" spc="-7" dirty="0">
                <a:latin typeface="Arial"/>
                <a:cs typeface="Arial"/>
              </a:rPr>
              <a:t>annual</a:t>
            </a:r>
            <a:endParaRPr sz="1867">
              <a:latin typeface="Arial"/>
              <a:cs typeface="Arial"/>
            </a:endParaRPr>
          </a:p>
        </p:txBody>
      </p:sp>
      <p:sp>
        <p:nvSpPr>
          <p:cNvPr id="6" name="object 6"/>
          <p:cNvSpPr txBox="1"/>
          <p:nvPr/>
        </p:nvSpPr>
        <p:spPr>
          <a:xfrm>
            <a:off x="7293728" y="4467606"/>
            <a:ext cx="3715173" cy="256480"/>
          </a:xfrm>
          <a:prstGeom prst="rect">
            <a:avLst/>
          </a:prstGeom>
          <a:solidFill>
            <a:srgbClr val="FCF8E3"/>
          </a:solidFill>
        </p:spPr>
        <p:txBody>
          <a:bodyPr vert="horz" wrap="square" lIns="0" tIns="0" rIns="0" bIns="0" rtlCol="0">
            <a:spAutoFit/>
          </a:bodyPr>
          <a:lstStyle/>
          <a:p>
            <a:pPr>
              <a:lnSpc>
                <a:spcPts val="1960"/>
              </a:lnSpc>
            </a:pPr>
            <a:r>
              <a:rPr sz="1867" spc="-7" dirty="0">
                <a:latin typeface="Arial"/>
                <a:cs typeface="Arial"/>
              </a:rPr>
              <a:t>income or higher see </a:t>
            </a:r>
            <a:r>
              <a:rPr sz="1867" dirty="0">
                <a:latin typeface="Arial"/>
                <a:cs typeface="Arial"/>
              </a:rPr>
              <a:t>a </a:t>
            </a:r>
            <a:r>
              <a:rPr sz="1867" spc="-7" dirty="0">
                <a:latin typeface="Arial"/>
                <a:cs typeface="Arial"/>
              </a:rPr>
              <a:t>high rate</a:t>
            </a:r>
            <a:r>
              <a:rPr sz="1867" spc="-73" dirty="0">
                <a:latin typeface="Arial"/>
                <a:cs typeface="Arial"/>
              </a:rPr>
              <a:t> </a:t>
            </a:r>
            <a:r>
              <a:rPr sz="1867" spc="-7" dirty="0">
                <a:latin typeface="Arial"/>
                <a:cs typeface="Arial"/>
              </a:rPr>
              <a:t>of</a:t>
            </a:r>
            <a:endParaRPr sz="1867">
              <a:latin typeface="Arial"/>
              <a:cs typeface="Arial"/>
            </a:endParaRPr>
          </a:p>
        </p:txBody>
      </p:sp>
      <p:sp>
        <p:nvSpPr>
          <p:cNvPr id="7" name="object 7"/>
          <p:cNvSpPr txBox="1"/>
          <p:nvPr/>
        </p:nvSpPr>
        <p:spPr>
          <a:xfrm>
            <a:off x="7293729" y="4789339"/>
            <a:ext cx="791633" cy="256480"/>
          </a:xfrm>
          <a:prstGeom prst="rect">
            <a:avLst/>
          </a:prstGeom>
          <a:solidFill>
            <a:srgbClr val="FCF8E3"/>
          </a:solidFill>
        </p:spPr>
        <p:txBody>
          <a:bodyPr vert="horz" wrap="square" lIns="0" tIns="0" rIns="0" bIns="0" rtlCol="0">
            <a:spAutoFit/>
          </a:bodyPr>
          <a:lstStyle/>
          <a:p>
            <a:pPr>
              <a:lnSpc>
                <a:spcPts val="1960"/>
              </a:lnSpc>
            </a:pPr>
            <a:r>
              <a:rPr sz="1867" spc="-7" dirty="0">
                <a:latin typeface="Arial"/>
                <a:cs typeface="Arial"/>
              </a:rPr>
              <a:t>defau</a:t>
            </a:r>
            <a:r>
              <a:rPr sz="1867" dirty="0">
                <a:latin typeface="Arial"/>
                <a:cs typeface="Arial"/>
              </a:rPr>
              <a:t>l</a:t>
            </a:r>
            <a:r>
              <a:rPr sz="1867" spc="-7" dirty="0">
                <a:latin typeface="Arial"/>
                <a:cs typeface="Arial"/>
              </a:rPr>
              <a:t>t</a:t>
            </a:r>
            <a:r>
              <a:rPr sz="1867" dirty="0">
                <a:latin typeface="Arial"/>
                <a:cs typeface="Arial"/>
              </a:rPr>
              <a:t>.</a:t>
            </a:r>
            <a:endParaRPr sz="1867">
              <a:latin typeface="Arial"/>
              <a:cs typeface="Arial"/>
            </a:endParaRPr>
          </a:p>
        </p:txBody>
      </p:sp>
      <p:sp>
        <p:nvSpPr>
          <p:cNvPr id="8" name="object 8"/>
          <p:cNvSpPr txBox="1"/>
          <p:nvPr/>
        </p:nvSpPr>
        <p:spPr>
          <a:xfrm>
            <a:off x="1059001" y="6270752"/>
            <a:ext cx="4406900" cy="242866"/>
          </a:xfrm>
          <a:prstGeom prst="rect">
            <a:avLst/>
          </a:prstGeom>
        </p:spPr>
        <p:txBody>
          <a:bodyPr vert="horz" wrap="square" lIns="0" tIns="16933" rIns="0" bIns="0" rtlCol="0">
            <a:spAutoFit/>
          </a:bodyPr>
          <a:lstStyle/>
          <a:p>
            <a:pPr marL="16933">
              <a:spcBef>
                <a:spcPts val="133"/>
              </a:spcBef>
            </a:pPr>
            <a:r>
              <a:rPr sz="1467" dirty="0">
                <a:latin typeface="Arial"/>
                <a:cs typeface="Arial"/>
              </a:rPr>
              <a:t>X-axis is </a:t>
            </a:r>
            <a:r>
              <a:rPr sz="1467" spc="-7" dirty="0">
                <a:latin typeface="Arial"/>
                <a:cs typeface="Arial"/>
              </a:rPr>
              <a:t>the </a:t>
            </a:r>
            <a:r>
              <a:rPr sz="1467" dirty="0">
                <a:latin typeface="Arial"/>
                <a:cs typeface="Arial"/>
              </a:rPr>
              <a:t>% of loan </a:t>
            </a:r>
            <a:r>
              <a:rPr sz="1467" spc="-7" dirty="0">
                <a:latin typeface="Arial"/>
                <a:cs typeface="Arial"/>
              </a:rPr>
              <a:t>amount versus </a:t>
            </a:r>
            <a:r>
              <a:rPr sz="1467" dirty="0">
                <a:latin typeface="Arial"/>
                <a:cs typeface="Arial"/>
              </a:rPr>
              <a:t>annual</a:t>
            </a:r>
            <a:r>
              <a:rPr sz="1467" spc="-133" dirty="0">
                <a:latin typeface="Arial"/>
                <a:cs typeface="Arial"/>
              </a:rPr>
              <a:t> </a:t>
            </a:r>
            <a:r>
              <a:rPr sz="1467" dirty="0">
                <a:latin typeface="Arial"/>
                <a:cs typeface="Arial"/>
              </a:rPr>
              <a:t>income</a:t>
            </a:r>
            <a:endParaRPr sz="1467">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48930" y="807593"/>
            <a:ext cx="3505495" cy="1066530"/>
          </a:xfrm>
          <a:prstGeom prst="rect">
            <a:avLst/>
          </a:prstGeom>
        </p:spPr>
        <p:txBody>
          <a:bodyPr vert="horz" lIns="91440" tIns="45720" rIns="91440" bIns="45720" rtlCol="0" anchor="ctr">
            <a:normAutofit/>
          </a:bodyPr>
          <a:lstStyle/>
          <a:p>
            <a:pPr marL="16933"/>
            <a:r>
              <a:rPr lang="en-US" sz="2800" spc="-7" dirty="0">
                <a:solidFill>
                  <a:srgbClr val="2A3990"/>
                </a:solidFill>
                <a:latin typeface="RobotoRegular"/>
                <a:ea typeface="+mn-ea"/>
              </a:rPr>
              <a:t>Analysis - Defaults by ratio Continued</a:t>
            </a:r>
          </a:p>
        </p:txBody>
      </p:sp>
      <p:sp>
        <p:nvSpPr>
          <p:cNvPr id="4" name="object 4"/>
          <p:cNvSpPr txBox="1"/>
          <p:nvPr/>
        </p:nvSpPr>
        <p:spPr>
          <a:xfrm>
            <a:off x="648931" y="2438400"/>
            <a:ext cx="3505494" cy="3785419"/>
          </a:xfrm>
          <a:prstGeom prst="rect">
            <a:avLst/>
          </a:prstGeom>
        </p:spPr>
        <p:txBody>
          <a:bodyPr vert="horz" lIns="91440" tIns="45720" rIns="91440" bIns="45720" rtlCol="0">
            <a:normAutofit/>
          </a:bodyPr>
          <a:lstStyle/>
          <a:p>
            <a:pPr marL="359833" marR="6773" indent="-228600" defTabSz="914400">
              <a:lnSpc>
                <a:spcPct val="90000"/>
              </a:lnSpc>
              <a:spcBef>
                <a:spcPts val="160"/>
              </a:spcBef>
              <a:buFont typeface="Arial" panose="020B0604020202020204" pitchFamily="34" charset="0"/>
              <a:buChar char="•"/>
            </a:pPr>
            <a:r>
              <a:rPr lang="en-US" sz="2000"/>
              <a:t>We </a:t>
            </a:r>
            <a:r>
              <a:rPr lang="en-US" sz="2000" spc="-7"/>
              <a:t>see here that Lending Club has  extended high-value loans to people with low  income.</a:t>
            </a:r>
            <a:endParaRPr lang="en-US" sz="2000"/>
          </a:p>
          <a:p>
            <a:pPr marL="342900" indent="-228600" defTabSz="914400">
              <a:lnSpc>
                <a:spcPct val="90000"/>
              </a:lnSpc>
              <a:spcBef>
                <a:spcPts val="53"/>
              </a:spcBef>
              <a:buFont typeface="Arial" panose="020B0604020202020204" pitchFamily="34" charset="0"/>
              <a:buChar char="•"/>
            </a:pPr>
            <a:endParaRPr lang="en-US" sz="2000"/>
          </a:p>
          <a:p>
            <a:pPr marL="359833" marR="7620" indent="-228600" defTabSz="914400">
              <a:lnSpc>
                <a:spcPct val="90000"/>
              </a:lnSpc>
              <a:buFont typeface="Arial" panose="020B0604020202020204" pitchFamily="34" charset="0"/>
              <a:buChar char="•"/>
            </a:pPr>
            <a:r>
              <a:rPr lang="en-US" sz="2000" spc="-7"/>
              <a:t>There are many cases of people with income  50000 or less getting loans of 25000 or  more.</a:t>
            </a:r>
            <a:endParaRPr lang="en-US" sz="2000"/>
          </a:p>
          <a:p>
            <a:pPr marL="342900" indent="-228600" defTabSz="914400">
              <a:lnSpc>
                <a:spcPct val="90000"/>
              </a:lnSpc>
              <a:spcBef>
                <a:spcPts val="7"/>
              </a:spcBef>
              <a:buFont typeface="Arial" panose="020B0604020202020204" pitchFamily="34" charset="0"/>
              <a:buChar char="•"/>
            </a:pPr>
            <a:endParaRPr lang="en-US" sz="2000"/>
          </a:p>
          <a:p>
            <a:pPr marL="359833" indent="-228600" defTabSz="914400">
              <a:lnSpc>
                <a:spcPct val="90000"/>
              </a:lnSpc>
              <a:buFont typeface="Arial" panose="020B0604020202020204" pitchFamily="34" charset="0"/>
              <a:buChar char="•"/>
            </a:pPr>
            <a:r>
              <a:rPr lang="en-US" sz="2000" spc="-7"/>
              <a:t>This practice should be</a:t>
            </a:r>
            <a:r>
              <a:rPr lang="en-US" sz="2000" spc="-20"/>
              <a:t> </a:t>
            </a:r>
            <a:r>
              <a:rPr lang="en-US" sz="2000" spc="-7"/>
              <a:t>curtailed.</a:t>
            </a:r>
            <a:endParaRPr lang="en-US" sz="200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4748723-D0B3-4F9A-AD78-684BECF371A0}"/>
              </a:ext>
            </a:extLst>
          </p:cNvPr>
          <p:cNvPicPr>
            <a:picLocks noChangeAspect="1"/>
          </p:cNvPicPr>
          <p:nvPr/>
        </p:nvPicPr>
        <p:blipFill>
          <a:blip r:embed="rId2"/>
          <a:stretch>
            <a:fillRect/>
          </a:stretch>
        </p:blipFill>
        <p:spPr>
          <a:xfrm>
            <a:off x="5536921" y="807593"/>
            <a:ext cx="5757212" cy="5239568"/>
          </a:xfrm>
          <a:prstGeom prst="rect">
            <a:avLst/>
          </a:prstGeom>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6663" y="700270"/>
            <a:ext cx="9035934" cy="509541"/>
          </a:xfrm>
          <a:prstGeom prst="rect">
            <a:avLst/>
          </a:prstGeom>
        </p:spPr>
        <p:txBody>
          <a:bodyPr vert="horz" wrap="square" lIns="0" tIns="16933" rIns="0" bIns="0" rtlCol="0" anchor="ctr">
            <a:spAutoFit/>
          </a:bodyPr>
          <a:lstStyle/>
          <a:p>
            <a:pPr marL="16933" algn="ctr">
              <a:lnSpc>
                <a:spcPct val="100000"/>
              </a:lnSpc>
              <a:spcBef>
                <a:spcPts val="133"/>
              </a:spcBef>
            </a:pPr>
            <a:r>
              <a:rPr sz="3200" spc="-7" dirty="0">
                <a:solidFill>
                  <a:srgbClr val="2A3990"/>
                </a:solidFill>
                <a:latin typeface="RobotoRegular"/>
                <a:ea typeface="+mn-ea"/>
              </a:rPr>
              <a:t>Analysis - Defaults by Revolving Line Util Rate</a:t>
            </a:r>
          </a:p>
        </p:txBody>
      </p:sp>
      <p:grpSp>
        <p:nvGrpSpPr>
          <p:cNvPr id="3" name="object 3"/>
          <p:cNvGrpSpPr/>
          <p:nvPr/>
        </p:nvGrpSpPr>
        <p:grpSpPr>
          <a:xfrm>
            <a:off x="837183" y="1430529"/>
            <a:ext cx="7782560" cy="5425439"/>
            <a:chOff x="627887" y="1072896"/>
            <a:chExt cx="5836920" cy="4069079"/>
          </a:xfrm>
        </p:grpSpPr>
        <p:sp>
          <p:nvSpPr>
            <p:cNvPr id="4" name="object 4"/>
            <p:cNvSpPr/>
            <p:nvPr/>
          </p:nvSpPr>
          <p:spPr>
            <a:xfrm>
              <a:off x="691895" y="1072896"/>
              <a:ext cx="1709928" cy="2060447"/>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627887" y="3072384"/>
              <a:ext cx="5836920" cy="2069592"/>
            </a:xfrm>
            <a:prstGeom prst="rect">
              <a:avLst/>
            </a:prstGeom>
            <a:blipFill>
              <a:blip r:embed="rId3" cstate="print"/>
              <a:stretch>
                <a:fillRect/>
              </a:stretch>
            </a:blipFill>
          </p:spPr>
          <p:txBody>
            <a:bodyPr wrap="square" lIns="0" tIns="0" rIns="0" bIns="0" rtlCol="0"/>
            <a:lstStyle/>
            <a:p>
              <a:endParaRPr sz="2400"/>
            </a:p>
          </p:txBody>
        </p:sp>
      </p:grpSp>
      <p:sp>
        <p:nvSpPr>
          <p:cNvPr id="6" name="object 6"/>
          <p:cNvSpPr txBox="1"/>
          <p:nvPr/>
        </p:nvSpPr>
        <p:spPr>
          <a:xfrm>
            <a:off x="3907300" y="1639825"/>
            <a:ext cx="4190153" cy="1462836"/>
          </a:xfrm>
          <a:prstGeom prst="rect">
            <a:avLst/>
          </a:prstGeom>
        </p:spPr>
        <p:txBody>
          <a:bodyPr vert="horz" wrap="square" lIns="0" tIns="22860" rIns="0" bIns="0" rtlCol="0">
            <a:spAutoFit/>
          </a:bodyPr>
          <a:lstStyle/>
          <a:p>
            <a:pPr marL="16933" marR="6773">
              <a:lnSpc>
                <a:spcPct val="97900"/>
              </a:lnSpc>
              <a:spcBef>
                <a:spcPts val="180"/>
              </a:spcBef>
            </a:pPr>
            <a:r>
              <a:rPr sz="1867" spc="-7" dirty="0">
                <a:latin typeface="Arial"/>
                <a:cs typeface="Arial"/>
              </a:rPr>
              <a:t>People with high utilization of Revolving  Line of Credit at the time of taking loan  default</a:t>
            </a:r>
            <a:r>
              <a:rPr sz="1867" spc="-13" dirty="0">
                <a:latin typeface="Arial"/>
                <a:cs typeface="Arial"/>
              </a:rPr>
              <a:t> </a:t>
            </a:r>
            <a:r>
              <a:rPr sz="1867" spc="-7" dirty="0">
                <a:latin typeface="Arial"/>
                <a:cs typeface="Arial"/>
              </a:rPr>
              <a:t>more.</a:t>
            </a:r>
            <a:endParaRPr sz="1867">
              <a:latin typeface="Arial"/>
              <a:cs typeface="Arial"/>
            </a:endParaRPr>
          </a:p>
          <a:p>
            <a:pPr>
              <a:lnSpc>
                <a:spcPct val="100000"/>
              </a:lnSpc>
            </a:pPr>
            <a:endParaRPr sz="2000">
              <a:latin typeface="Arial"/>
              <a:cs typeface="Arial"/>
            </a:endParaRPr>
          </a:p>
          <a:p>
            <a:pPr marL="16933"/>
            <a:r>
              <a:rPr sz="1867" spc="-7" dirty="0">
                <a:latin typeface="Arial"/>
                <a:cs typeface="Arial"/>
              </a:rPr>
              <a:t>Loans with utilization </a:t>
            </a:r>
            <a:r>
              <a:rPr sz="1867" dirty="0">
                <a:latin typeface="Arial"/>
                <a:cs typeface="Arial"/>
              </a:rPr>
              <a:t>&gt; </a:t>
            </a:r>
            <a:r>
              <a:rPr sz="1867" spc="-7" dirty="0">
                <a:latin typeface="Arial"/>
                <a:cs typeface="Arial"/>
              </a:rPr>
              <a:t>75% are</a:t>
            </a:r>
            <a:r>
              <a:rPr sz="1867" spc="-27" dirty="0">
                <a:latin typeface="Arial"/>
                <a:cs typeface="Arial"/>
              </a:rPr>
              <a:t> </a:t>
            </a:r>
            <a:r>
              <a:rPr sz="1867" spc="-7" dirty="0">
                <a:latin typeface="Arial"/>
                <a:cs typeface="Arial"/>
              </a:rPr>
              <a:t>risky.</a:t>
            </a:r>
            <a:endParaRPr sz="1867">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2828" y="700270"/>
            <a:ext cx="7650845" cy="509541"/>
          </a:xfrm>
          <a:prstGeom prst="rect">
            <a:avLst/>
          </a:prstGeom>
        </p:spPr>
        <p:txBody>
          <a:bodyPr vert="horz" wrap="square" lIns="0" tIns="16933" rIns="0" bIns="0" rtlCol="0" anchor="ctr">
            <a:spAutoFit/>
          </a:bodyPr>
          <a:lstStyle/>
          <a:p>
            <a:pPr marL="16933" algn="ctr">
              <a:lnSpc>
                <a:spcPct val="100000"/>
              </a:lnSpc>
              <a:spcBef>
                <a:spcPts val="133"/>
              </a:spcBef>
            </a:pPr>
            <a:r>
              <a:rPr sz="3200" spc="-7" dirty="0">
                <a:solidFill>
                  <a:srgbClr val="2A3990"/>
                </a:solidFill>
                <a:latin typeface="RobotoRegular"/>
                <a:ea typeface="+mn-ea"/>
              </a:rPr>
              <a:t>Analysis - Defaults by Rev Util Continued</a:t>
            </a:r>
          </a:p>
        </p:txBody>
      </p:sp>
      <p:sp>
        <p:nvSpPr>
          <p:cNvPr id="3" name="object 3"/>
          <p:cNvSpPr/>
          <p:nvPr/>
        </p:nvSpPr>
        <p:spPr>
          <a:xfrm>
            <a:off x="508000" y="1609344"/>
            <a:ext cx="5092192" cy="4945888"/>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p:nvPr/>
        </p:nvSpPr>
        <p:spPr>
          <a:xfrm>
            <a:off x="6727900" y="2054352"/>
            <a:ext cx="3435773" cy="4044120"/>
          </a:xfrm>
          <a:prstGeom prst="rect">
            <a:avLst/>
          </a:prstGeom>
        </p:spPr>
        <p:txBody>
          <a:bodyPr vert="horz" wrap="square" lIns="0" tIns="17780" rIns="0" bIns="0" rtlCol="0">
            <a:spAutoFit/>
          </a:bodyPr>
          <a:lstStyle/>
          <a:p>
            <a:pPr marL="359833" marR="425016" indent="-342900">
              <a:lnSpc>
                <a:spcPct val="99600"/>
              </a:lnSpc>
              <a:spcBef>
                <a:spcPts val="140"/>
              </a:spcBef>
              <a:buFont typeface="Arial" panose="020B0604020202020204" pitchFamily="34" charset="0"/>
              <a:buChar char="•"/>
            </a:pPr>
            <a:r>
              <a:rPr sz="1867" spc="-7" dirty="0">
                <a:latin typeface="Arial"/>
                <a:cs typeface="Arial"/>
              </a:rPr>
              <a:t>There have been some high  value loans extended to  borrowers with revolving line  utilization rate of higher than  75%.</a:t>
            </a:r>
            <a:endParaRPr sz="1867" dirty="0">
              <a:latin typeface="Arial"/>
              <a:cs typeface="Arial"/>
            </a:endParaRPr>
          </a:p>
          <a:p>
            <a:pPr marL="342900" indent="-342900">
              <a:spcBef>
                <a:spcPts val="27"/>
              </a:spcBef>
              <a:buFont typeface="Arial" panose="020B0604020202020204" pitchFamily="34" charset="0"/>
              <a:buChar char="•"/>
            </a:pPr>
            <a:endParaRPr sz="1867" dirty="0">
              <a:latin typeface="Arial"/>
              <a:cs typeface="Arial"/>
            </a:endParaRPr>
          </a:p>
          <a:p>
            <a:pPr marL="359833" indent="-342900">
              <a:buFont typeface="Arial" panose="020B0604020202020204" pitchFamily="34" charset="0"/>
              <a:buChar char="•"/>
            </a:pPr>
            <a:r>
              <a:rPr sz="1867" spc="-7" dirty="0">
                <a:latin typeface="Arial"/>
                <a:cs typeface="Arial"/>
              </a:rPr>
              <a:t>This practice should be</a:t>
            </a:r>
            <a:r>
              <a:rPr sz="1867" spc="-67" dirty="0">
                <a:latin typeface="Arial"/>
                <a:cs typeface="Arial"/>
              </a:rPr>
              <a:t> </a:t>
            </a:r>
            <a:r>
              <a:rPr sz="1867" spc="-7" dirty="0">
                <a:latin typeface="Arial"/>
                <a:cs typeface="Arial"/>
              </a:rPr>
              <a:t>stopped.</a:t>
            </a:r>
            <a:endParaRPr sz="1867" dirty="0">
              <a:latin typeface="Arial"/>
              <a:cs typeface="Arial"/>
            </a:endParaRPr>
          </a:p>
          <a:p>
            <a:pPr marL="342900" indent="-342900">
              <a:spcBef>
                <a:spcPts val="20"/>
              </a:spcBef>
              <a:buFont typeface="Arial" panose="020B0604020202020204" pitchFamily="34" charset="0"/>
              <a:buChar char="•"/>
            </a:pPr>
            <a:endParaRPr sz="1933" dirty="0">
              <a:latin typeface="Arial"/>
              <a:cs typeface="Arial"/>
            </a:endParaRPr>
          </a:p>
          <a:p>
            <a:pPr marL="359833" marR="436022" indent="-342900">
              <a:lnSpc>
                <a:spcPct val="101400"/>
              </a:lnSpc>
              <a:buFont typeface="Arial" panose="020B0604020202020204" pitchFamily="34" charset="0"/>
              <a:buChar char="•"/>
            </a:pPr>
            <a:r>
              <a:rPr sz="1867" spc="-7" dirty="0">
                <a:latin typeface="Arial"/>
                <a:cs typeface="Arial"/>
              </a:rPr>
              <a:t>Density of low value loans </a:t>
            </a:r>
            <a:r>
              <a:rPr sz="1867" dirty="0">
                <a:latin typeface="Arial"/>
                <a:cs typeface="Arial"/>
              </a:rPr>
              <a:t>is  </a:t>
            </a:r>
            <a:r>
              <a:rPr sz="1867" spc="-7" dirty="0">
                <a:latin typeface="Arial"/>
                <a:cs typeface="Arial"/>
              </a:rPr>
              <a:t>also high. They should be  approved less</a:t>
            </a:r>
            <a:r>
              <a:rPr sz="1867" spc="-20" dirty="0">
                <a:latin typeface="Arial"/>
                <a:cs typeface="Arial"/>
              </a:rPr>
              <a:t> </a:t>
            </a:r>
            <a:r>
              <a:rPr sz="1867" spc="-7" dirty="0">
                <a:latin typeface="Arial"/>
                <a:cs typeface="Arial"/>
              </a:rPr>
              <a:t>often.</a:t>
            </a:r>
            <a:endParaRPr sz="1867"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1548" y="700268"/>
            <a:ext cx="6960889" cy="509541"/>
          </a:xfrm>
          <a:prstGeom prst="rect">
            <a:avLst/>
          </a:prstGeom>
        </p:spPr>
        <p:txBody>
          <a:bodyPr vert="horz" wrap="square" lIns="0" tIns="16933" rIns="0" bIns="0" rtlCol="0" anchor="ctr">
            <a:spAutoFit/>
          </a:bodyPr>
          <a:lstStyle/>
          <a:p>
            <a:pPr marL="16933">
              <a:lnSpc>
                <a:spcPct val="100000"/>
              </a:lnSpc>
              <a:spcBef>
                <a:spcPts val="133"/>
              </a:spcBef>
            </a:pPr>
            <a:r>
              <a:rPr sz="3200" spc="-7" dirty="0">
                <a:ea typeface="+mn-ea"/>
                <a:cs typeface="+mj-cs"/>
              </a:rPr>
              <a:t>Analysis - Defaults by prior bad record</a:t>
            </a:r>
          </a:p>
        </p:txBody>
      </p:sp>
      <p:sp>
        <p:nvSpPr>
          <p:cNvPr id="3" name="object 3"/>
          <p:cNvSpPr/>
          <p:nvPr/>
        </p:nvSpPr>
        <p:spPr>
          <a:xfrm>
            <a:off x="1011935" y="3803903"/>
            <a:ext cx="4100576" cy="2665984"/>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p:nvPr/>
        </p:nvSpPr>
        <p:spPr>
          <a:xfrm>
            <a:off x="1335000" y="2145792"/>
            <a:ext cx="3318933" cy="1228136"/>
          </a:xfrm>
          <a:prstGeom prst="rect">
            <a:avLst/>
          </a:prstGeom>
        </p:spPr>
        <p:txBody>
          <a:bodyPr vert="horz" wrap="square" lIns="0" tIns="16933" rIns="0" bIns="0" rtlCol="0">
            <a:spAutoFit/>
          </a:bodyPr>
          <a:lstStyle/>
          <a:p>
            <a:pPr marL="410623" marR="414856" indent="-393690">
              <a:lnSpc>
                <a:spcPct val="105500"/>
              </a:lnSpc>
              <a:spcBef>
                <a:spcPts val="133"/>
              </a:spcBef>
              <a:buChar char="●"/>
              <a:tabLst>
                <a:tab pos="409776" algn="l"/>
                <a:tab pos="410623" algn="l"/>
              </a:tabLst>
            </a:pPr>
            <a:r>
              <a:rPr sz="1467" spc="-27" dirty="0">
                <a:latin typeface="Arial"/>
                <a:cs typeface="Arial"/>
              </a:rPr>
              <a:t>94% have </a:t>
            </a:r>
            <a:r>
              <a:rPr sz="1467" spc="-20" dirty="0">
                <a:latin typeface="Arial"/>
                <a:cs typeface="Arial"/>
              </a:rPr>
              <a:t>no </a:t>
            </a:r>
            <a:r>
              <a:rPr sz="1467" spc="-27" dirty="0">
                <a:latin typeface="Arial"/>
                <a:cs typeface="Arial"/>
              </a:rPr>
              <a:t>Public</a:t>
            </a:r>
            <a:r>
              <a:rPr sz="1467" spc="-227" dirty="0">
                <a:latin typeface="Arial"/>
                <a:cs typeface="Arial"/>
              </a:rPr>
              <a:t> </a:t>
            </a:r>
            <a:r>
              <a:rPr sz="1467" spc="-33" dirty="0">
                <a:latin typeface="Arial"/>
                <a:cs typeface="Arial"/>
              </a:rPr>
              <a:t>derogatory  records.</a:t>
            </a:r>
            <a:endParaRPr sz="1467">
              <a:latin typeface="Arial"/>
              <a:cs typeface="Arial"/>
            </a:endParaRPr>
          </a:p>
          <a:p>
            <a:pPr marL="410623" marR="6773" indent="-393690">
              <a:lnSpc>
                <a:spcPct val="109100"/>
              </a:lnSpc>
              <a:spcBef>
                <a:spcPts val="93"/>
              </a:spcBef>
              <a:buChar char="●"/>
              <a:tabLst>
                <a:tab pos="409776" algn="l"/>
                <a:tab pos="410623" algn="l"/>
              </a:tabLst>
            </a:pPr>
            <a:r>
              <a:rPr sz="1467" spc="-33" dirty="0">
                <a:latin typeface="Arial"/>
                <a:cs typeface="Arial"/>
              </a:rPr>
              <a:t>Having </a:t>
            </a:r>
            <a:r>
              <a:rPr sz="1467" spc="-27" dirty="0">
                <a:latin typeface="Arial"/>
                <a:cs typeface="Arial"/>
              </a:rPr>
              <a:t>even </a:t>
            </a:r>
            <a:r>
              <a:rPr sz="1467" dirty="0">
                <a:latin typeface="Arial"/>
                <a:cs typeface="Arial"/>
              </a:rPr>
              <a:t>1 </a:t>
            </a:r>
            <a:r>
              <a:rPr sz="1467" spc="-33" dirty="0">
                <a:latin typeface="Arial"/>
                <a:cs typeface="Arial"/>
              </a:rPr>
              <a:t>derogatory </a:t>
            </a:r>
            <a:r>
              <a:rPr sz="1467" spc="-27" dirty="0">
                <a:latin typeface="Arial"/>
                <a:cs typeface="Arial"/>
              </a:rPr>
              <a:t>record  </a:t>
            </a:r>
            <a:r>
              <a:rPr sz="1467" spc="-33" dirty="0">
                <a:latin typeface="Arial"/>
                <a:cs typeface="Arial"/>
              </a:rPr>
              <a:t>increases </a:t>
            </a:r>
            <a:r>
              <a:rPr sz="1467" spc="-20" dirty="0">
                <a:latin typeface="Arial"/>
                <a:cs typeface="Arial"/>
              </a:rPr>
              <a:t>the </a:t>
            </a:r>
            <a:r>
              <a:rPr sz="1467" spc="-33" dirty="0">
                <a:latin typeface="Arial"/>
                <a:cs typeface="Arial"/>
              </a:rPr>
              <a:t>chances </a:t>
            </a:r>
            <a:r>
              <a:rPr sz="1467" spc="-20" dirty="0">
                <a:latin typeface="Arial"/>
                <a:cs typeface="Arial"/>
              </a:rPr>
              <a:t>of </a:t>
            </a:r>
            <a:r>
              <a:rPr sz="1467" spc="-33" dirty="0">
                <a:latin typeface="Arial"/>
                <a:cs typeface="Arial"/>
              </a:rPr>
              <a:t>Charge</a:t>
            </a:r>
            <a:r>
              <a:rPr sz="1467" spc="-207" dirty="0">
                <a:latin typeface="Arial"/>
                <a:cs typeface="Arial"/>
              </a:rPr>
              <a:t> </a:t>
            </a:r>
            <a:r>
              <a:rPr sz="1467" spc="-33" dirty="0">
                <a:latin typeface="Arial"/>
                <a:cs typeface="Arial"/>
              </a:rPr>
              <a:t>Off  </a:t>
            </a:r>
            <a:r>
              <a:rPr sz="1467" spc="-27" dirty="0">
                <a:latin typeface="Arial"/>
                <a:cs typeface="Arial"/>
              </a:rPr>
              <a:t>significantly.</a:t>
            </a:r>
            <a:endParaRPr sz="1467">
              <a:latin typeface="Arial"/>
              <a:cs typeface="Arial"/>
            </a:endParaRPr>
          </a:p>
        </p:txBody>
      </p:sp>
      <p:sp>
        <p:nvSpPr>
          <p:cNvPr id="5" name="object 5"/>
          <p:cNvSpPr/>
          <p:nvPr/>
        </p:nvSpPr>
        <p:spPr>
          <a:xfrm>
            <a:off x="6067552" y="3807968"/>
            <a:ext cx="3791712" cy="2641600"/>
          </a:xfrm>
          <a:prstGeom prst="rect">
            <a:avLst/>
          </a:prstGeom>
          <a:blipFill>
            <a:blip r:embed="rId3" cstate="print"/>
            <a:stretch>
              <a:fillRect/>
            </a:stretch>
          </a:blipFill>
        </p:spPr>
        <p:txBody>
          <a:bodyPr wrap="square" lIns="0" tIns="0" rIns="0" bIns="0" rtlCol="0"/>
          <a:lstStyle/>
          <a:p>
            <a:endParaRPr sz="2400"/>
          </a:p>
        </p:txBody>
      </p:sp>
      <p:sp>
        <p:nvSpPr>
          <p:cNvPr id="6" name="object 6"/>
          <p:cNvSpPr txBox="1"/>
          <p:nvPr/>
        </p:nvSpPr>
        <p:spPr>
          <a:xfrm>
            <a:off x="6345173" y="1893823"/>
            <a:ext cx="3357880" cy="1732205"/>
          </a:xfrm>
          <a:prstGeom prst="rect">
            <a:avLst/>
          </a:prstGeom>
        </p:spPr>
        <p:txBody>
          <a:bodyPr vert="horz" wrap="square" lIns="0" tIns="33020" rIns="0" bIns="0" rtlCol="0">
            <a:spAutoFit/>
          </a:bodyPr>
          <a:lstStyle/>
          <a:p>
            <a:pPr marL="410623" indent="-393690">
              <a:spcBef>
                <a:spcPts val="260"/>
              </a:spcBef>
              <a:buChar char="●"/>
              <a:tabLst>
                <a:tab pos="409776" algn="l"/>
                <a:tab pos="410623" algn="l"/>
              </a:tabLst>
            </a:pPr>
            <a:r>
              <a:rPr sz="1467" spc="-27" dirty="0">
                <a:latin typeface="Arial"/>
                <a:cs typeface="Arial"/>
              </a:rPr>
              <a:t>96% have </a:t>
            </a:r>
            <a:r>
              <a:rPr sz="1467" spc="-20" dirty="0">
                <a:latin typeface="Arial"/>
                <a:cs typeface="Arial"/>
              </a:rPr>
              <a:t>no </a:t>
            </a:r>
            <a:r>
              <a:rPr sz="1467" spc="-33" dirty="0">
                <a:latin typeface="Arial"/>
                <a:cs typeface="Arial"/>
              </a:rPr>
              <a:t>bankruptcy</a:t>
            </a:r>
            <a:r>
              <a:rPr sz="1467" spc="-213" dirty="0">
                <a:latin typeface="Arial"/>
                <a:cs typeface="Arial"/>
              </a:rPr>
              <a:t> </a:t>
            </a:r>
            <a:r>
              <a:rPr sz="1467" spc="-33" dirty="0">
                <a:latin typeface="Arial"/>
                <a:cs typeface="Arial"/>
              </a:rPr>
              <a:t>record.</a:t>
            </a:r>
            <a:endParaRPr sz="1467">
              <a:latin typeface="Arial"/>
              <a:cs typeface="Arial"/>
            </a:endParaRPr>
          </a:p>
          <a:p>
            <a:pPr marL="410623" indent="-393690">
              <a:spcBef>
                <a:spcPts val="127"/>
              </a:spcBef>
              <a:buChar char="●"/>
              <a:tabLst>
                <a:tab pos="409776" algn="l"/>
                <a:tab pos="410623" algn="l"/>
              </a:tabLst>
            </a:pPr>
            <a:r>
              <a:rPr sz="1467" spc="-33" dirty="0">
                <a:latin typeface="Arial"/>
                <a:cs typeface="Arial"/>
              </a:rPr>
              <a:t>Having </a:t>
            </a:r>
            <a:r>
              <a:rPr sz="1467" spc="-27" dirty="0">
                <a:latin typeface="Arial"/>
                <a:cs typeface="Arial"/>
              </a:rPr>
              <a:t>even </a:t>
            </a:r>
            <a:r>
              <a:rPr sz="1467" dirty="0">
                <a:latin typeface="Arial"/>
                <a:cs typeface="Arial"/>
              </a:rPr>
              <a:t>1 </a:t>
            </a:r>
            <a:r>
              <a:rPr sz="1467" spc="-33" dirty="0">
                <a:latin typeface="Arial"/>
                <a:cs typeface="Arial"/>
              </a:rPr>
              <a:t>bankruptcy</a:t>
            </a:r>
            <a:r>
              <a:rPr sz="1467" spc="-207" dirty="0">
                <a:latin typeface="Arial"/>
                <a:cs typeface="Arial"/>
              </a:rPr>
              <a:t> </a:t>
            </a:r>
            <a:r>
              <a:rPr sz="1467" spc="-27" dirty="0">
                <a:latin typeface="Arial"/>
                <a:cs typeface="Arial"/>
              </a:rPr>
              <a:t>record</a:t>
            </a:r>
            <a:endParaRPr sz="1467">
              <a:latin typeface="Arial"/>
              <a:cs typeface="Arial"/>
            </a:endParaRPr>
          </a:p>
          <a:p>
            <a:pPr marL="410623" marR="45719">
              <a:lnSpc>
                <a:spcPct val="107300"/>
              </a:lnSpc>
              <a:spcBef>
                <a:spcPts val="93"/>
              </a:spcBef>
            </a:pPr>
            <a:r>
              <a:rPr sz="1467" spc="-33" dirty="0">
                <a:latin typeface="Arial"/>
                <a:cs typeface="Arial"/>
              </a:rPr>
              <a:t>increases </a:t>
            </a:r>
            <a:r>
              <a:rPr sz="1467" spc="-20" dirty="0">
                <a:latin typeface="Arial"/>
                <a:cs typeface="Arial"/>
              </a:rPr>
              <a:t>the </a:t>
            </a:r>
            <a:r>
              <a:rPr sz="1467" spc="-33" dirty="0">
                <a:latin typeface="Arial"/>
                <a:cs typeface="Arial"/>
              </a:rPr>
              <a:t>chances </a:t>
            </a:r>
            <a:r>
              <a:rPr sz="1467" spc="-20" dirty="0">
                <a:latin typeface="Arial"/>
                <a:cs typeface="Arial"/>
              </a:rPr>
              <a:t>of </a:t>
            </a:r>
            <a:r>
              <a:rPr sz="1467" spc="-33" dirty="0">
                <a:latin typeface="Arial"/>
                <a:cs typeface="Arial"/>
              </a:rPr>
              <a:t>Charge</a:t>
            </a:r>
            <a:r>
              <a:rPr sz="1467" spc="-207" dirty="0">
                <a:latin typeface="Arial"/>
                <a:cs typeface="Arial"/>
              </a:rPr>
              <a:t> </a:t>
            </a:r>
            <a:r>
              <a:rPr sz="1467" spc="-33" dirty="0">
                <a:latin typeface="Arial"/>
                <a:cs typeface="Arial"/>
              </a:rPr>
              <a:t>Off  </a:t>
            </a:r>
            <a:r>
              <a:rPr sz="1467" spc="-27" dirty="0">
                <a:latin typeface="Arial"/>
                <a:cs typeface="Arial"/>
              </a:rPr>
              <a:t>significantly.</a:t>
            </a:r>
            <a:endParaRPr sz="1467">
              <a:latin typeface="Arial"/>
              <a:cs typeface="Arial"/>
            </a:endParaRPr>
          </a:p>
          <a:p>
            <a:pPr marL="410623" marR="6773" indent="-393690">
              <a:lnSpc>
                <a:spcPct val="110000"/>
              </a:lnSpc>
              <a:spcBef>
                <a:spcPts val="53"/>
              </a:spcBef>
              <a:buChar char="●"/>
              <a:tabLst>
                <a:tab pos="409776" algn="l"/>
                <a:tab pos="410623" algn="l"/>
              </a:tabLst>
            </a:pPr>
            <a:r>
              <a:rPr sz="1467" spc="-27" dirty="0">
                <a:latin typeface="Arial"/>
                <a:cs typeface="Arial"/>
              </a:rPr>
              <a:t>Public </a:t>
            </a:r>
            <a:r>
              <a:rPr sz="1467" spc="-33" dirty="0">
                <a:latin typeface="Arial"/>
                <a:cs typeface="Arial"/>
              </a:rPr>
              <a:t>Derogatory Record </a:t>
            </a:r>
            <a:r>
              <a:rPr sz="1467" spc="-27" dirty="0">
                <a:latin typeface="Arial"/>
                <a:cs typeface="Arial"/>
              </a:rPr>
              <a:t>and</a:t>
            </a:r>
            <a:r>
              <a:rPr sz="1467" spc="-173" dirty="0">
                <a:latin typeface="Arial"/>
                <a:cs typeface="Arial"/>
              </a:rPr>
              <a:t> </a:t>
            </a:r>
            <a:r>
              <a:rPr sz="1467" spc="-27" dirty="0">
                <a:latin typeface="Arial"/>
                <a:cs typeface="Arial"/>
              </a:rPr>
              <a:t>Public  </a:t>
            </a:r>
            <a:r>
              <a:rPr sz="1467" spc="-33" dirty="0">
                <a:latin typeface="Arial"/>
                <a:cs typeface="Arial"/>
              </a:rPr>
              <a:t>Bankruptcy </a:t>
            </a:r>
            <a:r>
              <a:rPr sz="1467" spc="-27" dirty="0">
                <a:latin typeface="Arial"/>
                <a:cs typeface="Arial"/>
              </a:rPr>
              <a:t>records have 83%  correlation. </a:t>
            </a:r>
            <a:r>
              <a:rPr sz="1467" spc="-40" dirty="0">
                <a:latin typeface="Arial"/>
                <a:cs typeface="Arial"/>
              </a:rPr>
              <a:t>We </a:t>
            </a:r>
            <a:r>
              <a:rPr sz="1467" spc="-27" dirty="0">
                <a:latin typeface="Arial"/>
                <a:cs typeface="Arial"/>
              </a:rPr>
              <a:t>can use any</a:t>
            </a:r>
            <a:r>
              <a:rPr sz="1467" spc="-200" dirty="0">
                <a:latin typeface="Arial"/>
                <a:cs typeface="Arial"/>
              </a:rPr>
              <a:t> </a:t>
            </a:r>
            <a:r>
              <a:rPr sz="1467" spc="-27" dirty="0">
                <a:latin typeface="Arial"/>
                <a:cs typeface="Arial"/>
              </a:rPr>
              <a:t>one.</a:t>
            </a:r>
            <a:endParaRPr sz="1467">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2864" y="750146"/>
            <a:ext cx="7260147" cy="509541"/>
          </a:xfrm>
          <a:prstGeom prst="rect">
            <a:avLst/>
          </a:prstGeom>
        </p:spPr>
        <p:txBody>
          <a:bodyPr vert="horz" wrap="square" lIns="0" tIns="16933" rIns="0" bIns="0" rtlCol="0" anchor="ctr">
            <a:spAutoFit/>
          </a:bodyPr>
          <a:lstStyle/>
          <a:p>
            <a:pPr marL="16933" algn="ctr">
              <a:lnSpc>
                <a:spcPct val="100000"/>
              </a:lnSpc>
              <a:spcBef>
                <a:spcPts val="133"/>
              </a:spcBef>
            </a:pPr>
            <a:r>
              <a:rPr sz="3200" spc="-7" dirty="0">
                <a:solidFill>
                  <a:srgbClr val="2A3990"/>
                </a:solidFill>
                <a:latin typeface="RobotoRegular"/>
                <a:ea typeface="+mn-ea"/>
              </a:rPr>
              <a:t>Analysis by prior bad record - Continued</a:t>
            </a:r>
          </a:p>
        </p:txBody>
      </p:sp>
      <p:sp>
        <p:nvSpPr>
          <p:cNvPr id="4" name="object 4"/>
          <p:cNvSpPr txBox="1"/>
          <p:nvPr/>
        </p:nvSpPr>
        <p:spPr>
          <a:xfrm>
            <a:off x="5806542" y="1944625"/>
            <a:ext cx="4224020" cy="1727589"/>
          </a:xfrm>
          <a:prstGeom prst="rect">
            <a:avLst/>
          </a:prstGeom>
        </p:spPr>
        <p:txBody>
          <a:bodyPr vert="horz" wrap="square" lIns="0" tIns="22860" rIns="0" bIns="0" rtlCol="0">
            <a:spAutoFit/>
          </a:bodyPr>
          <a:lstStyle/>
          <a:p>
            <a:pPr marL="16933" marR="15240" algn="just">
              <a:lnSpc>
                <a:spcPct val="97900"/>
              </a:lnSpc>
              <a:spcBef>
                <a:spcPts val="180"/>
              </a:spcBef>
            </a:pPr>
            <a:r>
              <a:rPr sz="1867" spc="-7" dirty="0">
                <a:latin typeface="Arial"/>
                <a:cs typeface="Arial"/>
              </a:rPr>
              <a:t>High value loans, as well as low interest  loans have been extended to those with  prior public derogatory</a:t>
            </a:r>
            <a:r>
              <a:rPr sz="1867" spc="-27" dirty="0">
                <a:latin typeface="Arial"/>
                <a:cs typeface="Arial"/>
              </a:rPr>
              <a:t> </a:t>
            </a:r>
            <a:r>
              <a:rPr sz="1867" spc="-7" dirty="0">
                <a:latin typeface="Arial"/>
                <a:cs typeface="Arial"/>
              </a:rPr>
              <a:t>records.</a:t>
            </a:r>
            <a:endParaRPr sz="1867">
              <a:latin typeface="Arial"/>
              <a:cs typeface="Arial"/>
            </a:endParaRPr>
          </a:p>
          <a:p>
            <a:pPr>
              <a:spcBef>
                <a:spcPts val="47"/>
              </a:spcBef>
            </a:pPr>
            <a:endParaRPr sz="1933">
              <a:latin typeface="Arial"/>
              <a:cs typeface="Arial"/>
            </a:endParaRPr>
          </a:p>
          <a:p>
            <a:pPr marL="16933" marR="6773" algn="just">
              <a:lnSpc>
                <a:spcPct val="101400"/>
              </a:lnSpc>
            </a:pPr>
            <a:r>
              <a:rPr sz="1867" spc="-7" dirty="0">
                <a:latin typeface="Arial"/>
                <a:cs typeface="Arial"/>
              </a:rPr>
              <a:t>This practice can be stopped to improve  business</a:t>
            </a:r>
            <a:r>
              <a:rPr sz="1867" spc="-13" dirty="0">
                <a:latin typeface="Arial"/>
                <a:cs typeface="Arial"/>
              </a:rPr>
              <a:t> </a:t>
            </a:r>
            <a:r>
              <a:rPr sz="1867" spc="-7" dirty="0">
                <a:latin typeface="Arial"/>
                <a:cs typeface="Arial"/>
              </a:rPr>
              <a:t>metrics.</a:t>
            </a:r>
            <a:endParaRPr sz="1867">
              <a:latin typeface="Arial"/>
              <a:cs typeface="Arial"/>
            </a:endParaRPr>
          </a:p>
        </p:txBody>
      </p:sp>
      <p:sp>
        <p:nvSpPr>
          <p:cNvPr id="5" name="object 5"/>
          <p:cNvSpPr txBox="1"/>
          <p:nvPr/>
        </p:nvSpPr>
        <p:spPr>
          <a:xfrm>
            <a:off x="977552" y="5878577"/>
            <a:ext cx="3705013" cy="304421"/>
          </a:xfrm>
          <a:prstGeom prst="rect">
            <a:avLst/>
          </a:prstGeom>
        </p:spPr>
        <p:txBody>
          <a:bodyPr vert="horz" wrap="square" lIns="0" tIns="16933" rIns="0" bIns="0" rtlCol="0">
            <a:spAutoFit/>
          </a:bodyPr>
          <a:lstStyle/>
          <a:p>
            <a:pPr marL="16933">
              <a:spcBef>
                <a:spcPts val="133"/>
              </a:spcBef>
            </a:pPr>
            <a:r>
              <a:rPr sz="1867" spc="-7" dirty="0">
                <a:latin typeface="Arial"/>
                <a:cs typeface="Arial"/>
              </a:rPr>
              <a:t>Data of people with &gt;0 bad</a:t>
            </a:r>
            <a:r>
              <a:rPr sz="1867" spc="-60" dirty="0">
                <a:latin typeface="Arial"/>
                <a:cs typeface="Arial"/>
              </a:rPr>
              <a:t> </a:t>
            </a:r>
            <a:r>
              <a:rPr sz="1867" spc="-7" dirty="0">
                <a:latin typeface="Arial"/>
                <a:cs typeface="Arial"/>
              </a:rPr>
              <a:t>records</a:t>
            </a:r>
            <a:endParaRPr sz="1867">
              <a:latin typeface="Arial"/>
              <a:cs typeface="Arial"/>
            </a:endParaRPr>
          </a:p>
        </p:txBody>
      </p:sp>
      <p:pic>
        <p:nvPicPr>
          <p:cNvPr id="7" name="Picture 6">
            <a:extLst>
              <a:ext uri="{FF2B5EF4-FFF2-40B4-BE49-F238E27FC236}">
                <a16:creationId xmlns:a16="http://schemas.microsoft.com/office/drawing/2014/main" id="{2633356B-5C4E-4685-B409-171F999D8DF7}"/>
              </a:ext>
            </a:extLst>
          </p:cNvPr>
          <p:cNvPicPr>
            <a:picLocks noChangeAspect="1"/>
          </p:cNvPicPr>
          <p:nvPr/>
        </p:nvPicPr>
        <p:blipFill>
          <a:blip r:embed="rId2"/>
          <a:stretch>
            <a:fillRect/>
          </a:stretch>
        </p:blipFill>
        <p:spPr>
          <a:xfrm>
            <a:off x="682595" y="1521257"/>
            <a:ext cx="4143375" cy="40957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9384" y="684505"/>
            <a:ext cx="8033231" cy="509541"/>
          </a:xfrm>
          <a:prstGeom prst="rect">
            <a:avLst/>
          </a:prstGeom>
        </p:spPr>
        <p:txBody>
          <a:bodyPr vert="horz" wrap="square" lIns="0" tIns="16933" rIns="0" bIns="0" rtlCol="0" anchor="ctr">
            <a:spAutoFit/>
          </a:bodyPr>
          <a:lstStyle/>
          <a:p>
            <a:pPr marL="16933" algn="ctr">
              <a:lnSpc>
                <a:spcPct val="100000"/>
              </a:lnSpc>
              <a:spcBef>
                <a:spcPts val="133"/>
              </a:spcBef>
            </a:pPr>
            <a:r>
              <a:rPr sz="3200" spc="-7" dirty="0">
                <a:solidFill>
                  <a:srgbClr val="2A3990"/>
                </a:solidFill>
                <a:latin typeface="RobotoRegular"/>
                <a:ea typeface="+mn-ea"/>
              </a:rPr>
              <a:t>Analysis – Defaults by Debt to Income Ratio</a:t>
            </a:r>
          </a:p>
        </p:txBody>
      </p:sp>
      <p:sp>
        <p:nvSpPr>
          <p:cNvPr id="3" name="object 3"/>
          <p:cNvSpPr/>
          <p:nvPr/>
        </p:nvSpPr>
        <p:spPr>
          <a:xfrm>
            <a:off x="288544" y="3308096"/>
            <a:ext cx="6201664" cy="2987040"/>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p:nvPr/>
        </p:nvSpPr>
        <p:spPr>
          <a:xfrm>
            <a:off x="846796" y="1731263"/>
            <a:ext cx="3341793" cy="242866"/>
          </a:xfrm>
          <a:prstGeom prst="rect">
            <a:avLst/>
          </a:prstGeom>
        </p:spPr>
        <p:txBody>
          <a:bodyPr vert="horz" wrap="square" lIns="0" tIns="16933" rIns="0" bIns="0" rtlCol="0">
            <a:spAutoFit/>
          </a:bodyPr>
          <a:lstStyle/>
          <a:p>
            <a:pPr marL="16933">
              <a:spcBef>
                <a:spcPts val="133"/>
              </a:spcBef>
            </a:pPr>
            <a:r>
              <a:rPr sz="1467" spc="-7" dirty="0">
                <a:latin typeface="Arial"/>
                <a:cs typeface="Arial"/>
              </a:rPr>
              <a:t>Percentage </a:t>
            </a:r>
            <a:r>
              <a:rPr sz="1467" dirty="0">
                <a:latin typeface="Arial"/>
                <a:cs typeface="Arial"/>
              </a:rPr>
              <a:t>of </a:t>
            </a:r>
            <a:r>
              <a:rPr sz="1467" spc="-7" dirty="0">
                <a:latin typeface="Arial"/>
                <a:cs typeface="Arial"/>
              </a:rPr>
              <a:t>default </a:t>
            </a:r>
            <a:r>
              <a:rPr sz="1467" dirty="0">
                <a:latin typeface="Arial"/>
                <a:cs typeface="Arial"/>
              </a:rPr>
              <a:t>rises with </a:t>
            </a:r>
            <a:r>
              <a:rPr sz="1467" spc="-7" dirty="0">
                <a:latin typeface="Arial"/>
                <a:cs typeface="Arial"/>
              </a:rPr>
              <a:t>dti</a:t>
            </a:r>
            <a:r>
              <a:rPr sz="1467" spc="-67" dirty="0">
                <a:latin typeface="Arial"/>
                <a:cs typeface="Arial"/>
              </a:rPr>
              <a:t> </a:t>
            </a:r>
            <a:r>
              <a:rPr sz="1467" spc="-7" dirty="0">
                <a:latin typeface="Arial"/>
                <a:cs typeface="Arial"/>
              </a:rPr>
              <a:t>ratio.</a:t>
            </a:r>
            <a:endParaRPr sz="1467">
              <a:latin typeface="Arial"/>
              <a:cs typeface="Arial"/>
            </a:endParaRPr>
          </a:p>
        </p:txBody>
      </p:sp>
      <p:sp>
        <p:nvSpPr>
          <p:cNvPr id="5" name="object 5"/>
          <p:cNvSpPr txBox="1"/>
          <p:nvPr/>
        </p:nvSpPr>
        <p:spPr>
          <a:xfrm>
            <a:off x="846795" y="2190496"/>
            <a:ext cx="4539827" cy="242866"/>
          </a:xfrm>
          <a:prstGeom prst="rect">
            <a:avLst/>
          </a:prstGeom>
        </p:spPr>
        <p:txBody>
          <a:bodyPr vert="horz" wrap="square" lIns="0" tIns="16933" rIns="0" bIns="0" rtlCol="0">
            <a:spAutoFit/>
          </a:bodyPr>
          <a:lstStyle/>
          <a:p>
            <a:pPr marL="16933">
              <a:spcBef>
                <a:spcPts val="133"/>
              </a:spcBef>
            </a:pPr>
            <a:r>
              <a:rPr sz="1467" dirty="0">
                <a:latin typeface="Arial"/>
                <a:cs typeface="Arial"/>
              </a:rPr>
              <a:t>As </a:t>
            </a:r>
            <a:r>
              <a:rPr sz="1467" spc="-7" dirty="0">
                <a:latin typeface="Arial"/>
                <a:cs typeface="Arial"/>
              </a:rPr>
              <a:t>the dti ratio </a:t>
            </a:r>
            <a:r>
              <a:rPr sz="1467" dirty="0">
                <a:latin typeface="Arial"/>
                <a:cs typeface="Arial"/>
              </a:rPr>
              <a:t>rises above 20, </a:t>
            </a:r>
            <a:r>
              <a:rPr sz="1467" spc="-7" dirty="0">
                <a:latin typeface="Arial"/>
                <a:cs typeface="Arial"/>
              </a:rPr>
              <a:t>the </a:t>
            </a:r>
            <a:r>
              <a:rPr sz="1467" dirty="0">
                <a:latin typeface="Arial"/>
                <a:cs typeface="Arial"/>
              </a:rPr>
              <a:t>loans </a:t>
            </a:r>
            <a:r>
              <a:rPr sz="1467" spc="-7" dirty="0">
                <a:latin typeface="Arial"/>
                <a:cs typeface="Arial"/>
              </a:rPr>
              <a:t>become</a:t>
            </a:r>
            <a:r>
              <a:rPr sz="1467" spc="-120" dirty="0">
                <a:latin typeface="Arial"/>
                <a:cs typeface="Arial"/>
              </a:rPr>
              <a:t> </a:t>
            </a:r>
            <a:r>
              <a:rPr sz="1467" dirty="0">
                <a:latin typeface="Arial"/>
                <a:cs typeface="Arial"/>
              </a:rPr>
              <a:t>risky.</a:t>
            </a:r>
            <a:endParaRPr sz="1467">
              <a:latin typeface="Arial"/>
              <a:cs typeface="Arial"/>
            </a:endParaRPr>
          </a:p>
        </p:txBody>
      </p:sp>
      <p:sp>
        <p:nvSpPr>
          <p:cNvPr id="7" name="object 7"/>
          <p:cNvSpPr txBox="1"/>
          <p:nvPr/>
        </p:nvSpPr>
        <p:spPr>
          <a:xfrm>
            <a:off x="7563613" y="1560576"/>
            <a:ext cx="2567940" cy="242866"/>
          </a:xfrm>
          <a:prstGeom prst="rect">
            <a:avLst/>
          </a:prstGeom>
        </p:spPr>
        <p:txBody>
          <a:bodyPr vert="horz" wrap="square" lIns="0" tIns="16933" rIns="0" bIns="0" rtlCol="0">
            <a:spAutoFit/>
          </a:bodyPr>
          <a:lstStyle/>
          <a:p>
            <a:pPr marL="16933">
              <a:spcBef>
                <a:spcPts val="133"/>
              </a:spcBef>
            </a:pPr>
            <a:r>
              <a:rPr sz="1467" dirty="0">
                <a:latin typeface="Arial"/>
                <a:cs typeface="Arial"/>
              </a:rPr>
              <a:t>Higher </a:t>
            </a:r>
            <a:r>
              <a:rPr sz="1467" spc="-7" dirty="0">
                <a:latin typeface="Arial"/>
                <a:cs typeface="Arial"/>
              </a:rPr>
              <a:t>interest rates </a:t>
            </a:r>
            <a:r>
              <a:rPr sz="1467" dirty="0">
                <a:latin typeface="Arial"/>
                <a:cs typeface="Arial"/>
              </a:rPr>
              <a:t>should</a:t>
            </a:r>
            <a:r>
              <a:rPr sz="1467" spc="-100" dirty="0">
                <a:latin typeface="Arial"/>
                <a:cs typeface="Arial"/>
              </a:rPr>
              <a:t> </a:t>
            </a:r>
            <a:r>
              <a:rPr sz="1467" dirty="0">
                <a:latin typeface="Arial"/>
                <a:cs typeface="Arial"/>
              </a:rPr>
              <a:t>be</a:t>
            </a:r>
            <a:endParaRPr sz="1467">
              <a:latin typeface="Arial"/>
              <a:cs typeface="Arial"/>
            </a:endParaRPr>
          </a:p>
        </p:txBody>
      </p:sp>
      <p:sp>
        <p:nvSpPr>
          <p:cNvPr id="8" name="object 8"/>
          <p:cNvSpPr txBox="1"/>
          <p:nvPr/>
        </p:nvSpPr>
        <p:spPr>
          <a:xfrm>
            <a:off x="7563612" y="1784095"/>
            <a:ext cx="2792307" cy="463374"/>
          </a:xfrm>
          <a:prstGeom prst="rect">
            <a:avLst/>
          </a:prstGeom>
        </p:spPr>
        <p:txBody>
          <a:bodyPr vert="horz" wrap="square" lIns="0" tIns="27093" rIns="0" bIns="0" rtlCol="0">
            <a:spAutoFit/>
          </a:bodyPr>
          <a:lstStyle/>
          <a:p>
            <a:pPr marL="16933" marR="6773">
              <a:lnSpc>
                <a:spcPts val="1733"/>
              </a:lnSpc>
              <a:spcBef>
                <a:spcPts val="213"/>
              </a:spcBef>
            </a:pPr>
            <a:r>
              <a:rPr sz="1467" spc="-7" dirty="0">
                <a:latin typeface="Arial"/>
                <a:cs typeface="Arial"/>
              </a:rPr>
              <a:t>charged for </a:t>
            </a:r>
            <a:r>
              <a:rPr sz="1467" dirty="0">
                <a:latin typeface="Arial"/>
                <a:cs typeface="Arial"/>
              </a:rPr>
              <a:t>higher </a:t>
            </a:r>
            <a:r>
              <a:rPr sz="1467" spc="-7" dirty="0">
                <a:latin typeface="Arial"/>
                <a:cs typeface="Arial"/>
              </a:rPr>
              <a:t>dti, </a:t>
            </a:r>
            <a:r>
              <a:rPr sz="1467" dirty="0">
                <a:latin typeface="Arial"/>
                <a:cs typeface="Arial"/>
              </a:rPr>
              <a:t>but we</a:t>
            </a:r>
            <a:r>
              <a:rPr sz="1467" spc="-113" dirty="0">
                <a:latin typeface="Arial"/>
                <a:cs typeface="Arial"/>
              </a:rPr>
              <a:t> </a:t>
            </a:r>
            <a:r>
              <a:rPr sz="1467" dirty="0">
                <a:latin typeface="Arial"/>
                <a:cs typeface="Arial"/>
              </a:rPr>
              <a:t>see  </a:t>
            </a:r>
            <a:r>
              <a:rPr sz="1467" spc="-7" dirty="0">
                <a:latin typeface="Arial"/>
                <a:cs typeface="Arial"/>
              </a:rPr>
              <a:t>spread across </a:t>
            </a:r>
            <a:r>
              <a:rPr sz="1467" dirty="0">
                <a:latin typeface="Arial"/>
                <a:cs typeface="Arial"/>
              </a:rPr>
              <a:t>all</a:t>
            </a:r>
            <a:r>
              <a:rPr sz="1467" spc="-27" dirty="0">
                <a:latin typeface="Arial"/>
                <a:cs typeface="Arial"/>
              </a:rPr>
              <a:t> </a:t>
            </a:r>
            <a:r>
              <a:rPr sz="1467" dirty="0">
                <a:latin typeface="Arial"/>
                <a:cs typeface="Arial"/>
              </a:rPr>
              <a:t>values</a:t>
            </a:r>
            <a:endParaRPr sz="1467">
              <a:latin typeface="Arial"/>
              <a:cs typeface="Arial"/>
            </a:endParaRPr>
          </a:p>
        </p:txBody>
      </p:sp>
      <p:pic>
        <p:nvPicPr>
          <p:cNvPr id="10" name="Picture 9">
            <a:extLst>
              <a:ext uri="{FF2B5EF4-FFF2-40B4-BE49-F238E27FC236}">
                <a16:creationId xmlns:a16="http://schemas.microsoft.com/office/drawing/2014/main" id="{5EBD0340-7C11-4AED-931D-6AEE6E23EA93}"/>
              </a:ext>
            </a:extLst>
          </p:cNvPr>
          <p:cNvPicPr>
            <a:picLocks noChangeAspect="1"/>
          </p:cNvPicPr>
          <p:nvPr/>
        </p:nvPicPr>
        <p:blipFill>
          <a:blip r:embed="rId3"/>
          <a:stretch>
            <a:fillRect/>
          </a:stretch>
        </p:blipFill>
        <p:spPr>
          <a:xfrm>
            <a:off x="7060882" y="2586470"/>
            <a:ext cx="4105275" cy="38725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p:nvPr/>
        </p:nvSpPr>
        <p:spPr>
          <a:xfrm>
            <a:off x="129309" y="586855"/>
            <a:ext cx="3771664" cy="3387497"/>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3600" kern="1200" spc="-7" dirty="0">
                <a:solidFill>
                  <a:srgbClr val="FFFFFF"/>
                </a:solidFill>
                <a:latin typeface="+mj-lt"/>
                <a:ea typeface="+mj-ea"/>
                <a:cs typeface="+mj-cs"/>
              </a:rPr>
              <a:t>Recommendations</a:t>
            </a:r>
            <a:endParaRPr lang="en-US" sz="3600" kern="1200" dirty="0">
              <a:solidFill>
                <a:srgbClr val="FFFFFF"/>
              </a:solidFill>
              <a:latin typeface="+mj-lt"/>
              <a:ea typeface="+mj-ea"/>
              <a:cs typeface="+mj-cs"/>
            </a:endParaRPr>
          </a:p>
          <a:p>
            <a:pPr algn="r" defTabSz="914400">
              <a:lnSpc>
                <a:spcPct val="90000"/>
              </a:lnSpc>
              <a:spcBef>
                <a:spcPct val="0"/>
              </a:spcBef>
              <a:spcAft>
                <a:spcPts val="600"/>
              </a:spcAft>
            </a:pPr>
            <a:r>
              <a:rPr lang="en-US" sz="3600" kern="1200" dirty="0">
                <a:solidFill>
                  <a:srgbClr val="FFFFFF"/>
                </a:solidFill>
                <a:latin typeface="+mj-lt"/>
                <a:ea typeface="+mj-ea"/>
                <a:cs typeface="+mj-cs"/>
              </a:rPr>
              <a:t>Better Quality</a:t>
            </a:r>
            <a:r>
              <a:rPr lang="en-US" sz="3600" kern="1200" spc="-27" dirty="0">
                <a:solidFill>
                  <a:srgbClr val="FFFFFF"/>
                </a:solidFill>
                <a:latin typeface="+mj-lt"/>
                <a:ea typeface="+mj-ea"/>
                <a:cs typeface="+mj-cs"/>
              </a:rPr>
              <a:t> </a:t>
            </a:r>
            <a:r>
              <a:rPr lang="en-US" sz="3600" kern="1200" dirty="0">
                <a:solidFill>
                  <a:srgbClr val="FFFFFF"/>
                </a:solidFill>
                <a:latin typeface="+mj-lt"/>
                <a:ea typeface="+mj-ea"/>
                <a:cs typeface="+mj-cs"/>
              </a:rPr>
              <a:t>Borrowers</a:t>
            </a:r>
          </a:p>
        </p:txBody>
      </p:sp>
      <p:sp>
        <p:nvSpPr>
          <p:cNvPr id="4" name="object 4"/>
          <p:cNvSpPr txBox="1"/>
          <p:nvPr/>
        </p:nvSpPr>
        <p:spPr>
          <a:xfrm>
            <a:off x="4810259" y="649480"/>
            <a:ext cx="6555347" cy="5546047"/>
          </a:xfrm>
          <a:prstGeom prst="rect">
            <a:avLst/>
          </a:prstGeom>
        </p:spPr>
        <p:txBody>
          <a:bodyPr vert="horz" lIns="91440" tIns="45720" rIns="91440" bIns="45720" rtlCol="0" anchor="ctr">
            <a:normAutofit/>
          </a:bodyPr>
          <a:lstStyle/>
          <a:p>
            <a:pPr marL="3903121" lvl="8" defTabSz="914400">
              <a:lnSpc>
                <a:spcPct val="90000"/>
              </a:lnSpc>
              <a:spcBef>
                <a:spcPts val="147"/>
              </a:spcBef>
              <a:tabLst>
                <a:tab pos="536773" algn="l"/>
              </a:tabLst>
            </a:pPr>
            <a:endParaRPr lang="en-US" sz="2000" dirty="0"/>
          </a:p>
        </p:txBody>
      </p:sp>
      <p:sp>
        <p:nvSpPr>
          <p:cNvPr id="16" name="object 3">
            <a:extLst>
              <a:ext uri="{FF2B5EF4-FFF2-40B4-BE49-F238E27FC236}">
                <a16:creationId xmlns:a16="http://schemas.microsoft.com/office/drawing/2014/main" id="{F0753078-8C43-4ECA-A2DD-6271A235A99B}"/>
              </a:ext>
            </a:extLst>
          </p:cNvPr>
          <p:cNvSpPr txBox="1"/>
          <p:nvPr/>
        </p:nvSpPr>
        <p:spPr>
          <a:xfrm>
            <a:off x="4305993" y="1239335"/>
            <a:ext cx="7647709" cy="1987724"/>
          </a:xfrm>
          <a:prstGeom prst="rect">
            <a:avLst/>
          </a:prstGeom>
        </p:spPr>
        <p:txBody>
          <a:bodyPr vert="horz" wrap="square" lIns="0" tIns="25400" rIns="0" bIns="0" rtlCol="0">
            <a:spAutoFit/>
          </a:bodyPr>
          <a:lstStyle/>
          <a:p>
            <a:pPr marL="298450" marR="273050" lvl="0" indent="-285750" defTabSz="914400" eaLnBrk="1" fontAlgn="auto" latinLnBrk="0" hangingPunct="1">
              <a:lnSpc>
                <a:spcPts val="2020"/>
              </a:lnSpc>
              <a:spcBef>
                <a:spcPts val="200"/>
              </a:spcBef>
              <a:spcAft>
                <a:spcPts val="0"/>
              </a:spcAft>
              <a:buClrTx/>
              <a:buSzPct val="120000"/>
              <a:buFont typeface="Wingdings" panose="05000000000000000000" pitchFamily="2" charset="2"/>
              <a:buChar char="Ø"/>
              <a:tabLst>
                <a:tab pos="354965" algn="l"/>
                <a:tab pos="355600" algn="l"/>
              </a:tabLst>
              <a:defRPr/>
            </a:pPr>
            <a:r>
              <a:rPr kumimoji="0" lang="en-US" b="0" i="0" u="none" strike="noStrike" kern="0" cap="none" spc="-5" normalizeH="0" baseline="0" noProof="0" dirty="0">
                <a:ln>
                  <a:noFill/>
                </a:ln>
                <a:effectLst/>
                <a:uLnTx/>
                <a:uFillTx/>
                <a:latin typeface="RobotoRegular"/>
                <a:cs typeface="RobotoRegular"/>
              </a:rPr>
              <a:t> </a:t>
            </a:r>
            <a:r>
              <a:rPr kumimoji="0" b="0" i="0" u="none" strike="noStrike" kern="0" cap="none" spc="-5" normalizeH="0" baseline="0" noProof="0" dirty="0">
                <a:ln>
                  <a:noFill/>
                </a:ln>
                <a:effectLst/>
                <a:uLnTx/>
                <a:uFillTx/>
                <a:latin typeface="RobotoRegular"/>
                <a:cs typeface="RobotoRegular"/>
              </a:rPr>
              <a:t>Stop </a:t>
            </a:r>
            <a:r>
              <a:rPr kumimoji="0" b="0" i="0" u="none" strike="noStrike" kern="0" cap="none" spc="0" normalizeH="0" baseline="0" noProof="0" dirty="0">
                <a:ln>
                  <a:noFill/>
                </a:ln>
                <a:effectLst/>
                <a:uLnTx/>
                <a:uFillTx/>
                <a:latin typeface="RobotoRegular"/>
                <a:cs typeface="RobotoRegular"/>
              </a:rPr>
              <a:t>– </a:t>
            </a:r>
            <a:r>
              <a:rPr kumimoji="0" b="0" i="0" u="none" strike="noStrike" kern="0" cap="none" spc="-5" normalizeH="0" baseline="0" noProof="0" dirty="0">
                <a:ln>
                  <a:noFill/>
                </a:ln>
                <a:effectLst/>
                <a:uLnTx/>
                <a:uFillTx/>
                <a:latin typeface="RobotoRegular"/>
                <a:cs typeface="RobotoRegular"/>
              </a:rPr>
              <a:t>approving loans </a:t>
            </a:r>
            <a:r>
              <a:rPr kumimoji="0" b="0" i="0" u="none" strike="noStrike" kern="0" cap="none" spc="0" normalizeH="0" baseline="0" noProof="0" dirty="0">
                <a:ln>
                  <a:noFill/>
                </a:ln>
                <a:effectLst/>
                <a:uLnTx/>
                <a:uFillTx/>
                <a:latin typeface="RobotoRegular"/>
                <a:cs typeface="RobotoRegular"/>
              </a:rPr>
              <a:t>where  </a:t>
            </a:r>
            <a:r>
              <a:rPr kumimoji="0" b="0" i="0" u="none" strike="noStrike" kern="0" cap="none" spc="-5" normalizeH="0" baseline="0" noProof="0" dirty="0">
                <a:ln>
                  <a:noFill/>
                </a:ln>
                <a:effectLst/>
                <a:uLnTx/>
                <a:uFillTx/>
                <a:latin typeface="RobotoRegular"/>
                <a:cs typeface="RobotoRegular"/>
              </a:rPr>
              <a:t>amount/income is higher than</a:t>
            </a:r>
            <a:r>
              <a:rPr kumimoji="0" b="0" i="0" u="none" strike="noStrike" kern="0" cap="none" spc="-50" normalizeH="0" baseline="0" noProof="0" dirty="0">
                <a:ln>
                  <a:noFill/>
                </a:ln>
                <a:effectLst/>
                <a:uLnTx/>
                <a:uFillTx/>
                <a:latin typeface="RobotoRegular"/>
                <a:cs typeface="RobotoRegular"/>
              </a:rPr>
              <a:t> </a:t>
            </a:r>
            <a:r>
              <a:rPr kumimoji="0" b="0" i="0" u="none" strike="noStrike" kern="0" cap="none" spc="-5" normalizeH="0" baseline="0" noProof="0" dirty="0">
                <a:ln>
                  <a:noFill/>
                </a:ln>
                <a:effectLst/>
                <a:uLnTx/>
                <a:uFillTx/>
                <a:latin typeface="RobotoRegular"/>
                <a:cs typeface="RobotoRegular"/>
              </a:rPr>
              <a:t>30%</a:t>
            </a:r>
            <a:endParaRPr lang="en-US" kern="0" dirty="0">
              <a:latin typeface="RobotoRegular"/>
              <a:cs typeface="RobotoRegular"/>
            </a:endParaRPr>
          </a:p>
          <a:p>
            <a:pPr marL="298450" marR="273050" lvl="0" indent="-285750" defTabSz="914400" eaLnBrk="1" fontAlgn="auto" latinLnBrk="0" hangingPunct="1">
              <a:lnSpc>
                <a:spcPts val="2020"/>
              </a:lnSpc>
              <a:spcBef>
                <a:spcPts val="200"/>
              </a:spcBef>
              <a:spcAft>
                <a:spcPts val="0"/>
              </a:spcAft>
              <a:buClrTx/>
              <a:buSzPct val="120000"/>
              <a:buFont typeface="Wingdings" panose="05000000000000000000" pitchFamily="2" charset="2"/>
              <a:buChar char="Ø"/>
              <a:tabLst>
                <a:tab pos="354965" algn="l"/>
                <a:tab pos="355600" algn="l"/>
              </a:tabLst>
              <a:defRPr/>
            </a:pPr>
            <a:r>
              <a:rPr kumimoji="0" lang="en-US" b="0" i="0" u="none" strike="noStrike" kern="0" cap="none" spc="0" normalizeH="0" baseline="0" noProof="0" dirty="0">
                <a:ln>
                  <a:noFill/>
                </a:ln>
                <a:effectLst/>
                <a:uLnTx/>
                <a:uFillTx/>
                <a:latin typeface="RobotoRegular"/>
                <a:cs typeface="RobotoRegular"/>
              </a:rPr>
              <a:t> </a:t>
            </a:r>
            <a:r>
              <a:rPr kumimoji="0" b="0" i="0" u="none" strike="noStrike" kern="0" cap="none" spc="0" normalizeH="0" baseline="0" noProof="0" dirty="0">
                <a:ln>
                  <a:noFill/>
                </a:ln>
                <a:effectLst/>
                <a:uLnTx/>
                <a:uFillTx/>
                <a:latin typeface="RobotoRegular"/>
                <a:cs typeface="RobotoRegular"/>
              </a:rPr>
              <a:t>Reduce – </a:t>
            </a:r>
            <a:r>
              <a:rPr kumimoji="0" b="0" i="0" u="none" strike="noStrike" kern="0" cap="none" spc="-5" normalizeH="0" baseline="0" noProof="0" dirty="0">
                <a:ln>
                  <a:noFill/>
                </a:ln>
                <a:effectLst/>
                <a:uLnTx/>
                <a:uFillTx/>
                <a:latin typeface="RobotoRegular"/>
                <a:cs typeface="RobotoRegular"/>
              </a:rPr>
              <a:t>number of approvals where  purpose is small</a:t>
            </a:r>
            <a:r>
              <a:rPr kumimoji="0" b="0" i="0" u="none" strike="noStrike" kern="0" cap="none" spc="10" normalizeH="0" baseline="0" noProof="0" dirty="0">
                <a:ln>
                  <a:noFill/>
                </a:ln>
                <a:effectLst/>
                <a:uLnTx/>
                <a:uFillTx/>
                <a:latin typeface="RobotoRegular"/>
                <a:cs typeface="RobotoRegular"/>
              </a:rPr>
              <a:t> </a:t>
            </a:r>
            <a:r>
              <a:rPr kumimoji="0" b="0" i="0" u="none" strike="noStrike" kern="0" cap="none" spc="-5" normalizeH="0" baseline="0" noProof="0" dirty="0">
                <a:ln>
                  <a:noFill/>
                </a:ln>
                <a:effectLst/>
                <a:uLnTx/>
                <a:uFillTx/>
                <a:latin typeface="RobotoRegular"/>
                <a:cs typeface="RobotoRegular"/>
              </a:rPr>
              <a:t>business</a:t>
            </a:r>
            <a:endParaRPr kumimoji="0" lang="en-US" b="0" i="0" u="none" strike="noStrike" kern="0" cap="none" spc="-5" normalizeH="0" baseline="0" noProof="0" dirty="0">
              <a:ln>
                <a:noFill/>
              </a:ln>
              <a:effectLst/>
              <a:uLnTx/>
              <a:uFillTx/>
              <a:latin typeface="RobotoRegular"/>
              <a:cs typeface="RobotoRegular"/>
            </a:endParaRPr>
          </a:p>
          <a:p>
            <a:pPr marL="355600" indent="-342900">
              <a:lnSpc>
                <a:spcPct val="100000"/>
              </a:lnSpc>
              <a:spcBef>
                <a:spcPts val="110"/>
              </a:spcBef>
              <a:buFont typeface="Wingdings" panose="05000000000000000000" pitchFamily="2" charset="2"/>
              <a:buChar char="Ø"/>
              <a:tabLst>
                <a:tab pos="402590" algn="l"/>
              </a:tabLst>
            </a:pPr>
            <a:r>
              <a:rPr lang="en-US" spc="-5" dirty="0">
                <a:latin typeface="RobotoRegular"/>
                <a:cs typeface="RobotoRegular"/>
              </a:rPr>
              <a:t>Stop </a:t>
            </a:r>
            <a:r>
              <a:rPr lang="en-US" dirty="0">
                <a:latin typeface="RobotoRegular"/>
                <a:cs typeface="RobotoRegular"/>
              </a:rPr>
              <a:t>– </a:t>
            </a:r>
            <a:r>
              <a:rPr lang="en-US" spc="-5" dirty="0">
                <a:latin typeface="RobotoRegular"/>
                <a:cs typeface="RobotoRegular"/>
              </a:rPr>
              <a:t>approving high-value</a:t>
            </a:r>
            <a:r>
              <a:rPr lang="en-US" spc="-60" dirty="0">
                <a:latin typeface="RobotoRegular"/>
                <a:cs typeface="RobotoRegular"/>
              </a:rPr>
              <a:t> </a:t>
            </a:r>
            <a:r>
              <a:rPr lang="en-US" spc="-5" dirty="0">
                <a:latin typeface="RobotoRegular"/>
                <a:cs typeface="RobotoRegular"/>
              </a:rPr>
              <a:t>loans</a:t>
            </a:r>
            <a:r>
              <a:rPr lang="en-US" dirty="0">
                <a:latin typeface="RobotoRegular"/>
                <a:cs typeface="RobotoRegular"/>
              </a:rPr>
              <a:t> </a:t>
            </a:r>
            <a:r>
              <a:rPr lang="en-US" spc="-5" dirty="0">
                <a:latin typeface="RobotoRegular"/>
                <a:cs typeface="RobotoRegular"/>
              </a:rPr>
              <a:t>when revolving line utilization rate  greater than</a:t>
            </a:r>
            <a:r>
              <a:rPr lang="en-US" spc="5" dirty="0">
                <a:latin typeface="RobotoRegular"/>
                <a:cs typeface="RobotoRegular"/>
              </a:rPr>
              <a:t> </a:t>
            </a:r>
            <a:r>
              <a:rPr lang="en-US" spc="-5" dirty="0">
                <a:latin typeface="RobotoRegular"/>
                <a:cs typeface="RobotoRegular"/>
              </a:rPr>
              <a:t>75%</a:t>
            </a:r>
          </a:p>
          <a:p>
            <a:pPr marL="355600" indent="-342900">
              <a:lnSpc>
                <a:spcPct val="100000"/>
              </a:lnSpc>
              <a:spcBef>
                <a:spcPts val="110"/>
              </a:spcBef>
              <a:buFont typeface="Wingdings" panose="05000000000000000000" pitchFamily="2" charset="2"/>
              <a:buChar char="Ø"/>
              <a:tabLst>
                <a:tab pos="402590" algn="l"/>
              </a:tabLst>
            </a:pPr>
            <a:r>
              <a:rPr lang="en-US" spc="-5" dirty="0">
                <a:latin typeface="RobotoRegular"/>
                <a:cs typeface="RobotoRegular"/>
              </a:rPr>
              <a:t>Stop </a:t>
            </a:r>
            <a:r>
              <a:rPr lang="en-US" dirty="0">
                <a:latin typeface="RobotoRegular"/>
                <a:cs typeface="RobotoRegular"/>
              </a:rPr>
              <a:t>– </a:t>
            </a:r>
            <a:r>
              <a:rPr lang="en-US" spc="-5" dirty="0">
                <a:latin typeface="RobotoRegular"/>
                <a:cs typeface="RobotoRegular"/>
              </a:rPr>
              <a:t>approving loans to people</a:t>
            </a:r>
            <a:r>
              <a:rPr lang="en-US" spc="-45" dirty="0">
                <a:latin typeface="RobotoRegular"/>
                <a:cs typeface="RobotoRegular"/>
              </a:rPr>
              <a:t> </a:t>
            </a:r>
            <a:r>
              <a:rPr lang="en-US" spc="-5" dirty="0">
                <a:latin typeface="RobotoRegular"/>
                <a:cs typeface="RobotoRegular"/>
              </a:rPr>
              <a:t>with</a:t>
            </a:r>
            <a:r>
              <a:rPr lang="en-US" dirty="0">
                <a:latin typeface="RobotoRegular"/>
                <a:cs typeface="RobotoRegular"/>
              </a:rPr>
              <a:t> </a:t>
            </a:r>
            <a:r>
              <a:rPr lang="en-US" spc="-5" dirty="0">
                <a:latin typeface="RobotoRegular"/>
                <a:cs typeface="RobotoRegular"/>
              </a:rPr>
              <a:t>prior bad record. </a:t>
            </a:r>
            <a:r>
              <a:rPr lang="en-US" dirty="0">
                <a:latin typeface="RobotoRegular"/>
                <a:cs typeface="RobotoRegular"/>
              </a:rPr>
              <a:t>Or </a:t>
            </a:r>
            <a:r>
              <a:rPr lang="en-US" spc="-5" dirty="0">
                <a:latin typeface="RobotoRegular"/>
                <a:cs typeface="RobotoRegular"/>
              </a:rPr>
              <a:t>at least stop  approving high-value loans</a:t>
            </a:r>
          </a:p>
          <a:p>
            <a:pPr marL="355600" indent="-342900">
              <a:lnSpc>
                <a:spcPct val="100000"/>
              </a:lnSpc>
              <a:spcBef>
                <a:spcPts val="110"/>
              </a:spcBef>
              <a:buFont typeface="Wingdings" panose="05000000000000000000" pitchFamily="2" charset="2"/>
              <a:buChar char="Ø"/>
              <a:tabLst>
                <a:tab pos="402590" algn="l"/>
              </a:tabLst>
            </a:pPr>
            <a:r>
              <a:rPr lang="en-US" spc="-5" dirty="0">
                <a:latin typeface="RobotoRegular"/>
                <a:cs typeface="RobotoRegular"/>
              </a:rPr>
              <a:t>Start </a:t>
            </a:r>
            <a:r>
              <a:rPr lang="en-US" dirty="0">
                <a:latin typeface="RobotoRegular"/>
                <a:cs typeface="RobotoRegular"/>
              </a:rPr>
              <a:t>– </a:t>
            </a:r>
            <a:r>
              <a:rPr lang="en-US" spc="-5" dirty="0">
                <a:latin typeface="RobotoRegular"/>
                <a:cs typeface="RobotoRegular"/>
              </a:rPr>
              <a:t>charging higher interest rates  for loans with </a:t>
            </a:r>
            <a:r>
              <a:rPr lang="en-US" spc="-5" dirty="0" err="1">
                <a:latin typeface="RobotoRegular"/>
                <a:cs typeface="RobotoRegular"/>
              </a:rPr>
              <a:t>dti</a:t>
            </a:r>
            <a:r>
              <a:rPr lang="en-US" spc="-5" dirty="0">
                <a:latin typeface="RobotoRegular"/>
                <a:cs typeface="RobotoRegular"/>
              </a:rPr>
              <a:t> greater than</a:t>
            </a:r>
            <a:r>
              <a:rPr lang="en-US" spc="20" dirty="0">
                <a:latin typeface="RobotoRegular"/>
                <a:cs typeface="RobotoRegular"/>
              </a:rPr>
              <a:t> </a:t>
            </a:r>
            <a:r>
              <a:rPr lang="en-US" spc="-5" dirty="0">
                <a:latin typeface="RobotoRegular"/>
                <a:cs typeface="RobotoRegular"/>
              </a:rPr>
              <a:t>20</a:t>
            </a:r>
            <a:endParaRPr lang="en-US" dirty="0">
              <a:latin typeface="RobotoRegular"/>
              <a:cs typeface="Roboto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39091" y="665018"/>
            <a:ext cx="9313817" cy="515389"/>
          </a:xfrm>
        </p:spPr>
        <p:txBody>
          <a:bodyPr>
            <a:normAutofit fontScale="90000"/>
          </a:bodyPr>
          <a:lstStyle/>
          <a:p>
            <a:pPr algn="ctr"/>
            <a:r>
              <a:rPr lang="en-IN" sz="3600" dirty="0"/>
              <a:t>Lending Club Case Study</a:t>
            </a:r>
            <a:endParaRPr lang="en-IN" sz="2400" dirty="0"/>
          </a:p>
        </p:txBody>
      </p:sp>
      <p:sp>
        <p:nvSpPr>
          <p:cNvPr id="3" name="Content Placeholder 2"/>
          <p:cNvSpPr>
            <a:spLocks noGrp="1"/>
          </p:cNvSpPr>
          <p:nvPr>
            <p:ph idx="1"/>
          </p:nvPr>
        </p:nvSpPr>
        <p:spPr>
          <a:xfrm>
            <a:off x="396635" y="1180407"/>
            <a:ext cx="11291059" cy="5378335"/>
          </a:xfrm>
        </p:spPr>
        <p:txBody>
          <a:bodyPr>
            <a:normAutofit/>
          </a:bodyPr>
          <a:lstStyle/>
          <a:p>
            <a:pPr>
              <a:buFont typeface="Wingdings" panose="05000000000000000000" pitchFamily="2" charset="2"/>
              <a:buChar char="v"/>
            </a:pPr>
            <a:r>
              <a:rPr lang="en-IN" sz="1800" b="1" dirty="0"/>
              <a:t>Company</a:t>
            </a:r>
          </a:p>
          <a:p>
            <a:pPr lvl="1"/>
            <a:r>
              <a:rPr lang="en-US" sz="1400" dirty="0"/>
              <a:t>Lending Club consumer finance company which specializes in lending various types of loans to urban customers.</a:t>
            </a:r>
          </a:p>
          <a:p>
            <a:pPr lvl="1"/>
            <a:r>
              <a:rPr lang="en-US" sz="1400" dirty="0"/>
              <a:t>The company receives a loan application, the company must decide for loan approval based on the applicant’s profile.</a:t>
            </a:r>
          </a:p>
          <a:p>
            <a:pPr marL="457200" lvl="1" indent="0">
              <a:buNone/>
            </a:pPr>
            <a:endParaRPr lang="en-US" sz="1400" dirty="0"/>
          </a:p>
          <a:p>
            <a:pPr>
              <a:buFont typeface="Wingdings" panose="05000000000000000000" pitchFamily="2" charset="2"/>
              <a:buChar char="v"/>
            </a:pPr>
            <a:r>
              <a:rPr lang="en-IN" sz="1800" b="1" dirty="0"/>
              <a:t>Business Objective</a:t>
            </a:r>
          </a:p>
          <a:p>
            <a:pPr lvl="1"/>
            <a:r>
              <a:rPr lang="en-US" sz="1400" dirty="0"/>
              <a:t>Lending Club company is the largest online loan marketplace, facilitating personal loans, business loans, and financing of medical procedures.</a:t>
            </a:r>
          </a:p>
          <a:p>
            <a:pPr lvl="1"/>
            <a:r>
              <a:rPr lang="en-US" sz="1400" dirty="0"/>
              <a:t>Borrowers can easily access lower interest rate loans through a fast online interface. </a:t>
            </a:r>
          </a:p>
          <a:p>
            <a:pPr marL="457200" lvl="1" indent="0">
              <a:buNone/>
            </a:pPr>
            <a:endParaRPr lang="en-US" sz="1400" dirty="0"/>
          </a:p>
          <a:p>
            <a:pPr>
              <a:buFont typeface="Wingdings" panose="05000000000000000000" pitchFamily="2" charset="2"/>
              <a:buChar char="v"/>
            </a:pPr>
            <a:r>
              <a:rPr lang="en-IN" sz="1800" b="1" dirty="0"/>
              <a:t>Business Strategy</a:t>
            </a:r>
          </a:p>
          <a:p>
            <a:pPr lvl="1"/>
            <a:r>
              <a:rPr lang="en-US" sz="1400" dirty="0"/>
              <a:t>Lending Club wants to understand the driving factors behind loan default. the driver variables which are strong indicators of default. Analyze to make investments with the strategy to invest where most other investors are investing.</a:t>
            </a:r>
          </a:p>
          <a:p>
            <a:pPr lvl="1"/>
            <a:r>
              <a:rPr lang="en-US" sz="1400" dirty="0"/>
              <a:t>The company can utilize this knowledge for its portfolio and risk assessment.</a:t>
            </a:r>
          </a:p>
          <a:p>
            <a:pPr marL="457200" lvl="1" indent="0">
              <a:buNone/>
            </a:pPr>
            <a:endParaRPr lang="en-IN" sz="1400" dirty="0"/>
          </a:p>
          <a:p>
            <a:pPr>
              <a:buFont typeface="Wingdings" panose="05000000000000000000" pitchFamily="2" charset="2"/>
              <a:buChar char="v"/>
            </a:pPr>
            <a:r>
              <a:rPr lang="en-IN" sz="1800" b="1" dirty="0"/>
              <a:t>Goals of Data Analysis</a:t>
            </a:r>
          </a:p>
          <a:p>
            <a:pPr lvl="1"/>
            <a:r>
              <a:rPr lang="en-US" sz="1400" dirty="0"/>
              <a:t>Investment type analysis As a data scientist working for Lending Club analyze the dataset containing information about past loan applicants using EDA to understand how consumer attributes and loan attributes influence the tendency of default</a:t>
            </a:r>
            <a:endParaRPr lang="en-IN" sz="1800" b="1" dirty="0"/>
          </a:p>
          <a:p>
            <a:pPr marL="457200" lvl="1" indent="0">
              <a:buNone/>
            </a:pPr>
            <a:endParaRPr lang="en-US" sz="1400" dirty="0"/>
          </a:p>
          <a:p>
            <a:pPr marL="0" indent="0">
              <a:buNone/>
            </a:pPr>
            <a:endParaRPr lang="en-IN" sz="1800" dirty="0"/>
          </a:p>
        </p:txBody>
      </p:sp>
    </p:spTree>
    <p:extLst>
      <p:ext uri="{BB962C8B-B14F-4D97-AF65-F5344CB8AC3E}">
        <p14:creationId xmlns:p14="http://schemas.microsoft.com/office/powerpoint/2010/main" val="2595860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5497" y="668774"/>
            <a:ext cx="6333913" cy="509541"/>
          </a:xfrm>
          <a:prstGeom prst="rect">
            <a:avLst/>
          </a:prstGeom>
        </p:spPr>
        <p:txBody>
          <a:bodyPr vert="horz" wrap="square" lIns="0" tIns="16933" rIns="0" bIns="0" rtlCol="0" anchor="ctr">
            <a:spAutoFit/>
          </a:bodyPr>
          <a:lstStyle/>
          <a:p>
            <a:pPr marL="16933" algn="ctr">
              <a:lnSpc>
                <a:spcPct val="100000"/>
              </a:lnSpc>
              <a:spcBef>
                <a:spcPts val="133"/>
              </a:spcBef>
            </a:pPr>
            <a:r>
              <a:rPr sz="3200" spc="-7" dirty="0">
                <a:ea typeface="+mn-ea"/>
                <a:cs typeface="+mj-cs"/>
              </a:rPr>
              <a:t>Appendix: Interesting tidbits</a:t>
            </a:r>
          </a:p>
        </p:txBody>
      </p:sp>
      <p:sp>
        <p:nvSpPr>
          <p:cNvPr id="3" name="object 3"/>
          <p:cNvSpPr/>
          <p:nvPr/>
        </p:nvSpPr>
        <p:spPr>
          <a:xfrm>
            <a:off x="235712" y="2657856"/>
            <a:ext cx="4023360" cy="3771392"/>
          </a:xfrm>
          <a:prstGeom prst="rect">
            <a:avLst/>
          </a:prstGeom>
          <a:blipFill>
            <a:blip r:embed="rId2" cstate="print"/>
            <a:stretch>
              <a:fillRect/>
            </a:stretch>
          </a:blipFill>
        </p:spPr>
        <p:txBody>
          <a:bodyPr wrap="square" lIns="0" tIns="0" rIns="0" bIns="0" rtlCol="0"/>
          <a:lstStyle/>
          <a:p>
            <a:endParaRPr sz="2400"/>
          </a:p>
        </p:txBody>
      </p:sp>
      <p:sp>
        <p:nvSpPr>
          <p:cNvPr id="4" name="object 4"/>
          <p:cNvSpPr/>
          <p:nvPr/>
        </p:nvSpPr>
        <p:spPr>
          <a:xfrm>
            <a:off x="4592321" y="3486911"/>
            <a:ext cx="7347711" cy="2771648"/>
          </a:xfrm>
          <a:prstGeom prst="rect">
            <a:avLst/>
          </a:prstGeom>
          <a:blipFill>
            <a:blip r:embed="rId3" cstate="print"/>
            <a:stretch>
              <a:fillRect/>
            </a:stretch>
          </a:blipFill>
        </p:spPr>
        <p:txBody>
          <a:bodyPr wrap="square" lIns="0" tIns="0" rIns="0" bIns="0" rtlCol="0"/>
          <a:lstStyle/>
          <a:p>
            <a:endParaRPr sz="2400"/>
          </a:p>
        </p:txBody>
      </p:sp>
      <p:sp>
        <p:nvSpPr>
          <p:cNvPr id="5" name="object 5"/>
          <p:cNvSpPr txBox="1"/>
          <p:nvPr/>
        </p:nvSpPr>
        <p:spPr>
          <a:xfrm>
            <a:off x="520585" y="1501648"/>
            <a:ext cx="10905912" cy="1579150"/>
          </a:xfrm>
          <a:prstGeom prst="rect">
            <a:avLst/>
          </a:prstGeom>
        </p:spPr>
        <p:txBody>
          <a:bodyPr vert="horz" wrap="square" lIns="0" tIns="20320" rIns="0" bIns="0" rtlCol="0">
            <a:spAutoFit/>
          </a:bodyPr>
          <a:lstStyle/>
          <a:p>
            <a:pPr marL="16933" marR="7254059" algn="just">
              <a:lnSpc>
                <a:spcPct val="98600"/>
              </a:lnSpc>
              <a:spcBef>
                <a:spcPts val="160"/>
              </a:spcBef>
            </a:pPr>
            <a:r>
              <a:rPr sz="1867" spc="-7" dirty="0">
                <a:latin typeface="Arial"/>
                <a:cs typeface="Arial"/>
              </a:rPr>
              <a:t>Loan numbers increase as</a:t>
            </a:r>
            <a:r>
              <a:rPr sz="1867" spc="-87" dirty="0">
                <a:latin typeface="Arial"/>
                <a:cs typeface="Arial"/>
              </a:rPr>
              <a:t> </a:t>
            </a:r>
            <a:r>
              <a:rPr sz="1867" spc="-7" dirty="0">
                <a:latin typeface="Arial"/>
                <a:cs typeface="Arial"/>
              </a:rPr>
              <a:t>months  get closer to year-end. Are people  trying to meet</a:t>
            </a:r>
            <a:r>
              <a:rPr sz="1867" spc="-20" dirty="0">
                <a:latin typeface="Arial"/>
                <a:cs typeface="Arial"/>
              </a:rPr>
              <a:t> </a:t>
            </a:r>
            <a:r>
              <a:rPr sz="1867" spc="-7" dirty="0">
                <a:latin typeface="Arial"/>
                <a:cs typeface="Arial"/>
              </a:rPr>
              <a:t>targets?</a:t>
            </a:r>
            <a:endParaRPr sz="1867">
              <a:latin typeface="Arial"/>
              <a:cs typeface="Arial"/>
            </a:endParaRPr>
          </a:p>
          <a:p>
            <a:pPr marL="4501614" marR="6773">
              <a:lnSpc>
                <a:spcPts val="2107"/>
              </a:lnSpc>
              <a:spcBef>
                <a:spcPts val="1307"/>
              </a:spcBef>
            </a:pPr>
            <a:r>
              <a:rPr sz="1867" spc="-7" dirty="0">
                <a:latin typeface="Arial"/>
                <a:cs typeface="Arial"/>
              </a:rPr>
              <a:t>Maximum loans are </a:t>
            </a:r>
            <a:r>
              <a:rPr sz="1867" dirty="0">
                <a:latin typeface="Arial"/>
                <a:cs typeface="Arial"/>
              </a:rPr>
              <a:t>in </a:t>
            </a:r>
            <a:r>
              <a:rPr sz="1867" spc="-7" dirty="0">
                <a:latin typeface="Arial"/>
                <a:cs typeface="Arial"/>
              </a:rPr>
              <a:t>populous states, California, New York,  Florida and</a:t>
            </a:r>
            <a:r>
              <a:rPr sz="1867" spc="-13" dirty="0">
                <a:latin typeface="Arial"/>
                <a:cs typeface="Arial"/>
              </a:rPr>
              <a:t> </a:t>
            </a:r>
            <a:r>
              <a:rPr sz="1867" spc="-7" dirty="0">
                <a:latin typeface="Arial"/>
                <a:cs typeface="Arial"/>
              </a:rPr>
              <a:t>Texas</a:t>
            </a:r>
            <a:endParaRPr sz="1867">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9597" y="750146"/>
            <a:ext cx="6333913" cy="509541"/>
          </a:xfrm>
          <a:prstGeom prst="rect">
            <a:avLst/>
          </a:prstGeom>
        </p:spPr>
        <p:txBody>
          <a:bodyPr vert="horz" wrap="square" lIns="0" tIns="16933" rIns="0" bIns="0" rtlCol="0" anchor="ctr">
            <a:spAutoFit/>
          </a:bodyPr>
          <a:lstStyle/>
          <a:p>
            <a:pPr marL="16933">
              <a:lnSpc>
                <a:spcPct val="100000"/>
              </a:lnSpc>
              <a:spcBef>
                <a:spcPts val="133"/>
              </a:spcBef>
            </a:pPr>
            <a:r>
              <a:rPr sz="3200" spc="-7" dirty="0">
                <a:solidFill>
                  <a:srgbClr val="2A3990"/>
                </a:solidFill>
                <a:latin typeface="RobotoRegular"/>
                <a:ea typeface="+mn-ea"/>
              </a:rPr>
              <a:t>Appendix: Interesting tidbits</a:t>
            </a:r>
          </a:p>
        </p:txBody>
      </p:sp>
      <p:sp>
        <p:nvSpPr>
          <p:cNvPr id="3" name="object 3"/>
          <p:cNvSpPr txBox="1"/>
          <p:nvPr/>
        </p:nvSpPr>
        <p:spPr>
          <a:xfrm>
            <a:off x="948401" y="1461008"/>
            <a:ext cx="4698153" cy="1446614"/>
          </a:xfrm>
          <a:prstGeom prst="rect">
            <a:avLst/>
          </a:prstGeom>
        </p:spPr>
        <p:txBody>
          <a:bodyPr vert="horz" wrap="square" lIns="0" tIns="35560" rIns="0" bIns="0" rtlCol="0">
            <a:spAutoFit/>
          </a:bodyPr>
          <a:lstStyle/>
          <a:p>
            <a:pPr marL="16933" marR="6773">
              <a:lnSpc>
                <a:spcPts val="2147"/>
              </a:lnSpc>
              <a:spcBef>
                <a:spcPts val="280"/>
              </a:spcBef>
            </a:pPr>
            <a:r>
              <a:rPr sz="1867" dirty="0">
                <a:latin typeface="Arial"/>
                <a:cs typeface="Arial"/>
              </a:rPr>
              <a:t>As </a:t>
            </a:r>
            <a:r>
              <a:rPr sz="1867" spc="-7" dirty="0">
                <a:latin typeface="Arial"/>
                <a:cs typeface="Arial"/>
              </a:rPr>
              <a:t>the loan amount increases, the chance of  default also</a:t>
            </a:r>
            <a:r>
              <a:rPr sz="1867" spc="-13" dirty="0">
                <a:latin typeface="Arial"/>
                <a:cs typeface="Arial"/>
              </a:rPr>
              <a:t> </a:t>
            </a:r>
            <a:r>
              <a:rPr sz="1867" spc="-7" dirty="0">
                <a:latin typeface="Arial"/>
                <a:cs typeface="Arial"/>
              </a:rPr>
              <a:t>increases.</a:t>
            </a:r>
            <a:endParaRPr sz="1867">
              <a:latin typeface="Arial"/>
              <a:cs typeface="Arial"/>
            </a:endParaRPr>
          </a:p>
          <a:p>
            <a:pPr>
              <a:spcBef>
                <a:spcPts val="20"/>
              </a:spcBef>
            </a:pPr>
            <a:endParaRPr sz="1933">
              <a:latin typeface="Arial"/>
              <a:cs typeface="Arial"/>
            </a:endParaRPr>
          </a:p>
          <a:p>
            <a:pPr marL="16933" marR="289553"/>
            <a:r>
              <a:rPr sz="1867" b="1" spc="-7" dirty="0">
                <a:latin typeface="Arial"/>
                <a:cs typeface="Arial"/>
              </a:rPr>
              <a:t>High value </a:t>
            </a:r>
            <a:r>
              <a:rPr sz="1867" b="1" spc="-13" dirty="0">
                <a:latin typeface="Arial"/>
                <a:cs typeface="Arial"/>
              </a:rPr>
              <a:t>loans </a:t>
            </a:r>
            <a:r>
              <a:rPr sz="1867" b="1" dirty="0">
                <a:latin typeface="Arial"/>
                <a:cs typeface="Arial"/>
              </a:rPr>
              <a:t>are </a:t>
            </a:r>
            <a:r>
              <a:rPr sz="1867" b="1" spc="-13" dirty="0">
                <a:latin typeface="Arial"/>
                <a:cs typeface="Arial"/>
              </a:rPr>
              <a:t>being extended </a:t>
            </a:r>
            <a:r>
              <a:rPr sz="1867" b="1" spc="-7" dirty="0">
                <a:latin typeface="Arial"/>
                <a:cs typeface="Arial"/>
              </a:rPr>
              <a:t>to  </a:t>
            </a:r>
            <a:r>
              <a:rPr sz="1867" b="1" spc="-13" dirty="0">
                <a:latin typeface="Arial"/>
                <a:cs typeface="Arial"/>
              </a:rPr>
              <a:t>questionable quality</a:t>
            </a:r>
            <a:r>
              <a:rPr sz="1867" b="1" spc="-7" dirty="0">
                <a:latin typeface="Arial"/>
                <a:cs typeface="Arial"/>
              </a:rPr>
              <a:t> borrowers?</a:t>
            </a:r>
            <a:endParaRPr sz="1867">
              <a:latin typeface="Arial"/>
              <a:cs typeface="Arial"/>
            </a:endParaRPr>
          </a:p>
        </p:txBody>
      </p:sp>
      <p:sp>
        <p:nvSpPr>
          <p:cNvPr id="4" name="object 4"/>
          <p:cNvSpPr/>
          <p:nvPr/>
        </p:nvSpPr>
        <p:spPr>
          <a:xfrm>
            <a:off x="812800" y="3003296"/>
            <a:ext cx="5193792" cy="3348736"/>
          </a:xfrm>
          <a:prstGeom prst="rect">
            <a:avLst/>
          </a:prstGeom>
          <a:blipFill>
            <a:blip r:embed="rId2" cstate="print"/>
            <a:stretch>
              <a:fillRect/>
            </a:stretch>
          </a:blipFill>
        </p:spPr>
        <p:txBody>
          <a:bodyPr wrap="square" lIns="0" tIns="0" rIns="0" bIns="0" rtlCol="0"/>
          <a:lstStyle/>
          <a:p>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435" y="775084"/>
            <a:ext cx="6333913" cy="509541"/>
          </a:xfrm>
          <a:prstGeom prst="rect">
            <a:avLst/>
          </a:prstGeom>
        </p:spPr>
        <p:txBody>
          <a:bodyPr vert="horz" wrap="square" lIns="0" tIns="16933" rIns="0" bIns="0" rtlCol="0" anchor="ctr">
            <a:spAutoFit/>
          </a:bodyPr>
          <a:lstStyle/>
          <a:p>
            <a:pPr marL="16933" algn="ctr">
              <a:lnSpc>
                <a:spcPct val="100000"/>
              </a:lnSpc>
              <a:spcBef>
                <a:spcPts val="133"/>
              </a:spcBef>
            </a:pPr>
            <a:r>
              <a:rPr sz="3200" spc="-7" dirty="0">
                <a:solidFill>
                  <a:srgbClr val="2A3990"/>
                </a:solidFill>
                <a:latin typeface="RobotoRegular"/>
                <a:ea typeface="+mn-ea"/>
              </a:rPr>
              <a:t>Appendix: Interesting tidbits</a:t>
            </a:r>
          </a:p>
        </p:txBody>
      </p:sp>
      <p:sp>
        <p:nvSpPr>
          <p:cNvPr id="3" name="object 3"/>
          <p:cNvSpPr/>
          <p:nvPr/>
        </p:nvSpPr>
        <p:spPr>
          <a:xfrm>
            <a:off x="247904" y="3048000"/>
            <a:ext cx="11696192" cy="2946400"/>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p:nvPr/>
        </p:nvSpPr>
        <p:spPr>
          <a:xfrm>
            <a:off x="714587" y="1704848"/>
            <a:ext cx="10948245" cy="856645"/>
          </a:xfrm>
          <a:prstGeom prst="rect">
            <a:avLst/>
          </a:prstGeom>
        </p:spPr>
        <p:txBody>
          <a:bodyPr vert="horz" wrap="square" lIns="0" tIns="35560" rIns="0" bIns="0" rtlCol="0">
            <a:spAutoFit/>
          </a:bodyPr>
          <a:lstStyle/>
          <a:p>
            <a:pPr marL="16933" marR="319185">
              <a:lnSpc>
                <a:spcPts val="2147"/>
              </a:lnSpc>
              <a:spcBef>
                <a:spcPts val="280"/>
              </a:spcBef>
            </a:pPr>
            <a:r>
              <a:rPr sz="1867" spc="-7" dirty="0">
                <a:latin typeface="Arial"/>
                <a:cs typeface="Arial"/>
              </a:rPr>
              <a:t>People who took their first loans just before an economic crisis, </a:t>
            </a:r>
            <a:r>
              <a:rPr sz="1867" dirty="0">
                <a:latin typeface="Arial"/>
                <a:cs typeface="Arial"/>
              </a:rPr>
              <a:t>like </a:t>
            </a:r>
            <a:r>
              <a:rPr sz="1867" spc="-7" dirty="0">
                <a:latin typeface="Arial"/>
                <a:cs typeface="Arial"/>
              </a:rPr>
              <a:t>the one </a:t>
            </a:r>
            <a:r>
              <a:rPr sz="1867" dirty="0">
                <a:latin typeface="Arial"/>
                <a:cs typeface="Arial"/>
              </a:rPr>
              <a:t>in </a:t>
            </a:r>
            <a:r>
              <a:rPr sz="1867" spc="-7" dirty="0">
                <a:latin typeface="Arial"/>
                <a:cs typeface="Arial"/>
              </a:rPr>
              <a:t>1980 and the subprime  crisis </a:t>
            </a:r>
            <a:r>
              <a:rPr sz="1867" dirty="0">
                <a:latin typeface="Arial"/>
                <a:cs typeface="Arial"/>
              </a:rPr>
              <a:t>in </a:t>
            </a:r>
            <a:r>
              <a:rPr sz="1867" spc="-7" dirty="0">
                <a:latin typeface="Arial"/>
                <a:cs typeface="Arial"/>
              </a:rPr>
              <a:t>2008, have higher rates of</a:t>
            </a:r>
            <a:r>
              <a:rPr sz="1867" spc="-27" dirty="0">
                <a:latin typeface="Arial"/>
                <a:cs typeface="Arial"/>
              </a:rPr>
              <a:t> </a:t>
            </a:r>
            <a:r>
              <a:rPr sz="1867" spc="-7" dirty="0">
                <a:latin typeface="Arial"/>
                <a:cs typeface="Arial"/>
              </a:rPr>
              <a:t>default.</a:t>
            </a:r>
            <a:endParaRPr sz="1867">
              <a:latin typeface="Arial"/>
              <a:cs typeface="Arial"/>
            </a:endParaRPr>
          </a:p>
          <a:p>
            <a:pPr marL="16933">
              <a:lnSpc>
                <a:spcPts val="2213"/>
              </a:lnSpc>
            </a:pPr>
            <a:r>
              <a:rPr sz="1867" spc="-7" dirty="0">
                <a:latin typeface="Arial"/>
                <a:cs typeface="Arial"/>
              </a:rPr>
              <a:t>Presumably, these are young people who were affected by the economic conditions of their early</a:t>
            </a:r>
            <a:r>
              <a:rPr sz="1867" spc="40" dirty="0">
                <a:latin typeface="Arial"/>
                <a:cs typeface="Arial"/>
              </a:rPr>
              <a:t> </a:t>
            </a:r>
            <a:r>
              <a:rPr sz="1867" spc="-7" dirty="0">
                <a:latin typeface="Arial"/>
                <a:cs typeface="Arial"/>
              </a:rPr>
              <a:t>career.</a:t>
            </a:r>
            <a:endParaRPr sz="1867">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object 2"/>
          <p:cNvSpPr txBox="1"/>
          <p:nvPr/>
        </p:nvSpPr>
        <p:spPr>
          <a:xfrm>
            <a:off x="660041" y="2767106"/>
            <a:ext cx="2880828" cy="66189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000" kern="1200" dirty="0">
                <a:solidFill>
                  <a:srgbClr val="FFFFFF"/>
                </a:solidFill>
                <a:latin typeface="+mj-lt"/>
                <a:ea typeface="+mj-ea"/>
                <a:cs typeface="+mj-cs"/>
              </a:rPr>
              <a:t>Conclusion</a:t>
            </a:r>
          </a:p>
        </p:txBody>
      </p:sp>
      <p:sp>
        <p:nvSpPr>
          <p:cNvPr id="4" name="object 4"/>
          <p:cNvSpPr txBox="1"/>
          <p:nvPr/>
        </p:nvSpPr>
        <p:spPr>
          <a:xfrm>
            <a:off x="4810259" y="649480"/>
            <a:ext cx="6555347" cy="5546047"/>
          </a:xfrm>
          <a:prstGeom prst="rect">
            <a:avLst/>
          </a:prstGeom>
        </p:spPr>
        <p:txBody>
          <a:bodyPr vert="horz" lIns="91440" tIns="45720" rIns="91440" bIns="45720" rtlCol="0" anchor="ctr">
            <a:normAutofit/>
          </a:bodyPr>
          <a:lstStyle/>
          <a:p>
            <a:pPr marL="3903121" lvl="8" defTabSz="914400">
              <a:lnSpc>
                <a:spcPct val="90000"/>
              </a:lnSpc>
              <a:spcBef>
                <a:spcPts val="147"/>
              </a:spcBef>
              <a:tabLst>
                <a:tab pos="536773" algn="l"/>
              </a:tabLst>
            </a:pPr>
            <a:endParaRPr lang="en-US" sz="2000" dirty="0"/>
          </a:p>
        </p:txBody>
      </p:sp>
      <p:sp>
        <p:nvSpPr>
          <p:cNvPr id="14" name="TextBox 13">
            <a:extLst>
              <a:ext uri="{FF2B5EF4-FFF2-40B4-BE49-F238E27FC236}">
                <a16:creationId xmlns:a16="http://schemas.microsoft.com/office/drawing/2014/main" id="{16CB953C-C8D6-4721-A8FE-C81FFE2E0166}"/>
              </a:ext>
            </a:extLst>
          </p:cNvPr>
          <p:cNvSpPr txBox="1"/>
          <p:nvPr/>
        </p:nvSpPr>
        <p:spPr>
          <a:xfrm>
            <a:off x="4346677" y="631661"/>
            <a:ext cx="7299453" cy="3877985"/>
          </a:xfrm>
          <a:prstGeom prst="rect">
            <a:avLst/>
          </a:prstGeom>
          <a:noFill/>
        </p:spPr>
        <p:txBody>
          <a:bodyPr wrap="square">
            <a:spAutoFit/>
          </a:bodyPr>
          <a:lstStyle/>
          <a:p>
            <a:r>
              <a:rPr lang="en-US" sz="2400" dirty="0"/>
              <a:t>Results</a:t>
            </a:r>
          </a:p>
          <a:p>
            <a:endParaRPr lang="en-US" sz="2400" dirty="0"/>
          </a:p>
          <a:p>
            <a:pPr marL="285750" indent="-285750">
              <a:buFont typeface="Wingdings" panose="05000000000000000000" pitchFamily="2" charset="2"/>
              <a:buChar char="Ø"/>
            </a:pPr>
            <a:r>
              <a:rPr lang="en-US" dirty="0"/>
              <a:t>Low grade loans have high tendency to default.</a:t>
            </a:r>
          </a:p>
          <a:p>
            <a:r>
              <a:rPr lang="en-US" dirty="0"/>
              <a:t>      Grading system is working as expected.</a:t>
            </a:r>
          </a:p>
          <a:p>
            <a:endParaRPr lang="en-US" dirty="0"/>
          </a:p>
          <a:p>
            <a:pPr marL="285750" indent="-285750">
              <a:buFont typeface="Wingdings" panose="05000000000000000000" pitchFamily="2" charset="2"/>
              <a:buChar char="Ø"/>
            </a:pPr>
            <a:r>
              <a:rPr lang="en-US" dirty="0"/>
              <a:t>Loans having higher interest rate have more defaulters. Check the background of applicant thoroughly if interest rate is high.</a:t>
            </a:r>
          </a:p>
          <a:p>
            <a:endParaRPr lang="en-US" dirty="0"/>
          </a:p>
          <a:p>
            <a:pPr marL="285750" indent="-285750">
              <a:buFont typeface="Wingdings" panose="05000000000000000000" pitchFamily="2" charset="2"/>
              <a:buChar char="Ø"/>
            </a:pPr>
            <a:r>
              <a:rPr lang="en-US" dirty="0"/>
              <a:t>Extra scrutiny must be done for the applicants belonging to CA state, as tendency to default is high.</a:t>
            </a:r>
          </a:p>
          <a:p>
            <a:endParaRPr lang="en-US" dirty="0"/>
          </a:p>
          <a:p>
            <a:pPr marL="285750" indent="-285750">
              <a:buFont typeface="Wingdings" panose="05000000000000000000" pitchFamily="2" charset="2"/>
              <a:buChar char="Ø"/>
            </a:pPr>
            <a:r>
              <a:rPr lang="en-US" dirty="0"/>
              <a:t>When the purpose is debt consolidation check applicant thoroughly as it has high tendency to default.</a:t>
            </a:r>
          </a:p>
        </p:txBody>
      </p:sp>
    </p:spTree>
    <p:extLst>
      <p:ext uri="{BB962C8B-B14F-4D97-AF65-F5344CB8AC3E}">
        <p14:creationId xmlns:p14="http://schemas.microsoft.com/office/powerpoint/2010/main" val="339119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78281" y="440575"/>
            <a:ext cx="9313817" cy="290945"/>
          </a:xfrm>
        </p:spPr>
        <p:txBody>
          <a:bodyPr>
            <a:normAutofit fontScale="90000"/>
          </a:bodyPr>
          <a:lstStyle/>
          <a:p>
            <a:pPr algn="ctr"/>
            <a:r>
              <a:rPr lang="en-IN" sz="3200" b="1" dirty="0"/>
              <a:t>Analysis Approach</a:t>
            </a:r>
            <a:endParaRPr lang="en-IN" sz="2000" dirty="0"/>
          </a:p>
        </p:txBody>
      </p:sp>
      <p:sp>
        <p:nvSpPr>
          <p:cNvPr id="3" name="Content Placeholder 2"/>
          <p:cNvSpPr>
            <a:spLocks noGrp="1"/>
          </p:cNvSpPr>
          <p:nvPr>
            <p:ph idx="1"/>
          </p:nvPr>
        </p:nvSpPr>
        <p:spPr>
          <a:xfrm>
            <a:off x="404949" y="1080655"/>
            <a:ext cx="11168742" cy="5118533"/>
          </a:xfrm>
        </p:spPr>
        <p:txBody>
          <a:bodyPr>
            <a:normAutofit/>
          </a:bodyPr>
          <a:lstStyle/>
          <a:p>
            <a:pPr marL="0" indent="0">
              <a:buNone/>
            </a:pPr>
            <a:endParaRPr lang="en-IN" sz="1800" dirty="0"/>
          </a:p>
          <a:p>
            <a:pPr marL="0" indent="0">
              <a:buNone/>
            </a:pPr>
            <a:endParaRPr lang="en-IN" sz="1800" dirty="0"/>
          </a:p>
        </p:txBody>
      </p:sp>
      <p:sp>
        <p:nvSpPr>
          <p:cNvPr id="2" name="Arrow: Pentagon 1">
            <a:extLst>
              <a:ext uri="{FF2B5EF4-FFF2-40B4-BE49-F238E27FC236}">
                <a16:creationId xmlns:a16="http://schemas.microsoft.com/office/drawing/2014/main" id="{175209BC-9028-494C-AC05-2094396861A9}"/>
              </a:ext>
            </a:extLst>
          </p:cNvPr>
          <p:cNvSpPr/>
          <p:nvPr/>
        </p:nvSpPr>
        <p:spPr>
          <a:xfrm>
            <a:off x="947651" y="2660073"/>
            <a:ext cx="1770611" cy="1014152"/>
          </a:xfrm>
          <a:prstGeom prst="homePlat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Data Clean</a:t>
            </a:r>
          </a:p>
        </p:txBody>
      </p:sp>
      <p:sp>
        <p:nvSpPr>
          <p:cNvPr id="6" name="Arrow: Pentagon 5">
            <a:extLst>
              <a:ext uri="{FF2B5EF4-FFF2-40B4-BE49-F238E27FC236}">
                <a16:creationId xmlns:a16="http://schemas.microsoft.com/office/drawing/2014/main" id="{3A48E607-64A2-41E2-A0DB-39ED7EF8B7EA}"/>
              </a:ext>
            </a:extLst>
          </p:cNvPr>
          <p:cNvSpPr/>
          <p:nvPr/>
        </p:nvSpPr>
        <p:spPr>
          <a:xfrm>
            <a:off x="2795849" y="2660073"/>
            <a:ext cx="2017222" cy="1014152"/>
          </a:xfrm>
          <a:prstGeom prst="homePlat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Univariate</a:t>
            </a:r>
          </a:p>
          <a:p>
            <a:pPr algn="ctr"/>
            <a:r>
              <a:rPr lang="en-US" dirty="0"/>
              <a:t>Analysis</a:t>
            </a:r>
          </a:p>
        </p:txBody>
      </p:sp>
      <p:sp>
        <p:nvSpPr>
          <p:cNvPr id="7" name="Arrow: Pentagon 6">
            <a:extLst>
              <a:ext uri="{FF2B5EF4-FFF2-40B4-BE49-F238E27FC236}">
                <a16:creationId xmlns:a16="http://schemas.microsoft.com/office/drawing/2014/main" id="{CBFD54B9-5A4D-4AEA-BDBF-AB75E7660213}"/>
              </a:ext>
            </a:extLst>
          </p:cNvPr>
          <p:cNvSpPr/>
          <p:nvPr/>
        </p:nvSpPr>
        <p:spPr>
          <a:xfrm>
            <a:off x="7076904" y="2640677"/>
            <a:ext cx="1957648" cy="1014152"/>
          </a:xfrm>
          <a:prstGeom prst="homePlat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Bivariate</a:t>
            </a:r>
          </a:p>
          <a:p>
            <a:pPr algn="ctr"/>
            <a:r>
              <a:rPr lang="en-US" dirty="0"/>
              <a:t>Analysis</a:t>
            </a:r>
          </a:p>
        </p:txBody>
      </p:sp>
      <p:sp>
        <p:nvSpPr>
          <p:cNvPr id="8" name="Arrow: Pentagon 7">
            <a:extLst>
              <a:ext uri="{FF2B5EF4-FFF2-40B4-BE49-F238E27FC236}">
                <a16:creationId xmlns:a16="http://schemas.microsoft.com/office/drawing/2014/main" id="{35F042A7-7C9A-4896-99BE-71FB8844BE3B}"/>
              </a:ext>
            </a:extLst>
          </p:cNvPr>
          <p:cNvSpPr/>
          <p:nvPr/>
        </p:nvSpPr>
        <p:spPr>
          <a:xfrm>
            <a:off x="9253455" y="2660073"/>
            <a:ext cx="1957648" cy="1014152"/>
          </a:xfrm>
          <a:prstGeom prst="homePlat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Summarize</a:t>
            </a:r>
          </a:p>
          <a:p>
            <a:pPr algn="ctr"/>
            <a:r>
              <a:rPr lang="en-US" dirty="0"/>
              <a:t>Results</a:t>
            </a:r>
          </a:p>
        </p:txBody>
      </p:sp>
      <p:sp>
        <p:nvSpPr>
          <p:cNvPr id="9" name="Arrow: Pentagon 8">
            <a:extLst>
              <a:ext uri="{FF2B5EF4-FFF2-40B4-BE49-F238E27FC236}">
                <a16:creationId xmlns:a16="http://schemas.microsoft.com/office/drawing/2014/main" id="{B49B39F6-B690-4D64-8A28-259F6A2A0880}"/>
              </a:ext>
            </a:extLst>
          </p:cNvPr>
          <p:cNvSpPr/>
          <p:nvPr/>
        </p:nvSpPr>
        <p:spPr>
          <a:xfrm>
            <a:off x="4900353" y="2640677"/>
            <a:ext cx="1957648" cy="1014152"/>
          </a:xfrm>
          <a:prstGeom prst="homePlat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Segmented</a:t>
            </a:r>
          </a:p>
          <a:p>
            <a:pPr algn="ctr"/>
            <a:r>
              <a:rPr lang="en-US" dirty="0"/>
              <a:t>Univariate</a:t>
            </a:r>
          </a:p>
          <a:p>
            <a:pPr algn="ctr"/>
            <a:r>
              <a:rPr lang="en-US" dirty="0"/>
              <a:t>Analysis</a:t>
            </a:r>
          </a:p>
        </p:txBody>
      </p:sp>
      <p:cxnSp>
        <p:nvCxnSpPr>
          <p:cNvPr id="10" name="Straight Connector 9">
            <a:extLst>
              <a:ext uri="{FF2B5EF4-FFF2-40B4-BE49-F238E27FC236}">
                <a16:creationId xmlns:a16="http://schemas.microsoft.com/office/drawing/2014/main" id="{09E21C39-1A62-49EC-A1FC-A1FA9D6B67A1}"/>
              </a:ext>
            </a:extLst>
          </p:cNvPr>
          <p:cNvCxnSpPr>
            <a:stCxn id="2" idx="0"/>
          </p:cNvCxnSpPr>
          <p:nvPr/>
        </p:nvCxnSpPr>
        <p:spPr>
          <a:xfrm flipH="1" flipV="1">
            <a:off x="1579418" y="2177935"/>
            <a:ext cx="1" cy="482138"/>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0C4FAE3-3B05-40E0-AC27-1D48FEFF0E7A}"/>
              </a:ext>
            </a:extLst>
          </p:cNvPr>
          <p:cNvSpPr/>
          <p:nvPr/>
        </p:nvSpPr>
        <p:spPr>
          <a:xfrm>
            <a:off x="451660" y="1213658"/>
            <a:ext cx="2344189" cy="9642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indent="-171450" algn="just">
              <a:buFont typeface="Wingdings" panose="05000000000000000000" pitchFamily="2" charset="2"/>
              <a:buChar char="Ø"/>
            </a:pPr>
            <a:r>
              <a:rPr lang="en-US" sz="1000" dirty="0"/>
              <a:t>Drop columns with null values, all random values or single category value</a:t>
            </a:r>
          </a:p>
          <a:p>
            <a:pPr marL="171450" indent="-171450" algn="just">
              <a:buFont typeface="Wingdings" panose="05000000000000000000" pitchFamily="2" charset="2"/>
              <a:buChar char="Ø"/>
            </a:pPr>
            <a:r>
              <a:rPr lang="en-US" sz="1000" dirty="0"/>
              <a:t>Convert values to proper int, float, date representations</a:t>
            </a:r>
          </a:p>
        </p:txBody>
      </p:sp>
      <p:sp>
        <p:nvSpPr>
          <p:cNvPr id="15" name="Rectangle 14">
            <a:extLst>
              <a:ext uri="{FF2B5EF4-FFF2-40B4-BE49-F238E27FC236}">
                <a16:creationId xmlns:a16="http://schemas.microsoft.com/office/drawing/2014/main" id="{EB2089E8-ABF2-4E46-AA74-6B1D6A8CEB22}"/>
              </a:ext>
            </a:extLst>
          </p:cNvPr>
          <p:cNvSpPr/>
          <p:nvPr/>
        </p:nvSpPr>
        <p:spPr>
          <a:xfrm>
            <a:off x="2556164" y="4289366"/>
            <a:ext cx="2344189" cy="9642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indent="-171450" algn="just">
              <a:buFont typeface="Wingdings" panose="05000000000000000000" pitchFamily="2" charset="2"/>
              <a:buChar char="Ø"/>
            </a:pPr>
            <a:r>
              <a:rPr lang="en-US" sz="1000" dirty="0"/>
              <a:t>Check distributions and frequencies of various numerical and categorical variables</a:t>
            </a:r>
          </a:p>
          <a:p>
            <a:pPr marL="171450" indent="-171450" algn="just">
              <a:buFont typeface="Wingdings" panose="05000000000000000000" pitchFamily="2" charset="2"/>
              <a:buChar char="Ø"/>
            </a:pPr>
            <a:r>
              <a:rPr lang="en-US" sz="1000" dirty="0"/>
              <a:t>Create derived variables</a:t>
            </a:r>
          </a:p>
        </p:txBody>
      </p:sp>
      <p:sp>
        <p:nvSpPr>
          <p:cNvPr id="16" name="Rectangle 15">
            <a:extLst>
              <a:ext uri="{FF2B5EF4-FFF2-40B4-BE49-F238E27FC236}">
                <a16:creationId xmlns:a16="http://schemas.microsoft.com/office/drawing/2014/main" id="{1613861F-C72A-4B7C-8C63-43CF96050EB7}"/>
              </a:ext>
            </a:extLst>
          </p:cNvPr>
          <p:cNvSpPr/>
          <p:nvPr/>
        </p:nvSpPr>
        <p:spPr>
          <a:xfrm>
            <a:off x="4513812" y="1212993"/>
            <a:ext cx="2344189" cy="8319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indent="-171450" algn="just">
              <a:buFont typeface="Wingdings" panose="05000000000000000000" pitchFamily="2" charset="2"/>
              <a:buChar char="Ø"/>
            </a:pPr>
            <a:r>
              <a:rPr lang="en-US" sz="1000" dirty="0"/>
              <a:t>Analyze variables against segments of other variables</a:t>
            </a:r>
          </a:p>
          <a:p>
            <a:pPr marL="171450" indent="-171450" algn="just">
              <a:buFont typeface="Wingdings" panose="05000000000000000000" pitchFamily="2" charset="2"/>
              <a:buChar char="Ø"/>
            </a:pPr>
            <a:r>
              <a:rPr lang="en-US" sz="1000" dirty="0"/>
              <a:t>Create derived variables</a:t>
            </a:r>
          </a:p>
        </p:txBody>
      </p:sp>
      <p:sp>
        <p:nvSpPr>
          <p:cNvPr id="19" name="Rectangle 18">
            <a:extLst>
              <a:ext uri="{FF2B5EF4-FFF2-40B4-BE49-F238E27FC236}">
                <a16:creationId xmlns:a16="http://schemas.microsoft.com/office/drawing/2014/main" id="{2FE1769D-C041-44D9-83D4-E558FD6D298B}"/>
              </a:ext>
            </a:extLst>
          </p:cNvPr>
          <p:cNvSpPr/>
          <p:nvPr/>
        </p:nvSpPr>
        <p:spPr>
          <a:xfrm>
            <a:off x="6942517" y="4289366"/>
            <a:ext cx="2344189" cy="9642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indent="-171450" algn="just">
              <a:buFont typeface="Wingdings" panose="05000000000000000000" pitchFamily="2" charset="2"/>
              <a:buChar char="Ø"/>
            </a:pPr>
            <a:r>
              <a:rPr lang="en-US" sz="1000" dirty="0"/>
              <a:t>Do correlation analysis Check how two variables affect each other or a third variable</a:t>
            </a:r>
          </a:p>
          <a:p>
            <a:pPr marL="171450" indent="-171450" algn="just">
              <a:buFont typeface="Wingdings" panose="05000000000000000000" pitchFamily="2" charset="2"/>
              <a:buChar char="Ø"/>
            </a:pPr>
            <a:r>
              <a:rPr lang="en-US" sz="1000" dirty="0"/>
              <a:t>Analyze joint distributions</a:t>
            </a:r>
          </a:p>
        </p:txBody>
      </p:sp>
      <p:sp>
        <p:nvSpPr>
          <p:cNvPr id="20" name="Rectangle 19">
            <a:extLst>
              <a:ext uri="{FF2B5EF4-FFF2-40B4-BE49-F238E27FC236}">
                <a16:creationId xmlns:a16="http://schemas.microsoft.com/office/drawing/2014/main" id="{820A8F8C-B087-4ED8-9462-240FEC46F96C}"/>
              </a:ext>
            </a:extLst>
          </p:cNvPr>
          <p:cNvSpPr/>
          <p:nvPr/>
        </p:nvSpPr>
        <p:spPr>
          <a:xfrm>
            <a:off x="8866914" y="1463039"/>
            <a:ext cx="2344189" cy="5735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indent="-171450" algn="just">
              <a:buFont typeface="Wingdings" panose="05000000000000000000" pitchFamily="2" charset="2"/>
              <a:buChar char="Ø"/>
            </a:pPr>
            <a:r>
              <a:rPr lang="en-US" sz="1000" dirty="0"/>
              <a:t>Publish insights and observations</a:t>
            </a:r>
          </a:p>
        </p:txBody>
      </p:sp>
      <p:cxnSp>
        <p:nvCxnSpPr>
          <p:cNvPr id="21" name="Straight Connector 20">
            <a:extLst>
              <a:ext uri="{FF2B5EF4-FFF2-40B4-BE49-F238E27FC236}">
                <a16:creationId xmlns:a16="http://schemas.microsoft.com/office/drawing/2014/main" id="{8D90BB3E-7124-4458-B1EE-79EA02D062E0}"/>
              </a:ext>
            </a:extLst>
          </p:cNvPr>
          <p:cNvCxnSpPr>
            <a:cxnSpLocks/>
          </p:cNvCxnSpPr>
          <p:nvPr/>
        </p:nvCxnSpPr>
        <p:spPr>
          <a:xfrm flipV="1">
            <a:off x="5447607" y="2053245"/>
            <a:ext cx="1" cy="587432"/>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0039D8C-A35D-406A-BBC9-4D22CFE4EA3F}"/>
              </a:ext>
            </a:extLst>
          </p:cNvPr>
          <p:cNvCxnSpPr>
            <a:cxnSpLocks/>
          </p:cNvCxnSpPr>
          <p:nvPr/>
        </p:nvCxnSpPr>
        <p:spPr>
          <a:xfrm flipV="1">
            <a:off x="9921042" y="2072641"/>
            <a:ext cx="1" cy="587432"/>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86C73A8-B177-4BBC-AE32-C65AADCFCCCE}"/>
              </a:ext>
            </a:extLst>
          </p:cNvPr>
          <p:cNvCxnSpPr>
            <a:cxnSpLocks/>
            <a:endCxn id="6" idx="2"/>
          </p:cNvCxnSpPr>
          <p:nvPr/>
        </p:nvCxnSpPr>
        <p:spPr>
          <a:xfrm flipV="1">
            <a:off x="3550922" y="3674225"/>
            <a:ext cx="0" cy="57635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220D5BD-6FCE-4237-AA38-F79B4EDF8250}"/>
              </a:ext>
            </a:extLst>
          </p:cNvPr>
          <p:cNvCxnSpPr>
            <a:cxnSpLocks/>
          </p:cNvCxnSpPr>
          <p:nvPr/>
        </p:nvCxnSpPr>
        <p:spPr>
          <a:xfrm flipV="1">
            <a:off x="7844444" y="3663143"/>
            <a:ext cx="1" cy="587432"/>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78281" y="440575"/>
            <a:ext cx="9313817" cy="290945"/>
          </a:xfrm>
        </p:spPr>
        <p:txBody>
          <a:bodyPr>
            <a:normAutofit fontScale="90000"/>
          </a:bodyPr>
          <a:lstStyle/>
          <a:p>
            <a:pPr algn="ctr"/>
            <a:r>
              <a:rPr lang="en-IN" sz="3200" b="1" dirty="0"/>
              <a:t>Data Cleaning Steps</a:t>
            </a:r>
            <a:endParaRPr lang="en-IN" sz="2000" dirty="0"/>
          </a:p>
        </p:txBody>
      </p:sp>
      <p:sp>
        <p:nvSpPr>
          <p:cNvPr id="3" name="Content Placeholder 2"/>
          <p:cNvSpPr>
            <a:spLocks noGrp="1"/>
          </p:cNvSpPr>
          <p:nvPr>
            <p:ph idx="1"/>
          </p:nvPr>
        </p:nvSpPr>
        <p:spPr>
          <a:xfrm>
            <a:off x="404949" y="1379914"/>
            <a:ext cx="11168742" cy="4819274"/>
          </a:xfrm>
        </p:spPr>
        <p:txBody>
          <a:bodyPr>
            <a:normAutofit/>
          </a:bodyPr>
          <a:lstStyle/>
          <a:p>
            <a:pPr marL="0" indent="0">
              <a:buNone/>
            </a:pPr>
            <a:endParaRPr lang="en-IN" sz="1800" dirty="0"/>
          </a:p>
          <a:p>
            <a:pPr>
              <a:buFont typeface="Wingdings" panose="05000000000000000000" pitchFamily="2" charset="2"/>
              <a:buChar char="Ø"/>
            </a:pPr>
            <a:r>
              <a:rPr lang="en-US" sz="1800" dirty="0"/>
              <a:t> Delete columns: Delete unnecessary columns.</a:t>
            </a:r>
          </a:p>
          <a:p>
            <a:pPr>
              <a:buFont typeface="Wingdings" panose="05000000000000000000" pitchFamily="2" charset="2"/>
              <a:buChar char="Ø"/>
            </a:pPr>
            <a:r>
              <a:rPr lang="en-US" sz="1800" dirty="0"/>
              <a:t>Remove outliers: Remove high and low values that would disproportionately affect the results of your analysis.</a:t>
            </a:r>
          </a:p>
          <a:p>
            <a:pPr>
              <a:buFont typeface="Wingdings" panose="05000000000000000000" pitchFamily="2" charset="2"/>
              <a:buChar char="Ø"/>
            </a:pPr>
            <a:r>
              <a:rPr lang="en-US" sz="1800" dirty="0"/>
              <a:t>Missing values: Treat missing values with appropriate approach.</a:t>
            </a:r>
          </a:p>
          <a:p>
            <a:pPr>
              <a:buFont typeface="Wingdings" panose="05000000000000000000" pitchFamily="2" charset="2"/>
              <a:buChar char="Ø"/>
            </a:pPr>
            <a:r>
              <a:rPr lang="en-US" sz="1800" dirty="0"/>
              <a:t>Duplicate data: Remove identical rows, remove rows where some columns are identical.</a:t>
            </a:r>
          </a:p>
          <a:p>
            <a:pPr>
              <a:buFont typeface="Wingdings" panose="05000000000000000000" pitchFamily="2" charset="2"/>
              <a:buChar char="Ø"/>
            </a:pPr>
            <a:r>
              <a:rPr lang="en-US" sz="1800" dirty="0"/>
              <a:t>Filter rows: Filter by segment, filter by date period to get only the rows relevant to the analysis</a:t>
            </a:r>
            <a:endParaRPr lang="en-IN" sz="1800" dirty="0"/>
          </a:p>
        </p:txBody>
      </p:sp>
    </p:spTree>
    <p:extLst>
      <p:ext uri="{BB962C8B-B14F-4D97-AF65-F5344CB8AC3E}">
        <p14:creationId xmlns:p14="http://schemas.microsoft.com/office/powerpoint/2010/main" val="147916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78281" y="440575"/>
            <a:ext cx="9313817" cy="290945"/>
          </a:xfrm>
        </p:spPr>
        <p:txBody>
          <a:bodyPr>
            <a:normAutofit fontScale="90000"/>
          </a:bodyPr>
          <a:lstStyle/>
          <a:p>
            <a:pPr algn="ctr"/>
            <a:r>
              <a:rPr lang="en-IN" sz="3200" b="1" dirty="0"/>
              <a:t>Analysis</a:t>
            </a:r>
            <a:endParaRPr lang="en-IN" sz="2000" dirty="0"/>
          </a:p>
        </p:txBody>
      </p:sp>
      <p:sp>
        <p:nvSpPr>
          <p:cNvPr id="3" name="Content Placeholder 2"/>
          <p:cNvSpPr>
            <a:spLocks noGrp="1"/>
          </p:cNvSpPr>
          <p:nvPr>
            <p:ph idx="1"/>
          </p:nvPr>
        </p:nvSpPr>
        <p:spPr>
          <a:xfrm>
            <a:off x="404949" y="1379914"/>
            <a:ext cx="11168742" cy="4819274"/>
          </a:xfrm>
        </p:spPr>
        <p:txBody>
          <a:bodyPr>
            <a:normAutofit/>
          </a:bodyPr>
          <a:lstStyle/>
          <a:p>
            <a:pPr>
              <a:buFont typeface="Wingdings" panose="05000000000000000000" pitchFamily="2" charset="2"/>
              <a:buChar char="Ø"/>
            </a:pPr>
            <a:r>
              <a:rPr lang="en-US" sz="1800" dirty="0"/>
              <a:t>The essence of the whole project is to analyze and understand how consumer attributes and loan attributes are influencing the tendency of defaulting.</a:t>
            </a:r>
          </a:p>
          <a:p>
            <a:pPr>
              <a:buFont typeface="Wingdings" panose="05000000000000000000" pitchFamily="2" charset="2"/>
              <a:buChar char="Ø"/>
            </a:pPr>
            <a:r>
              <a:rPr lang="en-US" sz="1800" dirty="0"/>
              <a:t>We performed data cleaning and preparation on the Loan dataset:		</a:t>
            </a:r>
          </a:p>
          <a:p>
            <a:pPr lvl="2">
              <a:buFont typeface="Wingdings" panose="05000000000000000000" pitchFamily="2" charset="2"/>
              <a:buChar char="v"/>
            </a:pPr>
            <a:r>
              <a:rPr lang="en-US" sz="1800" dirty="0"/>
              <a:t>Imputed the NA values for all the variables</a:t>
            </a:r>
          </a:p>
          <a:p>
            <a:pPr lvl="2">
              <a:buFont typeface="Wingdings" panose="05000000000000000000" pitchFamily="2" charset="2"/>
              <a:buChar char="v"/>
            </a:pPr>
            <a:r>
              <a:rPr lang="en-US" sz="1800" dirty="0"/>
              <a:t>Created two new columns:</a:t>
            </a:r>
          </a:p>
          <a:p>
            <a:pPr lvl="3"/>
            <a:r>
              <a:rPr lang="en-US" dirty="0"/>
              <a:t>Profit and Loss column</a:t>
            </a:r>
          </a:p>
          <a:p>
            <a:pPr lvl="3"/>
            <a:r>
              <a:rPr lang="en-US" dirty="0"/>
              <a:t>Ratio of funded </a:t>
            </a:r>
            <a:r>
              <a:rPr lang="en-US" sz="1800" dirty="0"/>
              <a:t>amount and annual income</a:t>
            </a:r>
          </a:p>
          <a:p>
            <a:pPr>
              <a:buFont typeface="Wingdings" panose="05000000000000000000" pitchFamily="2" charset="2"/>
              <a:buChar char="Ø"/>
            </a:pPr>
            <a:r>
              <a:rPr lang="en-US" sz="1800" dirty="0"/>
              <a:t>During univariate analysis we have created:</a:t>
            </a:r>
          </a:p>
          <a:p>
            <a:pPr lvl="2">
              <a:buFont typeface="Wingdings" panose="05000000000000000000" pitchFamily="2" charset="2"/>
              <a:buChar char="§"/>
            </a:pPr>
            <a:r>
              <a:rPr lang="en-US" sz="1800" dirty="0"/>
              <a:t>Histograms and Bar charts to check out the distribution of all the driver variables</a:t>
            </a:r>
          </a:p>
          <a:p>
            <a:pPr lvl="2">
              <a:buFont typeface="Wingdings" panose="05000000000000000000" pitchFamily="2" charset="2"/>
              <a:buChar char="§"/>
            </a:pPr>
            <a:r>
              <a:rPr lang="en-US" sz="1800" dirty="0"/>
              <a:t>Box plots to detect the Outliers</a:t>
            </a:r>
          </a:p>
          <a:p>
            <a:pPr lvl="2">
              <a:buFont typeface="Wingdings" panose="05000000000000000000" pitchFamily="2" charset="2"/>
              <a:buChar char="§"/>
            </a:pPr>
            <a:r>
              <a:rPr lang="en-US" sz="1800" dirty="0"/>
              <a:t>Performed the Multivariate analysis to understand how different variables interact with each other.</a:t>
            </a:r>
            <a:endParaRPr lang="en-IN" sz="1800" dirty="0"/>
          </a:p>
        </p:txBody>
      </p:sp>
    </p:spTree>
    <p:extLst>
      <p:ext uri="{BB962C8B-B14F-4D97-AF65-F5344CB8AC3E}">
        <p14:creationId xmlns:p14="http://schemas.microsoft.com/office/powerpoint/2010/main" val="200019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896" y="795303"/>
            <a:ext cx="9512994" cy="509541"/>
          </a:xfrm>
          <a:prstGeom prst="rect">
            <a:avLst/>
          </a:prstGeom>
        </p:spPr>
        <p:txBody>
          <a:bodyPr vert="horz" wrap="square" lIns="0" tIns="16933" rIns="0" bIns="0" rtlCol="0" anchor="ctr">
            <a:spAutoFit/>
          </a:bodyPr>
          <a:lstStyle/>
          <a:p>
            <a:pPr marL="16933" algn="ctr">
              <a:lnSpc>
                <a:spcPct val="100000"/>
              </a:lnSpc>
              <a:spcBef>
                <a:spcPts val="133"/>
              </a:spcBef>
            </a:pPr>
            <a:r>
              <a:rPr sz="3200" spc="-7" dirty="0">
                <a:solidFill>
                  <a:srgbClr val="2A3990"/>
                </a:solidFill>
                <a:latin typeface="RobotoRegular"/>
                <a:ea typeface="+mn-ea"/>
              </a:rPr>
              <a:t>Analysis - Overall Loan Status</a:t>
            </a:r>
          </a:p>
        </p:txBody>
      </p:sp>
      <p:sp>
        <p:nvSpPr>
          <p:cNvPr id="3" name="object 3"/>
          <p:cNvSpPr/>
          <p:nvPr/>
        </p:nvSpPr>
        <p:spPr>
          <a:xfrm>
            <a:off x="2385568" y="2308352"/>
            <a:ext cx="2909824" cy="4169664"/>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p:nvPr/>
        </p:nvSpPr>
        <p:spPr>
          <a:xfrm>
            <a:off x="520566" y="2416049"/>
            <a:ext cx="1533313" cy="304421"/>
          </a:xfrm>
          <a:prstGeom prst="rect">
            <a:avLst/>
          </a:prstGeom>
        </p:spPr>
        <p:txBody>
          <a:bodyPr vert="horz" wrap="square" lIns="0" tIns="16933" rIns="0" bIns="0" rtlCol="0">
            <a:spAutoFit/>
          </a:bodyPr>
          <a:lstStyle/>
          <a:p>
            <a:pPr marL="16933">
              <a:spcBef>
                <a:spcPts val="133"/>
              </a:spcBef>
            </a:pPr>
            <a:r>
              <a:rPr sz="1867" spc="-7" dirty="0">
                <a:latin typeface="Arial"/>
                <a:cs typeface="Arial"/>
              </a:rPr>
              <a:t>Approximately</a:t>
            </a:r>
            <a:endParaRPr sz="1867">
              <a:latin typeface="Arial"/>
              <a:cs typeface="Arial"/>
            </a:endParaRPr>
          </a:p>
        </p:txBody>
      </p:sp>
      <p:sp>
        <p:nvSpPr>
          <p:cNvPr id="5" name="object 5"/>
          <p:cNvSpPr txBox="1"/>
          <p:nvPr/>
        </p:nvSpPr>
        <p:spPr>
          <a:xfrm>
            <a:off x="537499" y="2684273"/>
            <a:ext cx="1385147" cy="304421"/>
          </a:xfrm>
          <a:prstGeom prst="rect">
            <a:avLst/>
          </a:prstGeom>
          <a:solidFill>
            <a:srgbClr val="FFFF00"/>
          </a:solidFill>
        </p:spPr>
        <p:txBody>
          <a:bodyPr vert="horz" wrap="square" lIns="0" tIns="16933" rIns="0" bIns="0" rtlCol="0">
            <a:spAutoFit/>
          </a:bodyPr>
          <a:lstStyle/>
          <a:p>
            <a:pPr>
              <a:spcBef>
                <a:spcPts val="133"/>
              </a:spcBef>
            </a:pPr>
            <a:r>
              <a:rPr sz="1867" spc="-7" dirty="0">
                <a:latin typeface="Arial"/>
                <a:cs typeface="Arial"/>
              </a:rPr>
              <a:t>14% of</a:t>
            </a:r>
            <a:r>
              <a:rPr sz="1867" spc="-93" dirty="0">
                <a:latin typeface="Arial"/>
                <a:cs typeface="Arial"/>
              </a:rPr>
              <a:t> </a:t>
            </a:r>
            <a:r>
              <a:rPr sz="1867" spc="-7" dirty="0">
                <a:latin typeface="Arial"/>
                <a:cs typeface="Arial"/>
              </a:rPr>
              <a:t>loans</a:t>
            </a:r>
            <a:endParaRPr sz="1867">
              <a:latin typeface="Arial"/>
              <a:cs typeface="Arial"/>
            </a:endParaRPr>
          </a:p>
        </p:txBody>
      </p:sp>
      <p:sp>
        <p:nvSpPr>
          <p:cNvPr id="6" name="object 6"/>
          <p:cNvSpPr txBox="1"/>
          <p:nvPr/>
        </p:nvSpPr>
        <p:spPr>
          <a:xfrm>
            <a:off x="520565" y="2972817"/>
            <a:ext cx="1412240" cy="304421"/>
          </a:xfrm>
          <a:prstGeom prst="rect">
            <a:avLst/>
          </a:prstGeom>
        </p:spPr>
        <p:txBody>
          <a:bodyPr vert="horz" wrap="square" lIns="0" tIns="16933" rIns="0" bIns="0" rtlCol="0">
            <a:spAutoFit/>
          </a:bodyPr>
          <a:lstStyle/>
          <a:p>
            <a:pPr marL="16933">
              <a:spcBef>
                <a:spcPts val="133"/>
              </a:spcBef>
            </a:pPr>
            <a:r>
              <a:rPr sz="1867" spc="-7" dirty="0">
                <a:latin typeface="Arial"/>
                <a:cs typeface="Arial"/>
              </a:rPr>
              <a:t>are</a:t>
            </a:r>
            <a:r>
              <a:rPr sz="1867" spc="-107" dirty="0">
                <a:latin typeface="Arial"/>
                <a:cs typeface="Arial"/>
              </a:rPr>
              <a:t> </a:t>
            </a:r>
            <a:r>
              <a:rPr sz="1867" spc="-7" dirty="0">
                <a:latin typeface="Arial"/>
                <a:cs typeface="Arial"/>
              </a:rPr>
              <a:t>defaulted</a:t>
            </a:r>
            <a:endParaRPr sz="1867">
              <a:latin typeface="Arial"/>
              <a:cs typeface="Arial"/>
            </a:endParaRPr>
          </a:p>
        </p:txBody>
      </p:sp>
      <p:sp>
        <p:nvSpPr>
          <p:cNvPr id="7" name="object 7"/>
          <p:cNvSpPr txBox="1"/>
          <p:nvPr/>
        </p:nvSpPr>
        <p:spPr>
          <a:xfrm>
            <a:off x="520565" y="3547194"/>
            <a:ext cx="1542627" cy="1986014"/>
          </a:xfrm>
          <a:prstGeom prst="rect">
            <a:avLst/>
          </a:prstGeom>
        </p:spPr>
        <p:txBody>
          <a:bodyPr vert="horz" wrap="square" lIns="0" tIns="16087" rIns="0" bIns="0" rtlCol="0">
            <a:spAutoFit/>
          </a:bodyPr>
          <a:lstStyle/>
          <a:p>
            <a:pPr marL="16933" marR="6773">
              <a:lnSpc>
                <a:spcPct val="100200"/>
              </a:lnSpc>
              <a:spcBef>
                <a:spcPts val="127"/>
              </a:spcBef>
            </a:pPr>
            <a:r>
              <a:rPr sz="1600" spc="-7" dirty="0">
                <a:solidFill>
                  <a:srgbClr val="0000FF"/>
                </a:solidFill>
                <a:latin typeface="Arial"/>
                <a:cs typeface="Arial"/>
              </a:rPr>
              <a:t>Any variable</a:t>
            </a:r>
            <a:r>
              <a:rPr sz="1600" spc="-93" dirty="0">
                <a:solidFill>
                  <a:srgbClr val="0000FF"/>
                </a:solidFill>
                <a:latin typeface="Arial"/>
                <a:cs typeface="Arial"/>
              </a:rPr>
              <a:t> </a:t>
            </a:r>
            <a:r>
              <a:rPr sz="1600" spc="-7" dirty="0">
                <a:solidFill>
                  <a:srgbClr val="0000FF"/>
                </a:solidFill>
                <a:latin typeface="Arial"/>
                <a:cs typeface="Arial"/>
              </a:rPr>
              <a:t>that  increases  percentage of  default </a:t>
            </a:r>
            <a:r>
              <a:rPr sz="1600" dirty="0">
                <a:solidFill>
                  <a:srgbClr val="0000FF"/>
                </a:solidFill>
                <a:latin typeface="Arial"/>
                <a:cs typeface="Arial"/>
              </a:rPr>
              <a:t>to </a:t>
            </a:r>
            <a:r>
              <a:rPr sz="1600" spc="-7" dirty="0">
                <a:solidFill>
                  <a:srgbClr val="0000FF"/>
                </a:solidFill>
                <a:latin typeface="Arial"/>
                <a:cs typeface="Arial"/>
              </a:rPr>
              <a:t>higher  than 16.5%  should be  considered </a:t>
            </a:r>
            <a:r>
              <a:rPr sz="1600" dirty="0">
                <a:solidFill>
                  <a:srgbClr val="0000FF"/>
                </a:solidFill>
                <a:latin typeface="Arial"/>
                <a:cs typeface="Arial"/>
              </a:rPr>
              <a:t>a  </a:t>
            </a:r>
            <a:r>
              <a:rPr sz="1600" spc="-7" dirty="0">
                <a:solidFill>
                  <a:srgbClr val="0000FF"/>
                </a:solidFill>
                <a:latin typeface="Arial"/>
                <a:cs typeface="Arial"/>
              </a:rPr>
              <a:t>business</a:t>
            </a:r>
            <a:r>
              <a:rPr sz="1600" spc="-20" dirty="0">
                <a:solidFill>
                  <a:srgbClr val="0000FF"/>
                </a:solidFill>
                <a:latin typeface="Arial"/>
                <a:cs typeface="Arial"/>
              </a:rPr>
              <a:t> </a:t>
            </a:r>
            <a:r>
              <a:rPr sz="1600" spc="-7" dirty="0">
                <a:solidFill>
                  <a:srgbClr val="0000FF"/>
                </a:solidFill>
                <a:latin typeface="Arial"/>
                <a:cs typeface="Arial"/>
              </a:rPr>
              <a:t>risk.</a:t>
            </a:r>
            <a:endParaRPr sz="1600">
              <a:latin typeface="Arial"/>
              <a:cs typeface="Arial"/>
            </a:endParaRPr>
          </a:p>
        </p:txBody>
      </p:sp>
      <p:sp>
        <p:nvSpPr>
          <p:cNvPr id="8" name="object 8"/>
          <p:cNvSpPr/>
          <p:nvPr/>
        </p:nvSpPr>
        <p:spPr>
          <a:xfrm>
            <a:off x="8867647" y="2308352"/>
            <a:ext cx="2909824" cy="4088384"/>
          </a:xfrm>
          <a:prstGeom prst="rect">
            <a:avLst/>
          </a:prstGeom>
          <a:blipFill>
            <a:blip r:embed="rId3" cstate="print"/>
            <a:stretch>
              <a:fillRect/>
            </a:stretch>
          </a:blipFill>
        </p:spPr>
        <p:txBody>
          <a:bodyPr wrap="square" lIns="0" tIns="0" rIns="0" bIns="0" rtlCol="0"/>
          <a:lstStyle/>
          <a:p>
            <a:endParaRPr sz="2400"/>
          </a:p>
        </p:txBody>
      </p:sp>
      <p:sp>
        <p:nvSpPr>
          <p:cNvPr id="9" name="object 9"/>
          <p:cNvSpPr txBox="1"/>
          <p:nvPr/>
        </p:nvSpPr>
        <p:spPr>
          <a:xfrm>
            <a:off x="6197922" y="2424177"/>
            <a:ext cx="1927013" cy="304421"/>
          </a:xfrm>
          <a:prstGeom prst="rect">
            <a:avLst/>
          </a:prstGeom>
        </p:spPr>
        <p:txBody>
          <a:bodyPr vert="horz" wrap="square" lIns="0" tIns="16933" rIns="0" bIns="0" rtlCol="0">
            <a:spAutoFit/>
          </a:bodyPr>
          <a:lstStyle/>
          <a:p>
            <a:pPr marL="16933">
              <a:spcBef>
                <a:spcPts val="133"/>
              </a:spcBef>
            </a:pPr>
            <a:r>
              <a:rPr sz="1867" spc="-7" dirty="0">
                <a:latin typeface="Arial"/>
                <a:cs typeface="Arial"/>
              </a:rPr>
              <a:t>Lending Club</a:t>
            </a:r>
            <a:r>
              <a:rPr sz="1867" spc="-87" dirty="0">
                <a:latin typeface="Arial"/>
                <a:cs typeface="Arial"/>
              </a:rPr>
              <a:t> </a:t>
            </a:r>
            <a:r>
              <a:rPr sz="1867" spc="-7" dirty="0">
                <a:latin typeface="Arial"/>
                <a:cs typeface="Arial"/>
              </a:rPr>
              <a:t>only</a:t>
            </a:r>
            <a:endParaRPr sz="1867">
              <a:latin typeface="Arial"/>
              <a:cs typeface="Arial"/>
            </a:endParaRPr>
          </a:p>
        </p:txBody>
      </p:sp>
      <p:sp>
        <p:nvSpPr>
          <p:cNvPr id="10" name="object 10"/>
          <p:cNvSpPr txBox="1"/>
          <p:nvPr/>
        </p:nvSpPr>
        <p:spPr>
          <a:xfrm>
            <a:off x="6197922" y="2696465"/>
            <a:ext cx="2136140" cy="304421"/>
          </a:xfrm>
          <a:prstGeom prst="rect">
            <a:avLst/>
          </a:prstGeom>
        </p:spPr>
        <p:txBody>
          <a:bodyPr vert="horz" wrap="square" lIns="0" tIns="16933" rIns="0" bIns="0" rtlCol="0">
            <a:spAutoFit/>
          </a:bodyPr>
          <a:lstStyle/>
          <a:p>
            <a:pPr marL="16933">
              <a:spcBef>
                <a:spcPts val="133"/>
              </a:spcBef>
            </a:pPr>
            <a:r>
              <a:rPr sz="1867" spc="-7" dirty="0">
                <a:latin typeface="Arial"/>
                <a:cs typeface="Arial"/>
              </a:rPr>
              <a:t>recovers 57% of</a:t>
            </a:r>
            <a:r>
              <a:rPr sz="1867" spc="-93" dirty="0">
                <a:latin typeface="Arial"/>
                <a:cs typeface="Arial"/>
              </a:rPr>
              <a:t> </a:t>
            </a:r>
            <a:r>
              <a:rPr sz="1867" spc="-7" dirty="0">
                <a:latin typeface="Arial"/>
                <a:cs typeface="Arial"/>
              </a:rPr>
              <a:t>the</a:t>
            </a:r>
            <a:endParaRPr sz="1867">
              <a:latin typeface="Arial"/>
              <a:cs typeface="Arial"/>
            </a:endParaRPr>
          </a:p>
        </p:txBody>
      </p:sp>
      <p:sp>
        <p:nvSpPr>
          <p:cNvPr id="11" name="object 11"/>
          <p:cNvSpPr txBox="1"/>
          <p:nvPr/>
        </p:nvSpPr>
        <p:spPr>
          <a:xfrm>
            <a:off x="6197922" y="2980944"/>
            <a:ext cx="2185247" cy="575222"/>
          </a:xfrm>
          <a:prstGeom prst="rect">
            <a:avLst/>
          </a:prstGeom>
        </p:spPr>
        <p:txBody>
          <a:bodyPr vert="horz" wrap="square" lIns="0" tIns="12700" rIns="0" bIns="0" rtlCol="0">
            <a:spAutoFit/>
          </a:bodyPr>
          <a:lstStyle/>
          <a:p>
            <a:pPr marL="16933" marR="6773">
              <a:lnSpc>
                <a:spcPct val="101400"/>
              </a:lnSpc>
              <a:spcBef>
                <a:spcPts val="100"/>
              </a:spcBef>
            </a:pPr>
            <a:r>
              <a:rPr sz="1867" spc="-7" dirty="0">
                <a:latin typeface="Arial"/>
                <a:cs typeface="Arial"/>
              </a:rPr>
              <a:t>loan amount when  loans are</a:t>
            </a:r>
            <a:r>
              <a:rPr sz="1867" spc="-73" dirty="0">
                <a:latin typeface="Arial"/>
                <a:cs typeface="Arial"/>
              </a:rPr>
              <a:t> </a:t>
            </a:r>
            <a:r>
              <a:rPr sz="1867" b="1" spc="-13" dirty="0">
                <a:latin typeface="Arial"/>
                <a:cs typeface="Arial"/>
              </a:rPr>
              <a:t>defaulted</a:t>
            </a:r>
            <a:r>
              <a:rPr sz="1867" spc="-13" dirty="0">
                <a:latin typeface="Arial"/>
                <a:cs typeface="Arial"/>
              </a:rPr>
              <a:t>.</a:t>
            </a:r>
            <a:endParaRPr sz="1867">
              <a:latin typeface="Arial"/>
              <a:cs typeface="Arial"/>
            </a:endParaRPr>
          </a:p>
        </p:txBody>
      </p:sp>
      <p:sp>
        <p:nvSpPr>
          <p:cNvPr id="12" name="object 12"/>
          <p:cNvSpPr txBox="1"/>
          <p:nvPr/>
        </p:nvSpPr>
        <p:spPr>
          <a:xfrm>
            <a:off x="6197921" y="3847931"/>
            <a:ext cx="2310552" cy="762602"/>
          </a:xfrm>
          <a:prstGeom prst="rect">
            <a:avLst/>
          </a:prstGeom>
        </p:spPr>
        <p:txBody>
          <a:bodyPr vert="horz" wrap="square" lIns="0" tIns="31327" rIns="0" bIns="0" rtlCol="0">
            <a:spAutoFit/>
          </a:bodyPr>
          <a:lstStyle/>
          <a:p>
            <a:pPr marL="16933" marR="6773">
              <a:lnSpc>
                <a:spcPts val="1853"/>
              </a:lnSpc>
              <a:spcBef>
                <a:spcPts val="247"/>
              </a:spcBef>
            </a:pPr>
            <a:r>
              <a:rPr sz="1600" dirty="0">
                <a:latin typeface="Arial"/>
                <a:cs typeface="Arial"/>
              </a:rPr>
              <a:t>On </a:t>
            </a:r>
            <a:r>
              <a:rPr sz="1600" spc="-7" dirty="0">
                <a:latin typeface="Arial"/>
                <a:cs typeface="Arial"/>
              </a:rPr>
              <a:t>fully paid up loans,  the company makes</a:t>
            </a:r>
            <a:r>
              <a:rPr sz="1600" spc="-67" dirty="0">
                <a:latin typeface="Arial"/>
                <a:cs typeface="Arial"/>
              </a:rPr>
              <a:t> </a:t>
            </a:r>
            <a:r>
              <a:rPr sz="1600" spc="-7" dirty="0">
                <a:latin typeface="Arial"/>
                <a:cs typeface="Arial"/>
              </a:rPr>
              <a:t>17%  profit.</a:t>
            </a:r>
            <a:endParaRPr sz="1600">
              <a:latin typeface="Arial"/>
              <a:cs typeface="Arial"/>
            </a:endParaRPr>
          </a:p>
        </p:txBody>
      </p:sp>
      <p:sp>
        <p:nvSpPr>
          <p:cNvPr id="13" name="object 13"/>
          <p:cNvSpPr/>
          <p:nvPr/>
        </p:nvSpPr>
        <p:spPr>
          <a:xfrm>
            <a:off x="5710393" y="1631526"/>
            <a:ext cx="55880" cy="4908972"/>
          </a:xfrm>
          <a:custGeom>
            <a:avLst/>
            <a:gdLst/>
            <a:ahLst/>
            <a:cxnLst/>
            <a:rect l="l" t="t" r="r" b="b"/>
            <a:pathLst>
              <a:path w="41910" h="3681729">
                <a:moveTo>
                  <a:pt x="0" y="0"/>
                </a:moveTo>
                <a:lnTo>
                  <a:pt x="41700" y="3681302"/>
                </a:lnTo>
              </a:path>
            </a:pathLst>
          </a:custGeom>
          <a:ln w="12700">
            <a:solidFill>
              <a:srgbClr val="434343"/>
            </a:solidFill>
          </a:ln>
        </p:spPr>
        <p:txBody>
          <a:bodyPr wrap="square" lIns="0" tIns="0" rIns="0" bIns="0" rtlCol="0"/>
          <a:lstStyle/>
          <a:p>
            <a:endParaRPr sz="2400"/>
          </a:p>
        </p:txBody>
      </p:sp>
      <p:sp>
        <p:nvSpPr>
          <p:cNvPr id="14" name="object 14"/>
          <p:cNvSpPr txBox="1"/>
          <p:nvPr/>
        </p:nvSpPr>
        <p:spPr>
          <a:xfrm>
            <a:off x="7703329" y="1643887"/>
            <a:ext cx="2280073" cy="304421"/>
          </a:xfrm>
          <a:prstGeom prst="rect">
            <a:avLst/>
          </a:prstGeom>
        </p:spPr>
        <p:txBody>
          <a:bodyPr vert="horz" wrap="square" lIns="0" tIns="16933" rIns="0" bIns="0" rtlCol="0">
            <a:spAutoFit/>
          </a:bodyPr>
          <a:lstStyle/>
          <a:p>
            <a:pPr marL="16933">
              <a:spcBef>
                <a:spcPts val="133"/>
              </a:spcBef>
            </a:pPr>
            <a:r>
              <a:rPr sz="1867" b="1" spc="-13" dirty="0">
                <a:latin typeface="Arial"/>
                <a:cs typeface="Arial"/>
              </a:rPr>
              <a:t>Total Money</a:t>
            </a:r>
            <a:r>
              <a:rPr sz="1867" b="1" spc="-53" dirty="0">
                <a:latin typeface="Arial"/>
                <a:cs typeface="Arial"/>
              </a:rPr>
              <a:t> </a:t>
            </a:r>
            <a:r>
              <a:rPr sz="1867" b="1" spc="-7" dirty="0">
                <a:latin typeface="Arial"/>
                <a:cs typeface="Arial"/>
              </a:rPr>
              <a:t>Earned</a:t>
            </a:r>
            <a:endParaRPr sz="1867">
              <a:latin typeface="Arial"/>
              <a:cs typeface="Arial"/>
            </a:endParaRPr>
          </a:p>
        </p:txBody>
      </p:sp>
      <p:sp>
        <p:nvSpPr>
          <p:cNvPr id="15" name="object 15"/>
          <p:cNvSpPr txBox="1"/>
          <p:nvPr/>
        </p:nvSpPr>
        <p:spPr>
          <a:xfrm>
            <a:off x="2063869" y="1643887"/>
            <a:ext cx="1357207" cy="304421"/>
          </a:xfrm>
          <a:prstGeom prst="rect">
            <a:avLst/>
          </a:prstGeom>
        </p:spPr>
        <p:txBody>
          <a:bodyPr vert="horz" wrap="square" lIns="0" tIns="16933" rIns="0" bIns="0" rtlCol="0">
            <a:spAutoFit/>
          </a:bodyPr>
          <a:lstStyle/>
          <a:p>
            <a:pPr marL="16933">
              <a:spcBef>
                <a:spcPts val="133"/>
              </a:spcBef>
            </a:pPr>
            <a:r>
              <a:rPr sz="1867" b="1" spc="-13" dirty="0">
                <a:latin typeface="Arial"/>
                <a:cs typeface="Arial"/>
              </a:rPr>
              <a:t>Total</a:t>
            </a:r>
            <a:r>
              <a:rPr sz="1867" b="1" spc="-87" dirty="0">
                <a:latin typeface="Arial"/>
                <a:cs typeface="Arial"/>
              </a:rPr>
              <a:t> </a:t>
            </a:r>
            <a:r>
              <a:rPr sz="1867" b="1" spc="-13" dirty="0">
                <a:latin typeface="Arial"/>
                <a:cs typeface="Arial"/>
              </a:rPr>
              <a:t>Loans</a:t>
            </a:r>
            <a:endParaRPr sz="1867">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0036" y="700269"/>
            <a:ext cx="9035935" cy="509541"/>
          </a:xfrm>
          <a:prstGeom prst="rect">
            <a:avLst/>
          </a:prstGeom>
        </p:spPr>
        <p:txBody>
          <a:bodyPr vert="horz" wrap="square" lIns="0" tIns="16933" rIns="0" bIns="0" rtlCol="0" anchor="ctr">
            <a:spAutoFit/>
          </a:bodyPr>
          <a:lstStyle/>
          <a:p>
            <a:pPr marL="16933" algn="ctr">
              <a:lnSpc>
                <a:spcPct val="100000"/>
              </a:lnSpc>
              <a:spcBef>
                <a:spcPts val="133"/>
              </a:spcBef>
            </a:pPr>
            <a:r>
              <a:rPr sz="3200" spc="-7" dirty="0">
                <a:solidFill>
                  <a:srgbClr val="2A3990"/>
                </a:solidFill>
                <a:latin typeface="RobotoRegular"/>
                <a:ea typeface="+mn-ea"/>
              </a:rPr>
              <a:t>Analysis - Understanding Loans</a:t>
            </a:r>
          </a:p>
        </p:txBody>
      </p:sp>
      <p:grpSp>
        <p:nvGrpSpPr>
          <p:cNvPr id="3" name="object 3"/>
          <p:cNvGrpSpPr/>
          <p:nvPr/>
        </p:nvGrpSpPr>
        <p:grpSpPr>
          <a:xfrm>
            <a:off x="373888" y="1211071"/>
            <a:ext cx="5246793" cy="5504180"/>
            <a:chOff x="280415" y="908303"/>
            <a:chExt cx="3935095" cy="4128135"/>
          </a:xfrm>
        </p:grpSpPr>
        <p:sp>
          <p:nvSpPr>
            <p:cNvPr id="4" name="object 4"/>
            <p:cNvSpPr/>
            <p:nvPr/>
          </p:nvSpPr>
          <p:spPr>
            <a:xfrm>
              <a:off x="280415" y="908303"/>
              <a:ext cx="3934967" cy="2871216"/>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871100" y="3733203"/>
              <a:ext cx="2903855" cy="1296670"/>
            </a:xfrm>
            <a:custGeom>
              <a:avLst/>
              <a:gdLst/>
              <a:ahLst/>
              <a:cxnLst/>
              <a:rect l="l" t="t" r="r" b="b"/>
              <a:pathLst>
                <a:path w="2903854" h="1296670">
                  <a:moveTo>
                    <a:pt x="1451703" y="0"/>
                  </a:moveTo>
                  <a:lnTo>
                    <a:pt x="1127625" y="324073"/>
                  </a:lnTo>
                  <a:lnTo>
                    <a:pt x="1289664" y="324073"/>
                  </a:lnTo>
                  <a:lnTo>
                    <a:pt x="1289664" y="453999"/>
                  </a:lnTo>
                  <a:lnTo>
                    <a:pt x="0" y="453999"/>
                  </a:lnTo>
                  <a:lnTo>
                    <a:pt x="0" y="1296296"/>
                  </a:lnTo>
                  <a:lnTo>
                    <a:pt x="2903402" y="1296296"/>
                  </a:lnTo>
                  <a:lnTo>
                    <a:pt x="2903402" y="453999"/>
                  </a:lnTo>
                  <a:lnTo>
                    <a:pt x="1613730" y="453999"/>
                  </a:lnTo>
                  <a:lnTo>
                    <a:pt x="1613730" y="324073"/>
                  </a:lnTo>
                  <a:lnTo>
                    <a:pt x="1775769" y="324073"/>
                  </a:lnTo>
                  <a:lnTo>
                    <a:pt x="1451703" y="0"/>
                  </a:lnTo>
                  <a:close/>
                </a:path>
              </a:pathLst>
            </a:custGeom>
            <a:solidFill>
              <a:schemeClr val="tx2">
                <a:lumMod val="75000"/>
              </a:schemeClr>
            </a:solidFill>
          </p:spPr>
          <p:txBody>
            <a:bodyPr wrap="square" lIns="0" tIns="0" rIns="0" bIns="0" rtlCol="0"/>
            <a:lstStyle/>
            <a:p>
              <a:endParaRPr sz="2400"/>
            </a:p>
          </p:txBody>
        </p:sp>
        <p:sp>
          <p:nvSpPr>
            <p:cNvPr id="6" name="object 6"/>
            <p:cNvSpPr/>
            <p:nvPr/>
          </p:nvSpPr>
          <p:spPr>
            <a:xfrm>
              <a:off x="871100" y="3733203"/>
              <a:ext cx="2903855" cy="1296670"/>
            </a:xfrm>
            <a:custGeom>
              <a:avLst/>
              <a:gdLst/>
              <a:ahLst/>
              <a:cxnLst/>
              <a:rect l="l" t="t" r="r" b="b"/>
              <a:pathLst>
                <a:path w="2903854" h="1296670">
                  <a:moveTo>
                    <a:pt x="0" y="454002"/>
                  </a:moveTo>
                  <a:lnTo>
                    <a:pt x="1289660" y="454002"/>
                  </a:lnTo>
                  <a:lnTo>
                    <a:pt x="1289660" y="324077"/>
                  </a:lnTo>
                  <a:lnTo>
                    <a:pt x="1127630" y="324077"/>
                  </a:lnTo>
                  <a:lnTo>
                    <a:pt x="1451700" y="0"/>
                  </a:lnTo>
                  <a:lnTo>
                    <a:pt x="1775781" y="324077"/>
                  </a:lnTo>
                  <a:lnTo>
                    <a:pt x="1613740" y="324077"/>
                  </a:lnTo>
                  <a:lnTo>
                    <a:pt x="1613740" y="454002"/>
                  </a:lnTo>
                  <a:lnTo>
                    <a:pt x="2903401" y="454002"/>
                  </a:lnTo>
                  <a:lnTo>
                    <a:pt x="2903401" y="1296300"/>
                  </a:lnTo>
                  <a:lnTo>
                    <a:pt x="0" y="1296300"/>
                  </a:lnTo>
                  <a:lnTo>
                    <a:pt x="0" y="454002"/>
                  </a:lnTo>
                  <a:close/>
                </a:path>
              </a:pathLst>
            </a:custGeom>
            <a:ln w="12700">
              <a:solidFill>
                <a:srgbClr val="434343"/>
              </a:solidFill>
            </a:ln>
          </p:spPr>
          <p:txBody>
            <a:bodyPr wrap="square" lIns="0" tIns="0" rIns="0" bIns="0" rtlCol="0"/>
            <a:lstStyle/>
            <a:p>
              <a:endParaRPr sz="2400"/>
            </a:p>
          </p:txBody>
        </p:sp>
      </p:grpSp>
      <p:sp>
        <p:nvSpPr>
          <p:cNvPr id="7" name="object 7"/>
          <p:cNvSpPr/>
          <p:nvPr/>
        </p:nvSpPr>
        <p:spPr>
          <a:xfrm>
            <a:off x="6201663" y="3332480"/>
            <a:ext cx="5596128" cy="3113024"/>
          </a:xfrm>
          <a:prstGeom prst="rect">
            <a:avLst/>
          </a:prstGeom>
          <a:blipFill>
            <a:blip r:embed="rId3" cstate="print"/>
            <a:stretch>
              <a:fillRect/>
            </a:stretch>
          </a:blipFill>
        </p:spPr>
        <p:txBody>
          <a:bodyPr wrap="square" lIns="0" tIns="0" rIns="0" bIns="0" rtlCol="0"/>
          <a:lstStyle/>
          <a:p>
            <a:endParaRPr sz="2400"/>
          </a:p>
        </p:txBody>
      </p:sp>
      <p:sp>
        <p:nvSpPr>
          <p:cNvPr id="8" name="object 8"/>
          <p:cNvSpPr txBox="1"/>
          <p:nvPr/>
        </p:nvSpPr>
        <p:spPr>
          <a:xfrm>
            <a:off x="1266434" y="5699760"/>
            <a:ext cx="3565313" cy="873829"/>
          </a:xfrm>
          <a:prstGeom prst="rect">
            <a:avLst/>
          </a:prstGeom>
        </p:spPr>
        <p:txBody>
          <a:bodyPr vert="horz" wrap="square" lIns="0" tIns="20320" rIns="0" bIns="0" rtlCol="0">
            <a:spAutoFit/>
          </a:bodyPr>
          <a:lstStyle/>
          <a:p>
            <a:pPr marL="16933" marR="6773">
              <a:lnSpc>
                <a:spcPct val="98600"/>
              </a:lnSpc>
              <a:spcBef>
                <a:spcPts val="160"/>
              </a:spcBef>
            </a:pPr>
            <a:r>
              <a:rPr sz="1867" spc="-7" dirty="0">
                <a:solidFill>
                  <a:srgbClr val="FFFFFF"/>
                </a:solidFill>
                <a:latin typeface="Arial"/>
                <a:cs typeface="Arial"/>
              </a:rPr>
              <a:t>Maximum number of loans are</a:t>
            </a:r>
            <a:r>
              <a:rPr sz="1867" spc="-93" dirty="0">
                <a:solidFill>
                  <a:srgbClr val="FFFFFF"/>
                </a:solidFill>
                <a:latin typeface="Arial"/>
                <a:cs typeface="Arial"/>
              </a:rPr>
              <a:t> </a:t>
            </a:r>
            <a:r>
              <a:rPr sz="1867" spc="-7" dirty="0">
                <a:solidFill>
                  <a:srgbClr val="FFFFFF"/>
                </a:solidFill>
                <a:latin typeface="Arial"/>
                <a:cs typeface="Arial"/>
              </a:rPr>
              <a:t>for  debt consolidation, followed by  credit</a:t>
            </a:r>
            <a:r>
              <a:rPr sz="1867" spc="-13" dirty="0">
                <a:solidFill>
                  <a:srgbClr val="FFFFFF"/>
                </a:solidFill>
                <a:latin typeface="Arial"/>
                <a:cs typeface="Arial"/>
              </a:rPr>
              <a:t> </a:t>
            </a:r>
            <a:r>
              <a:rPr sz="1867" spc="-7" dirty="0">
                <a:solidFill>
                  <a:srgbClr val="FFFFFF"/>
                </a:solidFill>
                <a:latin typeface="Arial"/>
                <a:cs typeface="Arial"/>
              </a:rPr>
              <a:t>card</a:t>
            </a:r>
            <a:endParaRPr sz="1867" dirty="0">
              <a:latin typeface="Arial"/>
              <a:cs typeface="Arial"/>
            </a:endParaRPr>
          </a:p>
        </p:txBody>
      </p:sp>
      <p:grpSp>
        <p:nvGrpSpPr>
          <p:cNvPr id="9" name="object 9"/>
          <p:cNvGrpSpPr/>
          <p:nvPr/>
        </p:nvGrpSpPr>
        <p:grpSpPr>
          <a:xfrm>
            <a:off x="7195193" y="1373208"/>
            <a:ext cx="3681307" cy="1759373"/>
            <a:chOff x="5396395" y="1029906"/>
            <a:chExt cx="2760980" cy="1319530"/>
          </a:xfrm>
          <a:solidFill>
            <a:schemeClr val="tx2"/>
          </a:solidFill>
        </p:grpSpPr>
        <p:sp>
          <p:nvSpPr>
            <p:cNvPr id="10" name="object 10"/>
            <p:cNvSpPr/>
            <p:nvPr/>
          </p:nvSpPr>
          <p:spPr>
            <a:xfrm>
              <a:off x="5402745" y="1036256"/>
              <a:ext cx="2748280" cy="1306830"/>
            </a:xfrm>
            <a:custGeom>
              <a:avLst/>
              <a:gdLst/>
              <a:ahLst/>
              <a:cxnLst/>
              <a:rect l="l" t="t" r="r" b="b"/>
              <a:pathLst>
                <a:path w="2748279" h="1306830">
                  <a:moveTo>
                    <a:pt x="2748000" y="0"/>
                  </a:moveTo>
                  <a:lnTo>
                    <a:pt x="0" y="0"/>
                  </a:lnTo>
                  <a:lnTo>
                    <a:pt x="0" y="848918"/>
                  </a:lnTo>
                  <a:lnTo>
                    <a:pt x="1210691" y="848918"/>
                  </a:lnTo>
                  <a:lnTo>
                    <a:pt x="1210691" y="979868"/>
                  </a:lnTo>
                  <a:lnTo>
                    <a:pt x="1047381" y="979868"/>
                  </a:lnTo>
                  <a:lnTo>
                    <a:pt x="1374000" y="1306499"/>
                  </a:lnTo>
                  <a:lnTo>
                    <a:pt x="1700631" y="979868"/>
                  </a:lnTo>
                  <a:lnTo>
                    <a:pt x="1537309" y="979868"/>
                  </a:lnTo>
                  <a:lnTo>
                    <a:pt x="1537309" y="848918"/>
                  </a:lnTo>
                  <a:lnTo>
                    <a:pt x="2748000" y="848918"/>
                  </a:lnTo>
                  <a:lnTo>
                    <a:pt x="2748000" y="0"/>
                  </a:lnTo>
                  <a:close/>
                </a:path>
              </a:pathLst>
            </a:custGeom>
            <a:grpFill/>
          </p:spPr>
          <p:txBody>
            <a:bodyPr wrap="square" lIns="0" tIns="0" rIns="0" bIns="0" rtlCol="0"/>
            <a:lstStyle/>
            <a:p>
              <a:endParaRPr sz="2400"/>
            </a:p>
          </p:txBody>
        </p:sp>
        <p:sp>
          <p:nvSpPr>
            <p:cNvPr id="11" name="object 11"/>
            <p:cNvSpPr/>
            <p:nvPr/>
          </p:nvSpPr>
          <p:spPr>
            <a:xfrm>
              <a:off x="5402745" y="1036256"/>
              <a:ext cx="2748280" cy="1306830"/>
            </a:xfrm>
            <a:custGeom>
              <a:avLst/>
              <a:gdLst/>
              <a:ahLst/>
              <a:cxnLst/>
              <a:rect l="l" t="t" r="r" b="b"/>
              <a:pathLst>
                <a:path w="2748279" h="1306830">
                  <a:moveTo>
                    <a:pt x="0" y="0"/>
                  </a:moveTo>
                  <a:lnTo>
                    <a:pt x="2748001" y="0"/>
                  </a:lnTo>
                  <a:lnTo>
                    <a:pt x="2748001" y="848923"/>
                  </a:lnTo>
                  <a:lnTo>
                    <a:pt x="1537310" y="848923"/>
                  </a:lnTo>
                  <a:lnTo>
                    <a:pt x="1537310" y="979874"/>
                  </a:lnTo>
                  <a:lnTo>
                    <a:pt x="1700630" y="979874"/>
                  </a:lnTo>
                  <a:lnTo>
                    <a:pt x="1374000" y="1306500"/>
                  </a:lnTo>
                  <a:lnTo>
                    <a:pt x="1047370" y="979874"/>
                  </a:lnTo>
                  <a:lnTo>
                    <a:pt x="1210690" y="979874"/>
                  </a:lnTo>
                  <a:lnTo>
                    <a:pt x="1210690" y="848923"/>
                  </a:lnTo>
                  <a:lnTo>
                    <a:pt x="0" y="848923"/>
                  </a:lnTo>
                  <a:lnTo>
                    <a:pt x="0" y="0"/>
                  </a:lnTo>
                  <a:close/>
                </a:path>
              </a:pathLst>
            </a:custGeom>
            <a:grpFill/>
            <a:ln w="12700">
              <a:solidFill>
                <a:srgbClr val="434343"/>
              </a:solidFill>
            </a:ln>
          </p:spPr>
          <p:txBody>
            <a:bodyPr wrap="square" lIns="0" tIns="0" rIns="0" bIns="0" rtlCol="0"/>
            <a:lstStyle/>
            <a:p>
              <a:endParaRPr sz="2400"/>
            </a:p>
          </p:txBody>
        </p:sp>
      </p:grpSp>
      <p:sp>
        <p:nvSpPr>
          <p:cNvPr id="12" name="object 12"/>
          <p:cNvSpPr txBox="1"/>
          <p:nvPr/>
        </p:nvSpPr>
        <p:spPr>
          <a:xfrm>
            <a:off x="7308629" y="1647952"/>
            <a:ext cx="3398520" cy="578791"/>
          </a:xfrm>
          <a:prstGeom prst="rect">
            <a:avLst/>
          </a:prstGeom>
        </p:spPr>
        <p:txBody>
          <a:bodyPr vert="horz" wrap="square" lIns="0" tIns="39793" rIns="0" bIns="0" rtlCol="0">
            <a:spAutoFit/>
          </a:bodyPr>
          <a:lstStyle/>
          <a:p>
            <a:pPr marL="16933" marR="6773">
              <a:lnSpc>
                <a:spcPts val="2107"/>
              </a:lnSpc>
              <a:spcBef>
                <a:spcPts val="313"/>
              </a:spcBef>
            </a:pPr>
            <a:r>
              <a:rPr sz="1867" spc="-7" dirty="0">
                <a:solidFill>
                  <a:srgbClr val="FFFFFF"/>
                </a:solidFill>
                <a:latin typeface="Arial"/>
                <a:cs typeface="Arial"/>
              </a:rPr>
              <a:t>Most loans are high quality, with  </a:t>
            </a:r>
            <a:r>
              <a:rPr sz="1867" dirty="0">
                <a:solidFill>
                  <a:srgbClr val="FFFFFF"/>
                </a:solidFill>
                <a:latin typeface="Arial"/>
                <a:cs typeface="Arial"/>
              </a:rPr>
              <a:t>a </a:t>
            </a:r>
            <a:r>
              <a:rPr sz="1867" spc="-7" dirty="0">
                <a:solidFill>
                  <a:srgbClr val="FFFFFF"/>
                </a:solidFill>
                <a:latin typeface="Arial"/>
                <a:cs typeface="Arial"/>
              </a:rPr>
              <a:t>grade of </a:t>
            </a:r>
            <a:r>
              <a:rPr sz="1867" dirty="0">
                <a:solidFill>
                  <a:srgbClr val="FFFFFF"/>
                </a:solidFill>
                <a:latin typeface="Arial"/>
                <a:cs typeface="Arial"/>
              </a:rPr>
              <a:t>A </a:t>
            </a:r>
            <a:r>
              <a:rPr sz="1867" spc="-7" dirty="0">
                <a:solidFill>
                  <a:srgbClr val="FFFFFF"/>
                </a:solidFill>
                <a:latin typeface="Arial"/>
                <a:cs typeface="Arial"/>
              </a:rPr>
              <a:t>or</a:t>
            </a:r>
            <a:r>
              <a:rPr sz="1867" spc="-53" dirty="0">
                <a:solidFill>
                  <a:srgbClr val="FFFFFF"/>
                </a:solidFill>
                <a:latin typeface="Arial"/>
                <a:cs typeface="Arial"/>
              </a:rPr>
              <a:t> </a:t>
            </a:r>
            <a:r>
              <a:rPr sz="1867" dirty="0">
                <a:solidFill>
                  <a:srgbClr val="FFFFFF"/>
                </a:solidFill>
                <a:latin typeface="Arial"/>
                <a:cs typeface="Arial"/>
              </a:rPr>
              <a:t>B</a:t>
            </a:r>
            <a:endParaRPr sz="1867"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0159" y="718944"/>
            <a:ext cx="8790805" cy="509541"/>
          </a:xfrm>
          <a:prstGeom prst="rect">
            <a:avLst/>
          </a:prstGeom>
        </p:spPr>
        <p:txBody>
          <a:bodyPr vert="horz" wrap="square" lIns="0" tIns="16933" rIns="0" bIns="0" rtlCol="0" anchor="ctr">
            <a:spAutoFit/>
          </a:bodyPr>
          <a:lstStyle/>
          <a:p>
            <a:pPr marL="16933" algn="ctr">
              <a:lnSpc>
                <a:spcPct val="100000"/>
              </a:lnSpc>
              <a:spcBef>
                <a:spcPts val="133"/>
              </a:spcBef>
            </a:pPr>
            <a:r>
              <a:rPr sz="3200" spc="-7" dirty="0">
                <a:solidFill>
                  <a:srgbClr val="2A3990"/>
                </a:solidFill>
                <a:latin typeface="RobotoRegular"/>
                <a:ea typeface="+mn-ea"/>
              </a:rPr>
              <a:t>Analysis - Understanding Loans Continued</a:t>
            </a:r>
          </a:p>
        </p:txBody>
      </p:sp>
      <p:sp>
        <p:nvSpPr>
          <p:cNvPr id="3" name="object 3"/>
          <p:cNvSpPr/>
          <p:nvPr/>
        </p:nvSpPr>
        <p:spPr>
          <a:xfrm>
            <a:off x="6233251" y="2889502"/>
            <a:ext cx="5502655" cy="3048000"/>
          </a:xfrm>
          <a:prstGeom prst="rect">
            <a:avLst/>
          </a:prstGeom>
          <a:blipFill>
            <a:blip r:embed="rId2" cstate="print"/>
            <a:stretch>
              <a:fillRect/>
            </a:stretch>
          </a:blipFill>
        </p:spPr>
        <p:txBody>
          <a:bodyPr wrap="square" lIns="0" tIns="0" rIns="0" bIns="0" rtlCol="0"/>
          <a:lstStyle/>
          <a:p>
            <a:endParaRPr sz="2400"/>
          </a:p>
        </p:txBody>
      </p:sp>
      <p:sp>
        <p:nvSpPr>
          <p:cNvPr id="4" name="object 4"/>
          <p:cNvSpPr/>
          <p:nvPr/>
        </p:nvSpPr>
        <p:spPr>
          <a:xfrm>
            <a:off x="247904" y="3157727"/>
            <a:ext cx="5779008" cy="2779775"/>
          </a:xfrm>
          <a:prstGeom prst="rect">
            <a:avLst/>
          </a:prstGeom>
          <a:blipFill>
            <a:blip r:embed="rId3" cstate="print"/>
            <a:stretch>
              <a:fillRect/>
            </a:stretch>
          </a:blipFill>
        </p:spPr>
        <p:txBody>
          <a:bodyPr wrap="square" lIns="0" tIns="0" rIns="0" bIns="0" rtlCol="0"/>
          <a:lstStyle/>
          <a:p>
            <a:endParaRPr sz="2400"/>
          </a:p>
        </p:txBody>
      </p:sp>
      <p:sp>
        <p:nvSpPr>
          <p:cNvPr id="5" name="object 5"/>
          <p:cNvSpPr txBox="1"/>
          <p:nvPr/>
        </p:nvSpPr>
        <p:spPr>
          <a:xfrm>
            <a:off x="575003" y="1423921"/>
            <a:ext cx="10110045" cy="1450889"/>
          </a:xfrm>
          <a:prstGeom prst="rect">
            <a:avLst/>
          </a:prstGeom>
        </p:spPr>
        <p:txBody>
          <a:bodyPr vert="horz" wrap="square" lIns="0" tIns="39793" rIns="0" bIns="0" rtlCol="0">
            <a:spAutoFit/>
          </a:bodyPr>
          <a:lstStyle/>
          <a:p>
            <a:pPr marL="16933" marR="4106231">
              <a:lnSpc>
                <a:spcPts val="2107"/>
              </a:lnSpc>
              <a:spcBef>
                <a:spcPts val="313"/>
              </a:spcBef>
            </a:pPr>
            <a:r>
              <a:rPr sz="1867" spc="-7" dirty="0">
                <a:latin typeface="Arial"/>
                <a:cs typeface="Arial"/>
              </a:rPr>
              <a:t>Lower grades have higher incidence of defaults on loans.  The grading system </a:t>
            </a:r>
            <a:r>
              <a:rPr sz="1867" dirty="0">
                <a:latin typeface="Arial"/>
                <a:cs typeface="Arial"/>
              </a:rPr>
              <a:t>is</a:t>
            </a:r>
            <a:r>
              <a:rPr sz="1867" spc="-20" dirty="0">
                <a:latin typeface="Arial"/>
                <a:cs typeface="Arial"/>
              </a:rPr>
              <a:t> </a:t>
            </a:r>
            <a:r>
              <a:rPr sz="1867" spc="-7" dirty="0">
                <a:latin typeface="Arial"/>
                <a:cs typeface="Arial"/>
              </a:rPr>
              <a:t>working!</a:t>
            </a:r>
            <a:endParaRPr sz="1867" dirty="0">
              <a:latin typeface="Arial"/>
              <a:cs typeface="Arial"/>
            </a:endParaRPr>
          </a:p>
          <a:p>
            <a:pPr>
              <a:spcBef>
                <a:spcPts val="33"/>
              </a:spcBef>
            </a:pPr>
            <a:endParaRPr sz="1933" dirty="0">
              <a:latin typeface="Arial"/>
              <a:cs typeface="Arial"/>
            </a:endParaRPr>
          </a:p>
          <a:p>
            <a:pPr marL="16933">
              <a:spcBef>
                <a:spcPts val="7"/>
              </a:spcBef>
            </a:pPr>
            <a:r>
              <a:rPr sz="1867" spc="-7" dirty="0">
                <a:latin typeface="Arial"/>
                <a:cs typeface="Arial"/>
              </a:rPr>
              <a:t>Lending Club charges higher interest rates as the grade of loan becomes worse.</a:t>
            </a:r>
            <a:endParaRPr sz="1867" dirty="0">
              <a:latin typeface="Arial"/>
              <a:cs typeface="Arial"/>
            </a:endParaRPr>
          </a:p>
          <a:p>
            <a:pPr marL="16933">
              <a:spcBef>
                <a:spcPts val="27"/>
              </a:spcBef>
            </a:pPr>
            <a:r>
              <a:rPr sz="1867" spc="-7" dirty="0">
                <a:latin typeface="Arial"/>
                <a:cs typeface="Arial"/>
              </a:rPr>
              <a:t>However, as </a:t>
            </a:r>
            <a:r>
              <a:rPr sz="1867" dirty="0">
                <a:latin typeface="Arial"/>
                <a:cs typeface="Arial"/>
              </a:rPr>
              <a:t>we will </a:t>
            </a:r>
            <a:r>
              <a:rPr sz="1867" spc="-7" dirty="0">
                <a:latin typeface="Arial"/>
                <a:cs typeface="Arial"/>
              </a:rPr>
              <a:t>see on next slide </a:t>
            </a:r>
            <a:r>
              <a:rPr sz="1867" dirty="0">
                <a:latin typeface="Arial"/>
                <a:cs typeface="Arial"/>
              </a:rPr>
              <a:t>- </a:t>
            </a:r>
            <a:r>
              <a:rPr sz="1867" spc="-7" dirty="0">
                <a:latin typeface="Arial"/>
                <a:cs typeface="Arial"/>
              </a:rPr>
              <a:t>the driving variable for defaults </a:t>
            </a:r>
            <a:r>
              <a:rPr sz="1867" dirty="0">
                <a:latin typeface="Arial"/>
                <a:cs typeface="Arial"/>
              </a:rPr>
              <a:t>is </a:t>
            </a:r>
            <a:r>
              <a:rPr sz="1867" spc="-7" dirty="0">
                <a:latin typeface="Arial"/>
                <a:cs typeface="Arial"/>
              </a:rPr>
              <a:t>the higher interest</a:t>
            </a:r>
            <a:r>
              <a:rPr sz="1867" spc="27" dirty="0">
                <a:latin typeface="Arial"/>
                <a:cs typeface="Arial"/>
              </a:rPr>
              <a:t> </a:t>
            </a:r>
            <a:r>
              <a:rPr sz="1867" spc="-7" dirty="0">
                <a:latin typeface="Arial"/>
                <a:cs typeface="Arial"/>
              </a:rPr>
              <a:t>rate.</a:t>
            </a:r>
            <a:endParaRPr sz="1867"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72153" y="1133855"/>
            <a:ext cx="4319846" cy="2568447"/>
          </a:xfrm>
          <a:prstGeom prst="rect">
            <a:avLst/>
          </a:prstGeom>
          <a:blipFill>
            <a:blip r:embed="rId2" cstate="print"/>
            <a:stretch>
              <a:fillRect/>
            </a:stretch>
          </a:blipFill>
        </p:spPr>
        <p:txBody>
          <a:bodyPr wrap="square" lIns="0" tIns="0" rIns="0" bIns="0" rtlCol="0"/>
          <a:lstStyle/>
          <a:p>
            <a:endParaRPr sz="2400"/>
          </a:p>
        </p:txBody>
      </p:sp>
      <p:sp>
        <p:nvSpPr>
          <p:cNvPr id="3" name="object 3"/>
          <p:cNvSpPr txBox="1"/>
          <p:nvPr/>
        </p:nvSpPr>
        <p:spPr>
          <a:xfrm>
            <a:off x="1775788" y="624314"/>
            <a:ext cx="7856220" cy="509541"/>
          </a:xfrm>
          <a:prstGeom prst="rect">
            <a:avLst/>
          </a:prstGeom>
        </p:spPr>
        <p:txBody>
          <a:bodyPr vert="horz" wrap="square" lIns="0" tIns="16933" rIns="0" bIns="0" rtlCol="0">
            <a:spAutoFit/>
          </a:bodyPr>
          <a:lstStyle/>
          <a:p>
            <a:pPr marL="16933" algn="ctr">
              <a:spcBef>
                <a:spcPts val="133"/>
              </a:spcBef>
            </a:pPr>
            <a:r>
              <a:rPr sz="3200" spc="-7" dirty="0">
                <a:solidFill>
                  <a:srgbClr val="2A3990"/>
                </a:solidFill>
                <a:latin typeface="RobotoRegular"/>
                <a:cs typeface="RobotoRegular"/>
              </a:rPr>
              <a:t>Analysis </a:t>
            </a:r>
            <a:r>
              <a:rPr sz="3200" dirty="0">
                <a:solidFill>
                  <a:srgbClr val="2A3990"/>
                </a:solidFill>
                <a:latin typeface="RobotoRegular"/>
                <a:cs typeface="RobotoRegular"/>
              </a:rPr>
              <a:t>- </a:t>
            </a:r>
            <a:r>
              <a:rPr sz="3200" spc="-7" dirty="0">
                <a:solidFill>
                  <a:srgbClr val="2A3990"/>
                </a:solidFill>
                <a:latin typeface="RobotoRegular"/>
                <a:cs typeface="RobotoRegular"/>
              </a:rPr>
              <a:t>Defaults </a:t>
            </a:r>
            <a:r>
              <a:rPr sz="3200" dirty="0">
                <a:solidFill>
                  <a:srgbClr val="2A3990"/>
                </a:solidFill>
                <a:latin typeface="RobotoRegular"/>
                <a:cs typeface="RobotoRegular"/>
              </a:rPr>
              <a:t>by </a:t>
            </a:r>
            <a:r>
              <a:rPr sz="3200" spc="-7" dirty="0">
                <a:solidFill>
                  <a:srgbClr val="2A3990"/>
                </a:solidFill>
                <a:latin typeface="RobotoRegular"/>
                <a:cs typeface="RobotoRegular"/>
              </a:rPr>
              <a:t>Interest</a:t>
            </a:r>
            <a:r>
              <a:rPr sz="3200" spc="-53" dirty="0">
                <a:solidFill>
                  <a:srgbClr val="2A3990"/>
                </a:solidFill>
                <a:latin typeface="RobotoRegular"/>
                <a:cs typeface="RobotoRegular"/>
              </a:rPr>
              <a:t> </a:t>
            </a:r>
            <a:r>
              <a:rPr sz="3200" spc="-7" dirty="0">
                <a:solidFill>
                  <a:srgbClr val="2A3990"/>
                </a:solidFill>
                <a:latin typeface="RobotoRegular"/>
                <a:cs typeface="RobotoRegular"/>
              </a:rPr>
              <a:t>Rate</a:t>
            </a:r>
            <a:endParaRPr sz="3200" dirty="0">
              <a:latin typeface="RobotoRegular"/>
              <a:cs typeface="RobotoRegular"/>
            </a:endParaRPr>
          </a:p>
        </p:txBody>
      </p:sp>
      <p:sp>
        <p:nvSpPr>
          <p:cNvPr id="4" name="object 4"/>
          <p:cNvSpPr txBox="1"/>
          <p:nvPr/>
        </p:nvSpPr>
        <p:spPr>
          <a:xfrm>
            <a:off x="409167" y="1652016"/>
            <a:ext cx="6312747" cy="873829"/>
          </a:xfrm>
          <a:prstGeom prst="rect">
            <a:avLst/>
          </a:prstGeom>
        </p:spPr>
        <p:txBody>
          <a:bodyPr vert="horz" wrap="square" lIns="0" tIns="20320" rIns="0" bIns="0" rtlCol="0">
            <a:spAutoFit/>
          </a:bodyPr>
          <a:lstStyle/>
          <a:p>
            <a:pPr marL="16933" marR="6773">
              <a:lnSpc>
                <a:spcPct val="98600"/>
              </a:lnSpc>
              <a:spcBef>
                <a:spcPts val="160"/>
              </a:spcBef>
            </a:pPr>
            <a:r>
              <a:rPr sz="1867" spc="-7" dirty="0">
                <a:latin typeface="Arial"/>
                <a:cs typeface="Arial"/>
              </a:rPr>
              <a:t>Percentage of Defaults increases monotonically with higher  interest rates. </a:t>
            </a:r>
            <a:r>
              <a:rPr sz="1867" dirty="0">
                <a:latin typeface="Arial"/>
                <a:cs typeface="Arial"/>
              </a:rPr>
              <a:t>At </a:t>
            </a:r>
            <a:r>
              <a:rPr sz="1867" spc="-7" dirty="0">
                <a:latin typeface="Arial"/>
                <a:cs typeface="Arial"/>
              </a:rPr>
              <a:t>rates of 19% and above, more than 33% of  loans are Charged</a:t>
            </a:r>
            <a:r>
              <a:rPr sz="1867" spc="-13" dirty="0">
                <a:latin typeface="Arial"/>
                <a:cs typeface="Arial"/>
              </a:rPr>
              <a:t> </a:t>
            </a:r>
            <a:r>
              <a:rPr sz="1867" spc="-7" dirty="0">
                <a:latin typeface="Arial"/>
                <a:cs typeface="Arial"/>
              </a:rPr>
              <a:t>Off.</a:t>
            </a:r>
            <a:endParaRPr sz="1867" dirty="0">
              <a:latin typeface="Arial"/>
              <a:cs typeface="Arial"/>
            </a:endParaRPr>
          </a:p>
        </p:txBody>
      </p:sp>
      <p:sp>
        <p:nvSpPr>
          <p:cNvPr id="5" name="object 5"/>
          <p:cNvSpPr/>
          <p:nvPr/>
        </p:nvSpPr>
        <p:spPr>
          <a:xfrm>
            <a:off x="125984" y="3125215"/>
            <a:ext cx="7856220" cy="3511296"/>
          </a:xfrm>
          <a:prstGeom prst="rect">
            <a:avLst/>
          </a:prstGeom>
          <a:blipFill>
            <a:blip r:embed="rId3" cstate="print"/>
            <a:stretch>
              <a:fillRect/>
            </a:stretch>
          </a:blipFill>
        </p:spPr>
        <p:txBody>
          <a:bodyPr wrap="square" lIns="0" tIns="0" rIns="0" bIns="0" rtlCol="0"/>
          <a:lstStyle/>
          <a:p>
            <a:endParaRPr sz="240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1433</TotalTime>
  <Words>1309</Words>
  <Application>Microsoft Office PowerPoint</Application>
  <PresentationFormat>Widescreen</PresentationFormat>
  <Paragraphs>150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RobotoRegular</vt:lpstr>
      <vt:lpstr>Wingdings</vt:lpstr>
      <vt:lpstr>Office Theme</vt:lpstr>
      <vt:lpstr>Lending Club Case Study  Submission</vt:lpstr>
      <vt:lpstr>Lending Club Case Study</vt:lpstr>
      <vt:lpstr>Analysis Approach</vt:lpstr>
      <vt:lpstr>Data Cleaning Steps</vt:lpstr>
      <vt:lpstr>Analysis</vt:lpstr>
      <vt:lpstr>Analysis - Overall Loan Status</vt:lpstr>
      <vt:lpstr>Analysis - Understanding Loans</vt:lpstr>
      <vt:lpstr>Analysis - Understanding Loans Continued</vt:lpstr>
      <vt:lpstr>PowerPoint Presentation</vt:lpstr>
      <vt:lpstr>PowerPoint Presentation</vt:lpstr>
      <vt:lpstr>PowerPoint Presentation</vt:lpstr>
      <vt:lpstr>Analysis - Defaults by ratio of amount to income</vt:lpstr>
      <vt:lpstr>Analysis - Defaults by ratio Continued</vt:lpstr>
      <vt:lpstr>Analysis - Defaults by Revolving Line Util Rate</vt:lpstr>
      <vt:lpstr>Analysis - Defaults by Rev Util Continued</vt:lpstr>
      <vt:lpstr>Analysis - Defaults by prior bad record</vt:lpstr>
      <vt:lpstr>Analysis by prior bad record - Continued</vt:lpstr>
      <vt:lpstr>Analysis – Defaults by Debt to Income Ratio</vt:lpstr>
      <vt:lpstr>PowerPoint Presentation</vt:lpstr>
      <vt:lpstr>Appendix: Interesting tidbits</vt:lpstr>
      <vt:lpstr>Appendix: Interesting tidbits</vt:lpstr>
      <vt:lpstr>Appendix: Interesting tidbits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Vinay Shivaram</dc:creator>
  <cp:lastModifiedBy>Vinay Shivaram</cp:lastModifiedBy>
  <cp:revision>34</cp:revision>
  <dcterms:created xsi:type="dcterms:W3CDTF">2016-06-09T08:16:28Z</dcterms:created>
  <dcterms:modified xsi:type="dcterms:W3CDTF">2021-10-19T05:07:49Z</dcterms:modified>
</cp:coreProperties>
</file>