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58" r:id="rId4"/>
    <p:sldId id="272" r:id="rId5"/>
    <p:sldId id="259" r:id="rId6"/>
    <p:sldId id="260" r:id="rId7"/>
    <p:sldId id="267" r:id="rId8"/>
    <p:sldId id="262" r:id="rId9"/>
    <p:sldId id="270" r:id="rId10"/>
    <p:sldId id="268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Vinay Shivaram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055" y="972590"/>
            <a:ext cx="11249890" cy="673331"/>
          </a:xfrm>
        </p:spPr>
        <p:txBody>
          <a:bodyPr>
            <a:noAutofit/>
          </a:bodyPr>
          <a:lstStyle/>
          <a:p>
            <a:r>
              <a:rPr lang="en-IN" sz="1800" dirty="0"/>
              <a:t> </a:t>
            </a:r>
            <a:r>
              <a:rPr lang="en-US" sz="1800" dirty="0"/>
              <a:t>Average Amount of Investment in each Funding type and the fraction of total investments (globally) in Venture, Seed and Private Equity and Angel</a:t>
            </a:r>
            <a:endParaRPr lang="en-IN" sz="1800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944DF14-ECB1-421C-84F1-678AC353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7" y="1712423"/>
            <a:ext cx="11089178" cy="46135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plot showing the top 9 countries against the total amount of investments of funding type</a:t>
            </a:r>
            <a:b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FT. This should make the top 3 countries (Country 1, Country 2, and Country 3) very clear.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8A726-7681-4589-98AF-1AD7C05B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56301"/>
            <a:ext cx="6780700" cy="45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plot showing the number of investments in the top 3 sectors of the top 3 countries on one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B0F2-EC0B-41AE-9809-D172E28A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252603"/>
            <a:ext cx="7309292" cy="4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rgbClr val="FFFFFF"/>
                </a:solidFill>
              </a:rPr>
              <a:t> </a:t>
            </a:r>
            <a:r>
              <a:rPr lang="en-IN" sz="32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23" y="3266346"/>
            <a:ext cx="3092981" cy="1723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the analysis, Spark Fund consider investing in the following countries.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Funding type: Private Equity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For English speaking countries: USA, IND, GBR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D82BD-D78B-4984-A881-22051FE6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6" y="952500"/>
            <a:ext cx="7435273" cy="34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5" y="1180407"/>
            <a:ext cx="11291059" cy="5378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Project Summary</a:t>
            </a:r>
          </a:p>
          <a:p>
            <a:pPr lvl="1"/>
            <a:r>
              <a:rPr lang="en-US" sz="1400" dirty="0"/>
              <a:t>Spark Funds want to take effective decisions and wants to know about the global trends in investments.</a:t>
            </a:r>
          </a:p>
          <a:p>
            <a:pPr lvl="1"/>
            <a:r>
              <a:rPr lang="en-US" sz="1400" dirty="0"/>
              <a:t>The CEO of Spark Funds wants to know about the latest trends in investments so she can make informed decisions.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Business Objective</a:t>
            </a:r>
          </a:p>
          <a:p>
            <a:pPr lvl="1"/>
            <a:r>
              <a:rPr lang="en-US" sz="1400" dirty="0"/>
              <a:t>Following are the two constraints for Spark Funds</a:t>
            </a:r>
          </a:p>
          <a:p>
            <a:pPr lvl="2">
              <a:buFont typeface="+mj-lt"/>
              <a:buAutoNum type="alphaLcPeriod"/>
            </a:pPr>
            <a:r>
              <a:rPr lang="en-US" sz="1400" dirty="0"/>
              <a:t>It wants to invest between 5 to 15 million USD per round of investment</a:t>
            </a:r>
          </a:p>
          <a:p>
            <a:pPr lvl="2">
              <a:buFont typeface="+mj-lt"/>
              <a:buAutoNum type="alphaLcPeriod"/>
            </a:pPr>
            <a:r>
              <a:rPr lang="en-US" sz="1400" dirty="0"/>
              <a:t>It wants to invest only in English-speaking countries for the ease of communication</a:t>
            </a:r>
            <a:endParaRPr lang="en-IN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Business Strategy</a:t>
            </a:r>
          </a:p>
          <a:p>
            <a:pPr lvl="1"/>
            <a:r>
              <a:rPr lang="en-US" sz="1400" dirty="0"/>
              <a:t>To identify the best sectors and countries to invest in for optimal returns.</a:t>
            </a:r>
          </a:p>
          <a:p>
            <a:pPr lvl="1"/>
            <a:r>
              <a:rPr lang="en-US" sz="1400" dirty="0"/>
              <a:t>Analyze to make investments with the strategy to invest where most other investors are investing.</a:t>
            </a:r>
            <a:endParaRPr lang="en-IN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Goals of Data Analysis</a:t>
            </a:r>
          </a:p>
          <a:p>
            <a:pPr lvl="1"/>
            <a:r>
              <a:rPr lang="en-US" sz="1400" dirty="0"/>
              <a:t>Investment type analysis </a:t>
            </a:r>
          </a:p>
          <a:p>
            <a:pPr lvl="1"/>
            <a:r>
              <a:rPr lang="en-US" sz="1400" dirty="0"/>
              <a:t>Country analysis</a:t>
            </a:r>
          </a:p>
          <a:p>
            <a:pPr lvl="1"/>
            <a:r>
              <a:rPr lang="en-US" sz="1400" dirty="0"/>
              <a:t>Sector Analysis ( distribution of investment understand across main sector)</a:t>
            </a:r>
            <a:endParaRPr lang="en-IN" sz="1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Data Files Used</a:t>
            </a:r>
          </a:p>
          <a:p>
            <a:pPr marL="0" indent="0">
              <a:buNone/>
            </a:pPr>
            <a:endParaRPr lang="en-IN" sz="1800" b="1" dirty="0"/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091" y="665018"/>
            <a:ext cx="9313817" cy="51538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Spark Funds Investment Case Study</a:t>
            </a:r>
            <a:endParaRPr lang="en-IN" sz="2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A917A9F-37E9-433E-8284-FD299B24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0583"/>
              </p:ext>
            </p:extLst>
          </p:nvPr>
        </p:nvGraphicFramePr>
        <p:xfrm>
          <a:off x="785090" y="5677593"/>
          <a:ext cx="10595034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7517">
                  <a:extLst>
                    <a:ext uri="{9D8B030D-6E8A-4147-A177-3AD203B41FA5}">
                      <a16:colId xmlns:a16="http://schemas.microsoft.com/office/drawing/2014/main" val="3003081433"/>
                    </a:ext>
                  </a:extLst>
                </a:gridCol>
                <a:gridCol w="5297517">
                  <a:extLst>
                    <a:ext uri="{9D8B030D-6E8A-4147-A177-3AD203B41FA5}">
                      <a16:colId xmlns:a16="http://schemas.microsoft.com/office/drawing/2014/main" val="229071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Companies.csv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Mapping.csv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3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Rounds2.csv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Countries_where_English_is_an_official_language.pdf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2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6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9914"/>
            <a:ext cx="11168742" cy="4819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8281" y="440575"/>
            <a:ext cx="9313817" cy="29094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Flow Chart</a:t>
            </a:r>
            <a:endParaRPr lang="en-IN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79A822-B36B-4937-8A4E-6DB754EF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" y="962170"/>
            <a:ext cx="11493420" cy="53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9914"/>
            <a:ext cx="11168742" cy="4819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8281" y="440575"/>
            <a:ext cx="9313817" cy="29094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Flow Chart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3F7D4-A816-4B18-B4E8-76A246F0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972590"/>
            <a:ext cx="10656918" cy="5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773084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– Understand the Data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048440-048E-4A5C-9B42-787F69ED6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351847"/>
              </p:ext>
            </p:extLst>
          </p:nvPr>
        </p:nvGraphicFramePr>
        <p:xfrm>
          <a:off x="532015" y="1537854"/>
          <a:ext cx="10981112" cy="4954387"/>
        </p:xfrm>
        <a:graphic>
          <a:graphicData uri="http://schemas.openxmlformats.org/drawingml/2006/table">
            <a:tbl>
              <a:tblPr/>
              <a:tblGrid>
                <a:gridCol w="1028112">
                  <a:extLst>
                    <a:ext uri="{9D8B030D-6E8A-4147-A177-3AD203B41FA5}">
                      <a16:colId xmlns:a16="http://schemas.microsoft.com/office/drawing/2014/main" val="3564340974"/>
                    </a:ext>
                  </a:extLst>
                </a:gridCol>
                <a:gridCol w="7328033">
                  <a:extLst>
                    <a:ext uri="{9D8B030D-6E8A-4147-A177-3AD203B41FA5}">
                      <a16:colId xmlns:a16="http://schemas.microsoft.com/office/drawing/2014/main" val="1976612290"/>
                    </a:ext>
                  </a:extLst>
                </a:gridCol>
                <a:gridCol w="2624967">
                  <a:extLst>
                    <a:ext uri="{9D8B030D-6E8A-4147-A177-3AD203B41FA5}">
                      <a16:colId xmlns:a16="http://schemas.microsoft.com/office/drawing/2014/main" val="1972388360"/>
                    </a:ext>
                  </a:extLst>
                </a:gridCol>
              </a:tblGrid>
              <a:tr h="402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12740"/>
                  </a:ext>
                </a:extLst>
              </a:tr>
              <a:tr h="636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unique companies are present in rounds2?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64633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unique companies are present in the companies file?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61189"/>
                  </a:ext>
                </a:extLst>
              </a:tr>
              <a:tr h="967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</a:t>
                      </a:r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frame, which column can be used as the  unique key for each company? Write the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column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permalink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98349"/>
                  </a:ext>
                </a:extLst>
              </a:tr>
              <a:tr h="84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there any companies in the rounds2 file which are not  present in </a:t>
                      </a:r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 Answer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Y/N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29110"/>
                  </a:ext>
                </a:extLst>
              </a:tr>
              <a:tr h="1438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 the two data frames so that all  variables (columns)  in the </a:t>
                      </a:r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 are added to the </a:t>
                      </a:r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rounds2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frame. Name the merged frame </a:t>
                      </a:r>
                      <a:r>
                        <a:rPr lang="en-US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master_frame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observations are present in </a:t>
                      </a:r>
                      <a:r>
                        <a:rPr lang="en-US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master_frame</a:t>
                      </a:r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774" y="856211"/>
            <a:ext cx="9828018" cy="59844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- </a:t>
            </a:r>
            <a:r>
              <a:rPr lang="en-US" sz="2800" dirty="0"/>
              <a:t>Average Values of Investments for Each of these Funding Types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9EBE17-2C57-4DB3-8EA6-0EC007A13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73544"/>
              </p:ext>
            </p:extLst>
          </p:nvPr>
        </p:nvGraphicFramePr>
        <p:xfrm>
          <a:off x="473825" y="1596045"/>
          <a:ext cx="11097491" cy="4621876"/>
        </p:xfrm>
        <a:graphic>
          <a:graphicData uri="http://schemas.openxmlformats.org/drawingml/2006/table">
            <a:tbl>
              <a:tblPr/>
              <a:tblGrid>
                <a:gridCol w="950681">
                  <a:extLst>
                    <a:ext uri="{9D8B030D-6E8A-4147-A177-3AD203B41FA5}">
                      <a16:colId xmlns:a16="http://schemas.microsoft.com/office/drawing/2014/main" val="149164627"/>
                    </a:ext>
                  </a:extLst>
                </a:gridCol>
                <a:gridCol w="7033796">
                  <a:extLst>
                    <a:ext uri="{9D8B030D-6E8A-4147-A177-3AD203B41FA5}">
                      <a16:colId xmlns:a16="http://schemas.microsoft.com/office/drawing/2014/main" val="1408492077"/>
                    </a:ext>
                  </a:extLst>
                </a:gridCol>
                <a:gridCol w="3113014">
                  <a:extLst>
                    <a:ext uri="{9D8B030D-6E8A-4147-A177-3AD203B41FA5}">
                      <a16:colId xmlns:a16="http://schemas.microsoft.com/office/drawing/2014/main" val="3093804845"/>
                    </a:ext>
                  </a:extLst>
                </a:gridCol>
              </a:tblGrid>
              <a:tr h="5220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 Values of Investments for Each of these Funding Types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97420"/>
                  </a:ext>
                </a:extLst>
              </a:tr>
              <a:tr h="537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47359"/>
                  </a:ext>
                </a:extLst>
              </a:tr>
              <a:tr h="60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venture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11748950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637"/>
                  </a:ext>
                </a:extLst>
              </a:tr>
              <a:tr h="598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angel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62222"/>
                  </a:ext>
                </a:extLst>
              </a:tr>
              <a:tr h="496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seed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85295"/>
                  </a:ext>
                </a:extLst>
              </a:tr>
              <a:tr h="616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funding amount of private equity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73308590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38799"/>
                  </a:ext>
                </a:extLst>
              </a:tr>
              <a:tr h="1249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Considering that Spark Funds wants to invest between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to 15 million USD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  investment round, which investment type is the most suitable for them?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6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831272"/>
            <a:ext cx="9313817" cy="664945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- Top 3 English-Speaking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D733BA-E9D1-42FE-BF57-AFCB0C839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24364"/>
              </p:ext>
            </p:extLst>
          </p:nvPr>
        </p:nvGraphicFramePr>
        <p:xfrm>
          <a:off x="523702" y="1571104"/>
          <a:ext cx="10889673" cy="4056612"/>
        </p:xfrm>
        <a:graphic>
          <a:graphicData uri="http://schemas.openxmlformats.org/drawingml/2006/table">
            <a:tbl>
              <a:tblPr/>
              <a:tblGrid>
                <a:gridCol w="1279570">
                  <a:extLst>
                    <a:ext uri="{9D8B030D-6E8A-4147-A177-3AD203B41FA5}">
                      <a16:colId xmlns:a16="http://schemas.microsoft.com/office/drawing/2014/main" val="3442135797"/>
                    </a:ext>
                  </a:extLst>
                </a:gridCol>
                <a:gridCol w="6611111">
                  <a:extLst>
                    <a:ext uri="{9D8B030D-6E8A-4147-A177-3AD203B41FA5}">
                      <a16:colId xmlns:a16="http://schemas.microsoft.com/office/drawing/2014/main" val="2985572133"/>
                    </a:ext>
                  </a:extLst>
                </a:gridCol>
                <a:gridCol w="2998992">
                  <a:extLst>
                    <a:ext uri="{9D8B030D-6E8A-4147-A177-3AD203B41FA5}">
                      <a16:colId xmlns:a16="http://schemas.microsoft.com/office/drawing/2014/main" val="1096316526"/>
                    </a:ext>
                  </a:extLst>
                </a:gridCol>
              </a:tblGrid>
              <a:tr h="103929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Analysing the Top 3 English-Speaking Countries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68257"/>
                  </a:ext>
                </a:extLst>
              </a:tr>
              <a:tr h="70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00744"/>
                  </a:ext>
                </a:extLst>
              </a:tr>
              <a:tr h="77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English-speaking 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58540"/>
                  </a:ext>
                </a:extLst>
              </a:tr>
              <a:tr h="77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English speaking 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95790"/>
                  </a:ext>
                </a:extLst>
              </a:tr>
              <a:tr h="771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English speaking 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2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693985-C858-4921-A894-5197D9388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048396"/>
              </p:ext>
            </p:extLst>
          </p:nvPr>
        </p:nvGraphicFramePr>
        <p:xfrm>
          <a:off x="532015" y="1645921"/>
          <a:ext cx="11064239" cy="4630187"/>
        </p:xfrm>
        <a:graphic>
          <a:graphicData uri="http://schemas.openxmlformats.org/drawingml/2006/table">
            <a:tbl>
              <a:tblPr/>
              <a:tblGrid>
                <a:gridCol w="672972">
                  <a:extLst>
                    <a:ext uri="{9D8B030D-6E8A-4147-A177-3AD203B41FA5}">
                      <a16:colId xmlns:a16="http://schemas.microsoft.com/office/drawing/2014/main" val="2339674340"/>
                    </a:ext>
                  </a:extLst>
                </a:gridCol>
                <a:gridCol w="4327284">
                  <a:extLst>
                    <a:ext uri="{9D8B030D-6E8A-4147-A177-3AD203B41FA5}">
                      <a16:colId xmlns:a16="http://schemas.microsoft.com/office/drawing/2014/main" val="355021003"/>
                    </a:ext>
                  </a:extLst>
                </a:gridCol>
                <a:gridCol w="1997207">
                  <a:extLst>
                    <a:ext uri="{9D8B030D-6E8A-4147-A177-3AD203B41FA5}">
                      <a16:colId xmlns:a16="http://schemas.microsoft.com/office/drawing/2014/main" val="1673787340"/>
                    </a:ext>
                  </a:extLst>
                </a:gridCol>
                <a:gridCol w="2243239">
                  <a:extLst>
                    <a:ext uri="{9D8B030D-6E8A-4147-A177-3AD203B41FA5}">
                      <a16:colId xmlns:a16="http://schemas.microsoft.com/office/drawing/2014/main" val="780355344"/>
                    </a:ext>
                  </a:extLst>
                </a:gridCol>
                <a:gridCol w="1823537">
                  <a:extLst>
                    <a:ext uri="{9D8B030D-6E8A-4147-A177-3AD203B41FA5}">
                      <a16:colId xmlns:a16="http://schemas.microsoft.com/office/drawing/2014/main" val="3589376149"/>
                    </a:ext>
                  </a:extLst>
                </a:gridCol>
              </a:tblGrid>
              <a:tr h="24247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Sector-wise Investment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52945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83876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Investments 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28825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amount of investment (USD)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107318294664.00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5365228300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2949543602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92172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Sector name (no. of investment-wise)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57443"/>
                  </a:ext>
                </a:extLst>
              </a:tr>
              <a:tr h="923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Sector name (no. of investment-wise)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49866"/>
                  </a:ext>
                </a:extLst>
              </a:tr>
              <a:tr h="692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Sector name (no. of investment-wise)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5956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top sector (3)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761962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F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second sector 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47550"/>
                  </a:ext>
                </a:extLst>
              </a:tr>
              <a:tr h="230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third sector (5)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34949"/>
                  </a:ext>
                </a:extLst>
              </a:tr>
              <a:tr h="46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point 3 (top sector count-wise), which company received the highest investment?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/organization/virtustream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/organization/electric-cloud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/organization/firstcry-com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1670"/>
                  </a:ext>
                </a:extLst>
              </a:tr>
              <a:tr h="692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point 4 (second best sector count-wise), which company received the highest investment?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/organization/shotspotter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/organization/celltick-technologies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/organization/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manthan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060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57B5EFD-D36D-4D43-8AE3-2E071AED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50" y="856211"/>
            <a:ext cx="9313863" cy="6392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- Sector-wise Investment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0523" y="627670"/>
            <a:ext cx="4332119" cy="515389"/>
          </a:xfrm>
        </p:spPr>
        <p:txBody>
          <a:bodyPr>
            <a:noAutofit/>
          </a:bodyPr>
          <a:lstStyle/>
          <a:p>
            <a:pPr algn="ctr"/>
            <a:r>
              <a:rPr lang="en-US" sz="2500" dirty="0">
                <a:sym typeface="Arial"/>
              </a:rPr>
              <a:t>Result : Average Funding Type</a:t>
            </a:r>
            <a:endParaRPr lang="en-IN" sz="2500" dirty="0"/>
          </a:p>
        </p:txBody>
      </p:sp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ED1BBC08-4704-4184-8B8F-2BAF6EA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21" y="1366981"/>
            <a:ext cx="11285970" cy="509847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7E370-15D0-4E4C-8A66-650178B989A0}"/>
              </a:ext>
            </a:extLst>
          </p:cNvPr>
          <p:cNvSpPr txBox="1"/>
          <p:nvPr/>
        </p:nvSpPr>
        <p:spPr>
          <a:xfrm>
            <a:off x="573521" y="997649"/>
            <a:ext cx="887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Investment trend shows huge number of players investing in Venture funding</a:t>
            </a:r>
          </a:p>
        </p:txBody>
      </p:sp>
    </p:spTree>
    <p:extLst>
      <p:ext uri="{BB962C8B-B14F-4D97-AF65-F5344CB8AC3E}">
        <p14:creationId xmlns:p14="http://schemas.microsoft.com/office/powerpoint/2010/main" val="162001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764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INVESTMENT ASSIGNMENT  SUBMISSION </vt:lpstr>
      <vt:lpstr>Spark Funds Investment Case Study</vt:lpstr>
      <vt:lpstr>Flow Chart</vt:lpstr>
      <vt:lpstr>Flow Chart</vt:lpstr>
      <vt:lpstr> Analysis – Understand the Data Set</vt:lpstr>
      <vt:lpstr> Analysis - Average Values of Investments for Each of these Funding Types</vt:lpstr>
      <vt:lpstr> Analysis - Top 3 English-Speaking Countries</vt:lpstr>
      <vt:lpstr> Analysis - Sector-wise Investment</vt:lpstr>
      <vt:lpstr>Result : Average Funding Type</vt:lpstr>
      <vt:lpstr> Average Amount of Investment in each Funding type and the fraction of total investments (globally) in Venture, Seed and Private Equity and Angel</vt:lpstr>
      <vt:lpstr>A plot showing the top 9 countries against the total amount of investments of funding type FT. This should make the top 3 countries (Country 1, Country 2, and Country 3) very clear.</vt:lpstr>
      <vt:lpstr>A plot showing the number of investments in the top 3 sectors of the top 3 countries on one chart.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Vinay Shivaram</dc:creator>
  <cp:lastModifiedBy>Vinay Shivaram</cp:lastModifiedBy>
  <cp:revision>31</cp:revision>
  <dcterms:created xsi:type="dcterms:W3CDTF">2016-06-09T08:16:28Z</dcterms:created>
  <dcterms:modified xsi:type="dcterms:W3CDTF">2021-09-29T16:35:27Z</dcterms:modified>
</cp:coreProperties>
</file>